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76" r:id="rId3"/>
    <p:sldId id="296" r:id="rId4"/>
    <p:sldId id="277" r:id="rId5"/>
    <p:sldId id="278" r:id="rId6"/>
    <p:sldId id="279" r:id="rId7"/>
    <p:sldId id="280" r:id="rId8"/>
    <p:sldId id="281" r:id="rId9"/>
    <p:sldId id="300" r:id="rId10"/>
    <p:sldId id="264" r:id="rId11"/>
    <p:sldId id="297" r:id="rId12"/>
    <p:sldId id="303" r:id="rId13"/>
    <p:sldId id="258" r:id="rId14"/>
    <p:sldId id="301" r:id="rId15"/>
    <p:sldId id="305" r:id="rId16"/>
    <p:sldId id="299" r:id="rId17"/>
    <p:sldId id="265" r:id="rId18"/>
    <p:sldId id="30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2D6B56-3734-424B-A496-464580645B50}">
          <p14:sldIdLst>
            <p14:sldId id="256"/>
            <p14:sldId id="276"/>
            <p14:sldId id="296"/>
            <p14:sldId id="277"/>
            <p14:sldId id="278"/>
            <p14:sldId id="279"/>
            <p14:sldId id="280"/>
            <p14:sldId id="281"/>
            <p14:sldId id="300"/>
            <p14:sldId id="264"/>
          </p14:sldIdLst>
        </p14:section>
        <p14:section name="Untitled Section" id="{A3652AAD-4850-5249-B1BE-E65A880385BA}">
          <p14:sldIdLst>
            <p14:sldId id="297"/>
            <p14:sldId id="303"/>
            <p14:sldId id="258"/>
            <p14:sldId id="301"/>
            <p14:sldId id="305"/>
            <p14:sldId id="299"/>
            <p14:sldId id="265"/>
            <p14:sldId id="30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2" autoAdjust="0"/>
  </p:normalViewPr>
  <p:slideViewPr>
    <p:cSldViewPr snapToGrid="0" snapToObjects="1">
      <p:cViewPr>
        <p:scale>
          <a:sx n="85" d="100"/>
          <a:sy n="85" d="100"/>
        </p:scale>
        <p:origin x="-91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75512-3070-F24A-AFA2-E32F85D35EA7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1AC1-2D2A-0E4E-A182-C4E3A31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flux trying to 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store, no dispatcher, controller view dispatch the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and controllers are tightly coupled as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scales things up</a:t>
            </a:r>
          </a:p>
          <a:p>
            <a:r>
              <a:rPr lang="en-US" dirty="0" smtClean="0"/>
              <a:t>FB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</a:t>
            </a:r>
            <a:r>
              <a:rPr lang="en-US" baseline="0" dirty="0" smtClean="0"/>
              <a:t> – we have modal and anything can change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on other hand create component and keeping DOM sync with current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 hold the current state,</a:t>
            </a:r>
            <a:r>
              <a:rPr lang="en-US" baseline="0" dirty="0" smtClean="0"/>
              <a:t> its like M in MVC. Exposed setters.</a:t>
            </a:r>
          </a:p>
          <a:p>
            <a:r>
              <a:rPr lang="en-US" baseline="0" dirty="0" smtClean="0"/>
              <a:t>Change store =&gt; update store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decentralized</a:t>
            </a:r>
            <a:r>
              <a:rPr lang="en-US" baseline="0" dirty="0" smtClean="0"/>
              <a:t> mutation and other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migrate from one state to other by dispatching actions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State is what in store</a:t>
            </a:r>
            <a:r>
              <a:rPr lang="en-US" baseline="0" dirty="0" smtClean="0"/>
              <a:t> not what in view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React record the initial state and record all actions and state and serialize that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can reproduce bugs by playing all 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 =&gt; (State change logic)</a:t>
            </a:r>
            <a:br>
              <a:rPr lang="en-US" dirty="0" smtClean="0"/>
            </a:b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migrate from one state to other by dispatching actions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State is what in store</a:t>
            </a:r>
            <a:r>
              <a:rPr lang="en-US" baseline="0" dirty="0" smtClean="0"/>
              <a:t> not what in view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React record the initial state and record all actions and state and serialize that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can reproduce bugs by playing all 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1AC1-2D2A-0E4E-A182-C4E3A311A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64291" tIns="32146" rIns="64291" bIns="32146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8316810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4291" tIns="32146" rIns="64291" bIns="32146"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4291" tIns="32146" rIns="64291" bIns="32146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64291" tIns="32146" rIns="64291" bIns="32146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2022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3EA96F-F33E-C649-B3AD-2570B4F91A6A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C8C804-F518-BA4B-83C7-85668B62AFE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cartoons.com/a-cartoon-intro-to-redux-3afb775501a6%23.n0nm7iadw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62495" y="1646831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React</a:t>
            </a:r>
            <a:endParaRPr lang="en-US" sz="5400" dirty="0"/>
          </a:p>
        </p:txBody>
      </p:sp>
      <p:pic>
        <p:nvPicPr>
          <p:cNvPr id="12" name="Picture 11" descr="react-logo-1000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63" y="2588410"/>
            <a:ext cx="2667262" cy="26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983436" cy="990600"/>
          </a:xfrm>
        </p:spPr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pic>
        <p:nvPicPr>
          <p:cNvPr id="4" name="Picture 3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  <p:sp>
        <p:nvSpPr>
          <p:cNvPr id="5" name="Shape 254"/>
          <p:cNvSpPr/>
          <p:nvPr/>
        </p:nvSpPr>
        <p:spPr>
          <a:xfrm>
            <a:off x="7171871" y="2686095"/>
            <a:ext cx="1176884" cy="85601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algn="ctr"/>
            <a:r>
              <a:t>Store</a:t>
            </a:r>
          </a:p>
        </p:txBody>
      </p:sp>
      <p:grpSp>
        <p:nvGrpSpPr>
          <p:cNvPr id="6" name="Group 257"/>
          <p:cNvGrpSpPr/>
          <p:nvPr/>
        </p:nvGrpSpPr>
        <p:grpSpPr>
          <a:xfrm>
            <a:off x="7190395" y="3534134"/>
            <a:ext cx="1176884" cy="1666812"/>
            <a:chOff x="830883" y="-810800"/>
            <a:chExt cx="1176883" cy="1666810"/>
          </a:xfrm>
        </p:grpSpPr>
        <p:sp>
          <p:nvSpPr>
            <p:cNvPr id="7" name="Shape 255"/>
            <p:cNvSpPr/>
            <p:nvPr/>
          </p:nvSpPr>
          <p:spPr>
            <a:xfrm>
              <a:off x="830883" y="0"/>
              <a:ext cx="1176884" cy="85601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View</a:t>
              </a:r>
            </a:p>
          </p:txBody>
        </p:sp>
        <p:sp>
          <p:nvSpPr>
            <p:cNvPr id="8" name="Shape 256"/>
            <p:cNvSpPr/>
            <p:nvPr/>
          </p:nvSpPr>
          <p:spPr>
            <a:xfrm flipH="1">
              <a:off x="1395244" y="-810801"/>
              <a:ext cx="1" cy="80894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" name="Group 260"/>
          <p:cNvGrpSpPr/>
          <p:nvPr/>
        </p:nvGrpSpPr>
        <p:grpSpPr>
          <a:xfrm>
            <a:off x="5149938" y="4336872"/>
            <a:ext cx="2055893" cy="856011"/>
            <a:chOff x="0" y="695059"/>
            <a:chExt cx="2055892" cy="856009"/>
          </a:xfrm>
        </p:grpSpPr>
        <p:sp>
          <p:nvSpPr>
            <p:cNvPr id="10" name="Shape 258"/>
            <p:cNvSpPr/>
            <p:nvPr/>
          </p:nvSpPr>
          <p:spPr>
            <a:xfrm>
              <a:off x="0" y="695059"/>
              <a:ext cx="1176884" cy="856011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Action Creator</a:t>
              </a:r>
            </a:p>
          </p:txBody>
        </p:sp>
        <p:sp>
          <p:nvSpPr>
            <p:cNvPr id="11" name="Shape 259"/>
            <p:cNvSpPr/>
            <p:nvPr/>
          </p:nvSpPr>
          <p:spPr>
            <a:xfrm flipH="1" flipV="1">
              <a:off x="1172791" y="1123064"/>
              <a:ext cx="8831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" name="Group 264"/>
          <p:cNvGrpSpPr/>
          <p:nvPr/>
        </p:nvGrpSpPr>
        <p:grpSpPr>
          <a:xfrm>
            <a:off x="5167651" y="2648106"/>
            <a:ext cx="2020468" cy="1706304"/>
            <a:chOff x="0" y="0"/>
            <a:chExt cx="2020466" cy="1706303"/>
          </a:xfrm>
        </p:grpSpPr>
        <p:sp>
          <p:nvSpPr>
            <p:cNvPr id="13" name="Shape 261"/>
            <p:cNvSpPr/>
            <p:nvPr/>
          </p:nvSpPr>
          <p:spPr>
            <a:xfrm>
              <a:off x="0" y="0"/>
              <a:ext cx="1176884" cy="85601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Dispatcher</a:t>
              </a:r>
            </a:p>
          </p:txBody>
        </p:sp>
        <p:sp>
          <p:nvSpPr>
            <p:cNvPr id="14" name="Shape 262"/>
            <p:cNvSpPr/>
            <p:nvPr/>
          </p:nvSpPr>
          <p:spPr>
            <a:xfrm flipV="1">
              <a:off x="558000" y="887131"/>
              <a:ext cx="1" cy="81917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263"/>
            <p:cNvSpPr/>
            <p:nvPr/>
          </p:nvSpPr>
          <p:spPr>
            <a:xfrm flipV="1">
              <a:off x="1188416" y="455835"/>
              <a:ext cx="83205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" name="Group 270"/>
          <p:cNvGrpSpPr/>
          <p:nvPr/>
        </p:nvGrpSpPr>
        <p:grpSpPr>
          <a:xfrm>
            <a:off x="1202611" y="3613195"/>
            <a:ext cx="3960125" cy="1478673"/>
            <a:chOff x="0" y="0"/>
            <a:chExt cx="3960123" cy="1478672"/>
          </a:xfrm>
        </p:grpSpPr>
        <p:sp>
          <p:nvSpPr>
            <p:cNvPr id="17" name="Shape 265"/>
            <p:cNvSpPr/>
            <p:nvPr/>
          </p:nvSpPr>
          <p:spPr>
            <a:xfrm>
              <a:off x="0" y="0"/>
              <a:ext cx="1176884" cy="85601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Server</a:t>
              </a:r>
            </a:p>
          </p:txBody>
        </p:sp>
        <p:sp>
          <p:nvSpPr>
            <p:cNvPr id="18" name="Shape 266"/>
            <p:cNvSpPr/>
            <p:nvPr/>
          </p:nvSpPr>
          <p:spPr>
            <a:xfrm>
              <a:off x="1199137" y="428004"/>
              <a:ext cx="96029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267"/>
            <p:cNvSpPr/>
            <p:nvPr/>
          </p:nvSpPr>
          <p:spPr>
            <a:xfrm>
              <a:off x="2144612" y="0"/>
              <a:ext cx="1176885" cy="85601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API</a:t>
              </a:r>
            </a:p>
          </p:txBody>
        </p:sp>
        <p:sp>
          <p:nvSpPr>
            <p:cNvPr id="20" name="Shape 268"/>
            <p:cNvSpPr/>
            <p:nvPr/>
          </p:nvSpPr>
          <p:spPr>
            <a:xfrm flipH="1" flipV="1">
              <a:off x="3297163" y="815711"/>
              <a:ext cx="662961" cy="66296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269"/>
            <p:cNvSpPr/>
            <p:nvPr/>
          </p:nvSpPr>
          <p:spPr>
            <a:xfrm>
              <a:off x="3331453" y="164424"/>
              <a:ext cx="614898" cy="61489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7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9" grpId="0" animBg="1" advAuto="0"/>
      <p:bldP spid="12" grpId="0" animBg="1" advAuto="0"/>
      <p:bldP spid="16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350889" y="1504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8" name="Shape 284"/>
          <p:cNvSpPr/>
          <p:nvPr/>
        </p:nvSpPr>
        <p:spPr>
          <a:xfrm>
            <a:off x="2987646" y="200991"/>
            <a:ext cx="1176884" cy="85601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Dispatcher</a:t>
            </a:r>
          </a:p>
        </p:txBody>
      </p:sp>
      <p:grpSp>
        <p:nvGrpSpPr>
          <p:cNvPr id="69" name="Group 290"/>
          <p:cNvGrpSpPr/>
          <p:nvPr/>
        </p:nvGrpSpPr>
        <p:grpSpPr>
          <a:xfrm>
            <a:off x="3265191" y="4629700"/>
            <a:ext cx="3098925" cy="1417183"/>
            <a:chOff x="594909" y="-12662"/>
            <a:chExt cx="3098924" cy="1417182"/>
          </a:xfrm>
        </p:grpSpPr>
        <p:sp>
          <p:nvSpPr>
            <p:cNvPr id="70" name="Shape 285"/>
            <p:cNvSpPr/>
            <p:nvPr/>
          </p:nvSpPr>
          <p:spPr>
            <a:xfrm>
              <a:off x="594909" y="74369"/>
              <a:ext cx="3098925" cy="1330151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286"/>
            <p:cNvSpPr/>
            <p:nvPr/>
          </p:nvSpPr>
          <p:spPr>
            <a:xfrm>
              <a:off x="769398" y="-12663"/>
              <a:ext cx="275425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t>Action Creators</a:t>
              </a:r>
            </a:p>
          </p:txBody>
        </p:sp>
        <p:sp>
          <p:nvSpPr>
            <p:cNvPr id="72" name="Shape 287"/>
            <p:cNvSpPr/>
            <p:nvPr/>
          </p:nvSpPr>
          <p:spPr>
            <a:xfrm>
              <a:off x="633751" y="519820"/>
              <a:ext cx="980065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User Action Creator</a:t>
              </a:r>
            </a:p>
          </p:txBody>
        </p:sp>
        <p:sp>
          <p:nvSpPr>
            <p:cNvPr id="73" name="Shape 288"/>
            <p:cNvSpPr/>
            <p:nvPr/>
          </p:nvSpPr>
          <p:spPr>
            <a:xfrm>
              <a:off x="1667743" y="519820"/>
              <a:ext cx="957559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Message Action Creator</a:t>
              </a:r>
            </a:p>
          </p:txBody>
        </p:sp>
        <p:sp>
          <p:nvSpPr>
            <p:cNvPr id="74" name="Shape 289"/>
            <p:cNvSpPr/>
            <p:nvPr/>
          </p:nvSpPr>
          <p:spPr>
            <a:xfrm>
              <a:off x="2679230" y="521318"/>
              <a:ext cx="9782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Thread Action Creator</a:t>
              </a:r>
            </a:p>
          </p:txBody>
        </p:sp>
      </p:grpSp>
      <p:grpSp>
        <p:nvGrpSpPr>
          <p:cNvPr id="75" name="Group 296"/>
          <p:cNvGrpSpPr/>
          <p:nvPr/>
        </p:nvGrpSpPr>
        <p:grpSpPr>
          <a:xfrm>
            <a:off x="1545413" y="1505761"/>
            <a:ext cx="1212568" cy="2781166"/>
            <a:chOff x="76515" y="0"/>
            <a:chExt cx="1661617" cy="2781165"/>
          </a:xfrm>
        </p:grpSpPr>
        <p:sp>
          <p:nvSpPr>
            <p:cNvPr id="76" name="Shape 291"/>
            <p:cNvSpPr/>
            <p:nvPr/>
          </p:nvSpPr>
          <p:spPr>
            <a:xfrm>
              <a:off x="97494" y="0"/>
              <a:ext cx="1640638" cy="2781165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292"/>
            <p:cNvSpPr/>
            <p:nvPr/>
          </p:nvSpPr>
          <p:spPr>
            <a:xfrm rot="16210043">
              <a:off x="-186127" y="1185398"/>
              <a:ext cx="93565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000" dirty="0"/>
                <a:t>Services</a:t>
              </a:r>
            </a:p>
          </p:txBody>
        </p:sp>
        <p:sp>
          <p:nvSpPr>
            <p:cNvPr id="78" name="Shape 293"/>
            <p:cNvSpPr/>
            <p:nvPr/>
          </p:nvSpPr>
          <p:spPr>
            <a:xfrm>
              <a:off x="503090" y="50440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User Service</a:t>
              </a:r>
            </a:p>
          </p:txBody>
        </p:sp>
        <p:sp>
          <p:nvSpPr>
            <p:cNvPr id="79" name="Shape 294"/>
            <p:cNvSpPr/>
            <p:nvPr/>
          </p:nvSpPr>
          <p:spPr>
            <a:xfrm>
              <a:off x="503090" y="962577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Message Service</a:t>
              </a:r>
            </a:p>
          </p:txBody>
        </p:sp>
        <p:sp>
          <p:nvSpPr>
            <p:cNvPr id="80" name="Shape 295"/>
            <p:cNvSpPr/>
            <p:nvPr/>
          </p:nvSpPr>
          <p:spPr>
            <a:xfrm>
              <a:off x="503090" y="1874714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Thread Service</a:t>
              </a:r>
            </a:p>
          </p:txBody>
        </p:sp>
      </p:grpSp>
      <p:sp>
        <p:nvSpPr>
          <p:cNvPr id="81" name="Shape 297"/>
          <p:cNvSpPr/>
          <p:nvPr/>
        </p:nvSpPr>
        <p:spPr>
          <a:xfrm>
            <a:off x="7294326" y="2883662"/>
            <a:ext cx="1176885" cy="85601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Thread Component</a:t>
            </a:r>
          </a:p>
        </p:txBody>
      </p:sp>
      <p:sp>
        <p:nvSpPr>
          <p:cNvPr id="82" name="Shape 298"/>
          <p:cNvSpPr/>
          <p:nvPr/>
        </p:nvSpPr>
        <p:spPr>
          <a:xfrm flipH="1">
            <a:off x="6608273" y="3303738"/>
            <a:ext cx="68552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3" name="Group 304"/>
          <p:cNvGrpSpPr/>
          <p:nvPr/>
        </p:nvGrpSpPr>
        <p:grpSpPr>
          <a:xfrm>
            <a:off x="5453790" y="43077"/>
            <a:ext cx="3473346" cy="1171840"/>
            <a:chOff x="0" y="0"/>
            <a:chExt cx="3473344" cy="1171839"/>
          </a:xfrm>
        </p:grpSpPr>
        <p:sp>
          <p:nvSpPr>
            <p:cNvPr id="84" name="Shape 299"/>
            <p:cNvSpPr/>
            <p:nvPr/>
          </p:nvSpPr>
          <p:spPr>
            <a:xfrm>
              <a:off x="0" y="70734"/>
              <a:ext cx="3473345" cy="1101106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hape 300"/>
            <p:cNvSpPr/>
            <p:nvPr/>
          </p:nvSpPr>
          <p:spPr>
            <a:xfrm>
              <a:off x="2351849" y="482203"/>
              <a:ext cx="972992" cy="596942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Thread Store</a:t>
              </a:r>
            </a:p>
          </p:txBody>
        </p:sp>
        <p:sp>
          <p:nvSpPr>
            <p:cNvPr id="86" name="Shape 301"/>
            <p:cNvSpPr/>
            <p:nvPr/>
          </p:nvSpPr>
          <p:spPr>
            <a:xfrm>
              <a:off x="1250177" y="482203"/>
              <a:ext cx="972991" cy="596942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Message Store</a:t>
              </a:r>
            </a:p>
          </p:txBody>
        </p:sp>
        <p:sp>
          <p:nvSpPr>
            <p:cNvPr id="87" name="Shape 302"/>
            <p:cNvSpPr/>
            <p:nvPr/>
          </p:nvSpPr>
          <p:spPr>
            <a:xfrm>
              <a:off x="148504" y="482203"/>
              <a:ext cx="972992" cy="596942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User Store</a:t>
              </a:r>
            </a:p>
          </p:txBody>
        </p:sp>
        <p:sp>
          <p:nvSpPr>
            <p:cNvPr id="88" name="Shape 303"/>
            <p:cNvSpPr/>
            <p:nvPr/>
          </p:nvSpPr>
          <p:spPr>
            <a:xfrm>
              <a:off x="1143074" y="0"/>
              <a:ext cx="118719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t>Stores</a:t>
              </a:r>
            </a:p>
          </p:txBody>
        </p:sp>
      </p:grpSp>
      <p:grpSp>
        <p:nvGrpSpPr>
          <p:cNvPr id="89" name="Group 310"/>
          <p:cNvGrpSpPr/>
          <p:nvPr/>
        </p:nvGrpSpPr>
        <p:grpSpPr>
          <a:xfrm>
            <a:off x="321" y="1506106"/>
            <a:ext cx="1286272" cy="2781166"/>
            <a:chOff x="5277" y="0"/>
            <a:chExt cx="1732855" cy="2781165"/>
          </a:xfrm>
        </p:grpSpPr>
        <p:sp>
          <p:nvSpPr>
            <p:cNvPr id="90" name="Shape 305"/>
            <p:cNvSpPr/>
            <p:nvPr/>
          </p:nvSpPr>
          <p:spPr>
            <a:xfrm>
              <a:off x="97494" y="0"/>
              <a:ext cx="1640638" cy="2781165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306"/>
            <p:cNvSpPr/>
            <p:nvPr/>
          </p:nvSpPr>
          <p:spPr>
            <a:xfrm rot="16210043">
              <a:off x="-249307" y="1114160"/>
              <a:ext cx="1062014" cy="552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000" dirty="0"/>
                <a:t>Endpoints</a:t>
              </a:r>
            </a:p>
          </p:txBody>
        </p:sp>
        <p:sp>
          <p:nvSpPr>
            <p:cNvPr id="92" name="Shape 307"/>
            <p:cNvSpPr/>
            <p:nvPr/>
          </p:nvSpPr>
          <p:spPr>
            <a:xfrm>
              <a:off x="503090" y="50440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User Endpoint</a:t>
              </a:r>
            </a:p>
          </p:txBody>
        </p:sp>
        <p:sp>
          <p:nvSpPr>
            <p:cNvPr id="93" name="Shape 308"/>
            <p:cNvSpPr/>
            <p:nvPr/>
          </p:nvSpPr>
          <p:spPr>
            <a:xfrm>
              <a:off x="503090" y="962577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Message Endpoint</a:t>
              </a:r>
            </a:p>
          </p:txBody>
        </p:sp>
        <p:sp>
          <p:nvSpPr>
            <p:cNvPr id="94" name="Shape 309"/>
            <p:cNvSpPr/>
            <p:nvPr/>
          </p:nvSpPr>
          <p:spPr>
            <a:xfrm>
              <a:off x="503090" y="1874714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Thread Endpoint</a:t>
              </a:r>
            </a:p>
          </p:txBody>
        </p:sp>
      </p:grpSp>
      <p:sp>
        <p:nvSpPr>
          <p:cNvPr id="95" name="Shape 311"/>
          <p:cNvSpPr/>
          <p:nvPr/>
        </p:nvSpPr>
        <p:spPr>
          <a:xfrm>
            <a:off x="5697768" y="2928156"/>
            <a:ext cx="181747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dirty="0"/>
              <a:t>createMessage(msg)</a:t>
            </a:r>
          </a:p>
        </p:txBody>
      </p:sp>
      <p:sp>
        <p:nvSpPr>
          <p:cNvPr id="96" name="Shape 312"/>
          <p:cNvSpPr/>
          <p:nvPr/>
        </p:nvSpPr>
        <p:spPr>
          <a:xfrm flipV="1">
            <a:off x="3627392" y="1090478"/>
            <a:ext cx="1" cy="361905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313"/>
          <p:cNvSpPr/>
          <p:nvPr/>
        </p:nvSpPr>
        <p:spPr>
          <a:xfrm>
            <a:off x="3759537" y="2015052"/>
            <a:ext cx="15011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dirty="0"/>
              <a:t>dispatch(action)</a:t>
            </a:r>
          </a:p>
        </p:txBody>
      </p:sp>
      <p:sp>
        <p:nvSpPr>
          <p:cNvPr id="98" name="Shape 314"/>
          <p:cNvSpPr/>
          <p:nvPr/>
        </p:nvSpPr>
        <p:spPr>
          <a:xfrm>
            <a:off x="4179384" y="1032105"/>
            <a:ext cx="1313135" cy="248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315"/>
          <p:cNvSpPr/>
          <p:nvPr/>
        </p:nvSpPr>
        <p:spPr>
          <a:xfrm>
            <a:off x="4181773" y="695037"/>
            <a:ext cx="131074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hape 316"/>
          <p:cNvSpPr/>
          <p:nvPr/>
        </p:nvSpPr>
        <p:spPr>
          <a:xfrm>
            <a:off x="4179384" y="357967"/>
            <a:ext cx="1315524" cy="170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1" name="Group 320"/>
          <p:cNvGrpSpPr/>
          <p:nvPr/>
        </p:nvGrpSpPr>
        <p:grpSpPr>
          <a:xfrm>
            <a:off x="4510109" y="37927"/>
            <a:ext cx="984798" cy="1004339"/>
            <a:chOff x="0" y="0"/>
            <a:chExt cx="984797" cy="1004338"/>
          </a:xfrm>
        </p:grpSpPr>
        <p:sp>
          <p:nvSpPr>
            <p:cNvPr id="102" name="Shape 317"/>
            <p:cNvSpPr/>
            <p:nvPr/>
          </p:nvSpPr>
          <p:spPr>
            <a:xfrm>
              <a:off x="-1" y="674138"/>
              <a:ext cx="98241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t>cb(action)</a:t>
              </a:r>
            </a:p>
          </p:txBody>
        </p:sp>
        <p:sp>
          <p:nvSpPr>
            <p:cNvPr id="103" name="Shape 318"/>
            <p:cNvSpPr/>
            <p:nvPr/>
          </p:nvSpPr>
          <p:spPr>
            <a:xfrm>
              <a:off x="2388" y="337069"/>
              <a:ext cx="98241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t>cb(action)</a:t>
              </a:r>
            </a:p>
          </p:txBody>
        </p:sp>
        <p:sp>
          <p:nvSpPr>
            <p:cNvPr id="104" name="Shape 319"/>
            <p:cNvSpPr/>
            <p:nvPr/>
          </p:nvSpPr>
          <p:spPr>
            <a:xfrm>
              <a:off x="0" y="0"/>
              <a:ext cx="982409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t>cb(action)</a:t>
              </a:r>
            </a:p>
          </p:txBody>
        </p:sp>
      </p:grpSp>
      <p:sp>
        <p:nvSpPr>
          <p:cNvPr id="105" name="Shape 321"/>
          <p:cNvSpPr/>
          <p:nvPr/>
        </p:nvSpPr>
        <p:spPr>
          <a:xfrm>
            <a:off x="7857923" y="1214918"/>
            <a:ext cx="2836" cy="16322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Shape 322"/>
          <p:cNvSpPr/>
          <p:nvPr/>
        </p:nvSpPr>
        <p:spPr>
          <a:xfrm>
            <a:off x="7968163" y="1837204"/>
            <a:ext cx="127863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dirty="0"/>
              <a:t>emitChange()</a:t>
            </a:r>
          </a:p>
        </p:txBody>
      </p:sp>
      <p:grpSp>
        <p:nvGrpSpPr>
          <p:cNvPr id="107" name="Group 325"/>
          <p:cNvGrpSpPr/>
          <p:nvPr/>
        </p:nvGrpSpPr>
        <p:grpSpPr>
          <a:xfrm>
            <a:off x="1866226" y="4258732"/>
            <a:ext cx="1341901" cy="1714532"/>
            <a:chOff x="0" y="-216654"/>
            <a:chExt cx="1931479" cy="1714531"/>
          </a:xfrm>
        </p:grpSpPr>
        <p:sp>
          <p:nvSpPr>
            <p:cNvPr id="108" name="Shape 323"/>
            <p:cNvSpPr/>
            <p:nvPr/>
          </p:nvSpPr>
          <p:spPr>
            <a:xfrm flipV="1">
              <a:off x="-1" y="-216655"/>
              <a:ext cx="2" cy="170990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324"/>
            <p:cNvSpPr/>
            <p:nvPr/>
          </p:nvSpPr>
          <p:spPr>
            <a:xfrm>
              <a:off x="2346" y="1497876"/>
              <a:ext cx="192913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0" name="Shape 326"/>
          <p:cNvSpPr/>
          <p:nvPr/>
        </p:nvSpPr>
        <p:spPr>
          <a:xfrm flipH="1">
            <a:off x="1143946" y="3463390"/>
            <a:ext cx="41677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327"/>
          <p:cNvSpPr/>
          <p:nvPr/>
        </p:nvSpPr>
        <p:spPr>
          <a:xfrm flipH="1">
            <a:off x="1227490" y="2567082"/>
            <a:ext cx="33323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2" name="Group 330"/>
          <p:cNvGrpSpPr/>
          <p:nvPr/>
        </p:nvGrpSpPr>
        <p:grpSpPr>
          <a:xfrm>
            <a:off x="2416393" y="4297360"/>
            <a:ext cx="791735" cy="596942"/>
            <a:chOff x="0" y="0"/>
            <a:chExt cx="933155" cy="596941"/>
          </a:xfrm>
        </p:grpSpPr>
        <p:sp>
          <p:nvSpPr>
            <p:cNvPr id="113" name="Shape 328"/>
            <p:cNvSpPr/>
            <p:nvPr/>
          </p:nvSpPr>
          <p:spPr>
            <a:xfrm flipH="1">
              <a:off x="-1" y="0"/>
              <a:ext cx="2" cy="5969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hape 329"/>
            <p:cNvSpPr/>
            <p:nvPr/>
          </p:nvSpPr>
          <p:spPr>
            <a:xfrm>
              <a:off x="12191" y="590791"/>
              <a:ext cx="92096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5" name="Shape 331"/>
          <p:cNvSpPr/>
          <p:nvPr/>
        </p:nvSpPr>
        <p:spPr>
          <a:xfrm>
            <a:off x="7294326" y="4273786"/>
            <a:ext cx="1176885" cy="856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algn="ctr"/>
            <a:r>
              <a:t>Message Component</a:t>
            </a:r>
          </a:p>
        </p:txBody>
      </p:sp>
      <p:sp>
        <p:nvSpPr>
          <p:cNvPr id="116" name="Shape 332"/>
          <p:cNvSpPr/>
          <p:nvPr/>
        </p:nvSpPr>
        <p:spPr>
          <a:xfrm>
            <a:off x="7294326" y="5663909"/>
            <a:ext cx="1176885" cy="85601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algn="ctr"/>
            <a:r>
              <a:t>Profile Component</a:t>
            </a:r>
          </a:p>
        </p:txBody>
      </p:sp>
      <p:sp>
        <p:nvSpPr>
          <p:cNvPr id="117" name="Shape 333"/>
          <p:cNvSpPr/>
          <p:nvPr/>
        </p:nvSpPr>
        <p:spPr>
          <a:xfrm>
            <a:off x="6611852" y="4701791"/>
            <a:ext cx="69784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8" name="Group 336"/>
          <p:cNvGrpSpPr/>
          <p:nvPr/>
        </p:nvGrpSpPr>
        <p:grpSpPr>
          <a:xfrm>
            <a:off x="8471211" y="3146567"/>
            <a:ext cx="536518" cy="1720324"/>
            <a:chOff x="0" y="0"/>
            <a:chExt cx="798766" cy="1720323"/>
          </a:xfrm>
        </p:grpSpPr>
        <p:sp>
          <p:nvSpPr>
            <p:cNvPr id="119" name="Shape 334"/>
            <p:cNvSpPr/>
            <p:nvPr/>
          </p:nvSpPr>
          <p:spPr>
            <a:xfrm>
              <a:off x="0" y="0"/>
              <a:ext cx="79876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render()</a:t>
              </a:r>
            </a:p>
          </p:txBody>
        </p:sp>
        <p:sp>
          <p:nvSpPr>
            <p:cNvPr id="120" name="Shape 335"/>
            <p:cNvSpPr/>
            <p:nvPr/>
          </p:nvSpPr>
          <p:spPr>
            <a:xfrm>
              <a:off x="0" y="1390123"/>
              <a:ext cx="79876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t>render()</a:t>
              </a:r>
            </a:p>
          </p:txBody>
        </p:sp>
      </p:grpSp>
      <p:sp>
        <p:nvSpPr>
          <p:cNvPr id="121" name="Shape 337"/>
          <p:cNvSpPr/>
          <p:nvPr/>
        </p:nvSpPr>
        <p:spPr>
          <a:xfrm>
            <a:off x="6611852" y="6130348"/>
            <a:ext cx="69784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Shape 338"/>
          <p:cNvSpPr/>
          <p:nvPr/>
        </p:nvSpPr>
        <p:spPr>
          <a:xfrm flipV="1">
            <a:off x="6620989" y="3311674"/>
            <a:ext cx="1" cy="321036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339"/>
          <p:cNvSpPr/>
          <p:nvPr/>
        </p:nvSpPr>
        <p:spPr>
          <a:xfrm>
            <a:off x="7857923" y="5151538"/>
            <a:ext cx="1" cy="5080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340"/>
          <p:cNvSpPr/>
          <p:nvPr/>
        </p:nvSpPr>
        <p:spPr>
          <a:xfrm>
            <a:off x="7857923" y="3757061"/>
            <a:ext cx="1" cy="5080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341"/>
          <p:cNvSpPr/>
          <p:nvPr/>
        </p:nvSpPr>
        <p:spPr>
          <a:xfrm flipV="1">
            <a:off x="3862488" y="6081197"/>
            <a:ext cx="1" cy="5080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342"/>
          <p:cNvSpPr/>
          <p:nvPr/>
        </p:nvSpPr>
        <p:spPr>
          <a:xfrm flipV="1">
            <a:off x="4808637" y="6081197"/>
            <a:ext cx="1" cy="5080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343"/>
          <p:cNvSpPr/>
          <p:nvPr/>
        </p:nvSpPr>
        <p:spPr>
          <a:xfrm flipV="1">
            <a:off x="5894487" y="6081197"/>
            <a:ext cx="1" cy="5080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344"/>
          <p:cNvSpPr/>
          <p:nvPr/>
        </p:nvSpPr>
        <p:spPr>
          <a:xfrm flipV="1">
            <a:off x="3862490" y="6579059"/>
            <a:ext cx="2758500" cy="101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TextBox 128"/>
          <p:cNvSpPr txBox="1"/>
          <p:nvPr/>
        </p:nvSpPr>
        <p:spPr>
          <a:xfrm>
            <a:off x="405715" y="245815"/>
            <a:ext cx="92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Flux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424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 advAuto="0"/>
      <p:bldP spid="97" grpId="0" animBg="1" advAuto="0"/>
      <p:bldP spid="101" grpId="0" animBg="1" advAuto="0"/>
      <p:bldP spid="106" grpId="0" animBg="1" advAuto="0"/>
      <p:bldP spid="11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409"/>
          <p:cNvSpPr/>
          <p:nvPr/>
        </p:nvSpPr>
        <p:spPr>
          <a:xfrm flipH="1">
            <a:off x="4672796" y="5589546"/>
            <a:ext cx="2107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410"/>
          <p:cNvSpPr/>
          <p:nvPr/>
        </p:nvSpPr>
        <p:spPr>
          <a:xfrm flipH="1">
            <a:off x="4600835" y="4013383"/>
            <a:ext cx="2107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411"/>
          <p:cNvSpPr/>
          <p:nvPr/>
        </p:nvSpPr>
        <p:spPr>
          <a:xfrm>
            <a:off x="2837064" y="351124"/>
            <a:ext cx="1176885" cy="8560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sz="2000" dirty="0"/>
              <a:t>Dispatcher</a:t>
            </a:r>
          </a:p>
        </p:txBody>
      </p:sp>
      <p:sp>
        <p:nvSpPr>
          <p:cNvPr id="211" name="Shape 412"/>
          <p:cNvSpPr/>
          <p:nvPr/>
        </p:nvSpPr>
        <p:spPr>
          <a:xfrm>
            <a:off x="5239459" y="3115629"/>
            <a:ext cx="384623" cy="3812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Shape 413"/>
          <p:cNvSpPr/>
          <p:nvPr/>
        </p:nvSpPr>
        <p:spPr>
          <a:xfrm flipV="1">
            <a:off x="3412665" y="1211417"/>
            <a:ext cx="0" cy="30604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Shape 414"/>
          <p:cNvSpPr/>
          <p:nvPr/>
        </p:nvSpPr>
        <p:spPr>
          <a:xfrm>
            <a:off x="4016103" y="719064"/>
            <a:ext cx="113499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Shape 415"/>
          <p:cNvSpPr/>
          <p:nvPr/>
        </p:nvSpPr>
        <p:spPr>
          <a:xfrm flipV="1">
            <a:off x="4018491" y="563104"/>
            <a:ext cx="1132604" cy="21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Shape 416"/>
          <p:cNvSpPr/>
          <p:nvPr/>
        </p:nvSpPr>
        <p:spPr>
          <a:xfrm>
            <a:off x="4016103" y="400082"/>
            <a:ext cx="11349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6" name="Group 419"/>
          <p:cNvGrpSpPr/>
          <p:nvPr/>
        </p:nvGrpSpPr>
        <p:grpSpPr>
          <a:xfrm>
            <a:off x="1399060" y="4013384"/>
            <a:ext cx="999150" cy="1436522"/>
            <a:chOff x="2346" y="-1012190"/>
            <a:chExt cx="1929133" cy="1925866"/>
          </a:xfrm>
        </p:grpSpPr>
        <p:sp>
          <p:nvSpPr>
            <p:cNvPr id="217" name="Shape 417"/>
            <p:cNvSpPr/>
            <p:nvPr/>
          </p:nvSpPr>
          <p:spPr>
            <a:xfrm flipV="1">
              <a:off x="12699" y="-1012191"/>
              <a:ext cx="2" cy="192124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418"/>
            <p:cNvSpPr/>
            <p:nvPr/>
          </p:nvSpPr>
          <p:spPr>
            <a:xfrm>
              <a:off x="2346" y="913676"/>
              <a:ext cx="192913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9" name="Shape 420"/>
          <p:cNvSpPr/>
          <p:nvPr/>
        </p:nvSpPr>
        <p:spPr>
          <a:xfrm flipH="1">
            <a:off x="775145" y="2979036"/>
            <a:ext cx="5114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Shape 421"/>
          <p:cNvSpPr/>
          <p:nvPr/>
        </p:nvSpPr>
        <p:spPr>
          <a:xfrm flipH="1">
            <a:off x="791854" y="2051936"/>
            <a:ext cx="49473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1" name="Group 424"/>
          <p:cNvGrpSpPr/>
          <p:nvPr/>
        </p:nvGrpSpPr>
        <p:grpSpPr>
          <a:xfrm>
            <a:off x="1858295" y="4001867"/>
            <a:ext cx="539914" cy="934964"/>
            <a:chOff x="0" y="-434542"/>
            <a:chExt cx="1476127" cy="1378823"/>
          </a:xfrm>
        </p:grpSpPr>
        <p:sp>
          <p:nvSpPr>
            <p:cNvPr id="222" name="Shape 422"/>
            <p:cNvSpPr/>
            <p:nvPr/>
          </p:nvSpPr>
          <p:spPr>
            <a:xfrm flipH="1">
              <a:off x="-1" y="-434543"/>
              <a:ext cx="2" cy="13788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Shape 423"/>
            <p:cNvSpPr/>
            <p:nvPr/>
          </p:nvSpPr>
          <p:spPr>
            <a:xfrm>
              <a:off x="19284" y="934552"/>
              <a:ext cx="145684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4" name="Shape 425"/>
          <p:cNvSpPr/>
          <p:nvPr/>
        </p:nvSpPr>
        <p:spPr>
          <a:xfrm>
            <a:off x="5239459" y="3879167"/>
            <a:ext cx="384623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Shape 426"/>
          <p:cNvSpPr/>
          <p:nvPr/>
        </p:nvSpPr>
        <p:spPr>
          <a:xfrm>
            <a:off x="4935528" y="4640704"/>
            <a:ext cx="384623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Shape 427"/>
          <p:cNvSpPr/>
          <p:nvPr/>
        </p:nvSpPr>
        <p:spPr>
          <a:xfrm>
            <a:off x="5575594" y="4642705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hape 428"/>
          <p:cNvSpPr/>
          <p:nvPr/>
        </p:nvSpPr>
        <p:spPr>
          <a:xfrm>
            <a:off x="5575594" y="5406243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hape 429"/>
          <p:cNvSpPr/>
          <p:nvPr/>
        </p:nvSpPr>
        <p:spPr>
          <a:xfrm>
            <a:off x="6521552" y="3122806"/>
            <a:ext cx="384622" cy="3812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430"/>
          <p:cNvSpPr/>
          <p:nvPr/>
        </p:nvSpPr>
        <p:spPr>
          <a:xfrm>
            <a:off x="6521552" y="3879167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Shape 431"/>
          <p:cNvSpPr/>
          <p:nvPr/>
        </p:nvSpPr>
        <p:spPr>
          <a:xfrm>
            <a:off x="6521552" y="4642705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432"/>
          <p:cNvSpPr/>
          <p:nvPr/>
        </p:nvSpPr>
        <p:spPr>
          <a:xfrm>
            <a:off x="6521552" y="5406243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Shape 433"/>
          <p:cNvSpPr/>
          <p:nvPr/>
        </p:nvSpPr>
        <p:spPr>
          <a:xfrm>
            <a:off x="6438007" y="6169782"/>
            <a:ext cx="384622" cy="3812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Shape 434"/>
          <p:cNvSpPr/>
          <p:nvPr/>
        </p:nvSpPr>
        <p:spPr>
          <a:xfrm>
            <a:off x="7918552" y="3115629"/>
            <a:ext cx="384622" cy="38129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Shape 435"/>
          <p:cNvSpPr/>
          <p:nvPr/>
        </p:nvSpPr>
        <p:spPr>
          <a:xfrm>
            <a:off x="7261909" y="3875628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Shape 436"/>
          <p:cNvSpPr/>
          <p:nvPr/>
        </p:nvSpPr>
        <p:spPr>
          <a:xfrm>
            <a:off x="7918552" y="3879167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Shape 437"/>
          <p:cNvSpPr/>
          <p:nvPr/>
        </p:nvSpPr>
        <p:spPr>
          <a:xfrm>
            <a:off x="8575195" y="3875628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Shape 438"/>
          <p:cNvSpPr/>
          <p:nvPr/>
        </p:nvSpPr>
        <p:spPr>
          <a:xfrm>
            <a:off x="7918552" y="4642705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 439"/>
          <p:cNvSpPr/>
          <p:nvPr/>
        </p:nvSpPr>
        <p:spPr>
          <a:xfrm>
            <a:off x="7639152" y="5406243"/>
            <a:ext cx="384622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Shape 440"/>
          <p:cNvSpPr/>
          <p:nvPr/>
        </p:nvSpPr>
        <p:spPr>
          <a:xfrm>
            <a:off x="8200714" y="5406243"/>
            <a:ext cx="384623" cy="381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Shape 441"/>
          <p:cNvSpPr/>
          <p:nvPr/>
        </p:nvSpPr>
        <p:spPr>
          <a:xfrm>
            <a:off x="5436059" y="3503979"/>
            <a:ext cx="1" cy="3812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Shape 442"/>
          <p:cNvSpPr/>
          <p:nvPr/>
        </p:nvSpPr>
        <p:spPr>
          <a:xfrm flipH="1">
            <a:off x="5048519" y="4265979"/>
            <a:ext cx="387541" cy="3875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443"/>
          <p:cNvSpPr/>
          <p:nvPr/>
        </p:nvSpPr>
        <p:spPr>
          <a:xfrm>
            <a:off x="5448214" y="4260936"/>
            <a:ext cx="390279" cy="39027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 444"/>
          <p:cNvSpPr/>
          <p:nvPr/>
        </p:nvSpPr>
        <p:spPr>
          <a:xfrm>
            <a:off x="5767905" y="5028729"/>
            <a:ext cx="1" cy="3812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Shape 445"/>
          <p:cNvSpPr/>
          <p:nvPr/>
        </p:nvSpPr>
        <p:spPr>
          <a:xfrm>
            <a:off x="6713862" y="3497398"/>
            <a:ext cx="1" cy="3812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Shape 446"/>
          <p:cNvSpPr/>
          <p:nvPr/>
        </p:nvSpPr>
        <p:spPr>
          <a:xfrm>
            <a:off x="6713862" y="4271643"/>
            <a:ext cx="1" cy="3812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Shape 447"/>
          <p:cNvSpPr/>
          <p:nvPr/>
        </p:nvSpPr>
        <p:spPr>
          <a:xfrm>
            <a:off x="6713862" y="5024474"/>
            <a:ext cx="1" cy="3812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Shape 448"/>
          <p:cNvSpPr/>
          <p:nvPr/>
        </p:nvSpPr>
        <p:spPr>
          <a:xfrm>
            <a:off x="6713862" y="5777306"/>
            <a:ext cx="1" cy="3812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Shape 449"/>
          <p:cNvSpPr/>
          <p:nvPr/>
        </p:nvSpPr>
        <p:spPr>
          <a:xfrm>
            <a:off x="8110862" y="3497398"/>
            <a:ext cx="1" cy="3812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450"/>
          <p:cNvSpPr/>
          <p:nvPr/>
        </p:nvSpPr>
        <p:spPr>
          <a:xfrm flipH="1">
            <a:off x="7545877" y="3497398"/>
            <a:ext cx="564986" cy="3795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451"/>
          <p:cNvSpPr/>
          <p:nvPr/>
        </p:nvSpPr>
        <p:spPr>
          <a:xfrm>
            <a:off x="8110862" y="3497398"/>
            <a:ext cx="570515" cy="3801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Shape 452"/>
          <p:cNvSpPr/>
          <p:nvPr/>
        </p:nvSpPr>
        <p:spPr>
          <a:xfrm>
            <a:off x="8110862" y="4260936"/>
            <a:ext cx="1" cy="3812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Shape 453"/>
          <p:cNvSpPr/>
          <p:nvPr/>
        </p:nvSpPr>
        <p:spPr>
          <a:xfrm flipH="1">
            <a:off x="7905678" y="5024474"/>
            <a:ext cx="205185" cy="3869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Shape 454"/>
          <p:cNvSpPr/>
          <p:nvPr/>
        </p:nvSpPr>
        <p:spPr>
          <a:xfrm>
            <a:off x="8110862" y="5028729"/>
            <a:ext cx="202854" cy="3784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Shape 455"/>
          <p:cNvSpPr/>
          <p:nvPr/>
        </p:nvSpPr>
        <p:spPr>
          <a:xfrm flipV="1">
            <a:off x="4583840" y="3999084"/>
            <a:ext cx="1" cy="228266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Shape 456"/>
          <p:cNvSpPr/>
          <p:nvPr/>
        </p:nvSpPr>
        <p:spPr>
          <a:xfrm flipH="1">
            <a:off x="4672796" y="4829681"/>
            <a:ext cx="2107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457"/>
          <p:cNvSpPr/>
          <p:nvPr/>
        </p:nvSpPr>
        <p:spPr>
          <a:xfrm flipH="1">
            <a:off x="4589251" y="6285726"/>
            <a:ext cx="2107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Shape 458"/>
          <p:cNvSpPr/>
          <p:nvPr/>
        </p:nvSpPr>
        <p:spPr>
          <a:xfrm flipH="1">
            <a:off x="5334889" y="1226382"/>
            <a:ext cx="82693" cy="188978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hape 459"/>
          <p:cNvSpPr/>
          <p:nvPr/>
        </p:nvSpPr>
        <p:spPr>
          <a:xfrm flipH="1">
            <a:off x="4202095" y="5210543"/>
            <a:ext cx="3203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9" name="Group 469"/>
          <p:cNvGrpSpPr/>
          <p:nvPr/>
        </p:nvGrpSpPr>
        <p:grpSpPr>
          <a:xfrm>
            <a:off x="5151095" y="295349"/>
            <a:ext cx="3130274" cy="904918"/>
            <a:chOff x="0" y="43439"/>
            <a:chExt cx="3130273" cy="904917"/>
          </a:xfrm>
        </p:grpSpPr>
        <p:sp>
          <p:nvSpPr>
            <p:cNvPr id="260" name="Shape 460"/>
            <p:cNvSpPr/>
            <p:nvPr/>
          </p:nvSpPr>
          <p:spPr>
            <a:xfrm>
              <a:off x="0" y="92345"/>
              <a:ext cx="3130273" cy="856011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461"/>
            <p:cNvSpPr/>
            <p:nvPr/>
          </p:nvSpPr>
          <p:spPr>
            <a:xfrm>
              <a:off x="991030" y="43439"/>
              <a:ext cx="85264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400" dirty="0"/>
                <a:t>Stores</a:t>
              </a:r>
            </a:p>
          </p:txBody>
        </p:sp>
        <p:grpSp>
          <p:nvGrpSpPr>
            <p:cNvPr id="262" name="Group 468"/>
            <p:cNvGrpSpPr/>
            <p:nvPr/>
          </p:nvGrpSpPr>
          <p:grpSpPr>
            <a:xfrm>
              <a:off x="162267" y="482921"/>
              <a:ext cx="2808202" cy="386250"/>
              <a:chOff x="0" y="0"/>
              <a:chExt cx="2808200" cy="386249"/>
            </a:xfrm>
          </p:grpSpPr>
          <p:sp>
            <p:nvSpPr>
              <p:cNvPr id="263" name="Shape 462"/>
              <p:cNvSpPr/>
              <p:nvPr/>
            </p:nvSpPr>
            <p:spPr>
              <a:xfrm>
                <a:off x="0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463"/>
              <p:cNvSpPr/>
              <p:nvPr/>
            </p:nvSpPr>
            <p:spPr>
              <a:xfrm>
                <a:off x="483509" y="4951"/>
                <a:ext cx="384623" cy="381299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Shape 464"/>
              <p:cNvSpPr/>
              <p:nvPr/>
            </p:nvSpPr>
            <p:spPr>
              <a:xfrm>
                <a:off x="96701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Shape 465"/>
              <p:cNvSpPr/>
              <p:nvPr/>
            </p:nvSpPr>
            <p:spPr>
              <a:xfrm>
                <a:off x="145052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 466"/>
              <p:cNvSpPr/>
              <p:nvPr/>
            </p:nvSpPr>
            <p:spPr>
              <a:xfrm>
                <a:off x="1949707" y="0"/>
                <a:ext cx="384623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8" name="Shape 467"/>
              <p:cNvSpPr/>
              <p:nvPr/>
            </p:nvSpPr>
            <p:spPr>
              <a:xfrm>
                <a:off x="242357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69" name="Group 479"/>
          <p:cNvGrpSpPr/>
          <p:nvPr/>
        </p:nvGrpSpPr>
        <p:grpSpPr>
          <a:xfrm>
            <a:off x="2398211" y="4335810"/>
            <a:ext cx="1803884" cy="2087650"/>
            <a:chOff x="2" y="0"/>
            <a:chExt cx="2157883" cy="912824"/>
          </a:xfrm>
        </p:grpSpPr>
        <p:sp>
          <p:nvSpPr>
            <p:cNvPr id="270" name="Shape 470"/>
            <p:cNvSpPr/>
            <p:nvPr/>
          </p:nvSpPr>
          <p:spPr>
            <a:xfrm>
              <a:off x="2" y="0"/>
              <a:ext cx="2157883" cy="912824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Shape 471"/>
            <p:cNvSpPr/>
            <p:nvPr/>
          </p:nvSpPr>
          <p:spPr>
            <a:xfrm>
              <a:off x="60515" y="65693"/>
              <a:ext cx="2097367" cy="394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algn="ctr"/>
              <a:r>
                <a:rPr sz="2400" dirty="0"/>
                <a:t>Action</a:t>
              </a:r>
              <a:r>
                <a:rPr sz="2800" dirty="0"/>
                <a:t> </a:t>
              </a:r>
              <a:r>
                <a:rPr sz="2400" dirty="0"/>
                <a:t>Creators</a:t>
              </a:r>
            </a:p>
          </p:txBody>
        </p:sp>
        <p:grpSp>
          <p:nvGrpSpPr>
            <p:cNvPr id="272" name="Group 478"/>
            <p:cNvGrpSpPr/>
            <p:nvPr/>
          </p:nvGrpSpPr>
          <p:grpSpPr>
            <a:xfrm>
              <a:off x="157475" y="488685"/>
              <a:ext cx="1835153" cy="146085"/>
              <a:chOff x="0" y="-24625"/>
              <a:chExt cx="1835151" cy="146084"/>
            </a:xfrm>
          </p:grpSpPr>
          <p:sp>
            <p:nvSpPr>
              <p:cNvPr id="273" name="Shape 472"/>
              <p:cNvSpPr/>
              <p:nvPr/>
            </p:nvSpPr>
            <p:spPr>
              <a:xfrm>
                <a:off x="0" y="-24625"/>
                <a:ext cx="384621" cy="146084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Shape 473"/>
              <p:cNvSpPr/>
              <p:nvPr/>
            </p:nvSpPr>
            <p:spPr>
              <a:xfrm>
                <a:off x="483509" y="-24616"/>
                <a:ext cx="384623" cy="146074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Shape 474"/>
              <p:cNvSpPr/>
              <p:nvPr/>
            </p:nvSpPr>
            <p:spPr>
              <a:xfrm>
                <a:off x="967019" y="-24614"/>
                <a:ext cx="384621" cy="143344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475"/>
              <p:cNvSpPr/>
              <p:nvPr/>
            </p:nvSpPr>
            <p:spPr>
              <a:xfrm>
                <a:off x="1450530" y="-24614"/>
                <a:ext cx="384621" cy="143344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79" name="Group 489"/>
          <p:cNvGrpSpPr/>
          <p:nvPr/>
        </p:nvGrpSpPr>
        <p:grpSpPr>
          <a:xfrm>
            <a:off x="1204007" y="1043349"/>
            <a:ext cx="910784" cy="2956385"/>
            <a:chOff x="17890" y="0"/>
            <a:chExt cx="1018270" cy="2956383"/>
          </a:xfrm>
        </p:grpSpPr>
        <p:sp>
          <p:nvSpPr>
            <p:cNvPr id="280" name="Shape 480"/>
            <p:cNvSpPr/>
            <p:nvPr/>
          </p:nvSpPr>
          <p:spPr>
            <a:xfrm>
              <a:off x="97494" y="0"/>
              <a:ext cx="938666" cy="2956383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Shape 481"/>
            <p:cNvSpPr/>
            <p:nvPr/>
          </p:nvSpPr>
          <p:spPr>
            <a:xfrm rot="16210043">
              <a:off x="-269433" y="1214382"/>
              <a:ext cx="1102264" cy="5276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400" dirty="0"/>
                <a:t>Services</a:t>
              </a:r>
            </a:p>
          </p:txBody>
        </p:sp>
        <p:grpSp>
          <p:nvGrpSpPr>
            <p:cNvPr id="282" name="Group 488"/>
            <p:cNvGrpSpPr/>
            <p:nvPr/>
          </p:nvGrpSpPr>
          <p:grpSpPr>
            <a:xfrm rot="5400529">
              <a:off x="-670417" y="1287030"/>
              <a:ext cx="2808203" cy="386252"/>
              <a:chOff x="0" y="-1"/>
              <a:chExt cx="2808201" cy="386251"/>
            </a:xfrm>
          </p:grpSpPr>
          <p:sp>
            <p:nvSpPr>
              <p:cNvPr id="283" name="Shape 482"/>
              <p:cNvSpPr/>
              <p:nvPr/>
            </p:nvSpPr>
            <p:spPr>
              <a:xfrm>
                <a:off x="0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4" name="Shape 483"/>
              <p:cNvSpPr/>
              <p:nvPr/>
            </p:nvSpPr>
            <p:spPr>
              <a:xfrm>
                <a:off x="483509" y="4951"/>
                <a:ext cx="384623" cy="381299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Shape 484"/>
              <p:cNvSpPr/>
              <p:nvPr/>
            </p:nvSpPr>
            <p:spPr>
              <a:xfrm>
                <a:off x="967020" y="-1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6" name="Shape 485"/>
              <p:cNvSpPr/>
              <p:nvPr/>
            </p:nvSpPr>
            <p:spPr>
              <a:xfrm>
                <a:off x="145052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7" name="Shape 486"/>
              <p:cNvSpPr/>
              <p:nvPr/>
            </p:nvSpPr>
            <p:spPr>
              <a:xfrm>
                <a:off x="1949707" y="0"/>
                <a:ext cx="384623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487"/>
              <p:cNvSpPr/>
              <p:nvPr/>
            </p:nvSpPr>
            <p:spPr>
              <a:xfrm>
                <a:off x="242357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9" name="Group 499"/>
          <p:cNvGrpSpPr/>
          <p:nvPr/>
        </p:nvGrpSpPr>
        <p:grpSpPr>
          <a:xfrm>
            <a:off x="-34003" y="1041216"/>
            <a:ext cx="819326" cy="2960651"/>
            <a:chOff x="-30741" y="0"/>
            <a:chExt cx="1086173" cy="2960650"/>
          </a:xfrm>
        </p:grpSpPr>
        <p:sp>
          <p:nvSpPr>
            <p:cNvPr id="290" name="Shape 490"/>
            <p:cNvSpPr/>
            <p:nvPr/>
          </p:nvSpPr>
          <p:spPr>
            <a:xfrm>
              <a:off x="110565" y="0"/>
              <a:ext cx="944867" cy="2960650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Shape 491"/>
            <p:cNvSpPr/>
            <p:nvPr/>
          </p:nvSpPr>
          <p:spPr>
            <a:xfrm rot="16210043">
              <a:off x="-344878" y="1167512"/>
              <a:ext cx="1253899" cy="625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400" dirty="0"/>
                <a:t>Endpoints</a:t>
              </a:r>
            </a:p>
          </p:txBody>
        </p:sp>
        <p:grpSp>
          <p:nvGrpSpPr>
            <p:cNvPr id="292" name="Group 498"/>
            <p:cNvGrpSpPr/>
            <p:nvPr/>
          </p:nvGrpSpPr>
          <p:grpSpPr>
            <a:xfrm rot="5400529">
              <a:off x="-610350" y="1289164"/>
              <a:ext cx="2808202" cy="386251"/>
              <a:chOff x="0" y="0"/>
              <a:chExt cx="2808200" cy="386249"/>
            </a:xfrm>
          </p:grpSpPr>
          <p:sp>
            <p:nvSpPr>
              <p:cNvPr id="293" name="Shape 492"/>
              <p:cNvSpPr/>
              <p:nvPr/>
            </p:nvSpPr>
            <p:spPr>
              <a:xfrm>
                <a:off x="0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 493"/>
              <p:cNvSpPr/>
              <p:nvPr/>
            </p:nvSpPr>
            <p:spPr>
              <a:xfrm>
                <a:off x="483509" y="4951"/>
                <a:ext cx="384623" cy="381299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5" name="Shape 494"/>
              <p:cNvSpPr/>
              <p:nvPr/>
            </p:nvSpPr>
            <p:spPr>
              <a:xfrm>
                <a:off x="96701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6" name="Shape 495"/>
              <p:cNvSpPr/>
              <p:nvPr/>
            </p:nvSpPr>
            <p:spPr>
              <a:xfrm>
                <a:off x="145052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 496"/>
              <p:cNvSpPr/>
              <p:nvPr/>
            </p:nvSpPr>
            <p:spPr>
              <a:xfrm>
                <a:off x="1949707" y="0"/>
                <a:ext cx="384623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8" name="Shape 497"/>
              <p:cNvSpPr/>
              <p:nvPr/>
            </p:nvSpPr>
            <p:spPr>
              <a:xfrm>
                <a:off x="2423579" y="0"/>
                <a:ext cx="384622" cy="38129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7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99" name="Shape 500"/>
          <p:cNvSpPr/>
          <p:nvPr/>
        </p:nvSpPr>
        <p:spPr>
          <a:xfrm>
            <a:off x="4016103" y="1176264"/>
            <a:ext cx="113499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501"/>
          <p:cNvSpPr/>
          <p:nvPr/>
        </p:nvSpPr>
        <p:spPr>
          <a:xfrm>
            <a:off x="4018491" y="1022435"/>
            <a:ext cx="113260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502"/>
          <p:cNvSpPr/>
          <p:nvPr/>
        </p:nvSpPr>
        <p:spPr>
          <a:xfrm>
            <a:off x="4016103" y="857283"/>
            <a:ext cx="113499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Shape 503"/>
          <p:cNvSpPr/>
          <p:nvPr/>
        </p:nvSpPr>
        <p:spPr>
          <a:xfrm>
            <a:off x="5869160" y="1226382"/>
            <a:ext cx="673753" cy="18674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504"/>
          <p:cNvSpPr/>
          <p:nvPr/>
        </p:nvSpPr>
        <p:spPr>
          <a:xfrm>
            <a:off x="6395480" y="1229704"/>
            <a:ext cx="1683900" cy="18917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hape 505"/>
          <p:cNvSpPr/>
          <p:nvPr/>
        </p:nvSpPr>
        <p:spPr>
          <a:xfrm flipH="1">
            <a:off x="5434158" y="1213331"/>
            <a:ext cx="1443924" cy="18821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hape 506"/>
          <p:cNvSpPr/>
          <p:nvPr/>
        </p:nvSpPr>
        <p:spPr>
          <a:xfrm>
            <a:off x="7373381" y="1229704"/>
            <a:ext cx="837018" cy="187674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Shape 507"/>
          <p:cNvSpPr/>
          <p:nvPr/>
        </p:nvSpPr>
        <p:spPr>
          <a:xfrm flipH="1">
            <a:off x="6633613" y="1213682"/>
            <a:ext cx="1209669" cy="18622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Shape 508"/>
          <p:cNvSpPr/>
          <p:nvPr/>
        </p:nvSpPr>
        <p:spPr>
          <a:xfrm>
            <a:off x="5569981" y="1226382"/>
            <a:ext cx="2368013" cy="191587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509"/>
          <p:cNvSpPr/>
          <p:nvPr/>
        </p:nvSpPr>
        <p:spPr>
          <a:xfrm flipH="1">
            <a:off x="6840831" y="1239082"/>
            <a:ext cx="532551" cy="18137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510"/>
          <p:cNvSpPr/>
          <p:nvPr/>
        </p:nvSpPr>
        <p:spPr>
          <a:xfrm flipH="1">
            <a:off x="5625437" y="1252468"/>
            <a:ext cx="243724" cy="185168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473"/>
          <p:cNvSpPr/>
          <p:nvPr/>
        </p:nvSpPr>
        <p:spPr>
          <a:xfrm>
            <a:off x="2955709" y="5885975"/>
            <a:ext cx="321526" cy="3340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474"/>
          <p:cNvSpPr/>
          <p:nvPr/>
        </p:nvSpPr>
        <p:spPr>
          <a:xfrm>
            <a:off x="3359900" y="5885979"/>
            <a:ext cx="321525" cy="32783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TextBox 311"/>
          <p:cNvSpPr txBox="1"/>
          <p:nvPr/>
        </p:nvSpPr>
        <p:spPr>
          <a:xfrm>
            <a:off x="405715" y="245815"/>
            <a:ext cx="92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Flux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707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983436" cy="990600"/>
          </a:xfrm>
        </p:spPr>
        <p:txBody>
          <a:bodyPr/>
          <a:lstStyle/>
          <a:p>
            <a:r>
              <a:rPr lang="en-US" dirty="0" smtClean="0"/>
              <a:t>One Way Data Flow</a:t>
            </a:r>
            <a:endParaRPr lang="en-US" dirty="0"/>
          </a:p>
        </p:txBody>
      </p:sp>
      <p:pic>
        <p:nvPicPr>
          <p:cNvPr id="4" name="Picture 3" descr="react-logo-1000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12648" y="3677744"/>
            <a:ext cx="2118065" cy="847226"/>
            <a:chOff x="3638" y="1817563"/>
            <a:chExt cx="2118065" cy="847226"/>
          </a:xfr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2" name="Chevron 21"/>
            <p:cNvSpPr/>
            <p:nvPr/>
          </p:nvSpPr>
          <p:spPr>
            <a:xfrm>
              <a:off x="3638" y="1817563"/>
              <a:ext cx="2118065" cy="847226"/>
            </a:xfrm>
            <a:prstGeom prst="chevron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Chevron 4"/>
            <p:cNvSpPr/>
            <p:nvPr/>
          </p:nvSpPr>
          <p:spPr>
            <a:xfrm>
              <a:off x="427251" y="1817563"/>
              <a:ext cx="1270839" cy="84722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Action</a:t>
              </a:r>
              <a:endParaRPr lang="en-US" sz="21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18907" y="3677744"/>
            <a:ext cx="2118065" cy="847226"/>
            <a:chOff x="1909897" y="1817563"/>
            <a:chExt cx="2118065" cy="847226"/>
          </a:xfrm>
          <a:scene3d>
            <a:camera prst="orthographicFront"/>
            <a:lightRig rig="flat" dir="t"/>
          </a:scene3d>
        </p:grpSpPr>
        <p:sp>
          <p:nvSpPr>
            <p:cNvPr id="20" name="Chevron 19"/>
            <p:cNvSpPr/>
            <p:nvPr/>
          </p:nvSpPr>
          <p:spPr>
            <a:xfrm>
              <a:off x="1909897" y="1817563"/>
              <a:ext cx="2118065" cy="847226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21" name="Chevron 6"/>
            <p:cNvSpPr/>
            <p:nvPr/>
          </p:nvSpPr>
          <p:spPr>
            <a:xfrm>
              <a:off x="2333510" y="1817563"/>
              <a:ext cx="1270839" cy="8472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Dispatcher</a:t>
              </a:r>
              <a:endParaRPr lang="en-US" sz="21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25165" y="3677744"/>
            <a:ext cx="2118065" cy="847226"/>
            <a:chOff x="3816155" y="1817563"/>
            <a:chExt cx="2118065" cy="847226"/>
          </a:xfrm>
          <a:scene3d>
            <a:camera prst="orthographicFront"/>
            <a:lightRig rig="flat" dir="t"/>
          </a:scene3d>
        </p:grpSpPr>
        <p:sp>
          <p:nvSpPr>
            <p:cNvPr id="18" name="Chevron 17"/>
            <p:cNvSpPr/>
            <p:nvPr/>
          </p:nvSpPr>
          <p:spPr>
            <a:xfrm>
              <a:off x="3816155" y="1817563"/>
              <a:ext cx="2118065" cy="847226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9" name="Chevron 8"/>
            <p:cNvSpPr/>
            <p:nvPr/>
          </p:nvSpPr>
          <p:spPr>
            <a:xfrm>
              <a:off x="4239768" y="1817563"/>
              <a:ext cx="1270839" cy="8472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Store</a:t>
              </a:r>
              <a:endParaRPr lang="en-US" sz="2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31424" y="3677744"/>
            <a:ext cx="2118065" cy="847226"/>
            <a:chOff x="5722414" y="1817563"/>
            <a:chExt cx="2118065" cy="847226"/>
          </a:xfrm>
          <a:scene3d>
            <a:camera prst="orthographicFront"/>
            <a:lightRig rig="flat" dir="t"/>
          </a:scene3d>
        </p:grpSpPr>
        <p:sp>
          <p:nvSpPr>
            <p:cNvPr id="16" name="Chevron 15"/>
            <p:cNvSpPr/>
            <p:nvPr/>
          </p:nvSpPr>
          <p:spPr>
            <a:xfrm>
              <a:off x="5722414" y="1817563"/>
              <a:ext cx="2118065" cy="847226"/>
            </a:xfrm>
            <a:prstGeom prst="chevr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Chevron 10"/>
            <p:cNvSpPr/>
            <p:nvPr/>
          </p:nvSpPr>
          <p:spPr>
            <a:xfrm>
              <a:off x="6146027" y="1817563"/>
              <a:ext cx="1270839" cy="8472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View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45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Flux - state machine, simple and neat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 smtClean="0"/>
              <a:t>Reproducing bugs</a:t>
            </a:r>
          </a:p>
          <a:p>
            <a:r>
              <a:rPr lang="en-US" dirty="0" smtClean="0"/>
              <a:t>Undo functionality</a:t>
            </a:r>
            <a:endParaRPr lang="en-US" dirty="0"/>
          </a:p>
        </p:txBody>
      </p:sp>
      <p:pic>
        <p:nvPicPr>
          <p:cNvPr id="4" name="Picture 3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9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= Data + </a:t>
            </a:r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D2724"/>
                </a:solidFill>
              </a:rPr>
              <a:t>   Hot </a:t>
            </a:r>
            <a:r>
              <a:rPr lang="en-US" dirty="0">
                <a:solidFill>
                  <a:srgbClr val="DD2724"/>
                </a:solidFill>
              </a:rPr>
              <a:t>reloading wipes out </a:t>
            </a:r>
            <a:r>
              <a:rPr lang="en-US" dirty="0" smtClean="0">
                <a:solidFill>
                  <a:srgbClr val="DD2724"/>
                </a:solidFill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We need separate functions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/>
              <a:t>State is being written with every action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Loss of previous state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008000"/>
                </a:solidFill>
              </a:rPr>
              <a:t>We need to make changes in a new copy of state</a:t>
            </a:r>
          </a:p>
          <a:p>
            <a:r>
              <a:rPr lang="en-US" dirty="0" smtClean="0"/>
              <a:t>No </a:t>
            </a:r>
            <a:r>
              <a:rPr lang="en-US" dirty="0"/>
              <a:t>hooks for cross cutting concerns</a:t>
            </a:r>
            <a:br>
              <a:rPr lang="en-US" dirty="0"/>
            </a:br>
            <a:r>
              <a:rPr lang="en-US" dirty="0">
                <a:solidFill>
                  <a:srgbClr val="DC2724"/>
                </a:solidFill>
              </a:rPr>
              <a:t>Logging, Error </a:t>
            </a:r>
            <a:r>
              <a:rPr lang="en-US" dirty="0" smtClean="0">
                <a:solidFill>
                  <a:srgbClr val="DC2724"/>
                </a:solidFill>
              </a:rPr>
              <a:t>handling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 descr="react-logo-1000-transparent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5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– Flux + Reducers + 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558ED5"/>
                </a:solidFill>
              </a:rPr>
              <a:t>Redux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/>
              <a:t>is one implementation of concept of flux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Reducers</a:t>
            </a:r>
          </a:p>
          <a:p>
            <a:pPr lvl="1"/>
            <a:r>
              <a:rPr lang="en-IN" dirty="0"/>
              <a:t>Reducers are pure function that take previous state and action </a:t>
            </a:r>
            <a:r>
              <a:rPr lang="en-IN" dirty="0" smtClean="0"/>
              <a:t>as parameters and </a:t>
            </a:r>
            <a:r>
              <a:rPr lang="en-IN" dirty="0"/>
              <a:t>returns the next state of the applicaton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Always return new state never modify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Redux</a:t>
            </a:r>
            <a:r>
              <a:rPr lang="en-US" dirty="0" smtClean="0"/>
              <a:t> root </a:t>
            </a:r>
            <a:r>
              <a:rPr lang="en-US" dirty="0"/>
              <a:t>component wraps its subcomponents with the </a:t>
            </a:r>
            <a:r>
              <a:rPr lang="en-US" b="1" dirty="0"/>
              <a:t>provider component </a:t>
            </a:r>
            <a:r>
              <a:rPr lang="en-US" dirty="0"/>
              <a:t>and makes the connection between the store and the provider.</a:t>
            </a:r>
          </a:p>
        </p:txBody>
      </p:sp>
      <p:pic>
        <p:nvPicPr>
          <p:cNvPr id="5" name="Picture 4" descr="react-logo-1000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68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20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983436" cy="990600"/>
          </a:xfrm>
        </p:spPr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4" name="Picture 3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  <p:sp>
        <p:nvSpPr>
          <p:cNvPr id="5" name="Shape 325"/>
          <p:cNvSpPr/>
          <p:nvPr/>
        </p:nvSpPr>
        <p:spPr>
          <a:xfrm>
            <a:off x="25713" y="4206204"/>
            <a:ext cx="1270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55677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Shape 326"/>
          <p:cNvSpPr/>
          <p:nvPr/>
        </p:nvSpPr>
        <p:spPr>
          <a:xfrm>
            <a:off x="3461974" y="2426636"/>
            <a:ext cx="2275306" cy="1605295"/>
          </a:xfrm>
          <a:prstGeom prst="roundRect">
            <a:avLst>
              <a:gd name="adj" fmla="val 11867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algn="ctr"/>
            <a:r>
              <a:rPr sz="2800" dirty="0"/>
              <a:t>Store</a:t>
            </a:r>
          </a:p>
        </p:txBody>
      </p:sp>
      <p:sp>
        <p:nvSpPr>
          <p:cNvPr id="7" name="Shape 327"/>
          <p:cNvSpPr/>
          <p:nvPr/>
        </p:nvSpPr>
        <p:spPr>
          <a:xfrm>
            <a:off x="207202" y="2426636"/>
            <a:ext cx="2075963" cy="1605295"/>
          </a:xfrm>
          <a:prstGeom prst="roundRect">
            <a:avLst>
              <a:gd name="adj" fmla="val 11867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  <a:r>
              <a:rPr sz="2800" dirty="0"/>
              <a:t>Action</a:t>
            </a:r>
          </a:p>
          <a:p>
            <a:pPr algn="ctr">
              <a:defRPr sz="3400">
                <a:solidFill>
                  <a:srgbClr val="FFFFFF"/>
                </a:solidFill>
              </a:defRPr>
            </a:pPr>
            <a:r>
              <a:rPr sz="2800" dirty="0"/>
              <a:t>Creators</a:t>
            </a:r>
          </a:p>
        </p:txBody>
      </p:sp>
      <p:sp>
        <p:nvSpPr>
          <p:cNvPr id="8" name="Shape 328"/>
          <p:cNvSpPr/>
          <p:nvPr/>
        </p:nvSpPr>
        <p:spPr>
          <a:xfrm>
            <a:off x="3458569" y="4820674"/>
            <a:ext cx="2369431" cy="1605294"/>
          </a:xfrm>
          <a:prstGeom prst="roundRect">
            <a:avLst>
              <a:gd name="adj" fmla="val 11867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  <a:r>
              <a:rPr sz="2800" dirty="0"/>
              <a:t>React</a:t>
            </a:r>
          </a:p>
          <a:p>
            <a:pPr algn="ctr">
              <a:defRPr sz="3400">
                <a:solidFill>
                  <a:srgbClr val="FFFFFF"/>
                </a:solidFill>
              </a:defRPr>
            </a:pPr>
            <a:r>
              <a:rPr sz="2800" dirty="0"/>
              <a:t>Components</a:t>
            </a:r>
          </a:p>
        </p:txBody>
      </p:sp>
      <p:sp>
        <p:nvSpPr>
          <p:cNvPr id="9" name="Shape 329"/>
          <p:cNvSpPr/>
          <p:nvPr/>
        </p:nvSpPr>
        <p:spPr>
          <a:xfrm>
            <a:off x="6985578" y="2426636"/>
            <a:ext cx="1944942" cy="1605295"/>
          </a:xfrm>
          <a:prstGeom prst="roundRect">
            <a:avLst>
              <a:gd name="adj" fmla="val 11867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algn="ctr"/>
            <a:r>
              <a:rPr sz="2800" dirty="0"/>
              <a:t>Reducers</a:t>
            </a:r>
          </a:p>
        </p:txBody>
      </p:sp>
      <p:sp>
        <p:nvSpPr>
          <p:cNvPr id="10" name="Shape 330"/>
          <p:cNvSpPr/>
          <p:nvPr/>
        </p:nvSpPr>
        <p:spPr>
          <a:xfrm rot="5400000">
            <a:off x="4175428" y="4203164"/>
            <a:ext cx="774645" cy="460376"/>
          </a:xfrm>
          <a:prstGeom prst="rightArrow">
            <a:avLst>
              <a:gd name="adj1" fmla="val 25849"/>
              <a:gd name="adj2" fmla="val 82658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1" name="Connector 331"/>
          <p:cNvCxnSpPr/>
          <p:nvPr/>
        </p:nvCxnSpPr>
        <p:spPr>
          <a:xfrm flipH="1">
            <a:off x="1326609" y="5608203"/>
            <a:ext cx="2056360" cy="0"/>
          </a:xfrm>
          <a:prstGeom prst="straightConnector1">
            <a:avLst/>
          </a:pr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</p:cxnSp>
      <p:sp>
        <p:nvSpPr>
          <p:cNvPr id="12" name="Shape 332"/>
          <p:cNvSpPr/>
          <p:nvPr/>
        </p:nvSpPr>
        <p:spPr>
          <a:xfrm rot="5529525" flipH="1">
            <a:off x="1150212" y="4069880"/>
            <a:ext cx="396975" cy="460376"/>
          </a:xfrm>
          <a:prstGeom prst="rightArrow">
            <a:avLst>
              <a:gd name="adj1" fmla="val 31567"/>
              <a:gd name="adj2" fmla="val 104748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333"/>
          <p:cNvSpPr/>
          <p:nvPr/>
        </p:nvSpPr>
        <p:spPr>
          <a:xfrm>
            <a:off x="2284620" y="2983043"/>
            <a:ext cx="1158830" cy="460376"/>
          </a:xfrm>
          <a:prstGeom prst="rightArrow">
            <a:avLst>
              <a:gd name="adj1" fmla="val 25849"/>
              <a:gd name="adj2" fmla="val 82658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4" name="Shape 334"/>
          <p:cNvSpPr/>
          <p:nvPr/>
        </p:nvSpPr>
        <p:spPr>
          <a:xfrm flipH="1">
            <a:off x="5737280" y="3394813"/>
            <a:ext cx="1233177" cy="460376"/>
          </a:xfrm>
          <a:prstGeom prst="rightArrow">
            <a:avLst>
              <a:gd name="adj1" fmla="val 25849"/>
              <a:gd name="adj2" fmla="val 82658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" name="Shape 335"/>
          <p:cNvSpPr/>
          <p:nvPr/>
        </p:nvSpPr>
        <p:spPr>
          <a:xfrm>
            <a:off x="1356849" y="5769378"/>
            <a:ext cx="20563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Interaction e.g onClick</a:t>
            </a:r>
          </a:p>
        </p:txBody>
      </p:sp>
      <p:sp>
        <p:nvSpPr>
          <p:cNvPr id="16" name="Shape 336"/>
          <p:cNvSpPr/>
          <p:nvPr/>
        </p:nvSpPr>
        <p:spPr>
          <a:xfrm>
            <a:off x="1580411" y="1738777"/>
            <a:ext cx="34427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dispatch(action)</a:t>
            </a:r>
          </a:p>
        </p:txBody>
      </p:sp>
      <p:sp>
        <p:nvSpPr>
          <p:cNvPr id="17" name="Shape 337"/>
          <p:cNvSpPr/>
          <p:nvPr/>
        </p:nvSpPr>
        <p:spPr>
          <a:xfrm>
            <a:off x="7196247" y="4076607"/>
            <a:ext cx="140211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dirty="0"/>
              <a:t>(newState)</a:t>
            </a:r>
          </a:p>
        </p:txBody>
      </p:sp>
      <p:sp>
        <p:nvSpPr>
          <p:cNvPr id="18" name="Shape 338"/>
          <p:cNvSpPr/>
          <p:nvPr/>
        </p:nvSpPr>
        <p:spPr>
          <a:xfrm>
            <a:off x="5767520" y="2709413"/>
            <a:ext cx="1218058" cy="460376"/>
          </a:xfrm>
          <a:prstGeom prst="rightArrow">
            <a:avLst>
              <a:gd name="adj1" fmla="val 25849"/>
              <a:gd name="adj2" fmla="val 82658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9" name="Shape 339"/>
          <p:cNvSpPr/>
          <p:nvPr/>
        </p:nvSpPr>
        <p:spPr>
          <a:xfrm flipH="1">
            <a:off x="3533817" y="2924483"/>
            <a:ext cx="2015338" cy="1"/>
          </a:xfrm>
          <a:prstGeom prst="line">
            <a:avLst/>
          </a:prstGeom>
          <a:ln w="101600" cap="rnd">
            <a:solidFill>
              <a:schemeClr val="accent2">
                <a:hueOff val="-2473792"/>
                <a:satOff val="-50209"/>
                <a:lumOff val="23543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" name="Shape 340"/>
          <p:cNvSpPr/>
          <p:nvPr/>
        </p:nvSpPr>
        <p:spPr>
          <a:xfrm>
            <a:off x="3424751" y="4206204"/>
            <a:ext cx="84064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(state)</a:t>
            </a:r>
          </a:p>
        </p:txBody>
      </p:sp>
      <p:sp>
        <p:nvSpPr>
          <p:cNvPr id="21" name="Shape 341"/>
          <p:cNvSpPr/>
          <p:nvPr/>
        </p:nvSpPr>
        <p:spPr>
          <a:xfrm>
            <a:off x="5529713" y="1872832"/>
            <a:ext cx="22421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(previousState, action)</a:t>
            </a:r>
          </a:p>
        </p:txBody>
      </p:sp>
      <p:cxnSp>
        <p:nvCxnSpPr>
          <p:cNvPr id="42" name="Connector 331"/>
          <p:cNvCxnSpPr/>
          <p:nvPr/>
        </p:nvCxnSpPr>
        <p:spPr>
          <a:xfrm flipV="1">
            <a:off x="1356849" y="4456198"/>
            <a:ext cx="0" cy="1182242"/>
          </a:xfrm>
          <a:prstGeom prst="straightConnector1">
            <a:avLst/>
          </a:pr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</p:cxnSp>
    </p:spTree>
    <p:extLst>
      <p:ext uri="{BB962C8B-B14F-4D97-AF65-F5344CB8AC3E}">
        <p14:creationId xmlns:p14="http://schemas.microsoft.com/office/powerpoint/2010/main" val="18427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522"/>
          <p:cNvSpPr/>
          <p:nvPr/>
        </p:nvSpPr>
        <p:spPr>
          <a:xfrm>
            <a:off x="3811464" y="1706913"/>
            <a:ext cx="924982" cy="6227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algn="ctr"/>
            <a:r>
              <a:rPr sz="1400"/>
              <a:t>Store</a:t>
            </a:r>
          </a:p>
        </p:txBody>
      </p:sp>
      <p:grpSp>
        <p:nvGrpSpPr>
          <p:cNvPr id="84" name="Group 528"/>
          <p:cNvGrpSpPr/>
          <p:nvPr/>
        </p:nvGrpSpPr>
        <p:grpSpPr>
          <a:xfrm>
            <a:off x="2946868" y="5412073"/>
            <a:ext cx="3098926" cy="1198516"/>
            <a:chOff x="594909" y="-187370"/>
            <a:chExt cx="3098925" cy="1591890"/>
          </a:xfrm>
        </p:grpSpPr>
        <p:sp>
          <p:nvSpPr>
            <p:cNvPr id="85" name="Shape 523"/>
            <p:cNvSpPr/>
            <p:nvPr/>
          </p:nvSpPr>
          <p:spPr>
            <a:xfrm>
              <a:off x="594909" y="74369"/>
              <a:ext cx="3098925" cy="1330151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524"/>
            <p:cNvSpPr/>
            <p:nvPr/>
          </p:nvSpPr>
          <p:spPr>
            <a:xfrm>
              <a:off x="1172805" y="-187370"/>
              <a:ext cx="1707285" cy="749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000" dirty="0"/>
                <a:t>Action</a:t>
              </a:r>
              <a:r>
                <a:rPr dirty="0"/>
                <a:t> </a:t>
              </a:r>
              <a:r>
                <a:rPr sz="2000" dirty="0"/>
                <a:t>Creators</a:t>
              </a:r>
            </a:p>
          </p:txBody>
        </p:sp>
        <p:sp>
          <p:nvSpPr>
            <p:cNvPr id="87" name="Shape 525"/>
            <p:cNvSpPr/>
            <p:nvPr/>
          </p:nvSpPr>
          <p:spPr>
            <a:xfrm>
              <a:off x="633751" y="519820"/>
              <a:ext cx="980065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/>
                <a:t>User Action Creator</a:t>
              </a:r>
            </a:p>
          </p:txBody>
        </p:sp>
        <p:sp>
          <p:nvSpPr>
            <p:cNvPr id="88" name="Shape 526"/>
            <p:cNvSpPr/>
            <p:nvPr/>
          </p:nvSpPr>
          <p:spPr>
            <a:xfrm>
              <a:off x="1667743" y="519820"/>
              <a:ext cx="957559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 dirty="0"/>
                <a:t>Message Action Creator</a:t>
              </a:r>
            </a:p>
          </p:txBody>
        </p:sp>
        <p:sp>
          <p:nvSpPr>
            <p:cNvPr id="89" name="Shape 527"/>
            <p:cNvSpPr/>
            <p:nvPr/>
          </p:nvSpPr>
          <p:spPr>
            <a:xfrm>
              <a:off x="2679230" y="521318"/>
              <a:ext cx="9782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 dirty="0"/>
                <a:t>Thread Action Creator</a:t>
              </a:r>
            </a:p>
          </p:txBody>
        </p:sp>
      </p:grpSp>
      <p:grpSp>
        <p:nvGrpSpPr>
          <p:cNvPr id="90" name="Group 534"/>
          <p:cNvGrpSpPr/>
          <p:nvPr/>
        </p:nvGrpSpPr>
        <p:grpSpPr>
          <a:xfrm>
            <a:off x="1545257" y="2460525"/>
            <a:ext cx="926633" cy="2781166"/>
            <a:chOff x="76515" y="0"/>
            <a:chExt cx="1661617" cy="2781165"/>
          </a:xfrm>
        </p:grpSpPr>
        <p:sp>
          <p:nvSpPr>
            <p:cNvPr id="91" name="Shape 529"/>
            <p:cNvSpPr/>
            <p:nvPr/>
          </p:nvSpPr>
          <p:spPr>
            <a:xfrm>
              <a:off x="97494" y="0"/>
              <a:ext cx="1640638" cy="2781165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Shape 530"/>
            <p:cNvSpPr/>
            <p:nvPr/>
          </p:nvSpPr>
          <p:spPr>
            <a:xfrm rot="16210043">
              <a:off x="-186127" y="1185398"/>
              <a:ext cx="93565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000" dirty="0"/>
                <a:t>Services</a:t>
              </a:r>
            </a:p>
          </p:txBody>
        </p:sp>
        <p:sp>
          <p:nvSpPr>
            <p:cNvPr id="93" name="Shape 531"/>
            <p:cNvSpPr/>
            <p:nvPr/>
          </p:nvSpPr>
          <p:spPr>
            <a:xfrm>
              <a:off x="503090" y="50440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/>
                <a:t>User Service</a:t>
              </a:r>
            </a:p>
          </p:txBody>
        </p:sp>
        <p:sp>
          <p:nvSpPr>
            <p:cNvPr id="94" name="Shape 532"/>
            <p:cNvSpPr/>
            <p:nvPr/>
          </p:nvSpPr>
          <p:spPr>
            <a:xfrm>
              <a:off x="503090" y="962577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 dirty="0"/>
                <a:t>Message Service</a:t>
              </a:r>
            </a:p>
          </p:txBody>
        </p:sp>
        <p:sp>
          <p:nvSpPr>
            <p:cNvPr id="95" name="Shape 533"/>
            <p:cNvSpPr/>
            <p:nvPr/>
          </p:nvSpPr>
          <p:spPr>
            <a:xfrm>
              <a:off x="503090" y="1874714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/>
                <a:t>Thread Service</a:t>
              </a:r>
            </a:p>
          </p:txBody>
        </p:sp>
      </p:grpSp>
      <p:grpSp>
        <p:nvGrpSpPr>
          <p:cNvPr id="96" name="Group 540"/>
          <p:cNvGrpSpPr/>
          <p:nvPr/>
        </p:nvGrpSpPr>
        <p:grpSpPr>
          <a:xfrm>
            <a:off x="2663233" y="17701"/>
            <a:ext cx="3473347" cy="901769"/>
            <a:chOff x="0" y="143184"/>
            <a:chExt cx="3473345" cy="1175210"/>
          </a:xfrm>
        </p:grpSpPr>
        <p:sp>
          <p:nvSpPr>
            <p:cNvPr id="97" name="Shape 535"/>
            <p:cNvSpPr/>
            <p:nvPr/>
          </p:nvSpPr>
          <p:spPr>
            <a:xfrm>
              <a:off x="0" y="217288"/>
              <a:ext cx="3473345" cy="1101106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Shape 536"/>
            <p:cNvSpPr/>
            <p:nvPr/>
          </p:nvSpPr>
          <p:spPr>
            <a:xfrm>
              <a:off x="2351849" y="602895"/>
              <a:ext cx="972992" cy="59694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 dirty="0"/>
                <a:t>Message Reducer</a:t>
              </a:r>
            </a:p>
          </p:txBody>
        </p:sp>
        <p:sp>
          <p:nvSpPr>
            <p:cNvPr id="99" name="Shape 537"/>
            <p:cNvSpPr/>
            <p:nvPr/>
          </p:nvSpPr>
          <p:spPr>
            <a:xfrm>
              <a:off x="1250177" y="602895"/>
              <a:ext cx="972991" cy="59694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/>
                <a:t>Message Reducer</a:t>
              </a:r>
            </a:p>
          </p:txBody>
        </p:sp>
        <p:sp>
          <p:nvSpPr>
            <p:cNvPr id="100" name="Shape 538"/>
            <p:cNvSpPr/>
            <p:nvPr/>
          </p:nvSpPr>
          <p:spPr>
            <a:xfrm>
              <a:off x="148504" y="602895"/>
              <a:ext cx="972992" cy="59694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/>
                <a:t>User Reducer</a:t>
              </a:r>
            </a:p>
          </p:txBody>
        </p:sp>
        <p:sp>
          <p:nvSpPr>
            <p:cNvPr id="101" name="Shape 539"/>
            <p:cNvSpPr/>
            <p:nvPr/>
          </p:nvSpPr>
          <p:spPr>
            <a:xfrm>
              <a:off x="1220140" y="143184"/>
              <a:ext cx="1003028" cy="410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000" dirty="0"/>
                <a:t>Reducers</a:t>
              </a:r>
            </a:p>
          </p:txBody>
        </p:sp>
      </p:grpSp>
      <p:grpSp>
        <p:nvGrpSpPr>
          <p:cNvPr id="102" name="Group 546"/>
          <p:cNvGrpSpPr/>
          <p:nvPr/>
        </p:nvGrpSpPr>
        <p:grpSpPr>
          <a:xfrm>
            <a:off x="109353" y="2438402"/>
            <a:ext cx="970604" cy="2781166"/>
            <a:chOff x="76515" y="0"/>
            <a:chExt cx="1661617" cy="2781165"/>
          </a:xfrm>
        </p:grpSpPr>
        <p:sp>
          <p:nvSpPr>
            <p:cNvPr id="103" name="Shape 541"/>
            <p:cNvSpPr/>
            <p:nvPr/>
          </p:nvSpPr>
          <p:spPr>
            <a:xfrm>
              <a:off x="97494" y="0"/>
              <a:ext cx="1640638" cy="2781165"/>
            </a:xfrm>
            <a:prstGeom prst="rect">
              <a:avLst/>
            </a:prstGeom>
            <a:solidFill>
              <a:schemeClr val="accent4">
                <a:hueOff val="102361"/>
                <a:satOff val="14118"/>
                <a:lumOff val="106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542"/>
            <p:cNvSpPr/>
            <p:nvPr/>
          </p:nvSpPr>
          <p:spPr>
            <a:xfrm rot="16210043">
              <a:off x="-249307" y="1185398"/>
              <a:ext cx="106201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rPr sz="2000" dirty="0"/>
                <a:t>Endpoints</a:t>
              </a:r>
            </a:p>
          </p:txBody>
        </p:sp>
        <p:sp>
          <p:nvSpPr>
            <p:cNvPr id="105" name="Shape 543"/>
            <p:cNvSpPr/>
            <p:nvPr/>
          </p:nvSpPr>
          <p:spPr>
            <a:xfrm>
              <a:off x="503090" y="50440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 dirty="0"/>
                <a:t>User Endpoint</a:t>
              </a:r>
            </a:p>
          </p:txBody>
        </p:sp>
        <p:sp>
          <p:nvSpPr>
            <p:cNvPr id="106" name="Shape 544"/>
            <p:cNvSpPr/>
            <p:nvPr/>
          </p:nvSpPr>
          <p:spPr>
            <a:xfrm>
              <a:off x="503090" y="962577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 dirty="0"/>
                <a:t>Message Endpoint</a:t>
              </a:r>
            </a:p>
          </p:txBody>
        </p:sp>
        <p:sp>
          <p:nvSpPr>
            <p:cNvPr id="107" name="Shape 545"/>
            <p:cNvSpPr/>
            <p:nvPr/>
          </p:nvSpPr>
          <p:spPr>
            <a:xfrm>
              <a:off x="503090" y="1874714"/>
              <a:ext cx="1176884" cy="85601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sz="1200"/>
                <a:t>Thread Endpoint</a:t>
              </a:r>
            </a:p>
          </p:txBody>
        </p:sp>
      </p:grpSp>
      <p:sp>
        <p:nvSpPr>
          <p:cNvPr id="108" name="Shape 547"/>
          <p:cNvSpPr/>
          <p:nvPr/>
        </p:nvSpPr>
        <p:spPr>
          <a:xfrm flipH="1">
            <a:off x="1079957" y="4360340"/>
            <a:ext cx="38878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548"/>
          <p:cNvSpPr/>
          <p:nvPr/>
        </p:nvSpPr>
        <p:spPr>
          <a:xfrm flipH="1">
            <a:off x="1105875" y="3482276"/>
            <a:ext cx="36286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0" name="Group 580"/>
          <p:cNvGrpSpPr/>
          <p:nvPr/>
        </p:nvGrpSpPr>
        <p:grpSpPr>
          <a:xfrm rot="16198727">
            <a:off x="5305976" y="1602458"/>
            <a:ext cx="4024289" cy="3439683"/>
            <a:chOff x="0" y="0"/>
            <a:chExt cx="4024287" cy="3439681"/>
          </a:xfrm>
        </p:grpSpPr>
        <p:sp>
          <p:nvSpPr>
            <p:cNvPr id="111" name="Shape 549"/>
            <p:cNvSpPr/>
            <p:nvPr/>
          </p:nvSpPr>
          <p:spPr>
            <a:xfrm rot="10723515">
              <a:off x="303931" y="4231"/>
              <a:ext cx="384622" cy="381298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Shape 550"/>
            <p:cNvSpPr/>
            <p:nvPr/>
          </p:nvSpPr>
          <p:spPr>
            <a:xfrm>
              <a:off x="303931" y="767768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Shape 551"/>
            <p:cNvSpPr/>
            <p:nvPr/>
          </p:nvSpPr>
          <p:spPr>
            <a:xfrm>
              <a:off x="0" y="1529306"/>
              <a:ext cx="384622" cy="38129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hape 552"/>
            <p:cNvSpPr/>
            <p:nvPr/>
          </p:nvSpPr>
          <p:spPr>
            <a:xfrm>
              <a:off x="640065" y="1531306"/>
              <a:ext cx="384623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Shape 553"/>
            <p:cNvSpPr/>
            <p:nvPr/>
          </p:nvSpPr>
          <p:spPr>
            <a:xfrm>
              <a:off x="640065" y="2294844"/>
              <a:ext cx="384623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Shape 554"/>
            <p:cNvSpPr/>
            <p:nvPr/>
          </p:nvSpPr>
          <p:spPr>
            <a:xfrm>
              <a:off x="1586023" y="11407"/>
              <a:ext cx="384622" cy="38129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hape 555"/>
            <p:cNvSpPr/>
            <p:nvPr/>
          </p:nvSpPr>
          <p:spPr>
            <a:xfrm>
              <a:off x="1586023" y="767768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Shape 556"/>
            <p:cNvSpPr/>
            <p:nvPr/>
          </p:nvSpPr>
          <p:spPr>
            <a:xfrm>
              <a:off x="1586023" y="1531306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Shape 557"/>
            <p:cNvSpPr/>
            <p:nvPr/>
          </p:nvSpPr>
          <p:spPr>
            <a:xfrm>
              <a:off x="1586023" y="2294844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Shape 558"/>
            <p:cNvSpPr/>
            <p:nvPr/>
          </p:nvSpPr>
          <p:spPr>
            <a:xfrm>
              <a:off x="1586023" y="3058383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Shape 559"/>
            <p:cNvSpPr/>
            <p:nvPr/>
          </p:nvSpPr>
          <p:spPr>
            <a:xfrm>
              <a:off x="2983023" y="4231"/>
              <a:ext cx="384622" cy="381298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Shape 560"/>
            <p:cNvSpPr/>
            <p:nvPr/>
          </p:nvSpPr>
          <p:spPr>
            <a:xfrm>
              <a:off x="2326380" y="764229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hape 561"/>
            <p:cNvSpPr/>
            <p:nvPr/>
          </p:nvSpPr>
          <p:spPr>
            <a:xfrm>
              <a:off x="2983023" y="767768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562"/>
            <p:cNvSpPr/>
            <p:nvPr/>
          </p:nvSpPr>
          <p:spPr>
            <a:xfrm>
              <a:off x="3639666" y="764229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563"/>
            <p:cNvSpPr/>
            <p:nvPr/>
          </p:nvSpPr>
          <p:spPr>
            <a:xfrm>
              <a:off x="2983023" y="1531306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564"/>
            <p:cNvSpPr/>
            <p:nvPr/>
          </p:nvSpPr>
          <p:spPr>
            <a:xfrm>
              <a:off x="2703623" y="2294844"/>
              <a:ext cx="384622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565"/>
            <p:cNvSpPr/>
            <p:nvPr/>
          </p:nvSpPr>
          <p:spPr>
            <a:xfrm>
              <a:off x="3265185" y="2294844"/>
              <a:ext cx="384623" cy="381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566"/>
            <p:cNvSpPr/>
            <p:nvPr/>
          </p:nvSpPr>
          <p:spPr>
            <a:xfrm flipH="1">
              <a:off x="500530" y="392580"/>
              <a:ext cx="1" cy="38129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567"/>
            <p:cNvSpPr/>
            <p:nvPr/>
          </p:nvSpPr>
          <p:spPr>
            <a:xfrm flipH="1">
              <a:off x="112990" y="1154580"/>
              <a:ext cx="387541" cy="38754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568"/>
            <p:cNvSpPr/>
            <p:nvPr/>
          </p:nvSpPr>
          <p:spPr>
            <a:xfrm>
              <a:off x="512685" y="1149538"/>
              <a:ext cx="390279" cy="39027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569"/>
            <p:cNvSpPr/>
            <p:nvPr/>
          </p:nvSpPr>
          <p:spPr>
            <a:xfrm>
              <a:off x="832376" y="1917330"/>
              <a:ext cx="1" cy="3812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570"/>
            <p:cNvSpPr/>
            <p:nvPr/>
          </p:nvSpPr>
          <p:spPr>
            <a:xfrm>
              <a:off x="1778334" y="386000"/>
              <a:ext cx="1" cy="38129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571"/>
            <p:cNvSpPr/>
            <p:nvPr/>
          </p:nvSpPr>
          <p:spPr>
            <a:xfrm>
              <a:off x="1778334" y="1160244"/>
              <a:ext cx="1" cy="3812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572"/>
            <p:cNvSpPr/>
            <p:nvPr/>
          </p:nvSpPr>
          <p:spPr>
            <a:xfrm>
              <a:off x="1778334" y="1913075"/>
              <a:ext cx="1" cy="3812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573"/>
            <p:cNvSpPr/>
            <p:nvPr/>
          </p:nvSpPr>
          <p:spPr>
            <a:xfrm>
              <a:off x="1778329" y="2678607"/>
              <a:ext cx="1" cy="3812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 574"/>
            <p:cNvSpPr/>
            <p:nvPr/>
          </p:nvSpPr>
          <p:spPr>
            <a:xfrm>
              <a:off x="3175334" y="386000"/>
              <a:ext cx="1" cy="38129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575"/>
            <p:cNvSpPr/>
            <p:nvPr/>
          </p:nvSpPr>
          <p:spPr>
            <a:xfrm flipH="1">
              <a:off x="2610348" y="377300"/>
              <a:ext cx="388265" cy="3882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 576"/>
            <p:cNvSpPr/>
            <p:nvPr/>
          </p:nvSpPr>
          <p:spPr>
            <a:xfrm>
              <a:off x="3362433" y="382699"/>
              <a:ext cx="383415" cy="38341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 577"/>
            <p:cNvSpPr/>
            <p:nvPr/>
          </p:nvSpPr>
          <p:spPr>
            <a:xfrm>
              <a:off x="3175334" y="1149537"/>
              <a:ext cx="1" cy="3812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578"/>
            <p:cNvSpPr/>
            <p:nvPr/>
          </p:nvSpPr>
          <p:spPr>
            <a:xfrm flipH="1">
              <a:off x="2970149" y="1905055"/>
              <a:ext cx="163370" cy="3949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579"/>
            <p:cNvSpPr/>
            <p:nvPr/>
          </p:nvSpPr>
          <p:spPr>
            <a:xfrm>
              <a:off x="3205694" y="1917341"/>
              <a:ext cx="172493" cy="37844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2" name="Group 583"/>
          <p:cNvGrpSpPr/>
          <p:nvPr/>
        </p:nvGrpSpPr>
        <p:grpSpPr>
          <a:xfrm>
            <a:off x="1924824" y="1056215"/>
            <a:ext cx="2266284" cy="646810"/>
            <a:chOff x="0" y="0"/>
            <a:chExt cx="2266282" cy="963418"/>
          </a:xfrm>
        </p:grpSpPr>
        <p:sp>
          <p:nvSpPr>
            <p:cNvPr id="143" name="Shape 581"/>
            <p:cNvSpPr/>
            <p:nvPr/>
          </p:nvSpPr>
          <p:spPr>
            <a:xfrm flipV="1">
              <a:off x="2266282" y="-1"/>
              <a:ext cx="1" cy="963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Shape 582"/>
            <p:cNvSpPr/>
            <p:nvPr/>
          </p:nvSpPr>
          <p:spPr>
            <a:xfrm>
              <a:off x="0" y="316609"/>
              <a:ext cx="223894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reduce(currState, action)</a:t>
              </a:r>
            </a:p>
          </p:txBody>
        </p:sp>
      </p:grpSp>
      <p:grpSp>
        <p:nvGrpSpPr>
          <p:cNvPr id="145" name="Group 586"/>
          <p:cNvGrpSpPr/>
          <p:nvPr/>
        </p:nvGrpSpPr>
        <p:grpSpPr>
          <a:xfrm>
            <a:off x="4524297" y="1056216"/>
            <a:ext cx="590043" cy="646809"/>
            <a:chOff x="0" y="0"/>
            <a:chExt cx="590042" cy="963418"/>
          </a:xfrm>
        </p:grpSpPr>
        <p:sp>
          <p:nvSpPr>
            <p:cNvPr id="146" name="Shape 584"/>
            <p:cNvSpPr/>
            <p:nvPr/>
          </p:nvSpPr>
          <p:spPr>
            <a:xfrm flipV="1">
              <a:off x="-1" y="-1"/>
              <a:ext cx="2" cy="963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585"/>
            <p:cNvSpPr/>
            <p:nvPr/>
          </p:nvSpPr>
          <p:spPr>
            <a:xfrm>
              <a:off x="62738" y="316609"/>
              <a:ext cx="527305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t>state</a:t>
              </a:r>
            </a:p>
          </p:txBody>
        </p:sp>
      </p:grpSp>
      <p:grpSp>
        <p:nvGrpSpPr>
          <p:cNvPr id="148" name="Group 592"/>
          <p:cNvGrpSpPr/>
          <p:nvPr/>
        </p:nvGrpSpPr>
        <p:grpSpPr>
          <a:xfrm>
            <a:off x="4736446" y="1697423"/>
            <a:ext cx="862324" cy="3051558"/>
            <a:chOff x="0" y="0"/>
            <a:chExt cx="2210459" cy="3051556"/>
          </a:xfrm>
        </p:grpSpPr>
        <p:sp>
          <p:nvSpPr>
            <p:cNvPr id="149" name="Shape 587"/>
            <p:cNvSpPr/>
            <p:nvPr/>
          </p:nvSpPr>
          <p:spPr>
            <a:xfrm>
              <a:off x="0" y="383408"/>
              <a:ext cx="221046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 588"/>
            <p:cNvSpPr/>
            <p:nvPr/>
          </p:nvSpPr>
          <p:spPr>
            <a:xfrm>
              <a:off x="1711025" y="1784898"/>
              <a:ext cx="49943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Shape 589"/>
            <p:cNvSpPr/>
            <p:nvPr/>
          </p:nvSpPr>
          <p:spPr>
            <a:xfrm>
              <a:off x="1711025" y="3050408"/>
              <a:ext cx="49943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Shape 590"/>
            <p:cNvSpPr/>
            <p:nvPr/>
          </p:nvSpPr>
          <p:spPr>
            <a:xfrm flipV="1">
              <a:off x="1698202" y="391240"/>
              <a:ext cx="1" cy="266031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Shape 591"/>
            <p:cNvSpPr/>
            <p:nvPr/>
          </p:nvSpPr>
          <p:spPr>
            <a:xfrm>
              <a:off x="410069" y="0"/>
              <a:ext cx="124701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t>cb(newState)</a:t>
              </a:r>
            </a:p>
          </p:txBody>
        </p:sp>
      </p:grpSp>
      <p:sp>
        <p:nvSpPr>
          <p:cNvPr id="154" name="Shape 593"/>
          <p:cNvSpPr/>
          <p:nvPr/>
        </p:nvSpPr>
        <p:spPr>
          <a:xfrm>
            <a:off x="6226294" y="951564"/>
            <a:ext cx="594689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1200" dirty="0"/>
              <a:t>render()</a:t>
            </a:r>
          </a:p>
        </p:txBody>
      </p:sp>
      <p:sp>
        <p:nvSpPr>
          <p:cNvPr id="155" name="Shape 594"/>
          <p:cNvSpPr/>
          <p:nvPr/>
        </p:nvSpPr>
        <p:spPr>
          <a:xfrm>
            <a:off x="5235740" y="3788146"/>
            <a:ext cx="19586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</a:t>
            </a:r>
          </a:p>
          <a:p>
            <a:pPr algn="l"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type: ‘CREATE_MSG’,</a:t>
            </a:r>
          </a:p>
          <a:p>
            <a:pPr algn="l"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data: msg</a:t>
            </a:r>
          </a:p>
          <a:p>
            <a:pPr algn="l"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  <p:grpSp>
        <p:nvGrpSpPr>
          <p:cNvPr id="156" name="Group 598"/>
          <p:cNvGrpSpPr/>
          <p:nvPr/>
        </p:nvGrpSpPr>
        <p:grpSpPr>
          <a:xfrm>
            <a:off x="3633966" y="2369281"/>
            <a:ext cx="1975735" cy="1749067"/>
            <a:chOff x="-1030911" y="0"/>
            <a:chExt cx="3844419" cy="1749064"/>
          </a:xfrm>
        </p:grpSpPr>
        <p:sp>
          <p:nvSpPr>
            <p:cNvPr id="157" name="Shape 595"/>
            <p:cNvSpPr/>
            <p:nvPr/>
          </p:nvSpPr>
          <p:spPr>
            <a:xfrm flipV="1">
              <a:off x="8351" y="0"/>
              <a:ext cx="1" cy="138249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hape 596"/>
            <p:cNvSpPr/>
            <p:nvPr/>
          </p:nvSpPr>
          <p:spPr>
            <a:xfrm>
              <a:off x="0" y="1369797"/>
              <a:ext cx="281350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Shape 597"/>
            <p:cNvSpPr/>
            <p:nvPr/>
          </p:nvSpPr>
          <p:spPr>
            <a:xfrm>
              <a:off x="-1030911" y="1418863"/>
              <a:ext cx="150114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dispatch(action)</a:t>
              </a:r>
            </a:p>
          </p:txBody>
        </p:sp>
      </p:grpSp>
      <p:grpSp>
        <p:nvGrpSpPr>
          <p:cNvPr id="160" name="Group 606"/>
          <p:cNvGrpSpPr/>
          <p:nvPr/>
        </p:nvGrpSpPr>
        <p:grpSpPr>
          <a:xfrm>
            <a:off x="5155345" y="3099057"/>
            <a:ext cx="1913995" cy="2427881"/>
            <a:chOff x="-1" y="-118422"/>
            <a:chExt cx="2453927" cy="3025248"/>
          </a:xfrm>
        </p:grpSpPr>
        <p:grpSp>
          <p:nvGrpSpPr>
            <p:cNvPr id="161" name="Group 604"/>
            <p:cNvGrpSpPr/>
            <p:nvPr/>
          </p:nvGrpSpPr>
          <p:grpSpPr>
            <a:xfrm>
              <a:off x="-1" y="268006"/>
              <a:ext cx="2453927" cy="2638820"/>
              <a:chOff x="0" y="71"/>
              <a:chExt cx="2453925" cy="2638819"/>
            </a:xfrm>
          </p:grpSpPr>
          <p:grpSp>
            <p:nvGrpSpPr>
              <p:cNvPr id="163" name="Group 602"/>
              <p:cNvGrpSpPr/>
              <p:nvPr/>
            </p:nvGrpSpPr>
            <p:grpSpPr>
              <a:xfrm>
                <a:off x="0" y="256496"/>
                <a:ext cx="2453925" cy="2382394"/>
                <a:chOff x="1" y="-1"/>
                <a:chExt cx="2453923" cy="2382393"/>
              </a:xfrm>
            </p:grpSpPr>
            <p:sp>
              <p:nvSpPr>
                <p:cNvPr id="165" name="Shape 599"/>
                <p:cNvSpPr/>
                <p:nvPr/>
              </p:nvSpPr>
              <p:spPr>
                <a:xfrm>
                  <a:off x="1" y="-1"/>
                  <a:ext cx="601410" cy="709"/>
                </a:xfrm>
                <a:prstGeom prst="line">
                  <a:avLst/>
                </a:prstGeom>
                <a:noFill/>
                <a:ln w="25400" cap="flat">
                  <a:solidFill>
                    <a:srgbClr val="A6AAA8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7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" name="Shape 600"/>
                <p:cNvSpPr/>
                <p:nvPr/>
              </p:nvSpPr>
              <p:spPr>
                <a:xfrm>
                  <a:off x="8340" y="708"/>
                  <a:ext cx="26443" cy="2381684"/>
                </a:xfrm>
                <a:prstGeom prst="line">
                  <a:avLst/>
                </a:prstGeom>
                <a:noFill/>
                <a:ln w="25400" cap="flat">
                  <a:solidFill>
                    <a:srgbClr val="A6AAA8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7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" name="Shape 601"/>
                <p:cNvSpPr/>
                <p:nvPr/>
              </p:nvSpPr>
              <p:spPr>
                <a:xfrm>
                  <a:off x="71273" y="1785122"/>
                  <a:ext cx="2382651" cy="4154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15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1200" dirty="0"/>
                    <a:t>getMsgCreationAction</a:t>
                  </a:r>
                  <a:r>
                    <a:rPr dirty="0"/>
                    <a:t>(msg)</a:t>
                  </a:r>
                </a:p>
              </p:txBody>
            </p:sp>
          </p:grpSp>
          <p:sp>
            <p:nvSpPr>
              <p:cNvPr id="164" name="Shape 603"/>
              <p:cNvSpPr/>
              <p:nvPr/>
            </p:nvSpPr>
            <p:spPr>
              <a:xfrm rot="16198727">
                <a:off x="1606824" y="1732"/>
                <a:ext cx="384622" cy="38129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2" name="Shape 605"/>
            <p:cNvSpPr/>
            <p:nvPr/>
          </p:nvSpPr>
          <p:spPr>
            <a:xfrm>
              <a:off x="729458" y="-118422"/>
              <a:ext cx="11556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onSubmit(msg)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05715" y="245815"/>
            <a:ext cx="13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Redux</a:t>
            </a:r>
            <a:endParaRPr lang="en-US" sz="3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87878" y="2420471"/>
            <a:ext cx="87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Controller 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14356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 advAuto="0"/>
      <p:bldP spid="145" grpId="0" animBg="1" advAuto="0"/>
      <p:bldP spid="148" grpId="0" animBg="1" advAuto="0"/>
      <p:bldP spid="154" grpId="0" animBg="1" advAuto="0"/>
      <p:bldP spid="155" grpId="0" animBg="1" advAuto="0"/>
      <p:bldP spid="156" grpId="0" animBg="1" advAuto="0"/>
      <p:bldP spid="160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10713" y="2320605"/>
            <a:ext cx="294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38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81008" y="3136408"/>
            <a:ext cx="6983436" cy="990600"/>
          </a:xfrm>
        </p:spPr>
        <p:txBody>
          <a:bodyPr/>
          <a:lstStyle/>
          <a:p>
            <a:pPr algn="ctr"/>
            <a:r>
              <a:rPr lang="en-US" dirty="0" smtClean="0"/>
              <a:t>Flux and 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10" name="Picture 9" descr="react-logo-1000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437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9"/>
          <p:cNvGrpSpPr/>
          <p:nvPr/>
        </p:nvGrpSpPr>
        <p:grpSpPr>
          <a:xfrm>
            <a:off x="3009305" y="2204938"/>
            <a:ext cx="3080742" cy="2687836"/>
            <a:chOff x="0" y="0"/>
            <a:chExt cx="4381500" cy="3822700"/>
          </a:xfrm>
        </p:grpSpPr>
        <p:sp>
          <p:nvSpPr>
            <p:cNvPr id="133" name="Shape 133"/>
            <p:cNvSpPr/>
            <p:nvPr/>
          </p:nvSpPr>
          <p:spPr>
            <a:xfrm>
              <a:off x="1461781" y="0"/>
              <a:ext cx="1563701" cy="1270000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Controller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2552700"/>
              <a:ext cx="1270000" cy="127000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Model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3111500" y="2552700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View</a:t>
              </a:r>
            </a:p>
          </p:txBody>
        </p:sp>
        <p:sp>
          <p:nvSpPr>
            <p:cNvPr id="136" name="Shape 136"/>
            <p:cNvSpPr/>
            <p:nvPr/>
          </p:nvSpPr>
          <p:spPr>
            <a:xfrm flipV="1">
              <a:off x="601712" y="1278980"/>
              <a:ext cx="1261020" cy="12610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69603" y="3178621"/>
              <a:ext cx="184229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flipH="1" flipV="1">
              <a:off x="2576893" y="1289942"/>
              <a:ext cx="1261021" cy="12610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983436" cy="9906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10" name="Picture 9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58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9586 0.000000" pathEditMode="relative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7"/>
          <p:cNvGrpSpPr/>
          <p:nvPr/>
        </p:nvGrpSpPr>
        <p:grpSpPr>
          <a:xfrm>
            <a:off x="5367842" y="2204938"/>
            <a:ext cx="3080743" cy="2687836"/>
            <a:chOff x="0" y="0"/>
            <a:chExt cx="4381500" cy="3822700"/>
          </a:xfrm>
        </p:grpSpPr>
        <p:sp>
          <p:nvSpPr>
            <p:cNvPr id="141" name="Shape 141"/>
            <p:cNvSpPr/>
            <p:nvPr/>
          </p:nvSpPr>
          <p:spPr>
            <a:xfrm>
              <a:off x="1522988" y="0"/>
              <a:ext cx="1524399" cy="1270000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Controller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552700"/>
              <a:ext cx="1270000" cy="127000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Model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3111500" y="2552700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View</a:t>
              </a:r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601712" y="1278980"/>
              <a:ext cx="1261020" cy="12610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269603" y="3178621"/>
              <a:ext cx="184229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 flipV="1">
              <a:off x="2576893" y="1289942"/>
              <a:ext cx="1261021" cy="12610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1509117" y="2990751"/>
            <a:ext cx="3018234" cy="892969"/>
            <a:chOff x="0" y="0"/>
            <a:chExt cx="4292600" cy="1270000"/>
          </a:xfrm>
        </p:grpSpPr>
        <p:sp>
          <p:nvSpPr>
            <p:cNvPr id="148" name="Shape 148"/>
            <p:cNvSpPr/>
            <p:nvPr/>
          </p:nvSpPr>
          <p:spPr>
            <a:xfrm>
              <a:off x="3022600" y="0"/>
              <a:ext cx="1270000" cy="1270000"/>
            </a:xfrm>
            <a:prstGeom prst="rect">
              <a:avLst/>
            </a:prstGeom>
            <a:solidFill>
              <a:schemeClr val="accent4">
                <a:satOff val="21150"/>
                <a:lumOff val="-1599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Service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Server Endpoint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2424951" y="2679955"/>
            <a:ext cx="4032259" cy="1717116"/>
            <a:chOff x="0" y="0"/>
            <a:chExt cx="5734767" cy="2442119"/>
          </a:xfrm>
        </p:grpSpPr>
        <p:sp>
          <p:nvSpPr>
            <p:cNvPr id="151" name="Shape 151"/>
            <p:cNvSpPr/>
            <p:nvPr/>
          </p:nvSpPr>
          <p:spPr>
            <a:xfrm>
              <a:off x="0" y="1092027"/>
              <a:ext cx="168756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028081" y="1525090"/>
              <a:ext cx="1140867" cy="9170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2991122" y="-1"/>
              <a:ext cx="2743646" cy="7642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983436" cy="9906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19" name="Picture 18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78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act-logo-1000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983436" cy="9906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1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7471" y="1907760"/>
            <a:ext cx="7489199" cy="31244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Group 161"/>
          <p:cNvGrpSpPr/>
          <p:nvPr/>
        </p:nvGrpSpPr>
        <p:grpSpPr>
          <a:xfrm>
            <a:off x="1284216" y="2572976"/>
            <a:ext cx="406191" cy="2412194"/>
            <a:chOff x="0" y="0"/>
            <a:chExt cx="434677" cy="1905024"/>
          </a:xfrm>
        </p:grpSpPr>
        <p:sp>
          <p:nvSpPr>
            <p:cNvPr id="18" name="Shape 157"/>
            <p:cNvSpPr/>
            <p:nvPr/>
          </p:nvSpPr>
          <p:spPr>
            <a:xfrm>
              <a:off x="0" y="0"/>
              <a:ext cx="434678" cy="444550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58"/>
            <p:cNvSpPr/>
            <p:nvPr/>
          </p:nvSpPr>
          <p:spPr>
            <a:xfrm>
              <a:off x="0" y="1460475"/>
              <a:ext cx="434678" cy="444550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159"/>
            <p:cNvSpPr/>
            <p:nvPr/>
          </p:nvSpPr>
          <p:spPr>
            <a:xfrm>
              <a:off x="0" y="977900"/>
              <a:ext cx="434678" cy="444550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60"/>
            <p:cNvSpPr/>
            <p:nvPr/>
          </p:nvSpPr>
          <p:spPr>
            <a:xfrm>
              <a:off x="0" y="488950"/>
              <a:ext cx="434678" cy="444550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2" name="Group 165"/>
          <p:cNvGrpSpPr/>
          <p:nvPr/>
        </p:nvGrpSpPr>
        <p:grpSpPr>
          <a:xfrm>
            <a:off x="1176142" y="2506512"/>
            <a:ext cx="7168030" cy="1924893"/>
            <a:chOff x="0" y="0"/>
            <a:chExt cx="5715000" cy="1520180"/>
          </a:xfrm>
        </p:grpSpPr>
        <p:sp>
          <p:nvSpPr>
            <p:cNvPr id="23" name="Shape 162"/>
            <p:cNvSpPr/>
            <p:nvPr/>
          </p:nvSpPr>
          <p:spPr>
            <a:xfrm>
              <a:off x="0" y="0"/>
              <a:ext cx="5715000" cy="529581"/>
            </a:xfrm>
            <a:prstGeom prst="rect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163"/>
            <p:cNvSpPr/>
            <p:nvPr/>
          </p:nvSpPr>
          <p:spPr>
            <a:xfrm>
              <a:off x="0" y="534615"/>
              <a:ext cx="5715000" cy="460426"/>
            </a:xfrm>
            <a:prstGeom prst="rect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164"/>
            <p:cNvSpPr/>
            <p:nvPr/>
          </p:nvSpPr>
          <p:spPr>
            <a:xfrm>
              <a:off x="0" y="990600"/>
              <a:ext cx="5715000" cy="529581"/>
            </a:xfrm>
            <a:prstGeom prst="rect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6" name="Shape 166"/>
          <p:cNvSpPr/>
          <p:nvPr/>
        </p:nvSpPr>
        <p:spPr>
          <a:xfrm>
            <a:off x="1027471" y="2053037"/>
            <a:ext cx="7489199" cy="2979174"/>
          </a:xfrm>
          <a:prstGeom prst="rect">
            <a:avLst/>
          </a:prstGeom>
          <a:ln w="381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1929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dvAuto="0"/>
      <p:bldP spid="22" grpId="0" animBg="1" advAuto="0"/>
      <p:bldP spid="2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8220" y="1470510"/>
            <a:ext cx="892969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t>User Model</a:t>
            </a:r>
          </a:p>
        </p:txBody>
      </p:sp>
      <p:sp>
        <p:nvSpPr>
          <p:cNvPr id="169" name="Shape 169"/>
          <p:cNvSpPr/>
          <p:nvPr/>
        </p:nvSpPr>
        <p:spPr>
          <a:xfrm>
            <a:off x="2677835" y="3363604"/>
            <a:ext cx="892969" cy="892969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Message Service</a:t>
            </a:r>
          </a:p>
        </p:txBody>
      </p:sp>
      <p:sp>
        <p:nvSpPr>
          <p:cNvPr id="170" name="Shape 170"/>
          <p:cNvSpPr/>
          <p:nvPr/>
        </p:nvSpPr>
        <p:spPr>
          <a:xfrm>
            <a:off x="927616" y="3363604"/>
            <a:ext cx="892969" cy="892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Message Endpoint</a:t>
            </a:r>
          </a:p>
        </p:txBody>
      </p:sp>
      <p:sp>
        <p:nvSpPr>
          <p:cNvPr id="171" name="Shape 171"/>
          <p:cNvSpPr/>
          <p:nvPr/>
        </p:nvSpPr>
        <p:spPr>
          <a:xfrm>
            <a:off x="1843450" y="3820639"/>
            <a:ext cx="8115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927616" y="2095588"/>
            <a:ext cx="892969" cy="892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User Endpoint</a:t>
            </a:r>
          </a:p>
        </p:txBody>
      </p:sp>
      <p:sp>
        <p:nvSpPr>
          <p:cNvPr id="173" name="Shape 173"/>
          <p:cNvSpPr/>
          <p:nvPr/>
        </p:nvSpPr>
        <p:spPr>
          <a:xfrm>
            <a:off x="927616" y="4631619"/>
            <a:ext cx="892969" cy="892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t>Thread Endpoint</a:t>
            </a:r>
          </a:p>
        </p:txBody>
      </p:sp>
      <p:sp>
        <p:nvSpPr>
          <p:cNvPr id="174" name="Shape 174"/>
          <p:cNvSpPr/>
          <p:nvPr/>
        </p:nvSpPr>
        <p:spPr>
          <a:xfrm>
            <a:off x="2677835" y="2095588"/>
            <a:ext cx="892969" cy="892969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User Service</a:t>
            </a:r>
          </a:p>
        </p:txBody>
      </p:sp>
      <p:sp>
        <p:nvSpPr>
          <p:cNvPr id="175" name="Shape 175"/>
          <p:cNvSpPr/>
          <p:nvPr/>
        </p:nvSpPr>
        <p:spPr>
          <a:xfrm>
            <a:off x="2677835" y="4631619"/>
            <a:ext cx="892969" cy="892969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Thread Service</a:t>
            </a:r>
          </a:p>
        </p:txBody>
      </p:sp>
      <p:sp>
        <p:nvSpPr>
          <p:cNvPr id="176" name="Shape 176"/>
          <p:cNvSpPr/>
          <p:nvPr/>
        </p:nvSpPr>
        <p:spPr>
          <a:xfrm>
            <a:off x="1843450" y="2542072"/>
            <a:ext cx="81152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843450" y="5078104"/>
            <a:ext cx="81152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757758" y="1470510"/>
            <a:ext cx="892969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Message Model</a:t>
            </a:r>
          </a:p>
        </p:txBody>
      </p:sp>
      <p:sp>
        <p:nvSpPr>
          <p:cNvPr id="179" name="Shape 179"/>
          <p:cNvSpPr/>
          <p:nvPr/>
        </p:nvSpPr>
        <p:spPr>
          <a:xfrm>
            <a:off x="6937296" y="1470510"/>
            <a:ext cx="892969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Thread Model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4232916" y="5212049"/>
            <a:ext cx="4142962" cy="892969"/>
            <a:chOff x="0" y="0"/>
            <a:chExt cx="4699000" cy="1270000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700">
                  <a:solidFill>
                    <a:srgbClr val="FFFFFF"/>
                  </a:solidFill>
                </a:defRPr>
              </a:pPr>
              <a:r>
                <a:rPr dirty="0"/>
                <a:t>Profile </a:t>
              </a:r>
              <a:r>
                <a:rPr dirty="0" smtClean="0"/>
                <a:t>Card</a:t>
              </a:r>
              <a:endParaRPr lang="en-GB" dirty="0" smtClean="0"/>
            </a:p>
            <a:p>
              <a:pPr>
                <a:defRPr sz="1700">
                  <a:solidFill>
                    <a:srgbClr val="FFFFFF"/>
                  </a:solidFill>
                </a:defRPr>
              </a:pPr>
              <a:r>
                <a:rPr dirty="0" smtClean="0"/>
                <a:t>Component</a:t>
              </a: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714500" y="0"/>
              <a:ext cx="1270000" cy="12700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Message Item Component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3429000" y="0"/>
              <a:ext cx="1270000" cy="1270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700">
                  <a:solidFill>
                    <a:srgbClr val="FFFFFF"/>
                  </a:solidFill>
                </a:defRPr>
              </a:pPr>
              <a:r>
                <a:t>Thread View Component</a:t>
              </a:r>
            </a:p>
          </p:txBody>
        </p:sp>
      </p:grpSp>
      <p:sp>
        <p:nvSpPr>
          <p:cNvPr id="184" name="Shape 184"/>
          <p:cNvSpPr/>
          <p:nvPr/>
        </p:nvSpPr>
        <p:spPr>
          <a:xfrm flipV="1">
            <a:off x="5034732" y="2379245"/>
            <a:ext cx="1" cy="2817038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V="1">
            <a:off x="3593669" y="2332469"/>
            <a:ext cx="1001590" cy="28313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V="1">
            <a:off x="3598428" y="2379245"/>
            <a:ext cx="2230907" cy="14963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V="1">
            <a:off x="3593669" y="2379245"/>
            <a:ext cx="3496810" cy="27277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0" name="Group 190"/>
          <p:cNvGrpSpPr/>
          <p:nvPr/>
        </p:nvGrpSpPr>
        <p:grpSpPr>
          <a:xfrm>
            <a:off x="5243616" y="2379245"/>
            <a:ext cx="1172741" cy="2817038"/>
            <a:chOff x="0" y="0"/>
            <a:chExt cx="1667897" cy="4006453"/>
          </a:xfrm>
        </p:grpSpPr>
        <p:sp>
          <p:nvSpPr>
            <p:cNvPr id="188" name="Shape 188"/>
            <p:cNvSpPr/>
            <p:nvPr/>
          </p:nvSpPr>
          <p:spPr>
            <a:xfrm flipH="1" flipV="1">
              <a:off x="1366222" y="0"/>
              <a:ext cx="301676" cy="400645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 flipH="1" flipV="1">
              <a:off x="0" y="0"/>
              <a:ext cx="1373992" cy="399325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5474204" y="2379245"/>
            <a:ext cx="2263293" cy="2823735"/>
            <a:chOff x="0" y="0"/>
            <a:chExt cx="3218904" cy="4015977"/>
          </a:xfrm>
        </p:grpSpPr>
        <p:sp>
          <p:nvSpPr>
            <p:cNvPr id="191" name="Shape 191"/>
            <p:cNvSpPr/>
            <p:nvPr/>
          </p:nvSpPr>
          <p:spPr>
            <a:xfrm flipH="1" flipV="1">
              <a:off x="2759521" y="-1"/>
              <a:ext cx="459384" cy="39789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flipH="1" flipV="1">
              <a:off x="1486309" y="-1"/>
              <a:ext cx="1532179" cy="40043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flipH="1" flipV="1">
              <a:off x="-1" y="33486"/>
              <a:ext cx="2749670" cy="398249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3593454" y="2759942"/>
            <a:ext cx="3630657" cy="2432378"/>
            <a:chOff x="0" y="0"/>
            <a:chExt cx="5163600" cy="3459380"/>
          </a:xfrm>
        </p:grpSpPr>
        <p:sp>
          <p:nvSpPr>
            <p:cNvPr id="195" name="Shape 195"/>
            <p:cNvSpPr/>
            <p:nvPr/>
          </p:nvSpPr>
          <p:spPr>
            <a:xfrm flipH="1" flipV="1">
              <a:off x="0" y="2849116"/>
              <a:ext cx="5163601" cy="60533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flipH="1" flipV="1">
              <a:off x="0" y="1844774"/>
              <a:ext cx="3457382" cy="161125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flipH="1" flipV="1">
              <a:off x="1351" y="-1"/>
              <a:ext cx="1740006" cy="3459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3" name="Picture 32" descr="react-logo-1000-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50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84" grpId="0" animBg="1" advAuto="0"/>
      <p:bldP spid="190" grpId="0" animBg="1" advAuto="0"/>
      <p:bldP spid="194" grpId="0" animBg="1" advAuto="0"/>
      <p:bldP spid="19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743537" y="1255511"/>
            <a:ext cx="892969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User Model</a:t>
            </a:r>
          </a:p>
        </p:txBody>
      </p:sp>
      <p:sp>
        <p:nvSpPr>
          <p:cNvPr id="201" name="Shape 201"/>
          <p:cNvSpPr/>
          <p:nvPr/>
        </p:nvSpPr>
        <p:spPr>
          <a:xfrm>
            <a:off x="2174322" y="3639738"/>
            <a:ext cx="892969" cy="892969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Message Service</a:t>
            </a:r>
          </a:p>
        </p:txBody>
      </p:sp>
      <p:sp>
        <p:nvSpPr>
          <p:cNvPr id="202" name="Shape 202"/>
          <p:cNvSpPr/>
          <p:nvPr/>
        </p:nvSpPr>
        <p:spPr>
          <a:xfrm>
            <a:off x="424103" y="3639738"/>
            <a:ext cx="892969" cy="892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Message Endpoint</a:t>
            </a:r>
          </a:p>
        </p:txBody>
      </p:sp>
      <p:sp>
        <p:nvSpPr>
          <p:cNvPr id="203" name="Shape 203"/>
          <p:cNvSpPr/>
          <p:nvPr/>
        </p:nvSpPr>
        <p:spPr>
          <a:xfrm>
            <a:off x="1339937" y="4096773"/>
            <a:ext cx="8115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24103" y="2371722"/>
            <a:ext cx="892969" cy="892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User Endpoint</a:t>
            </a:r>
          </a:p>
        </p:txBody>
      </p:sp>
      <p:sp>
        <p:nvSpPr>
          <p:cNvPr id="205" name="Shape 205"/>
          <p:cNvSpPr/>
          <p:nvPr/>
        </p:nvSpPr>
        <p:spPr>
          <a:xfrm>
            <a:off x="424103" y="4907753"/>
            <a:ext cx="892969" cy="892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Thread Endpoint</a:t>
            </a:r>
          </a:p>
        </p:txBody>
      </p:sp>
      <p:sp>
        <p:nvSpPr>
          <p:cNvPr id="206" name="Shape 206"/>
          <p:cNvSpPr/>
          <p:nvPr/>
        </p:nvSpPr>
        <p:spPr>
          <a:xfrm>
            <a:off x="2174322" y="2371722"/>
            <a:ext cx="892969" cy="892969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User Service</a:t>
            </a:r>
          </a:p>
        </p:txBody>
      </p:sp>
      <p:sp>
        <p:nvSpPr>
          <p:cNvPr id="207" name="Shape 207"/>
          <p:cNvSpPr/>
          <p:nvPr/>
        </p:nvSpPr>
        <p:spPr>
          <a:xfrm>
            <a:off x="2174322" y="4907753"/>
            <a:ext cx="892969" cy="892969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Thread Service</a:t>
            </a:r>
          </a:p>
        </p:txBody>
      </p:sp>
      <p:sp>
        <p:nvSpPr>
          <p:cNvPr id="208" name="Shape 208"/>
          <p:cNvSpPr/>
          <p:nvPr/>
        </p:nvSpPr>
        <p:spPr>
          <a:xfrm>
            <a:off x="1339937" y="2818206"/>
            <a:ext cx="81152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339937" y="5354238"/>
            <a:ext cx="81152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4959564" y="1255511"/>
            <a:ext cx="892969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t>Message Model</a:t>
            </a:r>
          </a:p>
        </p:txBody>
      </p:sp>
      <p:sp>
        <p:nvSpPr>
          <p:cNvPr id="211" name="Shape 211"/>
          <p:cNvSpPr/>
          <p:nvPr/>
        </p:nvSpPr>
        <p:spPr>
          <a:xfrm>
            <a:off x="6175592" y="1255511"/>
            <a:ext cx="892969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Thread Model</a:t>
            </a:r>
          </a:p>
        </p:txBody>
      </p:sp>
      <p:sp>
        <p:nvSpPr>
          <p:cNvPr id="212" name="Shape 212"/>
          <p:cNvSpPr/>
          <p:nvPr/>
        </p:nvSpPr>
        <p:spPr>
          <a:xfrm flipV="1">
            <a:off x="3087643" y="2181373"/>
            <a:ext cx="712877" cy="3341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V="1">
            <a:off x="3095739" y="2140434"/>
            <a:ext cx="1871224" cy="15550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391619" y="1255511"/>
            <a:ext cx="892969" cy="8929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Unread Message Model</a:t>
            </a:r>
          </a:p>
        </p:txBody>
      </p:sp>
      <p:sp>
        <p:nvSpPr>
          <p:cNvPr id="215" name="Shape 215"/>
          <p:cNvSpPr/>
          <p:nvPr/>
        </p:nvSpPr>
        <p:spPr>
          <a:xfrm flipV="1">
            <a:off x="3093271" y="2163104"/>
            <a:ext cx="4323540" cy="16928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 flipV="1">
            <a:off x="3084695" y="2191297"/>
            <a:ext cx="3080329" cy="28293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1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7" name="Group 247"/>
          <p:cNvGrpSpPr/>
          <p:nvPr/>
        </p:nvGrpSpPr>
        <p:grpSpPr>
          <a:xfrm>
            <a:off x="3078661" y="2021945"/>
            <a:ext cx="5794453" cy="4528466"/>
            <a:chOff x="-1" y="0"/>
            <a:chExt cx="8240999" cy="6440483"/>
          </a:xfrm>
        </p:grpSpPr>
        <p:sp>
          <p:nvSpPr>
            <p:cNvPr id="218" name="Shape 218"/>
            <p:cNvSpPr/>
            <p:nvPr/>
          </p:nvSpPr>
          <p:spPr>
            <a:xfrm>
              <a:off x="121573" y="5561998"/>
              <a:ext cx="1172948" cy="87848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Profile Card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36712" y="5561999"/>
              <a:ext cx="1298472" cy="87848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Message Item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2678191" y="5561999"/>
              <a:ext cx="1020713" cy="87848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Thread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3741911" y="5561999"/>
              <a:ext cx="1156513" cy="87848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endParaRPr lang="en-GB" dirty="0" smtClean="0"/>
            </a:p>
            <a:p>
              <a:pPr algn="ctr"/>
              <a:r>
                <a:rPr dirty="0" smtClean="0"/>
                <a:t>Like Sentenc</a:t>
              </a:r>
              <a:r>
                <a:rPr lang="en-GB" dirty="0" smtClean="0"/>
                <a:t>e</a:t>
              </a: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4940925" y="5561999"/>
              <a:ext cx="1205389" cy="87848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700">
                  <a:solidFill>
                    <a:srgbClr val="FFFFFF"/>
                  </a:solidFill>
                </a:defRPr>
              </a:pPr>
              <a:r>
                <a:rPr dirty="0" smtClean="0"/>
                <a:t>Com</a:t>
              </a:r>
              <a:r>
                <a:rPr lang="en-GB" dirty="0"/>
                <a:t>-</a:t>
              </a:r>
              <a:endParaRPr dirty="0"/>
            </a:p>
            <a:p>
              <a:pPr algn="ctr">
                <a:defRPr sz="1700">
                  <a:solidFill>
                    <a:srgbClr val="FFFFFF"/>
                  </a:solidFill>
                </a:defRPr>
              </a:pPr>
              <a:r>
                <a:rPr dirty="0"/>
                <a:t>Box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323" y="5561999"/>
              <a:ext cx="1095477" cy="87848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 smtClean="0"/>
                <a:t>Com</a:t>
              </a:r>
              <a:r>
                <a:rPr lang="en-GB" dirty="0" smtClean="0"/>
                <a:t>-</a:t>
              </a:r>
              <a:r>
                <a:rPr dirty="0" smtClean="0"/>
                <a:t> </a:t>
              </a:r>
              <a:r>
                <a:rPr lang="en-GB" dirty="0" smtClean="0"/>
                <a:t>f</a:t>
              </a:r>
              <a:r>
                <a:rPr dirty="0" smtClean="0"/>
                <a:t>orm</a:t>
              </a: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348723" y="5561999"/>
              <a:ext cx="892275" cy="87848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Cam-Button</a:t>
              </a:r>
            </a:p>
          </p:txBody>
        </p:sp>
        <p:sp>
          <p:nvSpPr>
            <p:cNvPr id="225" name="Shape 225"/>
            <p:cNvSpPr/>
            <p:nvPr/>
          </p:nvSpPr>
          <p:spPr>
            <a:xfrm flipV="1">
              <a:off x="942039" y="223071"/>
              <a:ext cx="247813" cy="532421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V="1">
              <a:off x="2255147" y="223070"/>
              <a:ext cx="677272" cy="53211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flipH="1" flipV="1">
              <a:off x="1401223" y="210560"/>
              <a:ext cx="463998" cy="536614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flipV="1">
              <a:off x="3316177" y="223071"/>
              <a:ext cx="1267503" cy="53411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flipV="1">
              <a:off x="3084931" y="219335"/>
              <a:ext cx="92651" cy="532861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flipH="1" flipV="1">
              <a:off x="1676407" y="232628"/>
              <a:ext cx="1177279" cy="532201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flipV="1">
              <a:off x="4530010" y="223071"/>
              <a:ext cx="346911" cy="533367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flipH="1" flipV="1">
              <a:off x="3381441" y="251828"/>
              <a:ext cx="1986238" cy="530281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flipH="1" flipV="1">
              <a:off x="5063754" y="219335"/>
              <a:ext cx="626079" cy="532861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flipH="1" flipV="1">
              <a:off x="1880860" y="235581"/>
              <a:ext cx="3170452" cy="531610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flipH="1" flipV="1">
              <a:off x="5369102" y="239317"/>
              <a:ext cx="1657252" cy="53153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flipH="1" flipV="1">
              <a:off x="3535192" y="235581"/>
              <a:ext cx="3243079" cy="530865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 flipV="1">
              <a:off x="2133274" y="260820"/>
              <a:ext cx="4420214" cy="53086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flipH="1" flipV="1">
              <a:off x="2210068" y="0"/>
              <a:ext cx="5547952" cy="554795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V="1">
              <a:off x="3528762" y="239317"/>
              <a:ext cx="2901926" cy="53086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flipH="1" flipV="1">
              <a:off x="16150" y="984127"/>
              <a:ext cx="7403107" cy="449290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flipH="1" flipV="1">
              <a:off x="-1" y="2843735"/>
              <a:ext cx="6298407" cy="267199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flipH="1" flipV="1">
              <a:off x="27978" y="4493627"/>
              <a:ext cx="6092257" cy="107160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flipH="1" flipV="1">
              <a:off x="27978" y="1357949"/>
              <a:ext cx="4158796" cy="415879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 flipV="1">
              <a:off x="34755" y="4695414"/>
              <a:ext cx="2628712" cy="8442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flipH="1" flipV="1">
              <a:off x="32431" y="3199236"/>
              <a:ext cx="1604499" cy="233320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 flipV="1">
              <a:off x="36824" y="1689523"/>
              <a:ext cx="691769" cy="381533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50" name="Picture 49" descr="react-logo-1000-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37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 Issues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0017" indent="-200017" defTabSz="262880">
              <a:spcBef>
                <a:spcPts val="1828"/>
              </a:spcBef>
              <a:defRPr sz="2432"/>
            </a:pPr>
            <a:r>
              <a:rPr dirty="0"/>
              <a:t>Complexity caused by</a:t>
            </a:r>
          </a:p>
          <a:p>
            <a:pPr marL="400035" lvl="1" indent="-200017" defTabSz="262880">
              <a:spcBef>
                <a:spcPts val="1828"/>
              </a:spcBef>
              <a:defRPr sz="2432"/>
            </a:pPr>
            <a:r>
              <a:rPr dirty="0"/>
              <a:t>Inter-dependencies</a:t>
            </a:r>
          </a:p>
          <a:p>
            <a:pPr marL="400035" lvl="1" indent="-200017" defTabSz="262880">
              <a:spcBef>
                <a:spcPts val="1828"/>
              </a:spcBef>
              <a:defRPr sz="2432"/>
            </a:pPr>
            <a:r>
              <a:rPr dirty="0"/>
              <a:t>Cascading changes</a:t>
            </a:r>
          </a:p>
          <a:p>
            <a:pPr marL="400035" lvl="1" indent="-200017" defTabSz="262880">
              <a:spcBef>
                <a:spcPts val="1828"/>
              </a:spcBef>
              <a:defRPr sz="2432"/>
            </a:pPr>
            <a:r>
              <a:rPr dirty="0"/>
              <a:t>Decentralized </a:t>
            </a:r>
            <a:r>
              <a:rPr dirty="0" smtClean="0"/>
              <a:t>mutations</a:t>
            </a:r>
            <a:endParaRPr lang="en-GB" dirty="0" smtClean="0"/>
          </a:p>
          <a:p>
            <a:pPr marL="400035" lvl="1" indent="-200017" defTabSz="262880">
              <a:spcBef>
                <a:spcPts val="1828"/>
              </a:spcBef>
              <a:defRPr sz="2432"/>
            </a:pPr>
            <a:r>
              <a:rPr dirty="0" smtClean="0"/>
              <a:t>Difficult </a:t>
            </a:r>
            <a:r>
              <a:rPr dirty="0"/>
              <a:t>to reproduce </a:t>
            </a:r>
            <a:r>
              <a:rPr dirty="0" smtClean="0"/>
              <a:t>bugs</a:t>
            </a:r>
            <a:endParaRPr dirty="0"/>
          </a:p>
        </p:txBody>
      </p:sp>
      <p:pic>
        <p:nvPicPr>
          <p:cNvPr id="4" name="Picture 3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20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sz="3200" dirty="0" smtClean="0"/>
              <a:t>Flux is not React</a:t>
            </a:r>
          </a:p>
          <a:p>
            <a:pPr lvl="0"/>
            <a:r>
              <a:rPr lang="en-IN" sz="3200" dirty="0" smtClean="0"/>
              <a:t>Flux is a design pattern for managing state on client</a:t>
            </a:r>
          </a:p>
          <a:p>
            <a:pPr lvl="0"/>
            <a:r>
              <a:rPr lang="en-IN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Store </a:t>
            </a:r>
            <a:r>
              <a:rPr lang="en-IN" sz="3200" dirty="0" smtClean="0"/>
              <a:t>is like modal in MVC and it holds the current state. It exposes the getters but not setters.</a:t>
            </a:r>
          </a:p>
          <a:p>
            <a:pPr lvl="0"/>
            <a:r>
              <a:rPr lang="en-IN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View</a:t>
            </a:r>
            <a:r>
              <a:rPr lang="en-IN" sz="3200" dirty="0" smtClean="0"/>
              <a:t> - View updated whenever there is a change in store. From view action are created and dispatched to store and state are mutated.</a:t>
            </a:r>
          </a:p>
          <a:p>
            <a:pPr lvl="0"/>
            <a:r>
              <a:rPr lang="en-IN" sz="3200" dirty="0" smtClean="0">
                <a:solidFill>
                  <a:srgbClr val="558ED5"/>
                </a:solidFill>
              </a:rPr>
              <a:t>Actions</a:t>
            </a:r>
            <a:r>
              <a:rPr lang="en-IN" sz="3200" dirty="0" smtClean="0"/>
              <a:t> </a:t>
            </a:r>
            <a:endParaRPr lang="en-IN" sz="3200" dirty="0"/>
          </a:p>
          <a:p>
            <a:pPr lvl="1"/>
            <a:r>
              <a:rPr lang="en-IN" dirty="0"/>
              <a:t>State tree is read only, to change state component dispatch </a:t>
            </a:r>
            <a:r>
              <a:rPr lang="en-IN" dirty="0">
                <a:solidFill>
                  <a:srgbClr val="558ED5"/>
                </a:solidFill>
              </a:rPr>
              <a:t>Actions</a:t>
            </a:r>
            <a:r>
              <a:rPr lang="en-IN" dirty="0"/>
              <a:t> – </a:t>
            </a:r>
            <a:r>
              <a:rPr lang="en-IN" u="sng" dirty="0"/>
              <a:t>JS object represent change of data</a:t>
            </a:r>
            <a:endParaRPr lang="en-IN" dirty="0"/>
          </a:p>
          <a:p>
            <a:pPr lvl="1"/>
            <a:r>
              <a:rPr lang="en-IN" dirty="0"/>
              <a:t>Must have </a:t>
            </a:r>
            <a:r>
              <a:rPr lang="en-IN" b="1" dirty="0"/>
              <a:t>type</a:t>
            </a:r>
            <a:r>
              <a:rPr lang="en-IN" dirty="0"/>
              <a:t> property</a:t>
            </a:r>
          </a:p>
          <a:p>
            <a:pPr lvl="1"/>
            <a:r>
              <a:rPr lang="en-IN" dirty="0"/>
              <a:t>Action can be user interaction or or any network request.</a:t>
            </a:r>
          </a:p>
          <a:p>
            <a:endParaRPr lang="en-US" dirty="0"/>
          </a:p>
        </p:txBody>
      </p:sp>
      <p:pic>
        <p:nvPicPr>
          <p:cNvPr id="4" name="Picture 3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04" y="228600"/>
            <a:ext cx="1018096" cy="1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9734</TotalTime>
  <Words>661</Words>
  <Application>Microsoft Macintosh PowerPoint</Application>
  <PresentationFormat>On-screen Show (4:3)</PresentationFormat>
  <Paragraphs>203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PowerPoint Presentation</vt:lpstr>
      <vt:lpstr>Flux and Redux</vt:lpstr>
      <vt:lpstr>MVC</vt:lpstr>
      <vt:lpstr>MVC</vt:lpstr>
      <vt:lpstr>Components</vt:lpstr>
      <vt:lpstr>PowerPoint Presentation</vt:lpstr>
      <vt:lpstr>PowerPoint Presentation</vt:lpstr>
      <vt:lpstr>MVC Issues</vt:lpstr>
      <vt:lpstr>Flux</vt:lpstr>
      <vt:lpstr>Flux</vt:lpstr>
      <vt:lpstr>PowerPoint Presentation</vt:lpstr>
      <vt:lpstr>PowerPoint Presentation</vt:lpstr>
      <vt:lpstr>One Way Data Flow</vt:lpstr>
      <vt:lpstr>Flux Benefits</vt:lpstr>
      <vt:lpstr>Flux Shortcomings</vt:lpstr>
      <vt:lpstr>Redux – Flux + Reducers + Other</vt:lpstr>
      <vt:lpstr>Redux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nagarro</dc:creator>
  <cp:lastModifiedBy>nagarro</cp:lastModifiedBy>
  <cp:revision>124</cp:revision>
  <dcterms:created xsi:type="dcterms:W3CDTF">2016-11-07T09:23:30Z</dcterms:created>
  <dcterms:modified xsi:type="dcterms:W3CDTF">2017-07-17T08:22:25Z</dcterms:modified>
</cp:coreProperties>
</file>