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37" r:id="rId1"/>
  </p:sldMasterIdLst>
  <p:notesMasterIdLst>
    <p:notesMasterId r:id="rId8"/>
  </p:notesMasterIdLst>
  <p:sldIdLst>
    <p:sldId id="260" r:id="rId2"/>
    <p:sldId id="256" r:id="rId3"/>
    <p:sldId id="257" r:id="rId4"/>
    <p:sldId id="258" r:id="rId5"/>
    <p:sldId id="259" r:id="rId6"/>
    <p:sldId id="261" r:id="rId7"/>
  </p:sldIdLst>
  <p:sldSz cx="9144000" cy="5143500" type="screen16x9"/>
  <p:notesSz cx="6858000" cy="9144000"/>
  <p:embeddedFontLst>
    <p:embeddedFont>
      <p:font typeface="Edwardian Script ITC" panose="030303020407070D0804" pitchFamily="66" charset="0"/>
      <p:regular r:id="rId9"/>
    </p:embeddedFont>
    <p:embeddedFont>
      <p:font typeface="Mongolian Baiti" panose="03000500000000000000" pitchFamily="66" charset="0"/>
      <p:regular r:id="rId10"/>
    </p:embeddedFont>
    <p:embeddedFont>
      <p:font typeface="Monotype Corsiva" panose="03010101010201010101" pitchFamily="66" charset="0"/>
      <p:italic r:id="rId11"/>
    </p:embeddedFont>
    <p:embeddedFont>
      <p:font typeface="MS Reference Sans Serif" panose="020B0604030504040204" pitchFamily="34" charset="0"/>
      <p:regular r:id="rId12"/>
    </p:embeddedFont>
    <p:embeddedFont>
      <p:font typeface="Open Sans" panose="020B0604020202020204" charset="0"/>
      <p:regular r:id="rId13"/>
      <p:bold r:id="rId14"/>
      <p:italic r:id="rId15"/>
      <p:boldItalic r:id="rId16"/>
    </p:embeddedFont>
    <p:embeddedFont>
      <p:font typeface="Tw Cen MT" panose="020B0602020104020603" pitchFamily="34" charset="0"/>
      <p:regular r:id="rId17"/>
      <p:bold r:id="rId18"/>
      <p:italic r:id="rId19"/>
      <p:boldItalic r:id="rId20"/>
    </p:embeddedFont>
    <p:embeddedFont>
      <p:font typeface="Tw Cen MT Condensed" panose="020B0606020104020203" pitchFamily="34" charset="0"/>
      <p:regular r:id="rId21"/>
      <p:bold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udacity%20%20data%20science%20python%20programming\Q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udacity%20%20data%20science%20python%20programming\Q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udacity%20%20data%20science%20python%20programming\Q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udacity%20%20data%20science%20python%20programming\Q4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[Q1k.csv]Q1k!PivotTable13</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Sum of sum by Category</a:t>
            </a:r>
            <a:r>
              <a:rPr lang="en-IN" baseline="0" dirty="0"/>
              <a:t> </a:t>
            </a:r>
            <a:r>
              <a:rPr lang="en-IN" dirty="0"/>
              <a:t>name                                        </a:t>
            </a:r>
            <a:r>
              <a:rPr lang="en-IN" sz="1050" dirty="0"/>
              <a:t>Created by Ankit                                                                                                                                                                            </a:t>
            </a:r>
          </a:p>
        </c:rich>
      </c:tx>
      <c:layout>
        <c:manualLayout>
          <c:xMode val="edge"/>
          <c:yMode val="edge"/>
          <c:x val="0.21863659087875764"/>
          <c:y val="3.306878306878306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lumMod val="60000"/>
              <a:lumOff val="40000"/>
            </a:schemeClr>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60000"/>
              <a:lumOff val="40000"/>
            </a:schemeClr>
          </a:solidFill>
          <a:ln>
            <a:noFill/>
          </a:ln>
          <a:effectLst/>
        </c:spPr>
      </c:pivotFmt>
      <c:pivotFmt>
        <c:idx val="2"/>
        <c:spPr>
          <a:solidFill>
            <a:schemeClr val="accent3">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410840226661618"/>
          <c:y val="0.13647693239765088"/>
          <c:w val="0.75748265704916351"/>
          <c:h val="0.66699970950050802"/>
        </c:manualLayout>
      </c:layout>
      <c:barChart>
        <c:barDir val="col"/>
        <c:grouping val="clustered"/>
        <c:varyColors val="0"/>
        <c:ser>
          <c:idx val="0"/>
          <c:order val="0"/>
          <c:tx>
            <c:strRef>
              <c:f>Q1k!$B$3</c:f>
              <c:strCache>
                <c:ptCount val="1"/>
                <c:pt idx="0">
                  <c:v>Total</c:v>
                </c:pt>
              </c:strCache>
            </c:strRef>
          </c:tx>
          <c:spPr>
            <a:solidFill>
              <a:schemeClr val="accent1"/>
            </a:solidFill>
            <a:ln>
              <a:noFill/>
            </a:ln>
            <a:effectLst/>
          </c:spPr>
          <c:invertIfNegative val="0"/>
          <c:dLbls>
            <c:dLbl>
              <c:idx val="1"/>
              <c:layout>
                <c:manualLayout>
                  <c:x val="-1.8567638287785987E-2"/>
                  <c:y val="-2.92095101565147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910-4396-AA53-AA8B3FF8B577}"/>
                </c:ext>
              </c:extLst>
            </c:dLbl>
            <c:dLbl>
              <c:idx val="2"/>
              <c:layout>
                <c:manualLayout>
                  <c:x val="9.2838191438929414E-3"/>
                  <c:y val="2.920951015651467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10-4396-AA53-AA8B3FF8B577}"/>
                </c:ext>
              </c:extLst>
            </c:dLbl>
            <c:dLbl>
              <c:idx val="3"/>
              <c:layout>
                <c:manualLayout>
                  <c:x val="1.8567638287785966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10-4396-AA53-AA8B3FF8B577}"/>
                </c:ext>
              </c:extLst>
            </c:dLbl>
            <c:dLbl>
              <c:idx val="4"/>
              <c:layout>
                <c:manualLayout>
                  <c:x val="6.9628643579196948E-3"/>
                  <c:y val="-2.336760812521179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910-4396-AA53-AA8B3FF8B577}"/>
                </c:ext>
              </c:extLst>
            </c:dLbl>
            <c:dLbl>
              <c:idx val="5"/>
              <c:layout>
                <c:manualLayout>
                  <c:x val="-4.1777186147518422E-2"/>
                  <c:y val="5.8419020313029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910-4396-AA53-AA8B3FF8B577}"/>
                </c:ext>
              </c:extLst>
            </c:dLbl>
            <c:dLbl>
              <c:idx val="6"/>
              <c:layout>
                <c:manualLayout>
                  <c:x val="-2.3209547859732458E-3"/>
                  <c:y val="-3.797236320346907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10-4396-AA53-AA8B3FF8B57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Q1k!$A$4:$A$19</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Q1k!$B$4:$B$19</c:f>
              <c:numCache>
                <c:formatCode>General</c:formatCode>
                <c:ptCount val="16"/>
                <c:pt idx="0">
                  <c:v>30068</c:v>
                </c:pt>
                <c:pt idx="1">
                  <c:v>32427</c:v>
                </c:pt>
                <c:pt idx="2">
                  <c:v>31351</c:v>
                </c:pt>
                <c:pt idx="3">
                  <c:v>29296</c:v>
                </c:pt>
                <c:pt idx="4">
                  <c:v>29977</c:v>
                </c:pt>
                <c:pt idx="5">
                  <c:v>35461</c:v>
                </c:pt>
                <c:pt idx="6">
                  <c:v>32562</c:v>
                </c:pt>
                <c:pt idx="7">
                  <c:v>32410</c:v>
                </c:pt>
                <c:pt idx="8">
                  <c:v>35720</c:v>
                </c:pt>
                <c:pt idx="9">
                  <c:v>31577</c:v>
                </c:pt>
                <c:pt idx="10">
                  <c:v>29060</c:v>
                </c:pt>
                <c:pt idx="11">
                  <c:v>24889</c:v>
                </c:pt>
                <c:pt idx="12">
                  <c:v>30178</c:v>
                </c:pt>
                <c:pt idx="13">
                  <c:v>26739</c:v>
                </c:pt>
                <c:pt idx="14">
                  <c:v>39584</c:v>
                </c:pt>
                <c:pt idx="15">
                  <c:v>28880</c:v>
                </c:pt>
              </c:numCache>
            </c:numRef>
          </c:val>
          <c:extLst>
            <c:ext xmlns:c16="http://schemas.microsoft.com/office/drawing/2014/chart" uri="{C3380CC4-5D6E-409C-BE32-E72D297353CC}">
              <c16:uniqueId val="{00000000-0910-4396-AA53-AA8B3FF8B577}"/>
            </c:ext>
          </c:extLst>
        </c:ser>
        <c:dLbls>
          <c:dLblPos val="outEnd"/>
          <c:showLegendKey val="0"/>
          <c:showVal val="1"/>
          <c:showCatName val="0"/>
          <c:showSerName val="0"/>
          <c:showPercent val="0"/>
          <c:showBubbleSize val="0"/>
        </c:dLbls>
        <c:gapWidth val="219"/>
        <c:overlap val="-27"/>
        <c:axId val="839384592"/>
        <c:axId val="667464560"/>
      </c:barChart>
      <c:catAx>
        <c:axId val="83938459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FIlm Catogries</a:t>
                </a:r>
              </a:p>
            </c:rich>
          </c:tx>
          <c:layout>
            <c:manualLayout>
              <c:xMode val="edge"/>
              <c:yMode val="edge"/>
              <c:x val="0.48037127907320765"/>
              <c:y val="0.93389326334208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7464560"/>
        <c:crosses val="autoZero"/>
        <c:auto val="1"/>
        <c:lblAlgn val="ctr"/>
        <c:lblOffset val="100"/>
        <c:noMultiLvlLbl val="0"/>
      </c:catAx>
      <c:valAx>
        <c:axId val="667464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No of times Rented out</a:t>
                </a:r>
              </a:p>
              <a:p>
                <a:pPr>
                  <a:defRPr/>
                </a:pPr>
                <a:endParaRPr lang="en-IN"/>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93845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baseline="0" dirty="0"/>
              <a:t>  </a:t>
            </a:r>
            <a:r>
              <a:rPr lang="en-IN" baseline="0" dirty="0">
                <a:solidFill>
                  <a:srgbClr val="00B050"/>
                </a:solidFill>
              </a:rPr>
              <a:t>Each Quartiles of Categories                             </a:t>
            </a:r>
            <a:r>
              <a:rPr lang="en-IN" sz="1050" dirty="0"/>
              <a:t>Created</a:t>
            </a:r>
            <a:r>
              <a:rPr lang="en-IN" sz="1050" baseline="0" dirty="0"/>
              <a:t> by Ankit</a:t>
            </a:r>
            <a:endParaRPr lang="en-IN" sz="1050" dirty="0"/>
          </a:p>
        </c:rich>
      </c:tx>
      <c:layout>
        <c:manualLayout>
          <c:xMode val="edge"/>
          <c:yMode val="edge"/>
          <c:x val="0.10524015748031494"/>
          <c:y val="1.5737272386834728E-3"/>
        </c:manualLayout>
      </c:layout>
      <c:overlay val="0"/>
      <c:spPr>
        <a:noFill/>
        <a:ln>
          <a:noFill/>
        </a:ln>
        <a:effectLst/>
      </c:spPr>
      <c:txPr>
        <a:bodyPr rot="0" spcFirstLastPara="1" vertOverflow="ellipsis" vert="horz" wrap="square" anchor="ctr" anchorCtr="1"/>
        <a:lstStyle/>
        <a:p>
          <a:pPr algn="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625334910358959"/>
          <c:y val="0.12384502416098254"/>
          <c:w val="0.84125509125233222"/>
          <c:h val="0.62909123826643798"/>
        </c:manualLayout>
      </c:layout>
      <c:barChart>
        <c:barDir val="col"/>
        <c:grouping val="percentStacked"/>
        <c:varyColors val="0"/>
        <c:ser>
          <c:idx val="0"/>
          <c:order val="0"/>
          <c:tx>
            <c:strRef>
              <c:f>'Q2'!$B$1</c:f>
              <c:strCache>
                <c:ptCount val="1"/>
                <c:pt idx="0">
                  <c:v>quartiles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'Q2'!$A$2:$A$25</c:f>
              <c:strCache>
                <c:ptCount val="24"/>
                <c:pt idx="0">
                  <c:v>Animation</c:v>
                </c:pt>
                <c:pt idx="1">
                  <c:v>Animation</c:v>
                </c:pt>
                <c:pt idx="2">
                  <c:v>Animation</c:v>
                </c:pt>
                <c:pt idx="3">
                  <c:v>Animation</c:v>
                </c:pt>
                <c:pt idx="4">
                  <c:v>Children</c:v>
                </c:pt>
                <c:pt idx="5">
                  <c:v>Children</c:v>
                </c:pt>
                <c:pt idx="6">
                  <c:v>Children</c:v>
                </c:pt>
                <c:pt idx="7">
                  <c:v>Children</c:v>
                </c:pt>
                <c:pt idx="8">
                  <c:v>Classics</c:v>
                </c:pt>
                <c:pt idx="9">
                  <c:v>Classics</c:v>
                </c:pt>
                <c:pt idx="10">
                  <c:v>Classics</c:v>
                </c:pt>
                <c:pt idx="11">
                  <c:v>Classics</c:v>
                </c:pt>
                <c:pt idx="12">
                  <c:v>Comedy</c:v>
                </c:pt>
                <c:pt idx="13">
                  <c:v>Comedy</c:v>
                </c:pt>
                <c:pt idx="14">
                  <c:v>Comedy</c:v>
                </c:pt>
                <c:pt idx="15">
                  <c:v>Comedy</c:v>
                </c:pt>
                <c:pt idx="16">
                  <c:v>Family</c:v>
                </c:pt>
                <c:pt idx="17">
                  <c:v>Family</c:v>
                </c:pt>
                <c:pt idx="18">
                  <c:v>Family</c:v>
                </c:pt>
                <c:pt idx="19">
                  <c:v>Family</c:v>
                </c:pt>
                <c:pt idx="20">
                  <c:v>Music</c:v>
                </c:pt>
                <c:pt idx="21">
                  <c:v>Music</c:v>
                </c:pt>
                <c:pt idx="22">
                  <c:v>Music</c:v>
                </c:pt>
                <c:pt idx="23">
                  <c:v>Music</c:v>
                </c:pt>
              </c:strCache>
            </c:strRef>
          </c:cat>
          <c:val>
            <c:numRef>
              <c:f>'Q2'!$B$2:$B$25</c:f>
              <c:numCache>
                <c:formatCode>General</c:formatCode>
                <c:ptCount val="24"/>
                <c:pt idx="0">
                  <c:v>1</c:v>
                </c:pt>
                <c:pt idx="1">
                  <c:v>2</c:v>
                </c:pt>
                <c:pt idx="2">
                  <c:v>3</c:v>
                </c:pt>
                <c:pt idx="3">
                  <c:v>4</c:v>
                </c:pt>
                <c:pt idx="4">
                  <c:v>1</c:v>
                </c:pt>
                <c:pt idx="5">
                  <c:v>2</c:v>
                </c:pt>
                <c:pt idx="6">
                  <c:v>3</c:v>
                </c:pt>
                <c:pt idx="7">
                  <c:v>4</c:v>
                </c:pt>
                <c:pt idx="8">
                  <c:v>1</c:v>
                </c:pt>
                <c:pt idx="9">
                  <c:v>2</c:v>
                </c:pt>
                <c:pt idx="10">
                  <c:v>3</c:v>
                </c:pt>
                <c:pt idx="11">
                  <c:v>4</c:v>
                </c:pt>
                <c:pt idx="12">
                  <c:v>1</c:v>
                </c:pt>
                <c:pt idx="13">
                  <c:v>2</c:v>
                </c:pt>
                <c:pt idx="14">
                  <c:v>3</c:v>
                </c:pt>
                <c:pt idx="15">
                  <c:v>4</c:v>
                </c:pt>
                <c:pt idx="16">
                  <c:v>1</c:v>
                </c:pt>
                <c:pt idx="17">
                  <c:v>2</c:v>
                </c:pt>
                <c:pt idx="18">
                  <c:v>3</c:v>
                </c:pt>
                <c:pt idx="19">
                  <c:v>4</c:v>
                </c:pt>
                <c:pt idx="20">
                  <c:v>1</c:v>
                </c:pt>
                <c:pt idx="21">
                  <c:v>2</c:v>
                </c:pt>
                <c:pt idx="22">
                  <c:v>3</c:v>
                </c:pt>
                <c:pt idx="23">
                  <c:v>4</c:v>
                </c:pt>
              </c:numCache>
            </c:numRef>
          </c:val>
          <c:extLst>
            <c:ext xmlns:c16="http://schemas.microsoft.com/office/drawing/2014/chart" uri="{C3380CC4-5D6E-409C-BE32-E72D297353CC}">
              <c16:uniqueId val="{00000000-36E3-43B2-B65C-5798BD10DCAA}"/>
            </c:ext>
          </c:extLst>
        </c:ser>
        <c:ser>
          <c:idx val="1"/>
          <c:order val="1"/>
          <c:tx>
            <c:strRef>
              <c:f>'Q2'!$C$1</c:f>
              <c:strCache>
                <c:ptCount val="1"/>
                <c:pt idx="0">
                  <c:v>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'Q2'!$A$2:$A$25</c:f>
              <c:strCache>
                <c:ptCount val="24"/>
                <c:pt idx="0">
                  <c:v>Animation</c:v>
                </c:pt>
                <c:pt idx="1">
                  <c:v>Animation</c:v>
                </c:pt>
                <c:pt idx="2">
                  <c:v>Animation</c:v>
                </c:pt>
                <c:pt idx="3">
                  <c:v>Animation</c:v>
                </c:pt>
                <c:pt idx="4">
                  <c:v>Children</c:v>
                </c:pt>
                <c:pt idx="5">
                  <c:v>Children</c:v>
                </c:pt>
                <c:pt idx="6">
                  <c:v>Children</c:v>
                </c:pt>
                <c:pt idx="7">
                  <c:v>Children</c:v>
                </c:pt>
                <c:pt idx="8">
                  <c:v>Classics</c:v>
                </c:pt>
                <c:pt idx="9">
                  <c:v>Classics</c:v>
                </c:pt>
                <c:pt idx="10">
                  <c:v>Classics</c:v>
                </c:pt>
                <c:pt idx="11">
                  <c:v>Classics</c:v>
                </c:pt>
                <c:pt idx="12">
                  <c:v>Comedy</c:v>
                </c:pt>
                <c:pt idx="13">
                  <c:v>Comedy</c:v>
                </c:pt>
                <c:pt idx="14">
                  <c:v>Comedy</c:v>
                </c:pt>
                <c:pt idx="15">
                  <c:v>Comedy</c:v>
                </c:pt>
                <c:pt idx="16">
                  <c:v>Family</c:v>
                </c:pt>
                <c:pt idx="17">
                  <c:v>Family</c:v>
                </c:pt>
                <c:pt idx="18">
                  <c:v>Family</c:v>
                </c:pt>
                <c:pt idx="19">
                  <c:v>Family</c:v>
                </c:pt>
                <c:pt idx="20">
                  <c:v>Music</c:v>
                </c:pt>
                <c:pt idx="21">
                  <c:v>Music</c:v>
                </c:pt>
                <c:pt idx="22">
                  <c:v>Music</c:v>
                </c:pt>
                <c:pt idx="23">
                  <c:v>Music</c:v>
                </c:pt>
              </c:strCache>
            </c:strRef>
          </c:cat>
          <c:val>
            <c:numRef>
              <c:f>'Q2'!$C$2:$C$25</c:f>
              <c:numCache>
                <c:formatCode>General</c:formatCode>
                <c:ptCount val="24"/>
                <c:pt idx="0">
                  <c:v>22</c:v>
                </c:pt>
                <c:pt idx="1">
                  <c:v>12</c:v>
                </c:pt>
                <c:pt idx="2">
                  <c:v>15</c:v>
                </c:pt>
                <c:pt idx="3">
                  <c:v>17</c:v>
                </c:pt>
                <c:pt idx="4">
                  <c:v>14</c:v>
                </c:pt>
                <c:pt idx="5">
                  <c:v>18</c:v>
                </c:pt>
                <c:pt idx="6">
                  <c:v>14</c:v>
                </c:pt>
                <c:pt idx="7">
                  <c:v>14</c:v>
                </c:pt>
                <c:pt idx="8">
                  <c:v>14</c:v>
                </c:pt>
                <c:pt idx="9">
                  <c:v>15</c:v>
                </c:pt>
                <c:pt idx="10">
                  <c:v>12</c:v>
                </c:pt>
                <c:pt idx="11">
                  <c:v>16</c:v>
                </c:pt>
                <c:pt idx="12">
                  <c:v>17</c:v>
                </c:pt>
                <c:pt idx="13">
                  <c:v>15</c:v>
                </c:pt>
                <c:pt idx="14">
                  <c:v>13</c:v>
                </c:pt>
                <c:pt idx="15">
                  <c:v>13</c:v>
                </c:pt>
                <c:pt idx="16">
                  <c:v>15</c:v>
                </c:pt>
                <c:pt idx="17">
                  <c:v>17</c:v>
                </c:pt>
                <c:pt idx="18">
                  <c:v>20</c:v>
                </c:pt>
                <c:pt idx="19">
                  <c:v>17</c:v>
                </c:pt>
                <c:pt idx="20">
                  <c:v>9</c:v>
                </c:pt>
                <c:pt idx="21">
                  <c:v>13</c:v>
                </c:pt>
                <c:pt idx="22">
                  <c:v>16</c:v>
                </c:pt>
                <c:pt idx="23">
                  <c:v>13</c:v>
                </c:pt>
              </c:numCache>
            </c:numRef>
          </c:val>
          <c:extLst>
            <c:ext xmlns:c16="http://schemas.microsoft.com/office/drawing/2014/chart" uri="{C3380CC4-5D6E-409C-BE32-E72D297353CC}">
              <c16:uniqueId val="{00000001-36E3-43B2-B65C-5798BD10DCAA}"/>
            </c:ext>
          </c:extLst>
        </c:ser>
        <c:dLbls>
          <c:dLblPos val="ctr"/>
          <c:showLegendKey val="0"/>
          <c:showVal val="1"/>
          <c:showCatName val="0"/>
          <c:showSerName val="0"/>
          <c:showPercent val="0"/>
          <c:showBubbleSize val="0"/>
        </c:dLbls>
        <c:gapWidth val="150"/>
        <c:overlap val="100"/>
        <c:axId val="1939243855"/>
        <c:axId val="1916592383"/>
      </c:barChart>
      <c:catAx>
        <c:axId val="193924385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Category_name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16592383"/>
        <c:crosses val="autoZero"/>
        <c:auto val="1"/>
        <c:lblAlgn val="ctr"/>
        <c:lblOffset val="100"/>
        <c:noMultiLvlLbl val="0"/>
      </c:catAx>
      <c:valAx>
        <c:axId val="191659238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Quartiles &amp; Count</a:t>
                </a:r>
              </a:p>
            </c:rich>
          </c:tx>
          <c:layout>
            <c:manualLayout>
              <c:xMode val="edge"/>
              <c:yMode val="edge"/>
              <c:x val="1.6939519217398401E-2"/>
              <c:y val="0.31067386629124188"/>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9243855"/>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Paycount</a:t>
            </a:r>
            <a:r>
              <a:rPr lang="en-US" baseline="0" dirty="0"/>
              <a:t> </a:t>
            </a:r>
            <a:r>
              <a:rPr lang="en-US" dirty="0" err="1"/>
              <a:t>permonth</a:t>
            </a:r>
            <a:endParaRPr lang="en-US" dirty="0"/>
          </a:p>
        </c:rich>
      </c:tx>
      <c:layout>
        <c:manualLayout>
          <c:xMode val="edge"/>
          <c:yMode val="edge"/>
          <c:x val="5.634313232105205E-4"/>
          <c:y val="1.799886621315192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598732411783651"/>
          <c:y val="0.15029171390778534"/>
          <c:w val="0.75112140688536888"/>
          <c:h val="0.47698767006802728"/>
        </c:manualLayout>
      </c:layout>
      <c:pie3DChart>
        <c:varyColors val="1"/>
        <c:ser>
          <c:idx val="0"/>
          <c:order val="0"/>
          <c:tx>
            <c:strRef>
              <c:f>'Q3'!$C$1</c:f>
              <c:strCache>
                <c:ptCount val="1"/>
                <c:pt idx="0">
                  <c:v>paycount_permonth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C4FE-4EC8-8A99-A5DC137591C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C4FE-4EC8-8A99-A5DC137591C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C4FE-4EC8-8A99-A5DC137591C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C4FE-4EC8-8A99-A5DC137591C8}"/>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C4FE-4EC8-8A99-A5DC137591C8}"/>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C4FE-4EC8-8A99-A5DC137591C8}"/>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C4FE-4EC8-8A99-A5DC137591C8}"/>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C4FE-4EC8-8A99-A5DC137591C8}"/>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C4FE-4EC8-8A99-A5DC137591C8}"/>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C4FE-4EC8-8A99-A5DC137591C8}"/>
              </c:ext>
            </c:extLst>
          </c:dPt>
          <c:dLbls>
            <c:dLbl>
              <c:idx val="7"/>
              <c:layout>
                <c:manualLayout>
                  <c:x val="4.4165394882969529E-3"/>
                  <c:y val="2.399848828420257E-2"/>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C4FE-4EC8-8A99-A5DC137591C8}"/>
                </c:ext>
              </c:extLst>
            </c:dLbl>
            <c:dLbl>
              <c:idx val="9"/>
              <c:layout>
                <c:manualLayout>
                  <c:x val="5.5206743603711951E-2"/>
                  <c:y val="8.9994331065759645E-3"/>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C4FE-4EC8-8A99-A5DC137591C8}"/>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multiLvlStrRef>
              <c:f>'Q3'!$A$2:$B$11</c:f>
              <c:multiLvlStrCache>
                <c:ptCount val="10"/>
                <c:lvl>
                  <c:pt idx="0">
                    <c:v>Eleanor Hunt</c:v>
                  </c:pt>
                  <c:pt idx="1">
                    <c:v>Arnold Havens</c:v>
                  </c:pt>
                  <c:pt idx="2">
                    <c:v>Gordon Allard</c:v>
                  </c:pt>
                  <c:pt idx="3">
                    <c:v>Rhonda Kennedy</c:v>
                  </c:pt>
                  <c:pt idx="4">
                    <c:v>Clara Shaw</c:v>
                  </c:pt>
                  <c:pt idx="5">
                    <c:v>Tommy Collazo</c:v>
                  </c:pt>
                  <c:pt idx="6">
                    <c:v>Karl Seal</c:v>
                  </c:pt>
                  <c:pt idx="7">
                    <c:v>Marsha Douglas</c:v>
                  </c:pt>
                  <c:pt idx="8">
                    <c:v>Daisy Bates</c:v>
                  </c:pt>
                  <c:pt idx="9">
                    <c:v>Eleanor Hunt</c:v>
                  </c:pt>
                </c:lvl>
                <c:lvl>
                  <c:pt idx="0">
                    <c:v>2007-04-01T00:00:00.000Z</c:v>
                  </c:pt>
                  <c:pt idx="1">
                    <c:v>2007-04-01T00:00:00.000Z</c:v>
                  </c:pt>
                  <c:pt idx="2">
                    <c:v>2007-04-01T00:00:00.000Z</c:v>
                  </c:pt>
                  <c:pt idx="3">
                    <c:v>2007-04-01T00:00:00.000Z</c:v>
                  </c:pt>
                  <c:pt idx="4">
                    <c:v>2007-04-01T00:00:00.000Z</c:v>
                  </c:pt>
                  <c:pt idx="5">
                    <c:v>2007-04-01T00:00:00.000Z</c:v>
                  </c:pt>
                  <c:pt idx="6">
                    <c:v>2007-04-01T00:00:00.000Z</c:v>
                  </c:pt>
                  <c:pt idx="7">
                    <c:v>2007-04-01T00:00:00.000Z</c:v>
                  </c:pt>
                  <c:pt idx="8">
                    <c:v>2007-04-01T00:00:00.000Z</c:v>
                  </c:pt>
                  <c:pt idx="9">
                    <c:v>2007-03-01T00:00:00.000Z</c:v>
                  </c:pt>
                </c:lvl>
              </c:multiLvlStrCache>
            </c:multiLvlStrRef>
          </c:cat>
          <c:val>
            <c:numRef>
              <c:f>'Q3'!$C$2:$C$11</c:f>
              <c:numCache>
                <c:formatCode>General</c:formatCode>
                <c:ptCount val="10"/>
                <c:pt idx="0">
                  <c:v>22</c:v>
                </c:pt>
                <c:pt idx="1">
                  <c:v>19</c:v>
                </c:pt>
                <c:pt idx="2">
                  <c:v>17</c:v>
                </c:pt>
                <c:pt idx="3">
                  <c:v>19</c:v>
                </c:pt>
                <c:pt idx="4">
                  <c:v>18</c:v>
                </c:pt>
                <c:pt idx="5">
                  <c:v>18</c:v>
                </c:pt>
                <c:pt idx="6">
                  <c:v>20</c:v>
                </c:pt>
                <c:pt idx="7">
                  <c:v>18</c:v>
                </c:pt>
                <c:pt idx="8">
                  <c:v>19</c:v>
                </c:pt>
                <c:pt idx="9">
                  <c:v>18</c:v>
                </c:pt>
              </c:numCache>
            </c:numRef>
          </c:val>
          <c:extLst>
            <c:ext xmlns:c16="http://schemas.microsoft.com/office/drawing/2014/chart" uri="{C3380CC4-5D6E-409C-BE32-E72D297353CC}">
              <c16:uniqueId val="{00000014-C4FE-4EC8-8A99-A5DC137591C8}"/>
            </c:ext>
          </c:extLst>
        </c:ser>
        <c:ser>
          <c:idx val="1"/>
          <c:order val="1"/>
          <c:tx>
            <c:strRef>
              <c:f>'Q3'!$D$1</c:f>
              <c:strCache>
                <c:ptCount val="1"/>
                <c:pt idx="0">
                  <c:v>sum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C4FE-4EC8-8A99-A5DC137591C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C4FE-4EC8-8A99-A5DC137591C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C4FE-4EC8-8A99-A5DC137591C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C4FE-4EC8-8A99-A5DC137591C8}"/>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C4FE-4EC8-8A99-A5DC137591C8}"/>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C4FE-4EC8-8A99-A5DC137591C8}"/>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C4FE-4EC8-8A99-A5DC137591C8}"/>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C4FE-4EC8-8A99-A5DC137591C8}"/>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C4FE-4EC8-8A99-A5DC137591C8}"/>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C4FE-4EC8-8A99-A5DC137591C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'Q3'!$A$2:$B$11</c:f>
              <c:multiLvlStrCache>
                <c:ptCount val="10"/>
                <c:lvl>
                  <c:pt idx="0">
                    <c:v>Eleanor Hunt</c:v>
                  </c:pt>
                  <c:pt idx="1">
                    <c:v>Arnold Havens</c:v>
                  </c:pt>
                  <c:pt idx="2">
                    <c:v>Gordon Allard</c:v>
                  </c:pt>
                  <c:pt idx="3">
                    <c:v>Rhonda Kennedy</c:v>
                  </c:pt>
                  <c:pt idx="4">
                    <c:v>Clara Shaw</c:v>
                  </c:pt>
                  <c:pt idx="5">
                    <c:v>Tommy Collazo</c:v>
                  </c:pt>
                  <c:pt idx="6">
                    <c:v>Karl Seal</c:v>
                  </c:pt>
                  <c:pt idx="7">
                    <c:v>Marsha Douglas</c:v>
                  </c:pt>
                  <c:pt idx="8">
                    <c:v>Daisy Bates</c:v>
                  </c:pt>
                  <c:pt idx="9">
                    <c:v>Eleanor Hunt</c:v>
                  </c:pt>
                </c:lvl>
                <c:lvl>
                  <c:pt idx="0">
                    <c:v>2007-04-01T00:00:00.000Z</c:v>
                  </c:pt>
                  <c:pt idx="1">
                    <c:v>2007-04-01T00:00:00.000Z</c:v>
                  </c:pt>
                  <c:pt idx="2">
                    <c:v>2007-04-01T00:00:00.000Z</c:v>
                  </c:pt>
                  <c:pt idx="3">
                    <c:v>2007-04-01T00:00:00.000Z</c:v>
                  </c:pt>
                  <c:pt idx="4">
                    <c:v>2007-04-01T00:00:00.000Z</c:v>
                  </c:pt>
                  <c:pt idx="5">
                    <c:v>2007-04-01T00:00:00.000Z</c:v>
                  </c:pt>
                  <c:pt idx="6">
                    <c:v>2007-04-01T00:00:00.000Z</c:v>
                  </c:pt>
                  <c:pt idx="7">
                    <c:v>2007-04-01T00:00:00.000Z</c:v>
                  </c:pt>
                  <c:pt idx="8">
                    <c:v>2007-04-01T00:00:00.000Z</c:v>
                  </c:pt>
                  <c:pt idx="9">
                    <c:v>2007-03-01T00:00:00.000Z</c:v>
                  </c:pt>
                </c:lvl>
              </c:multiLvlStrCache>
            </c:multiLvlStrRef>
          </c:cat>
          <c:val>
            <c:numRef>
              <c:f>'Q3'!$D$2:$D$11</c:f>
              <c:numCache>
                <c:formatCode>General</c:formatCode>
                <c:ptCount val="10"/>
                <c:pt idx="0">
                  <c:v>100.78</c:v>
                </c:pt>
                <c:pt idx="1">
                  <c:v>97.81</c:v>
                </c:pt>
                <c:pt idx="2">
                  <c:v>96.83</c:v>
                </c:pt>
                <c:pt idx="3">
                  <c:v>96.81</c:v>
                </c:pt>
                <c:pt idx="4">
                  <c:v>93.82</c:v>
                </c:pt>
                <c:pt idx="5">
                  <c:v>89.82</c:v>
                </c:pt>
                <c:pt idx="6">
                  <c:v>89.8</c:v>
                </c:pt>
                <c:pt idx="7">
                  <c:v>88.82</c:v>
                </c:pt>
                <c:pt idx="8">
                  <c:v>88.81</c:v>
                </c:pt>
                <c:pt idx="9">
                  <c:v>87.82</c:v>
                </c:pt>
              </c:numCache>
            </c:numRef>
          </c:val>
          <c:extLst>
            <c:ext xmlns:c16="http://schemas.microsoft.com/office/drawing/2014/chart" uri="{C3380CC4-5D6E-409C-BE32-E72D297353CC}">
              <c16:uniqueId val="{00000029-C4FE-4EC8-8A99-A5DC137591C8}"/>
            </c:ext>
          </c:extLst>
        </c:ser>
        <c:dLbls>
          <c:dLblPos val="outEnd"/>
          <c:showLegendKey val="0"/>
          <c:showVal val="0"/>
          <c:showCatName val="1"/>
          <c:showSerName val="0"/>
          <c:showPercent val="0"/>
          <c:showBubbleSize val="0"/>
          <c:showLeaderLines val="0"/>
        </c:dLbls>
      </c:pie3DChart>
      <c:spPr>
        <a:noFill/>
        <a:ln>
          <a:noFill/>
        </a:ln>
        <a:effectLst/>
      </c:spPr>
    </c:plotArea>
    <c:legend>
      <c:legendPos val="b"/>
      <c:layout>
        <c:manualLayout>
          <c:xMode val="edge"/>
          <c:yMode val="edge"/>
          <c:x val="1.3563021975805518E-2"/>
          <c:y val="0.84026714852607709"/>
          <c:w val="0.98127252154694966"/>
          <c:h val="0.1417339852607709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lgn="l">
              <a:defRPr sz="1600" b="1" i="0" u="none" strike="noStrike" kern="1200" baseline="0">
                <a:solidFill>
                  <a:schemeClr val="tx1">
                    <a:lumMod val="65000"/>
                    <a:lumOff val="35000"/>
                  </a:schemeClr>
                </a:solidFill>
                <a:latin typeface="+mn-lt"/>
                <a:ea typeface="+mn-ea"/>
                <a:cs typeface="+mn-cs"/>
              </a:defRPr>
            </a:pPr>
            <a:r>
              <a:rPr lang="en-US" dirty="0">
                <a:solidFill>
                  <a:srgbClr val="FF0000"/>
                </a:solidFill>
              </a:rPr>
              <a:t>Sales</a:t>
            </a:r>
            <a:r>
              <a:rPr lang="en-US" baseline="0" dirty="0">
                <a:solidFill>
                  <a:srgbClr val="FF0000"/>
                </a:solidFill>
              </a:rPr>
              <a:t> of Film Categories for Families                 </a:t>
            </a:r>
            <a:r>
              <a:rPr lang="en-US" sz="1050" baseline="0" dirty="0"/>
              <a:t>Created by Ankit</a:t>
            </a:r>
          </a:p>
          <a:p>
            <a:pPr algn="l">
              <a:defRPr/>
            </a:pPr>
            <a:endParaRPr lang="en-US" baseline="0" dirty="0"/>
          </a:p>
          <a:p>
            <a:pPr algn="l">
              <a:defRPr/>
            </a:pPr>
            <a:endParaRPr lang="en-US" baseline="0" dirty="0"/>
          </a:p>
        </c:rich>
      </c:tx>
      <c:layout>
        <c:manualLayout>
          <c:xMode val="edge"/>
          <c:yMode val="edge"/>
          <c:x val="0.30270017294135942"/>
          <c:y val="0"/>
        </c:manualLayout>
      </c:layout>
      <c:overlay val="0"/>
      <c:spPr>
        <a:noFill/>
        <a:ln>
          <a:noFill/>
        </a:ln>
        <a:effectLst/>
      </c:spPr>
      <c:txPr>
        <a:bodyPr rot="0" spcFirstLastPara="1" vertOverflow="ellipsis" vert="horz" wrap="square" anchor="ctr" anchorCtr="1"/>
        <a:lstStyle/>
        <a:p>
          <a:pPr algn="l">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976061309928281"/>
          <c:y val="0.10438805949957046"/>
          <c:w val="0.82323325114658941"/>
          <c:h val="0.72407331945156195"/>
        </c:manualLayout>
      </c:layout>
      <c:barChart>
        <c:barDir val="col"/>
        <c:grouping val="clustered"/>
        <c:varyColors val="0"/>
        <c:ser>
          <c:idx val="0"/>
          <c:order val="0"/>
          <c:tx>
            <c:strRef>
              <c:f>Q4n!$B$1</c:f>
              <c:strCache>
                <c:ptCount val="1"/>
                <c:pt idx="0">
                  <c:v>rental_count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solidFill>
              </a:ln>
              <a:effectLst/>
            </c:spPr>
            <c:trendlineType val="linear"/>
            <c:dispRSqr val="0"/>
            <c:dispEq val="0"/>
          </c:trendline>
          <c:cat>
            <c:strRef>
              <c:f>Q4n!$A$2:$A$7</c:f>
              <c:strCache>
                <c:ptCount val="6"/>
                <c:pt idx="0">
                  <c:v>Animation</c:v>
                </c:pt>
                <c:pt idx="1">
                  <c:v>Children</c:v>
                </c:pt>
                <c:pt idx="2">
                  <c:v>Classics</c:v>
                </c:pt>
                <c:pt idx="3">
                  <c:v>Comedy</c:v>
                </c:pt>
                <c:pt idx="4">
                  <c:v>Family</c:v>
                </c:pt>
                <c:pt idx="5">
                  <c:v>Music</c:v>
                </c:pt>
              </c:strCache>
            </c:strRef>
          </c:cat>
          <c:val>
            <c:numRef>
              <c:f>Q4n!$B$2:$B$7</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1-DE34-4D6F-BBF2-51A3D561D40F}"/>
            </c:ext>
          </c:extLst>
        </c:ser>
        <c:dLbls>
          <c:dLblPos val="outEnd"/>
          <c:showLegendKey val="0"/>
          <c:showVal val="1"/>
          <c:showCatName val="0"/>
          <c:showSerName val="0"/>
          <c:showPercent val="0"/>
          <c:showBubbleSize val="0"/>
        </c:dLbls>
        <c:gapWidth val="100"/>
        <c:overlap val="-24"/>
        <c:axId val="300179280"/>
        <c:axId val="304653264"/>
      </c:barChart>
      <c:catAx>
        <c:axId val="30017928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dirty="0" err="1"/>
                  <a:t>Catogories</a:t>
                </a:r>
                <a:r>
                  <a:rPr lang="en-IN" baseline="0" dirty="0"/>
                  <a:t> name</a:t>
                </a:r>
                <a:endParaRPr lang="en-IN" dirty="0"/>
              </a:p>
            </c:rich>
          </c:tx>
          <c:layout>
            <c:manualLayout>
              <c:xMode val="edge"/>
              <c:yMode val="edge"/>
              <c:x val="0.44326163718373701"/>
              <c:y val="0.9592790746874910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653264"/>
        <c:crosses val="autoZero"/>
        <c:auto val="1"/>
        <c:lblAlgn val="ctr"/>
        <c:lblOffset val="100"/>
        <c:noMultiLvlLbl val="0"/>
      </c:catAx>
      <c:valAx>
        <c:axId val="30465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dirty="0"/>
                  <a:t>Rent</a:t>
                </a:r>
                <a:r>
                  <a:rPr lang="en-IN" baseline="0" dirty="0"/>
                  <a:t> Count</a:t>
                </a:r>
                <a:endParaRPr lang="en-IN" dirty="0"/>
              </a:p>
            </c:rich>
          </c:tx>
          <c:layout>
            <c:manualLayout>
              <c:xMode val="edge"/>
              <c:yMode val="edge"/>
              <c:x val="2.4475496173214574E-2"/>
              <c:y val="0.39696346436227636"/>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01792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6942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34123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6419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7272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40589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1435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6000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12141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50619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3591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298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2634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61BEF0D-F0BB-DE4B-95CE-6DB70DBA9567}" type="datetimeFigureOut">
              <a:rPr lang="en-US" smtClean="0"/>
              <a:pPr/>
              <a:t>6/20/2020</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753981"/>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3F19-3895-47FC-8B88-C03F2AF66626}"/>
              </a:ext>
            </a:extLst>
          </p:cNvPr>
          <p:cNvSpPr>
            <a:spLocks noGrp="1"/>
          </p:cNvSpPr>
          <p:nvPr>
            <p:ph type="ctrTitle"/>
          </p:nvPr>
        </p:nvSpPr>
        <p:spPr/>
        <p:txBody>
          <a:bodyPr>
            <a:normAutofit/>
          </a:bodyPr>
          <a:lstStyle/>
          <a:p>
            <a:r>
              <a:rPr lang="en-US" sz="2000" dirty="0"/>
              <a:t>Udacity project: </a:t>
            </a:r>
            <a:r>
              <a:rPr lang="en-US" sz="2000" dirty="0">
                <a:solidFill>
                  <a:srgbClr val="FF0000"/>
                </a:solidFill>
              </a:rPr>
              <a:t>Investigate relational Database </a:t>
            </a:r>
            <a:endParaRPr lang="en-IN" sz="2000" dirty="0">
              <a:solidFill>
                <a:srgbClr val="FF0000"/>
              </a:solidFill>
            </a:endParaRPr>
          </a:p>
        </p:txBody>
      </p:sp>
      <p:sp>
        <p:nvSpPr>
          <p:cNvPr id="3" name="Subtitle 2">
            <a:extLst>
              <a:ext uri="{FF2B5EF4-FFF2-40B4-BE49-F238E27FC236}">
                <a16:creationId xmlns:a16="http://schemas.microsoft.com/office/drawing/2014/main" id="{19D74B08-6DFC-4761-8BB4-49257352528D}"/>
              </a:ext>
            </a:extLst>
          </p:cNvPr>
          <p:cNvSpPr>
            <a:spLocks noGrp="1"/>
          </p:cNvSpPr>
          <p:nvPr>
            <p:ph type="subTitle" idx="1"/>
          </p:nvPr>
        </p:nvSpPr>
        <p:spPr/>
        <p:txBody>
          <a:bodyPr/>
          <a:lstStyle/>
          <a:p>
            <a:r>
              <a:rPr lang="en-US" dirty="0"/>
              <a:t>Name: </a:t>
            </a:r>
            <a:r>
              <a:rPr lang="en-US" dirty="0">
                <a:solidFill>
                  <a:schemeClr val="accent2">
                    <a:lumMod val="75000"/>
                  </a:schemeClr>
                </a:solidFill>
              </a:rPr>
              <a:t>Ankit Verma</a:t>
            </a:r>
            <a:endParaRPr lang="en-IN" dirty="0">
              <a:solidFill>
                <a:schemeClr val="accent2">
                  <a:lumMod val="75000"/>
                </a:schemeClr>
              </a:solidFill>
            </a:endParaRPr>
          </a:p>
        </p:txBody>
      </p:sp>
    </p:spTree>
    <p:extLst>
      <p:ext uri="{BB962C8B-B14F-4D97-AF65-F5344CB8AC3E}">
        <p14:creationId xmlns:p14="http://schemas.microsoft.com/office/powerpoint/2010/main" val="259447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Open Sans"/>
                <a:ea typeface="Open Sans"/>
                <a:cs typeface="Open Sans"/>
                <a:sym typeface="Open Sans"/>
              </a:rPr>
              <a:t>  </a:t>
            </a:r>
            <a:r>
              <a:rPr lang="en" sz="2000" dirty="0">
                <a:solidFill>
                  <a:srgbClr val="FFFF00"/>
                </a:solidFill>
                <a:latin typeface="Open Sans"/>
                <a:ea typeface="Open Sans"/>
                <a:cs typeface="Open Sans"/>
                <a:sym typeface="Open Sans"/>
              </a:rPr>
              <a:t>Accor</a:t>
            </a:r>
            <a:r>
              <a:rPr lang="en-IN" sz="2000" dirty="0">
                <a:solidFill>
                  <a:srgbClr val="FFFF00"/>
                </a:solidFill>
                <a:latin typeface="Open Sans"/>
                <a:ea typeface="Open Sans"/>
                <a:cs typeface="Open Sans"/>
                <a:sym typeface="Open Sans"/>
              </a:rPr>
              <a:t>ding to Category the no of time Movies rented out</a:t>
            </a:r>
            <a:endParaRPr sz="2000" dirty="0">
              <a:solidFill>
                <a:srgbClr val="FFFF00"/>
              </a:solidFill>
              <a:latin typeface="Open Sans"/>
              <a:ea typeface="Open Sans"/>
              <a:cs typeface="Open Sans"/>
              <a:sym typeface="Open Sans"/>
            </a:endParaRPr>
          </a:p>
        </p:txBody>
      </p:sp>
      <p:sp>
        <p:nvSpPr>
          <p:cNvPr id="54" name="Shape 54"/>
          <p:cNvSpPr txBox="1">
            <a:spLocks noGrp="1"/>
          </p:cNvSpPr>
          <p:nvPr>
            <p:ph type="body" idx="1"/>
          </p:nvPr>
        </p:nvSpPr>
        <p:spPr>
          <a:xfrm>
            <a:off x="5551716" y="795600"/>
            <a:ext cx="3672113" cy="4347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sz="3200" dirty="0">
                <a:latin typeface="Mongolian Baiti" panose="03000500000000000000" pitchFamily="66" charset="0"/>
                <a:ea typeface="Open Sans"/>
                <a:cs typeface="Mongolian Baiti" panose="03000500000000000000" pitchFamily="66" charset="0"/>
                <a:sym typeface="Open Sans"/>
              </a:rPr>
              <a:t>Here Superiority to the category of sports films and a decrease over music films among people will be indicated</a:t>
            </a:r>
            <a:endParaRPr sz="3200" dirty="0">
              <a:latin typeface="Mongolian Baiti" panose="03000500000000000000" pitchFamily="66" charset="0"/>
              <a:ea typeface="Open Sans"/>
              <a:cs typeface="Mongolian Baiti" panose="03000500000000000000" pitchFamily="66" charset="0"/>
              <a:sym typeface="Open Sans"/>
            </a:endParaRPr>
          </a:p>
        </p:txBody>
      </p:sp>
      <p:graphicFrame>
        <p:nvGraphicFramePr>
          <p:cNvPr id="6" name="Chart 5">
            <a:extLst>
              <a:ext uri="{FF2B5EF4-FFF2-40B4-BE49-F238E27FC236}">
                <a16:creationId xmlns:a16="http://schemas.microsoft.com/office/drawing/2014/main" id="{E1E34188-0D99-42EC-8F57-8F0A7362BE69}"/>
              </a:ext>
            </a:extLst>
          </p:cNvPr>
          <p:cNvGraphicFramePr>
            <a:graphicFrameLocks/>
          </p:cNvGraphicFramePr>
          <p:nvPr>
            <p:extLst>
              <p:ext uri="{D42A27DB-BD31-4B8C-83A1-F6EECF244321}">
                <p14:modId xmlns:p14="http://schemas.microsoft.com/office/powerpoint/2010/main" val="2416915692"/>
              </p:ext>
            </p:extLst>
          </p:nvPr>
        </p:nvGraphicFramePr>
        <p:xfrm>
          <a:off x="1" y="795600"/>
          <a:ext cx="5471886" cy="43478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 sz="2000" dirty="0">
                <a:solidFill>
                  <a:srgbClr val="FFFF00"/>
                </a:solidFill>
                <a:latin typeface="Open Sans"/>
                <a:ea typeface="Open Sans"/>
                <a:cs typeface="Open Sans"/>
                <a:sym typeface="Open Sans"/>
              </a:rPr>
              <a:t>Movies rented by catogories for no. of times</a:t>
            </a:r>
            <a:endParaRPr sz="2000" dirty="0">
              <a:solidFill>
                <a:srgbClr val="FFFF00"/>
              </a:solidFill>
              <a:latin typeface="Open Sans"/>
              <a:ea typeface="Open Sans"/>
              <a:cs typeface="Open Sans"/>
              <a:sym typeface="Open Sans"/>
            </a:endParaRPr>
          </a:p>
        </p:txBody>
      </p:sp>
      <p:sp>
        <p:nvSpPr>
          <p:cNvPr id="61" name="Shape 61"/>
          <p:cNvSpPr txBox="1">
            <a:spLocks noGrp="1"/>
          </p:cNvSpPr>
          <p:nvPr>
            <p:ph type="body" idx="1"/>
          </p:nvPr>
        </p:nvSpPr>
        <p:spPr>
          <a:xfrm>
            <a:off x="5552700" y="791028"/>
            <a:ext cx="3591300" cy="435247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IN" dirty="0">
                <a:latin typeface="Open Sans"/>
                <a:ea typeface="Open Sans"/>
                <a:cs typeface="Open Sans"/>
                <a:sym typeface="Open Sans"/>
              </a:rPr>
              <a:t>H</a:t>
            </a:r>
            <a:r>
              <a:rPr lang="en" dirty="0">
                <a:latin typeface="Open Sans"/>
                <a:ea typeface="Open Sans"/>
                <a:cs typeface="Open Sans"/>
                <a:sym typeface="Open Sans"/>
              </a:rPr>
              <a:t>ere we divided the movies by a quarter for each family category </a:t>
            </a:r>
            <a:r>
              <a:rPr lang="en-IN" dirty="0">
                <a:latin typeface="Open Sans"/>
                <a:ea typeface="Open Sans"/>
                <a:cs typeface="Open Sans"/>
                <a:sym typeface="Open Sans"/>
              </a:rPr>
              <a:t>like 4 animation columns of each family categories. similarly, 4 children categories, 4 comedy, 4 family and 4 music categories.</a:t>
            </a:r>
            <a:endParaRPr lang="en" dirty="0">
              <a:latin typeface="Open Sans"/>
              <a:ea typeface="Open Sans"/>
              <a:cs typeface="Open Sans"/>
              <a:sym typeface="Open Sans"/>
            </a:endParaRPr>
          </a:p>
          <a:p>
            <a:pPr marL="0" lvl="0" indent="0" algn="just" rtl="0">
              <a:spcBef>
                <a:spcPts val="0"/>
              </a:spcBef>
              <a:spcAft>
                <a:spcPts val="1600"/>
              </a:spcAft>
              <a:buNone/>
            </a:pPr>
            <a:r>
              <a:rPr lang="en-IN" dirty="0">
                <a:latin typeface="Open Sans"/>
                <a:ea typeface="Open Sans"/>
                <a:cs typeface="Open Sans"/>
                <a:sym typeface="Open Sans"/>
              </a:rPr>
              <a:t>So basically, each family category has four columns </a:t>
            </a:r>
            <a:r>
              <a:rPr lang="en-US" dirty="0">
                <a:latin typeface="Open Sans"/>
                <a:ea typeface="Open Sans"/>
                <a:cs typeface="Open Sans"/>
                <a:sym typeface="Open Sans"/>
              </a:rPr>
              <a:t>as </a:t>
            </a:r>
            <a:r>
              <a:rPr lang="en-IN" dirty="0">
                <a:latin typeface="Open Sans"/>
                <a:ea typeface="Open Sans"/>
                <a:cs typeface="Open Sans"/>
                <a:sym typeface="Open Sans"/>
              </a:rPr>
              <a:t>we see in diagram. Here, a rise of 22 film in animation columns , followed by 12 in the second columns, then the third columns by 17  and finally the last columns.  And same thing is repeated in each quarter(children, classic, family, and music)</a:t>
            </a:r>
          </a:p>
          <a:p>
            <a:pPr marL="0" lvl="0" indent="0" algn="just" rtl="0">
              <a:spcBef>
                <a:spcPts val="0"/>
              </a:spcBef>
              <a:spcAft>
                <a:spcPts val="1600"/>
              </a:spcAft>
              <a:buNone/>
            </a:pPr>
            <a:r>
              <a:rPr lang="en-IN" sz="1200" dirty="0">
                <a:latin typeface="Open Sans"/>
                <a:ea typeface="Open Sans"/>
                <a:cs typeface="Open Sans"/>
                <a:sym typeface="Open Sans"/>
              </a:rPr>
              <a:t>Thus, we complete the rest of the comparison in the other categories in </a:t>
            </a:r>
            <a:r>
              <a:rPr lang="en-IN" dirty="0">
                <a:latin typeface="Open Sans"/>
                <a:ea typeface="Open Sans"/>
                <a:cs typeface="Open Sans"/>
                <a:sym typeface="Open Sans"/>
              </a:rPr>
              <a:t>same way</a:t>
            </a:r>
            <a:endParaRPr dirty="0">
              <a:latin typeface="Open Sans"/>
              <a:ea typeface="Open Sans"/>
              <a:cs typeface="Open Sans"/>
              <a:sym typeface="Open Sans"/>
            </a:endParaRPr>
          </a:p>
        </p:txBody>
      </p:sp>
      <p:graphicFrame>
        <p:nvGraphicFramePr>
          <p:cNvPr id="5" name="Content Placeholder 3">
            <a:extLst>
              <a:ext uri="{FF2B5EF4-FFF2-40B4-BE49-F238E27FC236}">
                <a16:creationId xmlns:a16="http://schemas.microsoft.com/office/drawing/2014/main" id="{9B18AC68-ECC4-4213-A94A-63CE873E581B}"/>
              </a:ext>
            </a:extLst>
          </p:cNvPr>
          <p:cNvGraphicFramePr>
            <a:graphicFrameLocks/>
          </p:cNvGraphicFramePr>
          <p:nvPr>
            <p:extLst>
              <p:ext uri="{D42A27DB-BD31-4B8C-83A1-F6EECF244321}">
                <p14:modId xmlns:p14="http://schemas.microsoft.com/office/powerpoint/2010/main" val="1623114920"/>
              </p:ext>
            </p:extLst>
          </p:nvPr>
        </p:nvGraphicFramePr>
        <p:xfrm>
          <a:off x="0" y="791028"/>
          <a:ext cx="5552700" cy="435247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en-US" sz="2000" dirty="0">
                <a:solidFill>
                  <a:srgbClr val="FFFF00"/>
                </a:solidFill>
                <a:latin typeface="Mongolian Baiti" panose="03000500000000000000" pitchFamily="66" charset="0"/>
                <a:ea typeface="Open Sans"/>
                <a:cs typeface="Mongolian Baiti" panose="03000500000000000000" pitchFamily="66" charset="0"/>
                <a:sym typeface="Open Sans"/>
              </a:rPr>
              <a:t>Who were the top 10 Paying Customers in the year 2007 </a:t>
            </a:r>
            <a:endParaRPr sz="2000" dirty="0">
              <a:solidFill>
                <a:srgbClr val="FFFF00"/>
              </a:solidFill>
              <a:latin typeface="Mongolian Baiti" panose="03000500000000000000" pitchFamily="66" charset="0"/>
              <a:ea typeface="Open Sans"/>
              <a:cs typeface="Mongolian Baiti" panose="03000500000000000000" pitchFamily="66" charset="0"/>
              <a:sym typeface="Open Sans"/>
            </a:endParaRPr>
          </a:p>
        </p:txBody>
      </p:sp>
      <p:sp>
        <p:nvSpPr>
          <p:cNvPr id="68" name="Shape 68"/>
          <p:cNvSpPr txBox="1">
            <a:spLocks noGrp="1"/>
          </p:cNvSpPr>
          <p:nvPr>
            <p:ph type="body" idx="1"/>
          </p:nvPr>
        </p:nvSpPr>
        <p:spPr>
          <a:xfrm>
            <a:off x="5878286" y="795599"/>
            <a:ext cx="3265714" cy="434790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1600"/>
              </a:spcAft>
              <a:buNone/>
            </a:pPr>
            <a:r>
              <a:rPr lang="en" sz="1800" dirty="0">
                <a:latin typeface="Mongolian Baiti" panose="03000500000000000000" pitchFamily="66" charset="0"/>
                <a:ea typeface="Open Sans"/>
                <a:cs typeface="Mongolian Baiti" panose="03000500000000000000" pitchFamily="66" charset="0"/>
                <a:sym typeface="Open Sans"/>
              </a:rPr>
              <a:t>Here in this chart,</a:t>
            </a:r>
            <a:r>
              <a:rPr lang="en-IN" sz="1800" dirty="0">
                <a:latin typeface="Mongolian Baiti" panose="03000500000000000000" pitchFamily="66" charset="0"/>
                <a:ea typeface="Open Sans"/>
                <a:cs typeface="Mongolian Baiti" panose="03000500000000000000" pitchFamily="66" charset="0"/>
                <a:sym typeface="Open Sans"/>
              </a:rPr>
              <a:t>we see that the top customer who have made the highest payments in the year 2007.the bar chart represents the same, where we can see that “Eleanor Hunt” has made the highest payment with pay count per month of 22 and sum is 12 percent and “Gordon Allard” is  lowest with pay count per month with 17 and sum is 9 percent </a:t>
            </a:r>
            <a:endParaRPr sz="1800" dirty="0">
              <a:latin typeface="Mongolian Baiti" panose="03000500000000000000" pitchFamily="66" charset="0"/>
              <a:ea typeface="Open Sans"/>
              <a:cs typeface="Mongolian Baiti" panose="03000500000000000000" pitchFamily="66" charset="0"/>
              <a:sym typeface="Open Sans"/>
            </a:endParaRPr>
          </a:p>
        </p:txBody>
      </p:sp>
      <p:graphicFrame>
        <p:nvGraphicFramePr>
          <p:cNvPr id="5" name="Content Placeholder 3">
            <a:extLst>
              <a:ext uri="{FF2B5EF4-FFF2-40B4-BE49-F238E27FC236}">
                <a16:creationId xmlns:a16="http://schemas.microsoft.com/office/drawing/2014/main" id="{760A0695-77E9-4100-8118-25AF83D350BD}"/>
              </a:ext>
            </a:extLst>
          </p:cNvPr>
          <p:cNvGraphicFramePr>
            <a:graphicFrameLocks/>
          </p:cNvGraphicFramePr>
          <p:nvPr>
            <p:extLst>
              <p:ext uri="{D42A27DB-BD31-4B8C-83A1-F6EECF244321}">
                <p14:modId xmlns:p14="http://schemas.microsoft.com/office/powerpoint/2010/main" val="222175507"/>
              </p:ext>
            </p:extLst>
          </p:nvPr>
        </p:nvGraphicFramePr>
        <p:xfrm>
          <a:off x="1" y="795600"/>
          <a:ext cx="5878286" cy="43479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Shape 77"/>
          <p:cNvSpPr txBox="1">
            <a:spLocks noGrp="1"/>
          </p:cNvSpPr>
          <p:nvPr>
            <p:ph type="title"/>
          </p:nvPr>
        </p:nvSpPr>
        <p:spPr>
          <a:xfrm>
            <a:off x="-1" y="-55400"/>
            <a:ext cx="9144001" cy="851000"/>
          </a:xfrm>
          <a:prstGeom prst="rect">
            <a:avLst/>
          </a:prstGeom>
          <a:solidFill>
            <a:srgbClr val="073763"/>
          </a:solidFill>
        </p:spPr>
        <p:txBody>
          <a:bodyPr spcFirstLastPara="1" wrap="square" lIns="91425" tIns="91425" rIns="91425" bIns="91425" anchor="ctr" anchorCtr="0">
            <a:noAutofit/>
          </a:bodyPr>
          <a:lstStyle/>
          <a:p>
            <a:pPr lvl="0"/>
            <a:r>
              <a:rPr lang="en" sz="1400" dirty="0">
                <a:solidFill>
                  <a:srgbClr val="FFFF00"/>
                </a:solidFill>
                <a:latin typeface="Open Sans"/>
                <a:ea typeface="Open Sans"/>
                <a:cs typeface="Open Sans"/>
                <a:sym typeface="Open Sans"/>
              </a:rPr>
              <a:t>  </a:t>
            </a:r>
            <a:r>
              <a:rPr lang="en-US" sz="1400" dirty="0">
                <a:solidFill>
                  <a:srgbClr val="FFFF00"/>
                </a:solidFill>
                <a:latin typeface="Open Sans"/>
                <a:ea typeface="Open Sans"/>
                <a:cs typeface="Open Sans"/>
                <a:sym typeface="Open Sans"/>
              </a:rPr>
              <a:t> </a:t>
            </a:r>
            <a:r>
              <a:rPr lang="en-US" sz="1400" dirty="0">
                <a:solidFill>
                  <a:srgbClr val="FFFF00"/>
                </a:solidFill>
                <a:latin typeface="MS Reference Sans Serif" panose="020B0604030504040204" pitchFamily="34" charset="0"/>
                <a:ea typeface="Open Sans"/>
                <a:cs typeface="Open Sans"/>
                <a:sym typeface="Open Sans"/>
              </a:rPr>
              <a:t>Which Film Category is the most and least preferred(Watching) by Families</a:t>
            </a:r>
            <a:endParaRPr sz="1400" dirty="0">
              <a:solidFill>
                <a:srgbClr val="FFFF00"/>
              </a:solidFill>
              <a:latin typeface="MS Reference Sans Serif" panose="020B0604030504040204" pitchFamily="34" charset="0"/>
              <a:ea typeface="Open Sans"/>
              <a:cs typeface="Open Sans"/>
              <a:sym typeface="Open Sans"/>
            </a:endParaRPr>
          </a:p>
        </p:txBody>
      </p:sp>
      <p:sp>
        <p:nvSpPr>
          <p:cNvPr id="75" name="Shape 75"/>
          <p:cNvSpPr txBox="1">
            <a:spLocks noGrp="1"/>
          </p:cNvSpPr>
          <p:nvPr>
            <p:ph type="body" idx="1"/>
          </p:nvPr>
        </p:nvSpPr>
        <p:spPr>
          <a:xfrm>
            <a:off x="6188558" y="795600"/>
            <a:ext cx="3028013" cy="43479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IN" sz="2400" dirty="0">
                <a:latin typeface="Mongolian Baiti" panose="03000500000000000000" pitchFamily="66" charset="0"/>
                <a:ea typeface="Open Sans"/>
                <a:cs typeface="Mongolian Baiti" panose="03000500000000000000" pitchFamily="66" charset="0"/>
                <a:sym typeface="Open Sans"/>
              </a:rPr>
              <a:t>Here, </a:t>
            </a:r>
            <a:r>
              <a:rPr lang="en" sz="2400" dirty="0">
                <a:latin typeface="Mongolian Baiti" panose="03000500000000000000" pitchFamily="66" charset="0"/>
                <a:ea typeface="Open Sans"/>
                <a:cs typeface="Mongolian Baiti" panose="03000500000000000000" pitchFamily="66" charset="0"/>
                <a:sym typeface="Open Sans"/>
              </a:rPr>
              <a:t>we see in chart t</a:t>
            </a:r>
            <a:r>
              <a:rPr lang="en-IN" sz="2400" dirty="0">
                <a:latin typeface="Mongolian Baiti" panose="03000500000000000000" pitchFamily="66" charset="0"/>
                <a:ea typeface="Open Sans"/>
                <a:cs typeface="Mongolian Baiti" panose="03000500000000000000" pitchFamily="66" charset="0"/>
                <a:sym typeface="Open Sans"/>
              </a:rPr>
              <a:t>hat “Animation” is the most preferred film Category (i.e. 1166) by the Families as they are the most rented out and the least preferred is “Music” i.e.. 830 </a:t>
            </a:r>
            <a:endParaRPr sz="2400" dirty="0">
              <a:latin typeface="Mongolian Baiti" panose="03000500000000000000" pitchFamily="66" charset="0"/>
              <a:ea typeface="Open Sans"/>
              <a:cs typeface="Mongolian Baiti" panose="03000500000000000000" pitchFamily="66" charset="0"/>
              <a:sym typeface="Open Sans"/>
            </a:endParaRPr>
          </a:p>
        </p:txBody>
      </p:sp>
      <p:graphicFrame>
        <p:nvGraphicFramePr>
          <p:cNvPr id="6" name="Content Placeholder 3">
            <a:extLst>
              <a:ext uri="{FF2B5EF4-FFF2-40B4-BE49-F238E27FC236}">
                <a16:creationId xmlns:a16="http://schemas.microsoft.com/office/drawing/2014/main" id="{BF6EFD2C-8E7D-4B97-8898-B5FF9B411E1D}"/>
              </a:ext>
            </a:extLst>
          </p:cNvPr>
          <p:cNvGraphicFramePr>
            <a:graphicFrameLocks/>
          </p:cNvGraphicFramePr>
          <p:nvPr>
            <p:extLst>
              <p:ext uri="{D42A27DB-BD31-4B8C-83A1-F6EECF244321}">
                <p14:modId xmlns:p14="http://schemas.microsoft.com/office/powerpoint/2010/main" val="2736330954"/>
              </p:ext>
            </p:extLst>
          </p:nvPr>
        </p:nvGraphicFramePr>
        <p:xfrm>
          <a:off x="-1" y="856343"/>
          <a:ext cx="6023429" cy="428715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F09C-F147-44C0-A292-4C8164FBA11B}"/>
              </a:ext>
            </a:extLst>
          </p:cNvPr>
          <p:cNvSpPr>
            <a:spLocks noGrp="1"/>
          </p:cNvSpPr>
          <p:nvPr>
            <p:ph type="title"/>
          </p:nvPr>
        </p:nvSpPr>
        <p:spPr>
          <a:xfrm>
            <a:off x="311700" y="445025"/>
            <a:ext cx="8520600" cy="4148746"/>
          </a:xfrm>
        </p:spPr>
        <p:txBody>
          <a:bodyPr>
            <a:normAutofit/>
          </a:bodyPr>
          <a:lstStyle/>
          <a:p>
            <a:pPr algn="ctr"/>
            <a:r>
              <a:rPr lang="en-US" sz="9600" dirty="0">
                <a:solidFill>
                  <a:srgbClr val="00B0F0"/>
                </a:solidFill>
                <a:latin typeface="Monotype Corsiva" panose="03010101010201010101" pitchFamily="66" charset="0"/>
              </a:rPr>
              <a:t>Thank</a:t>
            </a:r>
            <a:r>
              <a:rPr lang="en-US" sz="9600" dirty="0">
                <a:latin typeface="Monotype Corsiva" panose="03010101010201010101" pitchFamily="66" charset="0"/>
              </a:rPr>
              <a:t>  </a:t>
            </a:r>
            <a:r>
              <a:rPr lang="en-US" sz="9600" dirty="0">
                <a:latin typeface="Edwardian Script ITC" panose="030303020407070D0804" pitchFamily="66" charset="0"/>
              </a:rPr>
              <a:t>   </a:t>
            </a:r>
            <a:br>
              <a:rPr lang="en-US" sz="9600" dirty="0">
                <a:latin typeface="Edwardian Script ITC" panose="030303020407070D0804" pitchFamily="66" charset="0"/>
              </a:rPr>
            </a:br>
            <a:br>
              <a:rPr lang="en-US" sz="9600" dirty="0">
                <a:solidFill>
                  <a:srgbClr val="92D050"/>
                </a:solidFill>
                <a:latin typeface="Edwardian Script ITC" panose="030303020407070D0804" pitchFamily="66" charset="0"/>
              </a:rPr>
            </a:br>
            <a:r>
              <a:rPr lang="en-US" sz="9600" dirty="0">
                <a:solidFill>
                  <a:srgbClr val="92D050"/>
                </a:solidFill>
                <a:latin typeface="Edwardian Script ITC" panose="030303020407070D0804" pitchFamily="66" charset="0"/>
              </a:rPr>
              <a:t>you</a:t>
            </a:r>
            <a:endParaRPr lang="en-IN" sz="9600" dirty="0">
              <a:solidFill>
                <a:srgbClr val="92D050"/>
              </a:solidFill>
              <a:latin typeface="Edwardian Script ITC" panose="030303020407070D0804" pitchFamily="66" charset="0"/>
            </a:endParaRPr>
          </a:p>
        </p:txBody>
      </p:sp>
    </p:spTree>
    <p:extLst>
      <p:ext uri="{BB962C8B-B14F-4D97-AF65-F5344CB8AC3E}">
        <p14:creationId xmlns:p14="http://schemas.microsoft.com/office/powerpoint/2010/main" val="459008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143</TotalTime>
  <Words>382</Words>
  <Application>Microsoft Office PowerPoint</Application>
  <PresentationFormat>On-screen Show (16:9)</PresentationFormat>
  <Paragraphs>31</Paragraphs>
  <Slides>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Tw Cen MT Condensed</vt:lpstr>
      <vt:lpstr>Open Sans</vt:lpstr>
      <vt:lpstr>Tw Cen MT</vt:lpstr>
      <vt:lpstr>MS Reference Sans Serif</vt:lpstr>
      <vt:lpstr>Edwardian Script ITC</vt:lpstr>
      <vt:lpstr>Monotype Corsiva</vt:lpstr>
      <vt:lpstr>Mongolian Baiti</vt:lpstr>
      <vt:lpstr>Arial</vt:lpstr>
      <vt:lpstr>Wingdings 3</vt:lpstr>
      <vt:lpstr>Integral</vt:lpstr>
      <vt:lpstr>Udacity project: Investigate relational Database </vt:lpstr>
      <vt:lpstr>  According to Category the no of time Movies rented out</vt:lpstr>
      <vt:lpstr>  Movies rented by catogories for no. of times</vt:lpstr>
      <vt:lpstr>  Who were the top 10 Paying Customers in the year 2007 </vt:lpstr>
      <vt:lpstr>   Which Film Category is the most and least preferred(Watching) by Families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Ankit Verma</dc:creator>
  <cp:lastModifiedBy>Ankit Verma</cp:lastModifiedBy>
  <cp:revision>16</cp:revision>
  <dcterms:modified xsi:type="dcterms:W3CDTF">2020-06-20T09:46:50Z</dcterms:modified>
</cp:coreProperties>
</file>