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F06D69-15C2-483C-8757-B11407909A5C}">
          <p14:sldIdLst>
            <p14:sldId id="256"/>
            <p14:sldId id="258"/>
            <p14:sldId id="259"/>
            <p14:sldId id="260"/>
          </p14:sldIdLst>
        </p14:section>
        <p14:section name="Untitled Section" id="{82B6F707-024A-46C7-B25B-16C693EE6F8D}">
          <p14:sldIdLst>
            <p14:sldId id="261"/>
          </p14:sldIdLst>
        </p14:section>
        <p14:section name="Untitled Section" id="{B90DDB17-05CF-4095-AF3A-13FAFED63361}">
          <p14:sldIdLst>
            <p14:sldId id="262"/>
          </p14:sldIdLst>
        </p14:section>
        <p14:section name="Untitled Section" id="{2F43F177-7922-480B-9CC4-180AB149163C}">
          <p14:sldIdLst>
            <p14:sldId id="263"/>
            <p14:sldId id="264"/>
            <p14:sldId id="265"/>
            <p14:sldId id="267"/>
            <p14:sldId id="268"/>
            <p14:sldId id="269"/>
            <p14:sldId id="270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100" d="100"/>
          <a:sy n="100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4803-1026-4955-A2E4-9B9D018F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49417-D211-461C-8678-718886116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B62C-EF19-46D0-B2BD-B447B57C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D40-6D17-4E77-A89F-ECB56A23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95BC-E282-4DB4-B622-7AF10CC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A2A-C063-410C-9F13-9F654216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10FF6-A09A-4518-B8D6-0FBC6BE2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3BBE-AE4E-4734-8230-697E6307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1422-A2FE-425C-AE9E-92AC7168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03B9-C42A-49A5-B48A-7FA86985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7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89693-465E-4F41-AD75-37B2818A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816A6-5670-4875-BC15-3CE61E41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294E-ED3E-4922-8ADB-18B7DCFF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B4A4-AA85-4799-97CD-C45C596C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D3BD-1F64-4B7A-87D2-C03128F0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C0EB-4A65-42F5-AA38-CAFA0B74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0F22-A374-4563-8253-CEFFFC36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3423-4A8B-486A-937C-1EDA5F64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011D-C34A-481F-B4B0-43F3A718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AF63-C1A0-47F4-8C74-299334AB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6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C4FC-1DF5-4F3D-B3E7-3599320D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5AFD-89F9-4CCE-A845-130AE5AF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41A2-A23A-465D-8356-D0D89E40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CF7E-EA90-4201-9ABB-2DE809C0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47E5-91F9-469B-A87F-D2331FFE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436C-90C8-4B52-8BF5-4BE757B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FD84-5A79-4B56-A07C-350667E28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79E5-6189-459C-AA08-A86F96EB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AAEDA-D4FE-46B3-90B9-8B01B84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7E44-84CC-4866-BA46-7D7EE4FF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5EF9-5CCF-4B4A-96EE-22D01B2A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0327-8065-420C-ADE8-76BF8F41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65E51-96B8-4358-A045-DF495028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3C18-F712-4442-A2D4-A95ADDC2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9BBD9-65D1-4C31-8A94-BCCD4631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069A6-EDAD-499F-9829-B9B7E051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9A4D7-3CA8-44E1-9D80-34E46C4E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816D8-8AFE-402A-91FF-B2E8FE45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4604B-4357-42A8-9702-26EC11C4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0CE1-AC95-4F7C-8052-5F2730B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18AC-31A5-4A27-A263-9B3E3A4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9C2B8-6F8F-4D48-BE58-3FCC93EF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E4C08-9260-4033-8A50-6D195EE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1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0E405-C54A-4479-A552-98D11016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E7D7C-1F82-4B73-AF54-6006436A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66212-9FF1-463C-9E13-99C568A6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59A4-C2AD-4902-8DC9-B881854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327-F834-4572-9935-94025E7D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2028-B59C-4D69-89D7-751326A8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0F5C-A29A-4FE0-AD9B-D89B9F7E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12AC-AA1C-49C5-A7EF-74DBA0D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80E8-FDEB-411D-A8BB-CE0E8F0C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6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0B57-07E1-4FC2-8AA2-57C9E919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F49EB-E6ED-4613-9EA6-DA898CECC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FDDB0-9B0B-4B51-9500-CFCEC4AC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633C-1C58-4800-9224-3A042F8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F6D7E-F8D5-4ADF-85B2-16FF20BF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EA4-960B-4636-A4AC-2C32832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BCBD6-8BF5-4968-B894-02CE9017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9848-D31D-4E79-8222-50038EB8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A433-4416-4CD8-8BCD-A5BDD0A9D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7CF3-B62F-44A4-B11B-A36C92E01F4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589E-40A3-4279-B339-304FA16CD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AF5F-3270-4212-87F9-D324AB36C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70D2-16DC-427F-9D15-481C03F96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9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63AD-8C05-44D2-B048-3C518E82C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E6519-DA1A-4F0F-ABF5-1A87FB8EF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Ankit Verma</a:t>
            </a:r>
          </a:p>
          <a:p>
            <a:r>
              <a:rPr lang="en-IN" dirty="0"/>
              <a:t>Mob: +91-7004518207</a:t>
            </a:r>
          </a:p>
        </p:txBody>
      </p:sp>
    </p:spTree>
    <p:extLst>
      <p:ext uri="{BB962C8B-B14F-4D97-AF65-F5344CB8AC3E}">
        <p14:creationId xmlns:p14="http://schemas.microsoft.com/office/powerpoint/2010/main" val="130308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2D69-6E87-485D-82B5-6525230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Helvetica Neue"/>
              </a:rPr>
              <a:t>15 Most Valuable Customers</a:t>
            </a:r>
            <a:br>
              <a:rPr lang="en-IN" sz="8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600" dirty="0"/>
            </a:br>
            <a:r>
              <a:rPr lang="en-US" sz="1600" dirty="0"/>
              <a:t>- The most valuable customer is Euro Shopping Channel with the highest revenue of $912,294.11.</a:t>
            </a:r>
            <a:br>
              <a:rPr lang="en-US" sz="1600" dirty="0"/>
            </a:br>
            <a:r>
              <a:rPr lang="en-US" sz="1600" dirty="0"/>
              <a:t>- Following closely is Mini Gifts Distributors Ltd.</a:t>
            </a:r>
            <a:br>
              <a:rPr lang="en-US" sz="1600" dirty="0"/>
            </a:br>
            <a:r>
              <a:rPr lang="en-US" sz="1600" dirty="0"/>
              <a:t>- The 15th most valuable customer is </a:t>
            </a:r>
            <a:r>
              <a:rPr lang="en-US" sz="1600" dirty="0" err="1"/>
              <a:t>Saveley</a:t>
            </a:r>
            <a:r>
              <a:rPr lang="en-US" sz="1600" dirty="0"/>
              <a:t> &amp; </a:t>
            </a:r>
            <a:r>
              <a:rPr lang="en-US" sz="1600" dirty="0" err="1"/>
              <a:t>Henriot</a:t>
            </a:r>
            <a:r>
              <a:rPr lang="en-US" sz="1600" dirty="0"/>
              <a:t> </a:t>
            </a:r>
            <a:r>
              <a:rPr lang="en-US" sz="2000" dirty="0"/>
              <a:t>with a revenue of $142,874.25.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00D398-25BA-4C20-AA61-DFEC30EC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845" y="1825625"/>
            <a:ext cx="8298309" cy="4351338"/>
          </a:xfrm>
        </p:spPr>
      </p:pic>
    </p:spTree>
    <p:extLst>
      <p:ext uri="{BB962C8B-B14F-4D97-AF65-F5344CB8AC3E}">
        <p14:creationId xmlns:p14="http://schemas.microsoft.com/office/powerpoint/2010/main" val="386512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8E73-A8BC-4BFA-ADA0-5C03FE3C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Top 15 Highest Revenue Countries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- USA led the sales with $3,627,982.83, followed by Spain with $1,215,686.92, France with $1,110,916.52, and Australia with $630,623.10 in sales.</a:t>
            </a:r>
            <a:b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- Japan rounds off the list with $188,167.81 in sales.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F7D58-91DC-4467-B690-76B59BD8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335" y="2157949"/>
            <a:ext cx="8983329" cy="3686689"/>
          </a:xfrm>
        </p:spPr>
      </p:pic>
    </p:spTree>
    <p:extLst>
      <p:ext uri="{BB962C8B-B14F-4D97-AF65-F5344CB8AC3E}">
        <p14:creationId xmlns:p14="http://schemas.microsoft.com/office/powerpoint/2010/main" val="247142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AA2A-2AF6-4DC0-9CBF-B2F4B197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Top 15 Highest Revenue Cities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- Madrid leads in city sales with $1,082,551.44, followed by San Rafael with $654,858.06, and NYC with $560,787.77.</a:t>
            </a:r>
            <a:b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- Chatswood concludes the list with $151,570.98 in sales.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B84F8-0260-41BF-99CE-A67AA7E1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1991238"/>
            <a:ext cx="8678486" cy="4020111"/>
          </a:xfrm>
        </p:spPr>
      </p:pic>
    </p:spTree>
    <p:extLst>
      <p:ext uri="{BB962C8B-B14F-4D97-AF65-F5344CB8AC3E}">
        <p14:creationId xmlns:p14="http://schemas.microsoft.com/office/powerpoint/2010/main" val="390802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2FEB-974B-4B22-81F4-025C3B8E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11140" cy="3894455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Correlation</a:t>
            </a:r>
            <a:b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- Order numbers tend to increase with years, indicating a temporal ordering.</a:t>
            </a:r>
            <a:b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- Quarters and months show a positive correlation, aligning with their sequential progression.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4DB20-A254-481F-B9F4-37657CA3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110740"/>
            <a:ext cx="5676900" cy="46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F97D-A7A8-4D32-A342-49F07851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2" y="1161097"/>
            <a:ext cx="6294118" cy="2900363"/>
          </a:xfrm>
        </p:spPr>
        <p:txBody>
          <a:bodyPr>
            <a:normAutofit fontScale="90000"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Helvetica Neue"/>
              </a:rPr>
              <a:t>highest revenue by product</a:t>
            </a:r>
            <a:br>
              <a:rPr lang="en-US" sz="36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36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- Classic Cars accounted for the highest revenue, approximately $3,919,616.</a:t>
            </a:r>
            <a:b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- The total revenue from all product lines reached $10,032,628.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89E14-EA35-481F-8ADC-A2CC99FD5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719" y="1345565"/>
            <a:ext cx="5135097" cy="4351338"/>
          </a:xfrm>
        </p:spPr>
      </p:pic>
    </p:spTree>
    <p:extLst>
      <p:ext uri="{BB962C8B-B14F-4D97-AF65-F5344CB8AC3E}">
        <p14:creationId xmlns:p14="http://schemas.microsoft.com/office/powerpoint/2010/main" val="320788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620B-FD00-4CBD-B10E-1C7BA7B7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7413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676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AC83-87F5-469D-91E6-D4F019E1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SALES:</a:t>
            </a:r>
            <a:b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- Brighter colors correspond to higher sales for a given order status</a:t>
            </a:r>
            <a:b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- Sales peaked in 2005 when the status was 'Disputed'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A5FC1-0F1F-48A4-A576-BDD4AE424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347" b="17227"/>
          <a:stretch/>
        </p:blipFill>
        <p:spPr>
          <a:xfrm>
            <a:off x="2822537" y="2439921"/>
            <a:ext cx="5810923" cy="3529285"/>
          </a:xfrm>
        </p:spPr>
      </p:pic>
    </p:spTree>
    <p:extLst>
      <p:ext uri="{BB962C8B-B14F-4D97-AF65-F5344CB8AC3E}">
        <p14:creationId xmlns:p14="http://schemas.microsoft.com/office/powerpoint/2010/main" val="13790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5CA4-874C-4879-8388-7BD1AA2C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DEALSIZE 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- ‘Large' DEALSIZE consistently has the highest sales each year</a:t>
            </a: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- Peak sales observed in 2005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316E2-C3C4-4280-9925-6BE471BB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356" b="12596"/>
          <a:stretch/>
        </p:blipFill>
        <p:spPr>
          <a:xfrm>
            <a:off x="1013460" y="2590800"/>
            <a:ext cx="8610599" cy="3428999"/>
          </a:xfrm>
        </p:spPr>
      </p:pic>
    </p:spTree>
    <p:extLst>
      <p:ext uri="{BB962C8B-B14F-4D97-AF65-F5344CB8AC3E}">
        <p14:creationId xmlns:p14="http://schemas.microsoft.com/office/powerpoint/2010/main" val="39569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0D7B-E0D6-4C93-A7F0-2EBC3B31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680"/>
            <a:ext cx="10515600" cy="44100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ORDER PER YEAR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- Highest number of orders observed in 2004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D27B6-E910-4944-8C91-21761C90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362" y="962549"/>
            <a:ext cx="4629796" cy="3867690"/>
          </a:xfrm>
        </p:spPr>
      </p:pic>
    </p:spTree>
    <p:extLst>
      <p:ext uri="{BB962C8B-B14F-4D97-AF65-F5344CB8AC3E}">
        <p14:creationId xmlns:p14="http://schemas.microsoft.com/office/powerpoint/2010/main" val="187606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D006-96D5-4266-A0CA-794D50AD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op 5 countries with the highest number of orders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- Maximum number of orders originated from the USA, followed by Spain, with the UK ranking fifth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56F0D-967F-4159-9E18-EC6B6D41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8" y="2103120"/>
            <a:ext cx="8804462" cy="31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ACD5-CC6B-407B-B8F4-3E332156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9680" cy="3284855"/>
          </a:xfrm>
        </p:spPr>
        <p:txBody>
          <a:bodyPr>
            <a:normAutofit/>
          </a:bodyPr>
          <a:lstStyle/>
          <a:p>
            <a:r>
              <a:rPr lang="en-IN" sz="3600" b="1" dirty="0"/>
              <a:t>Sales Status Data</a:t>
            </a:r>
            <a:br>
              <a:rPr lang="en-IN" sz="3600" b="1" dirty="0"/>
            </a:br>
            <a:br>
              <a:rPr lang="en-IN" dirty="0"/>
            </a:br>
            <a:r>
              <a:rPr lang="en-US" sz="1300" dirty="0"/>
              <a:t>- 'Shipped' status constitutes approximately 92% of orders, indicating the most common status.</a:t>
            </a:r>
            <a:br>
              <a:rPr lang="en-US" sz="1300" dirty="0"/>
            </a:br>
            <a:br>
              <a:rPr lang="en-US" sz="1300" dirty="0"/>
            </a:br>
            <a:r>
              <a:rPr lang="en-US" sz="1300" dirty="0"/>
              <a:t>- 'Disputed' status represents the smallest portion, accounting for only 0.5% of orders.</a:t>
            </a:r>
            <a:br>
              <a:rPr lang="en-US" sz="1300" dirty="0"/>
            </a:br>
            <a:br>
              <a:rPr lang="en-US" sz="1300" dirty="0"/>
            </a:br>
            <a:r>
              <a:rPr lang="en-US" sz="1300" dirty="0"/>
              <a:t>- Overall, the pie chart illustrates the distribution of order statuses, with 'Shipped' being the most prevalent and 'Disputed' being the least common.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84C63-635D-4848-BBD6-E4DD8FE78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91" b="14664"/>
          <a:stretch/>
        </p:blipFill>
        <p:spPr>
          <a:xfrm>
            <a:off x="6118861" y="1076657"/>
            <a:ext cx="6073139" cy="47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5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E3D4-79AF-49F1-939D-363DADC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660525"/>
            <a:ext cx="5722620" cy="2317115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000000"/>
                </a:solidFill>
                <a:effectLst/>
                <a:latin typeface="Helvetica Neue"/>
              </a:rPr>
              <a:t>Deal Size distribution</a:t>
            </a:r>
            <a:br>
              <a:rPr lang="en-US" sz="3600" b="1" i="1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3600" b="1" i="1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1" dirty="0">
                <a:solidFill>
                  <a:srgbClr val="000000"/>
                </a:solidFill>
                <a:effectLst/>
                <a:latin typeface="Helvetica Neue"/>
              </a:rPr>
              <a:t>- Medium DEALSIZE exhibits the highest proportion in the graph.</a:t>
            </a:r>
            <a:br>
              <a:rPr lang="en-US" sz="1800" i="1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800" i="1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800" i="1" dirty="0">
                <a:solidFill>
                  <a:srgbClr val="000000"/>
                </a:solidFill>
                <a:effectLst/>
                <a:latin typeface="Helvetica Neue"/>
              </a:rPr>
              <a:t>- This indicates a notable preference for deals categorized as 'Medium' in terms of sales distribution.</a:t>
            </a:r>
            <a:br>
              <a:rPr lang="en-US" sz="3600" b="1" i="1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F86E9-1A64-49F5-B0B2-06F7D68A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13" y="1584166"/>
            <a:ext cx="489653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CFB-8F7A-494A-BB2E-3EC65E0E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87985"/>
            <a:ext cx="7734300" cy="4504055"/>
          </a:xfrm>
        </p:spPr>
        <p:txBody>
          <a:bodyPr>
            <a:normAutofit/>
          </a:bodyPr>
          <a:lstStyle/>
          <a:p>
            <a:r>
              <a:rPr lang="en-IN" dirty="0"/>
              <a:t>Distribution of Order Quantity</a:t>
            </a:r>
            <a:br>
              <a:rPr lang="en-IN" dirty="0"/>
            </a:br>
            <a:br>
              <a:rPr lang="en-IN" dirty="0"/>
            </a:br>
            <a:r>
              <a:rPr lang="en-US" sz="1800" dirty="0"/>
              <a:t>- The frequency of QUANTITYORDERED peaks notably at a value of 20.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Additionally, there's a significant peak in frequency within the range of 40 to 60.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This insight suggests common ordering patterns concentrated around these quantity values.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1F755-1544-48B5-8433-8EB9E804C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" t="587" r="34742" b="15010"/>
          <a:stretch/>
        </p:blipFill>
        <p:spPr>
          <a:xfrm>
            <a:off x="7315200" y="955992"/>
            <a:ext cx="4541520" cy="3642360"/>
          </a:xfrm>
        </p:spPr>
      </p:pic>
    </p:spTree>
    <p:extLst>
      <p:ext uri="{BB962C8B-B14F-4D97-AF65-F5344CB8AC3E}">
        <p14:creationId xmlns:p14="http://schemas.microsoft.com/office/powerpoint/2010/main" val="286463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80C0-19F6-4698-8099-9A8F0CAD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9213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No. of Customers highly active Month wise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- The highest number of active customers was observed in December 2004.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The second highest activity occurred in November 2003.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The lowest activity was recorded in February 2003.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E628-A63C-4FD7-AC83-A6FC528B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656" y="1857965"/>
            <a:ext cx="5580940" cy="3857035"/>
          </a:xfrm>
        </p:spPr>
      </p:pic>
    </p:spTree>
    <p:extLst>
      <p:ext uri="{BB962C8B-B14F-4D97-AF65-F5344CB8AC3E}">
        <p14:creationId xmlns:p14="http://schemas.microsoft.com/office/powerpoint/2010/main" val="232817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531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Sales Analysis</vt:lpstr>
      <vt:lpstr>SALES:  - Brighter colors correspond to higher sales for a given order status  - Sales peaked in 2005 when the status was 'Disputed'</vt:lpstr>
      <vt:lpstr>DEALSIZE   - ‘Large' DEALSIZE consistently has the highest sales each year  - Peak sales observed in 2005</vt:lpstr>
      <vt:lpstr>ORDER PER YEAR  - Highest number of orders observed in 2004</vt:lpstr>
      <vt:lpstr>Top 5 countries with the highest number of orders  - Maximum number of orders originated from the USA, followed by Spain, with the UK ranking fifth.</vt:lpstr>
      <vt:lpstr>Sales Status Data  - 'Shipped' status constitutes approximately 92% of orders, indicating the most common status.  - 'Disputed' status represents the smallest portion, accounting for only 0.5% of orders.  - Overall, the pie chart illustrates the distribution of order statuses, with 'Shipped' being the most prevalent and 'Disputed' being the least common.</vt:lpstr>
      <vt:lpstr>Deal Size distribution  - Medium DEALSIZE exhibits the highest proportion in the graph.  - This indicates a notable preference for deals categorized as 'Medium' in terms of sales distribution.  </vt:lpstr>
      <vt:lpstr>Distribution of Order Quantity  - The frequency of QUANTITYORDERED peaks notably at a value of 20.  - Additionally, there's a significant peak in frequency within the range of 40 to 60.  - This insight suggests common ordering patterns concentrated around these quantity values.</vt:lpstr>
      <vt:lpstr>No. of Customers highly active Month wise  - The highest number of active customers was observed in December 2004.  - The second highest activity occurred in November 2003.  - The lowest activity was recorded in February 2003.</vt:lpstr>
      <vt:lpstr>15 Most Valuable Customers  - The most valuable customer is Euro Shopping Channel with the highest revenue of $912,294.11. - Following closely is Mini Gifts Distributors Ltd. - The 15th most valuable customer is Saveley &amp; Henriot with a revenue of $142,874.25.</vt:lpstr>
      <vt:lpstr>Top 15 Highest Revenue Countries  - USA led the sales with $3,627,982.83, followed by Spain with $1,215,686.92, France with $1,110,916.52, and Australia with $630,623.10 in sales.  - Japan rounds off the list with $188,167.81 in sales.</vt:lpstr>
      <vt:lpstr>Top 15 Highest Revenue Cities  - Madrid leads in city sales with $1,082,551.44, followed by San Rafael with $654,858.06, and NYC with $560,787.77.  - Chatswood concludes the list with $151,570.98 in sales.</vt:lpstr>
      <vt:lpstr>Correlation  - Order numbers tend to increase with years, indicating a temporal ordering.   - Quarters and months show a positive correlation, aligning with their sequential progression.</vt:lpstr>
      <vt:lpstr>highest revenue by product  - Classic Cars accounted for the highest revenue, approximately $3,919,616.  - The total revenue from all product lines reached $10,032,628.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Ankit Verma</dc:creator>
  <cp:lastModifiedBy>Ankit Verma</cp:lastModifiedBy>
  <cp:revision>10</cp:revision>
  <dcterms:created xsi:type="dcterms:W3CDTF">2024-05-17T05:40:27Z</dcterms:created>
  <dcterms:modified xsi:type="dcterms:W3CDTF">2024-05-17T06:45:14Z</dcterms:modified>
</cp:coreProperties>
</file>