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6" r:id="rId6"/>
    <p:sldId id="268" r:id="rId7"/>
    <p:sldId id="267" r:id="rId8"/>
    <p:sldId id="262" r:id="rId9"/>
    <p:sldId id="269" r:id="rId10"/>
    <p:sldId id="259" r:id="rId11"/>
    <p:sldId id="278" r:id="rId12"/>
    <p:sldId id="270" r:id="rId13"/>
    <p:sldId id="261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97B"/>
    <a:srgbClr val="777BB3"/>
    <a:srgbClr val="1E1E1E"/>
    <a:srgbClr val="F16529"/>
    <a:srgbClr val="E44D26"/>
    <a:srgbClr val="F47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24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40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83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561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6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9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58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19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66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36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330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92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hyperlink" Target="http://127.0.0.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5497B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51536" y="3132259"/>
            <a:ext cx="8222100" cy="1666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 Day Workshop for BCA students on </a:t>
            </a:r>
            <a:b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PHP &amp; MySQL</a:t>
            </a:r>
            <a:b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b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Department of MCA</a:t>
            </a: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Siddaganga Institute of Technology, Tumkuru</a:t>
            </a: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200" b="1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by</a:t>
            </a:r>
            <a:br>
              <a:rPr lang="en-IN" sz="15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500" b="1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Ankitkumar Velani</a:t>
            </a:r>
            <a:br>
              <a:rPr lang="en-IN" sz="15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500" b="0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Senior Consultant</a:t>
            </a:r>
            <a:br>
              <a:rPr lang="en-IN" sz="1500" b="0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5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Deloitte India, Bangalore</a:t>
            </a:r>
            <a:br>
              <a:rPr lang="en-IN" sz="10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IN" sz="10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sz="2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Comments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PHP comments can be used to describe any line of code so that other developer can understand the code easily. It can also be used to hide any code.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PHP supports </a:t>
            </a:r>
          </a:p>
          <a:p>
            <a:pPr marL="285750" indent="-285750" algn="just"/>
            <a:r>
              <a:rPr lang="en-US" dirty="0">
                <a:solidFill>
                  <a:schemeClr val="bg2"/>
                </a:solidFill>
              </a:rPr>
              <a:t>Single line</a:t>
            </a:r>
          </a:p>
          <a:p>
            <a:pPr marL="285750" indent="-285750" algn="just"/>
            <a:r>
              <a:rPr lang="en-US" dirty="0">
                <a:solidFill>
                  <a:schemeClr val="bg2"/>
                </a:solidFill>
              </a:rPr>
              <a:t>Multiline</a:t>
            </a:r>
          </a:p>
          <a:p>
            <a:pPr marL="285750" indent="-285750" algn="just"/>
            <a:endParaRPr lang="en-US" dirty="0">
              <a:solidFill>
                <a:schemeClr val="bg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These comments are similar to C/C++ and Perl  style (Unix shell style) comments.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2313A-0C94-4DF3-B00C-FA37FD43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440" y="213081"/>
            <a:ext cx="3550740" cy="1289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5BA51-26D8-476B-974B-68E695D14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440" y="3139441"/>
            <a:ext cx="3550740" cy="1894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A8E103F-7C0D-4981-85B0-92F4037AE77D}"/>
              </a:ext>
            </a:extLst>
          </p:cNvPr>
          <p:cNvGrpSpPr/>
          <p:nvPr/>
        </p:nvGrpSpPr>
        <p:grpSpPr>
          <a:xfrm>
            <a:off x="4715933" y="1603791"/>
            <a:ext cx="3613754" cy="1379252"/>
            <a:chOff x="4672202" y="1560397"/>
            <a:chExt cx="4471798" cy="1480369"/>
          </a:xfrm>
        </p:grpSpPr>
        <p:pic>
          <p:nvPicPr>
            <p:cNvPr id="2052" name="Picture 4" descr="9 Tips That Promote Clean Code: Writing Comments in a Good way | by  Pabashani Herath | JavaScript in Plain English">
              <a:extLst>
                <a:ext uri="{FF2B5EF4-FFF2-40B4-BE49-F238E27FC236}">
                  <a16:creationId xmlns:a16="http://schemas.microsoft.com/office/drawing/2014/main" id="{980121E6-E97E-4248-9B5B-93C44314B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202" y="1560397"/>
              <a:ext cx="1364772" cy="148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9 Tips That Promote Clean Code: Writing Comments in a Good way | by  Pabashani Herath | JavaScript in Plain English">
              <a:extLst>
                <a:ext uri="{FF2B5EF4-FFF2-40B4-BE49-F238E27FC236}">
                  <a16:creationId xmlns:a16="http://schemas.microsoft.com/office/drawing/2014/main" id="{48BC7117-CB3B-4E47-85BB-FFBBAF9ED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974" y="1560397"/>
              <a:ext cx="3107026" cy="1480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9508F-B4CE-4B29-9C6B-64F081384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2366352"/>
            <a:ext cx="8222100" cy="933600"/>
          </a:xfrm>
        </p:spPr>
        <p:txBody>
          <a:bodyPr/>
          <a:lstStyle/>
          <a:p>
            <a:r>
              <a:rPr lang="en-US" dirty="0"/>
              <a:t>ANY </a:t>
            </a:r>
            <a:br>
              <a:rPr lang="en-US" dirty="0"/>
            </a:br>
            <a:r>
              <a:rPr lang="en-US" dirty="0"/>
              <a:t>Questions 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87C3-1B08-40C1-AF9A-B74583C49E6D}"/>
              </a:ext>
            </a:extLst>
          </p:cNvPr>
          <p:cNvSpPr txBox="1"/>
          <p:nvPr/>
        </p:nvSpPr>
        <p:spPr>
          <a:xfrm>
            <a:off x="4955025" y="1699514"/>
            <a:ext cx="365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Advantages of PHP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Server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XAMPP installation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 Script execution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Hello World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 Comments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D26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9">
            <a:extLst>
              <a:ext uri="{FF2B5EF4-FFF2-40B4-BE49-F238E27FC236}">
                <a16:creationId xmlns:a16="http://schemas.microsoft.com/office/drawing/2014/main" id="{1897A0EC-4F6D-44EC-AE9B-733313539E2E}"/>
              </a:ext>
            </a:extLst>
          </p:cNvPr>
          <p:cNvSpPr txBox="1">
            <a:spLocks/>
          </p:cNvSpPr>
          <p:nvPr/>
        </p:nvSpPr>
        <p:spPr>
          <a:xfrm>
            <a:off x="4572000" y="1131756"/>
            <a:ext cx="4572000" cy="4002374"/>
          </a:xfrm>
          <a:prstGeom prst="rect">
            <a:avLst/>
          </a:prstGeom>
          <a:noFill/>
          <a:ln>
            <a:noFill/>
          </a:ln>
          <a:effectLst>
            <a:glow rad="444500">
              <a:schemeClr val="accent1">
                <a:alpha val="8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HTML stands for Hyper Text Markup Language.</a:t>
            </a:r>
          </a:p>
          <a:p>
            <a:pPr marL="0" indent="0" algn="l"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 marL="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HTML is the language in which most websites are written. Is used to created pages and make them functional.</a:t>
            </a:r>
          </a:p>
          <a:p>
            <a:pPr marL="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Hypertext means that document contains links that allow the reader to jump to other places in the document or to another document altogether.</a:t>
            </a:r>
          </a:p>
          <a:p>
            <a:pPr marL="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 Markup Language is a way that computers speak to each other to control how text is processed and presented. </a:t>
            </a:r>
          </a:p>
          <a:p>
            <a:pPr marL="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 do this HTML uses two things: </a:t>
            </a:r>
          </a:p>
          <a:p>
            <a:pPr marL="0" indent="0" algn="l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i="1" u="sng" dirty="0">
                <a:solidFill>
                  <a:schemeClr val="bg1"/>
                </a:solidFill>
              </a:rPr>
              <a:t>tags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i="1" u="sng" dirty="0">
                <a:solidFill>
                  <a:schemeClr val="bg1"/>
                </a:solidFill>
              </a:rPr>
              <a:t>attributes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Google Shape;78;p15">
            <a:extLst>
              <a:ext uri="{FF2B5EF4-FFF2-40B4-BE49-F238E27FC236}">
                <a16:creationId xmlns:a16="http://schemas.microsoft.com/office/drawing/2014/main" id="{9FF3E86D-3FD2-418C-B84D-425838584343}"/>
              </a:ext>
            </a:extLst>
          </p:cNvPr>
          <p:cNvSpPr txBox="1">
            <a:spLocks/>
          </p:cNvSpPr>
          <p:nvPr/>
        </p:nvSpPr>
        <p:spPr>
          <a:xfrm>
            <a:off x="5526930" y="252836"/>
            <a:ext cx="2657940" cy="68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IN" sz="2400" dirty="0">
                <a:solidFill>
                  <a:schemeClr val="bg1"/>
                </a:solidFill>
              </a:rPr>
              <a:t>What is HTML?</a:t>
            </a:r>
          </a:p>
        </p:txBody>
      </p:sp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C4053DEA-499A-4290-9C9B-34B1C5F5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8" y="1172438"/>
            <a:ext cx="2582630" cy="2582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1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4951" y="74951"/>
            <a:ext cx="2555823" cy="771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1E1E1E"/>
                </a:solidFill>
              </a:rPr>
              <a:t>Tags</a:t>
            </a:r>
            <a:endParaRPr sz="4400" b="1" dirty="0">
              <a:solidFill>
                <a:srgbClr val="1E1E1E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83192" y="1138546"/>
            <a:ext cx="3017208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1E1E1E"/>
                </a:solidFill>
              </a:rPr>
              <a:t>Tags are used to mark up the start of an HTML element and they are usually enclosed in angle brackets.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1E1E1E"/>
                </a:solidFill>
              </a:rPr>
              <a:t>An example of a tag is:</a:t>
            </a:r>
            <a:r>
              <a:rPr lang="en-US" b="1" dirty="0">
                <a:solidFill>
                  <a:srgbClr val="1E1E1E"/>
                </a:solidFill>
              </a:rPr>
              <a:t>&lt;h1&gt;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1E1E1E"/>
                </a:solidFill>
              </a:rPr>
              <a:t>Most tags must be opened </a:t>
            </a:r>
            <a:r>
              <a:rPr lang="en-US" b="1" dirty="0">
                <a:solidFill>
                  <a:srgbClr val="1E1E1E"/>
                </a:solidFill>
              </a:rPr>
              <a:t>&lt;h1&gt;</a:t>
            </a:r>
            <a:r>
              <a:rPr lang="en-US" dirty="0">
                <a:solidFill>
                  <a:srgbClr val="1E1E1E"/>
                </a:solidFill>
              </a:rPr>
              <a:t> and closed </a:t>
            </a:r>
            <a:r>
              <a:rPr lang="en-US" b="1" dirty="0">
                <a:solidFill>
                  <a:srgbClr val="1E1E1E"/>
                </a:solidFill>
              </a:rPr>
              <a:t>&lt;/h1&gt;</a:t>
            </a:r>
            <a:endParaRPr b="1" dirty="0">
              <a:solidFill>
                <a:srgbClr val="1E1E1E"/>
              </a:solidFill>
            </a:endParaRPr>
          </a:p>
        </p:txBody>
      </p:sp>
      <p:pic>
        <p:nvPicPr>
          <p:cNvPr id="3077" name="Picture 5" descr="HTML Elements | OnlineDesignTeacher">
            <a:extLst>
              <a:ext uri="{FF2B5EF4-FFF2-40B4-BE49-F238E27FC236}">
                <a16:creationId xmlns:a16="http://schemas.microsoft.com/office/drawing/2014/main" id="{87FE434B-DD5C-40D7-B29C-9586258E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53" y="2038663"/>
            <a:ext cx="4656319" cy="155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4951" y="74951"/>
            <a:ext cx="2555823" cy="771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1E1E1E"/>
                </a:solidFill>
              </a:rPr>
              <a:t>Attributes</a:t>
            </a:r>
            <a:endParaRPr sz="4400" b="1" dirty="0">
              <a:solidFill>
                <a:srgbClr val="1E1E1E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83191" y="1138546"/>
            <a:ext cx="3504389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1E1E1E"/>
                </a:solidFill>
              </a:rPr>
              <a:t>Attributes contain additional pieces of information.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1E1E1E"/>
                </a:solidFill>
              </a:rPr>
              <a:t>Attributes take the form of an opening tag and additional info is placed inside.</a:t>
            </a:r>
          </a:p>
        </p:txBody>
      </p:sp>
      <p:pic>
        <p:nvPicPr>
          <p:cNvPr id="4099" name="Picture 3" descr="❤ 💻 HTML element description, Tag breakdown explanation - Dirask">
            <a:extLst>
              <a:ext uri="{FF2B5EF4-FFF2-40B4-BE49-F238E27FC236}">
                <a16:creationId xmlns:a16="http://schemas.microsoft.com/office/drawing/2014/main" id="{4E6AF662-9FB1-4A9E-AE92-49CFAD71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535" y="992912"/>
            <a:ext cx="5083274" cy="289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3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27A412-8CC6-4BED-8665-DB04899C26E0}"/>
              </a:ext>
            </a:extLst>
          </p:cNvPr>
          <p:cNvSpPr/>
          <p:nvPr/>
        </p:nvSpPr>
        <p:spPr>
          <a:xfrm>
            <a:off x="1" y="0"/>
            <a:ext cx="1761344" cy="514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5D502-1F0C-43A3-BE5D-1F9247A404F0}"/>
              </a:ext>
            </a:extLst>
          </p:cNvPr>
          <p:cNvSpPr/>
          <p:nvPr/>
        </p:nvSpPr>
        <p:spPr>
          <a:xfrm>
            <a:off x="1761344" y="0"/>
            <a:ext cx="738265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6" name="Google Shape;78;p15">
            <a:extLst>
              <a:ext uri="{FF2B5EF4-FFF2-40B4-BE49-F238E27FC236}">
                <a16:creationId xmlns:a16="http://schemas.microsoft.com/office/drawing/2014/main" id="{9FF3E86D-3FD2-418C-B84D-425838584343}"/>
              </a:ext>
            </a:extLst>
          </p:cNvPr>
          <p:cNvSpPr txBox="1">
            <a:spLocks/>
          </p:cNvSpPr>
          <p:nvPr/>
        </p:nvSpPr>
        <p:spPr>
          <a:xfrm>
            <a:off x="2607260" y="102934"/>
            <a:ext cx="4045200" cy="68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3200" b="1" dirty="0">
                <a:solidFill>
                  <a:schemeClr val="bg1"/>
                </a:solidFill>
              </a:rPr>
              <a:t>Basic HTML Tags</a:t>
            </a:r>
          </a:p>
        </p:txBody>
      </p:sp>
      <p:pic>
        <p:nvPicPr>
          <p:cNvPr id="8" name="Picture 6" descr="HTML - Wikipedia">
            <a:extLst>
              <a:ext uri="{FF2B5EF4-FFF2-40B4-BE49-F238E27FC236}">
                <a16:creationId xmlns:a16="http://schemas.microsoft.com/office/drawing/2014/main" id="{8E9B8D26-590E-4FFE-8914-50365A9D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0" y="1881266"/>
            <a:ext cx="1203914" cy="1203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B046226-1717-4473-95D3-391B0A61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20255"/>
              </p:ext>
            </p:extLst>
          </p:nvPr>
        </p:nvGraphicFramePr>
        <p:xfrm>
          <a:off x="1761343" y="945077"/>
          <a:ext cx="7382655" cy="42079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0885">
                  <a:extLst>
                    <a:ext uri="{9D8B030D-6E8A-4147-A177-3AD203B41FA5}">
                      <a16:colId xmlns:a16="http://schemas.microsoft.com/office/drawing/2014/main" val="1088108200"/>
                    </a:ext>
                  </a:extLst>
                </a:gridCol>
                <a:gridCol w="2460885">
                  <a:extLst>
                    <a:ext uri="{9D8B030D-6E8A-4147-A177-3AD203B41FA5}">
                      <a16:colId xmlns:a16="http://schemas.microsoft.com/office/drawing/2014/main" val="1551249289"/>
                    </a:ext>
                  </a:extLst>
                </a:gridCol>
                <a:gridCol w="2460885">
                  <a:extLst>
                    <a:ext uri="{9D8B030D-6E8A-4147-A177-3AD203B41FA5}">
                      <a16:colId xmlns:a16="http://schemas.microsoft.com/office/drawing/2014/main" val="3475765119"/>
                    </a:ext>
                  </a:extLst>
                </a:gridCol>
              </a:tblGrid>
              <a:tr h="339411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Tags</a:t>
                      </a:r>
                      <a:endParaRPr lang="en-IN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Example</a:t>
                      </a:r>
                      <a:endParaRPr lang="en-IN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11978"/>
                  </a:ext>
                </a:extLst>
              </a:tr>
              <a:tr h="5769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&lt;p&gt; …………… &lt;/p&gt;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tag allows you to create paragraphs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sym typeface="Arial"/>
                        </a:rPr>
                        <a:t>My name is Fred.</a:t>
                      </a:r>
                      <a:b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1400" b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sym typeface="Arial"/>
                        </a:rPr>
                        <a:t>I live in Medway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8086631"/>
                  </a:ext>
                </a:extLst>
              </a:tr>
              <a:tr h="17649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&lt;h1&gt; ………….. &lt;/h1&gt;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&lt;h2&gt; ………….. &lt;/h2&gt;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&lt;h3&gt; ………….. &lt;/h3&gt;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&lt;h4&gt; ………….. &lt;/h4&gt;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&lt;h5&gt; ………….. &lt;/h5&gt;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&lt;h6&gt; ………….. &lt;/h6&gt;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US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US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Heading Text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200" b="1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sym typeface="Arial"/>
                        </a:rPr>
                        <a:t>Heading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sym typeface="Arial"/>
                        </a:rPr>
                        <a:t>Heading 2</a:t>
                      </a:r>
                    </a:p>
                    <a:p>
                      <a:r>
                        <a:rPr lang="en-IN" b="1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Heading 3</a:t>
                      </a:r>
                    </a:p>
                    <a:p>
                      <a:r>
                        <a:rPr lang="en-IN" sz="1200" b="1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Heading 4</a:t>
                      </a:r>
                    </a:p>
                    <a:p>
                      <a:r>
                        <a:rPr lang="en-IN" sz="1000" b="1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Heading 5</a:t>
                      </a:r>
                    </a:p>
                    <a:p>
                      <a:r>
                        <a:rPr lang="en-IN" sz="900" b="1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Heading 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021573"/>
                  </a:ext>
                </a:extLst>
              </a:tr>
              <a:tr h="431452">
                <a:tc>
                  <a:txBody>
                    <a:bodyPr/>
                    <a:lstStyle/>
                    <a:p>
                      <a:r>
                        <a:rPr lang="en-IN" sz="1400" b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sym typeface="Arial"/>
                        </a:rPr>
                        <a:t>&lt;hr &gt;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line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____________________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96898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br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Break line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is 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Break line tag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843248"/>
                  </a:ext>
                </a:extLst>
              </a:tr>
              <a:tr h="5769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&lt;b&gt; , &lt;/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Bold , Italic</a:t>
                      </a:r>
                      <a:endParaRPr lang="en-IN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sym typeface="Arial"/>
                        </a:rPr>
                        <a:t>Bold text</a:t>
                      </a:r>
                    </a:p>
                    <a:p>
                      <a:r>
                        <a:rPr lang="en-IN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Italic text</a:t>
                      </a:r>
                      <a:endParaRPr lang="en-IN" i="1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03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36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27A412-8CC6-4BED-8665-DB04899C26E0}"/>
              </a:ext>
            </a:extLst>
          </p:cNvPr>
          <p:cNvSpPr/>
          <p:nvPr/>
        </p:nvSpPr>
        <p:spPr>
          <a:xfrm>
            <a:off x="1" y="0"/>
            <a:ext cx="1761344" cy="514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5D502-1F0C-43A3-BE5D-1F9247A404F0}"/>
              </a:ext>
            </a:extLst>
          </p:cNvPr>
          <p:cNvSpPr/>
          <p:nvPr/>
        </p:nvSpPr>
        <p:spPr>
          <a:xfrm>
            <a:off x="1761344" y="0"/>
            <a:ext cx="7382655" cy="5143500"/>
          </a:xfrm>
          <a:prstGeom prst="rect">
            <a:avLst/>
          </a:prstGeom>
          <a:solidFill>
            <a:srgbClr val="454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6" name="Google Shape;78;p15">
            <a:extLst>
              <a:ext uri="{FF2B5EF4-FFF2-40B4-BE49-F238E27FC236}">
                <a16:creationId xmlns:a16="http://schemas.microsoft.com/office/drawing/2014/main" id="{9FF3E86D-3FD2-418C-B84D-425838584343}"/>
              </a:ext>
            </a:extLst>
          </p:cNvPr>
          <p:cNvSpPr txBox="1">
            <a:spLocks/>
          </p:cNvSpPr>
          <p:nvPr/>
        </p:nvSpPr>
        <p:spPr>
          <a:xfrm>
            <a:off x="2607260" y="102934"/>
            <a:ext cx="4045200" cy="68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3200" b="1" dirty="0">
                <a:solidFill>
                  <a:schemeClr val="bg1"/>
                </a:solidFill>
              </a:rPr>
              <a:t>HTML Table</a:t>
            </a:r>
          </a:p>
        </p:txBody>
      </p:sp>
      <p:pic>
        <p:nvPicPr>
          <p:cNvPr id="8" name="Picture 6" descr="HTML - Wikipedia">
            <a:extLst>
              <a:ext uri="{FF2B5EF4-FFF2-40B4-BE49-F238E27FC236}">
                <a16:creationId xmlns:a16="http://schemas.microsoft.com/office/drawing/2014/main" id="{8E9B8D26-590E-4FFE-8914-50365A9D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0" y="1881266"/>
            <a:ext cx="1203914" cy="1203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28C245-A80B-4A8E-8F3B-DCA01F2EEC3F}"/>
              </a:ext>
            </a:extLst>
          </p:cNvPr>
          <p:cNvSpPr txBox="1"/>
          <p:nvPr/>
        </p:nvSpPr>
        <p:spPr>
          <a:xfrm>
            <a:off x="1843790" y="809470"/>
            <a:ext cx="73002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HTML table tag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is used to display data in tabular form (row * column). There can be many columns in a row.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 can create a table to display data in tabular form, using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&lt;table&gt; 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element, with the help of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&lt;tr&gt;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,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&lt;td&gt;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&gt; 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4E6C-B3AA-4001-B651-071D80E382E0}"/>
              </a:ext>
            </a:extLst>
          </p:cNvPr>
          <p:cNvSpPr txBox="1"/>
          <p:nvPr/>
        </p:nvSpPr>
        <p:spPr>
          <a:xfrm>
            <a:off x="2195030" y="2150971"/>
            <a:ext cx="682904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&lt;!DOCTYPE&gt;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&lt;html&gt;  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&lt;body&gt;  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&lt;table border=‘1’&gt;  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  &lt;tr&gt; 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&lt;</a:t>
            </a:r>
            <a:r>
              <a:rPr lang="en-IN" sz="1100" b="1" i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th</a:t>
            </a:r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&gt; </a:t>
            </a:r>
            <a:r>
              <a:rPr lang="en-IN" sz="1100" b="1" i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First_Name</a:t>
            </a:r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&lt;/</a:t>
            </a:r>
            <a:r>
              <a:rPr lang="en-IN" sz="1100" b="1" i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th</a:t>
            </a:r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&gt;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&lt;</a:t>
            </a:r>
            <a:r>
              <a:rPr lang="en-IN" sz="1100" b="1" i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th</a:t>
            </a:r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&gt; </a:t>
            </a:r>
            <a:r>
              <a:rPr lang="en-IN" sz="1100" b="1" i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Last_Name</a:t>
            </a:r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&lt;/</a:t>
            </a:r>
            <a:r>
              <a:rPr lang="en-IN" sz="1100" b="1" i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th</a:t>
            </a:r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&gt;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&lt;</a:t>
            </a:r>
            <a:r>
              <a:rPr lang="en-IN" sz="1100" b="1" i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th</a:t>
            </a:r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&gt; Marks &lt;/</a:t>
            </a:r>
            <a:r>
              <a:rPr lang="en-IN" sz="1100" b="1" i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th</a:t>
            </a:r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&gt;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 &lt;/tr&gt;  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  &lt;tr&gt;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&lt;td&gt; AAAA &lt;/td&gt;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&lt;td&gt; BBBB &lt;/td&gt;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&lt;td&gt; 60 &lt;/td&gt;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&lt;/tr&gt;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&lt;/table&gt;  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&lt;/body&gt;</a:t>
            </a:r>
          </a:p>
          <a:p>
            <a:r>
              <a:rPr lang="en-IN" sz="1100" b="1" i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&lt;/html&gt;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546D2E-A2B1-433E-B922-6581AD36E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707" y="3996693"/>
            <a:ext cx="2952750" cy="866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F5D37-341E-4FE1-905C-6EBBD1F66823}"/>
              </a:ext>
            </a:extLst>
          </p:cNvPr>
          <p:cNvSpPr txBox="1"/>
          <p:nvPr/>
        </p:nvSpPr>
        <p:spPr>
          <a:xfrm>
            <a:off x="5933089" y="3688916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Output :</a:t>
            </a:r>
            <a:endParaRPr lang="en-IN" sz="1200" i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27A412-8CC6-4BED-8665-DB04899C26E0}"/>
              </a:ext>
            </a:extLst>
          </p:cNvPr>
          <p:cNvSpPr/>
          <p:nvPr/>
        </p:nvSpPr>
        <p:spPr>
          <a:xfrm>
            <a:off x="1" y="0"/>
            <a:ext cx="1761344" cy="514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5D502-1F0C-43A3-BE5D-1F9247A404F0}"/>
              </a:ext>
            </a:extLst>
          </p:cNvPr>
          <p:cNvSpPr/>
          <p:nvPr/>
        </p:nvSpPr>
        <p:spPr>
          <a:xfrm>
            <a:off x="1761344" y="0"/>
            <a:ext cx="7382655" cy="5143500"/>
          </a:xfrm>
          <a:prstGeom prst="rect">
            <a:avLst/>
          </a:prstGeom>
          <a:solidFill>
            <a:srgbClr val="454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6" name="Google Shape;78;p15">
            <a:extLst>
              <a:ext uri="{FF2B5EF4-FFF2-40B4-BE49-F238E27FC236}">
                <a16:creationId xmlns:a16="http://schemas.microsoft.com/office/drawing/2014/main" id="{9FF3E86D-3FD2-418C-B84D-425838584343}"/>
              </a:ext>
            </a:extLst>
          </p:cNvPr>
          <p:cNvSpPr txBox="1">
            <a:spLocks/>
          </p:cNvSpPr>
          <p:nvPr/>
        </p:nvSpPr>
        <p:spPr>
          <a:xfrm>
            <a:off x="2607260" y="102934"/>
            <a:ext cx="4045200" cy="68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3200" b="1" dirty="0">
                <a:solidFill>
                  <a:schemeClr val="bg1"/>
                </a:solidFill>
              </a:rPr>
              <a:t>HTML Forms</a:t>
            </a:r>
          </a:p>
        </p:txBody>
      </p:sp>
      <p:pic>
        <p:nvPicPr>
          <p:cNvPr id="8" name="Picture 6" descr="HTML - Wikipedia">
            <a:extLst>
              <a:ext uri="{FF2B5EF4-FFF2-40B4-BE49-F238E27FC236}">
                <a16:creationId xmlns:a16="http://schemas.microsoft.com/office/drawing/2014/main" id="{8E9B8D26-590E-4FFE-8914-50365A9D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0" y="1881266"/>
            <a:ext cx="1203914" cy="1203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28C245-A80B-4A8E-8F3B-DCA01F2EEC3F}"/>
              </a:ext>
            </a:extLst>
          </p:cNvPr>
          <p:cNvSpPr txBox="1"/>
          <p:nvPr/>
        </p:nvSpPr>
        <p:spPr>
          <a:xfrm>
            <a:off x="1843790" y="686086"/>
            <a:ext cx="69939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HTML form is used to collect user input. The user input is most often sent to a server for processing.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&lt;form&gt; element is a container for different types of input elements, such as: text fields, checkboxes, radio buttons, submit buttons, etc.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Clr>
                <a:schemeClr val="bg1"/>
              </a:buClr>
            </a:pPr>
            <a:r>
              <a:rPr lang="en-IN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&lt;input&gt; Element</a:t>
            </a:r>
          </a:p>
          <a:p>
            <a:pPr algn="just">
              <a:buClr>
                <a:schemeClr val="bg1"/>
              </a:buClr>
            </a:pPr>
            <a:endParaRPr lang="en-IN" sz="1600" b="1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HTML &lt;input&gt; element is the most used form element.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&lt;input&gt; element can be displayed in many ways, depending on the type attribute.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85DF6F-A00A-492B-A45D-C89315720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342" y="3085180"/>
            <a:ext cx="7382657" cy="20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7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27A412-8CC6-4BED-8665-DB04899C26E0}"/>
              </a:ext>
            </a:extLst>
          </p:cNvPr>
          <p:cNvSpPr/>
          <p:nvPr/>
        </p:nvSpPr>
        <p:spPr>
          <a:xfrm>
            <a:off x="1" y="0"/>
            <a:ext cx="1761344" cy="514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5D502-1F0C-43A3-BE5D-1F9247A404F0}"/>
              </a:ext>
            </a:extLst>
          </p:cNvPr>
          <p:cNvSpPr/>
          <p:nvPr/>
        </p:nvSpPr>
        <p:spPr>
          <a:xfrm>
            <a:off x="1761344" y="0"/>
            <a:ext cx="7382655" cy="5143500"/>
          </a:xfrm>
          <a:prstGeom prst="rect">
            <a:avLst/>
          </a:prstGeom>
          <a:solidFill>
            <a:srgbClr val="454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6" name="Google Shape;78;p15">
            <a:extLst>
              <a:ext uri="{FF2B5EF4-FFF2-40B4-BE49-F238E27FC236}">
                <a16:creationId xmlns:a16="http://schemas.microsoft.com/office/drawing/2014/main" id="{9FF3E86D-3FD2-418C-B84D-425838584343}"/>
              </a:ext>
            </a:extLst>
          </p:cNvPr>
          <p:cNvSpPr txBox="1">
            <a:spLocks/>
          </p:cNvSpPr>
          <p:nvPr/>
        </p:nvSpPr>
        <p:spPr>
          <a:xfrm>
            <a:off x="2607260" y="102934"/>
            <a:ext cx="4045200" cy="68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3200" b="1" dirty="0">
                <a:solidFill>
                  <a:schemeClr val="bg1"/>
                </a:solidFill>
              </a:rPr>
              <a:t>HTML Forms</a:t>
            </a:r>
          </a:p>
        </p:txBody>
      </p:sp>
      <p:pic>
        <p:nvPicPr>
          <p:cNvPr id="8" name="Picture 6" descr="HTML - Wikipedia">
            <a:extLst>
              <a:ext uri="{FF2B5EF4-FFF2-40B4-BE49-F238E27FC236}">
                <a16:creationId xmlns:a16="http://schemas.microsoft.com/office/drawing/2014/main" id="{8E9B8D26-590E-4FFE-8914-50365A9D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0" y="1881266"/>
            <a:ext cx="1203914" cy="1203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14488-AD0F-463F-8AFB-92D714AF820E}"/>
              </a:ext>
            </a:extLst>
          </p:cNvPr>
          <p:cNvSpPr txBox="1"/>
          <p:nvPr/>
        </p:nvSpPr>
        <p:spPr>
          <a:xfrm>
            <a:off x="1843790" y="846944"/>
            <a:ext cx="72252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&lt;form&gt;</a:t>
            </a:r>
            <a:b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</a:b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 </a:t>
            </a:r>
          </a:p>
          <a:p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&lt;label for="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fname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"&gt;</a:t>
            </a:r>
          </a:p>
          <a:p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First name:</a:t>
            </a:r>
          </a:p>
          <a:p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 &lt;/label&gt;</a:t>
            </a:r>
          </a:p>
          <a:p>
            <a:endParaRPr lang="en-IN" sz="1200" i="0" dirty="0">
              <a:solidFill>
                <a:schemeClr val="bg1"/>
              </a:solidFill>
              <a:effectLst/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 &lt;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br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&gt;</a:t>
            </a:r>
            <a:b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</a:b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 </a:t>
            </a:r>
          </a:p>
          <a:p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       &lt;input type="text" id="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fname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" name="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fname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" value="John"&gt;&lt;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br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&gt;</a:t>
            </a:r>
            <a:b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</a:b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  </a:t>
            </a:r>
          </a:p>
          <a:p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 &lt;label for="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lname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"&gt;</a:t>
            </a:r>
          </a:p>
          <a:p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Last name:</a:t>
            </a:r>
          </a:p>
          <a:p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&lt;/label&gt;</a:t>
            </a:r>
          </a:p>
          <a:p>
            <a:endParaRPr lang="en-IN" sz="12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&lt;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br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&gt;</a:t>
            </a:r>
            <a:b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</a:b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        </a:t>
            </a:r>
          </a:p>
          <a:p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&lt;input type="text" id="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lname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" name="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lname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" value="Doe"&gt;</a:t>
            </a:r>
          </a:p>
          <a:p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</a:p>
          <a:p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&lt;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br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&gt;&lt;</a:t>
            </a:r>
            <a:r>
              <a:rPr lang="en-IN" sz="12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br</a:t>
            </a:r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&gt;  </a:t>
            </a:r>
          </a:p>
          <a:p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</a:t>
            </a:r>
          </a:p>
          <a:p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 &lt;input type="submit" value="Submit"&gt;</a:t>
            </a:r>
            <a:b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</a:br>
            <a:endParaRPr lang="en-IN" sz="12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r>
              <a:rPr lang="en-IN" sz="12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&lt;/form&gt;</a:t>
            </a:r>
            <a:endParaRPr lang="en-IN" sz="12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39AC2-EDB1-465B-B140-82461289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59" y="102934"/>
            <a:ext cx="2178440" cy="1555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C43815-7DB5-4341-9AA8-8A0351E07BD5}"/>
              </a:ext>
            </a:extLst>
          </p:cNvPr>
          <p:cNvSpPr txBox="1"/>
          <p:nvPr/>
        </p:nvSpPr>
        <p:spPr>
          <a:xfrm>
            <a:off x="7536307" y="162239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Output :</a:t>
            </a:r>
            <a:endParaRPr lang="en-IN" sz="1200" i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5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-260750" y="-1088"/>
            <a:ext cx="5156616" cy="673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Embedding HTML code with PHP</a:t>
            </a:r>
            <a:endParaRPr sz="22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94958" y="993900"/>
            <a:ext cx="4045199" cy="396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1: Prepare HTML basic code &amp; structures.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2: Place &lt;?php --------- ?&gt; block in HTML wherever we wanted to embed.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3: use echo or print function in PHP and enter HTML code within it.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4: Save &amp; View in browser.</a:t>
            </a:r>
            <a:endParaRPr lang="en-IN" sz="14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E4119-74F9-48C9-A6EE-FDF056C1DC8C}"/>
              </a:ext>
            </a:extLst>
          </p:cNvPr>
          <p:cNvSpPr txBox="1"/>
          <p:nvPr/>
        </p:nvSpPr>
        <p:spPr>
          <a:xfrm>
            <a:off x="4572000" y="993900"/>
            <a:ext cx="474438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&lt;!Doctype Html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just"/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&lt;h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tml&gt;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pPr algn="just"/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&lt;head&gt;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pPr algn="just"/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&lt;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ti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tle&gt;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just"/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Embed HTML code in PHP  </a:t>
            </a:r>
          </a:p>
          <a:p>
            <a:pPr algn="just"/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&lt;/title&gt;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just"/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&lt;/head&gt;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just"/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ody&gt;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just"/>
            <a:endParaRPr 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&lt;h1&gt;</a:t>
            </a:r>
          </a:p>
          <a:p>
            <a:pPr algn="just"/>
            <a:r>
              <a:rPr lang="en-US" sz="1200" b="1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     &lt;?php</a:t>
            </a:r>
          </a:p>
          <a:p>
            <a:r>
              <a:rPr lang="en-US" sz="12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         echo ”Hi!, This is message from PHP”;</a:t>
            </a:r>
          </a:p>
          <a:p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1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algn="just"/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just"/>
            <a:endParaRPr lang="en-US" sz="1200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&lt;/body&gt;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just"/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&lt;/html&gt;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1377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understanding with PHP (Hypertext Preprocessor)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9508F-B4CE-4B29-9C6B-64F081384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2366352"/>
            <a:ext cx="8222100" cy="933600"/>
          </a:xfrm>
        </p:spPr>
        <p:txBody>
          <a:bodyPr/>
          <a:lstStyle/>
          <a:p>
            <a:r>
              <a:rPr lang="en-US" dirty="0"/>
              <a:t>ANY </a:t>
            </a:r>
            <a:br>
              <a:rPr lang="en-US" dirty="0"/>
            </a:br>
            <a:r>
              <a:rPr lang="en-US" dirty="0"/>
              <a:t>Questions 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87C3-1B08-40C1-AF9A-B74583C49E6D}"/>
              </a:ext>
            </a:extLst>
          </p:cNvPr>
          <p:cNvSpPr txBox="1"/>
          <p:nvPr/>
        </p:nvSpPr>
        <p:spPr>
          <a:xfrm>
            <a:off x="4876871" y="2094696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Tags &amp; Attributes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 , Table , Form Tags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Embedding HTML with PHP &amp; vice versa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0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08CC1B-DC60-401C-A70F-C3188871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49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PHP ?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69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PHP (recursive acronym for "PHP: Hypertext Preprocessor") 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widely-used </a:t>
            </a:r>
            <a:r>
              <a:rPr lang="en-IN" sz="1400" dirty="0">
                <a:solidFill>
                  <a:schemeClr val="bg2"/>
                </a:solidFill>
              </a:rPr>
              <a:t>Open-Source</a:t>
            </a:r>
            <a:r>
              <a:rPr lang="en" sz="1400" dirty="0">
                <a:solidFill>
                  <a:schemeClr val="bg2"/>
                </a:solidFill>
              </a:rPr>
              <a:t> general-purpose scripting language 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PHP is well suited for web development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can be embedded into HTML</a:t>
            </a:r>
          </a:p>
          <a:p>
            <a:pPr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/>
                </a:solidFill>
              </a:rPr>
              <a:t>PHP is simple and easy to learn language.</a:t>
            </a:r>
          </a:p>
          <a:p>
            <a:pPr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 8.1.1</a:t>
            </a:r>
            <a:r>
              <a:rPr lang="en-US" sz="1400" dirty="0">
                <a:solidFill>
                  <a:schemeClr val="bg2"/>
                </a:solidFill>
              </a:rPr>
              <a:t>Latest released!</a:t>
            </a:r>
          </a:p>
        </p:txBody>
      </p:sp>
      <p:sp>
        <p:nvSpPr>
          <p:cNvPr id="80" name="Google Shape;80;p15"/>
          <p:cNvSpPr txBox="1"/>
          <p:nvPr/>
        </p:nvSpPr>
        <p:spPr>
          <a:xfrm>
            <a:off x="4878338" y="2006289"/>
            <a:ext cx="3981666" cy="247039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0458C"/>
                </a:solidFill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&lt;html&gt;</a:t>
            </a:r>
            <a:endParaRPr sz="1300" b="1" dirty="0">
              <a:solidFill>
                <a:srgbClr val="40458C"/>
              </a:solidFill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0458C"/>
                </a:solidFill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&lt;head&gt;</a:t>
            </a:r>
            <a:endParaRPr sz="1300" b="1" dirty="0">
              <a:solidFill>
                <a:srgbClr val="40458C"/>
              </a:solidFill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0458C"/>
                </a:solidFill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  	&lt;title&gt;Example&lt;/title&gt;</a:t>
            </a:r>
            <a:endParaRPr sz="1300" b="1" dirty="0">
              <a:solidFill>
                <a:srgbClr val="40458C"/>
              </a:solidFill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0458C"/>
                </a:solidFill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  &lt;/head&gt;</a:t>
            </a:r>
            <a:endParaRPr sz="1300" b="1" dirty="0">
              <a:solidFill>
                <a:srgbClr val="40458C"/>
              </a:solidFill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0458C"/>
                </a:solidFill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  &lt;body&gt;</a:t>
            </a:r>
          </a:p>
          <a:p>
            <a:pPr marL="342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  </a:t>
            </a:r>
            <a:r>
              <a:rPr lang="en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/>
                <a:cs typeface="Roboto"/>
                <a:sym typeface="Roboto"/>
              </a:rPr>
              <a:t>&lt;?php </a:t>
            </a:r>
          </a:p>
          <a:p>
            <a:pPr marL="342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/>
                <a:cs typeface="Roboto"/>
                <a:sym typeface="Roboto"/>
              </a:rPr>
              <a:t>	echo "Hi, I'm a PHP script!"; </a:t>
            </a:r>
          </a:p>
          <a:p>
            <a:pPr marL="342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/>
                <a:cs typeface="Roboto"/>
                <a:sym typeface="Roboto"/>
              </a:rPr>
              <a:t>   ?&gt;</a:t>
            </a:r>
            <a:endParaRPr lang="en" sz="1300" b="1" dirty="0">
              <a:solidFill>
                <a:srgbClr val="40458C"/>
              </a:solidFill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0458C"/>
                </a:solidFill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&lt;/body&gt;  </a:t>
            </a:r>
            <a:endParaRPr sz="1300" b="1" dirty="0">
              <a:solidFill>
                <a:srgbClr val="40458C"/>
              </a:solidFill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0458C"/>
                </a:solidFill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&lt;/html&gt;</a:t>
            </a:r>
            <a:endParaRPr sz="1300" b="1" dirty="0">
              <a:solidFill>
                <a:srgbClr val="40458C"/>
              </a:solidFill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2" name="Picture 8" descr="PHP - Wikipedia">
            <a:extLst>
              <a:ext uri="{FF2B5EF4-FFF2-40B4-BE49-F238E27FC236}">
                <a16:creationId xmlns:a16="http://schemas.microsoft.com/office/drawing/2014/main" id="{1813257E-1758-453B-B75F-3AE7A4FA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44" y="254980"/>
            <a:ext cx="2200056" cy="11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26075" y="42638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Advantages of PHP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Easy and Simple to Learn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Extremely Flexible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Easy Integration and Compatibility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Efficient Performance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Cost-Efficient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Gives Web Developer More Control</a:t>
            </a:r>
          </a:p>
        </p:txBody>
      </p:sp>
      <p:pic>
        <p:nvPicPr>
          <p:cNvPr id="2050" name="Picture 2" descr="PHP Frameworks Compared">
            <a:extLst>
              <a:ext uri="{FF2B5EF4-FFF2-40B4-BE49-F238E27FC236}">
                <a16:creationId xmlns:a16="http://schemas.microsoft.com/office/drawing/2014/main" id="{6A7EA96A-3D0F-47C3-B131-BCDD73F5C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92" y="1047922"/>
            <a:ext cx="5411470" cy="30476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395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Web server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38254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chemeClr val="bg2"/>
                </a:solidFill>
              </a:rPr>
              <a:t>A web server is computer software and underlying hardware that accepts requests via HTTP (the network protocol created to distribute web content) or its secure variant HTTPS.</a:t>
            </a:r>
          </a:p>
        </p:txBody>
      </p:sp>
      <p:pic>
        <p:nvPicPr>
          <p:cNvPr id="1032" name="Picture 8" descr="PHP - Wikipedia">
            <a:extLst>
              <a:ext uri="{FF2B5EF4-FFF2-40B4-BE49-F238E27FC236}">
                <a16:creationId xmlns:a16="http://schemas.microsoft.com/office/drawing/2014/main" id="{1813257E-1758-453B-B75F-3AE7A4FA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76" y="446076"/>
            <a:ext cx="1528719" cy="8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XAMPP - Wikipedia">
            <a:extLst>
              <a:ext uri="{FF2B5EF4-FFF2-40B4-BE49-F238E27FC236}">
                <a16:creationId xmlns:a16="http://schemas.microsoft.com/office/drawing/2014/main" id="{1FCCD0B6-B585-49AB-B362-E5A0015A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955" y="466839"/>
            <a:ext cx="707485" cy="71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eb Server and Its Type - GeeksforGeeks">
            <a:extLst>
              <a:ext uri="{FF2B5EF4-FFF2-40B4-BE49-F238E27FC236}">
                <a16:creationId xmlns:a16="http://schemas.microsoft.com/office/drawing/2014/main" id="{13E40BE8-4AB7-41EE-9096-41DDB2C42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4"/>
          <a:stretch/>
        </p:blipFill>
        <p:spPr bwMode="auto">
          <a:xfrm>
            <a:off x="1348959" y="2827000"/>
            <a:ext cx="6114734" cy="1802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4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395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XAMPP Software stack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38254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chemeClr val="bg2"/>
                </a:solidFill>
              </a:rPr>
              <a:t>To work with PHP, we need a AMP (Apache, MySQL, PHP) software stack and it’s available for all the operating systems. There are many AMP options available in the market that are given below: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400" dirty="0">
              <a:solidFill>
                <a:schemeClr val="bg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 b="1" dirty="0">
                <a:solidFill>
                  <a:schemeClr val="bg2"/>
                </a:solidFill>
              </a:rPr>
              <a:t>WAMP </a:t>
            </a:r>
            <a:r>
              <a:rPr lang="en-IN" sz="1400" dirty="0">
                <a:solidFill>
                  <a:schemeClr val="bg2"/>
                </a:solidFill>
              </a:rPr>
              <a:t>for Windows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 b="1" dirty="0">
                <a:solidFill>
                  <a:schemeClr val="bg2"/>
                </a:solidFill>
              </a:rPr>
              <a:t>LAMP </a:t>
            </a:r>
            <a:r>
              <a:rPr lang="en-IN" sz="1400" dirty="0">
                <a:solidFill>
                  <a:schemeClr val="bg2"/>
                </a:solidFill>
              </a:rPr>
              <a:t>for Linux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 b="1" dirty="0">
                <a:solidFill>
                  <a:schemeClr val="bg2"/>
                </a:solidFill>
              </a:rPr>
              <a:t>MAMP</a:t>
            </a:r>
            <a:r>
              <a:rPr lang="en-IN" sz="1400" dirty="0">
                <a:solidFill>
                  <a:schemeClr val="bg2"/>
                </a:solidFill>
              </a:rPr>
              <a:t> for Mac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 b="1" dirty="0">
                <a:solidFill>
                  <a:schemeClr val="bg2"/>
                </a:solidFill>
              </a:rPr>
              <a:t>SAMP</a:t>
            </a:r>
            <a:r>
              <a:rPr lang="en-IN" sz="1400" dirty="0">
                <a:solidFill>
                  <a:schemeClr val="bg2"/>
                </a:solidFill>
              </a:rPr>
              <a:t> for Solaris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 b="1" dirty="0">
                <a:solidFill>
                  <a:schemeClr val="bg2"/>
                </a:solidFill>
              </a:rPr>
              <a:t>FAMP</a:t>
            </a:r>
            <a:r>
              <a:rPr lang="en-IN" sz="1400" dirty="0">
                <a:solidFill>
                  <a:schemeClr val="bg2"/>
                </a:solidFill>
              </a:rPr>
              <a:t> for FreeBSD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XAMPP</a:t>
            </a:r>
            <a:r>
              <a:rPr lang="en-IN" sz="1400" b="1" dirty="0">
                <a:solidFill>
                  <a:schemeClr val="bg2"/>
                </a:solidFill>
              </a:rPr>
              <a:t> </a:t>
            </a:r>
            <a:r>
              <a:rPr lang="en-IN" sz="1400" dirty="0">
                <a:solidFill>
                  <a:schemeClr val="bg2"/>
                </a:solidFill>
              </a:rPr>
              <a:t>(Cross, Apache, MySQL, PHP, Perl) for Cross Platform: It includes some other components too such as FileZilla, OpenSSL, Webalizer, Mercury Mail, etc.</a:t>
            </a:r>
            <a:endParaRPr sz="1400" dirty="0">
              <a:solidFill>
                <a:schemeClr val="bg2"/>
              </a:solidFill>
            </a:endParaRPr>
          </a:p>
        </p:txBody>
      </p:sp>
      <p:pic>
        <p:nvPicPr>
          <p:cNvPr id="1032" name="Picture 8" descr="PHP - Wikipedia">
            <a:extLst>
              <a:ext uri="{FF2B5EF4-FFF2-40B4-BE49-F238E27FC236}">
                <a16:creationId xmlns:a16="http://schemas.microsoft.com/office/drawing/2014/main" id="{1813257E-1758-453B-B75F-3AE7A4FA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76" y="446076"/>
            <a:ext cx="1528719" cy="8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XAMPP - Wikipedia">
            <a:extLst>
              <a:ext uri="{FF2B5EF4-FFF2-40B4-BE49-F238E27FC236}">
                <a16:creationId xmlns:a16="http://schemas.microsoft.com/office/drawing/2014/main" id="{1FCCD0B6-B585-49AB-B362-E5A0015A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955" y="466839"/>
            <a:ext cx="707485" cy="71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0" y="-111338"/>
            <a:ext cx="4045200" cy="112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Installation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425520" y="1390078"/>
            <a:ext cx="3750240" cy="396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1: Download executable file from XAMPP official website.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2: Double click on executable file and click on Next…Next and Finish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3: After successfully installed, open XAMPP control panel and start Apache for PHP &amp; MySQL for MySQL database.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4: access below URL </a:t>
            </a:r>
            <a:r>
              <a:rPr lang="en-IN" sz="1400" dirty="0">
                <a:solidFill>
                  <a:schemeClr val="bg2"/>
                </a:solidFill>
              </a:rPr>
              <a:t>in web browser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</a:t>
            </a:r>
            <a:endParaRPr lang="en-IN" sz="14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2"/>
                </a:solidFill>
              </a:rPr>
              <a:t>OR</a:t>
            </a:r>
          </a:p>
          <a:p>
            <a:pPr marL="0" indent="0"/>
            <a:r>
              <a:rPr lang="en-IN" sz="1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http://127.0.0.1/</a:t>
            </a:r>
            <a:endParaRPr lang="en-IN" sz="14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dirty="0">
              <a:solidFill>
                <a:schemeClr val="bg2"/>
              </a:solidFill>
            </a:endParaRPr>
          </a:p>
        </p:txBody>
      </p:sp>
      <p:pic>
        <p:nvPicPr>
          <p:cNvPr id="4098" name="Picture 2" descr="How to install XAMPP on Windows 10 - iTechZo install XAMPP">
            <a:extLst>
              <a:ext uri="{FF2B5EF4-FFF2-40B4-BE49-F238E27FC236}">
                <a16:creationId xmlns:a16="http://schemas.microsoft.com/office/drawing/2014/main" id="{F68E589D-B2F9-423D-9F5B-DC633701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40" y="1233175"/>
            <a:ext cx="4244340" cy="271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52D6B1E-9BC8-4E5D-98CF-02F6209A31F3}"/>
              </a:ext>
            </a:extLst>
          </p:cNvPr>
          <p:cNvGrpSpPr/>
          <p:nvPr/>
        </p:nvGrpSpPr>
        <p:grpSpPr>
          <a:xfrm>
            <a:off x="5447220" y="396240"/>
            <a:ext cx="2607120" cy="684424"/>
            <a:chOff x="5447220" y="396240"/>
            <a:chExt cx="2607120" cy="684424"/>
          </a:xfrm>
        </p:grpSpPr>
        <p:sp>
          <p:nvSpPr>
            <p:cNvPr id="6" name="Google Shape;78;p15">
              <a:extLst>
                <a:ext uri="{FF2B5EF4-FFF2-40B4-BE49-F238E27FC236}">
                  <a16:creationId xmlns:a16="http://schemas.microsoft.com/office/drawing/2014/main" id="{B7B2765C-E4E1-407A-B463-E5AECF413549}"/>
                </a:ext>
              </a:extLst>
            </p:cNvPr>
            <p:cNvSpPr txBox="1">
              <a:spLocks/>
            </p:cNvSpPr>
            <p:nvPr/>
          </p:nvSpPr>
          <p:spPr>
            <a:xfrm>
              <a:off x="5927820" y="396240"/>
              <a:ext cx="2126520" cy="684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200"/>
                <a:buFont typeface="Roboto"/>
                <a:buNone/>
                <a:defRPr sz="42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200"/>
                <a:buFont typeface="Roboto"/>
                <a:buNone/>
                <a:defRPr sz="42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200"/>
                <a:buFont typeface="Roboto"/>
                <a:buNone/>
                <a:defRPr sz="42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200"/>
                <a:buFont typeface="Roboto"/>
                <a:buNone/>
                <a:defRPr sz="42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200"/>
                <a:buFont typeface="Roboto"/>
                <a:buNone/>
                <a:defRPr sz="42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200"/>
                <a:buFont typeface="Roboto"/>
                <a:buNone/>
                <a:defRPr sz="42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200"/>
                <a:buFont typeface="Roboto"/>
                <a:buNone/>
                <a:defRPr sz="42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200"/>
                <a:buFont typeface="Roboto"/>
                <a:buNone/>
                <a:defRPr sz="42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200"/>
                <a:buFont typeface="Roboto"/>
                <a:buNone/>
                <a:defRPr sz="42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XAMPP</a:t>
              </a:r>
            </a:p>
          </p:txBody>
        </p:sp>
        <p:pic>
          <p:nvPicPr>
            <p:cNvPr id="4100" name="Picture 4" descr="XAMPP - Wikipedia">
              <a:extLst>
                <a:ext uri="{FF2B5EF4-FFF2-40B4-BE49-F238E27FC236}">
                  <a16:creationId xmlns:a16="http://schemas.microsoft.com/office/drawing/2014/main" id="{1E53EED3-A74A-45AD-83E1-755C0A0C5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220" y="453129"/>
              <a:ext cx="480600" cy="487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813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9">
            <a:extLst>
              <a:ext uri="{FF2B5EF4-FFF2-40B4-BE49-F238E27FC236}">
                <a16:creationId xmlns:a16="http://schemas.microsoft.com/office/drawing/2014/main" id="{1897A0EC-4F6D-44EC-AE9B-733313539E2E}"/>
              </a:ext>
            </a:extLst>
          </p:cNvPr>
          <p:cNvSpPr txBox="1">
            <a:spLocks/>
          </p:cNvSpPr>
          <p:nvPr/>
        </p:nvSpPr>
        <p:spPr>
          <a:xfrm>
            <a:off x="4833300" y="1164943"/>
            <a:ext cx="4045200" cy="30412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444500">
              <a:schemeClr val="accent1">
                <a:alpha val="8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endParaRPr lang="en-US" dirty="0">
              <a:solidFill>
                <a:srgbClr val="FF0000"/>
              </a:solidFill>
            </a:endParaRPr>
          </a:p>
          <a:p>
            <a:pPr marL="0" indent="0" algn="l"/>
            <a:r>
              <a:rPr lang="en-US" b="1" i="1" dirty="0">
                <a:solidFill>
                  <a:schemeClr val="accent6"/>
                </a:solidFill>
              </a:rPr>
              <a:t>&lt;?php</a:t>
            </a:r>
          </a:p>
          <a:p>
            <a:pPr marL="914400" lvl="2" indent="0" algn="l"/>
            <a:r>
              <a:rPr lang="en-US" sz="1600" dirty="0">
                <a:solidFill>
                  <a:srgbClr val="FF0000"/>
                </a:solidFill>
              </a:rPr>
              <a:t>//php code here;</a:t>
            </a:r>
          </a:p>
          <a:p>
            <a:pPr marL="914400" lvl="2" indent="0" algn="l"/>
            <a:r>
              <a:rPr lang="en-US" sz="1600" dirty="0">
                <a:solidFill>
                  <a:srgbClr val="FF0000"/>
                </a:solidFill>
              </a:rPr>
              <a:t>//php code here;</a:t>
            </a:r>
          </a:p>
          <a:p>
            <a:pPr marL="914400" lvl="2" indent="0" algn="l"/>
            <a:r>
              <a:rPr lang="en-US" sz="1600" dirty="0">
                <a:solidFill>
                  <a:srgbClr val="FF0000"/>
                </a:solidFill>
              </a:rPr>
              <a:t>//php code here;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/>
            <a:r>
              <a:rPr lang="en-US" b="1" i="1" dirty="0">
                <a:solidFill>
                  <a:schemeClr val="accent6"/>
                </a:solidFill>
              </a:rPr>
              <a:t>?&gt;</a:t>
            </a:r>
          </a:p>
          <a:p>
            <a:pPr marL="0" indent="0" algn="l"/>
            <a:endParaRPr lang="en-US" sz="1600" b="0" i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/>
            <a:r>
              <a:rPr lang="en-US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statements ends with semicolon (;).</a:t>
            </a:r>
          </a:p>
          <a:p>
            <a:pPr marL="0" indent="0" algn="l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Google Shape;78;p15">
            <a:extLst>
              <a:ext uri="{FF2B5EF4-FFF2-40B4-BE49-F238E27FC236}">
                <a16:creationId xmlns:a16="http://schemas.microsoft.com/office/drawing/2014/main" id="{9FF3E86D-3FD2-418C-B84D-425838584343}"/>
              </a:ext>
            </a:extLst>
          </p:cNvPr>
          <p:cNvSpPr txBox="1">
            <a:spLocks/>
          </p:cNvSpPr>
          <p:nvPr/>
        </p:nvSpPr>
        <p:spPr>
          <a:xfrm>
            <a:off x="4833300" y="252836"/>
            <a:ext cx="4045200" cy="68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3200" dirty="0">
                <a:solidFill>
                  <a:schemeClr val="bg1"/>
                </a:solidFill>
              </a:rPr>
              <a:t>PHP Code style</a:t>
            </a:r>
          </a:p>
        </p:txBody>
      </p:sp>
      <p:pic>
        <p:nvPicPr>
          <p:cNvPr id="5124" name="Picture 4" descr="A Quick History of PHP. Hypertext preprocessor. Sound familiar… | by John  Wolfe | Quick Code | Medium">
            <a:extLst>
              <a:ext uri="{FF2B5EF4-FFF2-40B4-BE49-F238E27FC236}">
                <a16:creationId xmlns:a16="http://schemas.microsoft.com/office/drawing/2014/main" id="{1C53CF25-D353-4029-AC35-55CEC955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840" y="1459005"/>
            <a:ext cx="4930140" cy="245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500" y="209024"/>
            <a:ext cx="4045200" cy="76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Execution in </a:t>
            </a:r>
            <a:r>
              <a:rPr lang="en" sz="3200" dirty="0"/>
              <a:t>XAMPP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1209160"/>
            <a:ext cx="4045200" cy="354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1: create file with extention .php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(</a:t>
            </a:r>
            <a:r>
              <a:rPr lang="en" sz="1400" b="1" dirty="0">
                <a:solidFill>
                  <a:srgbClr val="FF0000"/>
                </a:solidFill>
              </a:rPr>
              <a:t>i.e hello.php, index.php, f1.php , p1.php …etc</a:t>
            </a:r>
            <a:r>
              <a:rPr lang="en" sz="1400" dirty="0">
                <a:solidFill>
                  <a:schemeClr val="bg2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2 : Save .php file in </a:t>
            </a:r>
            <a:r>
              <a:rPr lang="en" sz="1400" b="1" u="sng" dirty="0">
                <a:solidFill>
                  <a:srgbClr val="FF0000"/>
                </a:solidFill>
              </a:rPr>
              <a:t>C:/xampp/htdocs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3: Open XAMPP control panel and start Apache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Step 4: open web browser (chrome, IE, firefox ) type </a:t>
            </a:r>
            <a:r>
              <a:rPr lang="en" sz="1400" b="1" u="sng" dirty="0">
                <a:solidFill>
                  <a:srgbClr val="FF0000"/>
                </a:solidFill>
              </a:rPr>
              <a:t>http://localhost/p1.php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5C862-DE50-44DD-BFD8-067FD776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3629"/>
            <a:ext cx="4507656" cy="1180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ello World in PHP: A Step-by-Step Guide to Your First Program">
            <a:extLst>
              <a:ext uri="{FF2B5EF4-FFF2-40B4-BE49-F238E27FC236}">
                <a16:creationId xmlns:a16="http://schemas.microsoft.com/office/drawing/2014/main" id="{6A14A249-F1C8-41D6-848D-5B51D4D20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1"/>
          <a:stretch/>
        </p:blipFill>
        <p:spPr bwMode="auto">
          <a:xfrm>
            <a:off x="4572000" y="777240"/>
            <a:ext cx="4572000" cy="37490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44880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1354</Words>
  <Application>Microsoft Office PowerPoint</Application>
  <PresentationFormat>On-screen Show (16:9)</PresentationFormat>
  <Paragraphs>224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Consolas</vt:lpstr>
      <vt:lpstr>inter-regular</vt:lpstr>
      <vt:lpstr>Roboto</vt:lpstr>
      <vt:lpstr>Roboto Light</vt:lpstr>
      <vt:lpstr>Wingdings</vt:lpstr>
      <vt:lpstr>Material</vt:lpstr>
      <vt:lpstr>One Day Workshop for BCA students on       PHP &amp; MySQL at  Department of MCA Siddaganga Institute of Technology, Tumkuru   by Ankitkumar Velani Senior Consultant Deloitte India, Bangalore  </vt:lpstr>
      <vt:lpstr>Basic understanding with PHP (Hypertext Preprocessor)</vt:lpstr>
      <vt:lpstr>What is PHP ?</vt:lpstr>
      <vt:lpstr>Advantages of PHP</vt:lpstr>
      <vt:lpstr>Web server</vt:lpstr>
      <vt:lpstr>XAMPP Software stack </vt:lpstr>
      <vt:lpstr>Installation</vt:lpstr>
      <vt:lpstr>PowerPoint Presentation</vt:lpstr>
      <vt:lpstr>Execution in XAMPP</vt:lpstr>
      <vt:lpstr>PHP Comments</vt:lpstr>
      <vt:lpstr>ANY  Questions ?</vt:lpstr>
      <vt:lpstr>PowerPoint Presentation</vt:lpstr>
      <vt:lpstr>Tags</vt:lpstr>
      <vt:lpstr>Attributes</vt:lpstr>
      <vt:lpstr>PowerPoint Presentation</vt:lpstr>
      <vt:lpstr>PowerPoint Presentation</vt:lpstr>
      <vt:lpstr>PowerPoint Presentation</vt:lpstr>
      <vt:lpstr>PowerPoint Presentation</vt:lpstr>
      <vt:lpstr>Embedding HTML code with PHP</vt:lpstr>
      <vt:lpstr>ANY  Questions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Velani, Ankitkumar</cp:lastModifiedBy>
  <cp:revision>132</cp:revision>
  <dcterms:modified xsi:type="dcterms:W3CDTF">2022-02-11T16:00:36Z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2022-01-05T01:00:54Z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50f75800-2642-476a-b310-3178aefc23c6</vt:lpwstr>
  </property>
  <property fmtid="{D5CDD505-2E9C-101B-9397-08002B2CF9AE}" pid="8" name="MSIP_Label_ea60d57e-af5b-4752-ac57-3e4f28ca11dc_ContentBits">
    <vt:lpwstr>0</vt:lpwstr>
  </property>
</Properties>
</file>