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96" r:id="rId2"/>
    <p:sldId id="257" r:id="rId3"/>
    <p:sldId id="258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03" r:id="rId16"/>
    <p:sldId id="259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304" r:id="rId28"/>
    <p:sldId id="298" r:id="rId29"/>
    <p:sldId id="299" r:id="rId30"/>
    <p:sldId id="300" r:id="rId31"/>
    <p:sldId id="301" r:id="rId32"/>
    <p:sldId id="302" r:id="rId33"/>
    <p:sldId id="305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7B"/>
    <a:srgbClr val="1E1E1E"/>
    <a:srgbClr val="777BB3"/>
    <a:srgbClr val="F16529"/>
    <a:srgbClr val="E44D26"/>
    <a:srgbClr val="F47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4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5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9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30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65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92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19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7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573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6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481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22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63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63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894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1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469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0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6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2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0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44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51536" y="3132259"/>
            <a:ext cx="8222100" cy="1666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Day Workshop for BCA students on </a:t>
            </a:r>
            <a:b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PHP &amp; MySQL</a:t>
            </a: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b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Department of MCA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Siddaganga Institute of Technology, Tumkuru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2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by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Ankitkumar Velani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Senior Consultant</a:t>
            </a:r>
            <a:b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Deloitte India, Bangalore</a:t>
            </a: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Switch</a:t>
            </a:r>
            <a:r>
              <a:rPr lang="en" sz="2800" dirty="0"/>
              <a:t> case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switch statement is used to execute one statement from multiple conditions.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works like PHP if-else-if statement.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Syntax: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switch(expression){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case value1: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    //code to be executed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    break;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case value2: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    //code to be executed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......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default: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         // default code to be execute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8" name="Google Shape;105;p19">
            <a:extLst>
              <a:ext uri="{FF2B5EF4-FFF2-40B4-BE49-F238E27FC236}">
                <a16:creationId xmlns:a16="http://schemas.microsoft.com/office/drawing/2014/main" id="{1111E3F2-3EE7-4ACC-A7F2-7DCE304FD54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   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$course = “BCA";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switch ($course)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{  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case "BCA":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"BCA is 3 years course";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case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Bsc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":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Bsc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is 3 years course";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case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B.Tech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":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B.Tech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is 4 years course";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case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B.Arch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":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"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B.Arch</a:t>
            </a:r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is 5 years course";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case “MCA":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“MCA is 2 years course";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default: 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echo "Wrong Choice";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break;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}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</a:p>
          <a:p>
            <a:pPr marL="0" indent="0" algn="l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 </a:t>
            </a:r>
            <a:endParaRPr lang="e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2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Loops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Like other programming PHP loops are quite similar. Repeat the code for based on specific condition or no of time to be repeat.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Loop variant: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algn="l">
              <a:buSzPct val="100000"/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loop</a:t>
            </a:r>
          </a:p>
          <a:p>
            <a:pPr marL="342900" algn="l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While loop</a:t>
            </a:r>
          </a:p>
          <a:p>
            <a:pPr marL="342900" algn="l">
              <a:buSzPct val="100000"/>
              <a:buFont typeface="+mj-lt"/>
              <a:buAutoNum type="arabicPeriod"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Do..while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loop</a:t>
            </a:r>
          </a:p>
          <a:p>
            <a:pPr marL="342900" algn="l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Foreach loop</a:t>
            </a: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Google Shape;105;p19">
            <a:extLst>
              <a:ext uri="{FF2B5EF4-FFF2-40B4-BE49-F238E27FC236}">
                <a16:creationId xmlns:a16="http://schemas.microsoft.com/office/drawing/2014/main" id="{1111E3F2-3EE7-4ACC-A7F2-7DCE304FD54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IN" sz="1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Example : For Loop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      </a:t>
            </a:r>
          </a:p>
          <a:p>
            <a:pPr marL="0" indent="0" algn="l"/>
            <a:endParaRPr lang="en-IN" sz="1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$n = 10;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for($</a:t>
            </a: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0; $</a:t>
            </a: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 $n; $</a:t>
            </a: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++){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($</a:t>
            </a: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); 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}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</a:p>
          <a:p>
            <a:pPr marL="0" indent="0" algn="l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 </a:t>
            </a:r>
            <a:endParaRPr lang="en" sz="1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2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While/Do while Loop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Example : While Loop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      </a:t>
            </a:r>
          </a:p>
          <a:p>
            <a:pPr marL="0" indent="0" algn="l"/>
            <a:endParaRPr lang="en-IN" sz="16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$</a:t>
            </a:r>
            <a:r>
              <a:rPr lang="en-IN" sz="1600" dirty="0" err="1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1;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$n = 10; </a:t>
            </a:r>
            <a:r>
              <a:rPr lang="en-IN" sz="1600" dirty="0">
                <a:solidFill>
                  <a:schemeClr val="tx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# no of times repeat</a:t>
            </a:r>
          </a:p>
          <a:p>
            <a:pPr marL="0" indent="0" algn="l"/>
            <a:endParaRPr lang="en-IN" sz="16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while( $</a:t>
            </a:r>
            <a:r>
              <a:rPr lang="en-IN" sz="1600" dirty="0" err="1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&lt;= $n ){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echo ($</a:t>
            </a:r>
            <a:r>
              <a:rPr lang="en-IN" sz="1600" dirty="0" err="1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);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$</a:t>
            </a:r>
            <a:r>
              <a:rPr lang="en-IN" sz="1600" dirty="0" err="1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++;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} 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</a:p>
          <a:p>
            <a:pPr marL="0" indent="0" algn="l"/>
            <a:r>
              <a:rPr lang="en-IN" sz="16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 </a:t>
            </a:r>
            <a:endParaRPr lang="en" sz="16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Google Shape;105;p19">
            <a:extLst>
              <a:ext uri="{FF2B5EF4-FFF2-40B4-BE49-F238E27FC236}">
                <a16:creationId xmlns:a16="http://schemas.microsoft.com/office/drawing/2014/main" id="{1111E3F2-3EE7-4ACC-A7F2-7DCE304FD54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Example : </a:t>
            </a:r>
            <a:r>
              <a:rPr lang="en-IN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Do..while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      </a:t>
            </a: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$</a:t>
            </a:r>
            <a:r>
              <a:rPr lang="en-IN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1;</a:t>
            </a: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$n = 10;</a:t>
            </a: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do{</a:t>
            </a: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echo ($</a:t>
            </a:r>
            <a:r>
              <a:rPr lang="en-IN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);</a:t>
            </a: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$</a:t>
            </a:r>
            <a:r>
              <a:rPr lang="en-IN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++;</a:t>
            </a: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}while($</a:t>
            </a:r>
            <a:r>
              <a:rPr lang="en-IN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&lt;= $n)</a:t>
            </a:r>
          </a:p>
          <a:p>
            <a:pPr marL="0" indent="0" algn="l"/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 </a:t>
            </a:r>
            <a:endParaRPr lang="en" sz="16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5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Foreach loop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foreach loop is used to traverse the array elements. It works only on array and object</a:t>
            </a:r>
            <a:r>
              <a:rPr lang="en-US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foreach loop works on elements basis rather than index.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provides an easiest way to iterate the elements of an array.</a:t>
            </a:r>
            <a:endParaRPr lang="en-US" sz="1400" b="0" i="0" dirty="0">
              <a:solidFill>
                <a:schemeClr val="bg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foreach loop, we don't need to increment the value.</a:t>
            </a:r>
          </a:p>
        </p:txBody>
      </p:sp>
      <p:sp>
        <p:nvSpPr>
          <p:cNvPr id="8" name="Google Shape;105;p19">
            <a:extLst>
              <a:ext uri="{FF2B5EF4-FFF2-40B4-BE49-F238E27FC236}">
                <a16:creationId xmlns:a16="http://schemas.microsoft.com/office/drawing/2014/main" id="{1111E3F2-3EE7-4ACC-A7F2-7DCE304FD54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just"/>
            <a:endParaRPr lang="en-US" sz="180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14300" indent="0" algn="just"/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&lt;?php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//declare array  </a:t>
            </a:r>
          </a:p>
          <a:p>
            <a:pPr marL="114300" indent="0" algn="l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$sub = array(“C“,</a:t>
            </a:r>
          </a:p>
          <a:p>
            <a:pPr marL="114300" indent="0" algn="l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“C++",</a:t>
            </a:r>
          </a:p>
          <a:p>
            <a:pPr marL="114300" indent="0" algn="l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“PHP",</a:t>
            </a:r>
          </a:p>
          <a:p>
            <a:pPr marL="114300" indent="0" algn="l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“Java");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foreach ($sub as $s) {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echo $e;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 </a:t>
            </a:r>
          </a:p>
          <a:p>
            <a:pPr marL="114300" indent="0" algn="just"/>
            <a:r>
              <a:rPr lang="en-US" sz="18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?&gt;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2BA5-8302-4D30-81A2-8091BEC17A69}"/>
              </a:ext>
            </a:extLst>
          </p:cNvPr>
          <p:cNvSpPr txBox="1"/>
          <p:nvPr/>
        </p:nvSpPr>
        <p:spPr>
          <a:xfrm>
            <a:off x="566102" y="3980369"/>
            <a:ext cx="329469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Syntax: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($array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$value)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 to be executed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7532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PHP Includes Statement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allows you to include file so that a page content can be reused many times.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There are two ways to include file in PHP.</a:t>
            </a:r>
          </a:p>
          <a:p>
            <a:pPr marL="342900" algn="just">
              <a:buClrTx/>
              <a:buSzPct val="100000"/>
              <a:buFont typeface="+mj-lt"/>
              <a:buAutoNum type="arabicPeriod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include</a:t>
            </a:r>
          </a:p>
          <a:p>
            <a:pPr marL="342900" algn="just">
              <a:buClrTx/>
              <a:buSzPct val="100000"/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equire</a:t>
            </a:r>
          </a:p>
          <a:p>
            <a:pPr marL="0" indent="0" algn="just">
              <a:buClrTx/>
              <a:buSzPct val="100000"/>
            </a:pPr>
            <a:endParaRPr lang="en-IN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buClrTx/>
              <a:buSzPct val="100000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Both include and require are identical to each other, except failure.</a:t>
            </a:r>
          </a:p>
          <a:p>
            <a:pPr marL="0" indent="0" algn="just">
              <a:buClrTx/>
              <a:buSzPct val="100000"/>
            </a:pPr>
            <a:endParaRPr lang="en-US" sz="1400" b="1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include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only generates a warning, i.e., E_WARNING, and continue the execution of the script.</a:t>
            </a:r>
          </a:p>
          <a:p>
            <a:pPr marL="114300" indent="0" algn="just"/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require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generates a fatal error, i.e., E_COMPILE_ERROR, and stop the execution of the script.</a:t>
            </a:r>
          </a:p>
          <a:p>
            <a:pPr marL="0" indent="0" algn="just">
              <a:buClrTx/>
              <a:buSzPct val="100000"/>
            </a:pPr>
            <a:endParaRPr lang="en-IN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EF047-A006-45DF-BE41-0251DB0F4F2E}"/>
              </a:ext>
            </a:extLst>
          </p:cNvPr>
          <p:cNvSpPr txBox="1"/>
          <p:nvPr/>
        </p:nvSpPr>
        <p:spPr>
          <a:xfrm>
            <a:off x="4775456" y="390769"/>
            <a:ext cx="38605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Syntax: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'filename ';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or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include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('filename');  </a:t>
            </a:r>
          </a:p>
          <a:p>
            <a:pPr algn="just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'filename ';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or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require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('filename');  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82134-F82D-41D8-8D3F-64F3EA7B36DB}"/>
              </a:ext>
            </a:extLst>
          </p:cNvPr>
          <p:cNvSpPr txBox="1"/>
          <p:nvPr/>
        </p:nvSpPr>
        <p:spPr>
          <a:xfrm>
            <a:off x="4904154" y="3081681"/>
            <a:ext cx="33098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Example :</a:t>
            </a:r>
          </a:p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&lt;?php </a:t>
            </a:r>
          </a:p>
          <a:p>
            <a:pPr algn="just"/>
            <a:endParaRPr lang="en-IN" b="1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chemeClr val="bg1"/>
                </a:solidFill>
                <a:effectLst/>
                <a:latin typeface="inter-regular"/>
              </a:rPr>
              <a:t>      require</a:t>
            </a:r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("menu.html");</a:t>
            </a:r>
          </a:p>
          <a:p>
            <a:pPr algn="just"/>
            <a:r>
              <a:rPr lang="en-IN" b="1" i="0" dirty="0">
                <a:solidFill>
                  <a:schemeClr val="bg1"/>
                </a:solidFill>
                <a:effectLst/>
                <a:latin typeface="inter-regular"/>
              </a:rPr>
              <a:t>      include</a:t>
            </a:r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(“footer.html");  </a:t>
            </a:r>
            <a:endParaRPr lang="en-IN" dirty="0">
              <a:solidFill>
                <a:schemeClr val="bg1"/>
              </a:solidFill>
              <a:latin typeface="inter-regular"/>
            </a:endParaRPr>
          </a:p>
          <a:p>
            <a:pPr algn="just"/>
            <a:endParaRPr lang="en-IN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?&gt;  </a:t>
            </a:r>
          </a:p>
        </p:txBody>
      </p:sp>
    </p:spTree>
    <p:extLst>
      <p:ext uri="{BB962C8B-B14F-4D97-AF65-F5344CB8AC3E}">
        <p14:creationId xmlns:p14="http://schemas.microsoft.com/office/powerpoint/2010/main" val="303934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9508F-B4CE-4B29-9C6B-64F08138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366352"/>
            <a:ext cx="8222100" cy="933600"/>
          </a:xfrm>
        </p:spPr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87C3-1B08-40C1-AF9A-B74583C49E6D}"/>
              </a:ext>
            </a:extLst>
          </p:cNvPr>
          <p:cNvSpPr txBox="1"/>
          <p:nvPr/>
        </p:nvSpPr>
        <p:spPr>
          <a:xfrm>
            <a:off x="4955025" y="2130401"/>
            <a:ext cx="365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 Global Variables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IF..ELSE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Include &amp; Require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Functions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75238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 function is a piece of code that can be reused many times. It can take input as argument list and return value.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are thousands of built-in functions in PHP.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PHP, we can define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Conditional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 within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Recursive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also.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E8970-C158-45D2-ACFA-79565C942ADC}"/>
              </a:ext>
            </a:extLst>
          </p:cNvPr>
          <p:cNvSpPr txBox="1"/>
          <p:nvPr/>
        </p:nvSpPr>
        <p:spPr>
          <a:xfrm>
            <a:off x="5322277" y="2024185"/>
            <a:ext cx="3649785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Syntax: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--list){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return value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Function Arguments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75238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can pass the information in PHP function through arguments which is separated by comma.</a:t>
            </a:r>
          </a:p>
          <a:p>
            <a:pPr marL="13970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supports </a:t>
            </a:r>
          </a:p>
          <a:p>
            <a:pPr marL="609600" lvl="1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Call by Value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(default)</a:t>
            </a:r>
          </a:p>
          <a:p>
            <a:pPr marL="609600" lvl="1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Call by Reference</a:t>
            </a:r>
            <a:endParaRPr lang="en-US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09600" lvl="1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 argument values</a:t>
            </a:r>
            <a:endParaRPr lang="en-US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09600" lvl="1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Variable-length argument list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E8970-C158-45D2-ACFA-79565C942ADC}"/>
              </a:ext>
            </a:extLst>
          </p:cNvPr>
          <p:cNvSpPr txBox="1"/>
          <p:nvPr/>
        </p:nvSpPr>
        <p:spPr>
          <a:xfrm>
            <a:off x="5236308" y="2024185"/>
            <a:ext cx="373575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Syntax: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--list){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return value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5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Function Arguments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14131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IN" b="1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Call by </a:t>
            </a: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V</a:t>
            </a:r>
            <a:r>
              <a:rPr lang="en-IN" b="1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alue </a:t>
            </a:r>
          </a:p>
          <a:p>
            <a:pPr marL="139700" indent="0" algn="just">
              <a:buNone/>
            </a:pPr>
            <a:endParaRPr lang="en-IN" b="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  <a:p>
            <a:pPr marL="139700" indent="0" algn="just">
              <a:buNone/>
            </a:pP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&lt;?php  </a:t>
            </a:r>
          </a:p>
          <a:p>
            <a:pPr marL="139700" indent="0" algn="just"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1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 hello($name){  </a:t>
            </a:r>
          </a:p>
          <a:p>
            <a:pPr marL="139700" indent="0" algn="just">
              <a:buNone/>
            </a:pP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     echo "Hello $name !!";  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	</a:t>
            </a:r>
            <a:endParaRPr lang="en-IN" b="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//Function Call</a:t>
            </a:r>
            <a:endParaRPr lang="en-IN" b="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hello(“john”);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hello(“Nick”);</a:t>
            </a:r>
          </a:p>
          <a:p>
            <a:pPr marL="139700" indent="0" algn="just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16ACE811-F9B8-46D3-81A7-25F1A4001A82}"/>
              </a:ext>
            </a:extLst>
          </p:cNvPr>
          <p:cNvSpPr txBox="1">
            <a:spLocks/>
          </p:cNvSpPr>
          <p:nvPr/>
        </p:nvSpPr>
        <p:spPr>
          <a:xfrm>
            <a:off x="4758638" y="1919075"/>
            <a:ext cx="4014131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Font typeface="Roboto"/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Default arguments</a:t>
            </a:r>
          </a:p>
          <a:p>
            <a:pPr marL="139700" indent="0" algn="just">
              <a:buFont typeface="Roboto"/>
              <a:buNone/>
            </a:pPr>
            <a:endParaRPr lang="en-IN" b="1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&lt;?php  </a:t>
            </a:r>
          </a:p>
          <a:p>
            <a:pPr marL="139700" indent="0" algn="just">
              <a:buFont typeface="Roboto"/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  function</a:t>
            </a: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 hello($name=“Kevin”){  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   echo "Hello $name !!";  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}  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	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//Function Call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hello(“john”);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hello();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7658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Function Arguments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14131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IN" b="1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Call by Value </a:t>
            </a:r>
          </a:p>
          <a:p>
            <a:pPr marL="139700" indent="0" algn="just">
              <a:buNone/>
            </a:pP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&lt;?php  </a:t>
            </a:r>
          </a:p>
          <a:p>
            <a:pPr marL="139700" indent="0" algn="just"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1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 hello($name){  </a:t>
            </a:r>
          </a:p>
          <a:p>
            <a:pPr marL="139700" indent="0" algn="just">
              <a:buNone/>
            </a:pP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     echo "Hello $name !!";  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	</a:t>
            </a:r>
            <a:endParaRPr lang="en-IN" b="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//Function Call</a:t>
            </a:r>
            <a:endParaRPr lang="en-IN" b="0" i="0" dirty="0">
              <a:solidFill>
                <a:srgbClr val="1E1E1E"/>
              </a:solidFill>
              <a:effectLst/>
              <a:latin typeface="Consolas" panose="020B0609020204030204" pitchFamily="49" charset="0"/>
            </a:endParaRP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hello(“john”);</a:t>
            </a:r>
          </a:p>
          <a:p>
            <a:pPr marL="139700" indent="0" algn="just"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</a:t>
            </a:r>
            <a:r>
              <a:rPr lang="en-IN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</a:rPr>
              <a:t>hello(“Nick”);</a:t>
            </a:r>
          </a:p>
          <a:p>
            <a:pPr marL="139700" indent="0" algn="just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  <p:sp>
        <p:nvSpPr>
          <p:cNvPr id="6" name="Google Shape;86;p16">
            <a:extLst>
              <a:ext uri="{FF2B5EF4-FFF2-40B4-BE49-F238E27FC236}">
                <a16:creationId xmlns:a16="http://schemas.microsoft.com/office/drawing/2014/main" id="{6FA2A986-D9A3-47B0-8FEA-37F946AC0373}"/>
              </a:ext>
            </a:extLst>
          </p:cNvPr>
          <p:cNvSpPr txBox="1">
            <a:spLocks/>
          </p:cNvSpPr>
          <p:nvPr/>
        </p:nvSpPr>
        <p:spPr>
          <a:xfrm>
            <a:off x="4657971" y="1711569"/>
            <a:ext cx="4486029" cy="3431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Font typeface="Roboto"/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Call by Reference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&lt;?php  </a:t>
            </a:r>
          </a:p>
          <a:p>
            <a:pPr marL="139700" indent="0" algn="just">
              <a:buFont typeface="Roboto"/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  function</a:t>
            </a: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1E1E1E"/>
                </a:solidFill>
                <a:latin typeface="Consolas" panose="020B0609020204030204" pitchFamily="49" charset="0"/>
              </a:rPr>
              <a:t>addr</a:t>
            </a: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(&amp;$name){  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   $name = “John Nick”;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  }  </a:t>
            </a:r>
          </a:p>
          <a:p>
            <a:pPr marL="139700" indent="0" algn="just">
              <a:buFont typeface="Roboto"/>
              <a:buNone/>
            </a:pPr>
            <a:endParaRPr lang="en-IN" dirty="0">
              <a:solidFill>
                <a:srgbClr val="1E1E1E"/>
              </a:solidFill>
              <a:latin typeface="Consolas" panose="020B0609020204030204" pitchFamily="49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$name = “John”;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echo “$name”;</a:t>
            </a:r>
            <a:r>
              <a:rPr lang="en-US" sz="1100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//Value before function call</a:t>
            </a: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// function call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addr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($name);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echo “$name”; </a:t>
            </a:r>
            <a:r>
              <a:rPr lang="en-US" sz="1100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//Value after function call</a:t>
            </a: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001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with PHP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Function Arguments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FA1E-EBDE-4725-B65C-D3B6D91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85" y="1864367"/>
            <a:ext cx="4876084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supports variable length argument function. It means you can pass 0, 1 or n number of arguments in function. </a:t>
            </a:r>
          </a:p>
          <a:p>
            <a:pPr marL="13970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 do so, you need to use 3 ellipses (dots) before the argument name.</a:t>
            </a:r>
          </a:p>
          <a:p>
            <a:pPr marL="139700" indent="0">
              <a:buNone/>
            </a:pPr>
            <a:endParaRPr lang="en-US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>
              <a:buNone/>
            </a:pPr>
            <a:r>
              <a:rPr lang="en-US" b="1" i="1" dirty="0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Syntax :</a:t>
            </a:r>
          </a:p>
          <a:p>
            <a:pPr marL="139700" indent="0">
              <a:buNone/>
            </a:pPr>
            <a:r>
              <a:rPr lang="en-US" b="1" i="1" dirty="0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function </a:t>
            </a:r>
            <a:r>
              <a:rPr lang="en-US" b="1" i="1" dirty="0" err="1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function_name</a:t>
            </a:r>
            <a:r>
              <a:rPr lang="en-US" b="1" i="1" dirty="0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(…$</a:t>
            </a:r>
            <a:r>
              <a:rPr lang="en-US" b="1" i="1" dirty="0" err="1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arg</a:t>
            </a:r>
            <a:r>
              <a:rPr lang="en-US" b="1" i="1" dirty="0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){</a:t>
            </a:r>
          </a:p>
          <a:p>
            <a:pPr marL="139700" indent="0">
              <a:buNone/>
            </a:pPr>
            <a:endParaRPr lang="en-US" b="1" i="1" dirty="0">
              <a:solidFill>
                <a:srgbClr val="333333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>
              <a:buNone/>
            </a:pPr>
            <a:r>
              <a:rPr lang="en-US" b="1" i="1" dirty="0">
                <a:solidFill>
                  <a:srgbClr val="333333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  <a:endParaRPr lang="en-IN" b="1" i="1" dirty="0"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5103446" y="1711569"/>
            <a:ext cx="4040554" cy="3431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Font typeface="Roboto"/>
              <a:buNone/>
            </a:pPr>
            <a:r>
              <a:rPr lang="en-IN" b="1" dirty="0">
                <a:solidFill>
                  <a:srgbClr val="1E1E1E"/>
                </a:solidFill>
                <a:latin typeface="Consolas" panose="020B0609020204030204" pitchFamily="49" charset="0"/>
              </a:rPr>
              <a:t>Example :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</a:rPr>
              <a:t>&lt;?php  </a:t>
            </a:r>
          </a:p>
          <a:p>
            <a:pPr marL="139700" indent="0" algn="just">
              <a:buFont typeface="Roboto"/>
              <a:buNone/>
            </a:pPr>
            <a:endParaRPr lang="en-IN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function hello(…$names){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foreach($names as $n){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echo ($n);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  </a:t>
            </a:r>
          </a:p>
          <a:p>
            <a:pPr marL="139700" indent="0" algn="just">
              <a:buFont typeface="Roboto"/>
              <a:buNone/>
            </a:pPr>
            <a:endParaRPr lang="en-IN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</a:p>
          <a:p>
            <a:pPr marL="139700" indent="0" algn="just">
              <a:buFont typeface="Roboto"/>
              <a:buNone/>
            </a:pPr>
            <a:endParaRPr lang="en-IN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hello(‘John’);</a:t>
            </a:r>
          </a:p>
          <a:p>
            <a:pPr marL="139700" indent="0" algn="just">
              <a:buFont typeface="Roboto"/>
              <a:buNone/>
            </a:pP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hello(‘</a:t>
            </a:r>
            <a:r>
              <a:rPr lang="en-IN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John’,’Nick’,’Kevin</a:t>
            </a:r>
            <a:r>
              <a:rPr lang="en-IN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’);</a:t>
            </a:r>
          </a:p>
          <a:p>
            <a:pPr marL="139700" indent="0" algn="just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0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Arrays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FA1E-EBDE-4725-B65C-D3B6D91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85" y="1864367"/>
            <a:ext cx="4188330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array is an ordered map (contains value on the basis of key). It is used to hold multiple values of similar type in a single variable.</a:t>
            </a:r>
          </a:p>
          <a:p>
            <a:pPr marL="139700" indent="0" algn="just">
              <a:buNone/>
            </a:pPr>
            <a:endParaRPr lang="en-US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There are 3 types of array in PHP.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Indexed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Associative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Multidimensional Array</a:t>
            </a:r>
          </a:p>
          <a:p>
            <a:pPr marL="139700" indent="0">
              <a:buNone/>
            </a:pPr>
            <a:endParaRPr lang="en-US" b="0" i="0" dirty="0">
              <a:solidFill>
                <a:srgbClr val="1E1E1E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4478214" y="1711570"/>
            <a:ext cx="4665785" cy="343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None/>
            </a:pPr>
            <a:r>
              <a:rPr lang="en-US" b="1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Indexed Array</a:t>
            </a:r>
          </a:p>
          <a:p>
            <a:pPr marL="482600" indent="-342900" algn="just">
              <a:buFont typeface="Roboto"/>
              <a:buAutoNum type="arabicParenR"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139700" indent="0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$subject= array(“C”,”C++”,”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Java”,”PHP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”);</a:t>
            </a:r>
          </a:p>
          <a:p>
            <a:pPr marL="139700" indent="0" algn="just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$city[0]=“Bangalore”;</a:t>
            </a: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$city[1]=“Mumbai”;</a:t>
            </a: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$city[2]=“Pune”;</a:t>
            </a:r>
          </a:p>
          <a:p>
            <a:pPr marL="139700" indent="0" algn="just"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echo $subject[0];</a:t>
            </a: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echo $city[1];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8957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Arrays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FA1E-EBDE-4725-B65C-D3B6D91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85" y="1864367"/>
            <a:ext cx="4188330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array is an ordered map (contains value on the basis of key). It is used to hold multiple values of similar type in a single variable.</a:t>
            </a:r>
          </a:p>
          <a:p>
            <a:pPr marL="139700" indent="0" algn="just">
              <a:buNone/>
            </a:pPr>
            <a:endParaRPr lang="en-US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There are 3 types of array in PHP.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Indexed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Associative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Multidimensional Array</a:t>
            </a:r>
          </a:p>
          <a:p>
            <a:pPr marL="139700" indent="0">
              <a:buNone/>
            </a:pPr>
            <a:endParaRPr lang="en-US" b="0" i="0" dirty="0">
              <a:solidFill>
                <a:srgbClr val="1E1E1E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4478214" y="1711570"/>
            <a:ext cx="4665785" cy="343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None/>
            </a:pPr>
            <a:r>
              <a:rPr lang="en-US" b="1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Associative Array</a:t>
            </a:r>
          </a:p>
          <a:p>
            <a:pPr marL="482600" indent="-342900" algn="just">
              <a:buFont typeface="Roboto"/>
              <a:buAutoNum type="arabicParenR"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139700" indent="0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$students = array(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“USN01” =&gt; ”John”,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“USN02” =&gt; “Nick”,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“USN03” =&gt; “Kevin”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);</a:t>
            </a:r>
          </a:p>
          <a:p>
            <a:pPr marL="139700" indent="0" algn="just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echo $students[‘USN02’];</a:t>
            </a: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4408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Arrays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FA1E-EBDE-4725-B65C-D3B6D91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85" y="1864367"/>
            <a:ext cx="4188330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array is an ordered map (contains value on the basis of key). It is used to hold multiple values of similar type in a single variable.</a:t>
            </a:r>
          </a:p>
          <a:p>
            <a:pPr marL="139700" indent="0" algn="just">
              <a:buNone/>
            </a:pPr>
            <a:endParaRPr lang="en-US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There are 3 types of array in PHP.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Indexed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Associative Array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Multidimensional Array</a:t>
            </a:r>
          </a:p>
          <a:p>
            <a:pPr marL="139700" indent="0">
              <a:buNone/>
            </a:pPr>
            <a:endParaRPr lang="en-US" b="0" i="0" dirty="0">
              <a:solidFill>
                <a:srgbClr val="1E1E1E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4478214" y="1711570"/>
            <a:ext cx="4665785" cy="343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None/>
            </a:pPr>
            <a:r>
              <a:rPr lang="en-US" b="1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Multidimensional Array</a:t>
            </a: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139700" indent="0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$emp=array(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array(1, “AAA”, 3000),</a:t>
            </a:r>
          </a:p>
          <a:p>
            <a:pPr marL="139700" indent="0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array(2, “BBB”, 8900),</a:t>
            </a:r>
          </a:p>
          <a:p>
            <a:pPr marL="139700" indent="0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array(3, “CCC”, 5550)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);</a:t>
            </a:r>
          </a:p>
          <a:p>
            <a:pPr marL="139700" indent="0">
              <a:buFont typeface="Roboto"/>
              <a:buNone/>
            </a:pP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for( $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=0; $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&lt;3; $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++)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for ($j=0; $j&lt;3; $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j++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</a:t>
            </a:r>
          </a:p>
          <a:p>
            <a:pPr marL="139700" indent="0">
              <a:buFont typeface="Roboto"/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echo $emp[$</a:t>
            </a:r>
            <a:r>
              <a:rPr lang="en-US" dirty="0" err="1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][$j];</a:t>
            </a:r>
          </a:p>
        </p:txBody>
      </p:sp>
    </p:spTree>
    <p:extLst>
      <p:ext uri="{BB962C8B-B14F-4D97-AF65-F5344CB8AC3E}">
        <p14:creationId xmlns:p14="http://schemas.microsoft.com/office/powerpoint/2010/main" val="1532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Strings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FA1E-EBDE-4725-B65C-D3B6D91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85" y="1864367"/>
            <a:ext cx="4188330" cy="2710200"/>
          </a:xfrm>
        </p:spPr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string is a sequence of characters i.e., used to store and manipulate text. </a:t>
            </a:r>
          </a:p>
          <a:p>
            <a:pPr marL="139700" indent="0" algn="just">
              <a:lnSpc>
                <a:spcPct val="100000"/>
              </a:lnSpc>
              <a:buNone/>
            </a:pPr>
            <a:endParaRPr lang="en-IN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lnSpc>
                <a:spcPct val="100000"/>
              </a:lnSpc>
              <a:buNone/>
            </a:pPr>
            <a:r>
              <a:rPr lang="en-IN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 S</a:t>
            </a:r>
            <a:r>
              <a:rPr lang="en-IN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ingle quoted</a:t>
            </a:r>
          </a:p>
          <a:p>
            <a:pPr marL="139700" indent="0" algn="just">
              <a:lnSpc>
                <a:spcPct val="100000"/>
              </a:lnSpc>
              <a:buNone/>
            </a:pPr>
            <a:endParaRPr lang="en-IN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lnSpc>
                <a:spcPct val="100000"/>
              </a:lnSpc>
              <a:buNone/>
            </a:pPr>
            <a:r>
              <a:rPr lang="en-IN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 D</a:t>
            </a:r>
            <a:r>
              <a:rPr lang="en-IN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ouble quoted</a:t>
            </a:r>
          </a:p>
          <a:p>
            <a:pPr marL="139700" indent="0">
              <a:buNone/>
            </a:pPr>
            <a:endParaRPr lang="en-US" b="0" i="0" dirty="0">
              <a:solidFill>
                <a:srgbClr val="1E1E1E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4478214" y="1711570"/>
            <a:ext cx="4665786" cy="343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None/>
            </a:pPr>
            <a:r>
              <a:rPr lang="en-IN" b="1" i="0" u="sng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Single Quoted</a:t>
            </a:r>
          </a:p>
          <a:p>
            <a:pPr marL="13970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can create a string in PHP by enclosing the text in a single-quote. </a:t>
            </a:r>
          </a:p>
          <a:p>
            <a:pPr marL="139700" indent="0" algn="just">
              <a:buNone/>
            </a:pPr>
            <a:endParaRPr lang="en-US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1" u="sng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 Quoted</a:t>
            </a:r>
          </a:p>
          <a:p>
            <a:pPr marL="139700" indent="0" algn="just">
              <a:buNone/>
            </a:pPr>
            <a:endParaRPr lang="en-US" b="1" u="sng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PHP, we can specify string through enclosing text within double quote also. But escape sequences and variables will be interpreted using double quote PHP strings.</a:t>
            </a:r>
            <a:endParaRPr lang="en-US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4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86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Strings</a:t>
            </a:r>
            <a:endParaRPr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42668343-381A-4D01-83BE-FC042561CEBB}"/>
              </a:ext>
            </a:extLst>
          </p:cNvPr>
          <p:cNvSpPr txBox="1">
            <a:spLocks/>
          </p:cNvSpPr>
          <p:nvPr/>
        </p:nvSpPr>
        <p:spPr>
          <a:xfrm>
            <a:off x="4478214" y="1711570"/>
            <a:ext cx="4665786" cy="343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buNone/>
            </a:pPr>
            <a:r>
              <a:rPr lang="en-US" b="1" u="sng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 Quoted</a:t>
            </a:r>
          </a:p>
          <a:p>
            <a:pPr marL="139700" indent="0" algn="just">
              <a:buNone/>
            </a:pPr>
            <a:endParaRPr lang="en-US" b="1" u="sng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139700" indent="0" algn="just">
              <a:buNone/>
            </a:pPr>
            <a:endParaRPr lang="en-US" b="1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1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$name = “John”;</a:t>
            </a: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echo “ Hi $name, welcome to PHP”</a:t>
            </a:r>
            <a:r>
              <a:rPr lang="en-US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C42B-0C55-4732-94D5-42C87C34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11570"/>
            <a:ext cx="3999900" cy="2710200"/>
          </a:xfrm>
        </p:spPr>
        <p:txBody>
          <a:bodyPr/>
          <a:lstStyle/>
          <a:p>
            <a:pPr marL="139700" indent="0" algn="just">
              <a:buNone/>
            </a:pPr>
            <a:r>
              <a:rPr lang="en-IN" b="1" i="0" u="sng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Single Quoted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endParaRPr lang="en-US" b="1" u="sng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139700" indent="0" algn="just">
              <a:buNone/>
            </a:pPr>
            <a:endParaRPr lang="en-US" b="1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b="1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$name = “John”;</a:t>
            </a:r>
            <a:endParaRPr lang="en-US" dirty="0">
              <a:solidFill>
                <a:srgbClr val="1E1E1E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dirty="0">
                <a:solidFill>
                  <a:srgbClr val="1E1E1E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echo ‘Hi $name, welcome to PHP’</a:t>
            </a:r>
            <a:r>
              <a:rPr lang="en-US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139700" indent="0" algn="just">
              <a:buNone/>
            </a:pPr>
            <a:endParaRPr lang="en-US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5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3227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PHP Strings Functions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F340-C0B8-4E83-B1FE-17FB55921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F4369B-6FCF-47A1-B85F-A3D342F4B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48291"/>
              </p:ext>
            </p:extLst>
          </p:nvPr>
        </p:nvGraphicFramePr>
        <p:xfrm>
          <a:off x="0" y="1290132"/>
          <a:ext cx="9144000" cy="385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898">
                  <a:extLst>
                    <a:ext uri="{9D8B030D-6E8A-4147-A177-3AD203B41FA5}">
                      <a16:colId xmlns:a16="http://schemas.microsoft.com/office/drawing/2014/main" val="1168828339"/>
                    </a:ext>
                  </a:extLst>
                </a:gridCol>
                <a:gridCol w="6423102">
                  <a:extLst>
                    <a:ext uri="{9D8B030D-6E8A-4147-A177-3AD203B41FA5}">
                      <a16:colId xmlns:a16="http://schemas.microsoft.com/office/drawing/2014/main" val="3252214710"/>
                    </a:ext>
                  </a:extLst>
                </a:gridCol>
              </a:tblGrid>
              <a:tr h="428152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Functions</a:t>
                      </a:r>
                      <a:endParaRPr lang="en-IN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4549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</a:t>
                      </a:r>
                      <a:endParaRPr lang="en-IN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454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33108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b="0" dirty="0" err="1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strlen</a:t>
                      </a:r>
                      <a:r>
                        <a:rPr lang="en-IN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($str)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length of string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4443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str_word_count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($str)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number of words in string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96113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strrev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($str)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Reverse the string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93863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str_replace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($a, $b, $str)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Search words a and replace with b in string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7368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b="0" dirty="0" err="1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ucwords</a:t>
                      </a:r>
                      <a:r>
                        <a:rPr lang="en-IN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($str)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Convert first letter/character of every word in upper case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4584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strtoupper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($str)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Convert entire string in upper case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05116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algn="r"/>
                      <a:r>
                        <a:rPr lang="en-IN" b="0" dirty="0" err="1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strtolower</a:t>
                      </a:r>
                      <a:r>
                        <a:rPr lang="en-IN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($str)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Convert entire string in lower case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4231"/>
                  </a:ext>
                </a:extLst>
              </a:tr>
              <a:tr h="42815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explode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(</a:t>
                      </a:r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delimerter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, $str)</a:t>
                      </a:r>
                      <a:endParaRPr lang="en-IN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Break the string based on delimiter </a:t>
                      </a:r>
                      <a:endParaRPr lang="en-IN" b="0" dirty="0">
                        <a:solidFill>
                          <a:schemeClr val="bg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46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3DF33E-CBC6-47B3-BEF5-BD4303AF1299}"/>
              </a:ext>
            </a:extLst>
          </p:cNvPr>
          <p:cNvSpPr txBox="1"/>
          <p:nvPr/>
        </p:nvSpPr>
        <p:spPr>
          <a:xfrm>
            <a:off x="98250" y="667883"/>
            <a:ext cx="87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common string functions for string manipulation.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2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9508F-B4CE-4B29-9C6B-64F08138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366352"/>
            <a:ext cx="8222100" cy="933600"/>
          </a:xfrm>
        </p:spPr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87C3-1B08-40C1-AF9A-B74583C49E6D}"/>
              </a:ext>
            </a:extLst>
          </p:cNvPr>
          <p:cNvSpPr txBox="1"/>
          <p:nvPr/>
        </p:nvSpPr>
        <p:spPr>
          <a:xfrm>
            <a:off x="4955025" y="2130401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Arguments with Function</a:t>
            </a:r>
            <a:r>
              <a:rPr lang="en-I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Strings &amp; String Functions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6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Databases</a:t>
            </a:r>
            <a:endParaRPr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C42B-0C55-4732-94D5-42C87C34B4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19050"/>
            <a:ext cx="9144000" cy="1291526"/>
          </a:xfrm>
        </p:spPr>
        <p:txBody>
          <a:bodyPr/>
          <a:lstStyle/>
          <a:p>
            <a:pPr marL="425450" indent="-285750" algn="just"/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database is a separate application that stores a collection of data.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use relational database management system (RDBMS) to store and manage large structure volume of data.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buNone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of common RDBMS system:</a:t>
            </a:r>
          </a:p>
          <a:p>
            <a:pPr marL="882650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Oracle</a:t>
            </a:r>
          </a:p>
          <a:p>
            <a:pPr marL="882650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Servers</a:t>
            </a:r>
          </a:p>
          <a:p>
            <a:pPr marL="882650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</a:p>
          <a:p>
            <a:pPr marL="882650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SQLLITE</a:t>
            </a:r>
          </a:p>
          <a:p>
            <a:pPr marL="882650" lvl="1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IBM DB2</a:t>
            </a:r>
          </a:p>
          <a:p>
            <a:pPr marL="425450" indent="-285750" algn="just"/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IT TECHNOLOGY - FUNDAMENTAL LOGIC BUILDING GROUP.: Microsoft SQL Server">
            <a:extLst>
              <a:ext uri="{FF2B5EF4-FFF2-40B4-BE49-F238E27FC236}">
                <a16:creationId xmlns:a16="http://schemas.microsoft.com/office/drawing/2014/main" id="{FCECE2C5-CFF1-4F62-BDAE-B5C575D2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73" y="1756059"/>
            <a:ext cx="5286552" cy="31261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49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MySQL &amp; phpMyAdmin</a:t>
            </a:r>
            <a:endParaRPr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C42B-0C55-4732-94D5-42C87C34B4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19050"/>
            <a:ext cx="9144000" cy="1291526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is a fast , easy to use RDBMS software.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is released under open-source license.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is a standard for of the well know SQL data base system.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works on many operating system and with many languages including PHP, PERL, Java, …etc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is very friendly to PHP, and it comes with XAMPP bundle with easy integrations.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400" b="1" u="sng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phpMyAdmin</a:t>
            </a:r>
            <a:endParaRPr lang="en-US" sz="1400" u="sng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a user interface for MySQL Database, and it allows us to write &amp; execute the queries, manage data import &amp; export activities , and other </a:t>
            </a:r>
            <a:r>
              <a:rPr lang="en-US" sz="1400" dirty="0" err="1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r>
              <a:rPr lang="en-US" sz="14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activities.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200" u="sng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http://locahost/phpmyadmin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1E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or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http://127.0.0.1/phpmyadmin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25450" indent="-285750" algn="just">
              <a:lnSpc>
                <a:spcPct val="150000"/>
              </a:lnSpc>
            </a:pPr>
            <a:endParaRPr lang="en-US" sz="1400" dirty="0">
              <a:solidFill>
                <a:srgbClr val="1E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MySQL logo and symbol, meaning, history, PNG">
            <a:extLst>
              <a:ext uri="{FF2B5EF4-FFF2-40B4-BE49-F238E27FC236}">
                <a16:creationId xmlns:a16="http://schemas.microsoft.com/office/drawing/2014/main" id="{44D06946-55D8-4FBC-9700-926ECE9D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86" y="768773"/>
            <a:ext cx="1942441" cy="12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pMyAdmin - Wikipedia">
            <a:extLst>
              <a:ext uri="{FF2B5EF4-FFF2-40B4-BE49-F238E27FC236}">
                <a16:creationId xmlns:a16="http://schemas.microsoft.com/office/drawing/2014/main" id="{235309F0-9B4B-4542-BF94-229CE310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501" y="3880306"/>
            <a:ext cx="1236796" cy="6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br>
              <a:rPr lang="en" dirty="0"/>
            </a:br>
            <a:br>
              <a:rPr lang="en" sz="1600" dirty="0"/>
            </a:br>
            <a:r>
              <a:rPr lang="en" sz="1600" dirty="0"/>
              <a:t>In PHP , a variable is declared using $ (sign) followed by the variable name.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46853" y="1896949"/>
            <a:ext cx="5506869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bg2"/>
                </a:solidFill>
              </a:rPr>
              <a:t>Important points:</a:t>
            </a:r>
          </a:p>
          <a:p>
            <a:pPr marL="425450" indent="-285750">
              <a:buSzPts val="1400"/>
            </a:pPr>
            <a:r>
              <a:rPr lang="en-US" sz="1400" dirty="0">
                <a:solidFill>
                  <a:schemeClr val="bg2"/>
                </a:solidFill>
              </a:rPr>
              <a:t>As PHP is a loosely typed language, so we do not need to declare the data types of the variables. It automatically analyzes the values and makes conversions to its correct datatype. </a:t>
            </a:r>
          </a:p>
          <a:p>
            <a:pPr marL="425450" indent="-285750">
              <a:buSzPts val="1400"/>
            </a:pPr>
            <a:endParaRPr lang="en-US" sz="1400" dirty="0">
              <a:solidFill>
                <a:schemeClr val="bg2"/>
              </a:solidFill>
            </a:endParaRPr>
          </a:p>
          <a:p>
            <a:pPr marL="425450" indent="-285750">
              <a:buSzPts val="1400"/>
            </a:pPr>
            <a:r>
              <a:rPr lang="en-US" sz="1400" dirty="0">
                <a:solidFill>
                  <a:schemeClr val="bg2"/>
                </a:solidFill>
              </a:rPr>
              <a:t>After declaring a variable, it can be reused throughout the code.</a:t>
            </a:r>
          </a:p>
          <a:p>
            <a:pPr marL="425450" indent="-285750">
              <a:buSzPts val="1400"/>
            </a:pPr>
            <a:endParaRPr lang="en-US" sz="1400" dirty="0">
              <a:solidFill>
                <a:schemeClr val="bg2"/>
              </a:solidFill>
            </a:endParaRPr>
          </a:p>
          <a:p>
            <a:pPr marL="425450" indent="-285750">
              <a:buSzPts val="1400"/>
            </a:pPr>
            <a:r>
              <a:rPr lang="en-US" sz="1400" dirty="0">
                <a:solidFill>
                  <a:schemeClr val="bg2"/>
                </a:solidFill>
              </a:rPr>
              <a:t>Assignment Operator (=) is used to assign the value to a variable.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solidFill>
                <a:schemeClr val="bg2"/>
              </a:solidFill>
            </a:endParaRPr>
          </a:p>
          <a:p>
            <a:pPr indent="-317500">
              <a:lnSpc>
                <a:spcPct val="90000"/>
              </a:lnSpc>
              <a:buSzPts val="1400"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34893" y="1991855"/>
            <a:ext cx="3317016" cy="2636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tx2"/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Syntax:</a:t>
            </a:r>
            <a:endParaRPr lang="en-US" b="1" u="sng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$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variable_name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= value;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tx2"/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Example: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&lt;?php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$str =“Hello World, PHP”;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$x = 10;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$y = 55.55;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?&gt;</a:t>
            </a:r>
            <a:endParaRPr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9" y="142293"/>
            <a:ext cx="1308550" cy="7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172C-F40C-4B10-9648-E9A812B3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4BA5-1813-4951-88EA-4550A1DC51AE}"/>
              </a:ext>
            </a:extLst>
          </p:cNvPr>
          <p:cNvSpPr txBox="1"/>
          <p:nvPr/>
        </p:nvSpPr>
        <p:spPr>
          <a:xfrm>
            <a:off x="98251" y="832624"/>
            <a:ext cx="57152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Queries to create &amp; list databases: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</a:p>
          <a:p>
            <a:pPr lvl="3"/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lvl="3"/>
            <a:r>
              <a:rPr lang="en-US" b="1" dirty="0">
                <a:latin typeface="Consolas" panose="020B0609020204030204" pitchFamily="49" charset="0"/>
              </a:rPr>
              <a:t>	CREATE DATABASE [IF NOT EXISTS] </a:t>
            </a:r>
            <a:r>
              <a:rPr lang="en-US" b="1" dirty="0" err="1">
                <a:latin typeface="Consolas" panose="020B0609020204030204" pitchFamily="49" charset="0"/>
              </a:rPr>
              <a:t>database_name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endParaRPr lang="en-IN" b="1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b="1" dirty="0">
                <a:latin typeface="Consolas" panose="020B0609020204030204" pitchFamily="49" charset="0"/>
                <a:ea typeface="Roboto" panose="02000000000000000000" pitchFamily="2" charset="0"/>
              </a:rPr>
              <a:t>SHOW DATABASES;</a:t>
            </a:r>
          </a:p>
          <a:p>
            <a:pPr lvl="1"/>
            <a:endParaRPr lang="en-US" b="1" dirty="0"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/>
            <a:endParaRPr lang="en-US" b="1" dirty="0"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USE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database_name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lvl="2"/>
            <a:r>
              <a:rPr lang="en-US" dirty="0"/>
              <a:t>	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A2D8A-629A-4E52-9F03-3BC260C59E59}"/>
              </a:ext>
            </a:extLst>
          </p:cNvPr>
          <p:cNvSpPr txBox="1"/>
          <p:nvPr/>
        </p:nvSpPr>
        <p:spPr>
          <a:xfrm>
            <a:off x="5241073" y="2995961"/>
            <a:ext cx="3620429" cy="2031325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Example:</a:t>
            </a:r>
          </a:p>
          <a:p>
            <a:endParaRPr lang="en-IN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	CREATE DATABASE </a:t>
            </a:r>
            <a:r>
              <a:rPr lang="en-IN" b="1" dirty="0" err="1">
                <a:solidFill>
                  <a:schemeClr val="bg2"/>
                </a:solidFill>
                <a:latin typeface="Consolas" panose="020B0609020204030204" pitchFamily="49" charset="0"/>
              </a:rPr>
              <a:t>empdb</a:t>
            </a:r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	SHOW DATABASES;</a:t>
            </a:r>
          </a:p>
          <a:p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	USE </a:t>
            </a:r>
            <a:r>
              <a:rPr lang="en-IN" b="1" dirty="0" err="1">
                <a:solidFill>
                  <a:schemeClr val="bg2"/>
                </a:solidFill>
                <a:latin typeface="Consolas" panose="020B0609020204030204" pitchFamily="49" charset="0"/>
              </a:rPr>
              <a:t>empdb</a:t>
            </a:r>
            <a:r>
              <a:rPr lang="en-IN" b="1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6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: Data Definition Language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2072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DDL is set of SQL commands, used to create, modify and delete the database structure, objects but not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List of DDL Commands: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  : used to create database objects (Tables, View, index, function, store procedure, trigger)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DROP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  : used to drop the objects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ALTER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  : command used to alter the structure of existing objects.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TRUNCATE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: Remove all the records from the tables.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  : Rename the existing objects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: Data Manipulation Language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772292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SQL commands that deals with the manipulation of data present in the database belong to DML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It’s the components of the SQL statements that control access to the data and to the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List of DML Commands: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  : used to insert records into tables.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  : Update the records into the tables.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DALETE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  : remove records from the tables.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SELECT 	 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Data query language (DQL) statements used to perform the query operation on table/view.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3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9508F-B4CE-4B29-9C6B-64F08138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366352"/>
            <a:ext cx="8222100" cy="933600"/>
          </a:xfrm>
        </p:spPr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87C3-1B08-40C1-AF9A-B74583C49E6D}"/>
              </a:ext>
            </a:extLst>
          </p:cNvPr>
          <p:cNvSpPr txBox="1"/>
          <p:nvPr/>
        </p:nvSpPr>
        <p:spPr>
          <a:xfrm>
            <a:off x="4955025" y="2130401"/>
            <a:ext cx="365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phpMyAdmin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DDL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7082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br>
              <a:rPr lang="en" dirty="0"/>
            </a:br>
            <a:br>
              <a:rPr lang="en" sz="1600" dirty="0"/>
            </a:br>
            <a:r>
              <a:rPr lang="en" sz="1600" dirty="0"/>
              <a:t>In PHP , a variable is declared using $ (sign) followed by the variable name.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46853" y="1896948"/>
            <a:ext cx="5374009" cy="2973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Rules for declaring PHP variable: </a:t>
            </a:r>
          </a:p>
          <a:p>
            <a:pPr marL="425450" indent="-285750" algn="just"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variable must start with a dollar ($) sign, followed by the variable name.</a:t>
            </a:r>
          </a:p>
          <a:p>
            <a:pPr marL="425450" indent="-285750" algn="just"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can only contain alpha-numeric character and underscore (A-z, 0-9, _).</a:t>
            </a:r>
          </a:p>
          <a:p>
            <a:pPr marL="425450" indent="-285750" algn="just"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variable name must start with a letter or underscore (_) character.</a:t>
            </a:r>
          </a:p>
          <a:p>
            <a:pPr marL="425450" indent="-285750" algn="just">
              <a:buSzPts val="14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 thing to be kept in mind that the variable name cannot start with a number or special symbols.</a:t>
            </a:r>
          </a:p>
          <a:p>
            <a:pPr marL="425450" indent="-285750" algn="just">
              <a:buSzPts val="1400"/>
            </a:pPr>
            <a:r>
              <a:rPr lang="en-US" sz="1400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variables are case-sensitive, so $name and $NAME both are treated as different variable.</a:t>
            </a:r>
            <a:endParaRPr lang="en-US" sz="1400" u="sng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indent="-317500" algn="just">
              <a:lnSpc>
                <a:spcPct val="90000"/>
              </a:lnSpc>
              <a:buSzPts val="1400"/>
            </a:pPr>
            <a:endParaRPr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333333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853723" y="1743914"/>
            <a:ext cx="3290277" cy="3126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tx2"/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Example :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&lt;?php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$str =“Hello World, PHP”;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$STR= “Hello”; 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print($str);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print($STR);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     print(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gettype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($str));	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 Light"/>
                <a:sym typeface="Roboto Light"/>
              </a:rPr>
              <a:t>?&gt;</a:t>
            </a:r>
            <a:endParaRPr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Roboto Light"/>
              <a:sym typeface="Roboto Light"/>
            </a:endParaRPr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8" y="137310"/>
            <a:ext cx="1308550" cy="7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 Global Variables</a:t>
            </a:r>
            <a:br>
              <a:rPr lang="en" sz="1600" dirty="0"/>
            </a:br>
            <a:r>
              <a:rPr lang="en" sz="1600" dirty="0"/>
              <a:t>Are special types of predefined variables, which means that they are always accissible through out the code.</a:t>
            </a:r>
            <a:endParaRPr dirty="0"/>
          </a:p>
        </p:txBody>
      </p:sp>
      <p:pic>
        <p:nvPicPr>
          <p:cNvPr id="1032" name="Picture 8" descr="PHP - Wikipedia">
            <a:extLst>
              <a:ext uri="{FF2B5EF4-FFF2-40B4-BE49-F238E27FC236}">
                <a16:creationId xmlns:a16="http://schemas.microsoft.com/office/drawing/2014/main" id="{1813257E-1758-453B-B75F-3AE7A4FA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8" y="124110"/>
            <a:ext cx="1308550" cy="7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66021F-B034-4667-BEED-084E9F0A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3350"/>
              </p:ext>
            </p:extLst>
          </p:nvPr>
        </p:nvGraphicFramePr>
        <p:xfrm>
          <a:off x="0" y="1695939"/>
          <a:ext cx="9144000" cy="344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85">
                  <a:extLst>
                    <a:ext uri="{9D8B030D-6E8A-4147-A177-3AD203B41FA5}">
                      <a16:colId xmlns:a16="http://schemas.microsoft.com/office/drawing/2014/main" val="1985545648"/>
                    </a:ext>
                  </a:extLst>
                </a:gridCol>
                <a:gridCol w="7424615">
                  <a:extLst>
                    <a:ext uri="{9D8B030D-6E8A-4147-A177-3AD203B41FA5}">
                      <a16:colId xmlns:a16="http://schemas.microsoft.com/office/drawing/2014/main" val="1246919189"/>
                    </a:ext>
                  </a:extLst>
                </a:gridCol>
              </a:tblGrid>
              <a:tr h="32082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Variables </a:t>
                      </a:r>
                      <a:endParaRPr lang="en-IN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4549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Short descriptions</a:t>
                      </a:r>
                      <a:endParaRPr lang="en-IN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454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0566"/>
                  </a:ext>
                </a:extLst>
              </a:tr>
              <a:tr h="481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$GLOBALS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global variable which is used to access global variables from anywhere in the PHP script (also from within functions or methods).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9631"/>
                  </a:ext>
                </a:extLst>
              </a:tr>
              <a:tr h="481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A PHP super global variable which holds information about headers, paths, and script locations.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2712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super global variable which is used to collect data after submitting an HTML form.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72733"/>
                  </a:ext>
                </a:extLst>
              </a:tr>
              <a:tr h="481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super global variable which is used to collect form data after submitting an HTML form with method="post". $_POST is also widely used to pass variables.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1709"/>
                  </a:ext>
                </a:extLst>
              </a:tr>
              <a:tr h="464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super global variable which is used to collect form data after submitting an HTML form with method="get".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75026"/>
                  </a:ext>
                </a:extLst>
              </a:tr>
              <a:tr h="464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super global variable which is used to store &amp; hold the session information in PHP.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04895"/>
                  </a:ext>
                </a:extLst>
              </a:tr>
              <a:tr h="464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$_FILE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super global variable which is used to store file related information.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7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9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IF…ELSE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PHP if else statement is used to test condition. There are various ways to use if statement in PHP.</a:t>
            </a:r>
            <a:endParaRPr lang="en"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statement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IF..ELSE statement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IF…ELSE…IF statement</a:t>
            </a:r>
            <a:endParaRPr lang="en-IN" sz="1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" sz="1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ested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8D355-5390-4E01-A0C0-972CF163B86D}"/>
              </a:ext>
            </a:extLst>
          </p:cNvPr>
          <p:cNvSpPr txBox="1"/>
          <p:nvPr/>
        </p:nvSpPr>
        <p:spPr>
          <a:xfrm>
            <a:off x="4572000" y="617415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Syntax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1) IF statements</a:t>
            </a:r>
          </a:p>
          <a:p>
            <a:pPr algn="just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(condition) {  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		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//code to be executed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2) IF Else statement</a:t>
            </a:r>
          </a:p>
          <a:p>
            <a:pPr algn="just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(condition) {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		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//code to be executed  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else{  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//else code to be executed 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4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IF…ELSE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Example (IF):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$num = 12;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if($num &lt; 100){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echo (“$num is less than 100”);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}</a:t>
            </a:r>
          </a:p>
        </p:txBody>
      </p:sp>
      <p:pic>
        <p:nvPicPr>
          <p:cNvPr id="1026" name="Picture 2" descr="php if statement flowchart">
            <a:extLst>
              <a:ext uri="{FF2B5EF4-FFF2-40B4-BE49-F238E27FC236}">
                <a16:creationId xmlns:a16="http://schemas.microsoft.com/office/drawing/2014/main" id="{5AE1F8E8-B340-442C-B7E3-30564F1A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6" y="404641"/>
            <a:ext cx="3735754" cy="4517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06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IF…ELSE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Example (IF):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$num = 12;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if($num &lt; 100){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echo (“$num is less than 100”);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8D355-5390-4E01-A0C0-972CF163B86D}"/>
              </a:ext>
            </a:extLst>
          </p:cNvPr>
          <p:cNvSpPr txBox="1"/>
          <p:nvPr/>
        </p:nvSpPr>
        <p:spPr>
          <a:xfrm>
            <a:off x="4572000" y="617415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Example : IF..ELSE</a:t>
            </a:r>
            <a:endParaRPr lang="en-IN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Google Shape;105;p19">
            <a:extLst>
              <a:ext uri="{FF2B5EF4-FFF2-40B4-BE49-F238E27FC236}">
                <a16:creationId xmlns:a16="http://schemas.microsoft.com/office/drawing/2014/main" id="{8F05B48B-345A-4034-8F5E-57F094578777}"/>
              </a:ext>
            </a:extLst>
          </p:cNvPr>
          <p:cNvSpPr txBox="1">
            <a:spLocks/>
          </p:cNvSpPr>
          <p:nvPr/>
        </p:nvSpPr>
        <p:spPr>
          <a:xfrm>
            <a:off x="4669469" y="979370"/>
            <a:ext cx="4045200" cy="379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0" indent="0" algn="l"/>
            <a:endParaRPr lang="en" sz="1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$num = 12;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if($num % 2 == 0){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echo (“$num is even number);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}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else{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echo (“$num is odd number”);</a:t>
            </a:r>
          </a:p>
          <a:p>
            <a:pPr marL="0" indent="0" algn="l"/>
            <a:r>
              <a:rPr lang="en" sz="1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153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500" y="209024"/>
            <a:ext cx="4045200" cy="76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IF…ELSE…IF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65500" y="1232606"/>
            <a:ext cx="4045200" cy="354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Take subject marks as inputs, assign &amp; check the grade on user entered marks based on blow </a:t>
            </a: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scenarios.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&lt;35  -&gt;  Fail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35-50  -&gt;  D-Grade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51-65  -&gt;  C-Grade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66-80  -&gt;  B-Grade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81-90  -&gt;  A-Grade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91-100 -&gt;  A+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  -&gt;  Invalid input</a:t>
            </a:r>
            <a:endParaRPr lang="en" sz="1400" dirty="0">
              <a:solidFill>
                <a:schemeClr val="bg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Google Shape;105;p19">
            <a:extLst>
              <a:ext uri="{FF2B5EF4-FFF2-40B4-BE49-F238E27FC236}">
                <a16:creationId xmlns:a16="http://schemas.microsoft.com/office/drawing/2014/main" id="{1111E3F2-3EE7-4ACC-A7F2-7DCE304FD54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&lt;?php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$marks = 55;</a:t>
            </a:r>
          </a:p>
          <a:p>
            <a:pPr marL="0" indent="0" algn="l"/>
            <a:endParaRPr lang="e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if($marks &lt; 35){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(“Fail”);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if($marks &gt;= 35 &amp;&amp; $marks &lt; 50){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(“D-Grade”);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if($marks &gt;= 50 &amp;&amp; $marks &lt; 65){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(“C-Grade”);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if($marks &gt;= 65 &amp;&amp; $marks &lt; 80){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(“B-Grade”);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if($marks &gt;= 80 &amp;&amp; $marks &lt; 90){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(“A-Grade”);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 if($marks &gt;= 90 &amp;&amp; $marks &lt;= 100){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(“A+ Grade”);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else{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echo (“Invalid input”);</a:t>
            </a:r>
          </a:p>
          <a:p>
            <a:pPr marL="0" indent="0" algn="l"/>
            <a:r>
              <a:rPr lang="en" sz="1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}</a:t>
            </a:r>
          </a:p>
          <a:p>
            <a:pPr marL="0" indent="0" algn="l"/>
            <a:endParaRPr lang="e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0" indent="0" algn="l"/>
            <a:endParaRPr lang="en" sz="12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226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2918</Words>
  <Application>Microsoft Office PowerPoint</Application>
  <PresentationFormat>On-screen Show (16:9)</PresentationFormat>
  <Paragraphs>585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Consolas</vt:lpstr>
      <vt:lpstr>Roboto Light</vt:lpstr>
      <vt:lpstr>Arial</vt:lpstr>
      <vt:lpstr>inter-regular</vt:lpstr>
      <vt:lpstr>Roboto</vt:lpstr>
      <vt:lpstr>Wingdings</vt:lpstr>
      <vt:lpstr>Material</vt:lpstr>
      <vt:lpstr>One Day Workshop for BCA students on       PHP &amp; MySQL at  Department of MCA Siddaganga Institute of Technology, Tumkuru   by Ankitkumar Velani Senior Consultant Deloitte India, Bangalore  </vt:lpstr>
      <vt:lpstr>Programming with PHP</vt:lpstr>
      <vt:lpstr>Variables  In PHP , a variable is declared using $ (sign) followed by the variable name.</vt:lpstr>
      <vt:lpstr>Variables  In PHP , a variable is declared using $ (sign) followed by the variable name.</vt:lpstr>
      <vt:lpstr>Super Global Variables Are special types of predefined variables, which means that they are always accissible through out the code.</vt:lpstr>
      <vt:lpstr>IF…ELSE</vt:lpstr>
      <vt:lpstr>IF…ELSE</vt:lpstr>
      <vt:lpstr>IF…ELSE</vt:lpstr>
      <vt:lpstr>IF…ELSE…IF</vt:lpstr>
      <vt:lpstr>Switch case</vt:lpstr>
      <vt:lpstr>Loops</vt:lpstr>
      <vt:lpstr>While/Do while Loop</vt:lpstr>
      <vt:lpstr>Foreach loop</vt:lpstr>
      <vt:lpstr>PHP Includes Statement</vt:lpstr>
      <vt:lpstr>ANY  Questions ?</vt:lpstr>
      <vt:lpstr>PHP Functions</vt:lpstr>
      <vt:lpstr>PHP Function Arguments</vt:lpstr>
      <vt:lpstr>PHP Function Arguments</vt:lpstr>
      <vt:lpstr>PHP Function Arguments</vt:lpstr>
      <vt:lpstr>PHP Function Arguments</vt:lpstr>
      <vt:lpstr>PHP Arrays</vt:lpstr>
      <vt:lpstr>PHP Arrays</vt:lpstr>
      <vt:lpstr>PHP Arrays</vt:lpstr>
      <vt:lpstr>PHP Strings</vt:lpstr>
      <vt:lpstr>PHP Strings</vt:lpstr>
      <vt:lpstr>PHP Strings Functions</vt:lpstr>
      <vt:lpstr>ANY  Questions ?</vt:lpstr>
      <vt:lpstr>Databases</vt:lpstr>
      <vt:lpstr>MySQL &amp; phpMyAdmin</vt:lpstr>
      <vt:lpstr>Create Database</vt:lpstr>
      <vt:lpstr>DDL : Data Definition Language</vt:lpstr>
      <vt:lpstr>DML : Data Manipulation Language </vt:lpstr>
      <vt:lpstr>ANY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Velani, Ankitkumar</cp:lastModifiedBy>
  <cp:revision>229</cp:revision>
  <dcterms:modified xsi:type="dcterms:W3CDTF">2022-02-11T16:31:50Z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2022-01-05T01:00:54Z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50f75800-2642-476a-b310-3178aefc23c6</vt:lpwstr>
  </property>
  <property fmtid="{D5CDD505-2E9C-101B-9397-08002B2CF9AE}" pid="8" name="MSIP_Label_ea60d57e-af5b-4752-ac57-3e4f28ca11dc_ContentBits">
    <vt:lpwstr>0</vt:lpwstr>
  </property>
</Properties>
</file>