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jzy8awXMrgx5KE+gbynwYpAtim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7e8d4c4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37e8d4c4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c5152b9ec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c5152b9e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4"/>
          <p:cNvSpPr/>
          <p:nvPr>
            <p:ph idx="2" type="pic"/>
          </p:nvPr>
        </p:nvSpPr>
        <p:spPr>
          <a:xfrm>
            <a:off x="5183188" y="987425"/>
            <a:ext cx="6172200" cy="4873625"/>
          </a:xfrm>
          <a:prstGeom prst="rect">
            <a:avLst/>
          </a:prstGeom>
          <a:noFill/>
          <a:ln>
            <a:noFill/>
          </a:ln>
        </p:spPr>
      </p:sp>
      <p:sp>
        <p:nvSpPr>
          <p:cNvPr id="64" name="Google Shape;64;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A red text on a black background&#10;&#10;Description automatically generated" id="84" name="Google Shape;84;p1"/>
          <p:cNvPicPr preferRelativeResize="0"/>
          <p:nvPr/>
        </p:nvPicPr>
        <p:blipFill rotWithShape="1">
          <a:blip r:embed="rId3">
            <a:alphaModFix/>
          </a:blip>
          <a:srcRect b="0" l="0" r="0" t="0"/>
          <a:stretch/>
        </p:blipFill>
        <p:spPr>
          <a:xfrm>
            <a:off x="1615516" y="1881622"/>
            <a:ext cx="8477087" cy="2648480"/>
          </a:xfrm>
          <a:prstGeom prst="rect">
            <a:avLst/>
          </a:prstGeom>
          <a:noFill/>
          <a:ln>
            <a:noFill/>
          </a:ln>
        </p:spPr>
      </p:pic>
      <p:sp>
        <p:nvSpPr>
          <p:cNvPr id="85" name="Google Shape;85;p1"/>
          <p:cNvSpPr/>
          <p:nvPr/>
        </p:nvSpPr>
        <p:spPr>
          <a:xfrm>
            <a:off x="2294000" y="6403115"/>
            <a:ext cx="3641511"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500" u="none" cap="none" strike="noStrike">
                <a:solidFill>
                  <a:schemeClr val="dk1"/>
                </a:solidFill>
                <a:latin typeface="Calibri"/>
                <a:ea typeface="Calibri"/>
                <a:cs typeface="Calibri"/>
                <a:sym typeface="Calibri"/>
              </a:rPr>
              <a:t>Ankit Verma</a:t>
            </a:r>
            <a:endParaRPr/>
          </a:p>
        </p:txBody>
      </p:sp>
      <p:sp>
        <p:nvSpPr>
          <p:cNvPr id="86" name="Google Shape;86;p1"/>
          <p:cNvSpPr/>
          <p:nvPr/>
        </p:nvSpPr>
        <p:spPr>
          <a:xfrm>
            <a:off x="-756245" y="6380946"/>
            <a:ext cx="3641511"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500" u="none" cap="none" strike="noStrike">
                <a:solidFill>
                  <a:schemeClr val="dk1"/>
                </a:solidFill>
                <a:latin typeface="Calibri"/>
                <a:ea typeface="Calibri"/>
                <a:cs typeface="Calibri"/>
                <a:sym typeface="Calibri"/>
              </a:rPr>
              <a:t>Tapleen Lamba</a:t>
            </a:r>
            <a:endParaRPr/>
          </a:p>
        </p:txBody>
      </p:sp>
      <p:sp>
        <p:nvSpPr>
          <p:cNvPr id="87" name="Google Shape;87;p1"/>
          <p:cNvSpPr/>
          <p:nvPr/>
        </p:nvSpPr>
        <p:spPr>
          <a:xfrm>
            <a:off x="5471483" y="6423740"/>
            <a:ext cx="3641511"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500" u="none" cap="none" strike="noStrike">
                <a:solidFill>
                  <a:schemeClr val="dk1"/>
                </a:solidFill>
                <a:latin typeface="Calibri"/>
                <a:ea typeface="Calibri"/>
                <a:cs typeface="Calibri"/>
                <a:sym typeface="Calibri"/>
              </a:rPr>
              <a:t>Akansha Singh</a:t>
            </a:r>
            <a:endParaRPr/>
          </a:p>
        </p:txBody>
      </p:sp>
      <p:sp>
        <p:nvSpPr>
          <p:cNvPr id="88" name="Google Shape;88;p1"/>
          <p:cNvSpPr/>
          <p:nvPr/>
        </p:nvSpPr>
        <p:spPr>
          <a:xfrm>
            <a:off x="8764698" y="6402343"/>
            <a:ext cx="3641511"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500" u="none" cap="none" strike="noStrike">
                <a:solidFill>
                  <a:schemeClr val="dk1"/>
                </a:solidFill>
                <a:latin typeface="Calibri"/>
                <a:ea typeface="Calibri"/>
                <a:cs typeface="Calibri"/>
                <a:sym typeface="Calibri"/>
              </a:rPr>
              <a:t>Kathia Ridore</a:t>
            </a:r>
            <a:endParaRPr b="0" i="0" sz="2500" u="none" cap="none" strike="noStrike">
              <a:solidFill>
                <a:schemeClr val="dk1"/>
              </a:solidFill>
              <a:latin typeface="Calibri"/>
              <a:ea typeface="Calibri"/>
              <a:cs typeface="Calibri"/>
              <a:sym typeface="Calibri"/>
            </a:endParaRPr>
          </a:p>
        </p:txBody>
      </p:sp>
      <p:sp>
        <p:nvSpPr>
          <p:cNvPr id="89" name="Google Shape;89;p1"/>
          <p:cNvSpPr txBox="1"/>
          <p:nvPr/>
        </p:nvSpPr>
        <p:spPr>
          <a:xfrm>
            <a:off x="1911475" y="4617375"/>
            <a:ext cx="804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Navigating the Airbnb Landscape in Toronto: Insights for Optimal Hosting</a:t>
            </a:r>
            <a:endParaRPr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3"/>
          <p:cNvPicPr preferRelativeResize="0"/>
          <p:nvPr/>
        </p:nvPicPr>
        <p:blipFill rotWithShape="1">
          <a:blip r:embed="rId3">
            <a:alphaModFix/>
          </a:blip>
          <a:srcRect b="-1" l="0" r="0" t="1609"/>
          <a:stretch/>
        </p:blipFill>
        <p:spPr>
          <a:xfrm>
            <a:off x="459316" y="409575"/>
            <a:ext cx="5905500" cy="4788958"/>
          </a:xfrm>
          <a:prstGeom prst="rect">
            <a:avLst/>
          </a:prstGeom>
          <a:noFill/>
          <a:ln>
            <a:noFill/>
          </a:ln>
        </p:spPr>
      </p:pic>
      <p:pic>
        <p:nvPicPr>
          <p:cNvPr id="172" name="Google Shape;172;p13"/>
          <p:cNvPicPr preferRelativeResize="0"/>
          <p:nvPr/>
        </p:nvPicPr>
        <p:blipFill rotWithShape="1">
          <a:blip r:embed="rId4">
            <a:alphaModFix/>
          </a:blip>
          <a:srcRect b="0" l="0" r="0" t="0"/>
          <a:stretch/>
        </p:blipFill>
        <p:spPr>
          <a:xfrm>
            <a:off x="6364816" y="409575"/>
            <a:ext cx="5372100" cy="4867275"/>
          </a:xfrm>
          <a:prstGeom prst="rect">
            <a:avLst/>
          </a:prstGeom>
          <a:noFill/>
          <a:ln>
            <a:noFill/>
          </a:ln>
        </p:spPr>
      </p:pic>
      <p:sp>
        <p:nvSpPr>
          <p:cNvPr id="173" name="Google Shape;173;p13"/>
          <p:cNvSpPr txBox="1"/>
          <p:nvPr/>
        </p:nvSpPr>
        <p:spPr>
          <a:xfrm>
            <a:off x="745067" y="5799667"/>
            <a:ext cx="10287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above 2 bar graph represents the average price per room type and property type. Based on the chart , it is clear that entire villa is more expensive than other property types and that is reflected in room types.</a:t>
            </a:r>
            <a:endParaRPr sz="1800">
              <a:solidFill>
                <a:schemeClr val="dk1"/>
              </a:solidFill>
              <a:latin typeface="Calibri"/>
              <a:ea typeface="Calibri"/>
              <a:cs typeface="Calibri"/>
              <a:sym typeface="Calibri"/>
            </a:endParaRPr>
          </a:p>
        </p:txBody>
      </p:sp>
      <p:sp>
        <p:nvSpPr>
          <p:cNvPr id="174" name="Google Shape;174;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4"/>
          <p:cNvPicPr preferRelativeResize="0"/>
          <p:nvPr/>
        </p:nvPicPr>
        <p:blipFill rotWithShape="1">
          <a:blip r:embed="rId3">
            <a:alphaModFix/>
          </a:blip>
          <a:srcRect b="0" l="0" r="0" t="0"/>
          <a:stretch/>
        </p:blipFill>
        <p:spPr>
          <a:xfrm>
            <a:off x="1195387" y="1704975"/>
            <a:ext cx="4772025" cy="3448050"/>
          </a:xfrm>
          <a:prstGeom prst="rect">
            <a:avLst/>
          </a:prstGeom>
          <a:noFill/>
          <a:ln>
            <a:noFill/>
          </a:ln>
        </p:spPr>
      </p:pic>
      <p:sp>
        <p:nvSpPr>
          <p:cNvPr id="180" name="Google Shape;180;p14"/>
          <p:cNvSpPr txBox="1"/>
          <p:nvPr/>
        </p:nvSpPr>
        <p:spPr>
          <a:xfrm>
            <a:off x="7374467" y="1168400"/>
            <a:ext cx="390313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Pie chart represents the revenue based on the room types , and it shows that even though the average price for the entire home is high still it collects the most revenue and is leading the chart board with 42.2%.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p:nvPr/>
        </p:nvSpPr>
        <p:spPr>
          <a:xfrm>
            <a:off x="1186130" y="60629"/>
            <a:ext cx="981973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5400" cap="none">
                <a:solidFill>
                  <a:schemeClr val="dk1"/>
                </a:solidFill>
                <a:latin typeface="Calibri"/>
                <a:ea typeface="Calibri"/>
                <a:cs typeface="Calibri"/>
                <a:sym typeface="Calibri"/>
              </a:rPr>
              <a:t> </a:t>
            </a:r>
            <a:r>
              <a:rPr b="0" lang="en-US" sz="4500" cap="none">
                <a:solidFill>
                  <a:schemeClr val="dk1"/>
                </a:solidFill>
                <a:latin typeface="Calibri"/>
                <a:ea typeface="Calibri"/>
                <a:cs typeface="Calibri"/>
                <a:sym typeface="Calibri"/>
              </a:rPr>
              <a:t>Correlation of Price with other variables </a:t>
            </a:r>
            <a:endParaRPr/>
          </a:p>
        </p:txBody>
      </p:sp>
      <p:pic>
        <p:nvPicPr>
          <p:cNvPr id="187" name="Google Shape;187;p15"/>
          <p:cNvPicPr preferRelativeResize="0"/>
          <p:nvPr/>
        </p:nvPicPr>
        <p:blipFill rotWithShape="1">
          <a:blip r:embed="rId3">
            <a:alphaModFix/>
          </a:blip>
          <a:srcRect b="0" l="0" r="0" t="0"/>
          <a:stretch/>
        </p:blipFill>
        <p:spPr>
          <a:xfrm>
            <a:off x="0" y="983950"/>
            <a:ext cx="6712074" cy="5874049"/>
          </a:xfrm>
          <a:prstGeom prst="rect">
            <a:avLst/>
          </a:prstGeom>
          <a:noFill/>
          <a:ln>
            <a:noFill/>
          </a:ln>
        </p:spPr>
      </p:pic>
      <p:sp>
        <p:nvSpPr>
          <p:cNvPr id="188" name="Google Shape;188;p15"/>
          <p:cNvSpPr txBox="1"/>
          <p:nvPr/>
        </p:nvSpPr>
        <p:spPr>
          <a:xfrm>
            <a:off x="6570133" y="4309533"/>
            <a:ext cx="5342400" cy="12006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As we calculated the correlation between price and no of bedrooms it shows the r value is 0.17 that means there is no relation which is also clear in the scatter plot.</a:t>
            </a:r>
            <a:endParaRPr sz="1800">
              <a:solidFill>
                <a:schemeClr val="dk1"/>
              </a:solidFill>
              <a:latin typeface="Calibri"/>
              <a:ea typeface="Calibri"/>
              <a:cs typeface="Calibri"/>
              <a:sym typeface="Calibri"/>
            </a:endParaRPr>
          </a:p>
        </p:txBody>
      </p:sp>
      <p:sp>
        <p:nvSpPr>
          <p:cNvPr id="189" name="Google Shape;189;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6"/>
          <p:cNvPicPr preferRelativeResize="0"/>
          <p:nvPr/>
        </p:nvPicPr>
        <p:blipFill rotWithShape="1">
          <a:blip r:embed="rId3">
            <a:alphaModFix/>
          </a:blip>
          <a:srcRect b="0" l="0" r="0" t="0"/>
          <a:stretch/>
        </p:blipFill>
        <p:spPr>
          <a:xfrm>
            <a:off x="445029" y="1021292"/>
            <a:ext cx="7915275" cy="5391150"/>
          </a:xfrm>
          <a:prstGeom prst="rect">
            <a:avLst/>
          </a:prstGeom>
          <a:noFill/>
          <a:ln>
            <a:noFill/>
          </a:ln>
        </p:spPr>
      </p:pic>
      <p:sp>
        <p:nvSpPr>
          <p:cNvPr id="195" name="Google Shape;195;p16"/>
          <p:cNvSpPr txBox="1"/>
          <p:nvPr/>
        </p:nvSpPr>
        <p:spPr>
          <a:xfrm flipH="1">
            <a:off x="8360223" y="2894390"/>
            <a:ext cx="2116800" cy="36942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As we calculated the correlation between price and no of accommodates it shows the r value is 0.2 that means there is no relation </a:t>
            </a:r>
            <a:endParaRPr/>
          </a:p>
          <a:p>
            <a:pPr indent="0" lvl="0" marL="457200" marR="0" rtl="0" algn="l">
              <a:spcBef>
                <a:spcPts val="0"/>
              </a:spcBef>
              <a:spcAft>
                <a:spcPts val="0"/>
              </a:spcAft>
              <a:buNone/>
            </a:pPr>
            <a:r>
              <a:rPr lang="en-US" sz="1800">
                <a:solidFill>
                  <a:schemeClr val="dk1"/>
                </a:solidFill>
                <a:latin typeface="Calibri"/>
                <a:ea typeface="Calibri"/>
                <a:cs typeface="Calibri"/>
                <a:sym typeface="Calibri"/>
              </a:rPr>
              <a:t>which is also clear in the scatter plot.</a:t>
            </a:r>
            <a:endParaRPr sz="1800">
              <a:solidFill>
                <a:schemeClr val="dk1"/>
              </a:solidFill>
              <a:latin typeface="Calibri"/>
              <a:ea typeface="Calibri"/>
              <a:cs typeface="Calibri"/>
              <a:sym typeface="Calibri"/>
            </a:endParaRPr>
          </a:p>
        </p:txBody>
      </p:sp>
      <p:sp>
        <p:nvSpPr>
          <p:cNvPr id="196" name="Google Shape;196;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7"/>
          <p:cNvPicPr preferRelativeResize="0"/>
          <p:nvPr/>
        </p:nvPicPr>
        <p:blipFill rotWithShape="1">
          <a:blip r:embed="rId3">
            <a:alphaModFix/>
          </a:blip>
          <a:srcRect b="0" l="0" r="0" t="0"/>
          <a:stretch/>
        </p:blipFill>
        <p:spPr>
          <a:xfrm>
            <a:off x="259821" y="1007533"/>
            <a:ext cx="6928380" cy="5788554"/>
          </a:xfrm>
          <a:prstGeom prst="rect">
            <a:avLst/>
          </a:prstGeom>
          <a:noFill/>
          <a:ln>
            <a:noFill/>
          </a:ln>
        </p:spPr>
      </p:pic>
      <p:sp>
        <p:nvSpPr>
          <p:cNvPr id="202" name="Google Shape;202;p17"/>
          <p:cNvSpPr/>
          <p:nvPr/>
        </p:nvSpPr>
        <p:spPr>
          <a:xfrm>
            <a:off x="1291189" y="114132"/>
            <a:ext cx="9884629" cy="784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4500" cap="none">
                <a:solidFill>
                  <a:schemeClr val="dk1"/>
                </a:solidFill>
                <a:latin typeface="Calibri"/>
                <a:ea typeface="Calibri"/>
                <a:cs typeface="Calibri"/>
                <a:sym typeface="Calibri"/>
              </a:rPr>
              <a:t>Central Tendency and Finding the outliers</a:t>
            </a:r>
            <a:endParaRPr/>
          </a:p>
        </p:txBody>
      </p:sp>
      <p:sp>
        <p:nvSpPr>
          <p:cNvPr id="203" name="Google Shape;203;p17"/>
          <p:cNvSpPr txBox="1"/>
          <p:nvPr/>
        </p:nvSpPr>
        <p:spPr>
          <a:xfrm>
            <a:off x="7603958" y="1381913"/>
            <a:ext cx="3850200" cy="17547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As mentioned, the mean price is $155 irrespective of the property type but there is a huge variance.</a:t>
            </a:r>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box and whisker shows that there are many outliers present in the data.</a:t>
            </a:r>
            <a:endParaRPr sz="1800">
              <a:solidFill>
                <a:schemeClr val="dk1"/>
              </a:solidFill>
              <a:latin typeface="Calibri"/>
              <a:ea typeface="Calibri"/>
              <a:cs typeface="Calibri"/>
              <a:sym typeface="Calibri"/>
            </a:endParaRPr>
          </a:p>
        </p:txBody>
      </p:sp>
      <p:sp>
        <p:nvSpPr>
          <p:cNvPr id="204" name="Google Shape;204;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9"/>
          <p:cNvSpPr/>
          <p:nvPr/>
        </p:nvSpPr>
        <p:spPr>
          <a:xfrm>
            <a:off x="0" y="4940492"/>
            <a:ext cx="12192000" cy="1924333"/>
          </a:xfrm>
          <a:custGeom>
            <a:rect b="b" l="l" r="r" t="t"/>
            <a:pathLst>
              <a:path extrusionOk="0" h="1924333" w="12192000">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9"/>
          <p:cNvSpPr txBox="1"/>
          <p:nvPr/>
        </p:nvSpPr>
        <p:spPr>
          <a:xfrm>
            <a:off x="1255060" y="5981561"/>
            <a:ext cx="9681900" cy="7398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lang="en-US" sz="3600">
                <a:solidFill>
                  <a:srgbClr val="262626"/>
                </a:solidFill>
                <a:latin typeface="Calibri"/>
                <a:ea typeface="Calibri"/>
                <a:cs typeface="Calibri"/>
                <a:sym typeface="Calibri"/>
              </a:rPr>
              <a:t>Number of Listings in each Neighborhood</a:t>
            </a:r>
            <a:endParaRPr/>
          </a:p>
        </p:txBody>
      </p:sp>
      <p:sp>
        <p:nvSpPr>
          <p:cNvPr id="212" name="Google Shape;212;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3" name="Google Shape;213;p19"/>
          <p:cNvPicPr preferRelativeResize="0"/>
          <p:nvPr/>
        </p:nvPicPr>
        <p:blipFill>
          <a:blip r:embed="rId3">
            <a:alphaModFix/>
          </a:blip>
          <a:stretch>
            <a:fillRect/>
          </a:stretch>
        </p:blipFill>
        <p:spPr>
          <a:xfrm>
            <a:off x="0" y="0"/>
            <a:ext cx="12192000" cy="59815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21"/>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21"/>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21"/>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1"/>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21"/>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21"/>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6" name="Google Shape;226;p21"/>
          <p:cNvPicPr preferRelativeResize="0"/>
          <p:nvPr/>
        </p:nvPicPr>
        <p:blipFill rotWithShape="1">
          <a:blip r:embed="rId3">
            <a:alphaModFix/>
          </a:blip>
          <a:srcRect b="18012" l="0" r="0" t="0"/>
          <a:stretch/>
        </p:blipFill>
        <p:spPr>
          <a:xfrm>
            <a:off x="0" y="0"/>
            <a:ext cx="10224473" cy="5622852"/>
          </a:xfrm>
          <a:prstGeom prst="rect">
            <a:avLst/>
          </a:prstGeom>
          <a:noFill/>
          <a:ln>
            <a:noFill/>
          </a:ln>
        </p:spPr>
      </p:pic>
      <p:sp>
        <p:nvSpPr>
          <p:cNvPr id="227" name="Google Shape;227;p21"/>
          <p:cNvSpPr txBox="1"/>
          <p:nvPr/>
        </p:nvSpPr>
        <p:spPr>
          <a:xfrm>
            <a:off x="4234775" y="117625"/>
            <a:ext cx="4458300" cy="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8" name="Google Shape;228;p21"/>
          <p:cNvSpPr txBox="1"/>
          <p:nvPr/>
        </p:nvSpPr>
        <p:spPr>
          <a:xfrm>
            <a:off x="3917175" y="6115500"/>
            <a:ext cx="4128900" cy="58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Calibri"/>
                <a:ea typeface="Calibri"/>
                <a:cs typeface="Calibri"/>
                <a:sym typeface="Calibri"/>
              </a:rPr>
              <a:t>Most Popular Areas</a:t>
            </a:r>
            <a:endParaRPr sz="3600">
              <a:latin typeface="Calibri"/>
              <a:ea typeface="Calibri"/>
              <a:cs typeface="Calibri"/>
              <a:sym typeface="Calibri"/>
            </a:endParaRPr>
          </a:p>
        </p:txBody>
      </p:sp>
      <p:sp>
        <p:nvSpPr>
          <p:cNvPr id="229" name="Google Shape;229;p21"/>
          <p:cNvSpPr txBox="1"/>
          <p:nvPr/>
        </p:nvSpPr>
        <p:spPr>
          <a:xfrm>
            <a:off x="10224475" y="870475"/>
            <a:ext cx="1967400" cy="468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500"/>
              </a:spcBef>
              <a:spcAft>
                <a:spcPts val="0"/>
              </a:spcAft>
              <a:buClr>
                <a:srgbClr val="262626"/>
              </a:buClr>
              <a:buSzPts val="1800"/>
              <a:buFont typeface="Calibri"/>
              <a:buChar char="●"/>
            </a:pPr>
            <a:r>
              <a:rPr lang="en-US" sz="1800">
                <a:solidFill>
                  <a:srgbClr val="262626"/>
                </a:solidFill>
                <a:latin typeface="Calibri"/>
                <a:ea typeface="Calibri"/>
                <a:cs typeface="Calibri"/>
                <a:sym typeface="Calibri"/>
              </a:rPr>
              <a:t>Highest number of listings, indicating Waterfront’s popularity among hosts and guests.</a:t>
            </a:r>
            <a:endParaRPr sz="1800">
              <a:solidFill>
                <a:srgbClr val="262626"/>
              </a:solidFill>
              <a:latin typeface="Calibri"/>
              <a:ea typeface="Calibri"/>
              <a:cs typeface="Calibri"/>
              <a:sym typeface="Calibri"/>
            </a:endParaRPr>
          </a:p>
          <a:p>
            <a:pPr indent="-342900" lvl="0" marL="457200" rtl="0" algn="l">
              <a:lnSpc>
                <a:spcPct val="115000"/>
              </a:lnSpc>
              <a:spcBef>
                <a:spcPts val="0"/>
              </a:spcBef>
              <a:spcAft>
                <a:spcPts val="0"/>
              </a:spcAft>
              <a:buClr>
                <a:srgbClr val="262626"/>
              </a:buClr>
              <a:buSzPts val="1800"/>
              <a:buFont typeface="Calibri"/>
              <a:buChar char="●"/>
            </a:pPr>
            <a:r>
              <a:rPr lang="en-US" sz="1800">
                <a:solidFill>
                  <a:srgbClr val="262626"/>
                </a:solidFill>
                <a:latin typeface="Calibri"/>
                <a:ea typeface="Calibri"/>
                <a:cs typeface="Calibri"/>
                <a:sym typeface="Calibri"/>
              </a:rPr>
              <a:t>Potential for higher occupancy rates and rental income for investors and property owners.</a:t>
            </a:r>
            <a:endParaRPr sz="1800">
              <a:solidFill>
                <a:srgbClr val="262626"/>
              </a:solidFill>
              <a:latin typeface="Calibri"/>
              <a:ea typeface="Calibri"/>
              <a:cs typeface="Calibri"/>
              <a:sym typeface="Calibri"/>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26"/>
          <p:cNvSpPr/>
          <p:nvPr/>
        </p:nvSpPr>
        <p:spPr>
          <a:xfrm>
            <a:off x="0" y="249389"/>
            <a:ext cx="12192000" cy="6608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26"/>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26"/>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26"/>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6"/>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26"/>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6"/>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2" name="Google Shape;242;p26"/>
          <p:cNvPicPr preferRelativeResize="0"/>
          <p:nvPr/>
        </p:nvPicPr>
        <p:blipFill>
          <a:blip r:embed="rId3">
            <a:alphaModFix/>
          </a:blip>
          <a:stretch>
            <a:fillRect/>
          </a:stretch>
        </p:blipFill>
        <p:spPr>
          <a:xfrm>
            <a:off x="757975" y="0"/>
            <a:ext cx="9081877" cy="5418375"/>
          </a:xfrm>
          <a:prstGeom prst="rect">
            <a:avLst/>
          </a:prstGeom>
          <a:noFill/>
          <a:ln>
            <a:noFill/>
          </a:ln>
        </p:spPr>
      </p:pic>
      <p:sp>
        <p:nvSpPr>
          <p:cNvPr id="243" name="Google Shape;243;p26"/>
          <p:cNvSpPr txBox="1"/>
          <p:nvPr/>
        </p:nvSpPr>
        <p:spPr>
          <a:xfrm>
            <a:off x="1058675" y="5846350"/>
            <a:ext cx="9587100" cy="3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Calibri"/>
                <a:ea typeface="Calibri"/>
                <a:cs typeface="Calibri"/>
                <a:sym typeface="Calibri"/>
              </a:rPr>
              <a:t>Distribution of Room Types in Waterfront</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p:txBody>
      </p:sp>
      <p:sp>
        <p:nvSpPr>
          <p:cNvPr id="244" name="Google Shape;244;p26"/>
          <p:cNvSpPr txBox="1"/>
          <p:nvPr/>
        </p:nvSpPr>
        <p:spPr>
          <a:xfrm>
            <a:off x="10645775" y="2117400"/>
            <a:ext cx="15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5" name="Google Shape;245;p26"/>
          <p:cNvSpPr txBox="1"/>
          <p:nvPr/>
        </p:nvSpPr>
        <p:spPr>
          <a:xfrm>
            <a:off x="9210675" y="423500"/>
            <a:ext cx="2901000" cy="482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500"/>
              </a:spcBef>
              <a:spcAft>
                <a:spcPts val="0"/>
              </a:spcAft>
              <a:buClr>
                <a:srgbClr val="262626"/>
              </a:buClr>
              <a:buSzPts val="1800"/>
              <a:buFont typeface="Calibri"/>
              <a:buChar char="●"/>
            </a:pPr>
            <a:r>
              <a:rPr lang="en-US" sz="1800">
                <a:solidFill>
                  <a:srgbClr val="262626"/>
                </a:solidFill>
                <a:latin typeface="Calibri"/>
                <a:ea typeface="Calibri"/>
                <a:cs typeface="Calibri"/>
                <a:sym typeface="Calibri"/>
              </a:rPr>
              <a:t>Majority of listings: "Entire home/apt” followed by "Private room" and "Shared room" options.</a:t>
            </a:r>
            <a:endParaRPr sz="1800">
              <a:solidFill>
                <a:srgbClr val="262626"/>
              </a:solidFill>
              <a:latin typeface="Calibri"/>
              <a:ea typeface="Calibri"/>
              <a:cs typeface="Calibri"/>
              <a:sym typeface="Calibri"/>
            </a:endParaRPr>
          </a:p>
          <a:p>
            <a:pPr indent="-342900" lvl="0" marL="457200" rtl="0" algn="l">
              <a:lnSpc>
                <a:spcPct val="115000"/>
              </a:lnSpc>
              <a:spcBef>
                <a:spcPts val="0"/>
              </a:spcBef>
              <a:spcAft>
                <a:spcPts val="0"/>
              </a:spcAft>
              <a:buClr>
                <a:srgbClr val="262626"/>
              </a:buClr>
              <a:buSzPts val="1800"/>
              <a:buFont typeface="Calibri"/>
              <a:buChar char="●"/>
            </a:pPr>
            <a:r>
              <a:rPr lang="en-US" sz="1800">
                <a:solidFill>
                  <a:srgbClr val="262626"/>
                </a:solidFill>
                <a:latin typeface="Calibri"/>
                <a:ea typeface="Calibri"/>
                <a:cs typeface="Calibri"/>
                <a:sym typeface="Calibri"/>
              </a:rPr>
              <a:t>Guests prefer more privacy and space.</a:t>
            </a:r>
            <a:endParaRPr sz="1800">
              <a:solidFill>
                <a:srgbClr val="262626"/>
              </a:solidFill>
              <a:latin typeface="Calibri"/>
              <a:ea typeface="Calibri"/>
              <a:cs typeface="Calibri"/>
              <a:sym typeface="Calibri"/>
            </a:endParaRPr>
          </a:p>
          <a:p>
            <a:pPr indent="-342900" lvl="0" marL="457200" rtl="0" algn="l">
              <a:lnSpc>
                <a:spcPct val="115000"/>
              </a:lnSpc>
              <a:spcBef>
                <a:spcPts val="0"/>
              </a:spcBef>
              <a:spcAft>
                <a:spcPts val="0"/>
              </a:spcAft>
              <a:buClr>
                <a:srgbClr val="262626"/>
              </a:buClr>
              <a:buSzPts val="1800"/>
              <a:buFont typeface="Calibri"/>
              <a:buChar char="●"/>
            </a:pPr>
            <a:r>
              <a:rPr lang="en-US" sz="1800">
                <a:solidFill>
                  <a:srgbClr val="262626"/>
                </a:solidFill>
                <a:latin typeface="Calibri"/>
                <a:ea typeface="Calibri"/>
                <a:cs typeface="Calibri"/>
                <a:sym typeface="Calibri"/>
              </a:rPr>
              <a:t>Hosts can attract more guests and potentially higher income by offering entire homes/apartments.</a:t>
            </a:r>
            <a:endParaRPr sz="1800">
              <a:solidFill>
                <a:srgbClr val="262626"/>
              </a:solidFill>
              <a:latin typeface="Calibri"/>
              <a:ea typeface="Calibri"/>
              <a:cs typeface="Calibri"/>
              <a:sym typeface="Calibri"/>
            </a:endParaRPr>
          </a:p>
          <a:p>
            <a:pPr indent="0" lvl="0" marL="0" rtl="0" algn="l">
              <a:spcBef>
                <a:spcPts val="150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2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27"/>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27"/>
          <p:cNvSpPr/>
          <p:nvPr/>
        </p:nvSpPr>
        <p:spPr>
          <a:xfrm flipH="1" rot="-5400000">
            <a:off x="555710" y="2183223"/>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27"/>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 </a:t>
            </a:r>
            <a:r>
              <a:rPr b="1" lang="en-US" sz="2500">
                <a:solidFill>
                  <a:schemeClr val="dk1"/>
                </a:solidFill>
                <a:latin typeface="Calibri"/>
                <a:ea typeface="Calibri"/>
                <a:cs typeface="Calibri"/>
                <a:sym typeface="Calibri"/>
              </a:rPr>
              <a:t>WHICH IS THE MOST POPULAR NEIGHBOURHOOD FOR SHORT TERM RENTAL IN TORONTO?</a:t>
            </a:r>
            <a:endParaRPr b="1" sz="2100"/>
          </a:p>
          <a:p>
            <a:pPr indent="114300" lvl="0" marL="0" marR="0" rtl="0" algn="l">
              <a:lnSpc>
                <a:spcPct val="90000"/>
              </a:lnSpc>
              <a:spcBef>
                <a:spcPts val="6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42900" lvl="0" marL="457200" rtl="0" algn="l">
              <a:lnSpc>
                <a:spcPct val="115000"/>
              </a:lnSpc>
              <a:spcBef>
                <a:spcPts val="1500"/>
              </a:spcBef>
              <a:spcAft>
                <a:spcPts val="0"/>
              </a:spcAft>
              <a:buClr>
                <a:srgbClr val="262626"/>
              </a:buClr>
              <a:buSzPts val="1800"/>
              <a:buFont typeface="Calibri"/>
              <a:buChar char="●"/>
            </a:pPr>
            <a:r>
              <a:rPr lang="en-US" sz="1800">
                <a:solidFill>
                  <a:srgbClr val="262626"/>
                </a:solidFill>
                <a:latin typeface="Calibri"/>
                <a:ea typeface="Calibri"/>
                <a:cs typeface="Calibri"/>
                <a:sym typeface="Calibri"/>
              </a:rPr>
              <a:t>"Waterfront Communities-The Island" is the prime choice for short-term rental investment in Toronto.</a:t>
            </a:r>
            <a:endParaRPr sz="1800">
              <a:solidFill>
                <a:srgbClr val="262626"/>
              </a:solidFill>
              <a:latin typeface="Calibri"/>
              <a:ea typeface="Calibri"/>
              <a:cs typeface="Calibri"/>
              <a:sym typeface="Calibri"/>
            </a:endParaRPr>
          </a:p>
          <a:p>
            <a:pPr indent="-342900" lvl="0" marL="457200" rtl="0" algn="l">
              <a:lnSpc>
                <a:spcPct val="115000"/>
              </a:lnSpc>
              <a:spcBef>
                <a:spcPts val="0"/>
              </a:spcBef>
              <a:spcAft>
                <a:spcPts val="0"/>
              </a:spcAft>
              <a:buClr>
                <a:srgbClr val="262626"/>
              </a:buClr>
              <a:buSzPts val="1800"/>
              <a:buFont typeface="Calibri"/>
              <a:buChar char="●"/>
            </a:pPr>
            <a:r>
              <a:rPr lang="en-US" sz="1800">
                <a:solidFill>
                  <a:srgbClr val="262626"/>
                </a:solidFill>
                <a:latin typeface="Calibri"/>
                <a:ea typeface="Calibri"/>
                <a:cs typeface="Calibri"/>
                <a:sym typeface="Calibri"/>
              </a:rPr>
              <a:t>Focusing on entire homes/apartments can maximize rental income and attract more guests.</a:t>
            </a:r>
            <a:endParaRPr sz="1800">
              <a:solidFill>
                <a:srgbClr val="262626"/>
              </a:solidFill>
              <a:latin typeface="Calibri"/>
              <a:ea typeface="Calibri"/>
              <a:cs typeface="Calibri"/>
              <a:sym typeface="Calibri"/>
            </a:endParaRPr>
          </a:p>
          <a:p>
            <a:pPr indent="-342900" lvl="0" marL="457200" rtl="0" algn="l">
              <a:lnSpc>
                <a:spcPct val="115000"/>
              </a:lnSpc>
              <a:spcBef>
                <a:spcPts val="0"/>
              </a:spcBef>
              <a:spcAft>
                <a:spcPts val="0"/>
              </a:spcAft>
              <a:buClr>
                <a:srgbClr val="262626"/>
              </a:buClr>
              <a:buSzPts val="1800"/>
              <a:buFont typeface="Calibri"/>
              <a:buChar char="●"/>
            </a:pPr>
            <a:r>
              <a:rPr lang="en-US" sz="1800">
                <a:solidFill>
                  <a:srgbClr val="262626"/>
                </a:solidFill>
                <a:latin typeface="Calibri"/>
                <a:ea typeface="Calibri"/>
                <a:cs typeface="Calibri"/>
                <a:sym typeface="Calibri"/>
              </a:rPr>
              <a:t>Understanding the factors behind its popularity can inform marketing and property management strategies.</a:t>
            </a:r>
            <a:endParaRPr sz="1800">
              <a:solidFill>
                <a:srgbClr val="262626"/>
              </a:solidFill>
              <a:latin typeface="Calibri"/>
              <a:ea typeface="Calibri"/>
              <a:cs typeface="Calibri"/>
              <a:sym typeface="Calibri"/>
            </a:endParaRPr>
          </a:p>
          <a:p>
            <a:pPr indent="0" lvl="0" marL="0" marR="0" rtl="0" algn="l">
              <a:lnSpc>
                <a:spcPct val="90000"/>
              </a:lnSpc>
              <a:spcBef>
                <a:spcPts val="1500"/>
              </a:spcBef>
              <a:spcAft>
                <a:spcPts val="0"/>
              </a:spcAft>
              <a:buNone/>
            </a:pPr>
            <a:r>
              <a:t/>
            </a:r>
            <a:endParaRPr sz="1800">
              <a:solidFill>
                <a:schemeClr val="dk1"/>
              </a:solidFill>
              <a:latin typeface="Calibri"/>
              <a:ea typeface="Calibri"/>
              <a:cs typeface="Calibri"/>
              <a:sym typeface="Calibri"/>
            </a:endParaRPr>
          </a:p>
        </p:txBody>
      </p:sp>
      <p:sp>
        <p:nvSpPr>
          <p:cNvPr id="254" name="Google Shape;254;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37e8d4c448_0_0"/>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600"/>
              </a:spcBef>
              <a:spcAft>
                <a:spcPts val="0"/>
              </a:spcAft>
              <a:buClr>
                <a:schemeClr val="dk1"/>
              </a:buClr>
              <a:buFont typeface="Arial"/>
              <a:buNone/>
            </a:pPr>
            <a:r>
              <a:rPr b="1" lang="en-US" sz="4800">
                <a:latin typeface="Georgia"/>
                <a:ea typeface="Georgia"/>
                <a:cs typeface="Georgia"/>
                <a:sym typeface="Georgia"/>
              </a:rPr>
              <a:t>Do reviews have any benefits to an Airbnb host when listing a property?</a:t>
            </a:r>
            <a:endParaRPr sz="4800">
              <a:latin typeface="Georgia"/>
              <a:ea typeface="Georgia"/>
              <a:cs typeface="Georgia"/>
              <a:sym typeface="Georgia"/>
            </a:endParaRPr>
          </a:p>
        </p:txBody>
      </p:sp>
      <p:sp>
        <p:nvSpPr>
          <p:cNvPr id="260" name="Google Shape;260;g237e8d4c448_0_0"/>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latin typeface="Georgia"/>
                <a:ea typeface="Georgia"/>
                <a:cs typeface="Georgia"/>
                <a:sym typeface="Georgia"/>
              </a:rPr>
              <a:t>Question 2</a:t>
            </a:r>
            <a:endParaRPr>
              <a:latin typeface="Georgia"/>
              <a:ea typeface="Georgia"/>
              <a:cs typeface="Georgia"/>
              <a:sym typeface="Georgia"/>
            </a:endParaRPr>
          </a:p>
        </p:txBody>
      </p:sp>
      <p:sp>
        <p:nvSpPr>
          <p:cNvPr id="261" name="Google Shape;261;g237e8d4c448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txBox="1"/>
          <p:nvPr>
            <p:ph type="title"/>
          </p:nvPr>
        </p:nvSpPr>
        <p:spPr>
          <a:xfrm>
            <a:off x="4553733" y="548464"/>
            <a:ext cx="6798541" cy="167562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i="0" lang="en-US" sz="4000" u="none" strike="noStrike">
                <a:latin typeface="Arial"/>
                <a:ea typeface="Arial"/>
                <a:cs typeface="Arial"/>
                <a:sym typeface="Arial"/>
              </a:rPr>
              <a:t>Overview:</a:t>
            </a:r>
            <a:endParaRPr/>
          </a:p>
        </p:txBody>
      </p:sp>
      <p:pic>
        <p:nvPicPr>
          <p:cNvPr descr="Graphs on a display with reflection of office" id="96" name="Google Shape;96;p2"/>
          <p:cNvPicPr preferRelativeResize="0"/>
          <p:nvPr/>
        </p:nvPicPr>
        <p:blipFill rotWithShape="1">
          <a:blip r:embed="rId3">
            <a:alphaModFix/>
          </a:blip>
          <a:srcRect b="-1" l="22190" r="36963" t="0"/>
          <a:stretch/>
        </p:blipFill>
        <p:spPr>
          <a:xfrm>
            <a:off x="1" y="10"/>
            <a:ext cx="4196496" cy="6857990"/>
          </a:xfrm>
          <a:prstGeom prst="rect">
            <a:avLst/>
          </a:prstGeom>
          <a:noFill/>
          <a:ln>
            <a:noFill/>
          </a:ln>
        </p:spPr>
      </p:pic>
      <p:sp>
        <p:nvSpPr>
          <p:cNvPr id="97" name="Google Shape;97;p2"/>
          <p:cNvSpPr txBox="1"/>
          <p:nvPr>
            <p:ph idx="1" type="body"/>
          </p:nvPr>
        </p:nvSpPr>
        <p:spPr>
          <a:xfrm>
            <a:off x="4553734" y="2409830"/>
            <a:ext cx="6798539" cy="370521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en-US" sz="2000" u="none" strike="noStrike">
                <a:latin typeface="Arial"/>
                <a:ea typeface="Arial"/>
                <a:cs typeface="Arial"/>
                <a:sym typeface="Arial"/>
              </a:rPr>
              <a:t>The goal of this project is to apply data analytics methodologies to understand the trends and patterns of Airbnb listings in Toronto and </a:t>
            </a:r>
            <a:r>
              <a:rPr lang="en-US" sz="2000">
                <a:latin typeface="Arial"/>
                <a:ea typeface="Arial"/>
                <a:cs typeface="Arial"/>
                <a:sym typeface="Arial"/>
              </a:rPr>
              <a:t>g</a:t>
            </a:r>
            <a:r>
              <a:rPr lang="en-US" sz="2000">
                <a:latin typeface="Arial"/>
                <a:ea typeface="Arial"/>
                <a:cs typeface="Arial"/>
                <a:sym typeface="Arial"/>
              </a:rPr>
              <a:t>ive the potential host an insight for their upcoming listings.</a:t>
            </a:r>
            <a:endParaRPr sz="2000"/>
          </a:p>
          <a:p>
            <a:pPr indent="-228600" lvl="0" marL="228600" rtl="0" algn="l">
              <a:lnSpc>
                <a:spcPct val="90000"/>
              </a:lnSpc>
              <a:spcBef>
                <a:spcPts val="0"/>
              </a:spcBef>
              <a:spcAft>
                <a:spcPts val="0"/>
              </a:spcAft>
              <a:buClr>
                <a:schemeClr val="dk1"/>
              </a:buClr>
              <a:buSzPts val="2000"/>
              <a:buChar char="•"/>
            </a:pPr>
            <a:r>
              <a:rPr b="0" i="0" lang="en-US" sz="2000" u="none" strike="noStrike">
                <a:latin typeface="Arial"/>
                <a:ea typeface="Arial"/>
                <a:cs typeface="Arial"/>
                <a:sym typeface="Arial"/>
              </a:rPr>
              <a:t>The primary focus will be on understanding the popularity of neighborhoods for short-term rentals, the distribution of room types in the most popular neighborhood, and the relationship between number of reviews and actual ratings. </a:t>
            </a:r>
            <a:endParaRPr sz="2000"/>
          </a:p>
        </p:txBody>
      </p:sp>
      <p:sp>
        <p:nvSpPr>
          <p:cNvPr id="98" name="Google Shape;98;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7" name="Google Shape;267;p29"/>
          <p:cNvPicPr preferRelativeResize="0"/>
          <p:nvPr/>
        </p:nvPicPr>
        <p:blipFill rotWithShape="1">
          <a:blip r:embed="rId3">
            <a:alphaModFix/>
          </a:blip>
          <a:srcRect b="0" l="0" r="0" t="0"/>
          <a:stretch/>
        </p:blipFill>
        <p:spPr>
          <a:xfrm>
            <a:off x="358133" y="686954"/>
            <a:ext cx="6903720" cy="4159492"/>
          </a:xfrm>
          <a:prstGeom prst="rect">
            <a:avLst/>
          </a:prstGeom>
          <a:noFill/>
          <a:ln>
            <a:noFill/>
          </a:ln>
        </p:spPr>
      </p:pic>
      <p:sp>
        <p:nvSpPr>
          <p:cNvPr id="268" name="Google Shape;268;p29"/>
          <p:cNvSpPr txBox="1"/>
          <p:nvPr/>
        </p:nvSpPr>
        <p:spPr>
          <a:xfrm>
            <a:off x="7826525" y="975650"/>
            <a:ext cx="3589200" cy="3674700"/>
          </a:xfrm>
          <a:prstGeom prst="rect">
            <a:avLst/>
          </a:prstGeom>
          <a:noFill/>
          <a:ln>
            <a:noFill/>
          </a:ln>
        </p:spPr>
        <p:txBody>
          <a:bodyPr anchorCtr="0" anchor="t" bIns="91425" lIns="91425" spcFirstLastPara="1" rIns="91425" wrap="square" tIns="91425">
            <a:noAutofit/>
          </a:bodyPr>
          <a:lstStyle/>
          <a:p>
            <a:pPr indent="-400050" lvl="0" marL="457200" rtl="0" algn="l">
              <a:lnSpc>
                <a:spcPct val="90000"/>
              </a:lnSpc>
              <a:spcBef>
                <a:spcPts val="1000"/>
              </a:spcBef>
              <a:spcAft>
                <a:spcPts val="0"/>
              </a:spcAft>
              <a:buClr>
                <a:schemeClr val="dk1"/>
              </a:buClr>
              <a:buSzPts val="2700"/>
              <a:buFont typeface="Georgia"/>
              <a:buChar char="●"/>
            </a:pPr>
            <a:r>
              <a:rPr lang="en-US" sz="2700">
                <a:solidFill>
                  <a:schemeClr val="dk1"/>
                </a:solidFill>
                <a:latin typeface="Georgia"/>
                <a:ea typeface="Georgia"/>
                <a:cs typeface="Georgia"/>
                <a:sym typeface="Georgia"/>
              </a:rPr>
              <a:t>Mean: 4.66</a:t>
            </a:r>
            <a:endParaRPr sz="2700">
              <a:solidFill>
                <a:schemeClr val="dk1"/>
              </a:solidFill>
              <a:latin typeface="Georgia"/>
              <a:ea typeface="Georgia"/>
              <a:cs typeface="Georgia"/>
              <a:sym typeface="Georgia"/>
            </a:endParaRPr>
          </a:p>
          <a:p>
            <a:pPr indent="-400050" lvl="0" marL="457200" rtl="0" algn="l">
              <a:lnSpc>
                <a:spcPct val="90000"/>
              </a:lnSpc>
              <a:spcBef>
                <a:spcPts val="0"/>
              </a:spcBef>
              <a:spcAft>
                <a:spcPts val="0"/>
              </a:spcAft>
              <a:buClr>
                <a:schemeClr val="dk1"/>
              </a:buClr>
              <a:buSzPts val="2700"/>
              <a:buFont typeface="Georgia"/>
              <a:buChar char="●"/>
            </a:pPr>
            <a:r>
              <a:rPr lang="en-US" sz="2700">
                <a:solidFill>
                  <a:schemeClr val="dk1"/>
                </a:solidFill>
                <a:latin typeface="Georgia"/>
                <a:ea typeface="Georgia"/>
                <a:cs typeface="Georgia"/>
                <a:sym typeface="Georgia"/>
              </a:rPr>
              <a:t>Median: 4.85</a:t>
            </a:r>
            <a:endParaRPr sz="2700">
              <a:solidFill>
                <a:schemeClr val="dk1"/>
              </a:solidFill>
              <a:latin typeface="Georgia"/>
              <a:ea typeface="Georgia"/>
              <a:cs typeface="Georgia"/>
              <a:sym typeface="Georgia"/>
            </a:endParaRPr>
          </a:p>
          <a:p>
            <a:pPr indent="-400050" lvl="0" marL="457200" rtl="0" algn="l">
              <a:lnSpc>
                <a:spcPct val="90000"/>
              </a:lnSpc>
              <a:spcBef>
                <a:spcPts val="0"/>
              </a:spcBef>
              <a:spcAft>
                <a:spcPts val="0"/>
              </a:spcAft>
              <a:buClr>
                <a:schemeClr val="dk1"/>
              </a:buClr>
              <a:buSzPts val="2700"/>
              <a:buFont typeface="Georgia"/>
              <a:buChar char="●"/>
            </a:pPr>
            <a:r>
              <a:rPr lang="en-US" sz="2700">
                <a:solidFill>
                  <a:schemeClr val="dk1"/>
                </a:solidFill>
                <a:latin typeface="Georgia"/>
                <a:ea typeface="Georgia"/>
                <a:cs typeface="Georgia"/>
                <a:sym typeface="Georgia"/>
              </a:rPr>
              <a:t>Standard Dev: 0.71</a:t>
            </a:r>
            <a:endParaRPr sz="2700">
              <a:solidFill>
                <a:schemeClr val="dk1"/>
              </a:solidFill>
              <a:latin typeface="Georgia"/>
              <a:ea typeface="Georgia"/>
              <a:cs typeface="Georgia"/>
              <a:sym typeface="Georgia"/>
            </a:endParaRPr>
          </a:p>
          <a:p>
            <a:pPr indent="-400050" lvl="0" marL="457200" rtl="0" algn="l">
              <a:lnSpc>
                <a:spcPct val="90000"/>
              </a:lnSpc>
              <a:spcBef>
                <a:spcPts val="1000"/>
              </a:spcBef>
              <a:spcAft>
                <a:spcPts val="0"/>
              </a:spcAft>
              <a:buClr>
                <a:schemeClr val="dk1"/>
              </a:buClr>
              <a:buSzPts val="2700"/>
              <a:buFont typeface="Georgia"/>
              <a:buChar char="●"/>
            </a:pPr>
            <a:r>
              <a:rPr lang="en-US" sz="2900">
                <a:solidFill>
                  <a:schemeClr val="dk1"/>
                </a:solidFill>
                <a:latin typeface="Georgia"/>
                <a:ea typeface="Georgia"/>
                <a:cs typeface="Georgia"/>
                <a:sym typeface="Georgia"/>
              </a:rPr>
              <a:t>Majority of AirBNBs are between 4.5 and 5 stars</a:t>
            </a:r>
            <a:r>
              <a:rPr lang="en-US" sz="2700">
                <a:solidFill>
                  <a:schemeClr val="dk1"/>
                </a:solidFill>
                <a:latin typeface="Georgia"/>
                <a:ea typeface="Georgia"/>
                <a:cs typeface="Georgia"/>
                <a:sym typeface="Georgia"/>
              </a:rPr>
              <a:t> </a:t>
            </a:r>
            <a:endParaRPr sz="2700">
              <a:latin typeface="Georgia"/>
              <a:ea typeface="Georgia"/>
              <a:cs typeface="Georgia"/>
              <a:sym typeface="Georgia"/>
            </a:endParaRPr>
          </a:p>
        </p:txBody>
      </p:sp>
      <p:sp>
        <p:nvSpPr>
          <p:cNvPr id="269" name="Google Shape;269;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5" name="Google Shape;275;p31"/>
          <p:cNvPicPr preferRelativeResize="0"/>
          <p:nvPr/>
        </p:nvPicPr>
        <p:blipFill rotWithShape="1">
          <a:blip r:embed="rId3">
            <a:alphaModFix/>
          </a:blip>
          <a:srcRect b="20458" l="11298" r="33151" t="0"/>
          <a:stretch/>
        </p:blipFill>
        <p:spPr>
          <a:xfrm>
            <a:off x="2785338" y="462750"/>
            <a:ext cx="6621326" cy="5042174"/>
          </a:xfrm>
          <a:prstGeom prst="rect">
            <a:avLst/>
          </a:prstGeom>
          <a:noFill/>
          <a:ln>
            <a:noFill/>
          </a:ln>
        </p:spPr>
      </p:pic>
      <p:sp>
        <p:nvSpPr>
          <p:cNvPr id="276" name="Google Shape;276;p31"/>
          <p:cNvSpPr txBox="1"/>
          <p:nvPr/>
        </p:nvSpPr>
        <p:spPr>
          <a:xfrm>
            <a:off x="4194575" y="5875200"/>
            <a:ext cx="3589200" cy="9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latin typeface="Georgia"/>
                <a:ea typeface="Georgia"/>
                <a:cs typeface="Georgia"/>
                <a:sym typeface="Georgia"/>
              </a:rPr>
              <a:t>Correlation = 0.01623</a:t>
            </a:r>
            <a:endParaRPr sz="2700">
              <a:latin typeface="Georgia"/>
              <a:ea typeface="Georgia"/>
              <a:cs typeface="Georgia"/>
              <a:sym typeface="Georgia"/>
            </a:endParaRPr>
          </a:p>
        </p:txBody>
      </p:sp>
      <p:sp>
        <p:nvSpPr>
          <p:cNvPr id="277" name="Google Shape;277;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3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32"/>
          <p:cNvSpPr txBox="1"/>
          <p:nvPr/>
        </p:nvSpPr>
        <p:spPr>
          <a:xfrm>
            <a:off x="4471200" y="5679901"/>
            <a:ext cx="3249600" cy="11781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2700">
                <a:solidFill>
                  <a:schemeClr val="dk1"/>
                </a:solidFill>
                <a:latin typeface="Georgia"/>
                <a:ea typeface="Georgia"/>
                <a:cs typeface="Georgia"/>
                <a:sym typeface="Georgia"/>
              </a:rPr>
              <a:t>Correlation = 0.046</a:t>
            </a:r>
            <a:endParaRPr sz="2700">
              <a:latin typeface="Georgia"/>
              <a:ea typeface="Georgia"/>
              <a:cs typeface="Georgia"/>
              <a:sym typeface="Georgia"/>
            </a:endParaRPr>
          </a:p>
          <a:p>
            <a:pPr indent="0" lvl="0" marL="0" marR="0" rtl="0" algn="l">
              <a:lnSpc>
                <a:spcPct val="90000"/>
              </a:lnSpc>
              <a:spcBef>
                <a:spcPts val="600"/>
              </a:spcBef>
              <a:spcAft>
                <a:spcPts val="0"/>
              </a:spcAft>
              <a:buNone/>
            </a:pPr>
            <a:r>
              <a:t/>
            </a:r>
            <a:endParaRPr sz="2700">
              <a:solidFill>
                <a:schemeClr val="dk1"/>
              </a:solidFill>
              <a:latin typeface="Georgia"/>
              <a:ea typeface="Georgia"/>
              <a:cs typeface="Georgia"/>
              <a:sym typeface="Georgia"/>
            </a:endParaRPr>
          </a:p>
        </p:txBody>
      </p:sp>
      <p:pic>
        <p:nvPicPr>
          <p:cNvPr id="284" name="Google Shape;284;p32"/>
          <p:cNvPicPr preferRelativeResize="0"/>
          <p:nvPr/>
        </p:nvPicPr>
        <p:blipFill rotWithShape="1">
          <a:blip r:embed="rId3">
            <a:alphaModFix/>
          </a:blip>
          <a:srcRect b="19749" l="8985" r="34609" t="0"/>
          <a:stretch/>
        </p:blipFill>
        <p:spPr>
          <a:xfrm>
            <a:off x="2483876" y="257525"/>
            <a:ext cx="6624526" cy="5290125"/>
          </a:xfrm>
          <a:prstGeom prst="rect">
            <a:avLst/>
          </a:prstGeom>
          <a:noFill/>
          <a:ln>
            <a:noFill/>
          </a:ln>
        </p:spPr>
      </p:pic>
      <p:sp>
        <p:nvSpPr>
          <p:cNvPr id="285" name="Google Shape;285;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33"/>
          <p:cNvSpPr txBox="1"/>
          <p:nvPr/>
        </p:nvSpPr>
        <p:spPr>
          <a:xfrm>
            <a:off x="641181" y="5835071"/>
            <a:ext cx="10909500" cy="10230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600"/>
              </a:spcBef>
              <a:spcAft>
                <a:spcPts val="0"/>
              </a:spcAft>
              <a:buNone/>
            </a:pPr>
            <a:r>
              <a:rPr lang="en-US" sz="2700">
                <a:solidFill>
                  <a:schemeClr val="dk1"/>
                </a:solidFill>
                <a:latin typeface="Georgia"/>
                <a:ea typeface="Georgia"/>
                <a:cs typeface="Georgia"/>
                <a:sym typeface="Georgia"/>
              </a:rPr>
              <a:t>Correlation = 0.1026</a:t>
            </a:r>
            <a:endParaRPr sz="2700">
              <a:solidFill>
                <a:schemeClr val="dk1"/>
              </a:solidFill>
              <a:latin typeface="Georgia"/>
              <a:ea typeface="Georgia"/>
              <a:cs typeface="Georgia"/>
              <a:sym typeface="Georgia"/>
            </a:endParaRPr>
          </a:p>
        </p:txBody>
      </p:sp>
      <p:pic>
        <p:nvPicPr>
          <p:cNvPr id="292" name="Google Shape;292;p33"/>
          <p:cNvPicPr preferRelativeResize="0"/>
          <p:nvPr/>
        </p:nvPicPr>
        <p:blipFill>
          <a:blip r:embed="rId3">
            <a:alphaModFix/>
          </a:blip>
          <a:stretch>
            <a:fillRect/>
          </a:stretch>
        </p:blipFill>
        <p:spPr>
          <a:xfrm>
            <a:off x="2819400" y="876300"/>
            <a:ext cx="6553200" cy="5105400"/>
          </a:xfrm>
          <a:prstGeom prst="rect">
            <a:avLst/>
          </a:prstGeom>
          <a:noFill/>
          <a:ln>
            <a:noFill/>
          </a:ln>
        </p:spPr>
      </p:pic>
      <p:sp>
        <p:nvSpPr>
          <p:cNvPr id="293" name="Google Shape;293;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Georgia"/>
                <a:ea typeface="Georgia"/>
                <a:cs typeface="Georgia"/>
                <a:sym typeface="Georgia"/>
              </a:rPr>
              <a:t>Conclusions</a:t>
            </a:r>
            <a:endParaRPr>
              <a:latin typeface="Georgia"/>
              <a:ea typeface="Georgia"/>
              <a:cs typeface="Georgia"/>
              <a:sym typeface="Georgia"/>
            </a:endParaRPr>
          </a:p>
        </p:txBody>
      </p:sp>
      <p:sp>
        <p:nvSpPr>
          <p:cNvPr id="299" name="Google Shape;299;p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31800" lvl="0" marL="457200" rtl="0" algn="l">
              <a:spcBef>
                <a:spcPts val="0"/>
              </a:spcBef>
              <a:spcAft>
                <a:spcPts val="0"/>
              </a:spcAft>
              <a:buSzPts val="3200"/>
              <a:buFont typeface="Georgia"/>
              <a:buChar char="•"/>
            </a:pPr>
            <a:r>
              <a:rPr lang="en-US" sz="3200">
                <a:latin typeface="Georgia"/>
                <a:ea typeface="Georgia"/>
                <a:cs typeface="Georgia"/>
                <a:sym typeface="Georgia"/>
              </a:rPr>
              <a:t>Therefore, all these calculations show that, while most AirBNBs have high reviews, the benefit of these reviews to hosts are unclear.</a:t>
            </a:r>
            <a:endParaRPr sz="3200">
              <a:latin typeface="Georgia"/>
              <a:ea typeface="Georgia"/>
              <a:cs typeface="Georgia"/>
              <a:sym typeface="Georgia"/>
            </a:endParaRPr>
          </a:p>
          <a:p>
            <a:pPr indent="0" lvl="0" marL="457200" rtl="0" algn="l">
              <a:spcBef>
                <a:spcPts val="0"/>
              </a:spcBef>
              <a:spcAft>
                <a:spcPts val="0"/>
              </a:spcAft>
              <a:buNone/>
            </a:pPr>
            <a:r>
              <a:t/>
            </a:r>
            <a:endParaRPr sz="3200">
              <a:latin typeface="Georgia"/>
              <a:ea typeface="Georgia"/>
              <a:cs typeface="Georgia"/>
              <a:sym typeface="Georgia"/>
            </a:endParaRPr>
          </a:p>
          <a:p>
            <a:pPr indent="-431800" lvl="0" marL="457200" rtl="0" algn="l">
              <a:spcBef>
                <a:spcPts val="0"/>
              </a:spcBef>
              <a:spcAft>
                <a:spcPts val="0"/>
              </a:spcAft>
              <a:buSzPts val="3200"/>
              <a:buFont typeface="Georgia"/>
              <a:buChar char="•"/>
            </a:pPr>
            <a:r>
              <a:rPr lang="en-US" sz="3200">
                <a:latin typeface="Georgia"/>
                <a:ea typeface="Georgia"/>
                <a:cs typeface="Georgia"/>
                <a:sym typeface="Georgia"/>
              </a:rPr>
              <a:t>This may be because so many AirBNBs  in Toronto have very high reviews. </a:t>
            </a:r>
            <a:endParaRPr sz="3200">
              <a:latin typeface="Georgia"/>
              <a:ea typeface="Georgia"/>
              <a:cs typeface="Georgia"/>
              <a:sym typeface="Georgia"/>
            </a:endParaRPr>
          </a:p>
          <a:p>
            <a:pPr indent="0" lvl="0" marL="457200" rtl="0" algn="l">
              <a:spcBef>
                <a:spcPts val="0"/>
              </a:spcBef>
              <a:spcAft>
                <a:spcPts val="0"/>
              </a:spcAft>
              <a:buNone/>
            </a:pPr>
            <a:r>
              <a:t/>
            </a:r>
            <a:endParaRPr sz="3200">
              <a:latin typeface="Georgia"/>
              <a:ea typeface="Georgia"/>
              <a:cs typeface="Georgia"/>
              <a:sym typeface="Georgia"/>
            </a:endParaRPr>
          </a:p>
          <a:p>
            <a:pPr indent="-431800" lvl="0" marL="457200" rtl="0" algn="l">
              <a:spcBef>
                <a:spcPts val="0"/>
              </a:spcBef>
              <a:spcAft>
                <a:spcPts val="0"/>
              </a:spcAft>
              <a:buSzPts val="3200"/>
              <a:buFont typeface="Georgia"/>
              <a:buChar char="•"/>
            </a:pPr>
            <a:r>
              <a:rPr lang="en-US" sz="3200">
                <a:latin typeface="Georgia"/>
                <a:ea typeface="Georgia"/>
                <a:cs typeface="Georgia"/>
                <a:sym typeface="Georgia"/>
              </a:rPr>
              <a:t>In conclusion, maintaining high reviews is important but does not make an AirBNB stand out.</a:t>
            </a:r>
            <a:endParaRPr sz="3600">
              <a:latin typeface="Georgia"/>
              <a:ea typeface="Georgia"/>
              <a:cs typeface="Georgia"/>
              <a:sym typeface="Georgia"/>
            </a:endParaRPr>
          </a:p>
        </p:txBody>
      </p:sp>
      <p:sp>
        <p:nvSpPr>
          <p:cNvPr id="300" name="Google Shape;300;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6" name="Google Shape;306;p6"/>
          <p:cNvSpPr/>
          <p:nvPr/>
        </p:nvSpPr>
        <p:spPr>
          <a:xfrm>
            <a:off x="116726" y="-7854"/>
            <a:ext cx="12192000" cy="6865800"/>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7" name="Google Shape;307;p6"/>
          <p:cNvSpPr txBox="1"/>
          <p:nvPr>
            <p:ph type="title"/>
          </p:nvPr>
        </p:nvSpPr>
        <p:spPr>
          <a:xfrm>
            <a:off x="4572001" y="601744"/>
            <a:ext cx="6781800" cy="133869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Conclusion:</a:t>
            </a:r>
            <a:br>
              <a:rPr b="1" i="0" lang="en-US" u="none" strike="noStrike">
                <a:latin typeface="Arial"/>
                <a:ea typeface="Arial"/>
                <a:cs typeface="Arial"/>
                <a:sym typeface="Arial"/>
              </a:rPr>
            </a:br>
            <a:endParaRPr/>
          </a:p>
        </p:txBody>
      </p:sp>
      <p:pic>
        <p:nvPicPr>
          <p:cNvPr descr="Houses in a subdivision" id="308" name="Google Shape;308;p6"/>
          <p:cNvPicPr preferRelativeResize="0"/>
          <p:nvPr/>
        </p:nvPicPr>
        <p:blipFill rotWithShape="1">
          <a:blip r:embed="rId3">
            <a:alphaModFix/>
          </a:blip>
          <a:srcRect b="-1" l="37625" r="25828" t="0"/>
          <a:stretch/>
        </p:blipFill>
        <p:spPr>
          <a:xfrm>
            <a:off x="20" y="10"/>
            <a:ext cx="3754739" cy="6857990"/>
          </a:xfrm>
          <a:custGeom>
            <a:rect b="b" l="l" r="r" t="t"/>
            <a:pathLst>
              <a:path extrusionOk="0" h="6858000" w="3754759">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a:noFill/>
          <a:ln>
            <a:noFill/>
          </a:ln>
        </p:spPr>
      </p:pic>
      <p:sp>
        <p:nvSpPr>
          <p:cNvPr id="309" name="Google Shape;309;p6"/>
          <p:cNvSpPr txBox="1"/>
          <p:nvPr>
            <p:ph idx="1" type="body"/>
          </p:nvPr>
        </p:nvSpPr>
        <p:spPr>
          <a:xfrm>
            <a:off x="4572000" y="1546700"/>
            <a:ext cx="6781800" cy="4555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15000"/>
              </a:lnSpc>
              <a:spcBef>
                <a:spcPts val="0"/>
              </a:spcBef>
              <a:spcAft>
                <a:spcPts val="0"/>
              </a:spcAft>
              <a:buClr>
                <a:schemeClr val="dk1"/>
              </a:buClr>
              <a:buSzPct val="47510"/>
              <a:buFont typeface="Arial"/>
              <a:buNone/>
            </a:pPr>
            <a:r>
              <a:rPr lang="en-US" sz="2315">
                <a:solidFill>
                  <a:srgbClr val="374151"/>
                </a:solidFill>
                <a:latin typeface="Roboto"/>
                <a:ea typeface="Roboto"/>
                <a:cs typeface="Roboto"/>
                <a:sym typeface="Roboto"/>
              </a:rPr>
              <a:t>The application of data analytics to Airbnb listings in Toronto has yielded significant insights, providing potential hosts with critical information for their upcoming listings.</a:t>
            </a:r>
            <a:endParaRPr sz="2315">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ct val="47510"/>
              <a:buFont typeface="Arial"/>
              <a:buNone/>
            </a:pPr>
            <a:r>
              <a:t/>
            </a:r>
            <a:endParaRPr sz="2315">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ct val="47510"/>
              <a:buFont typeface="Arial"/>
              <a:buNone/>
            </a:pPr>
            <a:r>
              <a:rPr lang="en-US" sz="2315">
                <a:solidFill>
                  <a:srgbClr val="374151"/>
                </a:solidFill>
                <a:latin typeface="Roboto"/>
                <a:ea typeface="Roboto"/>
                <a:cs typeface="Roboto"/>
                <a:sym typeface="Roboto"/>
              </a:rPr>
              <a:t>The most popular neighborhood for short-term rentals in Toronto is the "Waterfront Communities-The Island". Its popularity presents considerable opportunities for real estate investors or property owners who are considering venturing into short-term rentals. To fully capitalize on this opportunity, understanding the elements contributing to its popularity will be crucial in informing marketing strategies and property management decisions.</a:t>
            </a:r>
            <a:endParaRPr sz="2315">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ct val="47510"/>
              <a:buFont typeface="Arial"/>
              <a:buNone/>
            </a:pPr>
            <a:r>
              <a:t/>
            </a:r>
            <a:endParaRPr sz="2315">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ct val="47510"/>
              <a:buFont typeface="Arial"/>
              <a:buNone/>
            </a:pPr>
            <a:r>
              <a:rPr lang="en-US" sz="2315">
                <a:solidFill>
                  <a:srgbClr val="374151"/>
                </a:solidFill>
                <a:latin typeface="Roboto"/>
                <a:ea typeface="Roboto"/>
                <a:cs typeface="Roboto"/>
                <a:sym typeface="Roboto"/>
              </a:rPr>
              <a:t>When it comes to room types, "Entire home/apt" is the most dominant in the most popular neighborhood, suggesting that guests value privacy and space. This trend points to a potential growth area for hosts: concentrating on offering entire homes or apartments could lead to an increase in guests and, by extension, rental income.</a:t>
            </a:r>
            <a:endParaRPr sz="2315">
              <a:solidFill>
                <a:srgbClr val="374151"/>
              </a:solidFill>
              <a:latin typeface="Roboto"/>
              <a:ea typeface="Roboto"/>
              <a:cs typeface="Roboto"/>
              <a:sym typeface="Roboto"/>
            </a:endParaRPr>
          </a:p>
          <a:p>
            <a:pPr indent="0" lvl="0" marL="0" marR="0" rtl="0" algn="l">
              <a:lnSpc>
                <a:spcPct val="90000"/>
              </a:lnSpc>
              <a:spcBef>
                <a:spcPts val="0"/>
              </a:spcBef>
              <a:spcAft>
                <a:spcPts val="0"/>
              </a:spcAft>
              <a:buNone/>
            </a:pPr>
            <a:r>
              <a:t/>
            </a:r>
            <a:endParaRPr sz="1200">
              <a:solidFill>
                <a:srgbClr val="374151"/>
              </a:solidFill>
              <a:latin typeface="Roboto"/>
              <a:ea typeface="Roboto"/>
              <a:cs typeface="Roboto"/>
              <a:sym typeface="Roboto"/>
            </a:endParaRPr>
          </a:p>
          <a:p>
            <a:pPr indent="-139700" lvl="0" marL="228600" rtl="0" algn="l">
              <a:lnSpc>
                <a:spcPct val="90000"/>
              </a:lnSpc>
              <a:spcBef>
                <a:spcPts val="1000"/>
              </a:spcBef>
              <a:spcAft>
                <a:spcPts val="0"/>
              </a:spcAft>
              <a:buClr>
                <a:schemeClr val="dk1"/>
              </a:buClr>
              <a:buSzPct val="100000"/>
              <a:buNone/>
            </a:pPr>
            <a:r>
              <a:t/>
            </a:r>
            <a:endParaRPr sz="1400"/>
          </a:p>
        </p:txBody>
      </p:sp>
      <p:sp>
        <p:nvSpPr>
          <p:cNvPr id="310" name="Google Shape;310;p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6" name="Google Shape;316;p7"/>
          <p:cNvSpPr txBox="1"/>
          <p:nvPr>
            <p:ph type="title"/>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US" sz="5400">
                <a:latin typeface="Arial"/>
                <a:ea typeface="Arial"/>
                <a:cs typeface="Arial"/>
                <a:sym typeface="Arial"/>
              </a:rPr>
              <a:t>Conclusion</a:t>
            </a:r>
            <a:r>
              <a:rPr b="1" i="0" lang="en-US" sz="5400" u="none" strike="noStrike">
                <a:latin typeface="Arial"/>
                <a:ea typeface="Arial"/>
                <a:cs typeface="Arial"/>
                <a:sym typeface="Arial"/>
              </a:rPr>
              <a:t>:</a:t>
            </a:r>
            <a:br>
              <a:rPr b="1" i="0" lang="en-US" sz="5400" u="none" strike="noStrike">
                <a:latin typeface="Arial"/>
                <a:ea typeface="Arial"/>
                <a:cs typeface="Arial"/>
                <a:sym typeface="Arial"/>
              </a:rPr>
            </a:br>
            <a:endParaRPr sz="5400"/>
          </a:p>
        </p:txBody>
      </p:sp>
      <p:sp>
        <p:nvSpPr>
          <p:cNvPr id="317" name="Google Shape;317;p7"/>
          <p:cNvSpPr txBox="1"/>
          <p:nvPr>
            <p:ph idx="1" type="body"/>
          </p:nvPr>
        </p:nvSpPr>
        <p:spPr>
          <a:xfrm>
            <a:off x="640075" y="1663428"/>
            <a:ext cx="4243500" cy="45300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15000"/>
              </a:lnSpc>
              <a:spcBef>
                <a:spcPts val="1500"/>
              </a:spcBef>
              <a:spcAft>
                <a:spcPts val="0"/>
              </a:spcAft>
              <a:buClr>
                <a:schemeClr val="dk1"/>
              </a:buClr>
              <a:buSzPct val="34344"/>
              <a:buFont typeface="Arial"/>
              <a:buNone/>
            </a:pPr>
            <a:r>
              <a:rPr lang="en-US" sz="3202">
                <a:solidFill>
                  <a:srgbClr val="374151"/>
                </a:solidFill>
                <a:latin typeface="Roboto"/>
                <a:ea typeface="Roboto"/>
                <a:cs typeface="Roboto"/>
                <a:sym typeface="Roboto"/>
              </a:rPr>
              <a:t>However, our analysis also revealed an interesting phenomenon concerning reviews and ratings. Despite most Airbnb properties in Toronto having high reviews, these reviews do not seem to offer a significant advantage to hosts, likely due to the consistently high ratings across the board. Therefore, while maintaining high reviews remains important, it does not necessarily set a listing apart. It suggests that hosts may need to diversify their strategies beyond just ratings to truly differentiate their listings in this competitive market.</a:t>
            </a:r>
            <a:endParaRPr sz="3202">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ct val="34344"/>
              <a:buFont typeface="Arial"/>
              <a:buNone/>
            </a:pPr>
            <a:r>
              <a:rPr lang="en-US" sz="3202">
                <a:solidFill>
                  <a:srgbClr val="374151"/>
                </a:solidFill>
                <a:latin typeface="Roboto"/>
                <a:ea typeface="Roboto"/>
                <a:cs typeface="Roboto"/>
                <a:sym typeface="Roboto"/>
              </a:rPr>
              <a:t>In summary, understanding these trends and patterns can help hosts and investors make informed decisions to optimize their Airbnb operations in Toronto. This data-driven approach is essential in today's rapidly evolving short-term rental landscape.</a:t>
            </a:r>
            <a:endParaRPr sz="3202">
              <a:solidFill>
                <a:srgbClr val="374151"/>
              </a:solidFill>
              <a:latin typeface="Roboto"/>
              <a:ea typeface="Roboto"/>
              <a:cs typeface="Roboto"/>
              <a:sym typeface="Roboto"/>
            </a:endParaRPr>
          </a:p>
          <a:p>
            <a:pPr indent="0" lvl="0" marL="0" rtl="0" algn="l">
              <a:lnSpc>
                <a:spcPct val="90000"/>
              </a:lnSpc>
              <a:spcBef>
                <a:spcPts val="0"/>
              </a:spcBef>
              <a:spcAft>
                <a:spcPts val="0"/>
              </a:spcAft>
              <a:buNone/>
            </a:pPr>
            <a:r>
              <a:t/>
            </a:r>
            <a:endParaRPr b="1" sz="1500">
              <a:latin typeface="Arial"/>
              <a:ea typeface="Arial"/>
              <a:cs typeface="Arial"/>
              <a:sym typeface="Arial"/>
            </a:endParaRPr>
          </a:p>
          <a:p>
            <a:pPr indent="-133350" lvl="0" marL="228600" rtl="0" algn="l">
              <a:lnSpc>
                <a:spcPct val="90000"/>
              </a:lnSpc>
              <a:spcBef>
                <a:spcPts val="1000"/>
              </a:spcBef>
              <a:spcAft>
                <a:spcPts val="0"/>
              </a:spcAft>
              <a:buClr>
                <a:schemeClr val="dk1"/>
              </a:buClr>
              <a:buSzPct val="100000"/>
              <a:buNone/>
            </a:pPr>
            <a:r>
              <a:t/>
            </a:r>
            <a:endParaRPr sz="1500"/>
          </a:p>
        </p:txBody>
      </p:sp>
      <p:pic>
        <p:nvPicPr>
          <p:cNvPr descr="Graph on document with pen" id="318" name="Google Shape;318;p7"/>
          <p:cNvPicPr preferRelativeResize="0"/>
          <p:nvPr/>
        </p:nvPicPr>
        <p:blipFill rotWithShape="1">
          <a:blip r:embed="rId3">
            <a:alphaModFix/>
          </a:blip>
          <a:srcRect b="-1" l="23385" r="9661" t="0"/>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
        <p:nvSpPr>
          <p:cNvPr id="319" name="Google Shape;319;p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3"/>
          <p:cNvSpPr txBox="1"/>
          <p:nvPr>
            <p:ph type="title"/>
          </p:nvPr>
        </p:nvSpPr>
        <p:spPr>
          <a:xfrm>
            <a:off x="5297762" y="329184"/>
            <a:ext cx="6251110" cy="1783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i="0" lang="en-US" sz="5400" u="none" strike="noStrike">
                <a:latin typeface="Arial"/>
                <a:ea typeface="Arial"/>
                <a:cs typeface="Arial"/>
                <a:sym typeface="Arial"/>
              </a:rPr>
              <a:t>Objectives:</a:t>
            </a:r>
            <a:br>
              <a:rPr b="1" i="0" lang="en-US" sz="5400" u="none" strike="noStrike">
                <a:latin typeface="Arial"/>
                <a:ea typeface="Arial"/>
                <a:cs typeface="Arial"/>
                <a:sym typeface="Arial"/>
              </a:rPr>
            </a:br>
            <a:endParaRPr sz="5400"/>
          </a:p>
        </p:txBody>
      </p:sp>
      <p:pic>
        <p:nvPicPr>
          <p:cNvPr descr="Graph" id="105" name="Google Shape;105;p3"/>
          <p:cNvPicPr preferRelativeResize="0"/>
          <p:nvPr/>
        </p:nvPicPr>
        <p:blipFill rotWithShape="1">
          <a:blip r:embed="rId3">
            <a:alphaModFix/>
          </a:blip>
          <a:srcRect b="0" l="23145" r="34411" t="0"/>
          <a:stretch/>
        </p:blipFill>
        <p:spPr>
          <a:xfrm>
            <a:off x="1" y="10"/>
            <a:ext cx="4657344" cy="685799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106" name="Google Shape;106;p3"/>
          <p:cNvSpPr/>
          <p:nvPr/>
        </p:nvSpPr>
        <p:spPr>
          <a:xfrm>
            <a:off x="5297762" y="2374947"/>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3"/>
          <p:cNvSpPr txBox="1"/>
          <p:nvPr>
            <p:ph idx="1" type="body"/>
          </p:nvPr>
        </p:nvSpPr>
        <p:spPr>
          <a:xfrm>
            <a:off x="5297762" y="2706624"/>
            <a:ext cx="6251110" cy="34838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Calibri"/>
              <a:buAutoNum type="arabicPeriod"/>
            </a:pPr>
            <a:r>
              <a:rPr b="0" i="0" lang="en-US" sz="2200" u="none" strike="noStrike">
                <a:latin typeface="Arial"/>
                <a:ea typeface="Arial"/>
                <a:cs typeface="Arial"/>
                <a:sym typeface="Arial"/>
              </a:rPr>
              <a:t>Identify the most popular neighborhood for short-term rentals in Toronto.</a:t>
            </a:r>
            <a:endParaRPr b="0" i="0" sz="2200" u="none" strike="noStrike">
              <a:latin typeface="Arial"/>
              <a:ea typeface="Arial"/>
              <a:cs typeface="Arial"/>
              <a:sym typeface="Arial"/>
            </a:endParaRPr>
          </a:p>
          <a:p>
            <a:pPr indent="-228600" lvl="0" marL="228600" rtl="0" algn="l">
              <a:lnSpc>
                <a:spcPct val="90000"/>
              </a:lnSpc>
              <a:spcBef>
                <a:spcPts val="0"/>
              </a:spcBef>
              <a:spcAft>
                <a:spcPts val="0"/>
              </a:spcAft>
              <a:buSzPts val="2200"/>
              <a:buFont typeface="Arial"/>
              <a:buAutoNum type="arabicPeriod"/>
            </a:pPr>
            <a:r>
              <a:rPr lang="en-US" sz="2200">
                <a:latin typeface="Arial"/>
                <a:ea typeface="Arial"/>
                <a:cs typeface="Arial"/>
                <a:sym typeface="Arial"/>
              </a:rPr>
              <a:t>Finding out the revenue for airbnb and to see the </a:t>
            </a:r>
            <a:r>
              <a:rPr lang="en-US" sz="2200">
                <a:latin typeface="Arial"/>
                <a:ea typeface="Arial"/>
                <a:cs typeface="Arial"/>
                <a:sym typeface="Arial"/>
              </a:rPr>
              <a:t>correlation</a:t>
            </a:r>
            <a:r>
              <a:rPr lang="en-US" sz="2200">
                <a:latin typeface="Arial"/>
                <a:ea typeface="Arial"/>
                <a:cs typeface="Arial"/>
                <a:sym typeface="Arial"/>
              </a:rPr>
              <a:t> of price with other variable</a:t>
            </a:r>
            <a:endParaRPr sz="2200">
              <a:latin typeface="Arial"/>
              <a:ea typeface="Arial"/>
              <a:cs typeface="Arial"/>
              <a:sym typeface="Arial"/>
            </a:endParaRPr>
          </a:p>
          <a:p>
            <a:pPr indent="-228600" lvl="0" marL="228600" rtl="0" algn="l">
              <a:lnSpc>
                <a:spcPct val="90000"/>
              </a:lnSpc>
              <a:spcBef>
                <a:spcPts val="0"/>
              </a:spcBef>
              <a:spcAft>
                <a:spcPts val="0"/>
              </a:spcAft>
              <a:buSzPts val="2200"/>
              <a:buFont typeface="Arial"/>
              <a:buAutoNum type="arabicPeriod"/>
            </a:pPr>
            <a:r>
              <a:rPr b="0" i="0" lang="en-US" sz="2200" u="none" strike="noStrike">
                <a:latin typeface="Arial"/>
                <a:ea typeface="Arial"/>
                <a:cs typeface="Arial"/>
                <a:sym typeface="Arial"/>
              </a:rPr>
              <a:t>Analyze the relationship between number of reviews and actual ratings.</a:t>
            </a:r>
            <a:endParaRPr/>
          </a:p>
          <a:p>
            <a:pPr indent="-88900" lvl="0" marL="228600" rtl="0" algn="l">
              <a:lnSpc>
                <a:spcPct val="90000"/>
              </a:lnSpc>
              <a:spcBef>
                <a:spcPts val="1000"/>
              </a:spcBef>
              <a:spcAft>
                <a:spcPts val="0"/>
              </a:spcAft>
              <a:buClr>
                <a:schemeClr val="dk1"/>
              </a:buClr>
              <a:buSzPts val="2200"/>
              <a:buNone/>
            </a:pPr>
            <a:r>
              <a:t/>
            </a:r>
            <a:endParaRPr sz="2200"/>
          </a:p>
        </p:txBody>
      </p:sp>
      <p:sp>
        <p:nvSpPr>
          <p:cNvPr id="108" name="Google Shape;108;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4"/>
          <p:cNvSpPr txBox="1"/>
          <p:nvPr>
            <p:ph type="title"/>
          </p:nvPr>
        </p:nvSpPr>
        <p:spPr>
          <a:xfrm>
            <a:off x="4654296" y="329184"/>
            <a:ext cx="6894576" cy="1783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i="0" lang="en-US" sz="5400" u="none" strike="noStrike">
                <a:latin typeface="Arial"/>
                <a:ea typeface="Arial"/>
                <a:cs typeface="Arial"/>
                <a:sym typeface="Arial"/>
              </a:rPr>
              <a:t>Data:</a:t>
            </a:r>
            <a:br>
              <a:rPr b="1" i="0" lang="en-US" sz="5400" u="none" strike="noStrike">
                <a:latin typeface="Arial"/>
                <a:ea typeface="Arial"/>
                <a:cs typeface="Arial"/>
                <a:sym typeface="Arial"/>
              </a:rPr>
            </a:br>
            <a:endParaRPr sz="5400"/>
          </a:p>
        </p:txBody>
      </p:sp>
      <p:pic>
        <p:nvPicPr>
          <p:cNvPr descr="Stock exchange numbers" id="115" name="Google Shape;115;p4"/>
          <p:cNvPicPr preferRelativeResize="0"/>
          <p:nvPr/>
        </p:nvPicPr>
        <p:blipFill rotWithShape="1">
          <a:blip r:embed="rId3">
            <a:alphaModFix/>
          </a:blip>
          <a:srcRect b="-2" l="31019" r="29536" t="0"/>
          <a:stretch/>
        </p:blipFill>
        <p:spPr>
          <a:xfrm>
            <a:off x="20" y="1"/>
            <a:ext cx="4052522" cy="6858000"/>
          </a:xfrm>
          <a:custGeom>
            <a:rect b="b" l="l" r="r" t="t"/>
            <a:pathLst>
              <a:path extrusionOk="0" h="6858000" w="4052542">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a:ln>
            <a:noFill/>
          </a:ln>
        </p:spPr>
      </p:pic>
      <p:sp>
        <p:nvSpPr>
          <p:cNvPr id="116" name="Google Shape;116;p4"/>
          <p:cNvSpPr/>
          <p:nvPr/>
        </p:nvSpPr>
        <p:spPr>
          <a:xfrm>
            <a:off x="4654296" y="2395728"/>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4"/>
          <p:cNvSpPr txBox="1"/>
          <p:nvPr>
            <p:ph idx="1" type="body"/>
          </p:nvPr>
        </p:nvSpPr>
        <p:spPr>
          <a:xfrm>
            <a:off x="4654296" y="2706624"/>
            <a:ext cx="6894576" cy="34838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0" i="0" lang="en-US" sz="2200" u="none" strike="noStrike">
                <a:latin typeface="Arial"/>
                <a:ea typeface="Arial"/>
                <a:cs typeface="Arial"/>
                <a:sym typeface="Arial"/>
              </a:rPr>
              <a:t>The data set is sourced from Airbnb (obtained by Kaggle), which provides public data about listings in Toronto. The data set includes several features like location, room type, price, number of reviews, and ratings</a:t>
            </a:r>
            <a:r>
              <a:rPr lang="en-US" sz="2200">
                <a:latin typeface="Calibri"/>
                <a:ea typeface="Calibri"/>
                <a:cs typeface="Calibri"/>
                <a:sym typeface="Calibri"/>
              </a:rPr>
              <a:t>.</a:t>
            </a:r>
            <a:endParaRPr sz="2200">
              <a:latin typeface="Calibri"/>
              <a:ea typeface="Calibri"/>
              <a:cs typeface="Calibri"/>
              <a:sym typeface="Calibri"/>
            </a:endParaRPr>
          </a:p>
          <a:p>
            <a:pPr indent="-88900" lvl="0" marL="228600" rtl="0" algn="l">
              <a:lnSpc>
                <a:spcPct val="90000"/>
              </a:lnSpc>
              <a:spcBef>
                <a:spcPts val="1000"/>
              </a:spcBef>
              <a:spcAft>
                <a:spcPts val="0"/>
              </a:spcAft>
              <a:buClr>
                <a:schemeClr val="dk1"/>
              </a:buClr>
              <a:buSzPts val="2200"/>
              <a:buNone/>
            </a:pPr>
            <a:r>
              <a:t/>
            </a:r>
            <a:endParaRPr sz="2200"/>
          </a:p>
        </p:txBody>
      </p:sp>
      <p:sp>
        <p:nvSpPr>
          <p:cNvPr id="118" name="Google Shape;118;p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Calibri"/>
              <a:ea typeface="Calibri"/>
              <a:cs typeface="Calibri"/>
              <a:sym typeface="Calibri"/>
            </a:endParaRPr>
          </a:p>
        </p:txBody>
      </p:sp>
      <p:grpSp>
        <p:nvGrpSpPr>
          <p:cNvPr id="125" name="Google Shape;125;p5"/>
          <p:cNvGrpSpPr/>
          <p:nvPr/>
        </p:nvGrpSpPr>
        <p:grpSpPr>
          <a:xfrm flipH="1">
            <a:off x="-52475" y="1"/>
            <a:ext cx="4262009" cy="2602764"/>
            <a:chOff x="6867015" y="-1"/>
            <a:chExt cx="5324985" cy="3251912"/>
          </a:xfrm>
        </p:grpSpPr>
        <p:sp>
          <p:nvSpPr>
            <p:cNvPr id="126" name="Google Shape;12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30" name="Google Shape;130;p5"/>
          <p:cNvGrpSpPr/>
          <p:nvPr/>
        </p:nvGrpSpPr>
        <p:grpSpPr>
          <a:xfrm>
            <a:off x="6160995" y="62352"/>
            <a:ext cx="6028697" cy="6795648"/>
            <a:chOff x="6160995" y="62352"/>
            <a:chExt cx="6028697" cy="6795648"/>
          </a:xfrm>
        </p:grpSpPr>
        <p:sp>
          <p:nvSpPr>
            <p:cNvPr id="131" name="Google Shape;131;p5"/>
            <p:cNvSpPr/>
            <p:nvPr/>
          </p:nvSpPr>
          <p:spPr>
            <a:xfrm>
              <a:off x="6182080" y="81632"/>
              <a:ext cx="6007612" cy="6776368"/>
            </a:xfrm>
            <a:custGeom>
              <a:rect b="b" l="l" r="r" t="t"/>
              <a:pathLst>
                <a:path extrusionOk="0" h="6797829" w="6007612">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5"/>
            <p:cNvSpPr/>
            <p:nvPr/>
          </p:nvSpPr>
          <p:spPr>
            <a:xfrm>
              <a:off x="6160995" y="62352"/>
              <a:ext cx="6028697" cy="6795648"/>
            </a:xfrm>
            <a:custGeom>
              <a:rect b="b" l="l" r="r" t="t"/>
              <a:pathLst>
                <a:path extrusionOk="0" h="6817170" w="6028697">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5"/>
            <p:cNvSpPr/>
            <p:nvPr/>
          </p:nvSpPr>
          <p:spPr>
            <a:xfrm>
              <a:off x="6163721" y="81632"/>
              <a:ext cx="6025971" cy="6776368"/>
            </a:xfrm>
            <a:custGeom>
              <a:rect b="b" l="l" r="r" t="t"/>
              <a:pathLst>
                <a:path extrusionOk="0" h="6797829" w="6025971">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4" name="Google Shape;134;p5"/>
          <p:cNvSpPr txBox="1"/>
          <p:nvPr>
            <p:ph type="title"/>
          </p:nvPr>
        </p:nvSpPr>
        <p:spPr>
          <a:xfrm>
            <a:off x="804672" y="1055098"/>
            <a:ext cx="5760719" cy="47478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Calibri"/>
              <a:buNone/>
            </a:pPr>
            <a:r>
              <a:rPr b="1" i="0" lang="en-US" sz="4000" u="none" strike="noStrike">
                <a:solidFill>
                  <a:schemeClr val="dk2"/>
                </a:solidFill>
                <a:latin typeface="Calibri"/>
                <a:ea typeface="Calibri"/>
                <a:cs typeface="Calibri"/>
                <a:sym typeface="Calibri"/>
              </a:rPr>
              <a:t>Methodology:</a:t>
            </a:r>
            <a:br>
              <a:rPr b="1" i="0" lang="en-US" sz="4000" u="none" strike="noStrike">
                <a:solidFill>
                  <a:schemeClr val="dk2"/>
                </a:solidFill>
                <a:latin typeface="Calibri"/>
                <a:ea typeface="Calibri"/>
                <a:cs typeface="Calibri"/>
                <a:sym typeface="Calibri"/>
              </a:rPr>
            </a:br>
            <a:endParaRPr sz="4000">
              <a:solidFill>
                <a:schemeClr val="dk2"/>
              </a:solidFill>
              <a:latin typeface="Calibri"/>
              <a:ea typeface="Calibri"/>
              <a:cs typeface="Calibri"/>
              <a:sym typeface="Calibri"/>
            </a:endParaRPr>
          </a:p>
        </p:txBody>
      </p:sp>
      <p:sp>
        <p:nvSpPr>
          <p:cNvPr id="135" name="Google Shape;135;p5"/>
          <p:cNvSpPr txBox="1"/>
          <p:nvPr>
            <p:ph idx="1" type="body"/>
          </p:nvPr>
        </p:nvSpPr>
        <p:spPr>
          <a:xfrm>
            <a:off x="8342357" y="1638300"/>
            <a:ext cx="3330531" cy="3581400"/>
          </a:xfrm>
          <a:prstGeom prst="rect">
            <a:avLst/>
          </a:prstGeom>
          <a:noFill/>
          <a:ln>
            <a:noFill/>
          </a:ln>
        </p:spPr>
        <p:txBody>
          <a:bodyPr anchorCtr="0" anchor="ctr" bIns="45700" lIns="91425" spcFirstLastPara="1" rIns="91425" wrap="square" tIns="45700">
            <a:normAutofit/>
          </a:bodyPr>
          <a:lstStyle/>
          <a:p>
            <a:pPr indent="-381000" lvl="0" marL="457200" rtl="0" algn="l">
              <a:lnSpc>
                <a:spcPct val="90000"/>
              </a:lnSpc>
              <a:spcBef>
                <a:spcPts val="0"/>
              </a:spcBef>
              <a:spcAft>
                <a:spcPts val="0"/>
              </a:spcAft>
              <a:buClr>
                <a:schemeClr val="dk2"/>
              </a:buClr>
              <a:buSzPts val="2400"/>
              <a:buFont typeface="Calibri"/>
              <a:buChar char="●"/>
            </a:pPr>
            <a:r>
              <a:rPr b="0" i="0" lang="en-US" sz="2400" u="none" strike="noStrike">
                <a:solidFill>
                  <a:schemeClr val="dk2"/>
                </a:solidFill>
                <a:latin typeface="Calibri"/>
                <a:ea typeface="Calibri"/>
                <a:cs typeface="Calibri"/>
                <a:sym typeface="Calibri"/>
              </a:rPr>
              <a:t>The analysis includes a mix of statistical analysis, data visualization, and correlation analysis.</a:t>
            </a:r>
            <a:endParaRPr sz="2400">
              <a:solidFill>
                <a:schemeClr val="dk2"/>
              </a:solidFill>
              <a:latin typeface="Calibri"/>
              <a:ea typeface="Calibri"/>
              <a:cs typeface="Calibri"/>
              <a:sym typeface="Calibri"/>
            </a:endParaRPr>
          </a:p>
        </p:txBody>
      </p:sp>
      <p:sp>
        <p:nvSpPr>
          <p:cNvPr id="136" name="Google Shape;136;p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5c5152b9ec_1_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g25c5152b9ec_1_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Georgia"/>
                <a:ea typeface="Georgia"/>
                <a:cs typeface="Georgia"/>
                <a:sym typeface="Georgia"/>
              </a:rPr>
              <a:t>Data Cleaning</a:t>
            </a:r>
            <a:endParaRPr>
              <a:latin typeface="Georgia"/>
              <a:ea typeface="Georgia"/>
              <a:cs typeface="Georgia"/>
              <a:sym typeface="Georgia"/>
            </a:endParaRPr>
          </a:p>
        </p:txBody>
      </p:sp>
      <p:sp>
        <p:nvSpPr>
          <p:cNvPr id="143" name="Google Shape;143;g25c5152b9ec_1_3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Georgia"/>
              <a:buChar char="•"/>
            </a:pPr>
            <a:r>
              <a:rPr lang="en-US">
                <a:latin typeface="Georgia"/>
                <a:ea typeface="Georgia"/>
                <a:cs typeface="Georgia"/>
                <a:sym typeface="Georgia"/>
              </a:rPr>
              <a:t>Ensure all the data has every column filled out, leading to 10687 total rows</a:t>
            </a:r>
            <a:endParaRPr>
              <a:latin typeface="Georgia"/>
              <a:ea typeface="Georgia"/>
              <a:cs typeface="Georgia"/>
              <a:sym typeface="Georgia"/>
            </a:endParaRPr>
          </a:p>
          <a:p>
            <a:pPr indent="0" lvl="0" marL="457200" rtl="0" algn="l">
              <a:spcBef>
                <a:spcPts val="1000"/>
              </a:spcBef>
              <a:spcAft>
                <a:spcPts val="0"/>
              </a:spcAft>
              <a:buNone/>
            </a:pPr>
            <a:r>
              <a:t/>
            </a:r>
            <a:endParaRPr>
              <a:latin typeface="Georgia"/>
              <a:ea typeface="Georgia"/>
              <a:cs typeface="Georgia"/>
              <a:sym typeface="Georgia"/>
            </a:endParaRPr>
          </a:p>
          <a:p>
            <a:pPr indent="-342900" lvl="0" marL="457200" rtl="0" algn="l">
              <a:spcBef>
                <a:spcPts val="1000"/>
              </a:spcBef>
              <a:spcAft>
                <a:spcPts val="0"/>
              </a:spcAft>
              <a:buSzPts val="1800"/>
              <a:buFont typeface="Georgia"/>
              <a:buChar char="•"/>
            </a:pPr>
            <a:r>
              <a:rPr lang="en-US">
                <a:latin typeface="Georgia"/>
                <a:ea typeface="Georgia"/>
                <a:cs typeface="Georgia"/>
                <a:sym typeface="Georgia"/>
              </a:rPr>
              <a:t>Change the data type of the price variable from an object to a float, so that calculations and graphs can be done on this variable</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p:nvPr/>
        </p:nvSpPr>
        <p:spPr>
          <a:xfrm>
            <a:off x="161259" y="-473878"/>
            <a:ext cx="10684151" cy="1466936"/>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0" i="0" lang="en-US" sz="5200" u="none" cap="none" strike="noStrike">
                <a:solidFill>
                  <a:schemeClr val="dk2"/>
                </a:solidFill>
                <a:latin typeface="Calibri"/>
                <a:ea typeface="Calibri"/>
                <a:cs typeface="Calibri"/>
                <a:sym typeface="Calibri"/>
              </a:rPr>
              <a:t>ANALYSIS/ VISUALIZATION</a:t>
            </a:r>
            <a:endParaRPr/>
          </a:p>
        </p:txBody>
      </p:sp>
      <p:sp>
        <p:nvSpPr>
          <p:cNvPr id="149" name="Google Shape;149;p10"/>
          <p:cNvSpPr/>
          <p:nvPr/>
        </p:nvSpPr>
        <p:spPr>
          <a:xfrm>
            <a:off x="60492" y="1518101"/>
            <a:ext cx="2954527"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500" u="none" cap="none" strike="noStrike">
                <a:solidFill>
                  <a:schemeClr val="dk1"/>
                </a:solidFill>
                <a:latin typeface="Calibri"/>
                <a:ea typeface="Calibri"/>
                <a:cs typeface="Calibri"/>
                <a:sym typeface="Calibri"/>
              </a:rPr>
              <a:t>Determinant 1 : Price</a:t>
            </a:r>
            <a:endParaRPr b="0" i="0" sz="2500" u="none" cap="none" strike="noStrike">
              <a:solidFill>
                <a:schemeClr val="dk1"/>
              </a:solidFill>
              <a:latin typeface="Calibri"/>
              <a:ea typeface="Calibri"/>
              <a:cs typeface="Calibri"/>
              <a:sym typeface="Calibri"/>
            </a:endParaRPr>
          </a:p>
        </p:txBody>
      </p:sp>
      <p:sp>
        <p:nvSpPr>
          <p:cNvPr id="150" name="Google Shape;150;p10"/>
          <p:cNvSpPr txBox="1"/>
          <p:nvPr/>
        </p:nvSpPr>
        <p:spPr>
          <a:xfrm>
            <a:off x="8377083" y="2432307"/>
            <a:ext cx="361827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This graph represents the number of listings by property types in the Toronto area , as it can be seen in the graph there are multiple types of properties however there are only few which are prominent.</a:t>
            </a:r>
            <a:endParaRPr sz="1800">
              <a:solidFill>
                <a:schemeClr val="dk1"/>
              </a:solidFill>
              <a:latin typeface="Calibri"/>
              <a:ea typeface="Calibri"/>
              <a:cs typeface="Calibri"/>
              <a:sym typeface="Calibri"/>
            </a:endParaRPr>
          </a:p>
        </p:txBody>
      </p:sp>
      <p:pic>
        <p:nvPicPr>
          <p:cNvPr id="151" name="Google Shape;151;p10"/>
          <p:cNvPicPr preferRelativeResize="0"/>
          <p:nvPr/>
        </p:nvPicPr>
        <p:blipFill rotWithShape="1">
          <a:blip r:embed="rId3">
            <a:alphaModFix/>
          </a:blip>
          <a:srcRect b="0" l="0" r="0" t="0"/>
          <a:stretch/>
        </p:blipFill>
        <p:spPr>
          <a:xfrm>
            <a:off x="0" y="2120028"/>
            <a:ext cx="8391525" cy="3800475"/>
          </a:xfrm>
          <a:prstGeom prst="rect">
            <a:avLst/>
          </a:prstGeom>
          <a:noFill/>
          <a:ln>
            <a:noFill/>
          </a:ln>
        </p:spPr>
      </p:pic>
      <p:sp>
        <p:nvSpPr>
          <p:cNvPr id="152" name="Google Shape;152;p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nvSpPr>
        <p:spPr>
          <a:xfrm>
            <a:off x="862740" y="4330922"/>
            <a:ext cx="104665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this horizontal bar graph, we can see that there are 4 types of listings that can be categorized by Room type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and out of the 4 room types entire home /apt has the most listings that is close to 7000.</a:t>
            </a:r>
            <a:endParaRPr sz="1800">
              <a:solidFill>
                <a:schemeClr val="dk1"/>
              </a:solidFill>
              <a:latin typeface="Calibri"/>
              <a:ea typeface="Calibri"/>
              <a:cs typeface="Calibri"/>
              <a:sym typeface="Calibri"/>
            </a:endParaRPr>
          </a:p>
        </p:txBody>
      </p:sp>
      <p:pic>
        <p:nvPicPr>
          <p:cNvPr id="158" name="Google Shape;158;p11"/>
          <p:cNvPicPr preferRelativeResize="0"/>
          <p:nvPr/>
        </p:nvPicPr>
        <p:blipFill rotWithShape="1">
          <a:blip r:embed="rId3">
            <a:alphaModFix/>
          </a:blip>
          <a:srcRect b="0" l="0" r="0" t="0"/>
          <a:stretch/>
        </p:blipFill>
        <p:spPr>
          <a:xfrm>
            <a:off x="1203157" y="891624"/>
            <a:ext cx="8511483" cy="2893206"/>
          </a:xfrm>
          <a:prstGeom prst="rect">
            <a:avLst/>
          </a:prstGeom>
          <a:noFill/>
          <a:ln>
            <a:noFill/>
          </a:ln>
        </p:spPr>
      </p:pic>
      <p:sp>
        <p:nvSpPr>
          <p:cNvPr id="159" name="Google Shape;159;p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2"/>
          <p:cNvPicPr preferRelativeResize="0"/>
          <p:nvPr/>
        </p:nvPicPr>
        <p:blipFill rotWithShape="1">
          <a:blip r:embed="rId3">
            <a:alphaModFix/>
          </a:blip>
          <a:srcRect b="0" l="0" r="0" t="0"/>
          <a:stretch/>
        </p:blipFill>
        <p:spPr>
          <a:xfrm>
            <a:off x="821156" y="1280146"/>
            <a:ext cx="5448300" cy="3981450"/>
          </a:xfrm>
          <a:prstGeom prst="rect">
            <a:avLst/>
          </a:prstGeom>
          <a:noFill/>
          <a:ln>
            <a:noFill/>
          </a:ln>
        </p:spPr>
      </p:pic>
      <p:sp>
        <p:nvSpPr>
          <p:cNvPr id="165" name="Google Shape;165;p12"/>
          <p:cNvSpPr txBox="1"/>
          <p:nvPr/>
        </p:nvSpPr>
        <p:spPr>
          <a:xfrm>
            <a:off x="7115820" y="1993804"/>
            <a:ext cx="4118237"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Based on the line chart presented here we can see that the Airbnb would be most expensive in June for the Toronto area, while October will be the least expensive in terms of the prices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There is a sudden drop in prices after July and sharp increase from Nov to January.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2023-07-27T01:16:13Z</dcterms:created>
  <dc:creator>ANKIT VERMA</dc:creator>
</cp:coreProperties>
</file>