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66" r:id="rId6"/>
    <p:sldId id="259" r:id="rId7"/>
    <p:sldId id="260" r:id="rId8"/>
    <p:sldId id="267" r:id="rId9"/>
    <p:sldId id="261" r:id="rId10"/>
    <p:sldId id="268" r:id="rId11"/>
    <p:sldId id="262" r:id="rId12"/>
    <p:sldId id="269" r:id="rId13"/>
    <p:sldId id="263" r:id="rId14"/>
    <p:sldId id="270" r:id="rId15"/>
    <p:sldId id="271" r:id="rId16"/>
    <p:sldId id="264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SemiBold" panose="00000700000000000000" pitchFamily="2" charset="0"/>
      <p:regular r:id="rId26"/>
      <p:bold r:id="rId27"/>
      <p:italic r:id="rId28"/>
      <p:boldItalic r:id="rId29"/>
    </p:embeddedFont>
    <p:embeddedFont>
      <p:font typeface="Source Code Pro" panose="020B0509030403020204" pitchFamily="49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16c57d0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g1716c57d0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16c57d09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g1716c57d09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16c57d09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1716c57d09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16c57d09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716c57d09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16c57d09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716c57d09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16c57d09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716c57d09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16c57d09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716c57d09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16c57d09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716c57d09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16c57d09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716c57d09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0" y="7937"/>
            <a:ext cx="9144000" cy="7431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24766"/>
          <a:stretch/>
        </p:blipFill>
        <p:spPr>
          <a:xfrm>
            <a:off x="7591425" y="276225"/>
            <a:ext cx="1196974" cy="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11150" y="292100"/>
            <a:ext cx="85218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150" y="1228725"/>
            <a:ext cx="85218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12737" y="304800"/>
            <a:ext cx="4076700" cy="45339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IN" dirty="0"/>
              <a:t>By –  Ankit Verma</a:t>
            </a:r>
          </a:p>
        </p:txBody>
      </p:sp>
      <p:sp>
        <p:nvSpPr>
          <p:cNvPr id="65" name="Google Shape;65;p15"/>
          <p:cNvSpPr txBox="1"/>
          <p:nvPr/>
        </p:nvSpPr>
        <p:spPr>
          <a:xfrm>
            <a:off x="541937" y="1749530"/>
            <a:ext cx="3847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None/>
            </a:pPr>
            <a:r>
              <a:rPr lang="en" sz="1900" b="1" dirty="0">
                <a:latin typeface="Montserrat"/>
                <a:ea typeface="Montserrat"/>
                <a:cs typeface="Montserrat"/>
                <a:sym typeface="Montserrat"/>
              </a:rPr>
              <a:t>Business Analyst Career Program - Capstone Project</a:t>
            </a:r>
            <a:endParaRPr sz="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12737" y="1761100"/>
            <a:ext cx="55500" cy="758700"/>
          </a:xfrm>
          <a:prstGeom prst="rect">
            <a:avLst/>
          </a:prstGeom>
          <a:solidFill>
            <a:srgbClr val="04A5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557" y="1009580"/>
            <a:ext cx="3018901" cy="301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114300"/>
            <a:ext cx="8520600" cy="57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Import the Data from the SQL Database into PowerBI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768869"/>
            <a:ext cx="8520600" cy="57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000" b="1" i="0" dirty="0">
                <a:effectLst/>
                <a:latin typeface="Arial" panose="020B0604020202020204" pitchFamily="34" charset="0"/>
              </a:rPr>
              <a:t>Q. 6) Import the Data from the SQL Database into </a:t>
            </a:r>
            <a:r>
              <a:rPr lang="en-IN" sz="2000" b="1" i="0" dirty="0" err="1">
                <a:effectLst/>
                <a:latin typeface="Arial" panose="020B0604020202020204" pitchFamily="34" charset="0"/>
              </a:rPr>
              <a:t>PowerBI</a:t>
            </a:r>
            <a:r>
              <a:rPr lang="en-IN" sz="2000" b="1" i="0" dirty="0">
                <a:effectLst/>
                <a:latin typeface="Arial" panose="020B0604020202020204" pitchFamily="34" charset="0"/>
              </a:rPr>
              <a:t>, verify if the data is properly imported or not</a:t>
            </a:r>
            <a:endParaRPr sz="1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8E0C6-B386-1E48-49B4-DBAB3DAA8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" y="1348740"/>
            <a:ext cx="9006840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2609-BBD3-639B-DCB5-AEF3426C5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9708"/>
            <a:ext cx="8520600" cy="501975"/>
          </a:xfrm>
        </p:spPr>
        <p:txBody>
          <a:bodyPr>
            <a:noAutofit/>
          </a:bodyPr>
          <a:lstStyle/>
          <a:p>
            <a:r>
              <a:rPr lang="en-IN" sz="1800" b="1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M</a:t>
            </a:r>
            <a:r>
              <a:rPr lang="en-IN" sz="1800" b="1" i="0" dirty="0">
                <a:solidFill>
                  <a:schemeClr val="tx1">
                    <a:lumMod val="75000"/>
                  </a:schemeClr>
                </a:solidFill>
                <a:effectLst/>
                <a:latin typeface="Montserrat" panose="00000500000000000000" pitchFamily="2" charset="0"/>
              </a:rPr>
              <a:t>easures &amp; </a:t>
            </a:r>
            <a:r>
              <a:rPr lang="en-IN" sz="1800" b="1" dirty="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</a:rPr>
              <a:t>I</a:t>
            </a:r>
            <a:r>
              <a:rPr lang="en-IN" sz="1800" b="1" i="0" dirty="0">
                <a:solidFill>
                  <a:schemeClr val="tx1">
                    <a:lumMod val="75000"/>
                  </a:schemeClr>
                </a:solidFill>
                <a:effectLst/>
                <a:latin typeface="Montserrat" panose="00000500000000000000" pitchFamily="2" charset="0"/>
              </a:rPr>
              <a:t>nteractive Visualization</a:t>
            </a:r>
            <a:br>
              <a:rPr lang="en-IN" sz="1800" b="1" dirty="0">
                <a:solidFill>
                  <a:schemeClr val="tx1">
                    <a:lumMod val="75000"/>
                  </a:schemeClr>
                </a:solidFill>
              </a:rPr>
            </a:br>
            <a:endParaRPr lang="en-IN" sz="18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E39C4-B730-77E7-A046-083B70266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94825"/>
            <a:ext cx="8520600" cy="62826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b="1" dirty="0"/>
              <a:t>Q. 7) </a:t>
            </a:r>
            <a:r>
              <a:rPr lang="en-IN" b="1" i="0" dirty="0">
                <a:effectLst/>
                <a:latin typeface="Arial" panose="020B0604020202020204" pitchFamily="34" charset="0"/>
              </a:rPr>
              <a:t>Perform Data cleaning and other possible operations on data using query editor, create measures if necessary and use them to Visualize the data and make an interactive visualization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E88854-8CE4-5190-CB93-E6CA15020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085"/>
            <a:ext cx="9144000" cy="17280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0FB30D-9861-98AC-07FA-0DE9B48B9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1163"/>
            <a:ext cx="9144000" cy="195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8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183420"/>
            <a:ext cx="8520600" cy="56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Western Countries Interactive Dashboard - 1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E3250-5AC6-10CF-AD9A-C98B570C0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08892"/>
            <a:ext cx="8520600" cy="43346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65CE-47B9-3854-D8E2-A67AAB17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9510"/>
            <a:ext cx="8520600" cy="522490"/>
          </a:xfrm>
        </p:spPr>
        <p:txBody>
          <a:bodyPr>
            <a:normAutofit/>
          </a:bodyPr>
          <a:lstStyle/>
          <a:p>
            <a:r>
              <a:rPr lang="en" sz="1800" b="1" dirty="0">
                <a:solidFill>
                  <a:srgbClr val="04A57E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Western</a:t>
            </a: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 Countries Interactive Dashboard-2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65286-81A6-D17E-CA95-30EF5D3B5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9" y="762000"/>
            <a:ext cx="85206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20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1E25-FFC3-7F35-6B3B-576D8B18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43612"/>
            <a:ext cx="8520600" cy="494941"/>
          </a:xfrm>
        </p:spPr>
        <p:txBody>
          <a:bodyPr>
            <a:normAutofit/>
          </a:bodyPr>
          <a:lstStyle/>
          <a:p>
            <a:r>
              <a:rPr lang="en-IN" sz="1800" b="1" i="0" dirty="0">
                <a:solidFill>
                  <a:schemeClr val="tx1">
                    <a:lumMod val="75000"/>
                  </a:schemeClr>
                </a:solidFill>
                <a:effectLst/>
                <a:latin typeface="Montserrat" panose="00000500000000000000" pitchFamily="2" charset="0"/>
              </a:rPr>
              <a:t>Visually pleasing Dashboard report</a:t>
            </a:r>
            <a:endParaRPr lang="en-IN" sz="1800" b="1" dirty="0">
              <a:solidFill>
                <a:schemeClr val="tx1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46A61-122F-1E9E-5C47-3A9BF52A7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362" y="738553"/>
            <a:ext cx="8520600" cy="41499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b="1" i="0" dirty="0">
                <a:effectLst/>
                <a:latin typeface="Arial" panose="020B0604020202020204" pitchFamily="34" charset="0"/>
              </a:rPr>
              <a:t>Q. 9) Create a Visually pleasing Dashboard report by following the rules of making the Dashboard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D11810-8142-BE53-0928-A773D6F2F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62" y="1153552"/>
            <a:ext cx="8590938" cy="39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85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61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Conclusion and Inferences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D0D0E-7A6D-98D0-5D9F-05C6AF7AC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151" y="759655"/>
            <a:ext cx="8593149" cy="429064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Data Preparation</a:t>
            </a:r>
          </a:p>
          <a:p>
            <a:pPr marL="114300" indent="0">
              <a:buNone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Data Cleaning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Ensure there are no missing values.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Handle potential outliers in numerical columns (e.g., Units Sold, Sale Price, Profit).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Structuring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Summarize data by key dimensions such as </a:t>
            </a:r>
            <a:r>
              <a:rPr lang="en-US" b="1" dirty="0"/>
              <a:t>Country</a:t>
            </a:r>
            <a:r>
              <a:rPr lang="en-US" dirty="0"/>
              <a:t>, </a:t>
            </a:r>
            <a:r>
              <a:rPr lang="en-US" b="1" dirty="0"/>
              <a:t>Segment</a:t>
            </a:r>
            <a:r>
              <a:rPr lang="en-US" dirty="0"/>
              <a:t>, </a:t>
            </a:r>
            <a:r>
              <a:rPr lang="en-US" b="1" dirty="0"/>
              <a:t>Product</a:t>
            </a:r>
            <a:r>
              <a:rPr lang="en-US" dirty="0"/>
              <a:t>, and </a:t>
            </a:r>
            <a:r>
              <a:rPr lang="en-US" b="1" dirty="0"/>
              <a:t>Year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Calculate new fields if necessary, such as </a:t>
            </a:r>
            <a:r>
              <a:rPr lang="en-US" b="1" dirty="0"/>
              <a:t>Profit Margin</a:t>
            </a:r>
            <a:r>
              <a:rPr lang="en-US" dirty="0"/>
              <a:t> (Profit/Sales).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Statistical Analysis</a:t>
            </a:r>
          </a:p>
          <a:p>
            <a:pPr marL="114300" indent="0">
              <a:buNone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Descriptive Statistics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Analyze key metrics such as </a:t>
            </a:r>
            <a:r>
              <a:rPr lang="en-US" b="1" dirty="0"/>
              <a:t>average sales</a:t>
            </a:r>
            <a:r>
              <a:rPr lang="en-US" dirty="0"/>
              <a:t>, </a:t>
            </a:r>
            <a:r>
              <a:rPr lang="en-US" b="1" dirty="0"/>
              <a:t>average profit</a:t>
            </a:r>
            <a:r>
              <a:rPr lang="en-US" dirty="0"/>
              <a:t>, </a:t>
            </a:r>
            <a:r>
              <a:rPr lang="en-US" b="1" dirty="0"/>
              <a:t>total discounts</a:t>
            </a:r>
            <a:r>
              <a:rPr lang="en-US" dirty="0"/>
              <a:t>, and </a:t>
            </a:r>
            <a:r>
              <a:rPr lang="en-US" b="1" dirty="0"/>
              <a:t>cost of goods sold</a:t>
            </a:r>
            <a:r>
              <a:rPr lang="en-US" dirty="0"/>
              <a:t> by country, segment, and year.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Identify any significant trends in terms of sales growth, profit trends, and unit sales.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Correlation Analysis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Check for correlations between </a:t>
            </a:r>
            <a:r>
              <a:rPr lang="en-US" b="1" dirty="0"/>
              <a:t>Units Sold</a:t>
            </a:r>
            <a:r>
              <a:rPr lang="en-US" dirty="0"/>
              <a:t>, </a:t>
            </a:r>
            <a:r>
              <a:rPr lang="en-US" b="1" dirty="0"/>
              <a:t>Sales</a:t>
            </a:r>
            <a:r>
              <a:rPr lang="en-US" dirty="0"/>
              <a:t>, </a:t>
            </a:r>
            <a:r>
              <a:rPr lang="en-US" b="1" dirty="0"/>
              <a:t>COGS</a:t>
            </a:r>
            <a:r>
              <a:rPr lang="en-US" dirty="0"/>
              <a:t>, and </a:t>
            </a:r>
            <a:r>
              <a:rPr lang="en-US" b="1" dirty="0"/>
              <a:t>Profit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Assess how </a:t>
            </a:r>
            <a:r>
              <a:rPr lang="en-US" b="1" dirty="0"/>
              <a:t>discounts</a:t>
            </a:r>
            <a:r>
              <a:rPr lang="en-US" dirty="0"/>
              <a:t> impact </a:t>
            </a:r>
            <a:r>
              <a:rPr lang="en-US" b="1" dirty="0"/>
              <a:t>profit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Time Series Analysis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Analyze the time-based data to see sales/profit growth or decline by month and year.</a:t>
            </a:r>
          </a:p>
          <a:p>
            <a:pPr marL="457200" lvl="1" indent="0">
              <a:buNone/>
            </a:pP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D896-3996-E597-413F-CC86DE0D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9545"/>
            <a:ext cx="8520600" cy="452738"/>
          </a:xfrm>
        </p:spPr>
        <p:txBody>
          <a:bodyPr>
            <a:noAutofit/>
          </a:bodyPr>
          <a:lstStyle/>
          <a:p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Conclusion and Inferences</a:t>
            </a:r>
            <a:endParaRPr lang="en-IN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F2204-D495-C338-80C3-7E355719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45588"/>
            <a:ext cx="8520600" cy="433284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Graphical and Visualization Analysis Using Excel</a:t>
            </a:r>
          </a:p>
          <a:p>
            <a:pPr marL="114300" indent="0">
              <a:buNone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Sales by Country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Create a bar chart showing the </a:t>
            </a:r>
            <a:r>
              <a:rPr lang="en-US" b="1" dirty="0"/>
              <a:t>Total Sales</a:t>
            </a:r>
            <a:r>
              <a:rPr lang="en-US" dirty="0"/>
              <a:t> and </a:t>
            </a:r>
            <a:r>
              <a:rPr lang="en-US" b="1" dirty="0"/>
              <a:t>Profit</a:t>
            </a:r>
            <a:r>
              <a:rPr lang="en-US" dirty="0"/>
              <a:t> by country. This will help identify which countries contribute the most to sales and profits.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Profit vs. Sales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Scatter plot to compare </a:t>
            </a:r>
            <a:r>
              <a:rPr lang="en-US" b="1" dirty="0"/>
              <a:t>Profit</a:t>
            </a:r>
            <a:r>
              <a:rPr lang="en-US" dirty="0"/>
              <a:t> against </a:t>
            </a:r>
            <a:r>
              <a:rPr lang="en-US" b="1" dirty="0"/>
              <a:t>Sales</a:t>
            </a:r>
            <a:r>
              <a:rPr lang="en-US" dirty="0"/>
              <a:t> to understand the relationship between the two variables and identify if higher sales consistently result in higher profit.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Trend Analysis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Line charts for sales and profit over time (monthly/yearly) to visualize trends.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Segment Analysis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Pie charts or bar charts showing the breakdown of </a:t>
            </a:r>
            <a:r>
              <a:rPr lang="en-US" b="1" dirty="0"/>
              <a:t>Sales</a:t>
            </a:r>
            <a:r>
              <a:rPr lang="en-US" dirty="0"/>
              <a:t> and </a:t>
            </a:r>
            <a:r>
              <a:rPr lang="en-US" b="1" dirty="0"/>
              <a:t>Profit</a:t>
            </a:r>
            <a:r>
              <a:rPr lang="en-US" dirty="0"/>
              <a:t> by </a:t>
            </a:r>
            <a:r>
              <a:rPr lang="en-US" b="1" dirty="0"/>
              <a:t>Segment</a:t>
            </a:r>
            <a:r>
              <a:rPr lang="en-US" dirty="0"/>
              <a:t> to understand the distribution across different customer segments (e.g., Government, Midmarket).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Product Performance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stacked column chart showing sales performance by </a:t>
            </a:r>
            <a:r>
              <a:rPr lang="en-US" b="1" dirty="0"/>
              <a:t>Product</a:t>
            </a:r>
            <a:r>
              <a:rPr lang="en-US" dirty="0"/>
              <a:t> to identify which products are driving the most revenue and profit.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Discount Effect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histogram or bar chart showing the </a:t>
            </a:r>
            <a:r>
              <a:rPr lang="en-US" b="1" dirty="0"/>
              <a:t>distribution of discounts</a:t>
            </a:r>
            <a:r>
              <a:rPr lang="en-US" dirty="0"/>
              <a:t> and their impact on sales and profit, analyzing whether discounts helped drive higher unit sales and if that compensated for the lower per-unit price.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411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F20C-B7CF-B7D8-3714-BD8753AC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6579"/>
            <a:ext cx="8520600" cy="466805"/>
          </a:xfrm>
        </p:spPr>
        <p:txBody>
          <a:bodyPr>
            <a:normAutofit/>
          </a:bodyPr>
          <a:lstStyle/>
          <a:p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Conclusion and Inferences</a:t>
            </a:r>
            <a:endParaRPr lang="en-IN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0B3CE-7DDE-16F9-34C2-9EC2D08C1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59655"/>
            <a:ext cx="8520600" cy="4290648"/>
          </a:xfrm>
        </p:spPr>
        <p:txBody>
          <a:bodyPr>
            <a:normAutofit/>
          </a:bodyPr>
          <a:lstStyle/>
          <a:p>
            <a:r>
              <a:rPr lang="en-US" b="1" dirty="0"/>
              <a:t>Advanced Visualization Using Power BI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dirty="0"/>
              <a:t>In Power BI, we can create dynamic dashboards to explore the data interactively:</a:t>
            </a:r>
          </a:p>
          <a:p>
            <a:pPr marL="11430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Sales &amp; Profit by Country Map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a map visualization in Power BI to show </a:t>
            </a:r>
            <a:r>
              <a:rPr lang="en-US" b="1" dirty="0"/>
              <a:t>Sales</a:t>
            </a:r>
            <a:r>
              <a:rPr lang="en-US" dirty="0"/>
              <a:t> and </a:t>
            </a:r>
            <a:r>
              <a:rPr lang="en-US" b="1" dirty="0"/>
              <a:t>Profit</a:t>
            </a:r>
            <a:r>
              <a:rPr lang="en-US" dirty="0"/>
              <a:t> geographically, providing a visual representation of the best-performing regions.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Segment-Wise Breakdown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Create interactive bar charts and slicers to filter data by </a:t>
            </a:r>
            <a:r>
              <a:rPr lang="en-US" b="1" dirty="0"/>
              <a:t>Segment</a:t>
            </a:r>
            <a:r>
              <a:rPr lang="en-US" dirty="0"/>
              <a:t> to understand how each customer segment contributes to sales and profit across different countries and products.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Time-Based Analysis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Build a time series line chart that tracks </a:t>
            </a:r>
            <a:r>
              <a:rPr lang="en-US" b="1" dirty="0"/>
              <a:t>Sales</a:t>
            </a:r>
            <a:r>
              <a:rPr lang="en-US" dirty="0"/>
              <a:t> and </a:t>
            </a:r>
            <a:r>
              <a:rPr lang="en-US" b="1" dirty="0"/>
              <a:t>Profit</a:t>
            </a:r>
            <a:r>
              <a:rPr lang="en-US" dirty="0"/>
              <a:t> over months/years, and add filters for </a:t>
            </a:r>
            <a:r>
              <a:rPr lang="en-US" b="1" dirty="0"/>
              <a:t>Country</a:t>
            </a:r>
            <a:r>
              <a:rPr lang="en-US" dirty="0"/>
              <a:t> and </a:t>
            </a:r>
            <a:r>
              <a:rPr lang="en-US" b="1" dirty="0"/>
              <a:t>Segment</a:t>
            </a:r>
            <a:r>
              <a:rPr lang="en-US" dirty="0"/>
              <a:t> so you can drill down into the data dynamically.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Product Performance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Compare the performance of different products using bar charts and highlight products that consistently outperform in terms of profit.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Discount Impact Dashboard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Create a dashboard to examine the relationship between </a:t>
            </a:r>
            <a:r>
              <a:rPr lang="en-US" b="1" dirty="0"/>
              <a:t>Discounts</a:t>
            </a:r>
            <a:r>
              <a:rPr lang="en-US" dirty="0"/>
              <a:t> and </a:t>
            </a:r>
            <a:r>
              <a:rPr lang="en-US" b="1" dirty="0"/>
              <a:t>Sales</a:t>
            </a:r>
            <a:r>
              <a:rPr lang="en-US" dirty="0"/>
              <a:t> by different segments and countries. Use slicers to filter by </a:t>
            </a:r>
            <a:r>
              <a:rPr lang="en-US" b="1" dirty="0"/>
              <a:t>Year</a:t>
            </a:r>
            <a:r>
              <a:rPr lang="en-US" dirty="0"/>
              <a:t>, </a:t>
            </a:r>
            <a:r>
              <a:rPr lang="en-US" b="1" dirty="0"/>
              <a:t>Product</a:t>
            </a:r>
            <a:r>
              <a:rPr lang="en-US" dirty="0"/>
              <a:t>, or </a:t>
            </a:r>
            <a:r>
              <a:rPr lang="en-US" b="1" dirty="0"/>
              <a:t>Country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284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99C6-15F9-F12F-C8C4-0A377A9F3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43613"/>
            <a:ext cx="8520600" cy="459772"/>
          </a:xfrm>
        </p:spPr>
        <p:txBody>
          <a:bodyPr>
            <a:normAutofit/>
          </a:bodyPr>
          <a:lstStyle/>
          <a:p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Conclusion and Inferences</a:t>
            </a:r>
            <a:endParaRPr lang="en-IN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91D46-B104-F1F8-C18C-E1BDAA3F1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52622"/>
            <a:ext cx="8520600" cy="43117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Inferences and Conclusion</a:t>
            </a:r>
          </a:p>
          <a:p>
            <a:pPr marL="114300" indent="0">
              <a:buNone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Country Performance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Identify which countries (e.g., Canada, Germany, France) contribute the most to revenue and profit.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 some cases, countries with lower unit sales might still have higher profitability due to lower costs or higher profit margins.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Segment Analysis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Which segments (e.g., Government vs. Midmarket) generate higher sales? The </a:t>
            </a:r>
            <a:r>
              <a:rPr lang="en-US" b="1" dirty="0"/>
              <a:t>Government</a:t>
            </a:r>
            <a:r>
              <a:rPr lang="en-US" dirty="0"/>
              <a:t> segment might have lower price sensitivity compared to the </a:t>
            </a:r>
            <a:r>
              <a:rPr lang="en-US" b="1" dirty="0"/>
              <a:t>Midmarket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Product Insights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Certain products (e.g., </a:t>
            </a:r>
            <a:r>
              <a:rPr lang="en-US" b="1" dirty="0"/>
              <a:t>Carretera</a:t>
            </a:r>
            <a:r>
              <a:rPr lang="en-US" dirty="0"/>
              <a:t>) may consistently perform well across all countries, while others may be more region-specific.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Time-Based Sales Trends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Are there seasonal sales trends? For example, sales might peak in certain months (like December), indicating that discount campaigns or holiday seasons drive higher sales.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Discount Impact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Discounts may increase units sold but reduce profit margins. The analysis could show an optimal discount band that maximizes profit while driving higher unit sales.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Profitability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Certain countries or segments might have lower COGS, leading to higher profitability even with fewer units sold.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4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88925" y="149225"/>
            <a:ext cx="640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57E"/>
              </a:buClr>
              <a:buSzPts val="1800"/>
              <a:buFont typeface="Montserrat"/>
              <a:buNone/>
            </a:pPr>
            <a:r>
              <a:rPr lang="en" sz="1800" b="1" i="0" u="none" strike="noStrike" cap="none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20175" y="794516"/>
            <a:ext cx="85422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endParaRPr sz="1400" i="0" u="none" strike="noStrike" cap="non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Data Exploration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Statistical Analysis using Excel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Graphical Analysis using Excel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Insert the given data into the SQL server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Import the Data from the SQL Database into PowerBI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Interactive Dashboard by using visualization tools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Conclusion and Inferences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Endnotes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5" name="Google Shape;75;p16" descr="agenda – Palo Alto Daily Po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8063" y="110331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242885" y="674608"/>
            <a:ext cx="8658227" cy="59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900" b="1" dirty="0"/>
              <a:t>Q. 1) Explore the Data using Excel. Understand the data and prepare a short summary about the dataset</a:t>
            </a:r>
            <a:r>
              <a:rPr lang="en-US" sz="2000" b="1" dirty="0"/>
              <a:t>.</a:t>
            </a:r>
            <a:endParaRPr sz="1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D8669-B34C-DEAC-4060-B48775A77DB1}"/>
              </a:ext>
            </a:extLst>
          </p:cNvPr>
          <p:cNvSpPr txBox="1"/>
          <p:nvPr/>
        </p:nvSpPr>
        <p:spPr>
          <a:xfrm>
            <a:off x="242887" y="288388"/>
            <a:ext cx="865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u="none" strike="noStrike" dirty="0">
                <a:solidFill>
                  <a:srgbClr val="04A57E"/>
                </a:solidFill>
                <a:effectLst/>
                <a:latin typeface="Montserrat" panose="00000500000000000000" pitchFamily="2" charset="0"/>
              </a:rPr>
              <a:t>Data Exploration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23923-8F24-8C79-471A-60D9E48F0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1160585"/>
            <a:ext cx="8658226" cy="3931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6761-765E-4AC3-9A71-8453591F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6579"/>
            <a:ext cx="8520600" cy="459772"/>
          </a:xfrm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Summary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A8CD0-3E0B-447A-AC3D-4635E920F7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From the given dataset we has used excel power query for cleaning dataset 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We changed the dollar currency to decimal number and changed text also for some columns . 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In given dataset we found some important data sales profits discount segment , products, Country wise . 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In some country we found product wise sales are increase and discount is none but in some country’s we gives discounts to customers . 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Here some numbers of from given dataset unit of sold , total sales , total profit , total discount 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Statistical Analysis using Excel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171450" y="647225"/>
            <a:ext cx="8520600" cy="54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Q. 2) Perform Data cleaning if required and then do Statistical Analysis on data using statistical tools.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7CF3A-FF1D-4FC9-B87B-B9FF81AC2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9688"/>
            <a:ext cx="9144000" cy="38338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using Excel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214312" y="814151"/>
            <a:ext cx="8686801" cy="3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 dirty="0"/>
              <a:t>Q .3) Perform Graphical Analysis on the Data using Excel and Derive insights from it.</a:t>
            </a:r>
            <a:endParaRPr sz="1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D74787-5E07-4F70-A8AD-F2FF7527E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88" y="1188932"/>
            <a:ext cx="9144000" cy="39045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103A-7244-451A-841C-70BCF0F7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9546"/>
            <a:ext cx="8520600" cy="480873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Insights Derived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E5E89E-5E86-4F53-A7BA-FA6038A8C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970810"/>
            <a:ext cx="85206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Sales Trends: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Analyze which months have the highest sales volumes.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                         You can adjust marketing and inventory planning accordingly.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Product Performance: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Pie charts show which products perform better in specific countries.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Profit Margins: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The column chart helps identify which products or countries yield the highest profits.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Discount Strategy: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The scatter plot reveals if higher discounts lead to increased sales or not.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1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1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1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1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115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Insert the given data into the SQL server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754803"/>
            <a:ext cx="8520600" cy="56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 b="1" dirty="0">
                <a:latin typeface="+mn-lt"/>
                <a:ea typeface="Montserrat"/>
                <a:cs typeface="Montserrat"/>
                <a:sym typeface="Montserrat"/>
              </a:rPr>
              <a:t>Q. 4)</a:t>
            </a:r>
            <a:r>
              <a:rPr lang="en-IN" sz="1800" b="1" i="0" dirty="0">
                <a:effectLst/>
                <a:latin typeface="+mn-lt"/>
              </a:rPr>
              <a:t> Insert the given data into the SQL server by making a Database and defining the required parameters for the construction of Database and Database tables.</a:t>
            </a:r>
            <a:endParaRPr sz="1800" b="1" dirty="0">
              <a:latin typeface="+mn-l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AF161B-5865-C72A-865F-B4FC622B9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15328"/>
            <a:ext cx="8520600" cy="38281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7091-16D4-09B7-49C9-A4537F92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49" y="252586"/>
            <a:ext cx="8785274" cy="446290"/>
          </a:xfrm>
        </p:spPr>
        <p:txBody>
          <a:bodyPr>
            <a:noAutofit/>
          </a:bodyPr>
          <a:lstStyle/>
          <a:p>
            <a:r>
              <a:rPr lang="en-IN" sz="1800" b="1" dirty="0">
                <a:solidFill>
                  <a:schemeClr val="tx1">
                    <a:lumMod val="50000"/>
                  </a:schemeClr>
                </a:solidFill>
              </a:rPr>
              <a:t>SQL Running Few Queries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0958-23E6-F64A-CBD2-FFBCE3AF0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39141"/>
            <a:ext cx="8520600" cy="365759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b="1" i="0" dirty="0">
                <a:effectLst/>
                <a:latin typeface="+mn-lt"/>
              </a:rPr>
              <a:t>Q. 5 )Verify if the data is properly imported into the SQL database (Try running few Queries)</a:t>
            </a:r>
            <a:endParaRPr lang="en-IN" b="1" dirty="0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545E2A-D3A5-3854-6FEE-C5FF856A70F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572000" y="1104900"/>
            <a:ext cx="0" cy="390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5A457D13-BFD5-3007-CBA5-0C42B1A87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1185431"/>
            <a:ext cx="4347792" cy="38246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BD95616-5AE5-026E-3371-389A927B8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289" y="1104900"/>
            <a:ext cx="4416362" cy="39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694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1174</Words>
  <Application>Microsoft Office PowerPoint</Application>
  <PresentationFormat>On-screen Show (16:9)</PresentationFormat>
  <Paragraphs>144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Montserrat</vt:lpstr>
      <vt:lpstr>Source Code Pro</vt:lpstr>
      <vt:lpstr>Montserrat SemiBold</vt:lpstr>
      <vt:lpstr>Simple Light</vt:lpstr>
      <vt:lpstr>3_Beach Day</vt:lpstr>
      <vt:lpstr>PowerPoint Presentation</vt:lpstr>
      <vt:lpstr>PowerPoint Presentation</vt:lpstr>
      <vt:lpstr>PowerPoint Presentation</vt:lpstr>
      <vt:lpstr>Summary </vt:lpstr>
      <vt:lpstr>Statistical Analysis using Excel</vt:lpstr>
      <vt:lpstr>Graphical Analysis using Excel</vt:lpstr>
      <vt:lpstr>Insights Derived</vt:lpstr>
      <vt:lpstr>Insert the given data into the SQL server</vt:lpstr>
      <vt:lpstr>SQL Running Few Queries </vt:lpstr>
      <vt:lpstr>Import the Data from the SQL Database into PowerBI</vt:lpstr>
      <vt:lpstr>Measures &amp; Interactive Visualization </vt:lpstr>
      <vt:lpstr>Western Countries Interactive Dashboard - 1</vt:lpstr>
      <vt:lpstr>Western Countries Interactive Dashboard-2</vt:lpstr>
      <vt:lpstr>Visually pleasing Dashboard report</vt:lpstr>
      <vt:lpstr>Conclusion and Inferences</vt:lpstr>
      <vt:lpstr>Conclusion and Inferences</vt:lpstr>
      <vt:lpstr>Conclusion and Inferences</vt:lpstr>
      <vt:lpstr>Conclusion and Inferences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Ranjeet Choudhary</cp:lastModifiedBy>
  <cp:revision>25</cp:revision>
  <dcterms:modified xsi:type="dcterms:W3CDTF">2024-10-03T07:28:44Z</dcterms:modified>
</cp:coreProperties>
</file>