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9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3.xml" ContentType="application/vnd.openxmlformats-officedocument.themeOverride+xml"/>
  <Override PartName="/ppt/charts/chart10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4.xml" ContentType="application/vnd.openxmlformats-officedocument.themeOverride+xml"/>
  <Override PartName="/ppt/charts/chart11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5.xml" ContentType="application/vnd.openxmlformats-officedocument.themeOverride+xml"/>
  <Override PartName="/ppt/charts/chart12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heme/themeOverride6.xml" ContentType="application/vnd.openxmlformats-officedocument.themeOverride+xml"/>
  <Override PartName="/ppt/charts/chart13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73" r:id="rId10"/>
    <p:sldId id="275" r:id="rId11"/>
    <p:sldId id="276" r:id="rId12"/>
    <p:sldId id="265" r:id="rId13"/>
    <p:sldId id="277" r:id="rId14"/>
    <p:sldId id="278" r:id="rId15"/>
    <p:sldId id="279" r:id="rId16"/>
    <p:sldId id="266" r:id="rId17"/>
    <p:sldId id="280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package" Target="../embeddings/Microsoft_Excel_Worksheet8.xlsx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package" Target="../embeddings/Microsoft_Excel_Worksheet9.xlsx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package" Target="../embeddings/Microsoft_Excel_Worksheet10.xlsx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package" Target="../embeddings/Microsoft_Excel_Worksheet1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HANINDRA%20BHUSHAN\Desktop\proj%20python%20exce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package" Target="../embeddings/Microsoft_Excel_Worksheet7.xlsx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PHANINDRA%20BHUSHAN\Desktop\proj%20python%20excel.xlsx" TargetMode="Externa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Income Group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85000"/>
                      <a:satMod val="100000"/>
                      <a:lumMod val="100000"/>
                    </a:schemeClr>
                  </a:gs>
                  <a:gs pos="100000">
                    <a:schemeClr val="accent1">
                      <a:tint val="90000"/>
                      <a:shade val="100000"/>
                      <a:satMod val="150000"/>
                      <a:lumMod val="10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76200" dist="25400" dir="5400000" algn="ct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contourW="12700"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8BE-4CC2-AB3A-A8F4220CB7C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85000"/>
                      <a:satMod val="100000"/>
                      <a:lumMod val="100000"/>
                    </a:schemeClr>
                  </a:gs>
                  <a:gs pos="100000">
                    <a:schemeClr val="accent2">
                      <a:tint val="90000"/>
                      <a:shade val="100000"/>
                      <a:satMod val="150000"/>
                      <a:lumMod val="10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76200" dist="25400" dir="5400000" algn="ct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contourW="12700"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8BE-4CC2-AB3A-A8F4220CB7C4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85000"/>
                      <a:satMod val="100000"/>
                      <a:lumMod val="100000"/>
                    </a:schemeClr>
                  </a:gs>
                  <a:gs pos="100000">
                    <a:schemeClr val="accent3">
                      <a:tint val="90000"/>
                      <a:shade val="100000"/>
                      <a:satMod val="150000"/>
                      <a:lumMod val="10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76200" dist="25400" dir="5400000" algn="ct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contourW="12700"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8BE-4CC2-AB3A-A8F4220CB7C4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100000"/>
                      <a:shade val="85000"/>
                      <a:satMod val="100000"/>
                      <a:lumMod val="100000"/>
                    </a:schemeClr>
                  </a:gs>
                  <a:gs pos="100000">
                    <a:schemeClr val="accent4">
                      <a:tint val="90000"/>
                      <a:shade val="100000"/>
                      <a:satMod val="150000"/>
                      <a:lumMod val="10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76200" dist="25400" dir="5400000" algn="ct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contourW="12700"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58BE-4CC2-AB3A-A8F4220CB7C4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58BE-4CC2-AB3A-A8F4220CB7C4}"/>
                </c:ext>
              </c:extLst>
            </c:dLbl>
            <c:dLbl>
              <c:idx val="1"/>
              <c:layout>
                <c:manualLayout>
                  <c:x val="-7.4388625230075264E-2"/>
                  <c:y val="-0.1240322623400939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8BE-4CC2-AB3A-A8F4220CB7C4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58BE-4CC2-AB3A-A8F4220CB7C4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58BE-4CC2-AB3A-A8F4220CB7C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'Q1'!$A$2:$A$5</c:f>
              <c:strCache>
                <c:ptCount val="4"/>
                <c:pt idx="0">
                  <c:v>Lower Middle Income</c:v>
                </c:pt>
                <c:pt idx="1">
                  <c:v>Upper Middle Income</c:v>
                </c:pt>
                <c:pt idx="2">
                  <c:v>Lower Income</c:v>
                </c:pt>
                <c:pt idx="3">
                  <c:v>High Income</c:v>
                </c:pt>
              </c:strCache>
            </c:strRef>
          </c:cat>
          <c:val>
            <c:numRef>
              <c:f>'Q1'!$B$2:$B$5</c:f>
              <c:numCache>
                <c:formatCode>General</c:formatCode>
                <c:ptCount val="4"/>
                <c:pt idx="0">
                  <c:v>17976</c:v>
                </c:pt>
                <c:pt idx="1">
                  <c:v>13832</c:v>
                </c:pt>
                <c:pt idx="2">
                  <c:v>3811</c:v>
                </c:pt>
                <c:pt idx="3">
                  <c:v>7708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8BE-4CC2-AB3A-A8F4220CB7C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top5_5_Sales!$D$1</c:f>
              <c:strCache>
                <c:ptCount val="1"/>
                <c:pt idx="0">
                  <c:v>Total_Sales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top5_5_Sales!$B$2:$C$6</c:f>
              <c:multiLvlStrCache>
                <c:ptCount val="5"/>
                <c:lvl>
                  <c:pt idx="0">
                    <c:v>C Class</c:v>
                  </c:pt>
                  <c:pt idx="1">
                    <c:v>C Class</c:v>
                  </c:pt>
                  <c:pt idx="2">
                    <c:v>A Class</c:v>
                  </c:pt>
                  <c:pt idx="3">
                    <c:v>3 Series</c:v>
                  </c:pt>
                  <c:pt idx="4">
                    <c:v>1 Series</c:v>
                  </c:pt>
                </c:lvl>
                <c:lvl>
                  <c:pt idx="0">
                    <c:v>cclass</c:v>
                  </c:pt>
                  <c:pt idx="1">
                    <c:v>merc</c:v>
                  </c:pt>
                  <c:pt idx="2">
                    <c:v>merc</c:v>
                  </c:pt>
                  <c:pt idx="3">
                    <c:v>bmw</c:v>
                  </c:pt>
                  <c:pt idx="4">
                    <c:v>bmw</c:v>
                  </c:pt>
                </c:lvl>
              </c:multiLvlStrCache>
            </c:multiLvlStrRef>
          </c:cat>
          <c:val>
            <c:numRef>
              <c:f>top5_5_Sales!$D$2:$D$6</c:f>
              <c:numCache>
                <c:formatCode>General</c:formatCode>
                <c:ptCount val="5"/>
                <c:pt idx="0">
                  <c:v>3899</c:v>
                </c:pt>
                <c:pt idx="1">
                  <c:v>3747</c:v>
                </c:pt>
                <c:pt idx="2">
                  <c:v>2561</c:v>
                </c:pt>
                <c:pt idx="3">
                  <c:v>2443</c:v>
                </c:pt>
                <c:pt idx="4">
                  <c:v>1969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FB-4EAA-91E9-CD1D92CF6A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shape val="box"/>
        <c:axId val="1441971288"/>
        <c:axId val="1441974568"/>
        <c:axId val="0"/>
      </c:bar3DChart>
      <c:catAx>
        <c:axId val="1441971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1974568"/>
        <c:crosses val="autoZero"/>
        <c:auto val="1"/>
        <c:lblAlgn val="ctr"/>
        <c:lblOffset val="100"/>
        <c:noMultiLvlLbl val="0"/>
      </c:catAx>
      <c:valAx>
        <c:axId val="14419745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1971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top5_price!$D$1</c:f>
              <c:strCache>
                <c:ptCount val="1"/>
                <c:pt idx="0">
                  <c:v>Avg_Price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top5_price!$B$2:$C$6</c:f>
              <c:multiLvlStrCache>
                <c:ptCount val="5"/>
                <c:lvl>
                  <c:pt idx="0">
                    <c:v>G Class</c:v>
                  </c:pt>
                  <c:pt idx="1">
                    <c:v>R8</c:v>
                  </c:pt>
                  <c:pt idx="2">
                    <c:v>X7</c:v>
                  </c:pt>
                  <c:pt idx="3">
                    <c:v>8 Series</c:v>
                  </c:pt>
                  <c:pt idx="4">
                    <c:v>Q8</c:v>
                  </c:pt>
                </c:lvl>
                <c:lvl>
                  <c:pt idx="0">
                    <c:v>merc</c:v>
                  </c:pt>
                  <c:pt idx="1">
                    <c:v>audi</c:v>
                  </c:pt>
                  <c:pt idx="2">
                    <c:v>bmw</c:v>
                  </c:pt>
                  <c:pt idx="3">
                    <c:v>bmw</c:v>
                  </c:pt>
                  <c:pt idx="4">
                    <c:v>audi</c:v>
                  </c:pt>
                </c:lvl>
              </c:multiLvlStrCache>
            </c:multiLvlStrRef>
          </c:cat>
          <c:val>
            <c:numRef>
              <c:f>top5_price!$D$2:$D$6</c:f>
              <c:numCache>
                <c:formatCode>General</c:formatCode>
                <c:ptCount val="5"/>
                <c:pt idx="0">
                  <c:v>98934</c:v>
                </c:pt>
                <c:pt idx="1">
                  <c:v>97652</c:v>
                </c:pt>
                <c:pt idx="2">
                  <c:v>69842</c:v>
                </c:pt>
                <c:pt idx="3">
                  <c:v>63997</c:v>
                </c:pt>
                <c:pt idx="4">
                  <c:v>60115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94-40E0-81EE-D96C9B293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1074862072"/>
        <c:axId val="1074862400"/>
        <c:axId val="0"/>
      </c:bar3DChart>
      <c:catAx>
        <c:axId val="1074862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4862400"/>
        <c:crosses val="autoZero"/>
        <c:auto val="1"/>
        <c:lblAlgn val="ctr"/>
        <c:lblOffset val="100"/>
        <c:noMultiLvlLbl val="0"/>
      </c:catAx>
      <c:valAx>
        <c:axId val="10748624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4862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Top_5_mileage!$D$1</c:f>
              <c:strCache>
                <c:ptCount val="1"/>
                <c:pt idx="0">
                  <c:v>Avg_Mileage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Top_5_mileage!$B$2:$C$6</c:f>
              <c:multiLvlStrCache>
                <c:ptCount val="5"/>
                <c:lvl>
                  <c:pt idx="0">
                    <c:v>CLK</c:v>
                  </c:pt>
                  <c:pt idx="1">
                    <c:v>Terracan</c:v>
                  </c:pt>
                  <c:pt idx="2">
                    <c:v>A2</c:v>
                  </c:pt>
                  <c:pt idx="3">
                    <c:v>230</c:v>
                  </c:pt>
                  <c:pt idx="4">
                    <c:v>R Class</c:v>
                  </c:pt>
                </c:lvl>
                <c:lvl>
                  <c:pt idx="0">
                    <c:v>merc</c:v>
                  </c:pt>
                  <c:pt idx="1">
                    <c:v>hyndai</c:v>
                  </c:pt>
                  <c:pt idx="2">
                    <c:v>audi</c:v>
                  </c:pt>
                  <c:pt idx="3">
                    <c:v>merc</c:v>
                  </c:pt>
                  <c:pt idx="4">
                    <c:v>merc</c:v>
                  </c:pt>
                </c:lvl>
              </c:multiLvlStrCache>
            </c:multiLvlStrRef>
          </c:cat>
          <c:val>
            <c:numRef>
              <c:f>Top_5_mileage!$D$2:$D$6</c:f>
              <c:numCache>
                <c:formatCode>General</c:formatCode>
                <c:ptCount val="5"/>
                <c:pt idx="0">
                  <c:v>109714</c:v>
                </c:pt>
                <c:pt idx="1">
                  <c:v>104000</c:v>
                </c:pt>
                <c:pt idx="2">
                  <c:v>100000</c:v>
                </c:pt>
                <c:pt idx="3">
                  <c:v>94000</c:v>
                </c:pt>
                <c:pt idx="4">
                  <c:v>67928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7A-4C2A-AAE0-D9FD8E52BA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1411777824"/>
        <c:axId val="1411778480"/>
        <c:axId val="0"/>
      </c:bar3DChart>
      <c:catAx>
        <c:axId val="1411777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1778480"/>
        <c:crosses val="autoZero"/>
        <c:auto val="1"/>
        <c:lblAlgn val="ctr"/>
        <c:lblOffset val="100"/>
        <c:noMultiLvlLbl val="0"/>
      </c:catAx>
      <c:valAx>
        <c:axId val="14117784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1777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top_5_engSize!$D$1</c:f>
              <c:strCache>
                <c:ptCount val="1"/>
                <c:pt idx="0">
                  <c:v>Avg_engineSize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top_5_engSize!$B$2:$C$6</c:f>
              <c:multiLvlStrCache>
                <c:ptCount val="5"/>
                <c:lvl>
                  <c:pt idx="0">
                    <c:v>R8</c:v>
                  </c:pt>
                  <c:pt idx="1">
                    <c:v>M6</c:v>
                  </c:pt>
                  <c:pt idx="2">
                    <c:v>M5</c:v>
                  </c:pt>
                  <c:pt idx="3">
                    <c:v>RS6</c:v>
                  </c:pt>
                  <c:pt idx="4">
                    <c:v>RS7</c:v>
                  </c:pt>
                </c:lvl>
                <c:lvl>
                  <c:pt idx="0">
                    <c:v>audi</c:v>
                  </c:pt>
                  <c:pt idx="1">
                    <c:v>bmw</c:v>
                  </c:pt>
                  <c:pt idx="2">
                    <c:v>bmw</c:v>
                  </c:pt>
                  <c:pt idx="3">
                    <c:v>audi</c:v>
                  </c:pt>
                  <c:pt idx="4">
                    <c:v>audi</c:v>
                  </c:pt>
                </c:lvl>
              </c:multiLvlStrCache>
            </c:multiLvlStrRef>
          </c:cat>
          <c:val>
            <c:numRef>
              <c:f>top_5_engSize!$D$2:$D$6</c:f>
              <c:numCache>
                <c:formatCode>General</c:formatCode>
                <c:ptCount val="5"/>
                <c:pt idx="0">
                  <c:v>4.9857140949794196</c:v>
                </c:pt>
                <c:pt idx="1">
                  <c:v>4.4750000831249999</c:v>
                </c:pt>
                <c:pt idx="2">
                  <c:v>4.4000000950000002</c:v>
                </c:pt>
                <c:pt idx="3">
                  <c:v>4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F3-43F4-861B-5461EEFC86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520162536"/>
        <c:axId val="520163192"/>
        <c:axId val="0"/>
      </c:bar3DChart>
      <c:catAx>
        <c:axId val="520162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163192"/>
        <c:crosses val="autoZero"/>
        <c:auto val="1"/>
        <c:lblAlgn val="ctr"/>
        <c:lblOffset val="100"/>
        <c:noMultiLvlLbl val="0"/>
      </c:catAx>
      <c:valAx>
        <c:axId val="5201631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162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'2_a_1'!$B$1</c:f>
              <c:strCache>
                <c:ptCount val="1"/>
                <c:pt idx="0">
                  <c:v>price_below_10000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'2_a_1'!$A$2:$A$29</c:f>
              <c:numCache>
                <c:formatCode>General</c:formatCode>
                <c:ptCount val="28"/>
                <c:pt idx="0">
                  <c:v>1970</c:v>
                </c:pt>
                <c:pt idx="1">
                  <c:v>1991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  <c:pt idx="24">
                  <c:v>2017</c:v>
                </c:pt>
                <c:pt idx="25">
                  <c:v>2018</c:v>
                </c:pt>
                <c:pt idx="26">
                  <c:v>2019</c:v>
                </c:pt>
                <c:pt idx="27">
                  <c:v>2020</c:v>
                </c:pt>
              </c:numCache>
            </c:numRef>
          </c:cat>
          <c:val>
            <c:numRef>
              <c:f>'2_a_1'!$B$2:$B$29</c:f>
              <c:numCache>
                <c:formatCode>General</c:formatCode>
                <c:ptCount val="28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3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11</c:v>
                </c:pt>
                <c:pt idx="9">
                  <c:v>20</c:v>
                </c:pt>
                <c:pt idx="10">
                  <c:v>17</c:v>
                </c:pt>
                <c:pt idx="11">
                  <c:v>28</c:v>
                </c:pt>
                <c:pt idx="12">
                  <c:v>26</c:v>
                </c:pt>
                <c:pt idx="13">
                  <c:v>31</c:v>
                </c:pt>
                <c:pt idx="14">
                  <c:v>65</c:v>
                </c:pt>
                <c:pt idx="15">
                  <c:v>68</c:v>
                </c:pt>
                <c:pt idx="16">
                  <c:v>85</c:v>
                </c:pt>
                <c:pt idx="17">
                  <c:v>134</c:v>
                </c:pt>
                <c:pt idx="18">
                  <c:v>125</c:v>
                </c:pt>
                <c:pt idx="19">
                  <c:v>211</c:v>
                </c:pt>
                <c:pt idx="20">
                  <c:v>527</c:v>
                </c:pt>
                <c:pt idx="21">
                  <c:v>410</c:v>
                </c:pt>
                <c:pt idx="22">
                  <c:v>526</c:v>
                </c:pt>
                <c:pt idx="23">
                  <c:v>510</c:v>
                </c:pt>
                <c:pt idx="24">
                  <c:v>554</c:v>
                </c:pt>
                <c:pt idx="25">
                  <c:v>299</c:v>
                </c:pt>
                <c:pt idx="26">
                  <c:v>142</c:v>
                </c:pt>
                <c:pt idx="27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6C-42CA-B062-32A09DB5ADA9}"/>
            </c:ext>
          </c:extLst>
        </c:ser>
        <c:ser>
          <c:idx val="2"/>
          <c:order val="1"/>
          <c:tx>
            <c:strRef>
              <c:f>'2_a_1'!$C$1</c:f>
              <c:strCache>
                <c:ptCount val="1"/>
                <c:pt idx="0">
                  <c:v>price_10000_20000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'2_a_1'!$A$2:$A$29</c:f>
              <c:numCache>
                <c:formatCode>General</c:formatCode>
                <c:ptCount val="28"/>
                <c:pt idx="0">
                  <c:v>1970</c:v>
                </c:pt>
                <c:pt idx="1">
                  <c:v>1991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  <c:pt idx="24">
                  <c:v>2017</c:v>
                </c:pt>
                <c:pt idx="25">
                  <c:v>2018</c:v>
                </c:pt>
                <c:pt idx="26">
                  <c:v>2019</c:v>
                </c:pt>
                <c:pt idx="27">
                  <c:v>2020</c:v>
                </c:pt>
              </c:numCache>
            </c:numRef>
          </c:cat>
          <c:val>
            <c:numRef>
              <c:f>'2_a_1'!$C$2:$C$29</c:f>
              <c:numCache>
                <c:formatCode>General</c:formatCode>
                <c:ptCount val="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1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5</c:v>
                </c:pt>
                <c:pt idx="12">
                  <c:v>2</c:v>
                </c:pt>
                <c:pt idx="13">
                  <c:v>4</c:v>
                </c:pt>
                <c:pt idx="14">
                  <c:v>1</c:v>
                </c:pt>
                <c:pt idx="15">
                  <c:v>3</c:v>
                </c:pt>
                <c:pt idx="16">
                  <c:v>5</c:v>
                </c:pt>
                <c:pt idx="17">
                  <c:v>11</c:v>
                </c:pt>
                <c:pt idx="18">
                  <c:v>41</c:v>
                </c:pt>
                <c:pt idx="19">
                  <c:v>95</c:v>
                </c:pt>
                <c:pt idx="20">
                  <c:v>566</c:v>
                </c:pt>
                <c:pt idx="21">
                  <c:v>1257</c:v>
                </c:pt>
                <c:pt idx="22">
                  <c:v>2694</c:v>
                </c:pt>
                <c:pt idx="23">
                  <c:v>5261</c:v>
                </c:pt>
                <c:pt idx="24">
                  <c:v>4593</c:v>
                </c:pt>
                <c:pt idx="25">
                  <c:v>1913</c:v>
                </c:pt>
                <c:pt idx="26">
                  <c:v>1403</c:v>
                </c:pt>
                <c:pt idx="27">
                  <c:v>113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6C-42CA-B062-32A09DB5ADA9}"/>
            </c:ext>
          </c:extLst>
        </c:ser>
        <c:ser>
          <c:idx val="3"/>
          <c:order val="2"/>
          <c:tx>
            <c:strRef>
              <c:f>'2_a_1'!$D$1</c:f>
              <c:strCache>
                <c:ptCount val="1"/>
                <c:pt idx="0">
                  <c:v>price_20000_30000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'2_a_1'!$A$2:$A$29</c:f>
              <c:numCache>
                <c:formatCode>General</c:formatCode>
                <c:ptCount val="28"/>
                <c:pt idx="0">
                  <c:v>1970</c:v>
                </c:pt>
                <c:pt idx="1">
                  <c:v>1991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  <c:pt idx="24">
                  <c:v>2017</c:v>
                </c:pt>
                <c:pt idx="25">
                  <c:v>2018</c:v>
                </c:pt>
                <c:pt idx="26">
                  <c:v>2019</c:v>
                </c:pt>
                <c:pt idx="27">
                  <c:v>2020</c:v>
                </c:pt>
              </c:numCache>
            </c:numRef>
          </c:cat>
          <c:val>
            <c:numRef>
              <c:f>'2_a_1'!$D$2:$D$29</c:f>
              <c:numCache>
                <c:formatCode>General</c:formatCode>
                <c:ptCount val="28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3</c:v>
                </c:pt>
                <c:pt idx="5">
                  <c:v>7</c:v>
                </c:pt>
                <c:pt idx="6">
                  <c:v>5</c:v>
                </c:pt>
                <c:pt idx="7">
                  <c:v>6</c:v>
                </c:pt>
                <c:pt idx="8">
                  <c:v>13</c:v>
                </c:pt>
                <c:pt idx="9">
                  <c:v>22</c:v>
                </c:pt>
                <c:pt idx="10">
                  <c:v>19</c:v>
                </c:pt>
                <c:pt idx="11">
                  <c:v>33</c:v>
                </c:pt>
                <c:pt idx="12">
                  <c:v>28</c:v>
                </c:pt>
                <c:pt idx="13">
                  <c:v>35</c:v>
                </c:pt>
                <c:pt idx="14">
                  <c:v>66</c:v>
                </c:pt>
                <c:pt idx="15">
                  <c:v>71</c:v>
                </c:pt>
                <c:pt idx="16">
                  <c:v>90</c:v>
                </c:pt>
                <c:pt idx="17">
                  <c:v>145</c:v>
                </c:pt>
                <c:pt idx="18">
                  <c:v>166</c:v>
                </c:pt>
                <c:pt idx="19">
                  <c:v>306</c:v>
                </c:pt>
                <c:pt idx="20">
                  <c:v>1092</c:v>
                </c:pt>
                <c:pt idx="21">
                  <c:v>1665</c:v>
                </c:pt>
                <c:pt idx="22">
                  <c:v>3213</c:v>
                </c:pt>
                <c:pt idx="23">
                  <c:v>5751</c:v>
                </c:pt>
                <c:pt idx="24">
                  <c:v>5106</c:v>
                </c:pt>
                <c:pt idx="25">
                  <c:v>2188</c:v>
                </c:pt>
                <c:pt idx="26">
                  <c:v>1514</c:v>
                </c:pt>
                <c:pt idx="27">
                  <c:v>113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F6C-42CA-B062-32A09DB5ADA9}"/>
            </c:ext>
          </c:extLst>
        </c:ser>
        <c:ser>
          <c:idx val="4"/>
          <c:order val="3"/>
          <c:tx>
            <c:strRef>
              <c:f>'2_a_1'!$E$1</c:f>
              <c:strCache>
                <c:ptCount val="1"/>
                <c:pt idx="0">
                  <c:v>price_above_30000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'2_a_1'!$A$2:$A$29</c:f>
              <c:numCache>
                <c:formatCode>General</c:formatCode>
                <c:ptCount val="28"/>
                <c:pt idx="0">
                  <c:v>1970</c:v>
                </c:pt>
                <c:pt idx="1">
                  <c:v>1991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  <c:pt idx="24">
                  <c:v>2017</c:v>
                </c:pt>
                <c:pt idx="25">
                  <c:v>2018</c:v>
                </c:pt>
                <c:pt idx="26">
                  <c:v>2019</c:v>
                </c:pt>
                <c:pt idx="27">
                  <c:v>2020</c:v>
                </c:pt>
              </c:numCache>
            </c:numRef>
          </c:cat>
          <c:val>
            <c:numRef>
              <c:f>'2_a_1'!$E$2:$E$29</c:f>
              <c:numCache>
                <c:formatCode>General</c:formatCode>
                <c:ptCount val="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  <c:pt idx="20">
                  <c:v>3</c:v>
                </c:pt>
                <c:pt idx="21">
                  <c:v>13</c:v>
                </c:pt>
                <c:pt idx="22">
                  <c:v>54</c:v>
                </c:pt>
                <c:pt idx="23">
                  <c:v>260</c:v>
                </c:pt>
                <c:pt idx="24">
                  <c:v>484</c:v>
                </c:pt>
                <c:pt idx="25">
                  <c:v>593</c:v>
                </c:pt>
                <c:pt idx="26">
                  <c:v>4912</c:v>
                </c:pt>
                <c:pt idx="27">
                  <c:v>1385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F6C-42CA-B062-32A09DB5AD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76146552"/>
        <c:axId val="1076146880"/>
      </c:lineChart>
      <c:dateAx>
        <c:axId val="1076146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6146880"/>
        <c:crosses val="autoZero"/>
        <c:auto val="0"/>
        <c:lblOffset val="100"/>
        <c:baseTimeUnit val="days"/>
      </c:dateAx>
      <c:valAx>
        <c:axId val="1076146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614655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2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'Q2.b'!$B$1</c:f>
              <c:strCache>
                <c:ptCount val="1"/>
                <c:pt idx="0">
                  <c:v>count_of_cars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Lbl>
              <c:idx val="16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FFF-4800-95C4-F63159027BC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'Q2.b'!$A$2:$A$23</c:f>
              <c:numCache>
                <c:formatCode>General</c:formatCode>
                <c:ptCount val="22"/>
                <c:pt idx="0">
                  <c:v>1998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2003</c:v>
                </c:pt>
                <c:pt idx="5">
                  <c:v>2004</c:v>
                </c:pt>
                <c:pt idx="6">
                  <c:v>2005</c:v>
                </c:pt>
                <c:pt idx="7">
                  <c:v>2006</c:v>
                </c:pt>
                <c:pt idx="8">
                  <c:v>2007</c:v>
                </c:pt>
                <c:pt idx="9">
                  <c:v>2008</c:v>
                </c:pt>
                <c:pt idx="10">
                  <c:v>2009</c:v>
                </c:pt>
                <c:pt idx="11">
                  <c:v>2010</c:v>
                </c:pt>
                <c:pt idx="12">
                  <c:v>2011</c:v>
                </c:pt>
                <c:pt idx="13">
                  <c:v>2012</c:v>
                </c:pt>
                <c:pt idx="14">
                  <c:v>2013</c:v>
                </c:pt>
                <c:pt idx="15">
                  <c:v>2014</c:v>
                </c:pt>
                <c:pt idx="16">
                  <c:v>2015</c:v>
                </c:pt>
                <c:pt idx="17">
                  <c:v>2016</c:v>
                </c:pt>
                <c:pt idx="18">
                  <c:v>2017</c:v>
                </c:pt>
                <c:pt idx="19">
                  <c:v>2018</c:v>
                </c:pt>
                <c:pt idx="20">
                  <c:v>2019</c:v>
                </c:pt>
                <c:pt idx="21">
                  <c:v>2020</c:v>
                </c:pt>
              </c:numCache>
            </c:numRef>
          </c:cat>
          <c:val>
            <c:numRef>
              <c:f>'Q2.b'!$B$2:$B$23</c:f>
              <c:numCache>
                <c:formatCode>General</c:formatCode>
                <c:ptCount val="22"/>
                <c:pt idx="0">
                  <c:v>9</c:v>
                </c:pt>
                <c:pt idx="1">
                  <c:v>12</c:v>
                </c:pt>
                <c:pt idx="2">
                  <c:v>13</c:v>
                </c:pt>
                <c:pt idx="3">
                  <c:v>15</c:v>
                </c:pt>
                <c:pt idx="4">
                  <c:v>14</c:v>
                </c:pt>
                <c:pt idx="5">
                  <c:v>15</c:v>
                </c:pt>
                <c:pt idx="6">
                  <c:v>15</c:v>
                </c:pt>
                <c:pt idx="7">
                  <c:v>24</c:v>
                </c:pt>
                <c:pt idx="8">
                  <c:v>61</c:v>
                </c:pt>
                <c:pt idx="9">
                  <c:v>155</c:v>
                </c:pt>
                <c:pt idx="10">
                  <c:v>718</c:v>
                </c:pt>
                <c:pt idx="11">
                  <c:v>1970</c:v>
                </c:pt>
                <c:pt idx="12">
                  <c:v>4653</c:v>
                </c:pt>
                <c:pt idx="13">
                  <c:v>9873</c:v>
                </c:pt>
                <c:pt idx="14">
                  <c:v>14371</c:v>
                </c:pt>
                <c:pt idx="15">
                  <c:v>15718</c:v>
                </c:pt>
                <c:pt idx="16">
                  <c:v>15864</c:v>
                </c:pt>
                <c:pt idx="17">
                  <c:v>13283</c:v>
                </c:pt>
                <c:pt idx="18">
                  <c:v>8022</c:v>
                </c:pt>
                <c:pt idx="19">
                  <c:v>3429</c:v>
                </c:pt>
                <c:pt idx="20">
                  <c:v>1516</c:v>
                </c:pt>
                <c:pt idx="21">
                  <c:v>113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FFF-4800-95C4-F63159027B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86864336"/>
        <c:axId val="1086861712"/>
      </c:lineChart>
      <c:dateAx>
        <c:axId val="1086864336"/>
        <c:scaling>
          <c:orientation val="minMax"/>
        </c:scaling>
        <c:delete val="0"/>
        <c:axPos val="b"/>
        <c:numFmt formatCode="###0;\-\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6861712"/>
        <c:crosses val="autoZero"/>
        <c:auto val="0"/>
        <c:lblOffset val="100"/>
        <c:baseTimeUnit val="days"/>
      </c:dateAx>
      <c:valAx>
        <c:axId val="10868617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6864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accent1"/>
                </a:solidFill>
              </a:rPr>
              <a:t>Avg_Mpg Vs Fuel_Type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'Q3'!$B$1</c:f>
              <c:strCache>
                <c:ptCount val="1"/>
                <c:pt idx="0">
                  <c:v>Avg_Mpg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'Q3'!$A$2:$A$6</c:f>
              <c:strCache>
                <c:ptCount val="5"/>
                <c:pt idx="0">
                  <c:v>Petrol</c:v>
                </c:pt>
                <c:pt idx="1">
                  <c:v>Hybrid</c:v>
                </c:pt>
                <c:pt idx="2">
                  <c:v>Electric</c:v>
                </c:pt>
                <c:pt idx="3">
                  <c:v>Diesel</c:v>
                </c:pt>
                <c:pt idx="4">
                  <c:v>Other</c:v>
                </c:pt>
              </c:strCache>
            </c:strRef>
          </c:cat>
          <c:val>
            <c:numRef>
              <c:f>'Q3'!$B$2:$B$6</c:f>
              <c:numCache>
                <c:formatCode>General</c:formatCode>
                <c:ptCount val="5"/>
                <c:pt idx="0">
                  <c:v>42</c:v>
                </c:pt>
                <c:pt idx="1">
                  <c:v>97</c:v>
                </c:pt>
                <c:pt idx="2">
                  <c:v>471</c:v>
                </c:pt>
                <c:pt idx="3">
                  <c:v>52</c:v>
                </c:pt>
                <c:pt idx="4">
                  <c:v>163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65-41DB-944E-C64C81016BC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076790424"/>
        <c:axId val="1076796656"/>
        <c:axId val="0"/>
      </c:bar3DChart>
      <c:catAx>
        <c:axId val="10767904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 i="1">
                    <a:solidFill>
                      <a:srgbClr val="FF0000"/>
                    </a:solidFill>
                  </a:rPr>
                  <a:t>Fuel_Type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6796656"/>
        <c:crosses val="autoZero"/>
        <c:auto val="1"/>
        <c:lblAlgn val="ctr"/>
        <c:lblOffset val="100"/>
        <c:noMultiLvlLbl val="0"/>
      </c:catAx>
      <c:valAx>
        <c:axId val="107679665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i="1"/>
                  <a:t>Avg_Mile</a:t>
                </a:r>
                <a:r>
                  <a:rPr lang="en-US" b="1" i="1" baseline="0"/>
                  <a:t> per Gallon(Mpg)</a:t>
                </a:r>
                <a:endParaRPr lang="en-US" b="1" i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6790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accent1"/>
                </a:solidFill>
              </a:rPr>
              <a:t>Avg_ mpg Vs Transmission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Avg_mpg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Sheet4!$A$2:$A$5</c:f>
              <c:strCache>
                <c:ptCount val="4"/>
                <c:pt idx="0">
                  <c:v>Automatic</c:v>
                </c:pt>
                <c:pt idx="1">
                  <c:v>Semi-Auto</c:v>
                </c:pt>
                <c:pt idx="2">
                  <c:v>Manual</c:v>
                </c:pt>
                <c:pt idx="3">
                  <c:v>Other</c:v>
                </c:pt>
              </c:strCache>
            </c:strRef>
          </c:cat>
          <c:val>
            <c:numRef>
              <c:f>Sheet4!$B$2:$B$5</c:f>
              <c:numCache>
                <c:formatCode>General</c:formatCode>
                <c:ptCount val="4"/>
                <c:pt idx="0">
                  <c:v>48</c:v>
                </c:pt>
                <c:pt idx="1">
                  <c:v>46</c:v>
                </c:pt>
                <c:pt idx="2">
                  <c:v>56</c:v>
                </c:pt>
                <c:pt idx="3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8E-4570-9242-B7EEBFCFB3B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076781896"/>
        <c:axId val="1076785176"/>
        <c:axId val="0"/>
      </c:bar3DChart>
      <c:catAx>
        <c:axId val="1076781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 i="1">
                    <a:solidFill>
                      <a:srgbClr val="FF0000"/>
                    </a:solidFill>
                  </a:rPr>
                  <a:t>Transmission</a:t>
                </a:r>
                <a:r>
                  <a:rPr lang="en-US" sz="1800" b="1" i="1" baseline="0">
                    <a:solidFill>
                      <a:srgbClr val="FF0000"/>
                    </a:solidFill>
                  </a:rPr>
                  <a:t> type</a:t>
                </a:r>
                <a:endParaRPr lang="en-US" sz="1800" b="1" i="1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6785176"/>
        <c:crosses val="autoZero"/>
        <c:auto val="1"/>
        <c:lblAlgn val="ctr"/>
        <c:lblOffset val="100"/>
        <c:noMultiLvlLbl val="0"/>
      </c:catAx>
      <c:valAx>
        <c:axId val="107678517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i="1" baseline="0">
                    <a:effectLst/>
                  </a:rPr>
                  <a:t>Avg_Mile per Gallon(Mpg)</a:t>
                </a:r>
                <a:endParaRPr lang="en-US" sz="12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6781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accent1"/>
                </a:solidFill>
              </a:rPr>
              <a:t>Avg</a:t>
            </a:r>
            <a:r>
              <a:rPr lang="en-US" b="1" baseline="0">
                <a:solidFill>
                  <a:schemeClr val="accent1"/>
                </a:solidFill>
              </a:rPr>
              <a:t> mpg Vs Engine Size</a:t>
            </a:r>
            <a:endParaRPr lang="en-US" b="1">
              <a:solidFill>
                <a:schemeClr val="accent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numCache>
            </c:numRef>
          </c:cat>
          <c:val>
            <c:numRef>
              <c:f>Sheet5!$B$2:$B$9</c:f>
              <c:numCache>
                <c:formatCode>General</c:formatCode>
                <c:ptCount val="8"/>
                <c:pt idx="0">
                  <c:v>141</c:v>
                </c:pt>
                <c:pt idx="1">
                  <c:v>55</c:v>
                </c:pt>
                <c:pt idx="2">
                  <c:v>50</c:v>
                </c:pt>
                <c:pt idx="3">
                  <c:v>41</c:v>
                </c:pt>
                <c:pt idx="4">
                  <c:v>25</c:v>
                </c:pt>
                <c:pt idx="5">
                  <c:v>25</c:v>
                </c:pt>
                <c:pt idx="6">
                  <c:v>22</c:v>
                </c:pt>
                <c:pt idx="7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75-43FA-8C19-6CA4EA48B81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088912184"/>
        <c:axId val="1088917104"/>
        <c:axId val="0"/>
      </c:bar3DChart>
      <c:catAx>
        <c:axId val="10889121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 i="1">
                    <a:solidFill>
                      <a:srgbClr val="FF0000"/>
                    </a:solidFill>
                  </a:rPr>
                  <a:t>Engine</a:t>
                </a:r>
                <a:r>
                  <a:rPr lang="en-US" sz="1800" b="1" i="1" baseline="0">
                    <a:solidFill>
                      <a:srgbClr val="FF0000"/>
                    </a:solidFill>
                  </a:rPr>
                  <a:t> Size</a:t>
                </a:r>
                <a:endParaRPr lang="en-US" sz="1800" b="1" i="1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;\-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8917104"/>
        <c:crosses val="autoZero"/>
        <c:auto val="1"/>
        <c:lblAlgn val="ctr"/>
        <c:lblOffset val="100"/>
        <c:noMultiLvlLbl val="0"/>
      </c:catAx>
      <c:valAx>
        <c:axId val="10889171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1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i="1"/>
                  <a:t>Avg</a:t>
                </a:r>
                <a:r>
                  <a:rPr lang="en-US" sz="1200" b="1" i="1" baseline="0"/>
                  <a:t> mpg</a:t>
                </a:r>
                <a:endParaRPr lang="en-US" sz="1200" b="1" i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1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8912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Efficiency VS Price of</a:t>
            </a:r>
            <a:r>
              <a:rPr lang="en-US" baseline="0" dirty="0"/>
              <a:t> Car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2"/>
              </a:outerShdw>
            </a:effectLst>
          </c:spPr>
          <c:marker>
            <c:symbol val="none"/>
          </c:marker>
          <c:dLbls>
            <c:dLbl>
              <c:idx val="101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D5B-459B-8404-48637B1AF8D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Sheet8!$B$2:$B$125</c:f>
              <c:numCache>
                <c:formatCode>General</c:formatCode>
                <c:ptCount val="124"/>
                <c:pt idx="0">
                  <c:v>17</c:v>
                </c:pt>
                <c:pt idx="1">
                  <c:v>17</c:v>
                </c:pt>
                <c:pt idx="2">
                  <c:v>21</c:v>
                </c:pt>
                <c:pt idx="3">
                  <c:v>21</c:v>
                </c:pt>
                <c:pt idx="4">
                  <c:v>21</c:v>
                </c:pt>
                <c:pt idx="5">
                  <c:v>21</c:v>
                </c:pt>
                <c:pt idx="6">
                  <c:v>21</c:v>
                </c:pt>
                <c:pt idx="7">
                  <c:v>21</c:v>
                </c:pt>
                <c:pt idx="8">
                  <c:v>21</c:v>
                </c:pt>
                <c:pt idx="9">
                  <c:v>21</c:v>
                </c:pt>
                <c:pt idx="10">
                  <c:v>22</c:v>
                </c:pt>
                <c:pt idx="11">
                  <c:v>22</c:v>
                </c:pt>
                <c:pt idx="12">
                  <c:v>22</c:v>
                </c:pt>
                <c:pt idx="13">
                  <c:v>22</c:v>
                </c:pt>
                <c:pt idx="14">
                  <c:v>23</c:v>
                </c:pt>
                <c:pt idx="15">
                  <c:v>23</c:v>
                </c:pt>
                <c:pt idx="16">
                  <c:v>23</c:v>
                </c:pt>
                <c:pt idx="17">
                  <c:v>23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25</c:v>
                </c:pt>
                <c:pt idx="22">
                  <c:v>25</c:v>
                </c:pt>
                <c:pt idx="23">
                  <c:v>25</c:v>
                </c:pt>
                <c:pt idx="24">
                  <c:v>25</c:v>
                </c:pt>
                <c:pt idx="25">
                  <c:v>25</c:v>
                </c:pt>
                <c:pt idx="26">
                  <c:v>25</c:v>
                </c:pt>
                <c:pt idx="27">
                  <c:v>25</c:v>
                </c:pt>
                <c:pt idx="28">
                  <c:v>26</c:v>
                </c:pt>
                <c:pt idx="29">
                  <c:v>26</c:v>
                </c:pt>
                <c:pt idx="30">
                  <c:v>27</c:v>
                </c:pt>
                <c:pt idx="31">
                  <c:v>28</c:v>
                </c:pt>
                <c:pt idx="32">
                  <c:v>28</c:v>
                </c:pt>
                <c:pt idx="33">
                  <c:v>28</c:v>
                </c:pt>
                <c:pt idx="34">
                  <c:v>28</c:v>
                </c:pt>
                <c:pt idx="35">
                  <c:v>29</c:v>
                </c:pt>
                <c:pt idx="36">
                  <c:v>29</c:v>
                </c:pt>
                <c:pt idx="37">
                  <c:v>29</c:v>
                </c:pt>
                <c:pt idx="38">
                  <c:v>29</c:v>
                </c:pt>
                <c:pt idx="39">
                  <c:v>29</c:v>
                </c:pt>
                <c:pt idx="40">
                  <c:v>29</c:v>
                </c:pt>
                <c:pt idx="41">
                  <c:v>29</c:v>
                </c:pt>
                <c:pt idx="42">
                  <c:v>29</c:v>
                </c:pt>
                <c:pt idx="43">
                  <c:v>29</c:v>
                </c:pt>
                <c:pt idx="44">
                  <c:v>29</c:v>
                </c:pt>
                <c:pt idx="45">
                  <c:v>30</c:v>
                </c:pt>
                <c:pt idx="46">
                  <c:v>30</c:v>
                </c:pt>
                <c:pt idx="47">
                  <c:v>30</c:v>
                </c:pt>
                <c:pt idx="48">
                  <c:v>30</c:v>
                </c:pt>
                <c:pt idx="49">
                  <c:v>31</c:v>
                </c:pt>
                <c:pt idx="50">
                  <c:v>31</c:v>
                </c:pt>
                <c:pt idx="51">
                  <c:v>31</c:v>
                </c:pt>
                <c:pt idx="52">
                  <c:v>31</c:v>
                </c:pt>
                <c:pt idx="53">
                  <c:v>32</c:v>
                </c:pt>
                <c:pt idx="54">
                  <c:v>32</c:v>
                </c:pt>
                <c:pt idx="55">
                  <c:v>32</c:v>
                </c:pt>
                <c:pt idx="56">
                  <c:v>32</c:v>
                </c:pt>
                <c:pt idx="57">
                  <c:v>32</c:v>
                </c:pt>
                <c:pt idx="58">
                  <c:v>33</c:v>
                </c:pt>
                <c:pt idx="59">
                  <c:v>33</c:v>
                </c:pt>
                <c:pt idx="60">
                  <c:v>34</c:v>
                </c:pt>
                <c:pt idx="61">
                  <c:v>34</c:v>
                </c:pt>
                <c:pt idx="62">
                  <c:v>35</c:v>
                </c:pt>
                <c:pt idx="63">
                  <c:v>35</c:v>
                </c:pt>
                <c:pt idx="64">
                  <c:v>35</c:v>
                </c:pt>
                <c:pt idx="65">
                  <c:v>35</c:v>
                </c:pt>
                <c:pt idx="66">
                  <c:v>35</c:v>
                </c:pt>
                <c:pt idx="67">
                  <c:v>35</c:v>
                </c:pt>
                <c:pt idx="68">
                  <c:v>35</c:v>
                </c:pt>
                <c:pt idx="69">
                  <c:v>36</c:v>
                </c:pt>
                <c:pt idx="70">
                  <c:v>36</c:v>
                </c:pt>
                <c:pt idx="71">
                  <c:v>37</c:v>
                </c:pt>
                <c:pt idx="72">
                  <c:v>37</c:v>
                </c:pt>
                <c:pt idx="73">
                  <c:v>37</c:v>
                </c:pt>
                <c:pt idx="74">
                  <c:v>37</c:v>
                </c:pt>
                <c:pt idx="75">
                  <c:v>37</c:v>
                </c:pt>
                <c:pt idx="76">
                  <c:v>37</c:v>
                </c:pt>
                <c:pt idx="77">
                  <c:v>39</c:v>
                </c:pt>
                <c:pt idx="78">
                  <c:v>39</c:v>
                </c:pt>
                <c:pt idx="79">
                  <c:v>39</c:v>
                </c:pt>
                <c:pt idx="80">
                  <c:v>39</c:v>
                </c:pt>
                <c:pt idx="81">
                  <c:v>39</c:v>
                </c:pt>
                <c:pt idx="82">
                  <c:v>40</c:v>
                </c:pt>
                <c:pt idx="83">
                  <c:v>40</c:v>
                </c:pt>
                <c:pt idx="84">
                  <c:v>41</c:v>
                </c:pt>
                <c:pt idx="85">
                  <c:v>41</c:v>
                </c:pt>
                <c:pt idx="86">
                  <c:v>41</c:v>
                </c:pt>
                <c:pt idx="87">
                  <c:v>41</c:v>
                </c:pt>
                <c:pt idx="88">
                  <c:v>41</c:v>
                </c:pt>
                <c:pt idx="89">
                  <c:v>41</c:v>
                </c:pt>
                <c:pt idx="90">
                  <c:v>41</c:v>
                </c:pt>
                <c:pt idx="91">
                  <c:v>42</c:v>
                </c:pt>
                <c:pt idx="92">
                  <c:v>42</c:v>
                </c:pt>
                <c:pt idx="93">
                  <c:v>43</c:v>
                </c:pt>
                <c:pt idx="94">
                  <c:v>43</c:v>
                </c:pt>
                <c:pt idx="95">
                  <c:v>44</c:v>
                </c:pt>
                <c:pt idx="96">
                  <c:v>44</c:v>
                </c:pt>
                <c:pt idx="97">
                  <c:v>45</c:v>
                </c:pt>
                <c:pt idx="98">
                  <c:v>46</c:v>
                </c:pt>
                <c:pt idx="99">
                  <c:v>46</c:v>
                </c:pt>
                <c:pt idx="100">
                  <c:v>46</c:v>
                </c:pt>
                <c:pt idx="101">
                  <c:v>46</c:v>
                </c:pt>
                <c:pt idx="102">
                  <c:v>47</c:v>
                </c:pt>
                <c:pt idx="103">
                  <c:v>47</c:v>
                </c:pt>
                <c:pt idx="104">
                  <c:v>48</c:v>
                </c:pt>
                <c:pt idx="105">
                  <c:v>48</c:v>
                </c:pt>
                <c:pt idx="106">
                  <c:v>48</c:v>
                </c:pt>
                <c:pt idx="107">
                  <c:v>49</c:v>
                </c:pt>
                <c:pt idx="108">
                  <c:v>51</c:v>
                </c:pt>
                <c:pt idx="109">
                  <c:v>52</c:v>
                </c:pt>
                <c:pt idx="110">
                  <c:v>52</c:v>
                </c:pt>
                <c:pt idx="111">
                  <c:v>53</c:v>
                </c:pt>
                <c:pt idx="112">
                  <c:v>53</c:v>
                </c:pt>
                <c:pt idx="113">
                  <c:v>54</c:v>
                </c:pt>
                <c:pt idx="114">
                  <c:v>55</c:v>
                </c:pt>
                <c:pt idx="115">
                  <c:v>56</c:v>
                </c:pt>
                <c:pt idx="116">
                  <c:v>57</c:v>
                </c:pt>
                <c:pt idx="117">
                  <c:v>57</c:v>
                </c:pt>
                <c:pt idx="118">
                  <c:v>57</c:v>
                </c:pt>
                <c:pt idx="119">
                  <c:v>58</c:v>
                </c:pt>
                <c:pt idx="120">
                  <c:v>58</c:v>
                </c:pt>
                <c:pt idx="121">
                  <c:v>58</c:v>
                </c:pt>
                <c:pt idx="122">
                  <c:v>59</c:v>
                </c:pt>
                <c:pt idx="123">
                  <c:v>60</c:v>
                </c:pt>
              </c:numCache>
            </c:numRef>
          </c:cat>
          <c:val>
            <c:numRef>
              <c:f>Sheet8!$A$2:$A$125</c:f>
              <c:numCache>
                <c:formatCode>General</c:formatCode>
                <c:ptCount val="124"/>
                <c:pt idx="0">
                  <c:v>88000</c:v>
                </c:pt>
                <c:pt idx="1">
                  <c:v>102000</c:v>
                </c:pt>
                <c:pt idx="2">
                  <c:v>117000</c:v>
                </c:pt>
                <c:pt idx="3">
                  <c:v>119000</c:v>
                </c:pt>
                <c:pt idx="4">
                  <c:v>133000</c:v>
                </c:pt>
                <c:pt idx="5">
                  <c:v>137000</c:v>
                </c:pt>
                <c:pt idx="6">
                  <c:v>145000</c:v>
                </c:pt>
                <c:pt idx="7">
                  <c:v>149000</c:v>
                </c:pt>
                <c:pt idx="8">
                  <c:v>154000</c:v>
                </c:pt>
                <c:pt idx="9">
                  <c:v>159000</c:v>
                </c:pt>
                <c:pt idx="10">
                  <c:v>112000</c:v>
                </c:pt>
                <c:pt idx="11">
                  <c:v>138000</c:v>
                </c:pt>
                <c:pt idx="12">
                  <c:v>139000</c:v>
                </c:pt>
                <c:pt idx="13">
                  <c:v>140000</c:v>
                </c:pt>
                <c:pt idx="14">
                  <c:v>105000</c:v>
                </c:pt>
                <c:pt idx="15">
                  <c:v>114000</c:v>
                </c:pt>
                <c:pt idx="16">
                  <c:v>116000</c:v>
                </c:pt>
                <c:pt idx="17">
                  <c:v>125000</c:v>
                </c:pt>
                <c:pt idx="18">
                  <c:v>129000</c:v>
                </c:pt>
                <c:pt idx="19">
                  <c:v>94000</c:v>
                </c:pt>
                <c:pt idx="20">
                  <c:v>66000</c:v>
                </c:pt>
                <c:pt idx="21">
                  <c:v>68000</c:v>
                </c:pt>
                <c:pt idx="22">
                  <c:v>99000</c:v>
                </c:pt>
                <c:pt idx="23">
                  <c:v>100000</c:v>
                </c:pt>
                <c:pt idx="24">
                  <c:v>109000</c:v>
                </c:pt>
                <c:pt idx="25">
                  <c:v>126000</c:v>
                </c:pt>
                <c:pt idx="26">
                  <c:v>134000</c:v>
                </c:pt>
                <c:pt idx="27">
                  <c:v>135000</c:v>
                </c:pt>
                <c:pt idx="28">
                  <c:v>75000</c:v>
                </c:pt>
                <c:pt idx="29">
                  <c:v>97000</c:v>
                </c:pt>
                <c:pt idx="30">
                  <c:v>104000</c:v>
                </c:pt>
                <c:pt idx="31">
                  <c:v>70000</c:v>
                </c:pt>
                <c:pt idx="32">
                  <c:v>81000</c:v>
                </c:pt>
                <c:pt idx="33">
                  <c:v>84000</c:v>
                </c:pt>
                <c:pt idx="34">
                  <c:v>124000</c:v>
                </c:pt>
                <c:pt idx="35">
                  <c:v>62000</c:v>
                </c:pt>
                <c:pt idx="36">
                  <c:v>71000</c:v>
                </c:pt>
                <c:pt idx="37">
                  <c:v>76000</c:v>
                </c:pt>
                <c:pt idx="38">
                  <c:v>79000</c:v>
                </c:pt>
                <c:pt idx="39">
                  <c:v>80000</c:v>
                </c:pt>
                <c:pt idx="40">
                  <c:v>87000</c:v>
                </c:pt>
                <c:pt idx="41">
                  <c:v>89000</c:v>
                </c:pt>
                <c:pt idx="42">
                  <c:v>90000</c:v>
                </c:pt>
                <c:pt idx="43">
                  <c:v>93000</c:v>
                </c:pt>
                <c:pt idx="44">
                  <c:v>95000</c:v>
                </c:pt>
                <c:pt idx="45">
                  <c:v>61000</c:v>
                </c:pt>
                <c:pt idx="46">
                  <c:v>67000</c:v>
                </c:pt>
                <c:pt idx="47">
                  <c:v>69000</c:v>
                </c:pt>
                <c:pt idx="48">
                  <c:v>115000</c:v>
                </c:pt>
                <c:pt idx="49">
                  <c:v>77000</c:v>
                </c:pt>
                <c:pt idx="50">
                  <c:v>82000</c:v>
                </c:pt>
                <c:pt idx="51">
                  <c:v>83000</c:v>
                </c:pt>
                <c:pt idx="52">
                  <c:v>85000</c:v>
                </c:pt>
                <c:pt idx="53">
                  <c:v>54000</c:v>
                </c:pt>
                <c:pt idx="54">
                  <c:v>59000</c:v>
                </c:pt>
                <c:pt idx="55">
                  <c:v>60000</c:v>
                </c:pt>
                <c:pt idx="56">
                  <c:v>78000</c:v>
                </c:pt>
                <c:pt idx="57">
                  <c:v>86000</c:v>
                </c:pt>
                <c:pt idx="58">
                  <c:v>53000</c:v>
                </c:pt>
                <c:pt idx="59">
                  <c:v>65000</c:v>
                </c:pt>
                <c:pt idx="60">
                  <c:v>1000</c:v>
                </c:pt>
                <c:pt idx="61">
                  <c:v>58000</c:v>
                </c:pt>
                <c:pt idx="62">
                  <c:v>46000</c:v>
                </c:pt>
                <c:pt idx="63">
                  <c:v>47000</c:v>
                </c:pt>
                <c:pt idx="64">
                  <c:v>49000</c:v>
                </c:pt>
                <c:pt idx="65">
                  <c:v>51000</c:v>
                </c:pt>
                <c:pt idx="66">
                  <c:v>52000</c:v>
                </c:pt>
                <c:pt idx="67">
                  <c:v>56000</c:v>
                </c:pt>
                <c:pt idx="68">
                  <c:v>57000</c:v>
                </c:pt>
                <c:pt idx="69">
                  <c:v>50000</c:v>
                </c:pt>
                <c:pt idx="70">
                  <c:v>74000</c:v>
                </c:pt>
                <c:pt idx="71">
                  <c:v>41000</c:v>
                </c:pt>
                <c:pt idx="72">
                  <c:v>42000</c:v>
                </c:pt>
                <c:pt idx="73">
                  <c:v>44000</c:v>
                </c:pt>
                <c:pt idx="74">
                  <c:v>45000</c:v>
                </c:pt>
                <c:pt idx="75">
                  <c:v>48000</c:v>
                </c:pt>
                <c:pt idx="76">
                  <c:v>55000</c:v>
                </c:pt>
                <c:pt idx="77">
                  <c:v>31000</c:v>
                </c:pt>
                <c:pt idx="78">
                  <c:v>33000</c:v>
                </c:pt>
                <c:pt idx="79">
                  <c:v>37000</c:v>
                </c:pt>
                <c:pt idx="80">
                  <c:v>39000</c:v>
                </c:pt>
                <c:pt idx="81">
                  <c:v>43000</c:v>
                </c:pt>
                <c:pt idx="82">
                  <c:v>0</c:v>
                </c:pt>
                <c:pt idx="83">
                  <c:v>29000</c:v>
                </c:pt>
                <c:pt idx="84">
                  <c:v>28000</c:v>
                </c:pt>
                <c:pt idx="85">
                  <c:v>30000</c:v>
                </c:pt>
                <c:pt idx="86">
                  <c:v>32000</c:v>
                </c:pt>
                <c:pt idx="87">
                  <c:v>35000</c:v>
                </c:pt>
                <c:pt idx="88">
                  <c:v>36000</c:v>
                </c:pt>
                <c:pt idx="89">
                  <c:v>40000</c:v>
                </c:pt>
                <c:pt idx="90">
                  <c:v>63000</c:v>
                </c:pt>
                <c:pt idx="91">
                  <c:v>3000</c:v>
                </c:pt>
                <c:pt idx="92">
                  <c:v>38000</c:v>
                </c:pt>
                <c:pt idx="93">
                  <c:v>2000</c:v>
                </c:pt>
                <c:pt idx="94">
                  <c:v>27000</c:v>
                </c:pt>
                <c:pt idx="95">
                  <c:v>26000</c:v>
                </c:pt>
                <c:pt idx="96">
                  <c:v>34000</c:v>
                </c:pt>
                <c:pt idx="97">
                  <c:v>25000</c:v>
                </c:pt>
                <c:pt idx="98">
                  <c:v>23000</c:v>
                </c:pt>
                <c:pt idx="99">
                  <c:v>64000</c:v>
                </c:pt>
                <c:pt idx="100">
                  <c:v>73000</c:v>
                </c:pt>
                <c:pt idx="101">
                  <c:v>123000</c:v>
                </c:pt>
                <c:pt idx="102">
                  <c:v>24000</c:v>
                </c:pt>
                <c:pt idx="103">
                  <c:v>72000</c:v>
                </c:pt>
                <c:pt idx="104">
                  <c:v>4000</c:v>
                </c:pt>
                <c:pt idx="105">
                  <c:v>22000</c:v>
                </c:pt>
                <c:pt idx="106">
                  <c:v>92000</c:v>
                </c:pt>
                <c:pt idx="107">
                  <c:v>20000</c:v>
                </c:pt>
                <c:pt idx="108">
                  <c:v>21000</c:v>
                </c:pt>
                <c:pt idx="109">
                  <c:v>5000</c:v>
                </c:pt>
                <c:pt idx="110">
                  <c:v>19000</c:v>
                </c:pt>
                <c:pt idx="111">
                  <c:v>17000</c:v>
                </c:pt>
                <c:pt idx="112">
                  <c:v>18000</c:v>
                </c:pt>
                <c:pt idx="113">
                  <c:v>16000</c:v>
                </c:pt>
                <c:pt idx="114">
                  <c:v>15000</c:v>
                </c:pt>
                <c:pt idx="115">
                  <c:v>14000</c:v>
                </c:pt>
                <c:pt idx="116">
                  <c:v>6000</c:v>
                </c:pt>
                <c:pt idx="117">
                  <c:v>7000</c:v>
                </c:pt>
                <c:pt idx="118">
                  <c:v>13000</c:v>
                </c:pt>
                <c:pt idx="119">
                  <c:v>8000</c:v>
                </c:pt>
                <c:pt idx="120">
                  <c:v>9000</c:v>
                </c:pt>
                <c:pt idx="121">
                  <c:v>12000</c:v>
                </c:pt>
                <c:pt idx="122">
                  <c:v>10000</c:v>
                </c:pt>
                <c:pt idx="123">
                  <c:v>11000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5B-459B-8404-48637B1AF8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1119280928"/>
        <c:axId val="1119278632"/>
      </c:lineChart>
      <c:catAx>
        <c:axId val="11192809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Miles per Gallon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9278632"/>
        <c:crosses val="autoZero"/>
        <c:auto val="1"/>
        <c:lblAlgn val="ctr"/>
        <c:lblOffset val="100"/>
        <c:noMultiLvlLbl val="0"/>
      </c:catAx>
      <c:valAx>
        <c:axId val="11192786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Price of Car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9280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2823939255105631E-2"/>
          <c:y val="8.0618327373260135E-2"/>
          <c:w val="0.91708673750885872"/>
          <c:h val="0.78577659645624232"/>
        </c:manualLayout>
      </c:layout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76200" dist="25400" dir="5400000" algn="ctr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numRef>
              <c:f>Sheet10!$A$3:$A$81</c:f>
              <c:numCache>
                <c:formatCode>General</c:formatCode>
                <c:ptCount val="79"/>
                <c:pt idx="0">
                  <c:v>1</c:v>
                </c:pt>
                <c:pt idx="1">
                  <c:v>6</c:v>
                </c:pt>
                <c:pt idx="2">
                  <c:v>9</c:v>
                </c:pt>
                <c:pt idx="3">
                  <c:v>11</c:v>
                </c:pt>
                <c:pt idx="4">
                  <c:v>18</c:v>
                </c:pt>
                <c:pt idx="5">
                  <c:v>19</c:v>
                </c:pt>
                <c:pt idx="6">
                  <c:v>20</c:v>
                </c:pt>
                <c:pt idx="7">
                  <c:v>21</c:v>
                </c:pt>
                <c:pt idx="8">
                  <c:v>22</c:v>
                </c:pt>
                <c:pt idx="9">
                  <c:v>23</c:v>
                </c:pt>
                <c:pt idx="10">
                  <c:v>24</c:v>
                </c:pt>
                <c:pt idx="11">
                  <c:v>25</c:v>
                </c:pt>
                <c:pt idx="12">
                  <c:v>26</c:v>
                </c:pt>
                <c:pt idx="13">
                  <c:v>27</c:v>
                </c:pt>
                <c:pt idx="14">
                  <c:v>28</c:v>
                </c:pt>
                <c:pt idx="15">
                  <c:v>29</c:v>
                </c:pt>
                <c:pt idx="16">
                  <c:v>30</c:v>
                </c:pt>
                <c:pt idx="17">
                  <c:v>31</c:v>
                </c:pt>
                <c:pt idx="18">
                  <c:v>32</c:v>
                </c:pt>
                <c:pt idx="19">
                  <c:v>33</c:v>
                </c:pt>
                <c:pt idx="20">
                  <c:v>34</c:v>
                </c:pt>
                <c:pt idx="21">
                  <c:v>35</c:v>
                </c:pt>
                <c:pt idx="22">
                  <c:v>36</c:v>
                </c:pt>
                <c:pt idx="23">
                  <c:v>37</c:v>
                </c:pt>
                <c:pt idx="24">
                  <c:v>38</c:v>
                </c:pt>
                <c:pt idx="25">
                  <c:v>39</c:v>
                </c:pt>
                <c:pt idx="26">
                  <c:v>40</c:v>
                </c:pt>
                <c:pt idx="27">
                  <c:v>41</c:v>
                </c:pt>
                <c:pt idx="28">
                  <c:v>42</c:v>
                </c:pt>
                <c:pt idx="29">
                  <c:v>43</c:v>
                </c:pt>
                <c:pt idx="30">
                  <c:v>44</c:v>
                </c:pt>
                <c:pt idx="31">
                  <c:v>45</c:v>
                </c:pt>
                <c:pt idx="32">
                  <c:v>46</c:v>
                </c:pt>
                <c:pt idx="33">
                  <c:v>47</c:v>
                </c:pt>
                <c:pt idx="34">
                  <c:v>48</c:v>
                </c:pt>
                <c:pt idx="35">
                  <c:v>49</c:v>
                </c:pt>
                <c:pt idx="36">
                  <c:v>50</c:v>
                </c:pt>
                <c:pt idx="37">
                  <c:v>51</c:v>
                </c:pt>
                <c:pt idx="38">
                  <c:v>52</c:v>
                </c:pt>
                <c:pt idx="39">
                  <c:v>53</c:v>
                </c:pt>
                <c:pt idx="40">
                  <c:v>54</c:v>
                </c:pt>
                <c:pt idx="41">
                  <c:v>55</c:v>
                </c:pt>
                <c:pt idx="42">
                  <c:v>56</c:v>
                </c:pt>
                <c:pt idx="43">
                  <c:v>57</c:v>
                </c:pt>
                <c:pt idx="44">
                  <c:v>58</c:v>
                </c:pt>
                <c:pt idx="45">
                  <c:v>59</c:v>
                </c:pt>
                <c:pt idx="46">
                  <c:v>60</c:v>
                </c:pt>
                <c:pt idx="47">
                  <c:v>61</c:v>
                </c:pt>
                <c:pt idx="48">
                  <c:v>62</c:v>
                </c:pt>
                <c:pt idx="49">
                  <c:v>63</c:v>
                </c:pt>
                <c:pt idx="50">
                  <c:v>64</c:v>
                </c:pt>
                <c:pt idx="51">
                  <c:v>66</c:v>
                </c:pt>
                <c:pt idx="52">
                  <c:v>67</c:v>
                </c:pt>
                <c:pt idx="53">
                  <c:v>69</c:v>
                </c:pt>
                <c:pt idx="54">
                  <c:v>71</c:v>
                </c:pt>
                <c:pt idx="55">
                  <c:v>72</c:v>
                </c:pt>
                <c:pt idx="56">
                  <c:v>74</c:v>
                </c:pt>
                <c:pt idx="57">
                  <c:v>76</c:v>
                </c:pt>
                <c:pt idx="58">
                  <c:v>78</c:v>
                </c:pt>
                <c:pt idx="59">
                  <c:v>79</c:v>
                </c:pt>
                <c:pt idx="60">
                  <c:v>81</c:v>
                </c:pt>
                <c:pt idx="61">
                  <c:v>83</c:v>
                </c:pt>
                <c:pt idx="62">
                  <c:v>86</c:v>
                </c:pt>
                <c:pt idx="63">
                  <c:v>101</c:v>
                </c:pt>
                <c:pt idx="64">
                  <c:v>113</c:v>
                </c:pt>
                <c:pt idx="65">
                  <c:v>118</c:v>
                </c:pt>
                <c:pt idx="66">
                  <c:v>123</c:v>
                </c:pt>
                <c:pt idx="67">
                  <c:v>128</c:v>
                </c:pt>
                <c:pt idx="68">
                  <c:v>135</c:v>
                </c:pt>
                <c:pt idx="69">
                  <c:v>136</c:v>
                </c:pt>
                <c:pt idx="70">
                  <c:v>141</c:v>
                </c:pt>
                <c:pt idx="71">
                  <c:v>149</c:v>
                </c:pt>
                <c:pt idx="72">
                  <c:v>157</c:v>
                </c:pt>
                <c:pt idx="73">
                  <c:v>177</c:v>
                </c:pt>
                <c:pt idx="74">
                  <c:v>188</c:v>
                </c:pt>
                <c:pt idx="75">
                  <c:v>202</c:v>
                </c:pt>
                <c:pt idx="76">
                  <c:v>217</c:v>
                </c:pt>
                <c:pt idx="77">
                  <c:v>257</c:v>
                </c:pt>
                <c:pt idx="78">
                  <c:v>471</c:v>
                </c:pt>
              </c:numCache>
            </c:numRef>
          </c:cat>
          <c:val>
            <c:numRef>
              <c:f>Sheet10!$B$3:$B$81</c:f>
              <c:numCache>
                <c:formatCode>General</c:formatCode>
                <c:ptCount val="79"/>
                <c:pt idx="0">
                  <c:v>8</c:v>
                </c:pt>
                <c:pt idx="1">
                  <c:v>6</c:v>
                </c:pt>
                <c:pt idx="2">
                  <c:v>8</c:v>
                </c:pt>
                <c:pt idx="3">
                  <c:v>1</c:v>
                </c:pt>
                <c:pt idx="4">
                  <c:v>1</c:v>
                </c:pt>
                <c:pt idx="5">
                  <c:v>4</c:v>
                </c:pt>
                <c:pt idx="6">
                  <c:v>6</c:v>
                </c:pt>
                <c:pt idx="7">
                  <c:v>25</c:v>
                </c:pt>
                <c:pt idx="8">
                  <c:v>41</c:v>
                </c:pt>
                <c:pt idx="9">
                  <c:v>27</c:v>
                </c:pt>
                <c:pt idx="10">
                  <c:v>42</c:v>
                </c:pt>
                <c:pt idx="11">
                  <c:v>63</c:v>
                </c:pt>
                <c:pt idx="12">
                  <c:v>45</c:v>
                </c:pt>
                <c:pt idx="13">
                  <c:v>101</c:v>
                </c:pt>
                <c:pt idx="14">
                  <c:v>85</c:v>
                </c:pt>
                <c:pt idx="15">
                  <c:v>322</c:v>
                </c:pt>
                <c:pt idx="16">
                  <c:v>251</c:v>
                </c:pt>
                <c:pt idx="17">
                  <c:v>181</c:v>
                </c:pt>
                <c:pt idx="18">
                  <c:v>346</c:v>
                </c:pt>
                <c:pt idx="19">
                  <c:v>536</c:v>
                </c:pt>
                <c:pt idx="20">
                  <c:v>557</c:v>
                </c:pt>
                <c:pt idx="21">
                  <c:v>648</c:v>
                </c:pt>
                <c:pt idx="22">
                  <c:v>426</c:v>
                </c:pt>
                <c:pt idx="23">
                  <c:v>493</c:v>
                </c:pt>
                <c:pt idx="24">
                  <c:v>850</c:v>
                </c:pt>
                <c:pt idx="25">
                  <c:v>723</c:v>
                </c:pt>
                <c:pt idx="26">
                  <c:v>894</c:v>
                </c:pt>
                <c:pt idx="27">
                  <c:v>678</c:v>
                </c:pt>
                <c:pt idx="28">
                  <c:v>939</c:v>
                </c:pt>
                <c:pt idx="29">
                  <c:v>555</c:v>
                </c:pt>
                <c:pt idx="30">
                  <c:v>1087</c:v>
                </c:pt>
                <c:pt idx="31">
                  <c:v>714</c:v>
                </c:pt>
                <c:pt idx="32">
                  <c:v>1357</c:v>
                </c:pt>
                <c:pt idx="33">
                  <c:v>963</c:v>
                </c:pt>
                <c:pt idx="34">
                  <c:v>1287</c:v>
                </c:pt>
                <c:pt idx="35">
                  <c:v>922</c:v>
                </c:pt>
                <c:pt idx="36">
                  <c:v>1997</c:v>
                </c:pt>
                <c:pt idx="37">
                  <c:v>1158</c:v>
                </c:pt>
                <c:pt idx="38">
                  <c:v>1155</c:v>
                </c:pt>
                <c:pt idx="39">
                  <c:v>1125</c:v>
                </c:pt>
                <c:pt idx="40">
                  <c:v>977</c:v>
                </c:pt>
                <c:pt idx="41">
                  <c:v>1065</c:v>
                </c:pt>
                <c:pt idx="42">
                  <c:v>40</c:v>
                </c:pt>
                <c:pt idx="43">
                  <c:v>1655</c:v>
                </c:pt>
                <c:pt idx="44">
                  <c:v>1388</c:v>
                </c:pt>
                <c:pt idx="45">
                  <c:v>899</c:v>
                </c:pt>
                <c:pt idx="46">
                  <c:v>1573</c:v>
                </c:pt>
                <c:pt idx="47">
                  <c:v>1120</c:v>
                </c:pt>
                <c:pt idx="48">
                  <c:v>389</c:v>
                </c:pt>
                <c:pt idx="49">
                  <c:v>1088</c:v>
                </c:pt>
                <c:pt idx="50">
                  <c:v>1468</c:v>
                </c:pt>
                <c:pt idx="51">
                  <c:v>1570</c:v>
                </c:pt>
                <c:pt idx="52">
                  <c:v>1230</c:v>
                </c:pt>
                <c:pt idx="53">
                  <c:v>1185</c:v>
                </c:pt>
                <c:pt idx="54">
                  <c:v>648</c:v>
                </c:pt>
                <c:pt idx="55">
                  <c:v>787</c:v>
                </c:pt>
                <c:pt idx="56">
                  <c:v>496</c:v>
                </c:pt>
                <c:pt idx="57">
                  <c:v>132</c:v>
                </c:pt>
                <c:pt idx="58">
                  <c:v>93</c:v>
                </c:pt>
                <c:pt idx="59">
                  <c:v>328</c:v>
                </c:pt>
                <c:pt idx="60">
                  <c:v>96</c:v>
                </c:pt>
                <c:pt idx="61">
                  <c:v>134</c:v>
                </c:pt>
                <c:pt idx="62">
                  <c:v>20</c:v>
                </c:pt>
                <c:pt idx="63">
                  <c:v>3</c:v>
                </c:pt>
                <c:pt idx="64">
                  <c:v>10</c:v>
                </c:pt>
                <c:pt idx="65">
                  <c:v>15</c:v>
                </c:pt>
                <c:pt idx="66">
                  <c:v>4</c:v>
                </c:pt>
                <c:pt idx="67">
                  <c:v>1</c:v>
                </c:pt>
                <c:pt idx="68">
                  <c:v>175</c:v>
                </c:pt>
                <c:pt idx="69">
                  <c:v>5</c:v>
                </c:pt>
                <c:pt idx="70">
                  <c:v>24</c:v>
                </c:pt>
                <c:pt idx="71">
                  <c:v>41</c:v>
                </c:pt>
                <c:pt idx="72">
                  <c:v>50</c:v>
                </c:pt>
                <c:pt idx="73">
                  <c:v>12</c:v>
                </c:pt>
                <c:pt idx="74">
                  <c:v>31</c:v>
                </c:pt>
                <c:pt idx="75">
                  <c:v>1</c:v>
                </c:pt>
                <c:pt idx="76">
                  <c:v>2</c:v>
                </c:pt>
                <c:pt idx="77">
                  <c:v>3</c:v>
                </c:pt>
                <c:pt idx="78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8D-4E02-BBBE-039A33F704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099296"/>
        <c:axId val="148100608"/>
      </c:lineChart>
      <c:catAx>
        <c:axId val="148099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Miles per Gallon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100608"/>
        <c:crosses val="autoZero"/>
        <c:auto val="1"/>
        <c:lblAlgn val="ctr"/>
        <c:lblOffset val="100"/>
        <c:noMultiLvlLbl val="0"/>
      </c:catAx>
      <c:valAx>
        <c:axId val="148100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Total_Sales</a:t>
                </a:r>
              </a:p>
            </c:rich>
          </c:tx>
          <c:layout>
            <c:manualLayout>
              <c:xMode val="edge"/>
              <c:yMode val="edge"/>
              <c:x val="7.7195724862659781E-3"/>
              <c:y val="0.3764304461942257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099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Number of Cars Sold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[1]Sheet1!$A$3:$A$43</c:f>
              <c:numCache>
                <c:formatCode>General</c:formatCode>
                <c:ptCount val="41"/>
                <c:pt idx="0">
                  <c:v>1970</c:v>
                </c:pt>
                <c:pt idx="1">
                  <c:v>1983</c:v>
                </c:pt>
                <c:pt idx="2">
                  <c:v>1984</c:v>
                </c:pt>
                <c:pt idx="3">
                  <c:v>1985</c:v>
                </c:pt>
                <c:pt idx="4">
                  <c:v>1986</c:v>
                </c:pt>
                <c:pt idx="5">
                  <c:v>1987</c:v>
                </c:pt>
                <c:pt idx="6">
                  <c:v>1988</c:v>
                </c:pt>
                <c:pt idx="7">
                  <c:v>1989</c:v>
                </c:pt>
                <c:pt idx="8">
                  <c:v>1990</c:v>
                </c:pt>
                <c:pt idx="9">
                  <c:v>1991</c:v>
                </c:pt>
                <c:pt idx="10">
                  <c:v>1992</c:v>
                </c:pt>
                <c:pt idx="11">
                  <c:v>1993</c:v>
                </c:pt>
                <c:pt idx="12">
                  <c:v>1994</c:v>
                </c:pt>
                <c:pt idx="13">
                  <c:v>1995</c:v>
                </c:pt>
                <c:pt idx="14">
                  <c:v>1996</c:v>
                </c:pt>
                <c:pt idx="15">
                  <c:v>1997</c:v>
                </c:pt>
                <c:pt idx="16">
                  <c:v>1998</c:v>
                </c:pt>
                <c:pt idx="17">
                  <c:v>1999</c:v>
                </c:pt>
                <c:pt idx="18">
                  <c:v>2000</c:v>
                </c:pt>
                <c:pt idx="19">
                  <c:v>2001</c:v>
                </c:pt>
                <c:pt idx="20">
                  <c:v>2002</c:v>
                </c:pt>
                <c:pt idx="21">
                  <c:v>2003</c:v>
                </c:pt>
                <c:pt idx="22">
                  <c:v>2004</c:v>
                </c:pt>
                <c:pt idx="23">
                  <c:v>2005</c:v>
                </c:pt>
                <c:pt idx="24">
                  <c:v>2006</c:v>
                </c:pt>
                <c:pt idx="25">
                  <c:v>2007</c:v>
                </c:pt>
                <c:pt idx="26">
                  <c:v>2008</c:v>
                </c:pt>
                <c:pt idx="27">
                  <c:v>2009</c:v>
                </c:pt>
                <c:pt idx="28">
                  <c:v>2010</c:v>
                </c:pt>
                <c:pt idx="29">
                  <c:v>2011</c:v>
                </c:pt>
                <c:pt idx="30">
                  <c:v>2012</c:v>
                </c:pt>
                <c:pt idx="31">
                  <c:v>2013</c:v>
                </c:pt>
                <c:pt idx="32">
                  <c:v>2014</c:v>
                </c:pt>
                <c:pt idx="33">
                  <c:v>2015</c:v>
                </c:pt>
                <c:pt idx="34">
                  <c:v>2016</c:v>
                </c:pt>
                <c:pt idx="35">
                  <c:v>2017</c:v>
                </c:pt>
                <c:pt idx="36">
                  <c:v>2018</c:v>
                </c:pt>
                <c:pt idx="37">
                  <c:v>2019</c:v>
                </c:pt>
                <c:pt idx="38">
                  <c:v>2020</c:v>
                </c:pt>
                <c:pt idx="39">
                  <c:v>2021</c:v>
                </c:pt>
                <c:pt idx="40">
                  <c:v>2022</c:v>
                </c:pt>
              </c:numCache>
            </c:numRef>
          </c:cat>
          <c:val>
            <c:numRef>
              <c:f>[1]Sheet1!$C$3:$C$43</c:f>
              <c:numCache>
                <c:formatCode>General</c:formatCode>
                <c:ptCount val="41"/>
                <c:pt idx="0">
                  <c:v>1</c:v>
                </c:pt>
                <c:pt idx="9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3</c:v>
                </c:pt>
                <c:pt idx="16">
                  <c:v>7</c:v>
                </c:pt>
                <c:pt idx="17">
                  <c:v>5</c:v>
                </c:pt>
                <c:pt idx="18">
                  <c:v>6</c:v>
                </c:pt>
                <c:pt idx="19">
                  <c:v>13</c:v>
                </c:pt>
                <c:pt idx="20">
                  <c:v>22</c:v>
                </c:pt>
                <c:pt idx="21">
                  <c:v>19</c:v>
                </c:pt>
                <c:pt idx="22">
                  <c:v>33</c:v>
                </c:pt>
                <c:pt idx="23">
                  <c:v>28</c:v>
                </c:pt>
                <c:pt idx="24">
                  <c:v>35</c:v>
                </c:pt>
                <c:pt idx="25">
                  <c:v>67</c:v>
                </c:pt>
                <c:pt idx="26">
                  <c:v>72</c:v>
                </c:pt>
                <c:pt idx="27">
                  <c:v>90</c:v>
                </c:pt>
                <c:pt idx="28">
                  <c:v>146</c:v>
                </c:pt>
                <c:pt idx="29">
                  <c:v>168</c:v>
                </c:pt>
                <c:pt idx="30">
                  <c:v>309</c:v>
                </c:pt>
                <c:pt idx="31">
                  <c:v>1124</c:v>
                </c:pt>
                <c:pt idx="32">
                  <c:v>1760</c:v>
                </c:pt>
                <c:pt idx="33">
                  <c:v>3566</c:v>
                </c:pt>
                <c:pt idx="34">
                  <c:v>7078</c:v>
                </c:pt>
                <c:pt idx="35">
                  <c:v>7880</c:v>
                </c:pt>
                <c:pt idx="36">
                  <c:v>4528</c:v>
                </c:pt>
                <c:pt idx="37">
                  <c:v>13911</c:v>
                </c:pt>
                <c:pt idx="38">
                  <c:v>2453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BA-454E-8DB6-C2A3FDB93A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12880184"/>
        <c:axId val="1229565400"/>
      </c:barChart>
      <c:lineChart>
        <c:grouping val="standard"/>
        <c:varyColors val="0"/>
        <c:ser>
          <c:idx val="1"/>
          <c:order val="1"/>
          <c:tx>
            <c:v>Fuel Expenditure (Price Per Gallon)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[1]Sheet1!$A$3:$A$43</c:f>
              <c:numCache>
                <c:formatCode>General</c:formatCode>
                <c:ptCount val="41"/>
                <c:pt idx="0">
                  <c:v>1970</c:v>
                </c:pt>
                <c:pt idx="1">
                  <c:v>1983</c:v>
                </c:pt>
                <c:pt idx="2">
                  <c:v>1984</c:v>
                </c:pt>
                <c:pt idx="3">
                  <c:v>1985</c:v>
                </c:pt>
                <c:pt idx="4">
                  <c:v>1986</c:v>
                </c:pt>
                <c:pt idx="5">
                  <c:v>1987</c:v>
                </c:pt>
                <c:pt idx="6">
                  <c:v>1988</c:v>
                </c:pt>
                <c:pt idx="7">
                  <c:v>1989</c:v>
                </c:pt>
                <c:pt idx="8">
                  <c:v>1990</c:v>
                </c:pt>
                <c:pt idx="9">
                  <c:v>1991</c:v>
                </c:pt>
                <c:pt idx="10">
                  <c:v>1992</c:v>
                </c:pt>
                <c:pt idx="11">
                  <c:v>1993</c:v>
                </c:pt>
                <c:pt idx="12">
                  <c:v>1994</c:v>
                </c:pt>
                <c:pt idx="13">
                  <c:v>1995</c:v>
                </c:pt>
                <c:pt idx="14">
                  <c:v>1996</c:v>
                </c:pt>
                <c:pt idx="15">
                  <c:v>1997</c:v>
                </c:pt>
                <c:pt idx="16">
                  <c:v>1998</c:v>
                </c:pt>
                <c:pt idx="17">
                  <c:v>1999</c:v>
                </c:pt>
                <c:pt idx="18">
                  <c:v>2000</c:v>
                </c:pt>
                <c:pt idx="19">
                  <c:v>2001</c:v>
                </c:pt>
                <c:pt idx="20">
                  <c:v>2002</c:v>
                </c:pt>
                <c:pt idx="21">
                  <c:v>2003</c:v>
                </c:pt>
                <c:pt idx="22">
                  <c:v>2004</c:v>
                </c:pt>
                <c:pt idx="23">
                  <c:v>2005</c:v>
                </c:pt>
                <c:pt idx="24">
                  <c:v>2006</c:v>
                </c:pt>
                <c:pt idx="25">
                  <c:v>2007</c:v>
                </c:pt>
                <c:pt idx="26">
                  <c:v>2008</c:v>
                </c:pt>
                <c:pt idx="27">
                  <c:v>2009</c:v>
                </c:pt>
                <c:pt idx="28">
                  <c:v>2010</c:v>
                </c:pt>
                <c:pt idx="29">
                  <c:v>2011</c:v>
                </c:pt>
                <c:pt idx="30">
                  <c:v>2012</c:v>
                </c:pt>
                <c:pt idx="31">
                  <c:v>2013</c:v>
                </c:pt>
                <c:pt idx="32">
                  <c:v>2014</c:v>
                </c:pt>
                <c:pt idx="33">
                  <c:v>2015</c:v>
                </c:pt>
                <c:pt idx="34">
                  <c:v>2016</c:v>
                </c:pt>
                <c:pt idx="35">
                  <c:v>2017</c:v>
                </c:pt>
                <c:pt idx="36">
                  <c:v>2018</c:v>
                </c:pt>
                <c:pt idx="37">
                  <c:v>2019</c:v>
                </c:pt>
                <c:pt idx="38">
                  <c:v>2020</c:v>
                </c:pt>
                <c:pt idx="39">
                  <c:v>2021</c:v>
                </c:pt>
                <c:pt idx="40">
                  <c:v>2022</c:v>
                </c:pt>
              </c:numCache>
            </c:numRef>
          </c:cat>
          <c:val>
            <c:numRef>
              <c:f>[1]Sheet1!$B$3:$B$43</c:f>
              <c:numCache>
                <c:formatCode>General</c:formatCode>
                <c:ptCount val="41"/>
                <c:pt idx="1">
                  <c:v>1.67</c:v>
                </c:pt>
                <c:pt idx="2">
                  <c:v>1.7589999999999999</c:v>
                </c:pt>
                <c:pt idx="3">
                  <c:v>1.946</c:v>
                </c:pt>
                <c:pt idx="4">
                  <c:v>1.7370000000000001</c:v>
                </c:pt>
                <c:pt idx="5">
                  <c:v>1.7190000000000001</c:v>
                </c:pt>
                <c:pt idx="6">
                  <c:v>1.5780000000000001</c:v>
                </c:pt>
                <c:pt idx="7">
                  <c:v>1.746</c:v>
                </c:pt>
                <c:pt idx="8">
                  <c:v>1.8280000000000001</c:v>
                </c:pt>
                <c:pt idx="9">
                  <c:v>1.796</c:v>
                </c:pt>
                <c:pt idx="10">
                  <c:v>1.8320000000000001</c:v>
                </c:pt>
                <c:pt idx="11">
                  <c:v>2.0870000000000002</c:v>
                </c:pt>
                <c:pt idx="12">
                  <c:v>2.2229999999999999</c:v>
                </c:pt>
                <c:pt idx="13">
                  <c:v>2.3140000000000001</c:v>
                </c:pt>
                <c:pt idx="14">
                  <c:v>2.4049999999999998</c:v>
                </c:pt>
                <c:pt idx="15">
                  <c:v>2.6320000000000001</c:v>
                </c:pt>
                <c:pt idx="16">
                  <c:v>2.7690000000000001</c:v>
                </c:pt>
                <c:pt idx="17">
                  <c:v>2.8140000000000001</c:v>
                </c:pt>
                <c:pt idx="18">
                  <c:v>3.496</c:v>
                </c:pt>
                <c:pt idx="19">
                  <c:v>3.5409999999999999</c:v>
                </c:pt>
                <c:pt idx="20">
                  <c:v>3.1779999999999999</c:v>
                </c:pt>
                <c:pt idx="21">
                  <c:v>3.5409999999999999</c:v>
                </c:pt>
                <c:pt idx="22">
                  <c:v>3.5409999999999999</c:v>
                </c:pt>
                <c:pt idx="23">
                  <c:v>3.6320000000000001</c:v>
                </c:pt>
                <c:pt idx="24">
                  <c:v>4.0410000000000004</c:v>
                </c:pt>
                <c:pt idx="25">
                  <c:v>3.996</c:v>
                </c:pt>
                <c:pt idx="26">
                  <c:v>4.7229999999999999</c:v>
                </c:pt>
                <c:pt idx="27">
                  <c:v>4.0869999999999997</c:v>
                </c:pt>
                <c:pt idx="28">
                  <c:v>5.0869999999999997</c:v>
                </c:pt>
                <c:pt idx="29">
                  <c:v>5.9050000000000002</c:v>
                </c:pt>
                <c:pt idx="30">
                  <c:v>6.0960000000000001</c:v>
                </c:pt>
                <c:pt idx="31">
                  <c:v>6.3140000000000001</c:v>
                </c:pt>
                <c:pt idx="32">
                  <c:v>5.9509999999999996</c:v>
                </c:pt>
                <c:pt idx="33">
                  <c:v>4.9960000000000004</c:v>
                </c:pt>
                <c:pt idx="34">
                  <c:v>4.7229999999999999</c:v>
                </c:pt>
                <c:pt idx="35">
                  <c:v>5.36</c:v>
                </c:pt>
                <c:pt idx="36">
                  <c:v>5.2690000000000001</c:v>
                </c:pt>
                <c:pt idx="37">
                  <c:v>5.4509999999999996</c:v>
                </c:pt>
                <c:pt idx="38">
                  <c:v>5.4509999999999996</c:v>
                </c:pt>
                <c:pt idx="39">
                  <c:v>5.6319999999999997</c:v>
                </c:pt>
                <c:pt idx="40">
                  <c:v>7.2690000000000001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0BA-454E-8DB6-C2A3FDB93A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29566384"/>
        <c:axId val="1229569008"/>
      </c:lineChart>
      <c:catAx>
        <c:axId val="1112880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9565400"/>
        <c:crosses val="autoZero"/>
        <c:auto val="1"/>
        <c:lblAlgn val="ctr"/>
        <c:lblOffset val="100"/>
        <c:noMultiLvlLbl val="0"/>
      </c:catAx>
      <c:valAx>
        <c:axId val="12295654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2880184"/>
        <c:crosses val="autoZero"/>
        <c:crossBetween val="between"/>
      </c:valAx>
      <c:valAx>
        <c:axId val="122956900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9566384"/>
        <c:crosses val="max"/>
        <c:crossBetween val="between"/>
      </c:valAx>
      <c:catAx>
        <c:axId val="12295663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2956900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'Q2'!$A$2:$A$5</cx:f>
        <cx:lvl ptCount="4">
          <cx:pt idx="0">Luxury</cx:pt>
          <cx:pt idx="1">Mini Compact</cx:pt>
          <cx:pt idx="2">Compact</cx:pt>
          <cx:pt idx="3">Sub Compact</cx:pt>
        </cx:lvl>
      </cx:strDim>
      <cx:numDim type="size">
        <cx:f>'Q2'!$B$2:$B$5</cx:f>
        <cx:lvl ptCount="4" formatCode="General">
          <cx:pt idx="0">7708</cx:pt>
          <cx:pt idx="1">3811</cx:pt>
          <cx:pt idx="2">13832</cx:pt>
          <cx:pt idx="3">17976</cx:pt>
        </cx:lvl>
      </cx:numDim>
    </cx:data>
  </cx:chartData>
  <cx:chart>
    <cx:title pos="t" align="ctr" overlay="0">
      <cx:tx>
        <cx:txData>
          <cx:v>Car Type Classification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600" b="1" i="0" u="none" strike="noStrike" spc="100" baseline="0">
              <a:solidFill>
                <a:sysClr val="window" lastClr="FFFFFF">
                  <a:lumMod val="95000"/>
                </a:sys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</a:rPr>
            <a:t>Car Type Classification</a:t>
          </a:r>
        </a:p>
      </cx:txPr>
    </cx:title>
    <cx:plotArea>
      <cx:plotAreaRegion>
        <cx:series layoutId="treemap" uniqueId="{5A5FB6BD-6151-4BCE-BF83-66C8985B01F9}">
          <cx:tx>
            <cx:txData>
              <cx:f>'Q2'!$B$1</cx:f>
              <cx:v>Total_Count</cx:v>
            </cx:txData>
          </cx:tx>
          <cx:dataLabels pos="in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600" b="1"/>
                </a:pPr>
                <a:endParaRPr lang="en-US" sz="1600" b="1" i="0" u="none" strike="noStrike" baseline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endParaRPr>
              </a:p>
            </cx:txPr>
            <cx:visibility seriesName="0" categoryName="1" value="1"/>
            <cx:separator>, 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/>
                  </a:pPr>
                  <a:r>
                    <a:rPr lang="en-US" sz="1600" b="1" i="0" u="none" strike="noStrike" baseline="0">
                      <a:solidFill>
                        <a:prstClr val="white">
                          <a:lumMod val="95000"/>
                        </a:prstClr>
                      </a:solidFill>
                      <a:latin typeface="Calibri" panose="020F0502020204030204"/>
                    </a:rPr>
                    <a:t>Luxury, 7708</a:t>
                  </a:r>
                </a:p>
              </cx:txPr>
            </cx:dataLabel>
            <cx:dataLabel idx="1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600"/>
                  </a:pPr>
                  <a:r>
                    <a:rPr lang="en-US" sz="1600" b="1" i="0" u="none" strike="noStrike" baseline="0">
                      <a:solidFill>
                        <a:prstClr val="white">
                          <a:lumMod val="95000"/>
                        </a:prstClr>
                      </a:solidFill>
                      <a:latin typeface="Calibri" panose="020F0502020204030204"/>
                    </a:rPr>
                    <a:t>Mini Compact, 3811</a:t>
                  </a:r>
                </a:p>
              </cx:txPr>
            </cx:dataLabel>
            <cx:dataLabel idx="2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600"/>
                  </a:pPr>
                  <a:r>
                    <a:rPr lang="en-US" sz="1600" b="1" i="0" u="none" strike="noStrike" baseline="0">
                      <a:solidFill>
                        <a:prstClr val="white">
                          <a:lumMod val="95000"/>
                        </a:prstClr>
                      </a:solidFill>
                      <a:latin typeface="Calibri" panose="020F0502020204030204"/>
                    </a:rPr>
                    <a:t>Compact, 13832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  <cx:legend pos="b" align="ctr" overlay="0"/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15">
  <cs:axisTitle>
    <cs:lnRef idx="0"/>
    <cs:fillRef idx="0"/>
    <cs:effectRef idx="0"/>
    <cs:fontRef idx="minor">
      <a:schemeClr val="lt1">
        <a:lumMod val="95000"/>
      </a:schemeClr>
    </cs:fontRef>
    <cs:spPr>
      <a:solidFill>
        <a:schemeClr val="bg1">
          <a:lumMod val="65000"/>
        </a:schemeClr>
      </a:solidFill>
      <a:ln>
        <a:solidFill>
          <a:schemeClr val="tx1"/>
        </a:solidFill>
      </a:ln>
    </cs:spPr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  <a:ln>
        <a:solidFill>
          <a:schemeClr val="tx1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spc="10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1197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3B11CED-09C6-42C7-8920-696478186C6B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77FF-D435-4579-A6CB-D70D41A806C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33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1CED-09C6-42C7-8920-696478186C6B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77FF-D435-4579-A6CB-D70D41A80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0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1CED-09C6-42C7-8920-696478186C6B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77FF-D435-4579-A6CB-D70D41A806C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45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1CED-09C6-42C7-8920-696478186C6B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77FF-D435-4579-A6CB-D70D41A80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8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1CED-09C6-42C7-8920-696478186C6B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77FF-D435-4579-A6CB-D70D41A806C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34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1CED-09C6-42C7-8920-696478186C6B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77FF-D435-4579-A6CB-D70D41A80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2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1CED-09C6-42C7-8920-696478186C6B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77FF-D435-4579-A6CB-D70D41A80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61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1CED-09C6-42C7-8920-696478186C6B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77FF-D435-4579-A6CB-D70D41A80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6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1CED-09C6-42C7-8920-696478186C6B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77FF-D435-4579-A6CB-D70D41A80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5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1CED-09C6-42C7-8920-696478186C6B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77FF-D435-4579-A6CB-D70D41A80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87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1CED-09C6-42C7-8920-696478186C6B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77FF-D435-4579-A6CB-D70D41A806C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4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3B11CED-09C6-42C7-8920-696478186C6B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0E677FF-D435-4579-A6CB-D70D41A806C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38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6.png"/><Relationship Id="rId7" Type="http://schemas.openxmlformats.org/officeDocument/2006/relationships/chart" Target="../charts/char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chart" Target="../charts/chart1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chart" Target="../charts/chart1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microsoft.com/office/2014/relationships/chartEx" Target="../charts/chartEx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8F8416-D41F-2596-21EE-37CF313FC417}"/>
              </a:ext>
            </a:extLst>
          </p:cNvPr>
          <p:cNvSpPr txBox="1"/>
          <p:nvPr/>
        </p:nvSpPr>
        <p:spPr>
          <a:xfrm>
            <a:off x="689113" y="1525944"/>
            <a:ext cx="11158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SQL Project on Multi-Brand Car 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346669-4E5A-8710-F2B3-8DDF1F9D31EA}"/>
              </a:ext>
            </a:extLst>
          </p:cNvPr>
          <p:cNvSpPr txBox="1"/>
          <p:nvPr/>
        </p:nvSpPr>
        <p:spPr>
          <a:xfrm>
            <a:off x="5658677" y="4916557"/>
            <a:ext cx="6188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By-</a:t>
            </a:r>
          </a:p>
          <a:p>
            <a:r>
              <a:rPr lang="en-US" sz="2400" b="1" dirty="0"/>
              <a:t>Phanindra Bhushan Chaturvedi &amp; Ankit Yadav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35E4F-A7E1-D171-72AE-59F53A4AC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40" y="2511831"/>
            <a:ext cx="4797287" cy="41178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CB36A9-9402-C1A4-F354-6BA362829B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843" y="125769"/>
            <a:ext cx="4956314" cy="14001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effectLst>
            <a:outerShdw blurRad="50800" dist="50800" dir="5400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1340185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7FF152-7826-549B-E79B-39B494B000A9}"/>
              </a:ext>
            </a:extLst>
          </p:cNvPr>
          <p:cNvSpPr txBox="1"/>
          <p:nvPr/>
        </p:nvSpPr>
        <p:spPr>
          <a:xfrm>
            <a:off x="5641144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0E1F3C-ECC3-6BC8-C0BF-6903F2D82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674" y="-119578"/>
            <a:ext cx="1134794" cy="7315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D5F394-C30F-B3EE-E0EC-F9B1E77A91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468" y="0"/>
            <a:ext cx="787790" cy="4923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4E7530-1278-25DA-5A36-0D78A4F5B1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339" y="-144195"/>
            <a:ext cx="787790" cy="7315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1ED91B-4CA9-0D56-8F92-E160C54F3B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210" y="0"/>
            <a:ext cx="787790" cy="4431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78F49D-8FD9-80ED-62A3-DC14C7EA79CA}"/>
              </a:ext>
            </a:extLst>
          </p:cNvPr>
          <p:cNvSpPr txBox="1"/>
          <p:nvPr/>
        </p:nvSpPr>
        <p:spPr>
          <a:xfrm>
            <a:off x="397565" y="914400"/>
            <a:ext cx="11516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3.Find relationship between fuel efficiency &amp; price of car/sales of car/fuel type/, etc.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BCFFCC2-00E7-9073-8266-B35B4B0B3D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6340616"/>
              </p:ext>
            </p:extLst>
          </p:nvPr>
        </p:nvGraphicFramePr>
        <p:xfrm>
          <a:off x="132523" y="1678523"/>
          <a:ext cx="3856381" cy="32910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ED2E873-B154-71D2-3595-8C66775BCA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2532440"/>
              </p:ext>
            </p:extLst>
          </p:nvPr>
        </p:nvGraphicFramePr>
        <p:xfrm>
          <a:off x="3823252" y="1678522"/>
          <a:ext cx="3856381" cy="32910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43CCEEE-3DC6-2402-A138-2AC9B12555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1712466"/>
              </p:ext>
            </p:extLst>
          </p:nvPr>
        </p:nvGraphicFramePr>
        <p:xfrm>
          <a:off x="7406308" y="1703138"/>
          <a:ext cx="4229101" cy="3266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516038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E151D5-13E0-B40F-CBF8-3DA1E87B2C6D}"/>
              </a:ext>
            </a:extLst>
          </p:cNvPr>
          <p:cNvSpPr txBox="1"/>
          <p:nvPr/>
        </p:nvSpPr>
        <p:spPr>
          <a:xfrm>
            <a:off x="5641144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D4A789-BFA9-1B37-AD6D-B641F1B8A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674" y="-119578"/>
            <a:ext cx="1134794" cy="7315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6BA082-E65B-D140-359B-B93F19063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468" y="0"/>
            <a:ext cx="787790" cy="4923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10E719-A37B-3118-9228-D96699D837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339" y="-144195"/>
            <a:ext cx="787790" cy="7315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638724-383B-8921-9FCB-86C2292355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210" y="0"/>
            <a:ext cx="787790" cy="443132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5D6D8B4-ECA6-E1F7-2101-A053EB98E2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251045"/>
              </p:ext>
            </p:extLst>
          </p:nvPr>
        </p:nvGraphicFramePr>
        <p:xfrm>
          <a:off x="384517" y="868752"/>
          <a:ext cx="11432345" cy="3857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4106234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528A2E-99DE-92F7-FB98-465B17CE7A64}"/>
              </a:ext>
            </a:extLst>
          </p:cNvPr>
          <p:cNvSpPr txBox="1"/>
          <p:nvPr/>
        </p:nvSpPr>
        <p:spPr>
          <a:xfrm>
            <a:off x="5641144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AAA555-C4A2-E0AB-46C0-9449DF0A4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60" y="0"/>
            <a:ext cx="1134794" cy="7315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F787C2-DD21-8503-6C53-090B929EA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554" y="119576"/>
            <a:ext cx="787790" cy="4923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5EA46C-01EC-F57F-0BAE-2ACE76AF4E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453" y="0"/>
            <a:ext cx="787790" cy="7315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11535A-066A-668A-A0A1-4C62FAE685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352" y="119576"/>
            <a:ext cx="787790" cy="443132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08D657C-BD99-02F8-375C-634BE955F7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7637176"/>
              </p:ext>
            </p:extLst>
          </p:nvPr>
        </p:nvGraphicFramePr>
        <p:xfrm>
          <a:off x="211016" y="1336431"/>
          <a:ext cx="11732456" cy="4107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ED28A64-F5E9-A4F8-2631-BFD94B012771}"/>
              </a:ext>
            </a:extLst>
          </p:cNvPr>
          <p:cNvSpPr txBox="1"/>
          <p:nvPr/>
        </p:nvSpPr>
        <p:spPr>
          <a:xfrm>
            <a:off x="357809" y="954157"/>
            <a:ext cx="962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Sales Vs Miles per Gallon</a:t>
            </a:r>
          </a:p>
        </p:txBody>
      </p:sp>
    </p:spTree>
    <p:extLst>
      <p:ext uri="{BB962C8B-B14F-4D97-AF65-F5344CB8AC3E}">
        <p14:creationId xmlns:p14="http://schemas.microsoft.com/office/powerpoint/2010/main" val="709250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842593-4B29-3A3F-4DB8-235B39B8E4ED}"/>
              </a:ext>
            </a:extLst>
          </p:cNvPr>
          <p:cNvSpPr txBox="1"/>
          <p:nvPr/>
        </p:nvSpPr>
        <p:spPr>
          <a:xfrm>
            <a:off x="5641144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3A0E89-BF34-1BF9-54AE-A71C83931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674" y="-119578"/>
            <a:ext cx="1134794" cy="7315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333D09-BB6B-BCDE-3F4B-8972CA325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468" y="0"/>
            <a:ext cx="787790" cy="4923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7A9C5A-8469-DEA0-8218-A5128F4CD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339" y="-144195"/>
            <a:ext cx="787790" cy="7315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EACD92-B986-C582-CF3A-A384BA0CB0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210" y="0"/>
            <a:ext cx="787790" cy="443132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181DA62-33AE-4B4C-811A-FF13B3ADA8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9693541"/>
              </p:ext>
            </p:extLst>
          </p:nvPr>
        </p:nvGraphicFramePr>
        <p:xfrm>
          <a:off x="1078082" y="1439520"/>
          <a:ext cx="9782176" cy="4886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B853816-9826-53AF-F358-C0EDCF53D120}"/>
              </a:ext>
            </a:extLst>
          </p:cNvPr>
          <p:cNvSpPr txBox="1"/>
          <p:nvPr/>
        </p:nvSpPr>
        <p:spPr>
          <a:xfrm>
            <a:off x="365760" y="611942"/>
            <a:ext cx="11549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4.Create an analysis to show the effect of fuel expenditure on the sales of car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1877107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4510B1-E302-7E6A-7757-C7F07CADB3FD}"/>
              </a:ext>
            </a:extLst>
          </p:cNvPr>
          <p:cNvSpPr txBox="1"/>
          <p:nvPr/>
        </p:nvSpPr>
        <p:spPr>
          <a:xfrm>
            <a:off x="5641144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76B5E8-0EAF-C55A-1A55-4A0215F76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674" y="-119578"/>
            <a:ext cx="1134794" cy="7315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C44EED-34B9-C978-F018-6CFE909BD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468" y="0"/>
            <a:ext cx="787790" cy="4923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F61BAC-9910-6252-EEEF-7885D3513E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339" y="-144195"/>
            <a:ext cx="787790" cy="7315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1B01C8-16D0-B07C-393E-41186620D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210" y="0"/>
            <a:ext cx="787790" cy="4431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E3CF9F-C69A-49CF-A8CB-3F94C00253B5}"/>
              </a:ext>
            </a:extLst>
          </p:cNvPr>
          <p:cNvSpPr txBox="1"/>
          <p:nvPr/>
        </p:nvSpPr>
        <p:spPr>
          <a:xfrm>
            <a:off x="665871" y="815926"/>
            <a:ext cx="1123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5.Rank across all the models based on their total sales, average price, average mileage, average engine size, etc.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B721AE7-EC97-8AA6-92F7-C6E7DBA6F4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0936159"/>
              </p:ext>
            </p:extLst>
          </p:nvPr>
        </p:nvGraphicFramePr>
        <p:xfrm>
          <a:off x="665871" y="118525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C359659F-B308-3091-3867-D884CF2EFC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0262762"/>
              </p:ext>
            </p:extLst>
          </p:nvPr>
        </p:nvGraphicFramePr>
        <p:xfrm>
          <a:off x="665871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885507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8B6727-E5BD-7D92-55E9-3AD103AE9A01}"/>
              </a:ext>
            </a:extLst>
          </p:cNvPr>
          <p:cNvSpPr txBox="1"/>
          <p:nvPr/>
        </p:nvSpPr>
        <p:spPr>
          <a:xfrm>
            <a:off x="5641144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2A5946-8584-66AF-3271-8B0D781E9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674" y="-119578"/>
            <a:ext cx="1134794" cy="7315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060EA6-A460-22A3-CC8A-1D3BD9521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468" y="0"/>
            <a:ext cx="787790" cy="4923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390A92-4DDF-5734-90C1-E3BCD306B2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339" y="-144195"/>
            <a:ext cx="787790" cy="7315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458FB8-19A0-111C-B0F3-35BDC76D86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210" y="0"/>
            <a:ext cx="787790" cy="443132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B1EC8C5-56EE-1628-EDB7-3B3DB8C4FD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6936485"/>
              </p:ext>
            </p:extLst>
          </p:nvPr>
        </p:nvGraphicFramePr>
        <p:xfrm>
          <a:off x="196947" y="61194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9604DD2-AAD9-3EA7-89DF-9FC38393A9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7684683"/>
              </p:ext>
            </p:extLst>
          </p:nvPr>
        </p:nvGraphicFramePr>
        <p:xfrm>
          <a:off x="196947" y="350285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121662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DB5292-F3C1-B2AE-EE23-B41C8BF7868C}"/>
              </a:ext>
            </a:extLst>
          </p:cNvPr>
          <p:cNvSpPr txBox="1"/>
          <p:nvPr/>
        </p:nvSpPr>
        <p:spPr>
          <a:xfrm>
            <a:off x="5641144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D02C3C-E1C3-5A31-8AAD-216A7C159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60" y="0"/>
            <a:ext cx="1134794" cy="7315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76F190-B638-153E-E117-F7B988B98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554" y="119576"/>
            <a:ext cx="787790" cy="4923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8C90BB-FE7F-7025-3CAD-68D2050E70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453" y="0"/>
            <a:ext cx="787790" cy="7315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638A86-F99F-E695-773D-28E1D91175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352" y="119576"/>
            <a:ext cx="787790" cy="4431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578513-336E-3884-D034-7BD2E11C3BE1}"/>
              </a:ext>
            </a:extLst>
          </p:cNvPr>
          <p:cNvSpPr txBox="1"/>
          <p:nvPr/>
        </p:nvSpPr>
        <p:spPr>
          <a:xfrm>
            <a:off x="896866" y="1636403"/>
            <a:ext cx="9488556" cy="5093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If we have to launch a car model, then by analyzing the above data it has been found that there is more demand </a:t>
            </a:r>
            <a:r>
              <a:rPr lang="en-US" sz="2500" dirty="0">
                <a:solidFill>
                  <a:srgbClr val="222222"/>
                </a:solidFill>
                <a:latin typeface="Arial" panose="020B0604020202020204" pitchFamily="34" charset="0"/>
              </a:rPr>
              <a:t>of</a:t>
            </a:r>
            <a:r>
              <a:rPr lang="en-US" sz="25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 class then A class and 3 series type car models, then this type of car model can be launched and Its consumption is also very high.</a:t>
            </a:r>
          </a:p>
          <a:p>
            <a:endParaRPr lang="en-US" sz="25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2500" dirty="0">
                <a:solidFill>
                  <a:srgbClr val="222222"/>
                </a:solidFill>
                <a:latin typeface="Arial" panose="020B0604020202020204" pitchFamily="34" charset="0"/>
              </a:rPr>
              <a:t>Demand of Transmission type Manual is more</a:t>
            </a:r>
          </a:p>
          <a:p>
            <a:endParaRPr lang="en-US" sz="25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2500" dirty="0">
                <a:solidFill>
                  <a:srgbClr val="222222"/>
                </a:solidFill>
                <a:latin typeface="Arial" panose="020B0604020202020204" pitchFamily="34" charset="0"/>
              </a:rPr>
              <a:t>Demand of Electric Vehicle has increased</a:t>
            </a:r>
          </a:p>
          <a:p>
            <a:endParaRPr lang="en-US" sz="25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2500" dirty="0">
                <a:solidFill>
                  <a:srgbClr val="222222"/>
                </a:solidFill>
                <a:latin typeface="Arial" panose="020B0604020202020204" pitchFamily="34" charset="0"/>
              </a:rPr>
              <a:t>Demand of Small Engine size Car is more as fuel consumption by them is less hence more economical</a:t>
            </a:r>
          </a:p>
          <a:p>
            <a:endParaRPr lang="en-US" sz="25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2500" dirty="0">
                <a:solidFill>
                  <a:srgbClr val="222222"/>
                </a:solidFill>
                <a:latin typeface="Arial" panose="020B0604020202020204" pitchFamily="34" charset="0"/>
              </a:rPr>
              <a:t>Demand is rising for car in Price Range of 20000 to 30000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51E7C1-1803-14AB-E575-98C135F09A25}"/>
              </a:ext>
            </a:extLst>
          </p:cNvPr>
          <p:cNvSpPr txBox="1"/>
          <p:nvPr/>
        </p:nvSpPr>
        <p:spPr>
          <a:xfrm>
            <a:off x="901148" y="1113183"/>
            <a:ext cx="5912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1012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3D135B-0411-C0C8-3C21-6D42E0D0C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125" y="-119576"/>
            <a:ext cx="1134794" cy="7315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1A3666-7B4E-2DF9-7A9A-7CA8BBA1C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919" y="0"/>
            <a:ext cx="787790" cy="4923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D86377-FD06-2CD8-B839-7D5CEA8D01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818" y="-119576"/>
            <a:ext cx="787790" cy="7315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02F154-5FCC-80CB-06C8-1A08D4A286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4717" y="0"/>
            <a:ext cx="787790" cy="4431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4FF54E-C549-4AA7-B05E-EB9052034567}"/>
              </a:ext>
            </a:extLst>
          </p:cNvPr>
          <p:cNvSpPr txBox="1"/>
          <p:nvPr/>
        </p:nvSpPr>
        <p:spPr>
          <a:xfrm>
            <a:off x="689113" y="1404729"/>
            <a:ext cx="1090653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Through Given Post purchase data Of Various Brands we came to conclusion that-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1.We can focus on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cclass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Brand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  <a:r>
              <a:rPr lang="en-US" sz="24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Transmission type Manual </a:t>
            </a:r>
          </a:p>
          <a:p>
            <a:r>
              <a:rPr lang="en-US" sz="24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With Electric as Fuel type</a:t>
            </a:r>
          </a:p>
          <a:p>
            <a:r>
              <a:rPr lang="en-US" sz="24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Price Range of 20000 to 30000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348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C81D03-0770-E36D-0BFA-84F3F4D71A89}"/>
              </a:ext>
            </a:extLst>
          </p:cNvPr>
          <p:cNvSpPr txBox="1"/>
          <p:nvPr/>
        </p:nvSpPr>
        <p:spPr>
          <a:xfrm>
            <a:off x="5641144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504F3A-BBEC-942C-E6C1-192752D5D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60" y="0"/>
            <a:ext cx="1134794" cy="7315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093B66-4E75-6E89-32D0-4D0ECC00B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554" y="119576"/>
            <a:ext cx="787790" cy="4923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A89491-EA82-D605-8EE6-90013EB26C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453" y="0"/>
            <a:ext cx="787790" cy="7315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4D0969-E219-DC28-987B-588D501A7C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352" y="119576"/>
            <a:ext cx="787790" cy="4431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C43738-BFFE-D486-62D8-EC8DA5EE9B9E}"/>
              </a:ext>
            </a:extLst>
          </p:cNvPr>
          <p:cNvSpPr txBox="1"/>
          <p:nvPr/>
        </p:nvSpPr>
        <p:spPr>
          <a:xfrm>
            <a:off x="3393678" y="2063875"/>
            <a:ext cx="106414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i="1" dirty="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4326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87FB88-A0EF-147D-1DEC-C2F4FF8A488A}"/>
              </a:ext>
            </a:extLst>
          </p:cNvPr>
          <p:cNvSpPr txBox="1"/>
          <p:nvPr/>
        </p:nvSpPr>
        <p:spPr>
          <a:xfrm>
            <a:off x="5641144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D53D0B9-07EA-C9D3-2E98-9E36C233C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59" y="-24619"/>
            <a:ext cx="1134794" cy="7315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793A10F-9686-0919-7452-27AB22783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319" y="119576"/>
            <a:ext cx="787790" cy="4923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AFEC24-CE7C-B002-B4DB-615234A638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940" y="0"/>
            <a:ext cx="787790" cy="73152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FC8C629-6CFD-32ED-9A55-FAFA5B0987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1" y="119576"/>
            <a:ext cx="787790" cy="44313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9EEF25F-8367-EF16-DB82-FFC2127008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908" y="1485106"/>
            <a:ext cx="10136930" cy="532009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C05F8B7-65D7-E293-38D1-00DBFD33465E}"/>
              </a:ext>
            </a:extLst>
          </p:cNvPr>
          <p:cNvSpPr txBox="1"/>
          <p:nvPr/>
        </p:nvSpPr>
        <p:spPr>
          <a:xfrm>
            <a:off x="464234" y="900331"/>
            <a:ext cx="11268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Schema Of Dataset - (An Overview)</a:t>
            </a:r>
          </a:p>
        </p:txBody>
      </p:sp>
    </p:spTree>
    <p:extLst>
      <p:ext uri="{BB962C8B-B14F-4D97-AF65-F5344CB8AC3E}">
        <p14:creationId xmlns:p14="http://schemas.microsoft.com/office/powerpoint/2010/main" val="3978442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5B0BBB-3A6E-0476-83C5-ECF1070313B3}"/>
              </a:ext>
            </a:extLst>
          </p:cNvPr>
          <p:cNvSpPr txBox="1"/>
          <p:nvPr/>
        </p:nvSpPr>
        <p:spPr>
          <a:xfrm>
            <a:off x="5641144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BF95B1-2EF9-4699-7456-92BB07971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777" y="-119580"/>
            <a:ext cx="1134794" cy="7315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7323AB-A4AC-DE93-4C0F-BFDB354FD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297" y="-2"/>
            <a:ext cx="787790" cy="4923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2CD039-B923-89A4-1AB4-D322B9C481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892" y="-119578"/>
            <a:ext cx="787790" cy="7315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ACEBA9-4429-3E4A-8C5A-333877845D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210" y="-17586"/>
            <a:ext cx="787790" cy="4431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FA63A9-1E88-2E3A-91BA-DF256AB85D97}"/>
              </a:ext>
            </a:extLst>
          </p:cNvPr>
          <p:cNvSpPr txBox="1"/>
          <p:nvPr/>
        </p:nvSpPr>
        <p:spPr>
          <a:xfrm>
            <a:off x="225083" y="900332"/>
            <a:ext cx="7033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ABOUT THE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AAC3EB-17E9-3FAF-1555-2FC30B36DFA0}"/>
              </a:ext>
            </a:extLst>
          </p:cNvPr>
          <p:cNvSpPr txBox="1"/>
          <p:nvPr/>
        </p:nvSpPr>
        <p:spPr>
          <a:xfrm>
            <a:off x="225083" y="1842868"/>
            <a:ext cx="117465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You are working as an analyst for a Car brand. The brand wants to launch one(or multiple types) car. You are given the post-purchase data for various Car brands and their models and have been asked to create a detailed analysis using the given data:</a:t>
            </a:r>
          </a:p>
          <a:p>
            <a:pPr algn="just"/>
            <a:r>
              <a:rPr lang="en-US" sz="2000" b="1" dirty="0"/>
              <a:t>Note:</a:t>
            </a:r>
            <a:r>
              <a:rPr lang="en-US" sz="2000" dirty="0"/>
              <a:t> Use your creativity to get interesting insights from the data. Use Excel only for reporting and presentation. Rest all the points to analysis using SQL only.</a:t>
            </a:r>
          </a:p>
          <a:p>
            <a:pPr algn="just">
              <a:buFont typeface="+mj-lt"/>
              <a:buAutoNum type="arabicPeriod"/>
            </a:pPr>
            <a:r>
              <a:rPr lang="en-US" sz="2000" dirty="0"/>
              <a:t>Create an analysis to find the income class of UK citizens based on the price of Cars(You can use per-capita income in the UK from internet sources)</a:t>
            </a:r>
          </a:p>
          <a:p>
            <a:pPr algn="just">
              <a:buFont typeface="+mj-lt"/>
              <a:buAutoNum type="arabicPeriod"/>
            </a:pPr>
            <a:r>
              <a:rPr lang="en-US" sz="2000" dirty="0"/>
              <a:t>Categorize the cars on the basis of their price(Create as many buckets as you want as per your understanding of data) and analyze the:</a:t>
            </a:r>
          </a:p>
          <a:p>
            <a:pPr algn="just"/>
            <a:r>
              <a:rPr lang="en-US" sz="2000" dirty="0"/>
              <a:t>(a.)price changes across the years and identifies the categories which have seen a significant jump in their price</a:t>
            </a:r>
          </a:p>
          <a:p>
            <a:pPr algn="just"/>
            <a:r>
              <a:rPr lang="en-US" sz="2000" dirty="0"/>
              <a:t>(b.) changes in the number of cars sold across the years and identify the categories which have seen a significant jump in their sales</a:t>
            </a:r>
          </a:p>
        </p:txBody>
      </p:sp>
    </p:spTree>
    <p:extLst>
      <p:ext uri="{BB962C8B-B14F-4D97-AF65-F5344CB8AC3E}">
        <p14:creationId xmlns:p14="http://schemas.microsoft.com/office/powerpoint/2010/main" val="127417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414E08-0439-6DE7-D5C8-E6DC09B9EA27}"/>
              </a:ext>
            </a:extLst>
          </p:cNvPr>
          <p:cNvSpPr txBox="1"/>
          <p:nvPr/>
        </p:nvSpPr>
        <p:spPr>
          <a:xfrm>
            <a:off x="5641144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4E641D-5AC8-9208-C7FB-95E5B51E5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580" y="-119578"/>
            <a:ext cx="1134794" cy="7315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9C85E1-2A06-3C46-0858-9D51EBCCD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374" y="-2"/>
            <a:ext cx="787790" cy="4923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70D3A7-745E-92F3-3E63-1F15D5F77A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380" y="-119578"/>
            <a:ext cx="787790" cy="7315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286D25-AD11-391B-8BA5-070E3D22EE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210" y="0"/>
            <a:ext cx="787790" cy="4431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BD15BE-9612-7C58-C682-5DC2DC27EEAA}"/>
              </a:ext>
            </a:extLst>
          </p:cNvPr>
          <p:cNvSpPr txBox="1"/>
          <p:nvPr/>
        </p:nvSpPr>
        <p:spPr>
          <a:xfrm>
            <a:off x="726830" y="1012874"/>
            <a:ext cx="608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About project-(part-2)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9E3307-88D3-D39E-B5C2-FF83E15DDE33}"/>
              </a:ext>
            </a:extLst>
          </p:cNvPr>
          <p:cNvSpPr txBox="1"/>
          <p:nvPr/>
        </p:nvSpPr>
        <p:spPr>
          <a:xfrm>
            <a:off x="872197" y="1983544"/>
            <a:ext cx="111134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the above-identified categories for both points (a) &amp; (b), do a root cause analysis to identify the probable reason for their increase.</a:t>
            </a:r>
          </a:p>
          <a:p>
            <a:r>
              <a:rPr lang="en-US" dirty="0"/>
              <a:t>For, e.g., Its fuel efficiency as compared to other types of cars could be a reason.</a:t>
            </a:r>
          </a:p>
          <a:p>
            <a:r>
              <a:rPr lang="en-US" dirty="0"/>
              <a:t>3.Find relationship between fuel efficiency &amp; price of car/sales of car/fuel type/, etc.</a:t>
            </a:r>
          </a:p>
          <a:p>
            <a:r>
              <a:rPr lang="en-US" dirty="0"/>
              <a:t>4.Create an analysis to show the effect of fuel expenditure on the sales of car over the years(Get the fuel prices in the UK through the years through internet sources)</a:t>
            </a:r>
          </a:p>
          <a:p>
            <a:r>
              <a:rPr lang="en-US" dirty="0"/>
              <a:t>Using all of the above analysis, suggest cost and usage effective car types for the brand to launch(We can launch multiple types of car as well)</a:t>
            </a:r>
          </a:p>
          <a:p>
            <a:r>
              <a:rPr lang="en-US" dirty="0"/>
              <a:t>You are also asked to rank across all the models based on their total sales, average price, average mileage, average engine size, etc. and now filter the top 5 basis their sales. Observe the identified models and provide your inference.</a:t>
            </a:r>
          </a:p>
          <a:p>
            <a:r>
              <a:rPr lang="en-US" dirty="0"/>
              <a:t>Make a Dynamic Excel Dashboard from your findings, plot graphs &amp; create multiple tabs as needed, be as creative as you can.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949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D269F5-3924-AB51-271E-199614D6E38C}"/>
              </a:ext>
            </a:extLst>
          </p:cNvPr>
          <p:cNvSpPr txBox="1"/>
          <p:nvPr/>
        </p:nvSpPr>
        <p:spPr>
          <a:xfrm>
            <a:off x="5641144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A20E10-944E-1559-580B-E586B3856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660" y="-126613"/>
            <a:ext cx="1134794" cy="7315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D0EB9A-34FB-74E7-84FE-7275B464B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90" y="14067"/>
            <a:ext cx="787790" cy="4923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75FC14-3F31-4F0D-3930-A2D262714B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380" y="-105511"/>
            <a:ext cx="787790" cy="7315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CB8CBB-7587-5F92-E487-C235989945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210" y="0"/>
            <a:ext cx="787790" cy="4431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5B87C5-1F1E-E2E6-5E5A-5180D74C44F4}"/>
              </a:ext>
            </a:extLst>
          </p:cNvPr>
          <p:cNvSpPr txBox="1"/>
          <p:nvPr/>
        </p:nvSpPr>
        <p:spPr>
          <a:xfrm>
            <a:off x="253218" y="1055077"/>
            <a:ext cx="6499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About Dataset 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9BDA4-4E90-8AAC-E203-6C89BF0D56CF}"/>
              </a:ext>
            </a:extLst>
          </p:cNvPr>
          <p:cNvSpPr txBox="1"/>
          <p:nvPr/>
        </p:nvSpPr>
        <p:spPr>
          <a:xfrm>
            <a:off x="206326" y="1516742"/>
            <a:ext cx="1159177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We are having total 8 Dataset-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1.For car Brand-(5 dataset)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  a.)Audi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  b.)BMW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  c.)Mercedes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  d).Hyundai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  e.)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cclass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2.Car related Dataset-(3 Dataset)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  a.)Model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  b)Transmission Type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  c.)Fuel Type</a:t>
            </a:r>
          </a:p>
          <a:p>
            <a:r>
              <a:rPr lang="en-US" dirty="0"/>
              <a:t>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FDFAFD-E004-8A03-9C16-759F54AA8744}"/>
              </a:ext>
            </a:extLst>
          </p:cNvPr>
          <p:cNvSpPr txBox="1"/>
          <p:nvPr/>
        </p:nvSpPr>
        <p:spPr>
          <a:xfrm>
            <a:off x="253218" y="5103674"/>
            <a:ext cx="115917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Our approach with the Dataset-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1.Created a VIEW in SQL to create union of all 5 Brand dataset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2.Two column in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cclass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were missing (tax &amp; mpg column) so we created two empty Column with same name so as to do Union of dataset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3.Used join operation for joining Rest of the Tables with our View as per requirement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348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8751A3-A273-172A-C9EC-73C2598D72A5}"/>
              </a:ext>
            </a:extLst>
          </p:cNvPr>
          <p:cNvSpPr txBox="1"/>
          <p:nvPr/>
        </p:nvSpPr>
        <p:spPr>
          <a:xfrm>
            <a:off x="5641144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EF63A0-9F14-58E7-AD2D-5DB631A2F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168" y="-49241"/>
            <a:ext cx="1134794" cy="7315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67F995-3EA3-B2CE-A691-423FA603D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962" y="70335"/>
            <a:ext cx="787790" cy="4923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E1B4F8-F1E9-1C24-D88A-B98E8E666B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516" y="-49241"/>
            <a:ext cx="787790" cy="7315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2F1E3F-547A-01D7-52B1-F7224577B8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210" y="91431"/>
            <a:ext cx="787790" cy="443132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58768AA-2626-BF9E-FD3D-4527D84A32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1681816"/>
              </p:ext>
            </p:extLst>
          </p:nvPr>
        </p:nvGraphicFramePr>
        <p:xfrm>
          <a:off x="1674056" y="1633610"/>
          <a:ext cx="7665720" cy="3824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777E09E-DD39-7128-D21B-87AD7CD7F587}"/>
              </a:ext>
            </a:extLst>
          </p:cNvPr>
          <p:cNvSpPr txBox="1"/>
          <p:nvPr/>
        </p:nvSpPr>
        <p:spPr>
          <a:xfrm>
            <a:off x="281353" y="682279"/>
            <a:ext cx="1157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1.Create an analysis to find the income class of UK citizens based on the price of Cars</a:t>
            </a:r>
          </a:p>
        </p:txBody>
      </p:sp>
    </p:spTree>
    <p:extLst>
      <p:ext uri="{BB962C8B-B14F-4D97-AF65-F5344CB8AC3E}">
        <p14:creationId xmlns:p14="http://schemas.microsoft.com/office/powerpoint/2010/main" val="3719872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7C5614-7E17-73D6-9353-A7FAFAB664D9}"/>
              </a:ext>
            </a:extLst>
          </p:cNvPr>
          <p:cNvSpPr txBox="1"/>
          <p:nvPr/>
        </p:nvSpPr>
        <p:spPr>
          <a:xfrm>
            <a:off x="5641144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AC626A-FB50-A500-27B1-F63187111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827" y="-144195"/>
            <a:ext cx="1134794" cy="7315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110029-E57D-8F4C-A85C-E600B2920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822" y="-24619"/>
            <a:ext cx="787790" cy="4923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489E41-2854-75DE-E239-D709B8C6E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516" y="-144195"/>
            <a:ext cx="787790" cy="7315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8DFDA3-70D8-2223-C946-1B03D4FEBB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210" y="0"/>
            <a:ext cx="787790" cy="443132"/>
          </a:xfrm>
          <a:prstGeom prst="rect">
            <a:avLst/>
          </a:prstGeom>
        </p:spPr>
      </p:pic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9FDC3684-076B-BF7F-238E-779D32F6220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95847569"/>
                  </p:ext>
                </p:extLst>
              </p:nvPr>
            </p:nvGraphicFramePr>
            <p:xfrm>
              <a:off x="279008" y="1548411"/>
              <a:ext cx="6923649" cy="511967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9FDC3684-076B-BF7F-238E-779D32F6220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9008" y="1548411"/>
                <a:ext cx="6923649" cy="5119675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719DB19-D37B-B3C0-AA6C-6722661886B6}"/>
              </a:ext>
            </a:extLst>
          </p:cNvPr>
          <p:cNvSpPr txBox="1"/>
          <p:nvPr/>
        </p:nvSpPr>
        <p:spPr>
          <a:xfrm>
            <a:off x="279008" y="703384"/>
            <a:ext cx="11664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2. Categorize the cars on the basis of their price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E588084-DBB3-1028-ECDF-047AFD3A5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554085"/>
              </p:ext>
            </p:extLst>
          </p:nvPr>
        </p:nvGraphicFramePr>
        <p:xfrm>
          <a:off x="7659861" y="1637474"/>
          <a:ext cx="4002256" cy="2048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7397">
                  <a:extLst>
                    <a:ext uri="{9D8B030D-6E8A-4147-A177-3AD203B41FA5}">
                      <a16:colId xmlns:a16="http://schemas.microsoft.com/office/drawing/2014/main" val="2835246953"/>
                    </a:ext>
                  </a:extLst>
                </a:gridCol>
                <a:gridCol w="2064859">
                  <a:extLst>
                    <a:ext uri="{9D8B030D-6E8A-4147-A177-3AD203B41FA5}">
                      <a16:colId xmlns:a16="http://schemas.microsoft.com/office/drawing/2014/main" val="1462576692"/>
                    </a:ext>
                  </a:extLst>
                </a:gridCol>
              </a:tblGrid>
              <a:tr h="40965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Price Range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Type of Car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0507829"/>
                  </a:ext>
                </a:extLst>
              </a:tr>
              <a:tr h="40965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Below 10000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Mini Compact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9842572"/>
                  </a:ext>
                </a:extLst>
              </a:tr>
              <a:tr h="40965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10000-20000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Sub Compact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2587807"/>
                  </a:ext>
                </a:extLst>
              </a:tr>
              <a:tr h="40965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20000-30000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Compact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4472690"/>
                  </a:ext>
                </a:extLst>
              </a:tr>
              <a:tr h="40965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Above 30000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Luxury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9890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627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D96594-0826-CB00-8EFD-979D7A9E24E7}"/>
              </a:ext>
            </a:extLst>
          </p:cNvPr>
          <p:cNvSpPr txBox="1"/>
          <p:nvPr/>
        </p:nvSpPr>
        <p:spPr>
          <a:xfrm>
            <a:off x="5641144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841E63-79C7-8263-89D6-CCA1D1499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674" y="-119578"/>
            <a:ext cx="1134794" cy="7315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FF8F9A-A788-38A0-9849-B014619F7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468" y="0"/>
            <a:ext cx="787790" cy="4923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26C556-AF75-AE8C-81FD-55F9FACDE6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339" y="-144195"/>
            <a:ext cx="787790" cy="7315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E4E089-A373-7101-9556-4BB6EFBCF2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210" y="0"/>
            <a:ext cx="787790" cy="443132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2C035F8-0647-6BC1-FC48-BED0F5E040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7966614"/>
              </p:ext>
            </p:extLst>
          </p:nvPr>
        </p:nvGraphicFramePr>
        <p:xfrm>
          <a:off x="112542" y="1354015"/>
          <a:ext cx="11901267" cy="4990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A413DA7-EFF2-067E-953B-7CF975134C09}"/>
              </a:ext>
            </a:extLst>
          </p:cNvPr>
          <p:cNvSpPr txBox="1"/>
          <p:nvPr/>
        </p:nvSpPr>
        <p:spPr>
          <a:xfrm>
            <a:off x="295422" y="801858"/>
            <a:ext cx="11718387" cy="38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2.a) Price changes across the years and identifies the categories which have seen a significant jump in their price</a:t>
            </a:r>
          </a:p>
        </p:txBody>
      </p:sp>
    </p:spTree>
    <p:extLst>
      <p:ext uri="{BB962C8B-B14F-4D97-AF65-F5344CB8AC3E}">
        <p14:creationId xmlns:p14="http://schemas.microsoft.com/office/powerpoint/2010/main" val="7380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D4F32E-8DD7-F404-0856-F224F0E5AEA0}"/>
              </a:ext>
            </a:extLst>
          </p:cNvPr>
          <p:cNvSpPr txBox="1"/>
          <p:nvPr/>
        </p:nvSpPr>
        <p:spPr>
          <a:xfrm>
            <a:off x="5641144" y="298235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BD9566-7C6A-122A-D7A0-5A2DFFB3C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674" y="-105510"/>
            <a:ext cx="1134794" cy="7315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71F9E6-BCD9-3059-C202-4C9330405F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468" y="14068"/>
            <a:ext cx="787790" cy="4923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075B07-6767-5F21-48E0-B3028DBD42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339" y="-130127"/>
            <a:ext cx="787790" cy="7315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C1C6E6-E5AD-5A3C-79B9-AB03BCF26E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210" y="14068"/>
            <a:ext cx="787790" cy="4431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E525CD-D2A3-71A6-D52B-48E5230801BE}"/>
              </a:ext>
            </a:extLst>
          </p:cNvPr>
          <p:cNvSpPr txBox="1"/>
          <p:nvPr/>
        </p:nvSpPr>
        <p:spPr>
          <a:xfrm>
            <a:off x="291548" y="626011"/>
            <a:ext cx="1135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2.b.Changes in the number of cars sold across the years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6660F6A-6019-2799-AB23-132FB4F473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0602268"/>
              </p:ext>
            </p:extLst>
          </p:nvPr>
        </p:nvGraphicFramePr>
        <p:xfrm>
          <a:off x="410816" y="1114919"/>
          <a:ext cx="10993393" cy="3801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607567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472</TotalTime>
  <Words>957</Words>
  <Application>Microsoft Office PowerPoint</Application>
  <PresentationFormat>Widescreen</PresentationFormat>
  <Paragraphs>100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Tw Cen MT</vt:lpstr>
      <vt:lpstr>Tw Cen MT Condensed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phanindra bhushan</dc:creator>
  <cp:lastModifiedBy>phanindra bhushan</cp:lastModifiedBy>
  <cp:revision>1</cp:revision>
  <dcterms:created xsi:type="dcterms:W3CDTF">2022-09-11T09:45:53Z</dcterms:created>
  <dcterms:modified xsi:type="dcterms:W3CDTF">2022-09-11T17:38:48Z</dcterms:modified>
</cp:coreProperties>
</file>