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73" r:id="rId3"/>
    <p:sldId id="260" r:id="rId4"/>
    <p:sldId id="274" r:id="rId5"/>
    <p:sldId id="275" r:id="rId6"/>
    <p:sldId id="276" r:id="rId7"/>
    <p:sldId id="291" r:id="rId8"/>
    <p:sldId id="292" r:id="rId9"/>
    <p:sldId id="277" r:id="rId10"/>
    <p:sldId id="278" r:id="rId11"/>
    <p:sldId id="280" r:id="rId12"/>
    <p:sldId id="294" r:id="rId13"/>
    <p:sldId id="295" r:id="rId14"/>
    <p:sldId id="296" r:id="rId15"/>
    <p:sldId id="297" r:id="rId16"/>
    <p:sldId id="298" r:id="rId17"/>
    <p:sldId id="284" r:id="rId18"/>
    <p:sldId id="285" r:id="rId19"/>
    <p:sldId id="287" r:id="rId20"/>
    <p:sldId id="288" r:id="rId21"/>
    <p:sldId id="28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 snapToObjects="1">
      <p:cViewPr>
        <p:scale>
          <a:sx n="87" d="100"/>
          <a:sy n="87" d="100"/>
        </p:scale>
        <p:origin x="752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8392A-BA73-426F-9947-5022BF10C434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F8A1D4-1EA7-4374-90A5-58D0AAD724D6}">
      <dgm:prSet phldrT="[Text]"/>
      <dgm:spPr/>
      <dgm:t>
        <a:bodyPr/>
        <a:lstStyle/>
        <a:p>
          <a:r>
            <a:rPr lang="en-US" dirty="0"/>
            <a:t>Software as a Service (</a:t>
          </a:r>
          <a:r>
            <a:rPr lang="en-US" dirty="0" err="1"/>
            <a:t>SaaS</a:t>
          </a:r>
          <a:r>
            <a:rPr lang="en-US" dirty="0"/>
            <a:t>)</a:t>
          </a:r>
        </a:p>
      </dgm:t>
    </dgm:pt>
    <dgm:pt modelId="{3DC00936-FB66-49AD-93C9-7A7426078172}" type="parTrans" cxnId="{8C0E2A08-27CF-4574-AFAC-784976F8F557}">
      <dgm:prSet/>
      <dgm:spPr/>
      <dgm:t>
        <a:bodyPr/>
        <a:lstStyle/>
        <a:p>
          <a:endParaRPr lang="en-US"/>
        </a:p>
      </dgm:t>
    </dgm:pt>
    <dgm:pt modelId="{82805038-9111-4D6F-BF2F-AE768086FD68}" type="sibTrans" cxnId="{8C0E2A08-27CF-4574-AFAC-784976F8F557}">
      <dgm:prSet/>
      <dgm:spPr/>
      <dgm:t>
        <a:bodyPr/>
        <a:lstStyle/>
        <a:p>
          <a:endParaRPr lang="en-US"/>
        </a:p>
      </dgm:t>
    </dgm:pt>
    <dgm:pt modelId="{4AA0E7DF-66FB-4024-B496-F9DA3FE83D59}">
      <dgm:prSet phldrT="[Text]"/>
      <dgm:spPr/>
      <dgm:t>
        <a:bodyPr/>
        <a:lstStyle/>
        <a:p>
          <a:r>
            <a:rPr lang="en-US" dirty="0"/>
            <a:t>Platform as a Service (</a:t>
          </a:r>
          <a:r>
            <a:rPr lang="en-US" dirty="0" err="1"/>
            <a:t>PaaS</a:t>
          </a:r>
          <a:r>
            <a:rPr lang="en-US" dirty="0"/>
            <a:t>)</a:t>
          </a:r>
        </a:p>
      </dgm:t>
    </dgm:pt>
    <dgm:pt modelId="{CC075111-8F96-4350-9935-7C4BCD0EE68D}" type="parTrans" cxnId="{2767241A-AE70-4AA3-89C9-050B96354707}">
      <dgm:prSet/>
      <dgm:spPr/>
      <dgm:t>
        <a:bodyPr/>
        <a:lstStyle/>
        <a:p>
          <a:endParaRPr lang="en-US"/>
        </a:p>
      </dgm:t>
    </dgm:pt>
    <dgm:pt modelId="{5A3A9918-83EE-4E84-B091-DD054931DBF4}" type="sibTrans" cxnId="{2767241A-AE70-4AA3-89C9-050B96354707}">
      <dgm:prSet/>
      <dgm:spPr/>
      <dgm:t>
        <a:bodyPr/>
        <a:lstStyle/>
        <a:p>
          <a:endParaRPr lang="en-US"/>
        </a:p>
      </dgm:t>
    </dgm:pt>
    <dgm:pt modelId="{878969D5-EB4E-450B-B54E-04011FCA42E4}">
      <dgm:prSet phldrT="[Text]"/>
      <dgm:spPr/>
      <dgm:t>
        <a:bodyPr/>
        <a:lstStyle/>
        <a:p>
          <a:r>
            <a:rPr lang="en-US" dirty="0"/>
            <a:t>Infrastructure as a Service (</a:t>
          </a:r>
          <a:r>
            <a:rPr lang="en-US" dirty="0" err="1"/>
            <a:t>IaaS</a:t>
          </a:r>
          <a:r>
            <a:rPr lang="en-US" dirty="0"/>
            <a:t>)</a:t>
          </a:r>
        </a:p>
      </dgm:t>
    </dgm:pt>
    <dgm:pt modelId="{F9F3BC34-01B2-4D0F-8617-CD9D05467D81}" type="parTrans" cxnId="{34DC9CFC-3BE4-4461-9FFB-7F5A50BB7A0D}">
      <dgm:prSet/>
      <dgm:spPr/>
      <dgm:t>
        <a:bodyPr/>
        <a:lstStyle/>
        <a:p>
          <a:endParaRPr lang="en-US"/>
        </a:p>
      </dgm:t>
    </dgm:pt>
    <dgm:pt modelId="{5A2121F5-2385-43BA-BF29-1AAAD9F8D199}" type="sibTrans" cxnId="{34DC9CFC-3BE4-4461-9FFB-7F5A50BB7A0D}">
      <dgm:prSet/>
      <dgm:spPr/>
      <dgm:t>
        <a:bodyPr/>
        <a:lstStyle/>
        <a:p>
          <a:endParaRPr lang="en-US"/>
        </a:p>
      </dgm:t>
    </dgm:pt>
    <dgm:pt modelId="{DF89814B-3686-4AFE-9221-5AF34B1E2A1A}">
      <dgm:prSet phldrT="[Text]" custT="1"/>
      <dgm:spPr/>
      <dgm:t>
        <a:bodyPr/>
        <a:lstStyle/>
        <a:p>
          <a:endParaRPr lang="en-US" sz="1200" dirty="0"/>
        </a:p>
      </dgm:t>
    </dgm:pt>
    <dgm:pt modelId="{CC65DA17-DFEC-4C50-B271-16F4CB7A0A2E}" type="sibTrans" cxnId="{6BAD4FE6-4D27-4BBA-BB97-311E390A56AD}">
      <dgm:prSet/>
      <dgm:spPr/>
      <dgm:t>
        <a:bodyPr/>
        <a:lstStyle/>
        <a:p>
          <a:endParaRPr lang="en-US"/>
        </a:p>
      </dgm:t>
    </dgm:pt>
    <dgm:pt modelId="{39422B2D-A69A-421D-80C1-CAE82F72BAB0}" type="parTrans" cxnId="{6BAD4FE6-4D27-4BBA-BB97-311E390A56AD}">
      <dgm:prSet/>
      <dgm:spPr/>
      <dgm:t>
        <a:bodyPr/>
        <a:lstStyle/>
        <a:p>
          <a:endParaRPr lang="en-US"/>
        </a:p>
      </dgm:t>
    </dgm:pt>
    <dgm:pt modelId="{8C88D70F-964D-4C9A-88A6-D2DEA81C4551}">
      <dgm:prSet phldrT="[Text]" custT="1"/>
      <dgm:spPr/>
      <dgm:t>
        <a:bodyPr/>
        <a:lstStyle/>
        <a:p>
          <a:endParaRPr lang="en-US" sz="1600" dirty="0"/>
        </a:p>
      </dgm:t>
    </dgm:pt>
    <dgm:pt modelId="{E95656EF-4210-4190-BE59-9A83C43BF8BF}" type="sibTrans" cxnId="{1D47AB60-5E38-4993-AB35-89694CAF88DD}">
      <dgm:prSet/>
      <dgm:spPr/>
      <dgm:t>
        <a:bodyPr/>
        <a:lstStyle/>
        <a:p>
          <a:endParaRPr lang="en-US"/>
        </a:p>
      </dgm:t>
    </dgm:pt>
    <dgm:pt modelId="{583675C1-6AEC-4634-AD5F-590761111971}" type="parTrans" cxnId="{1D47AB60-5E38-4993-AB35-89694CAF88DD}">
      <dgm:prSet/>
      <dgm:spPr/>
      <dgm:t>
        <a:bodyPr/>
        <a:lstStyle/>
        <a:p>
          <a:endParaRPr lang="en-US"/>
        </a:p>
      </dgm:t>
    </dgm:pt>
    <dgm:pt modelId="{C9852B23-5D7D-45C5-8634-426783167161}">
      <dgm:prSet phldrT="[Text]"/>
      <dgm:spPr/>
      <dgm:t>
        <a:bodyPr/>
        <a:lstStyle/>
        <a:p>
          <a:endParaRPr lang="en-US" sz="1200" dirty="0"/>
        </a:p>
      </dgm:t>
    </dgm:pt>
    <dgm:pt modelId="{3AAF074D-73A4-4B2E-BEE3-CA03D6BF5340}" type="sibTrans" cxnId="{8A9CB53C-2BDB-4AB8-A5E1-DFA5FF459E78}">
      <dgm:prSet/>
      <dgm:spPr/>
      <dgm:t>
        <a:bodyPr/>
        <a:lstStyle/>
        <a:p>
          <a:endParaRPr lang="en-US"/>
        </a:p>
      </dgm:t>
    </dgm:pt>
    <dgm:pt modelId="{465A8921-EFAC-419E-ADFA-573A74B7D2EC}" type="parTrans" cxnId="{8A9CB53C-2BDB-4AB8-A5E1-DFA5FF459E78}">
      <dgm:prSet/>
      <dgm:spPr/>
      <dgm:t>
        <a:bodyPr/>
        <a:lstStyle/>
        <a:p>
          <a:endParaRPr lang="en-US"/>
        </a:p>
      </dgm:t>
    </dgm:pt>
    <dgm:pt modelId="{48CEC919-6A32-4360-9D31-7A3C82E316E3}">
      <dgm:prSet phldrT="[Text]"/>
      <dgm:spPr/>
      <dgm:t>
        <a:bodyPr/>
        <a:lstStyle/>
        <a:p>
          <a:endParaRPr lang="en-US" sz="1200" dirty="0"/>
        </a:p>
      </dgm:t>
    </dgm:pt>
    <dgm:pt modelId="{E16F0647-B378-426E-9DDA-877C0DB52D8B}" type="sibTrans" cxnId="{CC7A68FB-6DA2-49AC-977D-230332C7354B}">
      <dgm:prSet/>
      <dgm:spPr/>
      <dgm:t>
        <a:bodyPr/>
        <a:lstStyle/>
        <a:p>
          <a:endParaRPr lang="en-US"/>
        </a:p>
      </dgm:t>
    </dgm:pt>
    <dgm:pt modelId="{DC464AF2-07B1-49A1-BD2F-B14045C1AD27}" type="parTrans" cxnId="{CC7A68FB-6DA2-49AC-977D-230332C7354B}">
      <dgm:prSet/>
      <dgm:spPr/>
      <dgm:t>
        <a:bodyPr/>
        <a:lstStyle/>
        <a:p>
          <a:endParaRPr lang="en-US"/>
        </a:p>
      </dgm:t>
    </dgm:pt>
    <dgm:pt modelId="{6B4EC672-1D5A-4261-95F6-901EF204BF63}" type="pres">
      <dgm:prSet presAssocID="{4CE8392A-BA73-426F-9947-5022BF10C434}" presName="Name0" presStyleCnt="0">
        <dgm:presLayoutVars>
          <dgm:dir/>
          <dgm:animLvl val="lvl"/>
          <dgm:resizeHandles val="exact"/>
        </dgm:presLayoutVars>
      </dgm:prSet>
      <dgm:spPr/>
    </dgm:pt>
    <dgm:pt modelId="{D5A2430F-4EE4-4F26-A655-4AA6CEBD04B2}" type="pres">
      <dgm:prSet presAssocID="{4AF8A1D4-1EA7-4374-90A5-58D0AAD724D6}" presName="linNode" presStyleCnt="0"/>
      <dgm:spPr/>
    </dgm:pt>
    <dgm:pt modelId="{242D3F7E-4151-46E5-89C8-16955BBAF263}" type="pres">
      <dgm:prSet presAssocID="{4AF8A1D4-1EA7-4374-90A5-58D0AAD724D6}" presName="parentText" presStyleLbl="node1" presStyleIdx="0" presStyleCnt="3" custScaleX="90254">
        <dgm:presLayoutVars>
          <dgm:chMax val="1"/>
          <dgm:bulletEnabled val="1"/>
        </dgm:presLayoutVars>
      </dgm:prSet>
      <dgm:spPr/>
    </dgm:pt>
    <dgm:pt modelId="{4C37274B-1D11-44E3-8C61-FF1C1A04CA28}" type="pres">
      <dgm:prSet presAssocID="{4AF8A1D4-1EA7-4374-90A5-58D0AAD724D6}" presName="descendantText" presStyleLbl="alignAccFollowNode1" presStyleIdx="0" presStyleCnt="3" custScaleX="105482" custScaleY="124164">
        <dgm:presLayoutVars>
          <dgm:bulletEnabled val="1"/>
        </dgm:presLayoutVars>
      </dgm:prSet>
      <dgm:spPr/>
    </dgm:pt>
    <dgm:pt modelId="{4317C789-595F-42B1-9DE8-0F467CA25F03}" type="pres">
      <dgm:prSet presAssocID="{82805038-9111-4D6F-BF2F-AE768086FD68}" presName="sp" presStyleCnt="0"/>
      <dgm:spPr/>
    </dgm:pt>
    <dgm:pt modelId="{379FCF26-E35E-4E1C-842E-7AC59E03632F}" type="pres">
      <dgm:prSet presAssocID="{4AA0E7DF-66FB-4024-B496-F9DA3FE83D59}" presName="linNode" presStyleCnt="0"/>
      <dgm:spPr/>
    </dgm:pt>
    <dgm:pt modelId="{43DBEF9A-6BC3-46D2-87A1-C3BEA7E7FD9B}" type="pres">
      <dgm:prSet presAssocID="{4AA0E7DF-66FB-4024-B496-F9DA3FE83D59}" presName="parentText" presStyleLbl="node1" presStyleIdx="1" presStyleCnt="3" custScaleX="90059">
        <dgm:presLayoutVars>
          <dgm:chMax val="1"/>
          <dgm:bulletEnabled val="1"/>
        </dgm:presLayoutVars>
      </dgm:prSet>
      <dgm:spPr/>
    </dgm:pt>
    <dgm:pt modelId="{7D74EB8A-D652-48EE-A24A-F3B2EDFD2ABC}" type="pres">
      <dgm:prSet presAssocID="{4AA0E7DF-66FB-4024-B496-F9DA3FE83D59}" presName="descendantText" presStyleLbl="alignAccFollowNode1" presStyleIdx="1" presStyleCnt="3" custScaleX="106012">
        <dgm:presLayoutVars>
          <dgm:bulletEnabled val="1"/>
        </dgm:presLayoutVars>
      </dgm:prSet>
      <dgm:spPr/>
    </dgm:pt>
    <dgm:pt modelId="{C206127D-6DD9-4FC1-B958-A203EB986548}" type="pres">
      <dgm:prSet presAssocID="{5A3A9918-83EE-4E84-B091-DD054931DBF4}" presName="sp" presStyleCnt="0"/>
      <dgm:spPr/>
    </dgm:pt>
    <dgm:pt modelId="{822F7B91-9452-4032-8743-22920F57305B}" type="pres">
      <dgm:prSet presAssocID="{878969D5-EB4E-450B-B54E-04011FCA42E4}" presName="linNode" presStyleCnt="0"/>
      <dgm:spPr/>
    </dgm:pt>
    <dgm:pt modelId="{75B14C1C-201A-476F-A4D0-0C682FE0A1C2}" type="pres">
      <dgm:prSet presAssocID="{878969D5-EB4E-450B-B54E-04011FCA42E4}" presName="parentText" presStyleLbl="node1" presStyleIdx="2" presStyleCnt="3" custScaleX="90100">
        <dgm:presLayoutVars>
          <dgm:chMax val="1"/>
          <dgm:bulletEnabled val="1"/>
        </dgm:presLayoutVars>
      </dgm:prSet>
      <dgm:spPr/>
    </dgm:pt>
    <dgm:pt modelId="{ED059DD4-44B4-487B-AC69-AB5D56ED5535}" type="pres">
      <dgm:prSet presAssocID="{878969D5-EB4E-450B-B54E-04011FCA42E4}" presName="descendantText" presStyleLbl="alignAccFollowNode1" presStyleIdx="2" presStyleCnt="3" custScaleX="105424" custLinFactNeighborX="-97" custLinFactNeighborY="2790">
        <dgm:presLayoutVars>
          <dgm:bulletEnabled val="1"/>
        </dgm:presLayoutVars>
      </dgm:prSet>
      <dgm:spPr/>
    </dgm:pt>
  </dgm:ptLst>
  <dgm:cxnLst>
    <dgm:cxn modelId="{8C0E2A08-27CF-4574-AFAC-784976F8F557}" srcId="{4CE8392A-BA73-426F-9947-5022BF10C434}" destId="{4AF8A1D4-1EA7-4374-90A5-58D0AAD724D6}" srcOrd="0" destOrd="0" parTransId="{3DC00936-FB66-49AD-93C9-7A7426078172}" sibTransId="{82805038-9111-4D6F-BF2F-AE768086FD68}"/>
    <dgm:cxn modelId="{2767241A-AE70-4AA3-89C9-050B96354707}" srcId="{4CE8392A-BA73-426F-9947-5022BF10C434}" destId="{4AA0E7DF-66FB-4024-B496-F9DA3FE83D59}" srcOrd="1" destOrd="0" parTransId="{CC075111-8F96-4350-9935-7C4BCD0EE68D}" sibTransId="{5A3A9918-83EE-4E84-B091-DD054931DBF4}"/>
    <dgm:cxn modelId="{8A9CB53C-2BDB-4AB8-A5E1-DFA5FF459E78}" srcId="{4AF8A1D4-1EA7-4374-90A5-58D0AAD724D6}" destId="{C9852B23-5D7D-45C5-8634-426783167161}" srcOrd="1" destOrd="0" parTransId="{465A8921-EFAC-419E-ADFA-573A74B7D2EC}" sibTransId="{3AAF074D-73A4-4B2E-BEE3-CA03D6BF5340}"/>
    <dgm:cxn modelId="{1D47AB60-5E38-4993-AB35-89694CAF88DD}" srcId="{4AA0E7DF-66FB-4024-B496-F9DA3FE83D59}" destId="{8C88D70F-964D-4C9A-88A6-D2DEA81C4551}" srcOrd="0" destOrd="0" parTransId="{583675C1-6AEC-4634-AD5F-590761111971}" sibTransId="{E95656EF-4210-4190-BE59-9A83C43BF8BF}"/>
    <dgm:cxn modelId="{F3B5A773-FD49-4270-886D-B5171413B5B2}" type="presOf" srcId="{48CEC919-6A32-4360-9D31-7A3C82E316E3}" destId="{4C37274B-1D11-44E3-8C61-FF1C1A04CA28}" srcOrd="0" destOrd="0" presId="urn:microsoft.com/office/officeart/2005/8/layout/vList5"/>
    <dgm:cxn modelId="{013ABD80-500A-4F5B-B7B1-6F1A2B32868D}" type="presOf" srcId="{878969D5-EB4E-450B-B54E-04011FCA42E4}" destId="{75B14C1C-201A-476F-A4D0-0C682FE0A1C2}" srcOrd="0" destOrd="0" presId="urn:microsoft.com/office/officeart/2005/8/layout/vList5"/>
    <dgm:cxn modelId="{BE3B3084-442A-4BB8-86C8-0882A1A7E650}" type="presOf" srcId="{8C88D70F-964D-4C9A-88A6-D2DEA81C4551}" destId="{7D74EB8A-D652-48EE-A24A-F3B2EDFD2ABC}" srcOrd="0" destOrd="0" presId="urn:microsoft.com/office/officeart/2005/8/layout/vList5"/>
    <dgm:cxn modelId="{EBE97592-3BCF-4443-829E-80637E6D252E}" type="presOf" srcId="{C9852B23-5D7D-45C5-8634-426783167161}" destId="{4C37274B-1D11-44E3-8C61-FF1C1A04CA28}" srcOrd="0" destOrd="1" presId="urn:microsoft.com/office/officeart/2005/8/layout/vList5"/>
    <dgm:cxn modelId="{60707D95-07C2-4A7B-97F1-69B78BB4957D}" type="presOf" srcId="{4AF8A1D4-1EA7-4374-90A5-58D0AAD724D6}" destId="{242D3F7E-4151-46E5-89C8-16955BBAF263}" srcOrd="0" destOrd="0" presId="urn:microsoft.com/office/officeart/2005/8/layout/vList5"/>
    <dgm:cxn modelId="{43C806A3-CB4A-4FE4-800C-62DE9696C4A2}" type="presOf" srcId="{DF89814B-3686-4AFE-9221-5AF34B1E2A1A}" destId="{ED059DD4-44B4-487B-AC69-AB5D56ED5535}" srcOrd="0" destOrd="0" presId="urn:microsoft.com/office/officeart/2005/8/layout/vList5"/>
    <dgm:cxn modelId="{8BB63ABA-F0E6-41CC-9DB7-BD8BA554951E}" type="presOf" srcId="{4CE8392A-BA73-426F-9947-5022BF10C434}" destId="{6B4EC672-1D5A-4261-95F6-901EF204BF63}" srcOrd="0" destOrd="0" presId="urn:microsoft.com/office/officeart/2005/8/layout/vList5"/>
    <dgm:cxn modelId="{5F93EEDC-130E-4683-9BC8-66015258F4FD}" type="presOf" srcId="{4AA0E7DF-66FB-4024-B496-F9DA3FE83D59}" destId="{43DBEF9A-6BC3-46D2-87A1-C3BEA7E7FD9B}" srcOrd="0" destOrd="0" presId="urn:microsoft.com/office/officeart/2005/8/layout/vList5"/>
    <dgm:cxn modelId="{6BAD4FE6-4D27-4BBA-BB97-311E390A56AD}" srcId="{878969D5-EB4E-450B-B54E-04011FCA42E4}" destId="{DF89814B-3686-4AFE-9221-5AF34B1E2A1A}" srcOrd="0" destOrd="0" parTransId="{39422B2D-A69A-421D-80C1-CAE82F72BAB0}" sibTransId="{CC65DA17-DFEC-4C50-B271-16F4CB7A0A2E}"/>
    <dgm:cxn modelId="{CC7A68FB-6DA2-49AC-977D-230332C7354B}" srcId="{4AF8A1D4-1EA7-4374-90A5-58D0AAD724D6}" destId="{48CEC919-6A32-4360-9D31-7A3C82E316E3}" srcOrd="0" destOrd="0" parTransId="{DC464AF2-07B1-49A1-BD2F-B14045C1AD27}" sibTransId="{E16F0647-B378-426E-9DDA-877C0DB52D8B}"/>
    <dgm:cxn modelId="{34DC9CFC-3BE4-4461-9FFB-7F5A50BB7A0D}" srcId="{4CE8392A-BA73-426F-9947-5022BF10C434}" destId="{878969D5-EB4E-450B-B54E-04011FCA42E4}" srcOrd="2" destOrd="0" parTransId="{F9F3BC34-01B2-4D0F-8617-CD9D05467D81}" sibTransId="{5A2121F5-2385-43BA-BF29-1AAAD9F8D199}"/>
    <dgm:cxn modelId="{48082102-CFF1-4BB7-9FF1-A350612E2774}" type="presParOf" srcId="{6B4EC672-1D5A-4261-95F6-901EF204BF63}" destId="{D5A2430F-4EE4-4F26-A655-4AA6CEBD04B2}" srcOrd="0" destOrd="0" presId="urn:microsoft.com/office/officeart/2005/8/layout/vList5"/>
    <dgm:cxn modelId="{80B3C4BB-AAF7-4939-B240-4A03E484EB0A}" type="presParOf" srcId="{D5A2430F-4EE4-4F26-A655-4AA6CEBD04B2}" destId="{242D3F7E-4151-46E5-89C8-16955BBAF263}" srcOrd="0" destOrd="0" presId="urn:microsoft.com/office/officeart/2005/8/layout/vList5"/>
    <dgm:cxn modelId="{0E913D08-5FF1-4AB4-B86B-7D97592B9F52}" type="presParOf" srcId="{D5A2430F-4EE4-4F26-A655-4AA6CEBD04B2}" destId="{4C37274B-1D11-44E3-8C61-FF1C1A04CA28}" srcOrd="1" destOrd="0" presId="urn:microsoft.com/office/officeart/2005/8/layout/vList5"/>
    <dgm:cxn modelId="{39BCA3C5-F268-45A1-A07F-51743B5D37A0}" type="presParOf" srcId="{6B4EC672-1D5A-4261-95F6-901EF204BF63}" destId="{4317C789-595F-42B1-9DE8-0F467CA25F03}" srcOrd="1" destOrd="0" presId="urn:microsoft.com/office/officeart/2005/8/layout/vList5"/>
    <dgm:cxn modelId="{E65E166E-8E92-4E43-AA8E-0CCF3D78229F}" type="presParOf" srcId="{6B4EC672-1D5A-4261-95F6-901EF204BF63}" destId="{379FCF26-E35E-4E1C-842E-7AC59E03632F}" srcOrd="2" destOrd="0" presId="urn:microsoft.com/office/officeart/2005/8/layout/vList5"/>
    <dgm:cxn modelId="{08CA35F5-FD28-4B11-BD7B-0C25F7891B35}" type="presParOf" srcId="{379FCF26-E35E-4E1C-842E-7AC59E03632F}" destId="{43DBEF9A-6BC3-46D2-87A1-C3BEA7E7FD9B}" srcOrd="0" destOrd="0" presId="urn:microsoft.com/office/officeart/2005/8/layout/vList5"/>
    <dgm:cxn modelId="{AEF610F5-804C-4588-B29C-17C4EA4F4B1C}" type="presParOf" srcId="{379FCF26-E35E-4E1C-842E-7AC59E03632F}" destId="{7D74EB8A-D652-48EE-A24A-F3B2EDFD2ABC}" srcOrd="1" destOrd="0" presId="urn:microsoft.com/office/officeart/2005/8/layout/vList5"/>
    <dgm:cxn modelId="{F2AB4F74-A55E-4870-866B-5FA606074B2F}" type="presParOf" srcId="{6B4EC672-1D5A-4261-95F6-901EF204BF63}" destId="{C206127D-6DD9-4FC1-B958-A203EB986548}" srcOrd="3" destOrd="0" presId="urn:microsoft.com/office/officeart/2005/8/layout/vList5"/>
    <dgm:cxn modelId="{C92E3CC3-20F2-43CF-A3BC-D2584294235D}" type="presParOf" srcId="{6B4EC672-1D5A-4261-95F6-901EF204BF63}" destId="{822F7B91-9452-4032-8743-22920F57305B}" srcOrd="4" destOrd="0" presId="urn:microsoft.com/office/officeart/2005/8/layout/vList5"/>
    <dgm:cxn modelId="{C96830CE-EEB4-40FC-BD58-6121215E9464}" type="presParOf" srcId="{822F7B91-9452-4032-8743-22920F57305B}" destId="{75B14C1C-201A-476F-A4D0-0C682FE0A1C2}" srcOrd="0" destOrd="0" presId="urn:microsoft.com/office/officeart/2005/8/layout/vList5"/>
    <dgm:cxn modelId="{487B5312-D603-480C-A83A-96C521C3B800}" type="presParOf" srcId="{822F7B91-9452-4032-8743-22920F57305B}" destId="{ED059DD4-44B4-487B-AC69-AB5D56ED55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274B-1D11-44E3-8C61-FF1C1A04CA28}">
      <dsp:nvSpPr>
        <dsp:cNvPr id="0" name=""/>
        <dsp:cNvSpPr/>
      </dsp:nvSpPr>
      <dsp:spPr>
        <a:xfrm rot="5400000">
          <a:off x="4834426" y="-2140954"/>
          <a:ext cx="1288686" cy="55832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 rot="-5400000">
        <a:off x="2687167" y="69213"/>
        <a:ext cx="5520296" cy="1162870"/>
      </dsp:txXfrm>
    </dsp:sp>
    <dsp:sp modelId="{242D3F7E-4151-46E5-89C8-16955BBAF263}">
      <dsp:nvSpPr>
        <dsp:cNvPr id="0" name=""/>
        <dsp:cNvSpPr/>
      </dsp:nvSpPr>
      <dsp:spPr>
        <a:xfrm>
          <a:off x="3" y="1965"/>
          <a:ext cx="2687163" cy="12973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as a Service (</a:t>
          </a:r>
          <a:r>
            <a:rPr lang="en-US" sz="2800" kern="1200" dirty="0" err="1"/>
            <a:t>SaaS</a:t>
          </a:r>
          <a:r>
            <a:rPr lang="en-US" sz="2800" kern="1200" dirty="0"/>
            <a:t>)</a:t>
          </a:r>
        </a:p>
      </dsp:txBody>
      <dsp:txXfrm>
        <a:off x="63335" y="65297"/>
        <a:ext cx="2560499" cy="1170699"/>
      </dsp:txXfrm>
    </dsp:sp>
    <dsp:sp modelId="{7D74EB8A-D652-48EE-A24A-F3B2EDFD2ABC}">
      <dsp:nvSpPr>
        <dsp:cNvPr id="0" name=""/>
        <dsp:cNvSpPr/>
      </dsp:nvSpPr>
      <dsp:spPr>
        <a:xfrm rot="5400000">
          <a:off x="4951969" y="-784530"/>
          <a:ext cx="1037890" cy="5594818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2673505" y="1544600"/>
        <a:ext cx="5544152" cy="936558"/>
      </dsp:txXfrm>
    </dsp:sp>
    <dsp:sp modelId="{43DBEF9A-6BC3-46D2-87A1-C3BEA7E7FD9B}">
      <dsp:nvSpPr>
        <dsp:cNvPr id="0" name=""/>
        <dsp:cNvSpPr/>
      </dsp:nvSpPr>
      <dsp:spPr>
        <a:xfrm>
          <a:off x="3" y="1364196"/>
          <a:ext cx="2673502" cy="1297363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Platform as a Service (</a:t>
          </a:r>
          <a:r>
            <a:rPr lang="en-US" sz="2800" kern="1200" dirty="0" err="1"/>
            <a:t>PaaS</a:t>
          </a:r>
          <a:r>
            <a:rPr lang="en-US" sz="2800" kern="1200" dirty="0"/>
            <a:t>)</a:t>
          </a:r>
        </a:p>
      </dsp:txBody>
      <dsp:txXfrm>
        <a:off x="63335" y="1427528"/>
        <a:ext cx="2546838" cy="1170699"/>
      </dsp:txXfrm>
    </dsp:sp>
    <dsp:sp modelId="{ED059DD4-44B4-487B-AC69-AB5D56ED5535}">
      <dsp:nvSpPr>
        <dsp:cNvPr id="0" name=""/>
        <dsp:cNvSpPr/>
      </dsp:nvSpPr>
      <dsp:spPr>
        <a:xfrm rot="5400000">
          <a:off x="4950816" y="613999"/>
          <a:ext cx="1037890" cy="5580134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2679694" y="2935787"/>
        <a:ext cx="5529468" cy="936558"/>
      </dsp:txXfrm>
    </dsp:sp>
    <dsp:sp modelId="{75B14C1C-201A-476F-A4D0-0C682FE0A1C2}">
      <dsp:nvSpPr>
        <dsp:cNvPr id="0" name=""/>
        <dsp:cNvSpPr/>
      </dsp:nvSpPr>
      <dsp:spPr>
        <a:xfrm>
          <a:off x="3" y="2726428"/>
          <a:ext cx="2682578" cy="129736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Infrastructure as a Service (</a:t>
          </a:r>
          <a:r>
            <a:rPr lang="en-US" sz="2800" kern="1200" dirty="0" err="1"/>
            <a:t>IaaS</a:t>
          </a:r>
          <a:r>
            <a:rPr lang="en-US" sz="2800" kern="1200" dirty="0"/>
            <a:t>)</a:t>
          </a:r>
        </a:p>
      </dsp:txBody>
      <dsp:txXfrm>
        <a:off x="63335" y="2789760"/>
        <a:ext cx="2555914" cy="1170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CCF6-8A87-43EC-AEE1-4A76C228272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115-B660-4D79-BC41-392E7A46B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hyperlink" Target="http://images.google.com/imgres?imgurl=http://www.tcd.ie/disability/projects/DS3/images/facebook.jpg&amp;imgrefurl=http://www.tcd.ie/disability/projects/DS3/index.php&amp;usg=__T5E5WZy_5_Nn6lRtaKItxLeQ7MY=&amp;h=301&amp;w=800&amp;sz=50&amp;hl=en&amp;start=3&amp;sig2=9ofwmVXumHklK49E9IMpCQ&amp;um=1&amp;tbnid=jGTeQeE8hvY07M:&amp;tbnh=54&amp;tbnw=143&amp;prev=/images?q=Facebook&amp;hl=en&amp;um=1&amp;ei=TgUHS6mtL6XSswPgxJ3BCQ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jpg"/><Relationship Id="rId1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jpg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33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Ankita Wankhede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 - 16233344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Advanced Operating Systems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Dept. of Computer Science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and Engineering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University of Missouri – Kansas </a:t>
            </a:r>
            <a:r>
              <a:rPr lang="en-US" sz="57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312577"/>
            <a:ext cx="6381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7" y="1092201"/>
            <a:ext cx="8576733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Proactive Protocol(2012 paper)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1.Dynamic destination – Sequenced distance vector(DSDV)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It is a table-driven routing scheme for ad hoc mobile networks.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The main contribution of the algorithm was to solve the routing loop problem.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Each entry in the routing table contains a sequence number, the sequence numbers are generally even if a link is present; else, an odd number is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Faster and efficient transmitting of packets, since information regarding all nodes is already available in the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Since the tables are constantly updated, the routing path for protocol gets pre defined, thus making alternatives unavailable..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03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236134"/>
            <a:ext cx="851746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Proactive Protocol(2016 paper)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2.Optimized Link State Routing (OLSR)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It is protocol that can effectively work on different networks.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The protocol is based on two primary concepts, one detecting its neighbor and selecting a set of nodes that will be used for transferring packets.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Second is avoids flooding of the network and provides the shortest path using which the information can be relayed.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Since not all the nodes are used, it helps manage energy efficiently and help transfer data with minimum hops.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It is more time consuming to discover an alternate path since it does not store information of all the nodes.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17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236134"/>
            <a:ext cx="8517468" cy="5334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Proactive Protocol(2011 paper)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3. Wireless Routing protocol (WRP)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One of the best feature of the protocol is that it helps avoid looping by using serialization.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Each node can itself monitor whether it needs to update its tables based on information from its neighbor nodes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Provided routing are loop free.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Not scalable on large networks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63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236134"/>
            <a:ext cx="8517468" cy="5334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Reactive Protocols(2012 paper)</a:t>
            </a:r>
          </a:p>
          <a:p>
            <a:pPr marL="457200" indent="-457200">
              <a:buAutoNum type="arabicPeriod"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Ad hoc On-demand Distance Vector (AODV)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AODV is the routing protocol used in ZigBee - a low power, low data rate wireless ad hoc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In AODV, is an on-demand routing protocol which sets up the connection between source and destination nodes when a request to transmit packets is received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There are various implementations of AODV such as MAD-HOC, Kernel-AODV, AODV-UU, AODV-UCSB and AODV-UIUC.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Connection are established based on the request, On-demand.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Too much time is required for processing.</a:t>
            </a: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431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236134"/>
            <a:ext cx="8517468" cy="5334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Reactive Protocols(2013 paper)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2. Dynamic Source Routing Protocol (DSR)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DSR is another example of reactive protocol, however the protocol relies on two processes to setup routing in the network.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	  1.	Route Discovery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	  2.	Route maintenance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It helps in detecting failures early and take the necessary action. 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It becomes fast and easy to use alternative routes in case of failures.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Network may get flooded as the request for routes may be received by all nodes in the network.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29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236134"/>
            <a:ext cx="8517468" cy="5334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Hybrid Protocol(2013 paper)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1. Zone Routing Protocol (ZRP) </a:t>
            </a: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ZRP is a hybrid Wireless Networking routing protocol that uses both proactive and reactive routing protocols when sending information over the network.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ZRP was designed to speed up delivery and reduce processing overhead by selecting the most efficient type of protocol to use throughout the route.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Faster transfer occur in case the source and destinations are intra zones.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In case more number of nodes activated it is hard to be efficient.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     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92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1"/>
                </a:solidFill>
                <a:latin typeface="+mn-lt"/>
              </a:rPr>
              <a:t>We have compared all the Routing Protocol based on few important parameters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r>
              <a:rPr lang="en-US" sz="1900" dirty="0">
                <a:solidFill>
                  <a:schemeClr val="accent1"/>
                </a:solidFill>
                <a:latin typeface="+mn-lt"/>
              </a:rPr>
              <a:t>Below are the parameters on which we have compared the protocols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Classification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Proactive, Reactive, Hybrid </a:t>
            </a:r>
            <a:endParaRPr lang="en-US" sz="1800" b="1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Scalability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the capacity to be changed in size or scale.</a:t>
            </a:r>
            <a:endParaRPr lang="en-US" sz="1800" b="1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Power Usage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How much energy is consumed.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Volume –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how much work is performed by the resource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.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Mobility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ability to move, or be flexible.</a:t>
            </a:r>
            <a:endParaRPr lang="en-US" sz="1800" b="1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N/W Overhead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amount of time spent in communicating.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Multicasting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to send data across to more than one destination.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Loop Free-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No loops are formed in the path to destination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n-lt"/>
              </a:rPr>
              <a:t>Multiple Routes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– multiple paths (shortest and alternate paths to destination)</a:t>
            </a:r>
          </a:p>
        </p:txBody>
      </p:sp>
    </p:spTree>
    <p:extLst>
      <p:ext uri="{BB962C8B-B14F-4D97-AF65-F5344CB8AC3E}">
        <p14:creationId xmlns:p14="http://schemas.microsoft.com/office/powerpoint/2010/main" val="23307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3698" y="2789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Comparison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6C7106-39C0-420F-98A4-A2F8CFEF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1145789"/>
            <a:ext cx="7882467" cy="42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Cloud Computing is a huge web of network connecting multiple Data centers.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For a complex network, the routing protocol needs to be autonomous, adaptive and scalable.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One of the many research in this area is around Bio-inspired routing algorithms.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like a bacteria sniffing for food and taking its environment into consideration, this routing protocol looks for the destination taking the electro chemical changes in network in to consideration.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PGBR (Parameterized gradient based routing) is one such protocol which has shown excellent results in labs and experiments.</a:t>
            </a:r>
          </a:p>
        </p:txBody>
      </p:sp>
    </p:spTree>
    <p:extLst>
      <p:ext uri="{BB962C8B-B14F-4D97-AF65-F5344CB8AC3E}">
        <p14:creationId xmlns:p14="http://schemas.microsoft.com/office/powerpoint/2010/main" val="93223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One solution for every problem is not possible.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Every routing protocol has its pros and cons.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Lot of decision goes into the network requirement (performance, Energy, Scalability etc.)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Most key players use multiple routing methods in their network based on their properties ex. </a:t>
            </a: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With the new concept of Internet of Things, much more complex designs and challenges will present it self.</a:t>
            </a:r>
          </a:p>
        </p:txBody>
      </p:sp>
    </p:spTree>
    <p:extLst>
      <p:ext uri="{BB962C8B-B14F-4D97-AF65-F5344CB8AC3E}">
        <p14:creationId xmlns:p14="http://schemas.microsoft.com/office/powerpoint/2010/main" val="115498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795130"/>
            <a:ext cx="8229600" cy="528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4512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77C3-A760-4D41-BDDA-D396BB2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89D4-04B2-4B50-8898-764378CB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2920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dirty="0">
              <a:solidFill>
                <a:schemeClr val="accent1"/>
              </a:solidFill>
              <a:latin typeface="+mn-lt"/>
            </a:endParaRP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 [1] IBM Cloud,” IBM, 17-Oct-2016. [Online].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Available:https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://www.ibm.com/cloud-computing/learn-more/what-is-cloud-computing/. [Accessed: 21-Jul-2017]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[2] L. Wang,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GregorLaszewski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Marcel Kunze,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Jie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 Tao, ―Cloud Computing: A Perspective Study‖, New Generation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ComputingAdvances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 of Distributed Information Processing, pp. 137-146, vol. 28, no. 2, 2008. 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[3] G. D. Libero, “Cloud Computing Archives,” Marketing Technology Brief. [Online]. Available: http://www.marketingtechnologybrief.com/tag/cloud-computing/. [Accessed: 21-Jul-2017].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 [4] W.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Voorsluys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J.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Broberg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and R.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Buyya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"Introduction to cloud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1"/>
                </a:solidFill>
                <a:latin typeface="+mn-lt"/>
              </a:rPr>
              <a:t>            computing," Cloud Computing, pp. 1-41, 2011.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[5]2017.[Online].Available: https://www.dialogic.com/~/media/products/docs/whitepapers/12023-cloud-computing-wp.pdf. [Accessed: 21- Jul- 2017]. 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[6] International Journal of Advanced Research in Computer and Communication Engineering Vol. 4, Issue 5, May 2015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[7] G. Jose Moses, D. Sunil Kumar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Prof.P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. Suresh Varma N.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Supriya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“A Simulation Based Study of AODV, DSR, DSDV Routing Protocols in MANET Using NS-2”, in International Journal of Advanced Research in Computer Science and Software Engineering Volume 2, Issue 3, March 2012; Publication Year: 2012.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[8]A.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Khapre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 and U.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Lilhore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"MET OLSR – An Energy Effective OLSR based Routing Protocol", International Journal of Computer Applications, vol. 146, no. 13, pp. 1-4, 2016.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G. RAJKUMAR, DR. K. DURAISAMY, “A Review of Ad Hoc On-Demand Distance Vector Routing Protocol for Mobile Ad Hoc Networks”, in Journal of Theoretical and Applied Information Technology, Vol. 36 No.1, 15th February 2012, Publication Year: 2012.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[11]V.RAJESHKUMAR,P.SIVAKUMAR, “Comparative Study of AODV, DSDV and DSR Routing Protocols in MANET Using Network Simulator-2”, International Journal of Advanced Research in Computer and Communication Engineering Vol. 2, Issue 12, December 2013; Publication Year: 2013.</a:t>
            </a:r>
          </a:p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[14] S.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Balasubramaniam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J.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Mineraud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P.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Mcdonagh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, P. Perry, L. Murphy, W. Donnelly, and D.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Botvich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. An Evaluation of Parameterized Gradient Based Routing with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QoE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 Monitoring for Multiple IPTV Providers. IEEE Transactions on Broadcasting, 57(2):183–194, 2011.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endParaRPr lang="en-US" sz="1000" dirty="0">
              <a:solidFill>
                <a:schemeClr val="accent1"/>
              </a:solidFill>
              <a:latin typeface="+mn-lt"/>
            </a:endParaRPr>
          </a:p>
          <a:p>
            <a:endParaRPr lang="en-US" sz="1000" dirty="0">
              <a:solidFill>
                <a:schemeClr val="accent1"/>
              </a:solidFill>
              <a:latin typeface="+mn-lt"/>
            </a:endParaRPr>
          </a:p>
          <a:p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82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9580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5000" dirty="0" err="1">
                <a:solidFill>
                  <a:schemeClr val="accent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Thank</a:t>
            </a:r>
            <a:r>
              <a:rPr lang="fr-FR" sz="15000" dirty="0">
                <a:solidFill>
                  <a:schemeClr val="accent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fr-FR" sz="15000" dirty="0" err="1">
                <a:solidFill>
                  <a:schemeClr val="accent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you</a:t>
            </a:r>
            <a:r>
              <a:rPr lang="fr-FR" sz="15000" dirty="0">
                <a:solidFill>
                  <a:schemeClr val="accent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!</a:t>
            </a:r>
            <a:endParaRPr lang="en-US" sz="15000" dirty="0">
              <a:solidFill>
                <a:schemeClr val="accent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338" name="Picture 2" descr="https://encrypted-tbn1.gstatic.com/images?q=tbn:ANd9GcQbHaRPIpAE8JcUqi6SxlpdVOflT0h3unvOhMEMDDidH2tTGQ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57" y="2776736"/>
            <a:ext cx="4289178" cy="32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3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way forward for the IT infrastructure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Routing Protocols have been studied and evolved over the years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multiple routing protocol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which are the best routing protocol for cloud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 new Routing protocol.</a:t>
            </a:r>
          </a:p>
        </p:txBody>
      </p:sp>
    </p:spTree>
    <p:extLst>
      <p:ext uri="{BB962C8B-B14F-4D97-AF65-F5344CB8AC3E}">
        <p14:creationId xmlns:p14="http://schemas.microsoft.com/office/powerpoint/2010/main" val="8626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What is Cloud Computing?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It is technology that uses internet, central remote server to maintain a data &amp; application.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Used to store the data on remote server securely and retrieved it. 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Ex. Yahoo, Gmail, Hotmail, 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etc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What is Routing Protocol ?</a:t>
            </a:r>
            <a:endParaRPr lang="en-US" sz="20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A routing protocol specifies </a:t>
            </a:r>
            <a:r>
              <a:rPr lang="en-US" sz="1800">
                <a:solidFill>
                  <a:schemeClr val="accent1"/>
                </a:solidFill>
                <a:latin typeface="+mn-lt"/>
              </a:rPr>
              <a:t>how routers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communicate with each other, disseminating information that enables them to select routes between any two nodes on a computer network. 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Each router has a priori knowledge only of networks attached to it directly.</a:t>
            </a:r>
          </a:p>
          <a:p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2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In real time operating systems, the jobs are executed based on the availability of resources on that computer. For an efficient process scheduling we should consider the below points.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a.	Should meet the time constraints of the system.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b.	Should prevent simultaneous access to shared resources.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c.	Should attain high degree of utilization with time constraints into 	consideration.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d.	Need to reduce the context switching due to preemption.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e.	Reduce the communication cost in the Real-time systems.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81136"/>
          </a:xfrm>
          <a:prstGeom prst="rect">
            <a:avLst/>
          </a:prstGeom>
        </p:spPr>
      </p:pic>
      <p:pic>
        <p:nvPicPr>
          <p:cNvPr id="5" name="Picture 4" descr="C:\Users\AMAANASSOCIATES\Desktop\2.PNG">
            <a:extLst>
              <a:ext uri="{FF2B5EF4-FFF2-40B4-BE49-F238E27FC236}">
                <a16:creationId xmlns:a16="http://schemas.microsoft.com/office/drawing/2014/main" id="{A59F4EC5-AAEF-4287-B121-C4F36B96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665" y="571708"/>
            <a:ext cx="7171268" cy="4963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54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7B16-212C-4FB9-9B6B-85FA7DF8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 - Comparison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2550E3-8404-4560-8165-141AF7445316}"/>
              </a:ext>
            </a:extLst>
          </p:cNvPr>
          <p:cNvSpPr txBox="1">
            <a:spLocks/>
          </p:cNvSpPr>
          <p:nvPr/>
        </p:nvSpPr>
        <p:spPr>
          <a:xfrm>
            <a:off x="389467" y="246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3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5F062AD-1CF3-42D7-8BE6-97C37149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0" y="1307888"/>
            <a:ext cx="7121010" cy="41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B724-8E9A-4E8B-977C-D29571E8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274638"/>
            <a:ext cx="7967133" cy="68594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Service models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5D2-D68C-4BBB-A51F-E45EED17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C2E935-16CA-43FF-8038-BC8AF55C6EDB}"/>
              </a:ext>
            </a:extLst>
          </p:cNvPr>
          <p:cNvSpPr txBox="1">
            <a:spLocks/>
          </p:cNvSpPr>
          <p:nvPr/>
        </p:nvSpPr>
        <p:spPr>
          <a:xfrm>
            <a:off x="385762" y="88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0184D2-2817-4725-876B-CC7E69B19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52516"/>
              </p:ext>
            </p:extLst>
          </p:nvPr>
        </p:nvGraphicFramePr>
        <p:xfrm>
          <a:off x="516466" y="1146327"/>
          <a:ext cx="8270375" cy="402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803AB69-5113-4DC3-9B9D-58A53D0C3B45}"/>
              </a:ext>
            </a:extLst>
          </p:cNvPr>
          <p:cNvSpPr/>
          <p:nvPr/>
        </p:nvSpPr>
        <p:spPr>
          <a:xfrm>
            <a:off x="3869834" y="1906859"/>
            <a:ext cx="1559422" cy="386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51435" rIns="102870" bIns="5143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700" kern="1200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53A7309-5D07-4BF2-965A-0553B511B1EF}"/>
              </a:ext>
            </a:extLst>
          </p:cNvPr>
          <p:cNvSpPr/>
          <p:nvPr/>
        </p:nvSpPr>
        <p:spPr>
          <a:xfrm>
            <a:off x="5324569" y="1838909"/>
            <a:ext cx="1423820" cy="451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51435" rIns="102870" bIns="5143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700" kern="1200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AA5E13E6-7EC4-4ED7-BBD6-53553EC4774B}"/>
              </a:ext>
            </a:extLst>
          </p:cNvPr>
          <p:cNvSpPr/>
          <p:nvPr/>
        </p:nvSpPr>
        <p:spPr>
          <a:xfrm>
            <a:off x="6416143" y="1263917"/>
            <a:ext cx="2169631" cy="386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51435" rIns="102870" bIns="5143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700" kern="1200" dirty="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48AA1FC-3FB4-4271-B528-B488FB1EC443}"/>
              </a:ext>
            </a:extLst>
          </p:cNvPr>
          <p:cNvSpPr/>
          <p:nvPr/>
        </p:nvSpPr>
        <p:spPr>
          <a:xfrm>
            <a:off x="3352998" y="5172084"/>
            <a:ext cx="5362406" cy="3653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57150" rIns="114300" bIns="571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pic>
        <p:nvPicPr>
          <p:cNvPr id="10" name="Picture 9" descr="logo_azure.png">
            <a:extLst>
              <a:ext uri="{FF2B5EF4-FFF2-40B4-BE49-F238E27FC236}">
                <a16:creationId xmlns:a16="http://schemas.microsoft.com/office/drawing/2014/main" id="{288704FD-0DCE-4723-A3AB-B733EFA83DE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8712" y="3711460"/>
            <a:ext cx="1905000" cy="514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 descr="logo_force.png">
            <a:extLst>
              <a:ext uri="{FF2B5EF4-FFF2-40B4-BE49-F238E27FC236}">
                <a16:creationId xmlns:a16="http://schemas.microsoft.com/office/drawing/2014/main" id="{459806A6-CCC7-41BA-9419-D06E6AE9256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16143" y="3241440"/>
            <a:ext cx="1905000" cy="514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logo_googleappengine.png">
            <a:extLst>
              <a:ext uri="{FF2B5EF4-FFF2-40B4-BE49-F238E27FC236}">
                <a16:creationId xmlns:a16="http://schemas.microsoft.com/office/drawing/2014/main" id="{74CD272C-BFEE-4B18-B38C-253EBD72CDD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9266" y="3236427"/>
            <a:ext cx="1905000" cy="514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CEFE55-F182-40FC-A1EC-9EA38C09A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0" y="1479328"/>
            <a:ext cx="3010617" cy="1215466"/>
          </a:xfrm>
          <a:prstGeom prst="rect">
            <a:avLst/>
          </a:prstGeom>
        </p:spPr>
      </p:pic>
      <p:pic>
        <p:nvPicPr>
          <p:cNvPr id="14" name="Picture 10" descr="http://t2.gstatic.com/images?q=tbn:jGTeQeE8hvY07M:http://www.tcd.ie/disability/projects/DS3/images/facebook.jpg">
            <a:hlinkClick r:id="rId13"/>
            <a:extLst>
              <a:ext uri="{FF2B5EF4-FFF2-40B4-BE49-F238E27FC236}">
                <a16:creationId xmlns:a16="http://schemas.microsoft.com/office/drawing/2014/main" id="{2205840E-1A98-43BB-BAF3-800C64EA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7574" y="2362437"/>
            <a:ext cx="1362075" cy="514351"/>
          </a:xfrm>
          <a:prstGeom prst="rect">
            <a:avLst/>
          </a:prstGeom>
          <a:noFill/>
        </p:spPr>
      </p:pic>
      <p:pic>
        <p:nvPicPr>
          <p:cNvPr id="15" name="Picture 14" descr="logo_gmail.png">
            <a:extLst>
              <a:ext uri="{FF2B5EF4-FFF2-40B4-BE49-F238E27FC236}">
                <a16:creationId xmlns:a16="http://schemas.microsoft.com/office/drawing/2014/main" id="{3073DC88-8A99-4B3A-9DDD-A71F2A9CFD10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51666" y="2290153"/>
            <a:ext cx="1672511" cy="5602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7FA48F-B80F-4140-A895-E7D1DA2672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0" y="1573124"/>
            <a:ext cx="1216092" cy="1289240"/>
          </a:xfrm>
          <a:prstGeom prst="rect">
            <a:avLst/>
          </a:prstGeom>
        </p:spPr>
      </p:pic>
      <p:pic>
        <p:nvPicPr>
          <p:cNvPr id="17" name="Picture 16" descr="http://www.technewsworld.com/images/rw570375/cloud-att.jpg">
            <a:extLst>
              <a:ext uri="{FF2B5EF4-FFF2-40B4-BE49-F238E27FC236}">
                <a16:creationId xmlns:a16="http://schemas.microsoft.com/office/drawing/2014/main" id="{B4FF0D08-9594-4475-9A21-E68C40CA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43306" y="4757740"/>
            <a:ext cx="1445406" cy="1042038"/>
          </a:xfrm>
          <a:prstGeom prst="rect">
            <a:avLst/>
          </a:prstGeom>
          <a:noFill/>
        </p:spPr>
      </p:pic>
      <p:pic>
        <p:nvPicPr>
          <p:cNvPr id="18" name="Picture 17" descr="logo_rackspacecloud.png">
            <a:extLst>
              <a:ext uri="{FF2B5EF4-FFF2-40B4-BE49-F238E27FC236}">
                <a16:creationId xmlns:a16="http://schemas.microsoft.com/office/drawing/2014/main" id="{50B6F56B-FFF4-43F7-BDDB-A50ED07B2E0A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29190" y="5314960"/>
            <a:ext cx="1905000" cy="45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 descr="logo_aws.png">
            <a:extLst>
              <a:ext uri="{FF2B5EF4-FFF2-40B4-BE49-F238E27FC236}">
                <a16:creationId xmlns:a16="http://schemas.microsoft.com/office/drawing/2014/main" id="{7C1DD88A-2CE3-4F66-B80D-E70FD761926F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5074" y="4886332"/>
            <a:ext cx="1905000" cy="45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473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There are 3 types Routing Algorithms and Protocols for Cloud Computing that are discussed in the paper.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Proactive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Reactive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Hybrid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There are no 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one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solution for all when it comes to routing, a lot of thought needs to go in what kind of a network is getting set up .</a:t>
            </a:r>
          </a:p>
          <a:p>
            <a:pPr marL="342900" lvl="1" indent="-342900">
              <a:buFont typeface="Arial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is it going to be used, is based on multiple factor, one can decide what is the best routing protocol that can fulfill the needs of its cloud environment.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88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AEDE-5071-4820-B962-4D856AF450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7236" y="1104880"/>
            <a:ext cx="6709528" cy="34413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3B34C3-D081-4E37-87F0-CEB6A7F91985}"/>
              </a:ext>
            </a:extLst>
          </p:cNvPr>
          <p:cNvSpPr/>
          <p:nvPr/>
        </p:nvSpPr>
        <p:spPr>
          <a:xfrm>
            <a:off x="1037270" y="4546207"/>
            <a:ext cx="7455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DSDV - Dynamic destination – Sequenced distance vector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OLSR - Optimized Link State Routing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WRP – Wireless Routing protocol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AODV - Ad hoc On-demand Distance Vector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DSR - Dynamic Source Routing Protocol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ABR – Associativity based routing protocol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ZRP – Zone routing protocol.</a:t>
            </a:r>
          </a:p>
        </p:txBody>
      </p:sp>
    </p:spTree>
    <p:extLst>
      <p:ext uri="{BB962C8B-B14F-4D97-AF65-F5344CB8AC3E}">
        <p14:creationId xmlns:p14="http://schemas.microsoft.com/office/powerpoint/2010/main" val="8334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1714</Words>
  <Application>Microsoft Office PowerPoint</Application>
  <PresentationFormat>On-screen Show (4:3)</PresentationFormat>
  <Paragraphs>200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AngsanaUPC</vt:lpstr>
      <vt:lpstr>Arial</vt:lpstr>
      <vt:lpstr>Calibri</vt:lpstr>
      <vt:lpstr>Helvetica</vt:lpstr>
      <vt:lpstr>Times New Roman</vt:lpstr>
      <vt:lpstr>Office Theme</vt:lpstr>
      <vt:lpstr>Custom Design</vt:lpstr>
      <vt:lpstr>Routing Protocols in Cloud Computing</vt:lpstr>
      <vt:lpstr>PowerPoint Presentation</vt:lpstr>
      <vt:lpstr>Abstract</vt:lpstr>
      <vt:lpstr>Introduction</vt:lpstr>
      <vt:lpstr>Cont..</vt:lpstr>
      <vt:lpstr>Cloud Service models - Comparison</vt:lpstr>
      <vt:lpstr>Cloud Service models - Examples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Comparative Analysis</vt:lpstr>
      <vt:lpstr>Comparison Table</vt:lpstr>
      <vt:lpstr>Future Work</vt:lpstr>
      <vt:lpstr>Conclusion</vt:lpstr>
      <vt:lpstr>References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Ankita Wankhede</cp:lastModifiedBy>
  <cp:revision>170</cp:revision>
  <dcterms:created xsi:type="dcterms:W3CDTF">2014-01-29T16:47:28Z</dcterms:created>
  <dcterms:modified xsi:type="dcterms:W3CDTF">2017-07-24T03:06:51Z</dcterms:modified>
</cp:coreProperties>
</file>