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2" r:id="rId6"/>
    <p:sldId id="260" r:id="rId7"/>
    <p:sldId id="303" r:id="rId8"/>
    <p:sldId id="261" r:id="rId9"/>
    <p:sldId id="262" r:id="rId10"/>
    <p:sldId id="304" r:id="rId11"/>
    <p:sldId id="263" r:id="rId12"/>
    <p:sldId id="305" r:id="rId13"/>
    <p:sldId id="264" r:id="rId14"/>
    <p:sldId id="306" r:id="rId15"/>
    <p:sldId id="265" r:id="rId16"/>
    <p:sldId id="299" r:id="rId17"/>
    <p:sldId id="266" r:id="rId18"/>
    <p:sldId id="307" r:id="rId19"/>
    <p:sldId id="267" r:id="rId20"/>
    <p:sldId id="268" r:id="rId21"/>
    <p:sldId id="308" r:id="rId22"/>
    <p:sldId id="269" r:id="rId23"/>
    <p:sldId id="270" r:id="rId24"/>
    <p:sldId id="271" r:id="rId25"/>
    <p:sldId id="309" r:id="rId26"/>
    <p:sldId id="310" r:id="rId27"/>
    <p:sldId id="301" r:id="rId28"/>
    <p:sldId id="300" r:id="rId29"/>
    <p:sldId id="272" r:id="rId30"/>
    <p:sldId id="311" r:id="rId31"/>
    <p:sldId id="273" r:id="rId32"/>
    <p:sldId id="274" r:id="rId33"/>
    <p:sldId id="312" r:id="rId34"/>
    <p:sldId id="275" r:id="rId35"/>
    <p:sldId id="276" r:id="rId36"/>
    <p:sldId id="313" r:id="rId37"/>
    <p:sldId id="277" r:id="rId38"/>
    <p:sldId id="314" r:id="rId39"/>
    <p:sldId id="278" r:id="rId40"/>
    <p:sldId id="315" r:id="rId41"/>
    <p:sldId id="279" r:id="rId42"/>
    <p:sldId id="280" r:id="rId43"/>
    <p:sldId id="316" r:id="rId44"/>
    <p:sldId id="281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640960" cy="6336704"/>
          </a:xfr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320040" indent="0">
              <a:spcBef>
                <a:spcPts val="0"/>
              </a:spcBef>
              <a:buNone/>
              <a:defRPr sz="2000"/>
            </a:lvl2pPr>
            <a:lvl3pPr marL="594360" indent="0">
              <a:spcBef>
                <a:spcPts val="0"/>
              </a:spcBef>
              <a:buNone/>
              <a:defRPr sz="2000"/>
            </a:lvl3pPr>
            <a:lvl4pPr marL="868680" indent="0">
              <a:spcBef>
                <a:spcPts val="0"/>
              </a:spcBef>
              <a:buNone/>
              <a:defRPr sz="2000"/>
            </a:lvl4pPr>
            <a:lvl5pPr marL="1143000" indent="0">
              <a:spcBef>
                <a:spcPts val="0"/>
              </a:spcBef>
              <a:buNone/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</a:t>
            </a:r>
            <a:r>
              <a:rPr kumimoji="0" lang="ko-KR" altLang="en-US" dirty="0" err="1" smtClean="0"/>
              <a:t>클릭하시오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74FB47-8BCC-4ABF-9336-221A647FEE42}" type="datetimeFigureOut">
              <a:rPr lang="ko-KR" altLang="en-US" smtClean="0"/>
              <a:pPr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0188"/>
            <a:ext cx="8893175" cy="14382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Chapter </a:t>
            </a:r>
            <a:r>
              <a:rPr lang="en-US" altLang="ko-KR" dirty="0" smtClean="0">
                <a:solidFill>
                  <a:srgbClr val="FFFF00"/>
                </a:solidFill>
              </a:rPr>
              <a:t>15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5000" dirty="0" smtClean="0"/>
              <a:t>Linux </a:t>
            </a:r>
            <a:r>
              <a:rPr lang="ko-KR" altLang="en-US" sz="5000" dirty="0" smtClean="0"/>
              <a:t>파일 시스템 액세스</a:t>
            </a:r>
            <a:endParaRPr lang="ko-KR" altLang="ko-KR" sz="5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C38F3-81BA-457D-92E9-3713292722F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 smtClean="0"/>
              <a:t>NVMe</a:t>
            </a:r>
            <a:r>
              <a:rPr lang="en-US" altLang="ko-KR" dirty="0" smtClean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SSD </a:t>
            </a:r>
            <a:r>
              <a:rPr lang="ko-KR" altLang="en-US" dirty="0"/>
              <a:t>장치는 해당 파티션의 이름을 다르게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경우 첫 번째 디스크의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첫 </a:t>
            </a:r>
            <a:r>
              <a:rPr lang="ko-KR" altLang="en-US" dirty="0"/>
              <a:t>번째 파티션은 </a:t>
            </a:r>
            <a:r>
              <a:rPr lang="en-US" altLang="ko-KR" dirty="0"/>
              <a:t>/</a:t>
            </a:r>
            <a:r>
              <a:rPr lang="en-US" altLang="ko-KR" dirty="0" smtClean="0"/>
              <a:t>dev/nvme0p1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두 </a:t>
            </a:r>
            <a:r>
              <a:rPr lang="ko-KR" altLang="en-US" dirty="0"/>
              <a:t>번째 디스크의 세 번째 파티션은 </a:t>
            </a:r>
            <a:r>
              <a:rPr lang="en-US" altLang="ko-KR" dirty="0"/>
              <a:t>/dev/nvme1p3</a:t>
            </a:r>
            <a:r>
              <a:rPr lang="ko-KR" altLang="en-US" dirty="0"/>
              <a:t>인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SD </a:t>
            </a:r>
            <a:r>
              <a:rPr lang="ko-KR" altLang="en-US" dirty="0"/>
              <a:t>또는 </a:t>
            </a:r>
            <a:r>
              <a:rPr lang="en-US" altLang="ko-KR" dirty="0"/>
              <a:t>MMC </a:t>
            </a:r>
            <a:r>
              <a:rPr lang="ko-KR" altLang="en-US" dirty="0"/>
              <a:t>카드는 유사한 명명 시스템을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host</a:t>
            </a:r>
            <a:r>
              <a:rPr lang="ko-KR" altLang="en-US" dirty="0"/>
              <a:t>의 긴 </a:t>
            </a:r>
            <a:r>
              <a:rPr lang="en-US" altLang="ko-KR" dirty="0"/>
              <a:t>/dev/sda1 </a:t>
            </a:r>
            <a:r>
              <a:rPr lang="ko-KR" altLang="en-US" dirty="0"/>
              <a:t>장치 파일 목록은 블록 장치를 나타내는 </a:t>
            </a:r>
            <a:r>
              <a:rPr lang="en-US" altLang="ko-KR" dirty="0"/>
              <a:t>b</a:t>
            </a:r>
            <a:r>
              <a:rPr lang="ko-KR" altLang="en-US" dirty="0"/>
              <a:t>라는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특수 </a:t>
            </a:r>
            <a:r>
              <a:rPr lang="ko-KR" altLang="en-US" dirty="0"/>
              <a:t>파일 유형으로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ls -l /dev/sda1</a:t>
            </a:r>
          </a:p>
          <a:p>
            <a:pPr>
              <a:lnSpc>
                <a:spcPct val="110000"/>
              </a:lnSpc>
            </a:pPr>
            <a:r>
              <a:rPr lang="en-US" altLang="ko-KR" sz="1500" dirty="0" err="1"/>
              <a:t>brw</a:t>
            </a:r>
            <a:r>
              <a:rPr lang="en-US" altLang="ko-KR" sz="1500" dirty="0"/>
              <a:t>-</a:t>
            </a:r>
            <a:r>
              <a:rPr lang="en-US" altLang="ko-KR" sz="1500" dirty="0" err="1"/>
              <a:t>rw</a:t>
            </a:r>
            <a:r>
              <a:rPr lang="en-US" altLang="ko-KR" sz="1500" dirty="0"/>
              <a:t>----. 1 root disk 8, 1 Feb 22 08:00 /dev/sda1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6113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논리 볼륨</a:t>
            </a:r>
          </a:p>
          <a:p>
            <a:endParaRPr lang="ko-KR" altLang="en-US" dirty="0"/>
          </a:p>
          <a:p>
            <a:r>
              <a:rPr lang="ko-KR" altLang="en-US" dirty="0"/>
              <a:t>디스크 및 파티션의 다른 구성 방법은 논리 볼륨 관리</a:t>
            </a:r>
            <a:r>
              <a:rPr lang="en-US" altLang="ko-KR" dirty="0"/>
              <a:t>(LVM)</a:t>
            </a:r>
            <a:r>
              <a:rPr lang="ko-KR" altLang="en-US" dirty="0"/>
              <a:t>를 사용하는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LVM</a:t>
            </a:r>
            <a:r>
              <a:rPr lang="ko-KR" altLang="en-US" dirty="0"/>
              <a:t>에서는 하나 이상의 블록 장치를 볼륨 그룹이라는 스토리지 풀에 모을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그런 </a:t>
            </a:r>
            <a:r>
              <a:rPr lang="ko-KR" altLang="en-US" dirty="0"/>
              <a:t>다음 볼륨 그룹의 디스크 공간이 하나 이상의 논리 볼륨으로 분할되는데</a:t>
            </a:r>
            <a:r>
              <a:rPr lang="en-US" altLang="ko-KR" dirty="0"/>
              <a:t>, </a:t>
            </a:r>
            <a:r>
              <a:rPr lang="ko-KR" altLang="en-US" dirty="0" smtClean="0"/>
              <a:t>논리 </a:t>
            </a:r>
            <a:r>
              <a:rPr lang="ko-KR" altLang="en-US" dirty="0"/>
              <a:t>볼륨은 물리 디스크에 상주하는 파티션과 기능적으로 </a:t>
            </a:r>
            <a:r>
              <a:rPr lang="ko-KR" altLang="en-US" dirty="0" smtClean="0"/>
              <a:t>동등하다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LVM </a:t>
            </a:r>
            <a:r>
              <a:rPr lang="ko-KR" altLang="en-US" dirty="0"/>
              <a:t>시스템에서는 생성 시 볼륨 그룹 및 논리 볼륨에 이름을 </a:t>
            </a:r>
            <a:r>
              <a:rPr lang="ko-KR" altLang="en-US" dirty="0" smtClean="0"/>
              <a:t>할당한다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LVM</a:t>
            </a:r>
            <a:r>
              <a:rPr lang="ko-KR" altLang="en-US" dirty="0"/>
              <a:t>은 그룹 이름과 일치하는 </a:t>
            </a:r>
            <a:r>
              <a:rPr lang="en-US" altLang="ko-KR" dirty="0"/>
              <a:t>/dev</a:t>
            </a:r>
            <a:r>
              <a:rPr lang="ko-KR" altLang="en-US" dirty="0"/>
              <a:t>에 디렉터리를 만든 다음 이 새 디렉터리에 논리 볼륨과 이름이 같은 </a:t>
            </a:r>
            <a:r>
              <a:rPr lang="ko-KR" altLang="en-US" dirty="0" err="1"/>
              <a:t>심볼릭</a:t>
            </a:r>
            <a:r>
              <a:rPr lang="ko-KR" altLang="en-US" dirty="0"/>
              <a:t> 링크를 </a:t>
            </a:r>
            <a:r>
              <a:rPr lang="ko-KR" altLang="en-US" dirty="0" smtClean="0"/>
              <a:t>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그런 </a:t>
            </a:r>
            <a:r>
              <a:rPr lang="ko-KR" altLang="en-US" dirty="0"/>
              <a:t>다음 논리 볼륨 파일을 </a:t>
            </a:r>
            <a:r>
              <a:rPr lang="ko-KR" altLang="en-US" dirty="0" err="1"/>
              <a:t>마운트할</a:t>
            </a:r>
            <a:r>
              <a:rPr lang="ko-KR" altLang="en-US" dirty="0"/>
              <a:t>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457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endParaRPr lang="en-US" altLang="ko-KR" dirty="0" smtClean="0"/>
          </a:p>
          <a:p>
            <a:r>
              <a:rPr lang="ko-KR" altLang="en-US" dirty="0" smtClean="0"/>
              <a:t>볼륨 </a:t>
            </a:r>
            <a:r>
              <a:rPr lang="ko-KR" altLang="en-US" dirty="0"/>
              <a:t>그룹이 </a:t>
            </a:r>
            <a:r>
              <a:rPr lang="en-US" altLang="ko-KR" dirty="0" err="1"/>
              <a:t>myvg</a:t>
            </a:r>
            <a:r>
              <a:rPr lang="ko-KR" altLang="en-US" dirty="0"/>
              <a:t>이고 이 그룹 내의 논리 볼륨이 </a:t>
            </a:r>
            <a:r>
              <a:rPr lang="en-US" altLang="ko-KR" dirty="0" err="1"/>
              <a:t>mylv</a:t>
            </a:r>
            <a:r>
              <a:rPr lang="ko-KR" altLang="en-US" dirty="0"/>
              <a:t>인 경우 논리 볼륨 장치 파일의 전체 경로 이름은 </a:t>
            </a:r>
            <a:r>
              <a:rPr lang="en-US" altLang="ko-KR" dirty="0"/>
              <a:t>/</a:t>
            </a:r>
            <a:r>
              <a:rPr lang="en-US" altLang="ko-KR" dirty="0" smtClean="0"/>
              <a:t>dev/</a:t>
            </a:r>
            <a:r>
              <a:rPr lang="en-US" altLang="ko-KR" dirty="0" err="1" smtClean="0"/>
              <a:t>myvg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mylv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</a:p>
          <a:p>
            <a:r>
              <a:rPr lang="ko-KR" altLang="en-US" dirty="0"/>
              <a:t>위에서 언급한 논리적 볼륨 장치의 이름 형식은 부팅에 따라 다를 수 있으며 액세스에 사용된 실제 장치 파일에 대한 </a:t>
            </a:r>
            <a:r>
              <a:rPr lang="ko-KR" altLang="en-US" dirty="0" err="1"/>
              <a:t>심볼릭</a:t>
            </a:r>
            <a:r>
              <a:rPr lang="ko-KR" altLang="en-US" dirty="0"/>
              <a:t> 링크로 </a:t>
            </a:r>
            <a:r>
              <a:rPr lang="ko-KR" altLang="en-US" dirty="0" smtClean="0"/>
              <a:t>구현된다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dev/mapper</a:t>
            </a:r>
            <a:r>
              <a:rPr lang="ko-KR" altLang="en-US" dirty="0"/>
              <a:t>의 파일과 연결된 논리적 볼륨 장치 이름의 다른 형태가 </a:t>
            </a:r>
            <a:endParaRPr lang="en-US" altLang="ko-KR" dirty="0" smtClean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이것은 </a:t>
            </a:r>
            <a:r>
              <a:rPr lang="ko-KR" altLang="en-US" dirty="0"/>
              <a:t>자주 사용되며 실제 장치 파일에 대한 </a:t>
            </a:r>
            <a:r>
              <a:rPr lang="ko-KR" altLang="en-US" dirty="0" err="1"/>
              <a:t>심볼릭</a:t>
            </a:r>
            <a:r>
              <a:rPr lang="ko-KR" altLang="en-US" dirty="0"/>
              <a:t> 링크이기도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37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/>
              <a:t>파일 시스템 검사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로컬 </a:t>
            </a:r>
            <a:r>
              <a:rPr lang="ko-KR" altLang="en-US" dirty="0"/>
              <a:t>및 원격 파일 시스템 장치 및 가용 공간에 대한 개요를 보려면 </a:t>
            </a:r>
            <a:r>
              <a:rPr lang="en-US" altLang="ko-KR" dirty="0" err="1"/>
              <a:t>df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/>
              <a:t>명령이 인수 없이 실행되면 </a:t>
            </a:r>
            <a:r>
              <a:rPr lang="ko-KR" altLang="en-US" dirty="0" err="1"/>
              <a:t>마운트된</a:t>
            </a:r>
            <a:r>
              <a:rPr lang="ko-KR" altLang="en-US" dirty="0"/>
              <a:t> 모든 정규 파일 시스템의 총 디스크 공간</a:t>
            </a:r>
            <a:r>
              <a:rPr lang="en-US" altLang="ko-KR" dirty="0"/>
              <a:t>, </a:t>
            </a:r>
            <a:r>
              <a:rPr lang="ko-KR" altLang="en-US" dirty="0"/>
              <a:t>사용된 디스크 공간</a:t>
            </a:r>
            <a:r>
              <a:rPr lang="en-US" altLang="ko-KR" dirty="0"/>
              <a:t>, </a:t>
            </a:r>
            <a:r>
              <a:rPr lang="ko-KR" altLang="en-US" dirty="0"/>
              <a:t>가용 디스크 공간</a:t>
            </a:r>
            <a:r>
              <a:rPr lang="en-US" altLang="ko-KR" dirty="0"/>
              <a:t>, </a:t>
            </a:r>
            <a:r>
              <a:rPr lang="ko-KR" altLang="en-US" dirty="0"/>
              <a:t>사용된 총 디스크 공간의 비율이 </a:t>
            </a:r>
            <a:r>
              <a:rPr lang="ko-KR" altLang="en-US" dirty="0" smtClean="0"/>
              <a:t>보고된다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로컬 </a:t>
            </a:r>
            <a:r>
              <a:rPr lang="ko-KR" altLang="en-US" dirty="0"/>
              <a:t>및 원격 파일 시스템 모두에 대해 </a:t>
            </a:r>
            <a:r>
              <a:rPr lang="ko-KR" altLang="en-US" dirty="0" smtClean="0"/>
              <a:t>보고한다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예제에서는 </a:t>
            </a:r>
            <a:r>
              <a:rPr lang="en-US" altLang="ko-KR" dirty="0"/>
              <a:t>host</a:t>
            </a:r>
            <a:r>
              <a:rPr lang="ko-KR" altLang="en-US" dirty="0"/>
              <a:t>의 파일 시스템과 마운트 지점을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df</a:t>
            </a:r>
            <a:endParaRPr lang="en-US" altLang="ko-KR" dirty="0"/>
          </a:p>
          <a:p>
            <a:r>
              <a:rPr lang="ko-KR" altLang="en-US" dirty="0" smtClean="0"/>
              <a:t>표시 생략</a:t>
            </a:r>
            <a:endParaRPr lang="en-US" altLang="ko-KR" dirty="0" smtClean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0864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host </a:t>
            </a:r>
            <a:r>
              <a:rPr lang="ko-KR" altLang="en-US" dirty="0"/>
              <a:t>시스템을 </a:t>
            </a:r>
            <a:r>
              <a:rPr lang="ko-KR" altLang="en-US" dirty="0" err="1"/>
              <a:t>파티셔닝하면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및 </a:t>
            </a:r>
            <a:r>
              <a:rPr lang="en-US" altLang="ko-KR" dirty="0"/>
              <a:t>/boot</a:t>
            </a:r>
            <a:r>
              <a:rPr lang="ko-KR" altLang="en-US" dirty="0"/>
              <a:t>에 </a:t>
            </a:r>
            <a:r>
              <a:rPr lang="ko-KR" altLang="en-US" dirty="0" err="1"/>
              <a:t>마운트된</a:t>
            </a:r>
            <a:r>
              <a:rPr lang="ko-KR" altLang="en-US" dirty="0"/>
              <a:t> 실제 파일 시스템 두 개가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이것은 </a:t>
            </a:r>
            <a:r>
              <a:rPr lang="ko-KR" altLang="en-US" dirty="0"/>
              <a:t>가상 시스템에 공통된 </a:t>
            </a:r>
            <a:r>
              <a:rPr lang="ko-KR" altLang="en-US" dirty="0" smtClean="0"/>
              <a:t>사항이다</a:t>
            </a:r>
            <a:r>
              <a:rPr lang="en-US" altLang="ko-KR" dirty="0" smtClean="0"/>
              <a:t>.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devtmpfs</a:t>
            </a:r>
            <a:r>
              <a:rPr lang="en-US" altLang="ko-KR" dirty="0"/>
              <a:t> </a:t>
            </a:r>
            <a:r>
              <a:rPr lang="ko-KR" altLang="en-US" dirty="0"/>
              <a:t>장치는 시스템 메모리에 있는 파일 </a:t>
            </a:r>
            <a:r>
              <a:rPr lang="ko-KR" altLang="en-US" dirty="0" smtClean="0"/>
              <a:t>시스템이다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tmpfs</a:t>
            </a:r>
            <a:r>
              <a:rPr lang="en-US" altLang="ko-KR" dirty="0" smtClean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devtmpfs</a:t>
            </a:r>
            <a:r>
              <a:rPr lang="ko-KR" altLang="en-US" dirty="0"/>
              <a:t>에 작성되는 모든 파일은 시스템을 </a:t>
            </a:r>
            <a:r>
              <a:rPr lang="ko-KR" altLang="en-US" dirty="0" err="1"/>
              <a:t>재부팅하면</a:t>
            </a:r>
            <a:r>
              <a:rPr lang="ko-KR" altLang="en-US" dirty="0"/>
              <a:t> </a:t>
            </a:r>
            <a:r>
              <a:rPr lang="ko-KR" altLang="en-US" dirty="0" smtClean="0"/>
              <a:t>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 크기의 </a:t>
            </a:r>
            <a:r>
              <a:rPr lang="ko-KR" altLang="en-US" dirty="0" err="1"/>
              <a:t>가독성을</a:t>
            </a:r>
            <a:r>
              <a:rPr lang="ko-KR" altLang="en-US" dirty="0"/>
              <a:t> 개선하기 위해 사용자가 읽을 수 있는 두 가지 옵션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-h </a:t>
            </a:r>
            <a:r>
              <a:rPr lang="ko-KR" altLang="en-US" dirty="0"/>
              <a:t>또는 </a:t>
            </a:r>
            <a:r>
              <a:rPr lang="en-US" altLang="ko-KR" dirty="0"/>
              <a:t>-H</a:t>
            </a:r>
            <a:r>
              <a:rPr lang="ko-KR" altLang="en-US" dirty="0"/>
              <a:t>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두 가지 옵션의 차이는 </a:t>
            </a:r>
            <a:r>
              <a:rPr lang="en-US" altLang="ko-KR" dirty="0"/>
              <a:t>-h</a:t>
            </a:r>
            <a:r>
              <a:rPr lang="ko-KR" altLang="en-US" dirty="0"/>
              <a:t>는 </a:t>
            </a:r>
            <a:r>
              <a:rPr lang="en-US" altLang="ko-KR" dirty="0"/>
              <a:t>KiB(210), </a:t>
            </a:r>
            <a:r>
              <a:rPr lang="en-US" altLang="ko-KR" dirty="0" err="1"/>
              <a:t>MiB</a:t>
            </a:r>
            <a:r>
              <a:rPr lang="en-US" altLang="ko-KR" dirty="0"/>
              <a:t>(220) </a:t>
            </a:r>
            <a:r>
              <a:rPr lang="ko-KR" altLang="en-US" dirty="0"/>
              <a:t>또는 </a:t>
            </a:r>
            <a:r>
              <a:rPr lang="en-US" altLang="ko-KR" dirty="0" err="1"/>
              <a:t>GiB</a:t>
            </a:r>
            <a:r>
              <a:rPr lang="en-US" altLang="ko-KR" dirty="0"/>
              <a:t> (230) </a:t>
            </a:r>
            <a:r>
              <a:rPr lang="ko-KR" altLang="en-US" dirty="0"/>
              <a:t>단위로 보고하는 </a:t>
            </a:r>
            <a:r>
              <a:rPr lang="ko-KR" altLang="en-US" dirty="0" smtClean="0"/>
              <a:t>반면</a:t>
            </a:r>
            <a:r>
              <a:rPr lang="en-US" altLang="ko-KR" dirty="0"/>
              <a:t>, -H </a:t>
            </a:r>
            <a:r>
              <a:rPr lang="ko-KR" altLang="en-US" dirty="0"/>
              <a:t>옵션은 </a:t>
            </a:r>
            <a:r>
              <a:rPr lang="en-US" altLang="ko-KR" dirty="0"/>
              <a:t>SI </a:t>
            </a:r>
            <a:r>
              <a:rPr lang="ko-KR" altLang="en-US" dirty="0"/>
              <a:t>단위인 </a:t>
            </a:r>
            <a:r>
              <a:rPr lang="en-US" altLang="ko-KR" dirty="0"/>
              <a:t>KB(103), MB(106), GB(109)</a:t>
            </a:r>
            <a:r>
              <a:rPr lang="ko-KR" altLang="en-US" dirty="0"/>
              <a:t>로 보고한다는 </a:t>
            </a:r>
            <a:r>
              <a:rPr lang="ko-KR" altLang="en-US" dirty="0" smtClean="0"/>
              <a:t>점이다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하드 </a:t>
            </a:r>
            <a:r>
              <a:rPr lang="ko-KR" altLang="en-US" dirty="0"/>
              <a:t>드라이브 제조업체는 일반적으로 제품을 광고할 때 </a:t>
            </a:r>
            <a:r>
              <a:rPr lang="en-US" altLang="ko-KR" dirty="0"/>
              <a:t>SI </a:t>
            </a:r>
            <a:r>
              <a:rPr lang="ko-KR" altLang="en-US" dirty="0"/>
              <a:t>단위를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host </a:t>
            </a:r>
            <a:r>
              <a:rPr lang="ko-KR" altLang="en-US" dirty="0"/>
              <a:t>시스템의 파일 시스템에 대한 보고서를 사용자가 읽을 수 있는 형식으로 변환된 모든 단위로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8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특정 디렉터리 트리에 사용되는 공간에 대한 세부 정보를 보려면 </a:t>
            </a:r>
            <a:r>
              <a:rPr lang="en-US" altLang="ko-KR" dirty="0"/>
              <a:t>du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du </a:t>
            </a:r>
            <a:r>
              <a:rPr lang="ko-KR" altLang="en-US" dirty="0"/>
              <a:t>명령에는 </a:t>
            </a:r>
            <a:r>
              <a:rPr lang="ko-KR" altLang="en-US" dirty="0" smtClean="0"/>
              <a:t>출력을 </a:t>
            </a:r>
            <a:r>
              <a:rPr lang="ko-KR" altLang="en-US" dirty="0"/>
              <a:t>사용자가 읽을 수 있는 형식으로 변환하기 위한 </a:t>
            </a:r>
            <a:r>
              <a:rPr lang="en-US" altLang="ko-KR" dirty="0"/>
              <a:t>-h </a:t>
            </a:r>
            <a:r>
              <a:rPr lang="ko-KR" altLang="en-US" dirty="0"/>
              <a:t>및 </a:t>
            </a:r>
            <a:r>
              <a:rPr lang="en-US" altLang="ko-KR" dirty="0"/>
              <a:t>-H </a:t>
            </a:r>
            <a:r>
              <a:rPr lang="ko-KR" altLang="en-US" dirty="0"/>
              <a:t>옵션이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du </a:t>
            </a:r>
            <a:r>
              <a:rPr lang="ko-KR" altLang="en-US" dirty="0"/>
              <a:t>명령은 현재 디렉터리 트리의 모든 파일 크기를 반복적으로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 </a:t>
            </a:r>
            <a:r>
              <a:rPr lang="ko-KR" altLang="en-US" dirty="0"/>
              <a:t>디렉터리에 대한 디스크 사용량 보고서를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du /</a:t>
            </a:r>
            <a:r>
              <a:rPr lang="en-US" altLang="ko-KR" dirty="0" err="1"/>
              <a:t>usr</a:t>
            </a:r>
            <a:r>
              <a:rPr lang="en-US" altLang="ko-KR" dirty="0"/>
              <a:t>/share</a:t>
            </a:r>
          </a:p>
          <a:p>
            <a:r>
              <a:rPr lang="en-US" altLang="ko-KR" dirty="0"/>
              <a:t>...output omitted...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 </a:t>
            </a:r>
            <a:r>
              <a:rPr lang="ko-KR" altLang="en-US" dirty="0"/>
              <a:t>디렉터리에 대한 디스크 사용량 보고서를 사용자가 읽을 수 있는 형식으로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du -h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/log</a:t>
            </a:r>
          </a:p>
          <a:p>
            <a:r>
              <a:rPr lang="en-US" altLang="ko-KR" dirty="0"/>
              <a:t>...output omitted...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9219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132856"/>
            <a:ext cx="8424936" cy="151216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15.2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4400" dirty="0" smtClean="0"/>
              <a:t>파일 시스템  마운트 및 마운트 해제</a:t>
            </a:r>
            <a:endParaRPr lang="en-US" altLang="ko-KR" sz="4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2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학습 </a:t>
            </a:r>
            <a:r>
              <a:rPr lang="ko-KR" altLang="en-US" dirty="0" smtClean="0"/>
              <a:t>목표</a:t>
            </a:r>
            <a:endParaRPr lang="ko-KR" altLang="en-US" dirty="0"/>
          </a:p>
          <a:p>
            <a:r>
              <a:rPr lang="ko-KR" altLang="en-US" dirty="0"/>
              <a:t>이 섹션을 마치면 시스템 계층 구조에서 파일 시스템을 추가 및 제거하는 방법으로 파일 시스템 콘텐츠에 액세스할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파일 시스템 직접 </a:t>
            </a:r>
            <a:r>
              <a:rPr lang="ko-KR" altLang="en-US" sz="2500" dirty="0" err="1"/>
              <a:t>마운트하기</a:t>
            </a:r>
            <a:endParaRPr lang="ko-KR" altLang="en-US" sz="2500" dirty="0"/>
          </a:p>
          <a:p>
            <a:endParaRPr lang="en-US" altLang="ko-KR" dirty="0" smtClean="0"/>
          </a:p>
          <a:p>
            <a:r>
              <a:rPr lang="ko-KR" altLang="en-US" dirty="0" smtClean="0"/>
              <a:t>이동식 </a:t>
            </a:r>
            <a:r>
              <a:rPr lang="ko-KR" altLang="en-US" dirty="0"/>
              <a:t>스토리지 장치에 상주하는 파일 시스템에 액세스하려면 </a:t>
            </a:r>
            <a:r>
              <a:rPr lang="ko-KR" altLang="en-US" dirty="0" err="1"/>
              <a:t>마운트해야</a:t>
            </a:r>
            <a:r>
              <a:rPr lang="ko-KR" altLang="en-US" dirty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루트 </a:t>
            </a:r>
            <a:r>
              <a:rPr lang="ko-KR" altLang="en-US" dirty="0"/>
              <a:t>사용자는 </a:t>
            </a:r>
            <a:r>
              <a:rPr lang="en-US" altLang="ko-KR" dirty="0"/>
              <a:t>mount </a:t>
            </a:r>
            <a:r>
              <a:rPr lang="ko-KR" altLang="en-US" dirty="0"/>
              <a:t>명령을 사용하여 파일 시스템을 직접 </a:t>
            </a:r>
            <a:r>
              <a:rPr lang="ko-KR" altLang="en-US" dirty="0" err="1"/>
              <a:t>마운트할</a:t>
            </a:r>
            <a:r>
              <a:rPr lang="ko-KR" altLang="en-US" dirty="0"/>
              <a:t>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mount </a:t>
            </a:r>
            <a:r>
              <a:rPr lang="ko-KR" altLang="en-US" dirty="0"/>
              <a:t>명령의 첫 번째 인수는 </a:t>
            </a:r>
            <a:r>
              <a:rPr lang="ko-KR" altLang="en-US" dirty="0" err="1"/>
              <a:t>마운트할</a:t>
            </a:r>
            <a:r>
              <a:rPr lang="ko-KR" altLang="en-US" dirty="0"/>
              <a:t> 파일 시스템을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두 </a:t>
            </a:r>
            <a:r>
              <a:rPr lang="ko-KR" altLang="en-US" sz="1800" dirty="0"/>
              <a:t>번째 인수는 파일 시스템 계층 구조에서 마운트 지점으로 사용할 수 있는 </a:t>
            </a:r>
            <a:endParaRPr lang="en-US" altLang="ko-KR" sz="1800" dirty="0" smtClean="0"/>
          </a:p>
          <a:p>
            <a:r>
              <a:rPr lang="ko-KR" altLang="en-US" sz="1800" dirty="0" smtClean="0"/>
              <a:t>디렉터리를 </a:t>
            </a:r>
            <a:r>
              <a:rPr lang="ko-KR" altLang="en-US" sz="1800" dirty="0" smtClean="0"/>
              <a:t>지정한다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디스크 파티션의 파일 시스템을 </a:t>
            </a:r>
            <a:r>
              <a:rPr lang="en-US" altLang="ko-KR" dirty="0"/>
              <a:t>mount </a:t>
            </a:r>
            <a:r>
              <a:rPr lang="ko-KR" altLang="en-US" dirty="0"/>
              <a:t>명령에 지정하는 일반적인 </a:t>
            </a:r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가지 방법은 다음과 </a:t>
            </a:r>
            <a:r>
              <a:rPr lang="ko-KR" altLang="en-US" dirty="0" smtClean="0"/>
              <a:t>같다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파일 </a:t>
            </a:r>
            <a:r>
              <a:rPr lang="ko-KR" altLang="en-US" dirty="0"/>
              <a:t>시스템을 포함하는 </a:t>
            </a:r>
            <a:r>
              <a:rPr lang="en-US" altLang="ko-KR" dirty="0"/>
              <a:t>/dev</a:t>
            </a:r>
            <a:r>
              <a:rPr lang="ko-KR" altLang="en-US" dirty="0"/>
              <a:t>에서 장치 파일 이름 사용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파일 </a:t>
            </a:r>
            <a:r>
              <a:rPr lang="ko-KR" altLang="en-US" dirty="0"/>
              <a:t>시스템에 작성된 범용 고유 </a:t>
            </a:r>
            <a:r>
              <a:rPr lang="ko-KR" altLang="en-US" dirty="0" err="1"/>
              <a:t>식별자인</a:t>
            </a:r>
            <a:r>
              <a:rPr lang="ko-KR" altLang="en-US" dirty="0"/>
              <a:t> </a:t>
            </a:r>
            <a:r>
              <a:rPr lang="en-US" altLang="ko-KR" dirty="0"/>
              <a:t>UUID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  <a:p>
            <a:r>
              <a:rPr lang="ko-KR" altLang="en-US" dirty="0"/>
              <a:t>장치를 </a:t>
            </a:r>
            <a:r>
              <a:rPr lang="ko-KR" altLang="en-US" dirty="0" err="1"/>
              <a:t>마운팅하는</a:t>
            </a:r>
            <a:r>
              <a:rPr lang="ko-KR" altLang="en-US" dirty="0"/>
              <a:t> 것은 비교적 </a:t>
            </a:r>
            <a:r>
              <a:rPr lang="ko-KR" altLang="en-US" dirty="0" smtClean="0"/>
              <a:t>간단하다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마운트할</a:t>
            </a:r>
            <a:r>
              <a:rPr lang="ko-KR" altLang="en-US" dirty="0" smtClean="0"/>
              <a:t> </a:t>
            </a:r>
            <a:r>
              <a:rPr lang="ko-KR" altLang="en-US" dirty="0"/>
              <a:t>장치를 </a:t>
            </a:r>
            <a:r>
              <a:rPr lang="ko-KR" altLang="en-US" dirty="0" smtClean="0"/>
              <a:t>식별한다</a:t>
            </a:r>
            <a:r>
              <a:rPr lang="en-US" altLang="ko-KR" dirty="0" smtClean="0"/>
              <a:t>. </a:t>
            </a:r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마운트 </a:t>
            </a:r>
            <a:r>
              <a:rPr lang="ko-KR" altLang="en-US" dirty="0"/>
              <a:t>지점이 있는지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 </a:t>
            </a:r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마운트 </a:t>
            </a:r>
            <a:r>
              <a:rPr lang="ko-KR" altLang="en-US" dirty="0"/>
              <a:t>지점에 장치를 </a:t>
            </a:r>
            <a:r>
              <a:rPr lang="ko-KR" altLang="en-US" dirty="0" err="1" smtClean="0"/>
              <a:t>마운트한</a:t>
            </a:r>
            <a:r>
              <a:rPr lang="ko-KR" altLang="en-US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2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/>
              <a:t>블록 장치 식별</a:t>
            </a:r>
          </a:p>
          <a:p>
            <a:endParaRPr lang="ko-KR" altLang="en-US" dirty="0"/>
          </a:p>
          <a:p>
            <a:r>
              <a:rPr lang="ko-KR" altLang="en-US" dirty="0" err="1"/>
              <a:t>핫</a:t>
            </a:r>
            <a:r>
              <a:rPr lang="ko-KR" altLang="en-US" dirty="0"/>
              <a:t> </a:t>
            </a:r>
            <a:r>
              <a:rPr lang="ko-KR" altLang="en-US" dirty="0" err="1"/>
              <a:t>플러그형</a:t>
            </a:r>
            <a:r>
              <a:rPr lang="ko-KR" altLang="en-US" dirty="0"/>
              <a:t> 스토리지 장치</a:t>
            </a:r>
            <a:r>
              <a:rPr lang="en-US" altLang="ko-KR" dirty="0"/>
              <a:t>(HDD(</a:t>
            </a:r>
            <a:r>
              <a:rPr lang="ko-KR" altLang="en-US" dirty="0"/>
              <a:t>하드 디스크 드라이브</a:t>
            </a:r>
            <a:r>
              <a:rPr lang="en-US" altLang="ko-KR" dirty="0"/>
              <a:t>) </a:t>
            </a:r>
            <a:r>
              <a:rPr lang="ko-KR" altLang="en-US" dirty="0"/>
              <a:t>또는 서버 </a:t>
            </a:r>
            <a:r>
              <a:rPr lang="en-US" altLang="ko-KR" dirty="0"/>
              <a:t>Caddy</a:t>
            </a:r>
            <a:r>
              <a:rPr lang="ko-KR" altLang="en-US" dirty="0"/>
              <a:t>의 </a:t>
            </a:r>
            <a:r>
              <a:rPr lang="en-US" altLang="ko-KR" dirty="0"/>
              <a:t>SSD(Solid-State Device)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USB </a:t>
            </a:r>
            <a:r>
              <a:rPr lang="ko-KR" altLang="en-US" dirty="0"/>
              <a:t>스토리지 드라이브는 해당 장치를 시스템에 연결할 때마다 다른 포트에 연결할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lsblk</a:t>
            </a:r>
            <a:r>
              <a:rPr lang="en-US" altLang="ko-KR" dirty="0"/>
              <a:t> </a:t>
            </a:r>
            <a:r>
              <a:rPr lang="ko-KR" altLang="en-US" dirty="0"/>
              <a:t>명령을 사용하여 지정된 블록 장치 또는 사용 가능한 모든 장치의 세부 정보를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 smtClean="0"/>
              <a:t>lsblk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NAME                      MAJ:MIN RM  SIZE RO TYPE MOUNTPOINT</a:t>
            </a:r>
          </a:p>
          <a:p>
            <a:r>
              <a:rPr lang="ko-KR" altLang="en-US" dirty="0" err="1" smtClean="0"/>
              <a:t>표시생략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한 개의 파티션이 있는 </a:t>
            </a:r>
            <a:r>
              <a:rPr lang="en-US" altLang="ko-KR" dirty="0"/>
              <a:t>64 GB </a:t>
            </a:r>
            <a:r>
              <a:rPr lang="ko-KR" altLang="en-US" dirty="0"/>
              <a:t>스토리지 장치를 방금 추가했다는 사실을 알고 있다면</a:t>
            </a:r>
            <a:r>
              <a:rPr lang="en-US" altLang="ko-KR" dirty="0"/>
              <a:t>, </a:t>
            </a:r>
            <a:r>
              <a:rPr lang="ko-KR" altLang="en-US" dirty="0" smtClean="0"/>
              <a:t>이전 </a:t>
            </a:r>
            <a:r>
              <a:rPr lang="ko-KR" altLang="en-US" dirty="0"/>
              <a:t>출력에서 </a:t>
            </a:r>
            <a:r>
              <a:rPr lang="en-US" altLang="ko-KR" dirty="0"/>
              <a:t>/dev/vdb1</a:t>
            </a:r>
            <a:r>
              <a:rPr lang="ko-KR" altLang="en-US" dirty="0"/>
              <a:t>이 사용자가 탑재하려는 </a:t>
            </a:r>
            <a:r>
              <a:rPr lang="ko-KR" altLang="en-US" dirty="0" err="1"/>
              <a:t>파티션임을</a:t>
            </a:r>
            <a:r>
              <a:rPr lang="ko-KR" altLang="en-US" dirty="0"/>
              <a:t> 추측할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28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학습 목표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504" y="1447800"/>
            <a:ext cx="8083296" cy="507754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블록 장치가 무엇인지 </a:t>
            </a:r>
            <a:r>
              <a:rPr lang="ko-KR" altLang="en-US" dirty="0" smtClean="0"/>
              <a:t>설명할 수 있고</a:t>
            </a:r>
            <a:r>
              <a:rPr lang="en-US" altLang="ko-KR" dirty="0"/>
              <a:t>, </a:t>
            </a:r>
            <a:r>
              <a:rPr lang="ko-KR" altLang="en-US" dirty="0"/>
              <a:t>스토리지 장치의 파일 이름을 </a:t>
            </a:r>
            <a:r>
              <a:rPr lang="ko-KR" altLang="en-US" dirty="0" smtClean="0"/>
              <a:t>해석할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ko-KR" altLang="en-US" dirty="0" smtClean="0"/>
              <a:t>특정 </a:t>
            </a:r>
            <a:r>
              <a:rPr lang="ko-KR" altLang="en-US" dirty="0"/>
              <a:t>디렉터리 또는 파일에 대해 파일 시스템에서 사용하는 스토리지 장치를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ko-KR" altLang="en-US" dirty="0"/>
              <a:t>파일 시스템을 파일 시스템 계층 구조의 특정 디렉터리에 연결하여 파일 시스템에 </a:t>
            </a:r>
            <a:r>
              <a:rPr lang="ko-KR" altLang="en-US" dirty="0" smtClean="0"/>
              <a:t>액세스할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b="1" dirty="0"/>
              <a:t>find</a:t>
            </a:r>
            <a:r>
              <a:rPr lang="ko-KR" altLang="en-US" dirty="0"/>
              <a:t> 및 </a:t>
            </a:r>
            <a:r>
              <a:rPr lang="en-US" altLang="ko-KR" b="1" dirty="0"/>
              <a:t>locate</a:t>
            </a:r>
            <a:r>
              <a:rPr lang="ko-KR" altLang="en-US" dirty="0"/>
              <a:t> 명령을 사용하여 </a:t>
            </a:r>
            <a:r>
              <a:rPr lang="ko-KR" altLang="en-US" dirty="0" err="1"/>
              <a:t>마운트된</a:t>
            </a:r>
            <a:r>
              <a:rPr lang="ko-KR" altLang="en-US" dirty="0"/>
              <a:t> 파일 시스템에서 파일을 </a:t>
            </a:r>
            <a:r>
              <a:rPr lang="ko-KR" altLang="en-US" dirty="0" smtClean="0"/>
              <a:t>검색할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블록 장치 이름으로 </a:t>
            </a:r>
            <a:r>
              <a:rPr lang="ko-KR" altLang="en-US" sz="2500" dirty="0" err="1"/>
              <a:t>마운팅</a:t>
            </a:r>
            <a:endParaRPr lang="ko-KR" altLang="en-US" sz="2500" dirty="0"/>
          </a:p>
          <a:p>
            <a:endParaRPr lang="ko-KR" altLang="en-US" dirty="0"/>
          </a:p>
          <a:p>
            <a:r>
              <a:rPr lang="ko-KR" altLang="en-US" dirty="0"/>
              <a:t>다음 예시에서는 파일 시스템을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/data </a:t>
            </a:r>
            <a:r>
              <a:rPr lang="ko-KR" altLang="en-US" dirty="0"/>
              <a:t>디렉터리의 </a:t>
            </a:r>
            <a:r>
              <a:rPr lang="en-US" altLang="ko-KR" dirty="0"/>
              <a:t>/dev/vdb1 </a:t>
            </a:r>
            <a:r>
              <a:rPr lang="ko-KR" altLang="en-US" dirty="0"/>
              <a:t>파티션에 </a:t>
            </a:r>
            <a:r>
              <a:rPr lang="ko-KR" altLang="en-US" dirty="0" err="1" smtClean="0"/>
              <a:t>마운트한다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mount /dev/vdb1 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시스템을 </a:t>
            </a:r>
            <a:r>
              <a:rPr lang="ko-KR" altLang="en-US" dirty="0" err="1"/>
              <a:t>마운트하려면</a:t>
            </a:r>
            <a:r>
              <a:rPr lang="ko-KR" altLang="en-US" dirty="0"/>
              <a:t> 대상 디렉터리가 이미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 </a:t>
            </a:r>
            <a:r>
              <a:rPr lang="ko-KR" altLang="en-US" dirty="0"/>
              <a:t>디렉터리는 기본적으로 존재하며 임시 마운트 지점으로 사용하기 위한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시스템 계층 구조의 특정 위치에 </a:t>
            </a:r>
            <a:r>
              <a:rPr lang="ko-KR" altLang="en-US" dirty="0" err="1"/>
              <a:t>마운트할</a:t>
            </a:r>
            <a:r>
              <a:rPr lang="ko-KR" altLang="en-US" dirty="0"/>
              <a:t> 수 있는 합당한 이유가 없다면 </a:t>
            </a:r>
            <a:r>
              <a:rPr lang="en-US" altLang="ko-KR" dirty="0" smtClean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 </a:t>
            </a:r>
            <a:r>
              <a:rPr lang="ko-KR" altLang="en-US" dirty="0"/>
              <a:t>디렉터리를 사용하거나 임시 마운트 지점으로 사용할 수 있는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ko-KR" altLang="en-US" dirty="0"/>
              <a:t>의 하위 디렉터리를 생성할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478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중요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마운트 </a:t>
            </a:r>
            <a:r>
              <a:rPr lang="ko-KR" altLang="en-US" dirty="0"/>
              <a:t>지점 역할을 하는 디렉터리가 비어 있지 않은 경우</a:t>
            </a:r>
            <a:r>
              <a:rPr lang="en-US" altLang="ko-KR" dirty="0"/>
              <a:t>, </a:t>
            </a:r>
            <a:r>
              <a:rPr lang="ko-KR" altLang="en-US" dirty="0"/>
              <a:t>파일 시스템을 </a:t>
            </a:r>
            <a:r>
              <a:rPr lang="ko-KR" altLang="en-US" dirty="0" err="1"/>
              <a:t>마운트하기</a:t>
            </a:r>
            <a:r>
              <a:rPr lang="ko-KR" altLang="en-US" dirty="0"/>
              <a:t> 전에 해당 디렉터리에 복사한 모든 파일은 파일 시스템을 다시 마운트 해제할 때까지 액세스할 수 </a:t>
            </a:r>
            <a:r>
              <a:rPr lang="ko-KR" altLang="en-US" dirty="0" smtClean="0"/>
              <a:t>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방식은 단기적으로는 제대로 </a:t>
            </a:r>
            <a:r>
              <a:rPr lang="ko-KR" altLang="en-US" dirty="0" smtClean="0"/>
              <a:t>작동한다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운영 체제가 디스크를 감지하는 순서는 장치가 시스템에 추가되거나 시스템에서 제거될 때 변경될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ko-KR" altLang="en-US" dirty="0"/>
              <a:t>하면 해당 스토리지 장치와 연결된 장치 이름이 </a:t>
            </a:r>
            <a:r>
              <a:rPr lang="ko-KR" altLang="en-US" dirty="0" smtClean="0"/>
              <a:t>변경된다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더 </a:t>
            </a:r>
            <a:r>
              <a:rPr lang="ko-KR" altLang="en-US" dirty="0"/>
              <a:t>나은 접근 방식은 파일 시스템에 내장된 일부 특성을 사용하여 </a:t>
            </a:r>
            <a:r>
              <a:rPr lang="ko-KR" altLang="en-US" dirty="0" err="1"/>
              <a:t>마운트하는</a:t>
            </a:r>
            <a:r>
              <a:rPr lang="ko-KR" altLang="en-US" dirty="0"/>
              <a:t>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5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파일 시스템 </a:t>
            </a:r>
            <a:r>
              <a:rPr lang="en-US" altLang="ko-KR" sz="2500" dirty="0"/>
              <a:t>UUID</a:t>
            </a:r>
            <a:r>
              <a:rPr lang="ko-KR" altLang="en-US" sz="2500" dirty="0"/>
              <a:t>로 </a:t>
            </a:r>
            <a:r>
              <a:rPr lang="ko-KR" altLang="en-US" sz="2500" dirty="0" err="1"/>
              <a:t>마운팅</a:t>
            </a:r>
            <a:endParaRPr lang="ko-KR" altLang="en-US" sz="2500" dirty="0"/>
          </a:p>
          <a:p>
            <a:endParaRPr lang="ko-KR" altLang="en-US" sz="1500" dirty="0"/>
          </a:p>
          <a:p>
            <a:r>
              <a:rPr lang="ko-KR" altLang="en-US" dirty="0"/>
              <a:t>파일 시스템과 관련된 한 개의 안정적인 </a:t>
            </a:r>
            <a:r>
              <a:rPr lang="ko-KR" altLang="en-US" dirty="0" err="1"/>
              <a:t>식별자는</a:t>
            </a:r>
            <a:r>
              <a:rPr lang="ko-KR" altLang="en-US" dirty="0"/>
              <a:t> </a:t>
            </a:r>
            <a:r>
              <a:rPr lang="en-US" altLang="ko-KR" dirty="0"/>
              <a:t>UUID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이는 범용적으로 고유한 </a:t>
            </a:r>
            <a:r>
              <a:rPr lang="ko-KR" altLang="en-US" dirty="0" err="1"/>
              <a:t>식별자</a:t>
            </a:r>
            <a:r>
              <a:rPr lang="ko-KR" altLang="en-US" dirty="0"/>
              <a:t> 역할을 하는 매우 긴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smtClean="0"/>
              <a:t>숫자이다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en-US" altLang="ko-KR" dirty="0"/>
              <a:t>UUID</a:t>
            </a:r>
            <a:r>
              <a:rPr lang="ko-KR" altLang="en-US" dirty="0"/>
              <a:t>는 파일 시스템의 일부이며</a:t>
            </a:r>
            <a:r>
              <a:rPr lang="en-US" altLang="ko-KR" dirty="0"/>
              <a:t>, </a:t>
            </a:r>
            <a:r>
              <a:rPr lang="ko-KR" altLang="en-US" dirty="0"/>
              <a:t>파일 시스템이 다시 생성되지 않는 한 </a:t>
            </a:r>
            <a:r>
              <a:rPr lang="en-US" altLang="ko-KR" dirty="0"/>
              <a:t>UUID</a:t>
            </a:r>
            <a:r>
              <a:rPr lang="ko-KR" altLang="en-US" dirty="0"/>
              <a:t>는 동일하게 </a:t>
            </a:r>
            <a:r>
              <a:rPr lang="ko-KR" altLang="en-US" dirty="0" smtClean="0"/>
              <a:t>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lsblk</a:t>
            </a:r>
            <a:r>
              <a:rPr lang="en-US" altLang="ko-KR" dirty="0"/>
              <a:t> -</a:t>
            </a:r>
            <a:r>
              <a:rPr lang="en-US" altLang="ko-KR" dirty="0" err="1"/>
              <a:t>fp</a:t>
            </a:r>
            <a:r>
              <a:rPr lang="en-US" altLang="ko-KR" dirty="0"/>
              <a:t> </a:t>
            </a:r>
            <a:r>
              <a:rPr lang="ko-KR" altLang="en-US" dirty="0"/>
              <a:t>명령은 장치의 전체 경로와 함께 </a:t>
            </a:r>
            <a:r>
              <a:rPr lang="en-US" altLang="ko-KR" dirty="0"/>
              <a:t>UUID </a:t>
            </a:r>
            <a:r>
              <a:rPr lang="ko-KR" altLang="en-US" dirty="0"/>
              <a:t>및 마운트 지점은 물론 파티션의 파일 시스템 유형도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시스템이 </a:t>
            </a:r>
            <a:r>
              <a:rPr lang="ko-KR" altLang="en-US" dirty="0" err="1"/>
              <a:t>마운트되지</a:t>
            </a:r>
            <a:r>
              <a:rPr lang="ko-KR" altLang="en-US" dirty="0"/>
              <a:t> 않은 경우 마운트 지점은 비어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lsblk</a:t>
            </a:r>
            <a:r>
              <a:rPr lang="en-US" altLang="ko-KR" dirty="0"/>
              <a:t> -</a:t>
            </a:r>
            <a:r>
              <a:rPr lang="en-US" altLang="ko-KR" dirty="0" err="1" smtClean="0"/>
              <a:t>fp</a:t>
            </a:r>
            <a:endParaRPr lang="en-US" altLang="ko-KR" dirty="0" smtClean="0"/>
          </a:p>
          <a:p>
            <a:r>
              <a:rPr lang="en-US" altLang="ko-KR" dirty="0" smtClean="0"/>
              <a:t>NAME        </a:t>
            </a:r>
            <a:r>
              <a:rPr lang="en-US" altLang="ko-KR" dirty="0"/>
              <a:t>FSTYPE LABEL </a:t>
            </a:r>
            <a:r>
              <a:rPr lang="en-US" altLang="ko-KR" dirty="0">
                <a:solidFill>
                  <a:srgbClr val="FF0000"/>
                </a:solidFill>
              </a:rPr>
              <a:t>UUID</a:t>
            </a:r>
            <a:r>
              <a:rPr lang="en-US" altLang="ko-KR" dirty="0"/>
              <a:t>       </a:t>
            </a:r>
            <a:r>
              <a:rPr lang="en-US" altLang="ko-KR" dirty="0" smtClean="0"/>
              <a:t>      </a:t>
            </a:r>
            <a:r>
              <a:rPr lang="en-US" altLang="ko-KR" dirty="0"/>
              <a:t>MOUNTPOINT</a:t>
            </a:r>
          </a:p>
          <a:p>
            <a:r>
              <a:rPr lang="ko-KR" altLang="en-US" dirty="0" smtClean="0"/>
              <a:t>표시 생략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시스템의 </a:t>
            </a:r>
            <a:r>
              <a:rPr lang="en-US" altLang="ko-KR" dirty="0"/>
              <a:t>UUID</a:t>
            </a:r>
            <a:r>
              <a:rPr lang="ko-KR" altLang="en-US" dirty="0"/>
              <a:t>를 사용하여 파일 시스템을 </a:t>
            </a:r>
            <a:r>
              <a:rPr lang="ko-KR" altLang="en-US" dirty="0" err="1" smtClean="0"/>
              <a:t>마운트한다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sz="1700" dirty="0" smtClean="0"/>
              <a:t>~]# </a:t>
            </a:r>
            <a:r>
              <a:rPr lang="en-US" altLang="ko-KR" sz="1700" dirty="0"/>
              <a:t>mount UUID="</a:t>
            </a:r>
            <a:r>
              <a:rPr lang="en-US" altLang="ko-KR" sz="1700" dirty="0" smtClean="0"/>
              <a:t>46f543fd-78c9-4526-a857-244811be2d88“ </a:t>
            </a:r>
            <a:r>
              <a:rPr lang="en-US" altLang="ko-KR" sz="1800" dirty="0" smtClean="0"/>
              <a:t>/</a:t>
            </a:r>
            <a:r>
              <a:rPr lang="en-US" altLang="ko-KR" sz="1800" dirty="0" err="1"/>
              <a:t>mnt</a:t>
            </a:r>
            <a:r>
              <a:rPr lang="en-US" altLang="ko-KR" sz="1800" dirty="0"/>
              <a:t>/data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235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이동식 스토리지 장치의 자동 </a:t>
            </a:r>
            <a:r>
              <a:rPr lang="ko-KR" altLang="en-US" sz="2500" dirty="0" err="1"/>
              <a:t>마운팅</a:t>
            </a:r>
            <a:endParaRPr lang="ko-KR" altLang="en-US" sz="2500" dirty="0"/>
          </a:p>
          <a:p>
            <a:endParaRPr lang="en-US" altLang="ko-KR" sz="1500" dirty="0" smtClean="0"/>
          </a:p>
          <a:p>
            <a:r>
              <a:rPr lang="ko-KR" altLang="en-US" dirty="0" smtClean="0"/>
              <a:t>로그인하고 </a:t>
            </a:r>
            <a:r>
              <a:rPr lang="ko-KR" altLang="en-US" dirty="0"/>
              <a:t>그래픽 </a:t>
            </a:r>
            <a:r>
              <a:rPr lang="ko-KR" altLang="en-US" dirty="0" err="1"/>
              <a:t>데스크탑</a:t>
            </a:r>
            <a:r>
              <a:rPr lang="ko-KR" altLang="en-US" dirty="0"/>
              <a:t> 환경을 사용하는 경우</a:t>
            </a:r>
            <a:r>
              <a:rPr lang="en-US" altLang="ko-KR" dirty="0"/>
              <a:t>, </a:t>
            </a:r>
            <a:r>
              <a:rPr lang="ko-KR" altLang="en-US" dirty="0"/>
              <a:t>이동식 스토리지 매체를 삽입하면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마운트된다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이동식 스토리지 장치는 그래픽 환경에 로그인한 사용자 이름이 </a:t>
            </a:r>
            <a:endParaRPr lang="en-US" altLang="ko-KR" dirty="0" smtClean="0"/>
          </a:p>
          <a:p>
            <a:r>
              <a:rPr lang="en-US" altLang="ko-KR" dirty="0" smtClean="0"/>
              <a:t>USERNAME</a:t>
            </a:r>
            <a:r>
              <a:rPr lang="en-US" altLang="ko-KR" dirty="0"/>
              <a:t>, </a:t>
            </a:r>
            <a:r>
              <a:rPr lang="ko-KR" altLang="en-US" dirty="0"/>
              <a:t>식별자가 </a:t>
            </a:r>
            <a:r>
              <a:rPr lang="en-US" altLang="ko-KR" dirty="0"/>
              <a:t>LABEL</a:t>
            </a:r>
            <a:r>
              <a:rPr lang="ko-KR" altLang="en-US" dirty="0"/>
              <a:t>인 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run/media/USERNAME/LABEL</a:t>
            </a:r>
            <a:r>
              <a:rPr lang="ko-KR" altLang="en-US" dirty="0"/>
              <a:t>에 </a:t>
            </a:r>
            <a:r>
              <a:rPr lang="ko-KR" altLang="en-US" dirty="0" err="1" smtClean="0"/>
              <a:t>마운트된다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가능한 </a:t>
            </a:r>
            <a:r>
              <a:rPr lang="ko-KR" altLang="en-US" dirty="0"/>
              <a:t>경우 파일 시스템이 생성될 때 파일 시스템에 이름을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장치를 분리하기 전에 수동으로 마운트 해제해야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70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파일 시스템 마운트 해제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종료 </a:t>
            </a:r>
            <a:r>
              <a:rPr lang="ko-KR" altLang="en-US" dirty="0"/>
              <a:t>및 재부팅 절차를 수행하면 모든 파일 시스템이 자동으로 마운트 </a:t>
            </a:r>
            <a:r>
              <a:rPr lang="ko-KR" altLang="en-US" dirty="0" smtClean="0"/>
              <a:t>해제된다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프로세스의 일부로 메모리에 </a:t>
            </a:r>
            <a:r>
              <a:rPr lang="ko-KR" altLang="en-US" dirty="0" err="1"/>
              <a:t>캐시된</a:t>
            </a:r>
            <a:r>
              <a:rPr lang="ko-KR" altLang="en-US" dirty="0"/>
              <a:t> 모든 파일 시스템 데이터가 스토리지 장치로 </a:t>
            </a:r>
            <a:r>
              <a:rPr lang="ko-KR" altLang="en-US" dirty="0" err="1"/>
              <a:t>플러시되므로</a:t>
            </a:r>
            <a:r>
              <a:rPr lang="ko-KR" altLang="en-US" dirty="0"/>
              <a:t> 파일 시스템에 데이터 손상이 발생하지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</a:p>
          <a:p>
            <a:r>
              <a:rPr lang="ko-KR" altLang="en-US" dirty="0"/>
              <a:t>파일 시스템 데이터는 대부분 메모리에 </a:t>
            </a:r>
            <a:r>
              <a:rPr lang="ko-KR" altLang="en-US" dirty="0" err="1" smtClean="0"/>
              <a:t>캐시된다</a:t>
            </a:r>
            <a:r>
              <a:rPr lang="en-US" altLang="ko-KR" dirty="0" smtClean="0"/>
              <a:t>. </a:t>
            </a:r>
            <a:r>
              <a:rPr lang="ko-KR" altLang="en-US" dirty="0"/>
              <a:t>따라서 디스크의 데이터가 손상되지 않도록 하려면 이동식 드라이브를 연결 해제하기 전에 마운트 해제해야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마운트 </a:t>
            </a:r>
            <a:r>
              <a:rPr lang="ko-KR" altLang="en-US" dirty="0"/>
              <a:t>해제 절차에서는 드라이브를 해제하기 전에 데이터를 동기화하여 데이터 무결성을 </a:t>
            </a:r>
            <a:r>
              <a:rPr lang="ko-KR" altLang="en-US" dirty="0" smtClean="0"/>
              <a:t>보장한다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7590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시스템의 마운트를 해제하기 위해 </a:t>
            </a:r>
            <a:r>
              <a:rPr lang="en-US" altLang="ko-KR" dirty="0" err="1"/>
              <a:t>umount</a:t>
            </a:r>
            <a:r>
              <a:rPr lang="en-US" altLang="ko-KR" dirty="0"/>
              <a:t> </a:t>
            </a:r>
            <a:r>
              <a:rPr lang="ko-KR" altLang="en-US" dirty="0"/>
              <a:t>명령은 마운트 지점을 인수로 </a:t>
            </a:r>
            <a:r>
              <a:rPr lang="ko-KR" altLang="en-US" dirty="0" smtClean="0"/>
              <a:t>예상한다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umount</a:t>
            </a:r>
            <a:r>
              <a:rPr lang="en-US" altLang="ko-KR" dirty="0"/>
              <a:t> 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마운트된</a:t>
            </a:r>
            <a:r>
              <a:rPr lang="ko-KR" altLang="en-US" dirty="0" smtClean="0"/>
              <a:t> </a:t>
            </a:r>
            <a:r>
              <a:rPr lang="ko-KR" altLang="en-US" dirty="0"/>
              <a:t>파일 시스템이 사용 중인 경우 마운트 해제할 수 </a:t>
            </a:r>
            <a:r>
              <a:rPr lang="ko-KR" altLang="en-US" dirty="0" smtClean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umount</a:t>
            </a:r>
            <a:r>
              <a:rPr lang="en-US" altLang="ko-KR" dirty="0" smtClean="0"/>
              <a:t> </a:t>
            </a:r>
            <a:r>
              <a:rPr lang="ko-KR" altLang="en-US" dirty="0"/>
              <a:t>명령이 성공하려면 모든 프로세스에서 마운트 지점의 데이터에 대한 액세스를 중단해야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예에서는 파일 시스템이 사용 중이므로</a:t>
            </a:r>
            <a:r>
              <a:rPr lang="en-US" altLang="ko-KR" dirty="0"/>
              <a:t>(</a:t>
            </a:r>
            <a:r>
              <a:rPr lang="ko-KR" altLang="en-US" dirty="0"/>
              <a:t>쉘에서 현재 작업 디렉터리로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  <a:r>
              <a:rPr lang="ko-KR" altLang="en-US" dirty="0"/>
              <a:t>를 사용하고 있음</a:t>
            </a:r>
            <a:r>
              <a:rPr lang="en-US" altLang="ko-KR" dirty="0"/>
              <a:t>) </a:t>
            </a:r>
            <a:r>
              <a:rPr lang="en-US" altLang="ko-KR" dirty="0" err="1"/>
              <a:t>umount</a:t>
            </a:r>
            <a:r>
              <a:rPr lang="en-US" altLang="ko-KR" dirty="0"/>
              <a:t> </a:t>
            </a:r>
            <a:r>
              <a:rPr lang="ko-KR" altLang="en-US" dirty="0"/>
              <a:t>명령이 실패하고 오류 메시지가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cd 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data]# </a:t>
            </a:r>
            <a:r>
              <a:rPr lang="en-US" altLang="ko-KR" dirty="0" err="1"/>
              <a:t>umount</a:t>
            </a:r>
            <a:r>
              <a:rPr lang="en-US" altLang="ko-KR" dirty="0"/>
              <a:t> 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</a:p>
          <a:p>
            <a:r>
              <a:rPr lang="en-US" altLang="ko-KR" dirty="0" err="1"/>
              <a:t>umount</a:t>
            </a:r>
            <a:r>
              <a:rPr lang="en-US" altLang="ko-KR" dirty="0"/>
              <a:t>: /</a:t>
            </a:r>
            <a:r>
              <a:rPr lang="en-US" altLang="ko-KR" dirty="0" err="1"/>
              <a:t>mnt</a:t>
            </a:r>
            <a:r>
              <a:rPr lang="en-US" altLang="ko-KR" dirty="0"/>
              <a:t>/data: target is busy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07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lsof</a:t>
            </a:r>
            <a:r>
              <a:rPr lang="en-US" altLang="ko-KR" dirty="0" smtClean="0"/>
              <a:t> </a:t>
            </a:r>
            <a:r>
              <a:rPr lang="ko-KR" altLang="en-US" dirty="0"/>
              <a:t>명령은 열려 있는 모든 파일 및 이 파일에 액세스하는 프로세스를 제공된 디렉터리에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현재 </a:t>
            </a:r>
            <a:r>
              <a:rPr lang="ko-KR" altLang="en-US" dirty="0"/>
              <a:t>어떤 프로세스로 인해 파일 시스템의 마운트 해제가 불가능한 것인지 식별하는 것이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data]# </a:t>
            </a:r>
            <a:r>
              <a:rPr lang="en-US" altLang="ko-KR" dirty="0" err="1"/>
              <a:t>lsof</a:t>
            </a:r>
            <a:r>
              <a:rPr lang="en-US" altLang="ko-KR" dirty="0"/>
              <a:t> 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mnt</a:t>
            </a:r>
            <a:r>
              <a:rPr lang="en-US" altLang="ko-KR" dirty="0" smtClean="0"/>
              <a:t>/data</a:t>
            </a:r>
          </a:p>
          <a:p>
            <a:endParaRPr lang="en-US" altLang="ko-KR" dirty="0"/>
          </a:p>
          <a:p>
            <a:r>
              <a:rPr lang="en-US" altLang="ko-KR" sz="1500" dirty="0"/>
              <a:t>COMMAND</a:t>
            </a:r>
            <a:r>
              <a:rPr lang="en-US" altLang="ko-KR" sz="1800" dirty="0"/>
              <a:t>  PID USER   FD   </a:t>
            </a:r>
            <a:r>
              <a:rPr lang="en-US" altLang="ko-KR" sz="1800" dirty="0" smtClean="0"/>
              <a:t> TYPE </a:t>
            </a:r>
            <a:r>
              <a:rPr lang="en-US" altLang="ko-KR" sz="1800" dirty="0"/>
              <a:t>DEVICE SIZE/OFF NODE NAME</a:t>
            </a:r>
          </a:p>
          <a:p>
            <a:r>
              <a:rPr lang="en-US" altLang="ko-KR" dirty="0"/>
              <a:t>bash </a:t>
            </a:r>
            <a:r>
              <a:rPr lang="en-US" altLang="ko-KR" dirty="0" smtClean="0"/>
              <a:t>    1593 </a:t>
            </a:r>
            <a:r>
              <a:rPr lang="en-US" altLang="ko-KR" dirty="0"/>
              <a:t>root  </a:t>
            </a:r>
            <a:r>
              <a:rPr lang="en-US" altLang="ko-KR" dirty="0" err="1"/>
              <a:t>cwd</a:t>
            </a:r>
            <a:r>
              <a:rPr lang="en-US" altLang="ko-KR" dirty="0"/>
              <a:t>    DIR 253,17   </a:t>
            </a:r>
            <a:r>
              <a:rPr lang="en-US" altLang="ko-KR" dirty="0" smtClean="0"/>
              <a:t>  </a:t>
            </a:r>
            <a:r>
              <a:rPr lang="en-US" altLang="ko-KR" dirty="0"/>
              <a:t>6  </a:t>
            </a:r>
            <a:r>
              <a:rPr lang="en-US" altLang="ko-KR" dirty="0" smtClean="0"/>
              <a:t>         128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</a:p>
          <a:p>
            <a:r>
              <a:rPr lang="en-US" altLang="ko-KR" dirty="0" err="1"/>
              <a:t>lsof</a:t>
            </a:r>
            <a:r>
              <a:rPr lang="en-US" altLang="ko-KR" dirty="0"/>
              <a:t>    </a:t>
            </a:r>
            <a:r>
              <a:rPr lang="en-US" altLang="ko-KR" dirty="0" smtClean="0"/>
              <a:t>   2532 </a:t>
            </a:r>
            <a:r>
              <a:rPr lang="en-US" altLang="ko-KR" dirty="0"/>
              <a:t>root  </a:t>
            </a:r>
            <a:r>
              <a:rPr lang="en-US" altLang="ko-KR" dirty="0" err="1"/>
              <a:t>cwd</a:t>
            </a:r>
            <a:r>
              <a:rPr lang="en-US" altLang="ko-KR" dirty="0"/>
              <a:t>    DIR 253,17   </a:t>
            </a:r>
            <a:r>
              <a:rPr lang="en-US" altLang="ko-KR" dirty="0" smtClean="0"/>
              <a:t>19           128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</a:p>
          <a:p>
            <a:r>
              <a:rPr lang="en-US" altLang="ko-KR" dirty="0" err="1"/>
              <a:t>lsof</a:t>
            </a:r>
            <a:r>
              <a:rPr lang="en-US" altLang="ko-KR" dirty="0"/>
              <a:t>    </a:t>
            </a:r>
            <a:r>
              <a:rPr lang="en-US" altLang="ko-KR" dirty="0" smtClean="0"/>
              <a:t>   2533 </a:t>
            </a:r>
            <a:r>
              <a:rPr lang="en-US" altLang="ko-KR" dirty="0"/>
              <a:t>root  </a:t>
            </a:r>
            <a:r>
              <a:rPr lang="en-US" altLang="ko-KR" dirty="0" err="1"/>
              <a:t>cwd</a:t>
            </a:r>
            <a:r>
              <a:rPr lang="en-US" altLang="ko-KR" dirty="0"/>
              <a:t>    DIR 253,17   </a:t>
            </a:r>
            <a:r>
              <a:rPr lang="en-US" altLang="ko-KR" dirty="0" smtClean="0"/>
              <a:t>19           128 </a:t>
            </a:r>
            <a:r>
              <a:rPr lang="en-US" altLang="ko-KR" dirty="0"/>
              <a:t>/</a:t>
            </a:r>
            <a:r>
              <a:rPr lang="en-US" altLang="ko-KR" dirty="0" err="1" smtClean="0"/>
              <a:t>mnt</a:t>
            </a:r>
            <a:r>
              <a:rPr lang="en-US" altLang="ko-KR" dirty="0" smtClean="0"/>
              <a:t>/data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47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프로세스가 </a:t>
            </a:r>
            <a:r>
              <a:rPr lang="ko-KR" altLang="en-US" dirty="0"/>
              <a:t>식별되면 프로세스 완료를 기다리거나 </a:t>
            </a:r>
            <a:r>
              <a:rPr lang="en-US" altLang="ko-KR" dirty="0"/>
              <a:t>SIGTERM </a:t>
            </a:r>
            <a:r>
              <a:rPr lang="ko-KR" altLang="en-US" dirty="0"/>
              <a:t>또는 </a:t>
            </a:r>
            <a:r>
              <a:rPr lang="en-US" altLang="ko-KR" dirty="0"/>
              <a:t>SIGKILL </a:t>
            </a:r>
            <a:r>
              <a:rPr lang="ko-KR" altLang="en-US" dirty="0"/>
              <a:t>신호를 프로세스에 전송하는 등의 조치를 취할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경우에는 현재 작업 디렉터리를 마운트 지점 밖에 있는 디렉터리로 변경하는 것으로 </a:t>
            </a:r>
            <a:r>
              <a:rPr lang="ko-KR" altLang="en-US" dirty="0" smtClean="0"/>
              <a:t>충분한다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data]# cd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umount</a:t>
            </a:r>
            <a:r>
              <a:rPr lang="en-US" altLang="ko-KR" dirty="0"/>
              <a:t> /</a:t>
            </a:r>
            <a:r>
              <a:rPr lang="en-US" altLang="ko-KR" dirty="0" err="1"/>
              <a:t>mnt</a:t>
            </a:r>
            <a:r>
              <a:rPr lang="en-US" altLang="ko-KR" dirty="0"/>
              <a:t>/data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ko-KR" altLang="en-US" dirty="0"/>
              <a:t>파일 시스템을 마운트 해제하지 못하는 일반적인 이유는 </a:t>
            </a:r>
            <a:r>
              <a:rPr lang="en-US" altLang="ko-KR" dirty="0"/>
              <a:t>Bash </a:t>
            </a:r>
            <a:r>
              <a:rPr lang="ko-KR" altLang="en-US" dirty="0"/>
              <a:t>쉘에서 마운트 포인트 또는 </a:t>
            </a:r>
            <a:r>
              <a:rPr lang="ko-KR" altLang="en-US" dirty="0" smtClean="0"/>
              <a:t>하위 </a:t>
            </a:r>
            <a:r>
              <a:rPr lang="ko-KR" altLang="en-US" dirty="0"/>
              <a:t>디렉터리를 현재 작업 디렉터리로 사용하고 있기 </a:t>
            </a:r>
            <a:r>
              <a:rPr lang="ko-KR" altLang="en-US" dirty="0" smtClean="0"/>
              <a:t>때문이다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문제를 해결하려면 </a:t>
            </a:r>
            <a:r>
              <a:rPr lang="en-US" altLang="ko-KR" dirty="0"/>
              <a:t>cd </a:t>
            </a:r>
            <a:r>
              <a:rPr lang="ko-KR" altLang="en-US" dirty="0"/>
              <a:t>명령을 사용하여 파일 시스템을 </a:t>
            </a:r>
            <a:r>
              <a:rPr lang="ko-KR" altLang="en-US" dirty="0" err="1" smtClean="0"/>
              <a:t>변경하시오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11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276872"/>
            <a:ext cx="8424936" cy="151216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15.3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4400" dirty="0" smtClean="0"/>
              <a:t>시스템에서 파일 찾기</a:t>
            </a:r>
            <a:endParaRPr lang="en-US" altLang="ko-KR" sz="4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6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  <a:p>
            <a:r>
              <a:rPr lang="ko-KR" altLang="en-US" dirty="0"/>
              <a:t>이 섹션을 마치면 </a:t>
            </a:r>
            <a:r>
              <a:rPr lang="en-US" altLang="ko-KR" dirty="0"/>
              <a:t>find </a:t>
            </a:r>
            <a:r>
              <a:rPr lang="ko-KR" altLang="en-US" dirty="0"/>
              <a:t>및 </a:t>
            </a:r>
            <a:r>
              <a:rPr lang="en-US" altLang="ko-KR" dirty="0"/>
              <a:t>locate</a:t>
            </a:r>
            <a:r>
              <a:rPr lang="ko-KR" altLang="en-US" dirty="0"/>
              <a:t>를 사용하여 </a:t>
            </a:r>
            <a:r>
              <a:rPr lang="ko-KR" altLang="en-US" dirty="0" err="1"/>
              <a:t>마운트된</a:t>
            </a:r>
            <a:r>
              <a:rPr lang="ko-KR" altLang="en-US" dirty="0"/>
              <a:t> 파일 시스템에서 파일을 검색할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파일 검색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ko-KR" altLang="en-US" dirty="0"/>
              <a:t>관리자는 파일 시스템에서 특정 기준에 맞는 파일을 검색하기 위한 도구가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섹션에서는 파일 시스템 계층 구조에서 파일을 검색하기 위한 </a:t>
            </a:r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가지 명령에 대해 </a:t>
            </a:r>
            <a:r>
              <a:rPr lang="ko-KR" altLang="en-US" dirty="0" smtClean="0"/>
              <a:t>설명한다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locate </a:t>
            </a:r>
            <a:r>
              <a:rPr lang="ko-KR" altLang="en-US" dirty="0"/>
              <a:t>명령은 사전에 생성된 색인을 파일 이름 또는 파일 경로로 검색하고 결과를 즉시 </a:t>
            </a:r>
            <a:r>
              <a:rPr lang="ko-KR" altLang="en-US" dirty="0" smtClean="0"/>
              <a:t>반환한다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find </a:t>
            </a:r>
            <a:r>
              <a:rPr lang="ko-KR" altLang="en-US" dirty="0"/>
              <a:t>명령은 파일 시스템 계층 구조를 통과하면서 실시간으로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0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564904"/>
            <a:ext cx="7772400" cy="151216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15.1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5000" dirty="0" smtClean="0"/>
              <a:t>파일 시스템 및 장치 식별</a:t>
            </a:r>
            <a:endParaRPr lang="en-US" altLang="ko-KR" sz="5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 smtClean="0"/>
              <a:t>이름으로 </a:t>
            </a:r>
            <a:r>
              <a:rPr lang="ko-KR" altLang="en-US" sz="2500" dirty="0"/>
              <a:t>파일 찾기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locate </a:t>
            </a:r>
            <a:r>
              <a:rPr lang="ko-KR" altLang="en-US" dirty="0"/>
              <a:t>명령은 파일의 이름이나 경로를 기반으로 파일을 </a:t>
            </a:r>
            <a:r>
              <a:rPr lang="ko-KR" altLang="en-US" dirty="0" smtClean="0"/>
              <a:t>찾는다</a:t>
            </a:r>
            <a:r>
              <a:rPr lang="en-US" altLang="ko-KR" dirty="0"/>
              <a:t>. </a:t>
            </a:r>
            <a:r>
              <a:rPr lang="en-US" altLang="ko-KR" dirty="0" err="1"/>
              <a:t>mlocate</a:t>
            </a:r>
            <a:r>
              <a:rPr lang="en-US" altLang="ko-KR" dirty="0"/>
              <a:t> </a:t>
            </a:r>
            <a:r>
              <a:rPr lang="ko-KR" altLang="en-US" dirty="0"/>
              <a:t>데이터베이스에서 이러한 정보를 찾기 때문에 매우 </a:t>
            </a:r>
            <a:r>
              <a:rPr lang="ko-KR" altLang="en-US" dirty="0" smtClean="0"/>
              <a:t>빠르다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이 데이터베이스는 실시간으로 업데이트되지 않으며 정확한 결과를 위해 자주 업데이트해야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locate</a:t>
            </a:r>
            <a:r>
              <a:rPr lang="ko-KR" altLang="en-US" dirty="0"/>
              <a:t>은 데이터베이스의 최종 업데이트 이후에 작성된 파일을 찾지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locate </a:t>
            </a:r>
            <a:r>
              <a:rPr lang="ko-KR" altLang="en-US" dirty="0"/>
              <a:t>데이터베이스는 매일 자동으로 </a:t>
            </a:r>
            <a:r>
              <a:rPr lang="ko-KR" altLang="en-US" dirty="0" smtClean="0"/>
              <a:t>업데이트된다</a:t>
            </a:r>
            <a:r>
              <a:rPr lang="en-US" altLang="ko-KR" dirty="0" smtClean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root </a:t>
            </a:r>
            <a:r>
              <a:rPr lang="ko-KR" altLang="en-US" dirty="0"/>
              <a:t>사용자는 언제든 </a:t>
            </a:r>
            <a:r>
              <a:rPr lang="en-US" altLang="ko-KR" dirty="0" err="1"/>
              <a:t>updatedb</a:t>
            </a:r>
            <a:r>
              <a:rPr lang="ko-KR" altLang="en-US" dirty="0"/>
              <a:t>명령을 실행하여 강제로 즉시 업데이트할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updatedb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locate </a:t>
            </a:r>
            <a:r>
              <a:rPr lang="ko-KR" altLang="en-US" dirty="0"/>
              <a:t>명령은 권한 없는 사용자에 대해 결과를 </a:t>
            </a:r>
            <a:r>
              <a:rPr lang="ko-KR" altLang="en-US" dirty="0" smtClean="0"/>
              <a:t>제한한다</a:t>
            </a:r>
            <a:r>
              <a:rPr lang="en-US" altLang="ko-KR" dirty="0" smtClean="0"/>
              <a:t>. </a:t>
            </a:r>
            <a:r>
              <a:rPr lang="ko-KR" altLang="en-US" dirty="0"/>
              <a:t>결과 파일 이름을 보려면 사용자에게 파일이 있는 디렉터리에 대한 검색 권한이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user</a:t>
            </a:r>
            <a:r>
              <a:rPr lang="ko-KR" altLang="en-US" dirty="0"/>
              <a:t>가 읽을 수 있는 디렉터리 트리의 이름 또는 경로에서 </a:t>
            </a:r>
            <a:r>
              <a:rPr lang="en-US" altLang="ko-KR" dirty="0" err="1"/>
              <a:t>passwd</a:t>
            </a:r>
            <a:r>
              <a:rPr lang="ko-KR" altLang="en-US" dirty="0"/>
              <a:t>를 사용하여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locate </a:t>
            </a:r>
            <a:r>
              <a:rPr lang="en-US" altLang="ko-KR" dirty="0" err="1"/>
              <a:t>passwd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6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이름 또는 경로가 검색 쿼리와 부분적으로만 일치하는 경우에도 결과가 </a:t>
            </a:r>
            <a:r>
              <a:rPr lang="ko-KR" altLang="en-US" dirty="0" smtClean="0"/>
              <a:t>반환된다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locate </a:t>
            </a:r>
            <a:r>
              <a:rPr lang="en-US" altLang="ko-KR" dirty="0" smtClean="0"/>
              <a:t>image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r>
              <a:rPr lang="ko-KR" altLang="en-US" dirty="0" smtClean="0"/>
              <a:t>대소문자를 </a:t>
            </a:r>
            <a:r>
              <a:rPr lang="ko-KR" altLang="en-US" dirty="0"/>
              <a:t>구분하지 않는 검색을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 </a:t>
            </a:r>
            <a:r>
              <a:rPr lang="ko-KR" altLang="en-US" dirty="0"/>
              <a:t>이 옵션을 사용하면 가능한 대문자 및 </a:t>
            </a:r>
            <a:r>
              <a:rPr lang="ko-KR" altLang="en-US" dirty="0" smtClean="0"/>
              <a:t>소문자 </a:t>
            </a:r>
            <a:r>
              <a:rPr lang="ko-KR" altLang="en-US" dirty="0"/>
              <a:t>조합이 모두 검색과 </a:t>
            </a:r>
            <a:r>
              <a:rPr lang="ko-KR" altLang="en-US" dirty="0" smtClean="0"/>
              <a:t>일치한다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locate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messages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-n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r>
              <a:rPr lang="en-US" altLang="ko-KR" dirty="0" smtClean="0"/>
              <a:t>locate </a:t>
            </a:r>
            <a:r>
              <a:rPr lang="ko-KR" altLang="en-US" dirty="0"/>
              <a:t>명령에 의해 반환된 검색 결과의 수를 </a:t>
            </a:r>
            <a:r>
              <a:rPr lang="ko-KR" altLang="en-US" dirty="0" smtClean="0"/>
              <a:t>제한한다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다음 </a:t>
            </a:r>
            <a:r>
              <a:rPr lang="ko-KR" altLang="en-US" dirty="0"/>
              <a:t>예제는 </a:t>
            </a:r>
            <a:r>
              <a:rPr lang="en-US" altLang="ko-KR" dirty="0"/>
              <a:t>locate </a:t>
            </a:r>
            <a:r>
              <a:rPr lang="ko-KR" altLang="en-US" dirty="0"/>
              <a:t>명령이 반환한 검색 결과를 처음 </a:t>
            </a:r>
            <a:r>
              <a:rPr lang="en-US" altLang="ko-KR" dirty="0"/>
              <a:t>5</a:t>
            </a:r>
            <a:r>
              <a:rPr lang="ko-KR" altLang="en-US" dirty="0"/>
              <a:t>개 일치로 </a:t>
            </a:r>
            <a:r>
              <a:rPr lang="ko-KR" altLang="en-US" dirty="0" smtClean="0"/>
              <a:t>제한한다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locate -n 5 </a:t>
            </a:r>
            <a:r>
              <a:rPr lang="en-US" altLang="ko-KR" dirty="0" smtClean="0"/>
              <a:t>snow.png</a:t>
            </a:r>
          </a:p>
        </p:txBody>
      </p:sp>
    </p:spTree>
    <p:extLst>
      <p:ext uri="{BB962C8B-B14F-4D97-AF65-F5344CB8AC3E}">
        <p14:creationId xmlns:p14="http://schemas.microsoft.com/office/powerpoint/2010/main" val="3648168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실시간 파일 검색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find </a:t>
            </a:r>
            <a:r>
              <a:rPr lang="ko-KR" altLang="en-US" dirty="0"/>
              <a:t>명령은 파일 시스템 계층 구조에서 실시간 검색을 수행하여 파일 위치를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locate</a:t>
            </a:r>
            <a:r>
              <a:rPr lang="ko-KR" altLang="en-US" dirty="0"/>
              <a:t>보다 느리지만 더 </a:t>
            </a:r>
            <a:r>
              <a:rPr lang="ko-KR" altLang="en-US" dirty="0" smtClean="0"/>
              <a:t>정확하다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사용 권한</a:t>
            </a:r>
            <a:r>
              <a:rPr lang="en-US" altLang="ko-KR" dirty="0"/>
              <a:t>, </a:t>
            </a:r>
            <a:r>
              <a:rPr lang="ko-KR" altLang="en-US" dirty="0"/>
              <a:t>파일 유형</a:t>
            </a:r>
            <a:r>
              <a:rPr lang="en-US" altLang="ko-KR" dirty="0"/>
              <a:t>, </a:t>
            </a:r>
            <a:r>
              <a:rPr lang="ko-KR" altLang="en-US" dirty="0"/>
              <a:t>크기 또는 수정 시간과 같은 파일 이름 외의 기준에 따라 파일을 검색할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find </a:t>
            </a:r>
            <a:r>
              <a:rPr lang="ko-KR" altLang="en-US" dirty="0"/>
              <a:t>명령은 검색을 실행한 사용자 계정을 사용하여 파일 시스템에서 파일을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find </a:t>
            </a:r>
            <a:r>
              <a:rPr lang="ko-KR" altLang="en-US" dirty="0"/>
              <a:t>명령을 실행한 사용자는 내용을 검사하기 위해 디렉터리에 대한 읽기 및 실행 권한을 갖고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find </a:t>
            </a:r>
            <a:r>
              <a:rPr lang="ko-KR" altLang="en-US" dirty="0"/>
              <a:t>명령에 대한 첫 번째 인수는 검색할 </a:t>
            </a:r>
            <a:r>
              <a:rPr lang="ko-KR" altLang="en-US" dirty="0" smtClean="0"/>
              <a:t>디렉터리이다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디렉터리 </a:t>
            </a:r>
            <a:r>
              <a:rPr lang="ko-KR" altLang="en-US" dirty="0"/>
              <a:t>인수를 생략하면 </a:t>
            </a:r>
            <a:r>
              <a:rPr lang="en-US" altLang="ko-KR" dirty="0"/>
              <a:t>find </a:t>
            </a:r>
            <a:r>
              <a:rPr lang="ko-KR" altLang="en-US" dirty="0"/>
              <a:t>명령이 현재 디렉터리에서 검색을 시작하여 그 하위 디렉터리에서 일치하는 항목을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699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파일을 </a:t>
            </a:r>
            <a:r>
              <a:rPr lang="ko-KR" altLang="en-US" dirty="0"/>
              <a:t>파일 이름으로 검색하려면 </a:t>
            </a:r>
            <a:r>
              <a:rPr lang="en-US" altLang="ko-KR" dirty="0"/>
              <a:t>-name FILENAME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ko-KR" altLang="en-US" dirty="0"/>
              <a:t>옵션을 사용하면 </a:t>
            </a:r>
            <a:r>
              <a:rPr lang="en-US" altLang="ko-KR" dirty="0"/>
              <a:t>find</a:t>
            </a:r>
            <a:r>
              <a:rPr lang="ko-KR" altLang="en-US" dirty="0"/>
              <a:t>에서 </a:t>
            </a:r>
            <a:r>
              <a:rPr lang="en-US" altLang="ko-KR" dirty="0"/>
              <a:t>FILENAME</a:t>
            </a:r>
            <a:r>
              <a:rPr lang="ko-KR" altLang="en-US" dirty="0"/>
              <a:t>과 정확하게 일치하는 파일 경로를 </a:t>
            </a:r>
            <a:r>
              <a:rPr lang="ko-KR" altLang="en-US" dirty="0" smtClean="0"/>
              <a:t>반환한다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/ </a:t>
            </a:r>
            <a:r>
              <a:rPr lang="ko-KR" altLang="en-US" dirty="0"/>
              <a:t>디렉터리부터 이름이 </a:t>
            </a:r>
            <a:r>
              <a:rPr lang="en-US" altLang="ko-KR" dirty="0" err="1"/>
              <a:t>sshd_config</a:t>
            </a:r>
            <a:r>
              <a:rPr lang="ko-KR" altLang="en-US" dirty="0"/>
              <a:t>인 파일을 검색하려면 다음 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-name </a:t>
            </a:r>
            <a:r>
              <a:rPr lang="en-US" altLang="ko-KR" dirty="0" err="1"/>
              <a:t>sshd_config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sshd_config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en-US" altLang="ko-KR" dirty="0"/>
              <a:t>find </a:t>
            </a:r>
            <a:r>
              <a:rPr lang="ko-KR" altLang="en-US" dirty="0"/>
              <a:t>명령에서는 전체 단어 옵션에 하나의 대시가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대부분의 </a:t>
            </a:r>
            <a:r>
              <a:rPr lang="ko-KR" altLang="en-US" dirty="0"/>
              <a:t>다른 </a:t>
            </a:r>
            <a:r>
              <a:rPr lang="en-US" altLang="ko-KR" dirty="0"/>
              <a:t>Linux </a:t>
            </a:r>
            <a:r>
              <a:rPr lang="ko-KR" altLang="en-US" dirty="0"/>
              <a:t>명령과 달리 옵션이 경로 이름 인수 뒤에 </a:t>
            </a:r>
            <a:r>
              <a:rPr lang="ko-KR" altLang="en-US" dirty="0" smtClean="0"/>
              <a:t>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51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와일드 카드를 사용하여 파일 이름을 검색하고 부분 일치하는 모든 결과를 반환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와일드카드를 </a:t>
            </a:r>
            <a:r>
              <a:rPr lang="ko-KR" altLang="en-US" dirty="0"/>
              <a:t>사용할 때는 찾을 파일 이름을 지정할 때 터미널이 와일드카드를 해석하지 못하도록 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 예에서는 </a:t>
            </a:r>
            <a:r>
              <a:rPr lang="en-US" altLang="ko-KR" dirty="0"/>
              <a:t>/ </a:t>
            </a:r>
            <a:r>
              <a:rPr lang="ko-KR" altLang="en-US" dirty="0"/>
              <a:t>디렉터리로 시작하여 </a:t>
            </a:r>
            <a:r>
              <a:rPr lang="en-US" altLang="ko-KR" dirty="0"/>
              <a:t>.txt</a:t>
            </a:r>
            <a:r>
              <a:rPr lang="ko-KR" altLang="en-US" dirty="0"/>
              <a:t>로 끝나는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-name '*.</a:t>
            </a:r>
            <a:r>
              <a:rPr lang="en-US" altLang="ko-KR" dirty="0" smtClean="0"/>
              <a:t>txt‘</a:t>
            </a:r>
          </a:p>
          <a:p>
            <a:r>
              <a:rPr lang="en-US" altLang="ko-KR" dirty="0"/>
              <a:t>...output omitted...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 </a:t>
            </a:r>
            <a:r>
              <a:rPr lang="ko-KR" altLang="en-US" dirty="0"/>
              <a:t>디렉터리에서 </a:t>
            </a:r>
            <a:r>
              <a:rPr lang="en-US" altLang="ko-KR" dirty="0"/>
              <a:t>host</a:t>
            </a:r>
            <a:r>
              <a:rPr lang="ko-KR" altLang="en-US" dirty="0"/>
              <a:t>의 이름 아무 곳이나 단어 </a:t>
            </a:r>
            <a:r>
              <a:rPr lang="en-US" altLang="ko-KR" dirty="0"/>
              <a:t>pass</a:t>
            </a:r>
            <a:r>
              <a:rPr lang="ko-KR" altLang="en-US" dirty="0"/>
              <a:t>가 포함된 파일을 검색하려면 다음 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</a:t>
            </a:r>
            <a:r>
              <a:rPr lang="en-US" altLang="ko-KR" dirty="0" err="1"/>
              <a:t>etc</a:t>
            </a:r>
            <a:r>
              <a:rPr lang="en-US" altLang="ko-KR" dirty="0"/>
              <a:t> -name '*pass*'</a:t>
            </a:r>
          </a:p>
          <a:p>
            <a:endParaRPr lang="en-US" altLang="ko-KR" dirty="0" smtClean="0"/>
          </a:p>
          <a:p>
            <a:r>
              <a:rPr lang="ko-KR" altLang="en-US" dirty="0"/>
              <a:t>대소문자를 구분하지 않고 파일을 검색하려면 </a:t>
            </a:r>
            <a:r>
              <a:rPr lang="en-US" altLang="ko-KR" dirty="0"/>
              <a:t>-</a:t>
            </a:r>
            <a:r>
              <a:rPr lang="en-US" altLang="ko-KR" dirty="0" err="1"/>
              <a:t>iname</a:t>
            </a:r>
            <a:r>
              <a:rPr lang="en-US" altLang="ko-KR" dirty="0"/>
              <a:t> </a:t>
            </a:r>
            <a:r>
              <a:rPr lang="ko-KR" altLang="en-US" dirty="0"/>
              <a:t>옵션 다음에 검색할 파일 이름을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 </a:t>
            </a:r>
            <a:r>
              <a:rPr lang="ko-KR" altLang="en-US" dirty="0"/>
              <a:t>디렉터리에서 대소문자를 구분하지 않고 이름에 </a:t>
            </a:r>
            <a:r>
              <a:rPr lang="en-US" altLang="ko-KR" dirty="0"/>
              <a:t>messages</a:t>
            </a:r>
            <a:r>
              <a:rPr lang="ko-KR" altLang="en-US" dirty="0"/>
              <a:t>라는 텍스트가 있는 파일을 검색하려면 다음 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</a:t>
            </a:r>
            <a:r>
              <a:rPr lang="en-US" altLang="ko-KR" dirty="0" err="1"/>
              <a:t>iname</a:t>
            </a:r>
            <a:r>
              <a:rPr lang="en-US" altLang="ko-KR" dirty="0"/>
              <a:t> '*messages*'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122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소유권 </a:t>
            </a:r>
            <a:r>
              <a:rPr lang="ko-KR" altLang="en-US" sz="2500" dirty="0" smtClean="0"/>
              <a:t>따른 </a:t>
            </a:r>
            <a:r>
              <a:rPr lang="ko-KR" altLang="en-US" sz="2500" dirty="0"/>
              <a:t>파일 검색</a:t>
            </a:r>
          </a:p>
          <a:p>
            <a:endParaRPr lang="ko-KR" altLang="en-US" sz="1500" dirty="0"/>
          </a:p>
          <a:p>
            <a:r>
              <a:rPr lang="en-US" altLang="ko-KR" dirty="0"/>
              <a:t>find </a:t>
            </a:r>
            <a:r>
              <a:rPr lang="ko-KR" altLang="en-US" dirty="0"/>
              <a:t>명령을 사용하면 소유권 또는 권한에 따라 파일을 검색할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소유권으로 </a:t>
            </a:r>
            <a:r>
              <a:rPr lang="ko-KR" altLang="en-US" dirty="0"/>
              <a:t>검색할 때 유용한 옵션은 </a:t>
            </a:r>
            <a:r>
              <a:rPr lang="en-US" altLang="ko-KR" dirty="0"/>
              <a:t>-user </a:t>
            </a:r>
            <a:r>
              <a:rPr lang="ko-KR" altLang="en-US" dirty="0"/>
              <a:t>및 </a:t>
            </a:r>
            <a:r>
              <a:rPr lang="en-US" altLang="ko-KR" dirty="0"/>
              <a:t>-group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이름으로 검색할 때는 </a:t>
            </a:r>
            <a:r>
              <a:rPr lang="en-US" altLang="ko-KR" dirty="0"/>
              <a:t>ID</a:t>
            </a:r>
            <a:r>
              <a:rPr lang="ko-KR" altLang="en-US" dirty="0"/>
              <a:t>로 검색하는 </a:t>
            </a:r>
            <a:r>
              <a:rPr lang="en-US" altLang="ko-KR" dirty="0"/>
              <a:t>-</a:t>
            </a:r>
            <a:r>
              <a:rPr lang="en-US" altLang="ko-KR" dirty="0" err="1"/>
              <a:t>uid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-</a:t>
            </a:r>
            <a:r>
              <a:rPr lang="en-US" altLang="ko-KR" dirty="0" err="1" smtClean="0"/>
              <a:t>gid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/home/user </a:t>
            </a:r>
            <a:r>
              <a:rPr lang="ko-KR" altLang="en-US" dirty="0"/>
              <a:t>디렉터리에서 </a:t>
            </a:r>
            <a:r>
              <a:rPr lang="en-US" altLang="ko-KR" dirty="0"/>
              <a:t>user</a:t>
            </a:r>
            <a:r>
              <a:rPr lang="ko-KR" altLang="en-US" dirty="0"/>
              <a:t>가 소유한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-user </a:t>
            </a:r>
            <a:r>
              <a:rPr lang="en-US" altLang="ko-KR" dirty="0" err="1" smtClean="0"/>
              <a:t>user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/home/user </a:t>
            </a:r>
            <a:r>
              <a:rPr lang="ko-KR" altLang="en-US" dirty="0"/>
              <a:t>디렉터리에서 </a:t>
            </a:r>
            <a:r>
              <a:rPr lang="en-US" altLang="ko-KR" dirty="0"/>
              <a:t>group user</a:t>
            </a:r>
            <a:r>
              <a:rPr lang="ko-KR" altLang="en-US" dirty="0"/>
              <a:t>가 소유한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-group </a:t>
            </a:r>
            <a:r>
              <a:rPr lang="en-US" altLang="ko-KR" dirty="0" smtClean="0"/>
              <a:t>user</a:t>
            </a:r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/home/user </a:t>
            </a:r>
            <a:r>
              <a:rPr lang="ko-KR" altLang="en-US" dirty="0"/>
              <a:t>디렉터리에서 사용자 </a:t>
            </a:r>
            <a:r>
              <a:rPr lang="en-US" altLang="ko-KR" dirty="0"/>
              <a:t>ID 1000</a:t>
            </a:r>
            <a:r>
              <a:rPr lang="ko-KR" altLang="en-US" dirty="0"/>
              <a:t>이 소유한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</a:t>
            </a:r>
            <a:r>
              <a:rPr lang="en-US" altLang="ko-KR" dirty="0" err="1"/>
              <a:t>uid</a:t>
            </a:r>
            <a:r>
              <a:rPr lang="en-US" altLang="ko-KR" dirty="0"/>
              <a:t> </a:t>
            </a:r>
            <a:r>
              <a:rPr lang="en-US" altLang="ko-KR" dirty="0" smtClean="0"/>
              <a:t>1000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9309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소유권 </a:t>
            </a:r>
            <a:r>
              <a:rPr lang="ko-KR" altLang="en-US" sz="2500" dirty="0" smtClean="0"/>
              <a:t>따른 </a:t>
            </a:r>
            <a:r>
              <a:rPr lang="ko-KR" altLang="en-US" sz="2500" dirty="0"/>
              <a:t>파일 검색</a:t>
            </a:r>
          </a:p>
          <a:p>
            <a:endParaRPr lang="ko-KR" altLang="en-US" sz="1500" dirty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/home/user </a:t>
            </a:r>
            <a:r>
              <a:rPr lang="ko-KR" altLang="en-US" dirty="0"/>
              <a:t>디렉터리에서 그룹 </a:t>
            </a:r>
            <a:r>
              <a:rPr lang="en-US" altLang="ko-KR" dirty="0"/>
              <a:t>ID 1000</a:t>
            </a:r>
            <a:r>
              <a:rPr lang="ko-KR" altLang="en-US" dirty="0"/>
              <a:t>이 소유한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</a:t>
            </a:r>
            <a:r>
              <a:rPr lang="en-US" altLang="ko-KR" dirty="0" err="1"/>
              <a:t>gid</a:t>
            </a:r>
            <a:r>
              <a:rPr lang="en-US" altLang="ko-KR" dirty="0"/>
              <a:t> </a:t>
            </a:r>
            <a:r>
              <a:rPr lang="en-US" altLang="ko-KR" dirty="0" smtClean="0"/>
              <a:t>1000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/>
              <a:t>user </a:t>
            </a:r>
            <a:r>
              <a:rPr lang="ko-KR" altLang="en-US" dirty="0"/>
              <a:t>및 </a:t>
            </a:r>
            <a:r>
              <a:rPr lang="en-US" altLang="ko-KR" dirty="0"/>
              <a:t>-group </a:t>
            </a:r>
            <a:r>
              <a:rPr lang="ko-KR" altLang="en-US" dirty="0"/>
              <a:t>옵션을 함께 사용하면 파일 소유자와 그룹 소유자가 다른 파일을 검색할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아래 </a:t>
            </a:r>
            <a:r>
              <a:rPr lang="ko-KR" altLang="en-US" dirty="0"/>
              <a:t>예에서는 사용자 </a:t>
            </a:r>
            <a:r>
              <a:rPr lang="en-US" altLang="ko-KR" dirty="0"/>
              <a:t>root</a:t>
            </a:r>
            <a:r>
              <a:rPr lang="ko-KR" altLang="en-US" dirty="0"/>
              <a:t>가 소유하고 그룹 </a:t>
            </a:r>
            <a:r>
              <a:rPr lang="en-US" altLang="ko-KR" dirty="0"/>
              <a:t>mail</a:t>
            </a:r>
            <a:r>
              <a:rPr lang="ko-KR" altLang="en-US" dirty="0"/>
              <a:t>이 공동 소유한 파일이 </a:t>
            </a:r>
            <a:r>
              <a:rPr lang="ko-KR" altLang="en-US" dirty="0" smtClean="0"/>
              <a:t>나열된다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-user root -group mail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/spool/mail</a:t>
            </a:r>
          </a:p>
          <a:p>
            <a:r>
              <a:rPr lang="en-US" altLang="ko-KR" dirty="0"/>
              <a:t>...output omitted...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7088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 smtClean="0"/>
              <a:t>권한에 </a:t>
            </a:r>
            <a:r>
              <a:rPr lang="ko-KR" altLang="en-US" sz="2500" dirty="0"/>
              <a:t>따른 파일 검색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-</a:t>
            </a:r>
            <a:r>
              <a:rPr lang="en-US" altLang="ko-KR" dirty="0"/>
              <a:t>perm </a:t>
            </a:r>
            <a:r>
              <a:rPr lang="ko-KR" altLang="en-US" dirty="0"/>
              <a:t>옵션은 특정 권한 집합을 사용하여 파일을 찾는 데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 및 실행에 대해 </a:t>
            </a:r>
            <a:r>
              <a:rPr lang="en-US" altLang="ko-KR" dirty="0"/>
              <a:t>4, 2 </a:t>
            </a:r>
            <a:r>
              <a:rPr lang="ko-KR" altLang="en-US" dirty="0"/>
              <a:t>및 </a:t>
            </a:r>
            <a:r>
              <a:rPr lang="en-US" altLang="ko-KR" dirty="0"/>
              <a:t>1</a:t>
            </a:r>
            <a:r>
              <a:rPr lang="ko-KR" altLang="en-US" dirty="0"/>
              <a:t>의 조합으로 권한을 </a:t>
            </a:r>
            <a:r>
              <a:rPr lang="en-US" altLang="ko-KR" dirty="0"/>
              <a:t>8</a:t>
            </a:r>
            <a:r>
              <a:rPr lang="ko-KR" altLang="en-US" dirty="0"/>
              <a:t>진수 값으로 설명할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권한 </a:t>
            </a:r>
            <a:r>
              <a:rPr lang="ko-KR" altLang="en-US" dirty="0"/>
              <a:t>앞에 </a:t>
            </a:r>
            <a:r>
              <a:rPr lang="en-US" altLang="ko-KR" dirty="0"/>
              <a:t>/ </a:t>
            </a:r>
            <a:r>
              <a:rPr lang="ko-KR" altLang="en-US" dirty="0"/>
              <a:t>또는 </a:t>
            </a:r>
            <a:r>
              <a:rPr lang="en-US" altLang="ko-KR" dirty="0"/>
              <a:t>- </a:t>
            </a:r>
            <a:r>
              <a:rPr lang="ko-KR" altLang="en-US" dirty="0"/>
              <a:t>기호를 붙일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숫자로 된 권한 앞에 </a:t>
            </a:r>
            <a:r>
              <a:rPr lang="en-US" altLang="ko-KR" dirty="0"/>
              <a:t>/ </a:t>
            </a:r>
            <a:r>
              <a:rPr lang="ko-KR" altLang="en-US" dirty="0"/>
              <a:t>기호가 오면 그 권한 집합에 대해 사용자</a:t>
            </a:r>
            <a:r>
              <a:rPr lang="en-US" altLang="ko-KR" dirty="0"/>
              <a:t>, </a:t>
            </a:r>
            <a:r>
              <a:rPr lang="ko-KR" altLang="en-US" dirty="0"/>
              <a:t>그룹 또는 기타의 적어도 </a:t>
            </a:r>
            <a:r>
              <a:rPr lang="en-US" altLang="ko-KR" dirty="0"/>
              <a:t>1</a:t>
            </a:r>
            <a:r>
              <a:rPr lang="ko-KR" altLang="en-US" dirty="0"/>
              <a:t>비트를 포함하는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권한이 </a:t>
            </a:r>
            <a:r>
              <a:rPr lang="en-US" altLang="ko-KR" dirty="0"/>
              <a:t>r--r--r--</a:t>
            </a:r>
            <a:r>
              <a:rPr lang="ko-KR" altLang="en-US" dirty="0"/>
              <a:t>인 파일은 </a:t>
            </a:r>
            <a:r>
              <a:rPr lang="en-US" altLang="ko-KR" dirty="0"/>
              <a:t>/222</a:t>
            </a:r>
            <a:r>
              <a:rPr lang="ko-KR" altLang="en-US" dirty="0"/>
              <a:t>와 일치하지 않지만</a:t>
            </a:r>
            <a:r>
              <a:rPr lang="en-US" altLang="ko-KR" dirty="0"/>
              <a:t>, </a:t>
            </a:r>
            <a:r>
              <a:rPr lang="en-US" altLang="ko-KR" dirty="0" err="1"/>
              <a:t>rw</a:t>
            </a:r>
            <a:r>
              <a:rPr lang="en-US" altLang="ko-KR" dirty="0"/>
              <a:t>-r--r--</a:t>
            </a:r>
            <a:r>
              <a:rPr lang="ko-KR" altLang="en-US" dirty="0"/>
              <a:t>과는 </a:t>
            </a:r>
            <a:r>
              <a:rPr lang="ko-KR" altLang="en-US" dirty="0" smtClean="0"/>
              <a:t>일치한다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권한 </a:t>
            </a:r>
            <a:r>
              <a:rPr lang="ko-KR" altLang="en-US" dirty="0"/>
              <a:t>앞에 </a:t>
            </a:r>
            <a:r>
              <a:rPr lang="en-US" altLang="ko-KR" dirty="0"/>
              <a:t>- </a:t>
            </a:r>
            <a:r>
              <a:rPr lang="ko-KR" altLang="en-US" dirty="0"/>
              <a:t>기호가 오면 그 비트의 </a:t>
            </a:r>
            <a:r>
              <a:rPr lang="en-US" altLang="ko-KR" dirty="0"/>
              <a:t>3</a:t>
            </a:r>
            <a:r>
              <a:rPr lang="ko-KR" altLang="en-US" dirty="0"/>
              <a:t>개 인스턴스가 모두 필요하다는 의미이므로 위의 예제는 전혀 일치하지 않고 </a:t>
            </a:r>
            <a:r>
              <a:rPr lang="en-US" altLang="ko-KR" dirty="0" err="1"/>
              <a:t>rw-rw-rw</a:t>
            </a:r>
            <a:r>
              <a:rPr lang="en-US" altLang="ko-KR" dirty="0"/>
              <a:t>-&gt; </a:t>
            </a:r>
            <a:r>
              <a:rPr lang="ko-KR" altLang="en-US" dirty="0"/>
              <a:t>등이 </a:t>
            </a:r>
            <a:r>
              <a:rPr lang="ko-KR" altLang="en-US" dirty="0" smtClean="0"/>
              <a:t>일치한다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복잡한 예제를 사용하려는 경우 다음 명령을 사용하면 사용자는 읽기</a:t>
            </a:r>
            <a:r>
              <a:rPr lang="en-US" altLang="ko-KR" dirty="0"/>
              <a:t>, </a:t>
            </a:r>
            <a:r>
              <a:rPr lang="ko-KR" altLang="en-US" dirty="0"/>
              <a:t>쓰기 및 실행 권한</a:t>
            </a:r>
            <a:r>
              <a:rPr lang="en-US" altLang="ko-KR" dirty="0"/>
              <a:t>, </a:t>
            </a:r>
            <a:r>
              <a:rPr lang="ko-KR" altLang="en-US" dirty="0"/>
              <a:t>그룹 구성원은 읽기 및 쓰기 권한</a:t>
            </a:r>
            <a:r>
              <a:rPr lang="en-US" altLang="ko-KR" dirty="0"/>
              <a:t>, </a:t>
            </a:r>
            <a:r>
              <a:rPr lang="ko-KR" altLang="en-US" dirty="0"/>
              <a:t>나머지는 읽기 전용 액세스 권한만 갖는 모든 파일을 찾을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/home -perm 764</a:t>
            </a:r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627203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/>
              <a:t>권한에 따른 파일 검색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사용자는 </a:t>
            </a:r>
            <a:r>
              <a:rPr lang="ko-KR" altLang="en-US" dirty="0"/>
              <a:t>최소한 쓰기 및 실행 권한 그리고 그룹은 최소한 쓰기 권한</a:t>
            </a:r>
            <a:r>
              <a:rPr lang="en-US" altLang="ko-KR" dirty="0"/>
              <a:t>, </a:t>
            </a:r>
            <a:r>
              <a:rPr lang="ko-KR" altLang="en-US" dirty="0"/>
              <a:t>그리고 나머지는 최소한 읽기 권한을 가진 파일을 찾는 방법은 다음과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/home -perm -324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사용자는 </a:t>
            </a:r>
            <a:r>
              <a:rPr lang="ko-KR" altLang="en-US" dirty="0"/>
              <a:t>읽기 권한 또는 그룹은 최소한 읽기 권한 또는 나머지는 최소한 쓰기 권한을 가진 파일을 찾는 방법은 다음과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/home -perm /442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 </a:t>
            </a:r>
            <a:r>
              <a:rPr lang="ko-KR" altLang="en-US" dirty="0"/>
              <a:t>또는 </a:t>
            </a:r>
            <a:r>
              <a:rPr lang="en-US" altLang="ko-KR" dirty="0"/>
              <a:t>-</a:t>
            </a:r>
            <a:r>
              <a:rPr lang="ko-KR" altLang="en-US" dirty="0"/>
              <a:t>를 사용하는 경우 </a:t>
            </a:r>
            <a:r>
              <a:rPr lang="en-US" altLang="ko-KR" dirty="0"/>
              <a:t>0</a:t>
            </a:r>
            <a:r>
              <a:rPr lang="ko-KR" altLang="en-US" dirty="0"/>
              <a:t>은 최소한 아무 권한이 없음을 의미하는 와일드카드의 역할을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기타 </a:t>
            </a:r>
            <a:r>
              <a:rPr lang="ko-KR" altLang="en-US" dirty="0"/>
              <a:t>사용자가 </a:t>
            </a:r>
            <a:r>
              <a:rPr lang="en-US" altLang="ko-KR" dirty="0"/>
              <a:t>host</a:t>
            </a:r>
            <a:r>
              <a:rPr lang="ko-KR" altLang="en-US" dirty="0"/>
              <a:t>에서 읽기 이상의 액세스 권한이 있는 </a:t>
            </a:r>
            <a:r>
              <a:rPr lang="en-US" altLang="ko-KR" dirty="0"/>
              <a:t>/home/user </a:t>
            </a:r>
            <a:r>
              <a:rPr lang="ko-KR" altLang="en-US" dirty="0"/>
              <a:t>디렉터리의 파일을 찾는 방법은 다음과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-perm -004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에서 기타 사용자가 쓰기 권한을 가진 </a:t>
            </a:r>
            <a:r>
              <a:rPr lang="en-US" altLang="ko-KR" dirty="0"/>
              <a:t>/home/user </a:t>
            </a:r>
            <a:r>
              <a:rPr lang="ko-KR" altLang="en-US" dirty="0"/>
              <a:t>디렉터리의 모든 파일을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-perm -002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311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크기에 따른 파일 검색</a:t>
            </a:r>
          </a:p>
          <a:p>
            <a:endParaRPr lang="ko-KR" altLang="en-US" sz="1500" dirty="0"/>
          </a:p>
          <a:p>
            <a:r>
              <a:rPr lang="en-US" altLang="ko-KR" dirty="0"/>
              <a:t>find </a:t>
            </a:r>
            <a:r>
              <a:rPr lang="ko-KR" altLang="en-US" dirty="0"/>
              <a:t>명령은 </a:t>
            </a:r>
            <a:r>
              <a:rPr lang="en-US" altLang="ko-KR" dirty="0"/>
              <a:t>-size </a:t>
            </a:r>
            <a:r>
              <a:rPr lang="ko-KR" altLang="en-US" dirty="0"/>
              <a:t>옵션으로 지정된 크기 다음에 숫자 값과 단위가 오는 파일을 찾을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목록을 </a:t>
            </a:r>
            <a:r>
              <a:rPr lang="en-US" altLang="ko-KR" dirty="0"/>
              <a:t>-size </a:t>
            </a:r>
            <a:r>
              <a:rPr lang="ko-KR" altLang="en-US" dirty="0"/>
              <a:t>옵션과 함께 단위로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k(</a:t>
            </a:r>
            <a:r>
              <a:rPr lang="ko-KR" altLang="en-US" dirty="0"/>
              <a:t>킬로바이트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</a:t>
            </a:r>
            <a:r>
              <a:rPr lang="en-US" altLang="ko-KR" dirty="0"/>
              <a:t>(</a:t>
            </a:r>
            <a:r>
              <a:rPr lang="ko-KR" altLang="en-US" dirty="0"/>
              <a:t>메가바이트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G</a:t>
            </a:r>
            <a:r>
              <a:rPr lang="en-US" altLang="ko-KR" dirty="0"/>
              <a:t>(</a:t>
            </a:r>
            <a:r>
              <a:rPr lang="ko-KR" altLang="en-US" dirty="0"/>
              <a:t>기가바이트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아래 예제는 반올림된 크기가 </a:t>
            </a:r>
            <a:r>
              <a:rPr lang="en-US" altLang="ko-KR" dirty="0"/>
              <a:t>10</a:t>
            </a:r>
            <a:r>
              <a:rPr lang="ko-KR" altLang="en-US" dirty="0"/>
              <a:t>메가바이트인 파일을 검색하는 방법을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-size 10M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기가바이트보다 큰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-size +10G</a:t>
            </a:r>
          </a:p>
          <a:p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6982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학습 목표</a:t>
            </a:r>
            <a:endParaRPr lang="ko-KR" altLang="en-US" sz="2500" dirty="0"/>
          </a:p>
          <a:p>
            <a:r>
              <a:rPr lang="ko-KR" altLang="en-US" dirty="0"/>
              <a:t>이 섹션을 마치면 파일 시스템 계층 구조의 디렉터리 및 이 디렉터리가 저장된 장치를 확인할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  <a:p>
            <a:r>
              <a:rPr lang="ko-KR" altLang="en-US" sz="2500" dirty="0"/>
              <a:t>스토리지 관리 개념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Linux </a:t>
            </a:r>
            <a:r>
              <a:rPr lang="ko-KR" altLang="en-US" dirty="0"/>
              <a:t>서버의 파일은 반전된 단일 디렉터리 트리인 파일 시스템 계층 구조를 통해 </a:t>
            </a:r>
            <a:r>
              <a:rPr lang="ko-KR" altLang="en-US" dirty="0" smtClean="0"/>
              <a:t>액세스한다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파일 시스템 계층 구조는 시스템에서 사용할 수 있는 스토리지 장치에서 제공하는 파일 시스템에 </a:t>
            </a:r>
            <a:r>
              <a:rPr lang="ko-KR" altLang="en-US" dirty="0" smtClean="0"/>
              <a:t>결합된다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/>
              <a:t>파일 시스템은 파일을 저장하도록 포맷된 스토리지 </a:t>
            </a:r>
            <a:r>
              <a:rPr lang="ko-KR" altLang="en-US" dirty="0" smtClean="0"/>
              <a:t>장치이다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8267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크기에 따른 파일 검색</a:t>
            </a:r>
          </a:p>
          <a:p>
            <a:endParaRPr lang="ko-KR" altLang="en-US" sz="1500" dirty="0"/>
          </a:p>
          <a:p>
            <a:r>
              <a:rPr lang="ko-KR" altLang="en-US" dirty="0" smtClean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킬로바이트 미만인 모든 파일을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find -size -10k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중요</a:t>
            </a:r>
            <a:endParaRPr lang="ko-KR" altLang="en-US" dirty="0"/>
          </a:p>
          <a:p>
            <a:r>
              <a:rPr lang="en-US" altLang="ko-KR" dirty="0"/>
              <a:t>-size </a:t>
            </a:r>
            <a:r>
              <a:rPr lang="ko-KR" altLang="en-US" dirty="0"/>
              <a:t>옵션 단위 </a:t>
            </a:r>
            <a:r>
              <a:rPr lang="ko-KR" altLang="en-US" dirty="0" err="1"/>
              <a:t>수정자는</a:t>
            </a:r>
            <a:r>
              <a:rPr lang="ko-KR" altLang="en-US" dirty="0"/>
              <a:t> 모든 것을 한 단위로 </a:t>
            </a:r>
            <a:r>
              <a:rPr lang="ko-KR" altLang="en-US" dirty="0" smtClean="0"/>
              <a:t>반올림한다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endParaRPr lang="en-US" altLang="ko-KR" dirty="0" smtClean="0"/>
          </a:p>
          <a:p>
            <a:r>
              <a:rPr lang="en-US" altLang="ko-KR" dirty="0" smtClean="0"/>
              <a:t>find </a:t>
            </a:r>
            <a:r>
              <a:rPr lang="en-US" altLang="ko-KR" dirty="0"/>
              <a:t>-size 1M </a:t>
            </a:r>
            <a:r>
              <a:rPr lang="ko-KR" altLang="en-US" dirty="0"/>
              <a:t>명령은 </a:t>
            </a:r>
            <a:r>
              <a:rPr lang="ko-KR" altLang="en-US" dirty="0" smtClean="0"/>
              <a:t>모든 </a:t>
            </a:r>
            <a:r>
              <a:rPr lang="ko-KR" altLang="en-US" dirty="0"/>
              <a:t>파일을 </a:t>
            </a:r>
            <a:r>
              <a:rPr lang="en-US" altLang="ko-KR" dirty="0"/>
              <a:t>1MB</a:t>
            </a:r>
            <a:r>
              <a:rPr lang="ko-KR" altLang="en-US" dirty="0"/>
              <a:t>로 반올림하므로 </a:t>
            </a:r>
            <a:r>
              <a:rPr lang="en-US" altLang="ko-KR" dirty="0"/>
              <a:t>1MB</a:t>
            </a:r>
            <a:r>
              <a:rPr lang="ko-KR" altLang="en-US" dirty="0"/>
              <a:t>보다  작은 파일을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773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수정 시간에 따른 파일 검색</a:t>
            </a:r>
          </a:p>
          <a:p>
            <a:endParaRPr lang="ko-KR" altLang="en-US" sz="1500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mmin</a:t>
            </a:r>
            <a:r>
              <a:rPr lang="en-US" altLang="ko-KR" dirty="0"/>
              <a:t> </a:t>
            </a:r>
            <a:r>
              <a:rPr lang="ko-KR" altLang="en-US" dirty="0"/>
              <a:t>옵션 다음에 시간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을 입력하면 </a:t>
            </a:r>
            <a:r>
              <a:rPr lang="en-US" altLang="ko-KR" dirty="0"/>
              <a:t>n</a:t>
            </a:r>
            <a:r>
              <a:rPr lang="ko-KR" altLang="en-US" dirty="0"/>
              <a:t>분 전에 콘텐츠가 변경된 모든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파일의 </a:t>
            </a:r>
            <a:r>
              <a:rPr lang="ko-KR" altLang="en-US" dirty="0"/>
              <a:t>타임스탬프는 항상 </a:t>
            </a:r>
            <a:r>
              <a:rPr lang="ko-KR" altLang="en-US" dirty="0" err="1" smtClean="0"/>
              <a:t>내림된다</a:t>
            </a:r>
            <a:r>
              <a:rPr lang="en-US" altLang="ko-KR" dirty="0" smtClean="0"/>
              <a:t>. </a:t>
            </a:r>
            <a:r>
              <a:rPr lang="ko-KR" altLang="en-US" dirty="0"/>
              <a:t>또한 범위와 함께 사용하면 분수 값을 </a:t>
            </a:r>
            <a:r>
              <a:rPr lang="ko-KR" altLang="en-US" dirty="0" smtClean="0"/>
              <a:t>지원한다</a:t>
            </a:r>
            <a:r>
              <a:rPr lang="en-US" altLang="ko-KR" dirty="0" smtClean="0"/>
              <a:t>(+</a:t>
            </a:r>
            <a:r>
              <a:rPr lang="en-US" altLang="ko-KR" dirty="0"/>
              <a:t>n </a:t>
            </a:r>
            <a:r>
              <a:rPr lang="ko-KR" altLang="en-US" dirty="0"/>
              <a:t>및 </a:t>
            </a:r>
            <a:r>
              <a:rPr lang="en-US" altLang="ko-KR" dirty="0"/>
              <a:t>-n).</a:t>
            </a:r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에서 </a:t>
            </a:r>
            <a:r>
              <a:rPr lang="en-US" altLang="ko-KR" dirty="0"/>
              <a:t>120</a:t>
            </a:r>
            <a:r>
              <a:rPr lang="ko-KR" altLang="en-US" dirty="0"/>
              <a:t>분 전에 파일의 콘텐츠가 변경된 모든 파일을 찾으려면 다음을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</a:t>
            </a:r>
            <a:r>
              <a:rPr lang="en-US" altLang="ko-KR" dirty="0" err="1"/>
              <a:t>mmin</a:t>
            </a:r>
            <a:r>
              <a:rPr lang="en-US" altLang="ko-KR" dirty="0"/>
              <a:t> 120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 </a:t>
            </a:r>
            <a:r>
              <a:rPr lang="ko-KR" altLang="en-US" dirty="0"/>
              <a:t>앞에 </a:t>
            </a:r>
            <a:r>
              <a:rPr lang="en-US" altLang="ko-KR" dirty="0"/>
              <a:t>+ </a:t>
            </a:r>
            <a:r>
              <a:rPr lang="ko-KR" altLang="en-US" dirty="0" err="1"/>
              <a:t>수정자를</a:t>
            </a:r>
            <a:r>
              <a:rPr lang="ko-KR" altLang="en-US" dirty="0"/>
              <a:t> 입력하면 </a:t>
            </a:r>
            <a:r>
              <a:rPr lang="en-US" altLang="ko-KR" dirty="0"/>
              <a:t>n</a:t>
            </a:r>
            <a:r>
              <a:rPr lang="ko-KR" altLang="en-US" dirty="0"/>
              <a:t>분보다 더 오래전에 수정된 </a:t>
            </a:r>
            <a:r>
              <a:rPr lang="en-US" altLang="ko-KR" dirty="0"/>
              <a:t>/</a:t>
            </a:r>
            <a:r>
              <a:rPr lang="ko-KR" altLang="en-US" dirty="0"/>
              <a:t>의 모든 파일을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ko-KR" altLang="en-US" dirty="0"/>
              <a:t>예에서는 </a:t>
            </a:r>
            <a:r>
              <a:rPr lang="en-US" altLang="ko-KR" dirty="0"/>
              <a:t>200</a:t>
            </a:r>
            <a:r>
              <a:rPr lang="ko-KR" altLang="en-US" dirty="0"/>
              <a:t>분보다 더 오래전에 수정된 파일이 </a:t>
            </a:r>
            <a:r>
              <a:rPr lang="ko-KR" altLang="en-US" dirty="0" smtClean="0"/>
              <a:t>나열된다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</a:t>
            </a:r>
            <a:r>
              <a:rPr lang="en-US" altLang="ko-KR" dirty="0" err="1"/>
              <a:t>mmin</a:t>
            </a:r>
            <a:r>
              <a:rPr lang="en-US" altLang="ko-KR" dirty="0"/>
              <a:t> +200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수정자를</a:t>
            </a:r>
            <a:r>
              <a:rPr lang="ko-KR" altLang="en-US" dirty="0" smtClean="0"/>
              <a:t> </a:t>
            </a:r>
            <a:r>
              <a:rPr lang="ko-KR" altLang="en-US" dirty="0"/>
              <a:t>입력하면 검색을 변경하여 </a:t>
            </a:r>
            <a:r>
              <a:rPr lang="en-US" altLang="ko-KR" dirty="0"/>
              <a:t>/ </a:t>
            </a:r>
            <a:r>
              <a:rPr lang="ko-KR" altLang="en-US" dirty="0"/>
              <a:t>디렉터리에서 </a:t>
            </a:r>
            <a:r>
              <a:rPr lang="en-US" altLang="ko-KR" dirty="0"/>
              <a:t>n</a:t>
            </a:r>
            <a:r>
              <a:rPr lang="ko-KR" altLang="en-US" dirty="0"/>
              <a:t>분 이내에 변경된 모든 파일을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이 예에서는 </a:t>
            </a:r>
            <a:r>
              <a:rPr lang="en-US" altLang="ko-KR" dirty="0"/>
              <a:t>150</a:t>
            </a:r>
            <a:r>
              <a:rPr lang="ko-KR" altLang="en-US" dirty="0"/>
              <a:t>분 이내에 수정된 파일이 </a:t>
            </a:r>
            <a:r>
              <a:rPr lang="ko-KR" altLang="en-US" dirty="0" smtClean="0"/>
              <a:t>나열된다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</a:t>
            </a:r>
            <a:r>
              <a:rPr lang="en-US" altLang="ko-KR" dirty="0" err="1"/>
              <a:t>mmin</a:t>
            </a:r>
            <a:r>
              <a:rPr lang="en-US" altLang="ko-KR" dirty="0"/>
              <a:t> -150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726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/>
              <a:t>파일 유형에 따른 파일 검색</a:t>
            </a:r>
          </a:p>
          <a:p>
            <a:endParaRPr lang="ko-KR" altLang="en-US" sz="1500" dirty="0"/>
          </a:p>
          <a:p>
            <a:r>
              <a:rPr lang="en-US" altLang="ko-KR" dirty="0"/>
              <a:t>find</a:t>
            </a:r>
            <a:r>
              <a:rPr lang="ko-KR" altLang="en-US" dirty="0"/>
              <a:t>명령의 </a:t>
            </a:r>
            <a:r>
              <a:rPr lang="en-US" altLang="ko-KR" dirty="0"/>
              <a:t>-type </a:t>
            </a:r>
            <a:r>
              <a:rPr lang="ko-KR" altLang="en-US" dirty="0"/>
              <a:t>옵션은 검색 범위를 지정된 파일 유형으로 </a:t>
            </a:r>
            <a:r>
              <a:rPr lang="ko-KR" altLang="en-US" dirty="0" smtClean="0"/>
              <a:t>제한한다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목록을 사용하여 필요한 플래그를 전달하여 검색 범위를 </a:t>
            </a:r>
            <a:r>
              <a:rPr lang="ko-KR" altLang="en-US" dirty="0" smtClean="0"/>
              <a:t>제한한다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605790" lvl="1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</a:t>
            </a:r>
            <a:r>
              <a:rPr lang="en-US" altLang="ko-KR" dirty="0"/>
              <a:t>(</a:t>
            </a:r>
            <a:r>
              <a:rPr lang="ko-KR" altLang="en-US" dirty="0"/>
              <a:t>정규 파일</a:t>
            </a:r>
            <a:r>
              <a:rPr lang="en-US" altLang="ko-KR" dirty="0"/>
              <a:t>)</a:t>
            </a:r>
          </a:p>
          <a:p>
            <a:pPr marL="605790" lvl="1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</a:t>
            </a:r>
            <a:r>
              <a:rPr lang="en-US" altLang="ko-KR" dirty="0"/>
              <a:t>(</a:t>
            </a:r>
            <a:r>
              <a:rPr lang="ko-KR" altLang="en-US" dirty="0"/>
              <a:t>디렉터리</a:t>
            </a:r>
            <a:r>
              <a:rPr lang="en-US" altLang="ko-KR" dirty="0"/>
              <a:t>)</a:t>
            </a:r>
          </a:p>
          <a:p>
            <a:pPr marL="605790" lvl="1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l</a:t>
            </a:r>
            <a:r>
              <a:rPr lang="en-US" altLang="ko-KR" dirty="0"/>
              <a:t>(</a:t>
            </a:r>
            <a:r>
              <a:rPr lang="ko-KR" altLang="en-US" dirty="0"/>
              <a:t>소프트 링크</a:t>
            </a:r>
            <a:r>
              <a:rPr lang="en-US" altLang="ko-KR" dirty="0"/>
              <a:t>)</a:t>
            </a:r>
          </a:p>
          <a:p>
            <a:pPr marL="605790" lvl="1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</a:t>
            </a:r>
            <a:r>
              <a:rPr lang="en-US" altLang="ko-KR" dirty="0"/>
              <a:t>(</a:t>
            </a:r>
            <a:r>
              <a:rPr lang="ko-KR" altLang="en-US" dirty="0"/>
              <a:t>블록 장치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디렉터리에 있는 모든 디렉터리를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</a:t>
            </a:r>
            <a:r>
              <a:rPr lang="en-US" altLang="ko-KR" dirty="0" smtClean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 -type </a:t>
            </a:r>
            <a:r>
              <a:rPr lang="en-US" altLang="ko-KR" dirty="0" smtClean="0"/>
              <a:t> 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모든 소프트 링크를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</a:t>
            </a:r>
            <a:r>
              <a:rPr lang="en-US" altLang="ko-KR" dirty="0" smtClean="0"/>
              <a:t> / </a:t>
            </a:r>
            <a:r>
              <a:rPr lang="en-US" altLang="ko-KR" dirty="0"/>
              <a:t>-type </a:t>
            </a:r>
            <a:r>
              <a:rPr lang="en-US" altLang="ko-KR" dirty="0" smtClean="0"/>
              <a:t> 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7478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/>
              <a:t>파일 유형에 따른 파일 검색</a:t>
            </a:r>
          </a:p>
          <a:p>
            <a:endParaRPr lang="ko-KR" altLang="en-US" sz="1500" dirty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/dev </a:t>
            </a:r>
            <a:r>
              <a:rPr lang="ko-KR" altLang="en-US" dirty="0"/>
              <a:t>디렉터리에 있는 모든 블록 장치의 목록을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/dev -type b</a:t>
            </a:r>
          </a:p>
          <a:p>
            <a:r>
              <a:rPr lang="en-US" altLang="ko-KR" dirty="0"/>
              <a:t>/dev/vda1</a:t>
            </a:r>
          </a:p>
          <a:p>
            <a:r>
              <a:rPr lang="en-US" altLang="ko-KR" dirty="0"/>
              <a:t>/dev/</a:t>
            </a:r>
            <a:r>
              <a:rPr lang="en-US" altLang="ko-KR" dirty="0" err="1"/>
              <a:t>vda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/>
              <a:t>links </a:t>
            </a:r>
            <a:r>
              <a:rPr lang="ko-KR" altLang="en-US" dirty="0"/>
              <a:t>옵션 뒤에 숫자를 입력하면 특정 하드 링크 수를 가진 모든 파일을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 </a:t>
            </a:r>
            <a:r>
              <a:rPr lang="ko-KR" altLang="en-US" dirty="0"/>
              <a:t>앞에 </a:t>
            </a:r>
            <a:r>
              <a:rPr lang="en-US" altLang="ko-KR" dirty="0"/>
              <a:t>+ </a:t>
            </a:r>
            <a:r>
              <a:rPr lang="ko-KR" altLang="en-US" dirty="0" err="1"/>
              <a:t>수정자를</a:t>
            </a:r>
            <a:r>
              <a:rPr lang="ko-KR" altLang="en-US" dirty="0"/>
              <a:t> 붙이면 특정 수보다 많은 하드 링크가 있는 파일을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 </a:t>
            </a:r>
            <a:r>
              <a:rPr lang="ko-KR" altLang="en-US" dirty="0"/>
              <a:t>앞에 </a:t>
            </a:r>
            <a:r>
              <a:rPr lang="en-US" altLang="ko-KR" dirty="0"/>
              <a:t>- </a:t>
            </a:r>
            <a:r>
              <a:rPr lang="ko-KR" altLang="en-US" dirty="0" err="1"/>
              <a:t>수정자를</a:t>
            </a:r>
            <a:r>
              <a:rPr lang="ko-KR" altLang="en-US" dirty="0"/>
              <a:t> 붙이면 하드 링크 수가 특정 수보다 적은 모든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에서 하드 링크가 </a:t>
            </a:r>
            <a:r>
              <a:rPr lang="en-US" altLang="ko-KR" dirty="0"/>
              <a:t>2</a:t>
            </a:r>
            <a:r>
              <a:rPr lang="ko-KR" altLang="en-US" dirty="0"/>
              <a:t>개 이상인 모든 정규 파일을 </a:t>
            </a:r>
            <a:r>
              <a:rPr lang="ko-KR" altLang="en-US" dirty="0" smtClean="0"/>
              <a:t>검색한다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find / -type f -links 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26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  <a:p>
            <a:r>
              <a:rPr lang="ko-KR" altLang="en-US" dirty="0"/>
              <a:t>이 장에서 학습한 내용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스토리지 장치는 블록 장치라는 특수 파일 유형으로 </a:t>
            </a:r>
            <a:r>
              <a:rPr lang="ko-KR" altLang="en-US" dirty="0" smtClean="0"/>
              <a:t>표현된다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/>
              <a:t>df</a:t>
            </a:r>
            <a:r>
              <a:rPr lang="en-US" altLang="ko-KR" dirty="0"/>
              <a:t> </a:t>
            </a:r>
            <a:r>
              <a:rPr lang="ko-KR" altLang="en-US" dirty="0"/>
              <a:t>명령을 실행하면 </a:t>
            </a:r>
            <a:r>
              <a:rPr lang="ko-KR" altLang="en-US" dirty="0" err="1"/>
              <a:t>마운트된</a:t>
            </a:r>
            <a:r>
              <a:rPr lang="ko-KR" altLang="en-US" dirty="0"/>
              <a:t> 모든 정규 파일 시스템의 총 디스크 공간</a:t>
            </a:r>
            <a:r>
              <a:rPr lang="en-US" altLang="ko-KR" dirty="0"/>
              <a:t>, </a:t>
            </a:r>
            <a:r>
              <a:rPr lang="ko-KR" altLang="en-US" dirty="0"/>
              <a:t>사용된 디스크 공간</a:t>
            </a:r>
            <a:r>
              <a:rPr lang="en-US" altLang="ko-KR" dirty="0"/>
              <a:t>, </a:t>
            </a:r>
            <a:r>
              <a:rPr lang="ko-KR" altLang="en-US" dirty="0"/>
              <a:t>가용 디스크 공간이 </a:t>
            </a:r>
            <a:r>
              <a:rPr lang="ko-KR" altLang="en-US" dirty="0" smtClean="0"/>
              <a:t>보고된다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루트 사용자는 </a:t>
            </a:r>
            <a:r>
              <a:rPr lang="en-US" altLang="ko-KR" dirty="0"/>
              <a:t>mount </a:t>
            </a:r>
            <a:r>
              <a:rPr lang="ko-KR" altLang="en-US" dirty="0"/>
              <a:t>명령을 사용하여 파일 시스템을 직접 </a:t>
            </a:r>
            <a:r>
              <a:rPr lang="ko-KR" altLang="en-US" dirty="0" err="1"/>
              <a:t>마운트할</a:t>
            </a:r>
            <a:r>
              <a:rPr lang="ko-KR" altLang="en-US" dirty="0"/>
              <a:t>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장치를 성공적으로 마운트 해제하려면 모든 프로세스에서 마운트 지점에 대한 액세스를 중지해야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그래픽 환경을 사용하는 경우 이동식 스토리지 장치는 </a:t>
            </a:r>
            <a:r>
              <a:rPr lang="en-US" altLang="ko-KR" dirty="0"/>
              <a:t>/run/media </a:t>
            </a:r>
            <a:r>
              <a:rPr lang="ko-KR" altLang="en-US" dirty="0"/>
              <a:t>디렉터리에 </a:t>
            </a:r>
            <a:r>
              <a:rPr lang="ko-KR" altLang="en-US" dirty="0" err="1" smtClean="0"/>
              <a:t>마운트된다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find </a:t>
            </a:r>
            <a:r>
              <a:rPr lang="ko-KR" altLang="en-US" dirty="0"/>
              <a:t>명령은 로컬 파일 시스템에서 실시간 검색을 수행하여 검색 기준에 따라 파일을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5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</a:t>
            </a:r>
            <a:r>
              <a:rPr lang="ko-KR" altLang="en-US" dirty="0"/>
              <a:t>의미에서 </a:t>
            </a:r>
            <a:r>
              <a:rPr lang="en-US" altLang="ko-KR" dirty="0"/>
              <a:t>Linux </a:t>
            </a:r>
            <a:r>
              <a:rPr lang="ko-KR" altLang="en-US" dirty="0"/>
              <a:t>파일 시스템 계층 구조는 사용자가 탐색할 수 있는 한 개의 거대 스토리지 장치에 한 개의 파일 세트가 있는 것처럼 별도의 스토리지 장치에 파일 시스템 컬렉션을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대부분의 </a:t>
            </a:r>
            <a:r>
              <a:rPr lang="ko-KR" altLang="en-US" dirty="0"/>
              <a:t>경우 특정 파일이 있는 스토리지 장치를 알 필요가 없으며 해당 파일이 있는 디렉터리만 알면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때로는 이것이 중요할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스토리지 장치가 얼마나 가득 차 있는 지와 파일 시스템 계층 구조에 있는 어떤 디렉터리가 영향을 받는지 확인해야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스토리지 </a:t>
            </a:r>
            <a:r>
              <a:rPr lang="ko-KR" altLang="en-US" dirty="0"/>
              <a:t>장치의 로그에 오류가 있을 수 있으며 어떤 파일 시스템이 위험한지 파악해야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개의 파일 사이에 하드 링크를 생성하고 싶다면 두 개의 파일이 동일한 파일 시스템에 있는지 </a:t>
            </a:r>
            <a:r>
              <a:rPr lang="ko-KR" altLang="en-US" dirty="0" smtClean="0"/>
              <a:t>파악하여 </a:t>
            </a:r>
            <a:r>
              <a:rPr lang="ko-KR" altLang="en-US" dirty="0"/>
              <a:t>가능 여부를 결정할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6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파일 시스템과 마운트 지점</a:t>
            </a:r>
          </a:p>
          <a:p>
            <a:endParaRPr lang="ko-KR" altLang="en-US" sz="1500" dirty="0"/>
          </a:p>
          <a:p>
            <a:r>
              <a:rPr lang="ko-KR" altLang="en-US" dirty="0"/>
              <a:t>파일 시스템 계층 구조 내에서 파일 시스템 콘텐츠를 사용하려면 빈 디렉터리에 마운트되어야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/>
              <a:t>이 디렉터리는 마운트 지점이라고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마운트되면</a:t>
            </a:r>
            <a:r>
              <a:rPr lang="ko-KR" altLang="en-US" dirty="0" smtClean="0"/>
              <a:t> </a:t>
            </a:r>
            <a:r>
              <a:rPr lang="en-US" altLang="ko-KR" dirty="0"/>
              <a:t>ls</a:t>
            </a:r>
            <a:r>
              <a:rPr lang="ko-KR" altLang="en-US" dirty="0"/>
              <a:t>을 사용하여 해당 디렉터리를 나열하려는 경우 </a:t>
            </a:r>
            <a:r>
              <a:rPr lang="ko-KR" altLang="en-US" dirty="0" err="1"/>
              <a:t>마운트된</a:t>
            </a:r>
            <a:r>
              <a:rPr lang="ko-KR" altLang="en-US" dirty="0"/>
              <a:t> 파일 시스템의 콘텐츠가 표시되고 이러한 파일에 정상적으로 액세스하여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파일 시스템이 부팅 프로세스의 일부로 자동 </a:t>
            </a:r>
            <a:r>
              <a:rPr lang="ko-KR" altLang="en-US" dirty="0" err="1" smtClean="0"/>
              <a:t>마운트된다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Microsoft Windows </a:t>
            </a:r>
            <a:r>
              <a:rPr lang="ko-KR" altLang="en-US" dirty="0"/>
              <a:t>드라이브 문자로만 작업했다면</a:t>
            </a:r>
            <a:r>
              <a:rPr lang="en-US" altLang="ko-KR" dirty="0"/>
              <a:t>, </a:t>
            </a:r>
            <a:r>
              <a:rPr lang="ko-KR" altLang="en-US" dirty="0"/>
              <a:t>이것은 근본적으로 다른 개념이며 </a:t>
            </a:r>
            <a:r>
              <a:rPr lang="en-US" altLang="ko-KR" dirty="0"/>
              <a:t>NTFS </a:t>
            </a:r>
            <a:r>
              <a:rPr lang="ko-KR" altLang="en-US" dirty="0"/>
              <a:t>마운트 폴더 기능과 다소 </a:t>
            </a:r>
            <a:r>
              <a:rPr lang="ko-KR" altLang="en-US" dirty="0" smtClean="0"/>
              <a:t>유사한다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116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파일 </a:t>
            </a:r>
            <a:r>
              <a:rPr lang="ko-KR" altLang="en-US" sz="2500" dirty="0"/>
              <a:t>시스템</a:t>
            </a:r>
            <a:r>
              <a:rPr lang="en-US" altLang="ko-KR" sz="2500" dirty="0"/>
              <a:t>, </a:t>
            </a:r>
            <a:r>
              <a:rPr lang="ko-KR" altLang="en-US" sz="2500" dirty="0"/>
              <a:t>스토리지 및 블록 장치</a:t>
            </a:r>
          </a:p>
          <a:p>
            <a:endParaRPr lang="ko-KR" altLang="en-US" sz="1500" dirty="0"/>
          </a:p>
          <a:p>
            <a:r>
              <a:rPr lang="ko-KR" altLang="en-US" dirty="0"/>
              <a:t>낮은 수준에서의 </a:t>
            </a:r>
            <a:r>
              <a:rPr lang="en-US" altLang="ko-KR" dirty="0"/>
              <a:t>Linux </a:t>
            </a:r>
            <a:r>
              <a:rPr lang="ko-KR" altLang="en-US" dirty="0"/>
              <a:t>스토리지 장치 액세스는 블록 장치라는 특별한 유형의 파일에서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블록 장치는 </a:t>
            </a:r>
            <a:r>
              <a:rPr lang="ko-KR" altLang="en-US" dirty="0" err="1"/>
              <a:t>마운트하기</a:t>
            </a:r>
            <a:r>
              <a:rPr lang="ko-KR" altLang="en-US" dirty="0"/>
              <a:t> 전에 파일 시스템으로 포맷해야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장치 파일은 다른 장치 파일과 함께 </a:t>
            </a:r>
            <a:r>
              <a:rPr lang="en-US" altLang="ko-KR" dirty="0"/>
              <a:t>/dev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저장된다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장치 </a:t>
            </a:r>
            <a:r>
              <a:rPr lang="ko-KR" altLang="en-US" dirty="0"/>
              <a:t>파일은 운영 체제에서 자동으로 </a:t>
            </a:r>
            <a:r>
              <a:rPr lang="ko-KR" altLang="en-US" dirty="0" smtClean="0"/>
              <a:t>작성한다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EPEL</a:t>
            </a:r>
            <a:r>
              <a:rPr lang="ko-KR" altLang="en-US" dirty="0" smtClean="0"/>
              <a:t>에서 </a:t>
            </a:r>
            <a:r>
              <a:rPr lang="ko-KR" altLang="en-US" dirty="0"/>
              <a:t>감지된 </a:t>
            </a:r>
            <a:r>
              <a:rPr lang="ko-KR" altLang="en-US" dirty="0" smtClean="0"/>
              <a:t>첫 </a:t>
            </a:r>
            <a:r>
              <a:rPr lang="ko-KR" altLang="en-US" dirty="0"/>
              <a:t>번째 </a:t>
            </a:r>
            <a:r>
              <a:rPr lang="en-US" altLang="ko-KR" dirty="0"/>
              <a:t>SATA/PATA, SAS, SCSI </a:t>
            </a:r>
            <a:r>
              <a:rPr lang="ko-KR" altLang="en-US" dirty="0"/>
              <a:t>또는 </a:t>
            </a:r>
            <a:r>
              <a:rPr lang="en-US" altLang="ko-KR" dirty="0"/>
              <a:t>USB </a:t>
            </a:r>
            <a:r>
              <a:rPr lang="ko-KR" altLang="en-US" dirty="0"/>
              <a:t>하드 드라이브는 </a:t>
            </a:r>
            <a:r>
              <a:rPr lang="en-US" altLang="ko-KR" dirty="0"/>
              <a:t>/dev/</a:t>
            </a:r>
            <a:r>
              <a:rPr lang="en-US" altLang="ko-KR" dirty="0" err="1"/>
              <a:t>sda</a:t>
            </a:r>
            <a:r>
              <a:rPr lang="ko-KR" altLang="en-US" dirty="0"/>
              <a:t>라고 </a:t>
            </a:r>
            <a:r>
              <a:rPr lang="ko-KR" altLang="en-US" dirty="0" smtClean="0"/>
              <a:t>하고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번째는 </a:t>
            </a:r>
            <a:r>
              <a:rPr lang="en-US" altLang="ko-KR" dirty="0"/>
              <a:t>/dev/</a:t>
            </a:r>
            <a:r>
              <a:rPr lang="en-US" altLang="ko-KR" dirty="0" err="1"/>
              <a:t>sdb</a:t>
            </a:r>
            <a:r>
              <a:rPr lang="ko-KR" altLang="en-US" dirty="0"/>
              <a:t>라고 하는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이름은 전체 하드 드라이브를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6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스토리지 유형에 따라 이름 지정 형식이 </a:t>
            </a:r>
            <a:r>
              <a:rPr lang="ko-KR" altLang="en-US" dirty="0" smtClean="0"/>
              <a:t>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500" dirty="0" smtClean="0"/>
              <a:t>블록 </a:t>
            </a:r>
            <a:r>
              <a:rPr lang="ko-KR" altLang="en-US" sz="2500" dirty="0"/>
              <a:t>장치 이름 </a:t>
            </a:r>
            <a:r>
              <a:rPr lang="ko-KR" altLang="en-US" sz="2500" dirty="0" smtClean="0"/>
              <a:t>지정</a:t>
            </a:r>
            <a:endParaRPr lang="en-US" altLang="ko-KR" sz="2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ko-KR" altLang="en-US" dirty="0"/>
              <a:t>많은 가상 시스템이 새로운 </a:t>
            </a:r>
            <a:r>
              <a:rPr lang="en-US" altLang="ko-KR" dirty="0" err="1"/>
              <a:t>virtio-scsi</a:t>
            </a:r>
            <a:r>
              <a:rPr lang="en-US" altLang="ko-KR" dirty="0"/>
              <a:t> </a:t>
            </a:r>
            <a:r>
              <a:rPr lang="ko-KR" altLang="en-US" dirty="0" err="1"/>
              <a:t>반가상화</a:t>
            </a:r>
            <a:r>
              <a:rPr lang="ko-KR" altLang="en-US" dirty="0"/>
              <a:t> </a:t>
            </a:r>
            <a:r>
              <a:rPr lang="ko-KR" altLang="en-US" dirty="0" err="1"/>
              <a:t>스토리지를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/dev/</a:t>
            </a:r>
            <a:r>
              <a:rPr lang="en-US" altLang="ko-KR" dirty="0" err="1"/>
              <a:t>sd</a:t>
            </a:r>
            <a:r>
              <a:rPr lang="en-US" altLang="ko-KR" dirty="0"/>
              <a:t>* </a:t>
            </a:r>
            <a:r>
              <a:rPr lang="ko-KR" altLang="en-US" dirty="0"/>
              <a:t>스타일의 이름을 </a:t>
            </a:r>
            <a:r>
              <a:rPr lang="ko-KR" altLang="en-US" dirty="0" smtClean="0"/>
              <a:t>갖는다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02130"/>
              </p:ext>
            </p:extLst>
          </p:nvPr>
        </p:nvGraphicFramePr>
        <p:xfrm>
          <a:off x="323528" y="1340768"/>
          <a:ext cx="8496944" cy="3240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115936392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700083123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 유형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 이름 지정 패턴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43834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SATA/SAS/USB </a:t>
                      </a:r>
                      <a:r>
                        <a:rPr lang="ko-KR" altLang="en-US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연결 스토리지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/dev/sda , /dev/sdb ...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6745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virtio-blk </a:t>
                      </a:r>
                      <a:r>
                        <a:rPr lang="ko-KR" altLang="en-US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반가상화 스토리지</a:t>
                      </a:r>
                      <a:r>
                        <a:rPr lang="en-US" altLang="ko-KR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일부 가상 시스템</a:t>
                      </a:r>
                      <a:r>
                        <a:rPr lang="en-US" altLang="ko-KR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/dev/vda , /dev/vdb ...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5815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ko-KR" sz="15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NVMe</a:t>
                      </a:r>
                      <a:r>
                        <a:rPr lang="en-US" altLang="ko-KR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연결 스토리지</a:t>
                      </a:r>
                      <a:r>
                        <a:rPr lang="en-US" altLang="ko-KR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많은 수의 </a:t>
                      </a:r>
                      <a:r>
                        <a:rPr lang="en-US" altLang="ko-KR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SSD)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/dev/nvme0, /dev/nvme1 ...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12377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US" altLang="ko-KR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SD/MMC/</a:t>
                      </a:r>
                      <a:r>
                        <a:rPr lang="en-US" altLang="ko-KR" sz="15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eMMC</a:t>
                      </a:r>
                      <a:r>
                        <a:rPr lang="en-US" altLang="ko-KR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스토리지</a:t>
                      </a:r>
                      <a:r>
                        <a:rPr lang="en-US" altLang="ko-KR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(SD </a:t>
                      </a:r>
                      <a:r>
                        <a:rPr lang="ko-KR" alt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카드</a:t>
                      </a:r>
                      <a:r>
                        <a:rPr lang="en-US" altLang="ko-KR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/dev/mmcblk0, /dev/mmcblk1 ..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46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6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500" dirty="0"/>
              <a:t>디스크 파티션</a:t>
            </a:r>
          </a:p>
          <a:p>
            <a:pPr>
              <a:lnSpc>
                <a:spcPct val="110000"/>
              </a:lnSpc>
            </a:pPr>
            <a:endParaRPr lang="ko-KR" altLang="en-US" sz="1500" dirty="0"/>
          </a:p>
          <a:p>
            <a:pPr>
              <a:lnSpc>
                <a:spcPct val="110000"/>
              </a:lnSpc>
            </a:pPr>
            <a:r>
              <a:rPr lang="ko-KR" altLang="en-US" dirty="0"/>
              <a:t>일반적으로 전체 스토리지 장치를 하나의 파일 시스템으로 만들지는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않는다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/>
              <a:t>스토리지 장치는 파티션이라는 더 작은 </a:t>
            </a:r>
            <a:r>
              <a:rPr lang="ko-KR" altLang="en-US" dirty="0" err="1"/>
              <a:t>청크로</a:t>
            </a:r>
            <a:r>
              <a:rPr lang="ko-KR" altLang="en-US" dirty="0"/>
              <a:t> </a:t>
            </a:r>
            <a:r>
              <a:rPr lang="ko-KR" altLang="en-US" dirty="0" smtClean="0"/>
              <a:t>나뉜다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파티션은 디스크의 각 부분을 서로 다른 파일 시스템으로 포맷하여 서로 다른 용도로 사용할 수 있도록 </a:t>
            </a:r>
            <a:r>
              <a:rPr lang="ko-KR" altLang="en-US" dirty="0" smtClean="0"/>
              <a:t>구분한다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한 </a:t>
            </a:r>
            <a:r>
              <a:rPr lang="ko-KR" altLang="en-US" dirty="0"/>
              <a:t>파티션은 사용자 홈 디렉터리를 포함하고 다른 파티션은 시스템 데이터 및 로그를 포함할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사용자가 </a:t>
            </a:r>
            <a:r>
              <a:rPr lang="ko-KR" altLang="en-US" dirty="0"/>
              <a:t>홈 디렉터리 파티션을 데이터로 채우더라도 시스템 파티션에는 계속 사용 가능한 공간이 있을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파티션은 그 자체가 블록 </a:t>
            </a:r>
            <a:r>
              <a:rPr lang="ko-KR" altLang="en-US" dirty="0" smtClean="0"/>
              <a:t>장치이다</a:t>
            </a:r>
            <a:r>
              <a:rPr lang="en-US" altLang="ko-KR" dirty="0" smtClean="0"/>
              <a:t>. </a:t>
            </a:r>
            <a:r>
              <a:rPr lang="en-US" altLang="ko-KR" dirty="0"/>
              <a:t>SATA </a:t>
            </a:r>
            <a:r>
              <a:rPr lang="ko-KR" altLang="en-US" dirty="0"/>
              <a:t>연결 스토리지에서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첫 </a:t>
            </a:r>
            <a:r>
              <a:rPr lang="ko-KR" altLang="en-US" dirty="0"/>
              <a:t>번째 디스크의 첫 번째 파티션은 </a:t>
            </a:r>
            <a:r>
              <a:rPr lang="en-US" altLang="ko-KR" dirty="0"/>
              <a:t>/</a:t>
            </a:r>
            <a:r>
              <a:rPr lang="en-US" altLang="ko-KR" dirty="0" smtClean="0"/>
              <a:t>dev/sda1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두 </a:t>
            </a:r>
            <a:r>
              <a:rPr lang="ko-KR" altLang="en-US" dirty="0"/>
              <a:t>번째 디스크의 세 번째 파티션은 </a:t>
            </a:r>
            <a:r>
              <a:rPr lang="en-US" altLang="ko-KR" dirty="0"/>
              <a:t>/dev/sdb3</a:t>
            </a:r>
            <a:r>
              <a:rPr lang="ko-KR" altLang="en-US" dirty="0"/>
              <a:t>인 </a:t>
            </a:r>
            <a:r>
              <a:rPr lang="ko-KR" altLang="en-US" dirty="0" smtClean="0"/>
              <a:t>방식이다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 err="1" smtClean="0"/>
              <a:t>반가상화</a:t>
            </a:r>
            <a:r>
              <a:rPr lang="ko-KR" altLang="en-US" dirty="0" smtClean="0"/>
              <a:t> </a:t>
            </a:r>
            <a:r>
              <a:rPr lang="ko-KR" altLang="en-US" dirty="0"/>
              <a:t>스토리지 장치는 유사한 명명 시스템을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01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20329</TotalTime>
  <Words>3487</Words>
  <Application>Microsoft Office PowerPoint</Application>
  <PresentationFormat>화면 슬라이드 쇼(4:3)</PresentationFormat>
  <Paragraphs>514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HY견고딕</vt:lpstr>
      <vt:lpstr>맑은 고딕</vt:lpstr>
      <vt:lpstr>바탕</vt:lpstr>
      <vt:lpstr>Franklin Gothic Book</vt:lpstr>
      <vt:lpstr>Perpetua</vt:lpstr>
      <vt:lpstr>Wingdings</vt:lpstr>
      <vt:lpstr>Wingdings 2</vt:lpstr>
      <vt:lpstr>균형</vt:lpstr>
      <vt:lpstr>Chapter 15 Linux 파일 시스템 액세스</vt:lpstr>
      <vt:lpstr>학습 목표</vt:lpstr>
      <vt:lpstr>Section 15.1 파일 시스템 및 장치 식별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15.2 파일 시스템  마운트 및 마운트 해제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15.3 시스템에서 파일 찾기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파일 동기화</dc:title>
  <dc:creator>연세직업전문학교</dc:creator>
  <cp:lastModifiedBy>LEE SANG CHEON</cp:lastModifiedBy>
  <cp:revision>1734</cp:revision>
  <dcterms:created xsi:type="dcterms:W3CDTF">2016-03-23T09:14:37Z</dcterms:created>
  <dcterms:modified xsi:type="dcterms:W3CDTF">2020-09-02T02:25:29Z</dcterms:modified>
</cp:coreProperties>
</file>