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78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74FB47-8BCC-4ABF-9336-221A647FEE42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25" y="4500563"/>
            <a:ext cx="7345363" cy="1295400"/>
          </a:xfrm>
        </p:spPr>
        <p:txBody>
          <a:bodyPr/>
          <a:lstStyle/>
          <a:p>
            <a:pPr marL="342900" indent="-342900" algn="l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Ø"/>
            </a:pPr>
            <a:r>
              <a:rPr lang="en-US" altLang="ko-KR" sz="30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Vi </a:t>
            </a:r>
            <a:r>
              <a:rPr lang="ko-KR" altLang="en-US" sz="30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기능을 올바르게 이해한다</a:t>
            </a:r>
            <a:r>
              <a:rPr lang="en-US" altLang="ko-KR" sz="30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 algn="l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Ø"/>
            </a:pPr>
            <a:r>
              <a:rPr lang="en-US" altLang="ko-KR" sz="30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Vi</a:t>
            </a:r>
            <a:r>
              <a:rPr lang="ko-KR" altLang="en-US" sz="30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기능을 효율적으로 활용한다</a:t>
            </a:r>
            <a:r>
              <a:rPr lang="en-US" altLang="ko-KR" sz="30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300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00188"/>
            <a:ext cx="8893175" cy="1438275"/>
          </a:xfrm>
        </p:spPr>
        <p:txBody>
          <a:bodyPr/>
          <a:lstStyle/>
          <a:p>
            <a:r>
              <a:rPr altLang="ko-KR" sz="4000" smtClean="0">
                <a:latin typeface="HY견고딕" pitchFamily="18" charset="-127"/>
                <a:ea typeface="HY견고딕" pitchFamily="18" charset="-127"/>
              </a:rPr>
              <a:t>vi(Visual </a:t>
            </a:r>
            <a:r>
              <a:rPr altLang="ko-KR" sz="4000" dirty="0" smtClean="0">
                <a:latin typeface="HY견고딕" pitchFamily="18" charset="-127"/>
                <a:ea typeface="HY견고딕" pitchFamily="18" charset="-127"/>
              </a:rPr>
              <a:t>display </a:t>
            </a:r>
            <a:r>
              <a:rPr altLang="ko-KR" sz="4000" dirty="0" err="1" smtClean="0">
                <a:latin typeface="HY견고딕" pitchFamily="18" charset="-127"/>
                <a:ea typeface="HY견고딕" pitchFamily="18" charset="-127"/>
              </a:rPr>
              <a:t>editer</a:t>
            </a:r>
            <a:r>
              <a:rPr altLang="ko-KR" sz="40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4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292" name="Rectangle 2"/>
          <p:cNvSpPr txBox="1">
            <a:spLocks noChangeArrowheads="1"/>
          </p:cNvSpPr>
          <p:nvPr/>
        </p:nvSpPr>
        <p:spPr bwMode="gray">
          <a:xfrm>
            <a:off x="1714500" y="3500438"/>
            <a:ext cx="23050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ko-KR" altLang="en-US" sz="3200" b="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학습목표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C38F3-81BA-457D-92E9-3713292722F5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/>
          <a:lstStyle/>
          <a:p>
            <a:r>
              <a:rPr lang="ko-KR" altLang="en-US" sz="36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글 삭제</a:t>
            </a:r>
            <a:r>
              <a:rPr lang="en-US" altLang="ko-KR" sz="36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ko-KR" sz="36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명령 모드에서 조작</a:t>
            </a:r>
            <a:r>
              <a:rPr lang="en-US" altLang="ko-KR" sz="36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360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</p:nvPr>
        </p:nvGraphicFramePr>
        <p:xfrm>
          <a:off x="571500" y="1357313"/>
          <a:ext cx="8001028" cy="5091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111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2500" kern="0" dirty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x, dl</a:t>
                      </a:r>
                      <a:endParaRPr lang="ko-KR" sz="25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커서 위치의 글자 </a:t>
                      </a:r>
                      <a:r>
                        <a:rPr 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삭제</a:t>
                      </a:r>
                      <a:r>
                        <a:rPr lang="en-US" alt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  ( delete )</a:t>
                      </a:r>
                      <a:endParaRPr lang="ko-KR" sz="2000" b="1" kern="10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111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2500" kern="0" dirty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X, dh</a:t>
                      </a:r>
                      <a:endParaRPr lang="ko-KR" sz="25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커서 바로 앞의 글자 삭제</a:t>
                      </a:r>
                      <a:endParaRPr lang="ko-KR" sz="2000" b="1" kern="10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111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2500" kern="0" dirty="0" err="1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dw</a:t>
                      </a:r>
                      <a:endParaRPr lang="ko-KR" sz="25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한 단어를 삭제</a:t>
                      </a:r>
                      <a:endParaRPr lang="ko-KR" sz="2000" b="1" kern="10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111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2500" kern="0" dirty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d0 </a:t>
                      </a:r>
                      <a:endParaRPr lang="ko-KR" sz="25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커서 위치부터 줄의 처음까지 삭제</a:t>
                      </a:r>
                      <a:endParaRPr lang="ko-KR" sz="2000" b="1" kern="10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111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2500" kern="0" dirty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D, d$</a:t>
                      </a:r>
                      <a:endParaRPr lang="ko-KR" sz="25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커서 위치부터 줄의 끝까지 삭제</a:t>
                      </a:r>
                      <a:endParaRPr lang="ko-KR" sz="2000" b="1" kern="10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111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2500" kern="0" dirty="0" err="1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dd</a:t>
                      </a:r>
                      <a:endParaRPr lang="ko-KR" sz="25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커서가 있는 줄을 삭제</a:t>
                      </a:r>
                      <a:endParaRPr lang="ko-KR" sz="2000" b="1" kern="10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111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2500" kern="100" dirty="0" err="1" smtClean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ndd</a:t>
                      </a:r>
                      <a:endParaRPr lang="ko-KR" sz="25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2000" b="1" kern="10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현재 커서 위치에서 아래로 </a:t>
                      </a:r>
                      <a:r>
                        <a:rPr lang="en-US" altLang="ko-KR" sz="2000" b="1" kern="10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ko-KR" altLang="en-US" sz="2000" b="1" kern="10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개의 행 삭제</a:t>
                      </a:r>
                      <a:endParaRPr lang="ko-KR" sz="2000" b="1" kern="10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111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2500" kern="0" dirty="0" err="1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dj</a:t>
                      </a:r>
                      <a:endParaRPr lang="ko-KR" sz="25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커서가 있는 줄과 그 </a:t>
                      </a:r>
                      <a:r>
                        <a:rPr lang="ko-KR" altLang="en-US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아랫</a:t>
                      </a:r>
                      <a:r>
                        <a:rPr 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줄을 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삭제</a:t>
                      </a:r>
                      <a:endParaRPr lang="ko-KR" sz="2000" b="1" kern="10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111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2500" kern="0" dirty="0" err="1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dk</a:t>
                      </a:r>
                      <a:endParaRPr lang="ko-KR" sz="25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커서가 있는 줄과 그 </a:t>
                      </a:r>
                      <a:r>
                        <a:rPr lang="ko-KR" altLang="en-US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윗</a:t>
                      </a:r>
                      <a:r>
                        <a:rPr 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줄을 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삭제</a:t>
                      </a:r>
                      <a:endParaRPr lang="ko-KR" sz="2000" b="1" kern="10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9111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ko-KR" altLang="en-US" sz="2000" kern="100" dirty="0" err="1" smtClean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시작행</a:t>
                      </a:r>
                      <a:r>
                        <a:rPr lang="en-US" altLang="ko-KR" sz="2000" kern="100" dirty="0" smtClean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2000" kern="100" dirty="0" smtClean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끝행</a:t>
                      </a:r>
                      <a:r>
                        <a:rPr lang="en-US" altLang="ko-KR" sz="2000" kern="100" dirty="0" smtClean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d</a:t>
                      </a:r>
                      <a:endParaRPr lang="ko-KR" sz="20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2000" b="1" kern="100" dirty="0" err="1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시작행부터</a:t>
                      </a:r>
                      <a:r>
                        <a:rPr lang="ko-KR" altLang="en-US" sz="2000" b="1" kern="10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 끝행 구간 삭제</a:t>
                      </a:r>
                      <a:endParaRPr lang="ko-KR" sz="2000" b="1" kern="10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F9BF6-C488-4F49-9660-0CB4F7799A53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복사 </a:t>
            </a:r>
            <a:r>
              <a:rPr lang="en-US" altLang="ko-KR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lang="ko-KR" altLang="en-US" sz="36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붙여넣기</a:t>
            </a:r>
            <a:r>
              <a:rPr lang="en-US" altLang="ko-KR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45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yank</a:t>
            </a:r>
            <a:r>
              <a:rPr lang="en-US" altLang="ko-KR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3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</p:nvPr>
        </p:nvGraphicFramePr>
        <p:xfrm>
          <a:off x="611188" y="1341438"/>
          <a:ext cx="8032778" cy="5189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7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명령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결과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7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yw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 위치부터 단어의 끝까지 </a:t>
                      </a:r>
                      <a:r>
                        <a:rPr 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복사</a:t>
                      </a:r>
                      <a:r>
                        <a:rPr lang="en-US" alt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endParaRPr lang="ko-KR" sz="2000" b="1" kern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7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y0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 위치부터 줄의 처음까지 복사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7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y$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 위치부터 줄의 끝까지 복사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yy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커서가 있는 줄을 복사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500" b="1" kern="0" dirty="0" err="1" smtClean="0">
                          <a:solidFill>
                            <a:srgbClr val="FFFF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nyy</a:t>
                      </a:r>
                      <a:endParaRPr lang="ko-KR" sz="2500" b="1" kern="0" dirty="0">
                        <a:solidFill>
                          <a:srgbClr val="FFFF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000" b="1" kern="0" dirty="0" smtClean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현재 커서 위치에서  아래로 </a:t>
                      </a:r>
                      <a:r>
                        <a:rPr lang="en-US" altLang="ko-KR" sz="2000" b="1" kern="0" dirty="0" smtClean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 </a:t>
                      </a:r>
                      <a:r>
                        <a:rPr lang="ko-KR" altLang="en-US" sz="2000" b="1" kern="0" dirty="0" smtClean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개의 행 복사</a:t>
                      </a:r>
                      <a:endParaRPr lang="ko-KR" sz="2000" b="1" kern="0" dirty="0">
                        <a:solidFill>
                          <a:srgbClr val="FF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7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yj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커서가 있는 줄과 그 다음 줄을 복사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7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yk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커서가 있는 줄과 그 앞줄을 복사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9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p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커서의 다음 </a:t>
                      </a:r>
                      <a:r>
                        <a:rPr lang="ko-KR" altLang="en-US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행 </a:t>
                      </a:r>
                      <a:r>
                        <a:rPr 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위치에 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붙여넣기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9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P(</a:t>
                      </a:r>
                      <a:r>
                        <a:rPr lang="ko-KR" altLang="en-US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大</a:t>
                      </a:r>
                      <a:r>
                        <a:rPr lang="en-US" altLang="ko-KR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)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커서가 있는 위치에 붙여넣기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89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ko-KR" altLang="en-US" sz="2000" kern="100" dirty="0" err="1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시작행</a:t>
                      </a:r>
                      <a:r>
                        <a:rPr lang="en-US" altLang="ko-KR" sz="2000" kern="10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2000" kern="10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끝행</a:t>
                      </a:r>
                      <a:r>
                        <a:rPr lang="en-US" altLang="ko-KR" sz="2000" kern="10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2000" kern="10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2000" b="1" kern="100" dirty="0" err="1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시작행부터</a:t>
                      </a:r>
                      <a:r>
                        <a:rPr lang="ko-KR" altLang="en-US" sz="2000" b="1" kern="10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 끝행 구간 복사</a:t>
                      </a:r>
                      <a:endParaRPr lang="ko-KR" sz="2000" b="1" kern="10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744BA-0A64-46F4-9799-C5D68E7ED2E5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ko-KR" altLang="en-US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글 수정</a:t>
            </a:r>
            <a:r>
              <a:rPr lang="en-US" altLang="ko-KR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바꾸기 모드</a:t>
            </a:r>
            <a:r>
              <a:rPr lang="en-US" altLang="ko-KR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3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</p:nvPr>
        </p:nvGraphicFramePr>
        <p:xfrm>
          <a:off x="428596" y="2071678"/>
          <a:ext cx="8353425" cy="2923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3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35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r(</a:t>
                      </a:r>
                      <a:r>
                        <a:rPr lang="ko-KR" altLang="en-US" sz="35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소</a:t>
                      </a:r>
                      <a:r>
                        <a:rPr lang="en-US" altLang="ko-KR" sz="35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)</a:t>
                      </a:r>
                      <a:endParaRPr lang="ko-KR" sz="35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5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lang="ko-KR" sz="25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 </a:t>
                      </a:r>
                      <a:r>
                        <a:rPr lang="ko-KR" sz="25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위치의 한 글자 </a:t>
                      </a:r>
                      <a:r>
                        <a:rPr lang="ko-KR" sz="25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교체</a:t>
                      </a:r>
                      <a:r>
                        <a:rPr lang="en-US" altLang="ko-KR" sz="25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(replace )</a:t>
                      </a:r>
                      <a:endParaRPr lang="ko-KR" sz="25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59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35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R(</a:t>
                      </a:r>
                      <a:r>
                        <a:rPr lang="ko-KR" altLang="en-US" sz="35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대</a:t>
                      </a:r>
                      <a:r>
                        <a:rPr lang="en-US" altLang="ko-KR" sz="35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)</a:t>
                      </a:r>
                      <a:endParaRPr lang="ko-KR" sz="35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ko-KR" sz="2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 위치부터 </a:t>
                      </a:r>
                      <a:r>
                        <a:rPr lang="en-US" sz="2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&lt;ESC&gt;</a:t>
                      </a:r>
                      <a:r>
                        <a:rPr lang="ko-KR" sz="2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를 </a:t>
                      </a:r>
                      <a:r>
                        <a:rPr lang="ko-KR" sz="25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누를</a:t>
                      </a:r>
                      <a:r>
                        <a:rPr lang="en-US" altLang="ko-KR" sz="25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lang="ko-KR" sz="25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때</a:t>
                      </a:r>
                      <a:r>
                        <a:rPr lang="en-US" altLang="ko-KR" sz="25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lang="ko-KR" sz="25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까지 </a:t>
                      </a:r>
                      <a:r>
                        <a:rPr lang="ko-KR" sz="2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다른 글자로 교체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10B84-5867-4840-A923-DF7F2400BF65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25"/>
          </a:xfrm>
        </p:spPr>
        <p:txBody>
          <a:bodyPr/>
          <a:lstStyle/>
          <a:p>
            <a:r>
              <a:rPr lang="ko-KR" altLang="en-US" sz="36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마지막 라인 모드</a:t>
            </a:r>
            <a:r>
              <a:rPr lang="en-US" altLang="ko-KR" sz="36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36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실행 모드</a:t>
            </a:r>
            <a:r>
              <a:rPr lang="en-US" altLang="ko-KR" sz="36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360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</p:nvPr>
        </p:nvGraphicFramePr>
        <p:xfrm>
          <a:off x="323850" y="1276350"/>
          <a:ext cx="8351838" cy="5081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9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97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ko-KR" sz="2000" b="1" kern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</a:t>
                      </a:r>
                      <a:r>
                        <a:rPr lang="en-US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q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vi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를 </a:t>
                      </a:r>
                      <a:r>
                        <a:rPr 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종료함</a:t>
                      </a:r>
                      <a:r>
                        <a:rPr lang="en-US" alt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( </a:t>
                      </a:r>
                      <a:r>
                        <a:rPr lang="en-US" altLang="ko-KR" sz="2000" b="1" kern="0" dirty="0" smtClean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q</a:t>
                      </a:r>
                      <a:r>
                        <a:rPr lang="en-US" alt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uit )</a:t>
                      </a:r>
                      <a:endParaRPr lang="ko-KR" sz="2000" b="1" kern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4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</a:t>
                      </a:r>
                      <a:r>
                        <a:rPr lang="en-US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w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편집중인 문서를 </a:t>
                      </a:r>
                      <a:r>
                        <a:rPr 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저장</a:t>
                      </a:r>
                      <a:r>
                        <a:rPr lang="en-US" alt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(</a:t>
                      </a:r>
                      <a:r>
                        <a:rPr lang="en-US" altLang="ko-KR" sz="2000" b="1" kern="0" dirty="0" smtClean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w</a:t>
                      </a:r>
                      <a:r>
                        <a:rPr lang="en-US" alt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rite)</a:t>
                      </a:r>
                      <a:endParaRPr lang="ko-KR" sz="2000" b="1" kern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4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:w [file</a:t>
                      </a:r>
                      <a:r>
                        <a:rPr lang="en-US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]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편집중인 문서를 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[file]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로 저장</a:t>
                      </a: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4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:w &gt;&gt; [file</a:t>
                      </a:r>
                      <a:r>
                        <a:rPr lang="en-US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]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sz="2000" b="1" ker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편집중인 문서를 </a:t>
                      </a:r>
                      <a:r>
                        <a:rPr lang="en-US" sz="2000" b="1" ker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[file]</a:t>
                      </a:r>
                      <a:r>
                        <a:rPr lang="ko-KR" sz="2000" b="1" ker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에 덧붙여서 저장</a:t>
                      </a: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4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:e [file</a:t>
                      </a:r>
                      <a:r>
                        <a:rPr lang="en-US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]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[file]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을 불러옴</a:t>
                      </a: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4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ko-KR" sz="2000" b="1" kern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4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ko-KR" sz="2000" b="1" kern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64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:set [option</a:t>
                      </a:r>
                      <a:r>
                        <a:rPr lang="en-US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]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[option]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을 켜기</a:t>
                      </a: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64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:set [</a:t>
                      </a:r>
                      <a:r>
                        <a:rPr lang="en-US" sz="2000" b="1" kern="0" dirty="0" err="1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nooption</a:t>
                      </a:r>
                      <a:r>
                        <a:rPr lang="en-US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]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[option]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을 끄기</a:t>
                      </a: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64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:![command</a:t>
                      </a:r>
                      <a:r>
                        <a:rPr lang="en-US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]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[command] </a:t>
                      </a:r>
                      <a:r>
                        <a:rPr lang="ko-KR" sz="2000" b="1" kern="0" dirty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실행</a:t>
                      </a: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B2590-C5B5-4918-ACD0-D37645D5CFD3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/>
          <a:lstStyle/>
          <a:p>
            <a:r>
              <a:rPr lang="ko-KR" altLang="ko-KR" sz="36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패턴 검색</a:t>
            </a:r>
            <a:endParaRPr lang="ko-KR" altLang="en-US" sz="360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44211609"/>
              </p:ext>
            </p:extLst>
          </p:nvPr>
        </p:nvGraphicFramePr>
        <p:xfrm>
          <a:off x="428625" y="1357313"/>
          <a:ext cx="7993063" cy="4663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599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/[pattern]&lt;CR&gt;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현재 위치에서부터 아래 방향으로 패턴 검색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99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?[pattern]&lt;CR&gt;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현재 위치에서부터 위쪽 방향으로 패턴 검색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99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검색하던 방향으로 계속 패턴 검색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599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검색하던 반대 방향으로 계속 패턴 검색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F2B6B-AD6B-4557-9799-41120E5F5DFC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6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패턴 검색 및 교체</a:t>
            </a:r>
            <a:endParaRPr lang="ko-KR" altLang="en-US" sz="360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</p:nvPr>
        </p:nvGraphicFramePr>
        <p:xfrm>
          <a:off x="179388" y="1557338"/>
          <a:ext cx="8424862" cy="4608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6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0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:s/old/new&lt;CR&gt;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줄의 처음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old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교체</a:t>
                      </a: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76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:s/old/new/g&lt;CR&gt;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줄의 모든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old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교체</a:t>
                      </a: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60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:1,20s/old/new/g&lt;CR&gt;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 줄까지 모든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old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교체</a:t>
                      </a: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60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:-2,+4s/old/new/g&lt;CR&gt;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2000" b="1" kern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커서</a:t>
                      </a:r>
                      <a:r>
                        <a:rPr lang="en-US" sz="2000" b="1" kern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위부터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아래까지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old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교체</a:t>
                      </a: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6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:%s/old/new/g&lt;CR&gt;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 전체에서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old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교체</a:t>
                      </a: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60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:%s/old/new/</a:t>
                      </a:r>
                      <a:r>
                        <a:rPr lang="en-US" sz="2000" b="1" kern="0" dirty="0" err="1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gc</a:t>
                      </a: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&lt;CR&gt;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문서전체에서</a:t>
                      </a:r>
                      <a:r>
                        <a:rPr lang="en-US" sz="2000" b="1" kern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확인하며 교체</a:t>
                      </a: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560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</a:t>
                      </a:r>
                      <a:r>
                        <a:rPr lang="en-US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g/pattern/s/old/new/g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있는 모든 줄의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old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교체</a:t>
                      </a: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6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:g/pattern/s//</a:t>
                      </a:r>
                      <a:r>
                        <a:rPr lang="en-US" sz="2000" b="1" kern="0" dirty="0" smtClean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new/g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:%s/old/new/g&lt;CR&gt;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동일</a:t>
                      </a: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A1D70-1CE1-4307-84CC-0D00CE740FE5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Vi </a:t>
            </a:r>
            <a:r>
              <a:rPr lang="ko-KR" altLang="en-US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에서 주석 추가</a:t>
            </a:r>
            <a:r>
              <a:rPr lang="en-US" altLang="ko-KR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제거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616624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000" dirty="0" smtClean="0">
                <a:solidFill>
                  <a:srgbClr val="FF0000"/>
                </a:solidFill>
              </a:rPr>
              <a:t>vi editor </a:t>
            </a:r>
            <a:r>
              <a:rPr lang="ko-KR" altLang="en-US" sz="2000" dirty="0" smtClean="0">
                <a:solidFill>
                  <a:srgbClr val="FF0000"/>
                </a:solidFill>
              </a:rPr>
              <a:t>주석 처리 방법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en-US" altLang="ko-KR" sz="2000" dirty="0" smtClean="0"/>
              <a:t>1. </a:t>
            </a:r>
            <a:r>
              <a:rPr lang="ko-KR" altLang="en-US" sz="2000" dirty="0" smtClean="0"/>
              <a:t>키보드의 </a:t>
            </a:r>
            <a:r>
              <a:rPr lang="en-US" altLang="ko-KR" sz="2000" dirty="0" smtClean="0"/>
              <a:t>v</a:t>
            </a:r>
            <a:r>
              <a:rPr lang="ko-KR" altLang="en-US" sz="2000" dirty="0" smtClean="0"/>
              <a:t>키를 한번 누른 후 블록을 지정한다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en-US" altLang="ko-KR" sz="2000" dirty="0" smtClean="0"/>
              <a:t>2. :</a:t>
            </a:r>
            <a:r>
              <a:rPr lang="ko-KR" altLang="en-US" sz="2000" dirty="0" smtClean="0"/>
              <a:t>를 입력하면 </a:t>
            </a:r>
            <a:r>
              <a:rPr lang="en-US" altLang="ko-KR" sz="2000" dirty="0" smtClean="0"/>
              <a:t>:'&lt;, '&gt;</a:t>
            </a:r>
            <a:r>
              <a:rPr lang="ko-KR" altLang="en-US" sz="2000" dirty="0" smtClean="0"/>
              <a:t>가 입력되는데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뒤에 이어서 </a:t>
            </a:r>
            <a:endParaRPr lang="en-US" altLang="ko-KR" sz="200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 smtClean="0"/>
              <a:t>        norm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문자열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입력한다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2000" dirty="0" smtClean="0"/>
              <a:t>예</a:t>
            </a:r>
            <a:r>
              <a:rPr lang="en-US" altLang="ko-KR" sz="2000" dirty="0" smtClean="0"/>
              <a:t>) :'&lt;, '&gt; </a:t>
            </a:r>
            <a:r>
              <a:rPr lang="en-US" altLang="ko-KR" sz="2000" dirty="0" smtClean="0">
                <a:solidFill>
                  <a:srgbClr val="FF0000"/>
                </a:solidFill>
              </a:rPr>
              <a:t>norm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000" dirty="0" smtClean="0">
                <a:solidFill>
                  <a:srgbClr val="FF0000"/>
                </a:solidFill>
              </a:rPr>
              <a:t>#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이라고 입력하면 블록으로 지정한 줄의       </a:t>
            </a:r>
            <a:endParaRPr lang="en-US" altLang="ko-KR" sz="200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맨 앞에 </a:t>
            </a:r>
            <a:r>
              <a:rPr lang="en-US" altLang="ko-KR" sz="2000" dirty="0" smtClean="0"/>
              <a:t>#</a:t>
            </a:r>
            <a:r>
              <a:rPr lang="ko-KR" altLang="en-US" sz="2000" dirty="0" smtClean="0"/>
              <a:t>이 추가가 된다</a:t>
            </a:r>
            <a:r>
              <a:rPr lang="en-US" altLang="ko-KR" sz="2000" dirty="0" smtClean="0"/>
              <a:t>. 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2000" dirty="0" smtClean="0">
                <a:solidFill>
                  <a:srgbClr val="FF0000"/>
                </a:solidFill>
              </a:rPr>
              <a:t>주석 제거 방법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2000" dirty="0" smtClean="0"/>
              <a:t>주석을 제거하는 방법은 </a:t>
            </a:r>
            <a:r>
              <a:rPr lang="en-US" altLang="ko-KR" sz="2000" dirty="0" smtClean="0"/>
              <a:t>v</a:t>
            </a:r>
            <a:r>
              <a:rPr lang="ko-KR" altLang="en-US" sz="2000" dirty="0" smtClean="0"/>
              <a:t>를 이용하여 블록을 지정한 후</a:t>
            </a:r>
            <a:br>
              <a:rPr lang="ko-KR" altLang="en-US" sz="2000" dirty="0" smtClean="0"/>
            </a:br>
            <a:r>
              <a:rPr lang="en-US" altLang="ko-KR" sz="2000" dirty="0" smtClean="0"/>
              <a:t>:</a:t>
            </a:r>
            <a:r>
              <a:rPr lang="en-US" altLang="ko-KR" sz="2000" dirty="0" smtClean="0">
                <a:solidFill>
                  <a:srgbClr val="FF0000"/>
                </a:solidFill>
              </a:rPr>
              <a:t>norm 1x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2000" dirty="0" smtClean="0"/>
              <a:t>     </a:t>
            </a:r>
            <a:r>
              <a:rPr lang="en-US" altLang="ko-KR" sz="2000" dirty="0" smtClean="0"/>
              <a:t>- 1</a:t>
            </a:r>
            <a:r>
              <a:rPr lang="ko-KR" altLang="en-US" sz="2000" dirty="0" smtClean="0"/>
              <a:t>은 선택된 줄의 왼쪽에서 몇번째 문자인지를 지정해 주는 것</a:t>
            </a:r>
            <a:br>
              <a:rPr lang="ko-KR" altLang="en-US" sz="2000" dirty="0" smtClean="0"/>
            </a:br>
            <a:r>
              <a:rPr lang="ko-KR" altLang="en-US" sz="2000" dirty="0" smtClean="0"/>
              <a:t>     </a:t>
            </a:r>
            <a:r>
              <a:rPr lang="en-US" altLang="ko-KR" sz="2000" dirty="0" smtClean="0"/>
              <a:t>- x</a:t>
            </a:r>
            <a:r>
              <a:rPr lang="ko-KR" altLang="en-US" sz="2000" dirty="0" smtClean="0"/>
              <a:t>는 삭제를 의미</a:t>
            </a:r>
            <a:endParaRPr lang="en-US" altLang="ko-KR" sz="200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000" dirty="0" smtClean="0"/>
              <a:t>10</a:t>
            </a:r>
            <a:r>
              <a:rPr lang="ko-KR" altLang="en-US" sz="2000" dirty="0" smtClean="0"/>
              <a:t>라인부터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라인까지 주석 하기</a:t>
            </a:r>
            <a:br>
              <a:rPr lang="ko-KR" altLang="en-US" sz="2000" dirty="0" smtClean="0"/>
            </a:br>
            <a:r>
              <a:rPr lang="en-US" altLang="ko-KR" sz="2000" dirty="0" smtClean="0"/>
              <a:t>:10,100s/^/#/g</a:t>
            </a:r>
            <a:endParaRPr lang="ko-KR" altLang="en-US" sz="200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000" dirty="0" smtClean="0"/>
              <a:t>10</a:t>
            </a:r>
            <a:r>
              <a:rPr lang="ko-KR" altLang="en-US" sz="2000" dirty="0" smtClean="0"/>
              <a:t>라인부터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라인까지 주석 해제</a:t>
            </a:r>
            <a:br>
              <a:rPr lang="ko-KR" altLang="en-US" sz="2000" dirty="0" smtClean="0"/>
            </a:br>
            <a:r>
              <a:rPr lang="en-US" altLang="ko-KR" sz="2000" dirty="0" smtClean="0"/>
              <a:t>:10,100s/^#//g</a:t>
            </a:r>
            <a:endParaRPr lang="ko-KR" altLang="en-US" sz="2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9F747-7290-4802-AC60-86E297AD3AB6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25"/>
          </a:xfrm>
        </p:spPr>
        <p:txBody>
          <a:bodyPr/>
          <a:lstStyle/>
          <a:p>
            <a:r>
              <a:rPr lang="ko-KR" altLang="en-US" sz="36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여러 파일 편집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sz="quarter" idx="1"/>
          </p:nvPr>
        </p:nvSpPr>
        <p:spPr>
          <a:xfrm>
            <a:off x="179388" y="1125538"/>
            <a:ext cx="8856662" cy="4946650"/>
          </a:xfrm>
        </p:spPr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vi  </a:t>
            </a:r>
            <a:r>
              <a:rPr lang="ko-KR" altLang="en-US" smtClean="0">
                <a:ea typeface="굴림" pitchFamily="50" charset="-127"/>
              </a:rPr>
              <a:t>파일</a:t>
            </a:r>
            <a:r>
              <a:rPr lang="en-US" altLang="ko-KR" smtClean="0">
                <a:ea typeface="굴림" pitchFamily="50" charset="-127"/>
              </a:rPr>
              <a:t>1  </a:t>
            </a:r>
            <a:r>
              <a:rPr lang="ko-KR" altLang="en-US" smtClean="0">
                <a:ea typeface="굴림" pitchFamily="50" charset="-127"/>
              </a:rPr>
              <a:t>파일</a:t>
            </a:r>
            <a:r>
              <a:rPr lang="en-US" altLang="ko-KR" smtClean="0">
                <a:ea typeface="굴림" pitchFamily="50" charset="-127"/>
              </a:rPr>
              <a:t>2  </a:t>
            </a:r>
            <a:r>
              <a:rPr lang="ko-KR" altLang="en-US" smtClean="0">
                <a:ea typeface="굴림" pitchFamily="50" charset="-127"/>
              </a:rPr>
              <a:t>파일</a:t>
            </a:r>
            <a:r>
              <a:rPr lang="en-US" altLang="ko-KR" smtClean="0">
                <a:ea typeface="굴림" pitchFamily="50" charset="-127"/>
              </a:rPr>
              <a:t>3  …</a:t>
            </a:r>
            <a:br>
              <a:rPr lang="en-US" altLang="ko-KR" smtClean="0">
                <a:ea typeface="굴림" pitchFamily="50" charset="-127"/>
              </a:rPr>
            </a:br>
            <a:endParaRPr lang="en-US" altLang="ko-KR" smtClean="0">
              <a:ea typeface="굴림" pitchFamily="50" charset="-127"/>
            </a:endParaRPr>
          </a:p>
          <a:p>
            <a:pPr lvl="1"/>
            <a:r>
              <a:rPr lang="en-US" altLang="ko-KR" smtClean="0">
                <a:ea typeface="굴림" pitchFamily="50" charset="-127"/>
              </a:rPr>
              <a:t>args : </a:t>
            </a:r>
            <a:r>
              <a:rPr lang="ko-KR" altLang="en-US" smtClean="0">
                <a:ea typeface="굴림" pitchFamily="50" charset="-127"/>
              </a:rPr>
              <a:t>파일목록 표시</a:t>
            </a:r>
            <a:endParaRPr lang="en-US" altLang="ko-KR" smtClean="0">
              <a:ea typeface="굴림" pitchFamily="50" charset="-127"/>
            </a:endParaRPr>
          </a:p>
          <a:p>
            <a:pPr lvl="1"/>
            <a:r>
              <a:rPr lang="en-US" altLang="ko-KR" smtClean="0">
                <a:ea typeface="굴림" pitchFamily="50" charset="-127"/>
              </a:rPr>
              <a:t>n: </a:t>
            </a:r>
            <a:r>
              <a:rPr lang="ko-KR" altLang="en-US" smtClean="0">
                <a:ea typeface="굴림" pitchFamily="50" charset="-127"/>
              </a:rPr>
              <a:t>다음파일 편집</a:t>
            </a:r>
            <a:endParaRPr lang="en-US" altLang="ko-KR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mtClean="0">
                <a:ea typeface="굴림" pitchFamily="50" charset="-127"/>
              </a:rPr>
              <a:t>    (vi</a:t>
            </a:r>
            <a:r>
              <a:rPr lang="ko-KR" altLang="en-US" smtClean="0">
                <a:ea typeface="굴림" pitchFamily="50" charset="-127"/>
              </a:rPr>
              <a:t>시작시 지정하지 않는 파일은</a:t>
            </a:r>
            <a:r>
              <a:rPr lang="en-US" altLang="ko-KR" smtClean="0">
                <a:ea typeface="굴림" pitchFamily="50" charset="-127"/>
              </a:rPr>
              <a:t> 'n </a:t>
            </a:r>
            <a:r>
              <a:rPr lang="ko-KR" altLang="en-US" smtClean="0">
                <a:ea typeface="굴림" pitchFamily="50" charset="-127"/>
              </a:rPr>
              <a:t>파일이름</a:t>
            </a:r>
            <a:r>
              <a:rPr lang="en-US" altLang="ko-KR" smtClean="0">
                <a:ea typeface="굴림" pitchFamily="50" charset="-127"/>
              </a:rPr>
              <a:t>'</a:t>
            </a:r>
            <a:r>
              <a:rPr lang="ko-KR" altLang="en-US" smtClean="0">
                <a:ea typeface="굴림" pitchFamily="50" charset="-127"/>
              </a:rPr>
              <a:t>이로 지정하면 된다</a:t>
            </a:r>
            <a:r>
              <a:rPr lang="en-US" altLang="ko-KR" smtClean="0">
                <a:ea typeface="굴림" pitchFamily="50" charset="-127"/>
              </a:rPr>
              <a:t>.)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rew: </a:t>
            </a:r>
            <a:r>
              <a:rPr lang="ko-KR" altLang="en-US" smtClean="0">
                <a:ea typeface="굴림" pitchFamily="50" charset="-127"/>
              </a:rPr>
              <a:t>이전 파일 편집</a:t>
            </a:r>
            <a:endParaRPr lang="en-US" altLang="ko-KR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mtClean="0">
                <a:ea typeface="굴림" pitchFamily="50" charset="-127"/>
              </a:rPr>
              <a:t>          (vim</a:t>
            </a:r>
            <a:r>
              <a:rPr lang="ko-KR" altLang="en-US" smtClean="0">
                <a:ea typeface="굴림" pitchFamily="50" charset="-127"/>
              </a:rPr>
              <a:t>에선</a:t>
            </a:r>
            <a:r>
              <a:rPr lang="en-US" altLang="ko-KR" smtClean="0">
                <a:ea typeface="굴림" pitchFamily="50" charset="-127"/>
              </a:rPr>
              <a:t> prev</a:t>
            </a:r>
            <a:r>
              <a:rPr lang="ko-KR" altLang="en-US" smtClean="0">
                <a:ea typeface="굴림" pitchFamily="50" charset="-127"/>
              </a:rPr>
              <a:t>를 사용해도 된다</a:t>
            </a:r>
            <a:r>
              <a:rPr lang="en-US" altLang="ko-KR" smtClean="0">
                <a:ea typeface="굴림" pitchFamily="50" charset="-127"/>
              </a:rPr>
              <a:t>)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solidFill>
                  <a:srgbClr val="FF0000"/>
                </a:solidFill>
                <a:ea typeface="굴림" pitchFamily="50" charset="-127"/>
              </a:rPr>
              <a:t>*</a:t>
            </a:r>
            <a:r>
              <a:rPr lang="ko-KR" altLang="en-US" smtClean="0">
                <a:solidFill>
                  <a:srgbClr val="FF0000"/>
                </a:solidFill>
                <a:ea typeface="굴림" pitchFamily="50" charset="-127"/>
              </a:rPr>
              <a:t>현재 편집중인 파일을 저장해야 만</a:t>
            </a:r>
            <a:endParaRPr lang="en-US" altLang="ko-KR" smtClean="0">
              <a:solidFill>
                <a:srgbClr val="FF0000"/>
              </a:solidFill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mtClean="0">
                <a:solidFill>
                  <a:srgbClr val="FF0000"/>
                </a:solidFill>
                <a:ea typeface="굴림" pitchFamily="50" charset="-127"/>
              </a:rPr>
              <a:t>        </a:t>
            </a:r>
            <a:r>
              <a:rPr lang="ko-KR" altLang="en-US" smtClean="0">
                <a:solidFill>
                  <a:srgbClr val="FF0000"/>
                </a:solidFill>
                <a:ea typeface="굴림" pitchFamily="50" charset="-127"/>
              </a:rPr>
              <a:t>다음 파일을 수정할 수 있음에 주의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B0696-B08C-42D9-A0CB-929070C806FC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8261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Vi </a:t>
            </a:r>
            <a:r>
              <a:rPr lang="ko-KR" altLang="en-US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비정상적 </a:t>
            </a:r>
            <a:r>
              <a:rPr lang="ko-KR" altLang="en-US" sz="36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종료시</a:t>
            </a:r>
            <a:r>
              <a:rPr lang="ko-KR" altLang="en-US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오류</a:t>
            </a:r>
            <a:r>
              <a:rPr lang="en-US" altLang="ko-KR" sz="3600" dirty="0"/>
              <a:t> </a:t>
            </a:r>
            <a:r>
              <a:rPr lang="ko-KR" altLang="en-US" sz="3600" dirty="0" smtClean="0"/>
              <a:t>해결방법</a:t>
            </a:r>
            <a:endParaRPr lang="ko-KR" altLang="en-US" sz="3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555" name="내용 개체 틀 2"/>
          <p:cNvSpPr>
            <a:spLocks noGrp="1"/>
          </p:cNvSpPr>
          <p:nvPr>
            <p:ph sz="quarter" idx="1"/>
          </p:nvPr>
        </p:nvSpPr>
        <p:spPr>
          <a:xfrm>
            <a:off x="287338" y="928688"/>
            <a:ext cx="8856662" cy="5327650"/>
          </a:xfrm>
        </p:spPr>
        <p:txBody>
          <a:bodyPr>
            <a:normAutofit fontScale="92500" lnSpcReduction="10000"/>
          </a:bodyPr>
          <a:lstStyle/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E325: ATTENTION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Found a swap file by the name </a:t>
            </a:r>
            <a:r>
              <a:rPr lang="en-US" altLang="ko-KR" sz="1300" dirty="0" smtClean="0">
                <a:solidFill>
                  <a:srgbClr val="FF0000"/>
                </a:solidFill>
                <a:ea typeface="굴림" pitchFamily="50" charset="-127"/>
              </a:rPr>
              <a:t>".f11.swp"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          owned by: root   dated: Thu Feb 25 17:20:16 2016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         file name: /d25/f11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          modified: YES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         user name: root   host name: linux-1.ysict.com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        process ID: 5612 (still running)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While opening file "f11"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             dated: Thu Feb 25 17:20:07 2016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300" dirty="0" smtClean="0">
              <a:ea typeface="굴림" pitchFamily="50" charset="-127"/>
            </a:endParaRP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(1) Another program may be editing the same file.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    If this is the case, be careful not to end up with two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    different instances of the same file when making changes.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    Quit, or continue with caution.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300" dirty="0" smtClean="0">
              <a:ea typeface="굴림" pitchFamily="50" charset="-127"/>
            </a:endParaRP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(2) An edit session for this file crashed.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    If this is the case, use</a:t>
            </a:r>
            <a:r>
              <a:rPr lang="en-US" altLang="ko-KR" sz="1300" dirty="0" smtClean="0">
                <a:solidFill>
                  <a:srgbClr val="FF0000"/>
                </a:solidFill>
                <a:ea typeface="굴림" pitchFamily="50" charset="-127"/>
              </a:rPr>
              <a:t> ":recover" or "vim –r  f11"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    to recover the changes (see ":help recovery").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    If you did this already, delete the swap file </a:t>
            </a:r>
            <a:r>
              <a:rPr lang="en-US" altLang="ko-KR" sz="1300" dirty="0" smtClean="0">
                <a:solidFill>
                  <a:srgbClr val="FF0000"/>
                </a:solidFill>
                <a:ea typeface="굴림" pitchFamily="50" charset="-127"/>
              </a:rPr>
              <a:t>".f11.swp"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    to avoid this message.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"f11" 1L, 9C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300" dirty="0" smtClean="0">
                <a:ea typeface="굴림" pitchFamily="50" charset="-127"/>
              </a:rPr>
              <a:t>Press ENTER or type command to continue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ko-KR" altLang="en-US" sz="1300" dirty="0" smtClean="0">
              <a:ea typeface="굴림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69BBD-254E-4EA6-8622-36B9755CA471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vi 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vim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환경 설정 파일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/etc/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virc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etc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vimrc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 smtClean="0"/>
              <a:t>set </a:t>
            </a:r>
            <a:r>
              <a:rPr lang="en-US" altLang="ko-KR" dirty="0" err="1" smtClean="0"/>
              <a:t>ai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set nu</a:t>
            </a:r>
          </a:p>
          <a:p>
            <a:pPr marL="0" indent="0">
              <a:buNone/>
            </a:pPr>
            <a:r>
              <a:rPr lang="en-US" altLang="ko-KR" dirty="0" smtClean="0"/>
              <a:t>set </a:t>
            </a:r>
            <a:r>
              <a:rPr lang="en-US" altLang="ko-KR" dirty="0" err="1" smtClean="0"/>
              <a:t>ts</a:t>
            </a:r>
            <a:r>
              <a:rPr lang="en-US" altLang="ko-KR" dirty="0" smtClean="0"/>
              <a:t>=</a:t>
            </a:r>
            <a:r>
              <a:rPr lang="ko-KR" altLang="en-US" dirty="0" smtClean="0"/>
              <a:t>숫자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4D18C-E011-4331-B182-E3463872F497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6925"/>
          </a:xfrm>
        </p:spPr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vi </a:t>
            </a:r>
            <a:r>
              <a:rPr lang="ko-KR" altLang="en-US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vim </a:t>
            </a:r>
            <a:r>
              <a:rPr lang="ko-KR" altLang="en-US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이란</a:t>
            </a:r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6304" y="1447800"/>
            <a:ext cx="8746176" cy="4572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vi(Visual display </a:t>
            </a:r>
            <a:r>
              <a:rPr lang="en-US" altLang="ko-KR" dirty="0" err="1" smtClean="0"/>
              <a:t>editer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ko-KR" sz="2000" dirty="0" smtClean="0"/>
              <a:t>1976년 빌 </a:t>
            </a:r>
            <a:r>
              <a:rPr lang="ko-KR" altLang="ko-KR" sz="2000" dirty="0" err="1" smtClean="0"/>
              <a:t>조이가</a:t>
            </a:r>
            <a:r>
              <a:rPr lang="ko-KR" altLang="ko-KR" sz="2000" dirty="0" smtClean="0"/>
              <a:t> 초기 BSD </a:t>
            </a:r>
            <a:r>
              <a:rPr lang="ko-KR" altLang="ko-KR" sz="2000" dirty="0" err="1" smtClean="0"/>
              <a:t>릴리즈에</a:t>
            </a:r>
            <a:r>
              <a:rPr lang="ko-KR" altLang="ko-KR" sz="2000" dirty="0" smtClean="0"/>
              <a:t> 포함될 편집기로 만들었다. </a:t>
            </a:r>
            <a:endParaRPr lang="en-US" altLang="ko-KR" sz="2000" dirty="0" smtClean="0"/>
          </a:p>
          <a:p>
            <a:pPr lvl="1"/>
            <a:r>
              <a:rPr lang="ko-KR" altLang="ko-KR" sz="2000" dirty="0" smtClean="0"/>
              <a:t>vi라는 이름은 한 줄씩 편집하는 </a:t>
            </a:r>
            <a:r>
              <a:rPr lang="ko-KR" altLang="ko-KR" sz="2000" dirty="0" err="1" smtClean="0"/>
              <a:t>줄단위</a:t>
            </a:r>
            <a:r>
              <a:rPr lang="ko-KR" altLang="ko-KR" sz="2000" dirty="0" smtClean="0"/>
              <a:t> 편집기가 아니라 한 화면을 편집하는 </a:t>
            </a:r>
            <a:r>
              <a:rPr lang="ko-KR" altLang="ko-KR" sz="2000" dirty="0" err="1" smtClean="0"/>
              <a:t>비주얼</a:t>
            </a:r>
            <a:r>
              <a:rPr lang="ko-KR" altLang="ko-KR" sz="2000" dirty="0" smtClean="0"/>
              <a:t> 에디터(visual editor)라는 뜻에서 유래했다. </a:t>
            </a:r>
            <a:endParaRPr lang="en-US" altLang="ko-KR" sz="2000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vim(vi improved)</a:t>
            </a:r>
          </a:p>
          <a:p>
            <a:pPr lvl="1"/>
            <a:r>
              <a:rPr lang="ko-KR" altLang="en-US" sz="2000" dirty="0" err="1" smtClean="0"/>
              <a:t>브람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무레나르</a:t>
            </a:r>
            <a:r>
              <a:rPr lang="en-US" altLang="ko-KR" sz="2000" dirty="0" smtClean="0"/>
              <a:t>(Bram </a:t>
            </a:r>
            <a:r>
              <a:rPr lang="en-US" altLang="ko-KR" sz="2000" dirty="0" err="1" smtClean="0"/>
              <a:t>Moolenaar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vi </a:t>
            </a:r>
            <a:r>
              <a:rPr lang="ko-KR" altLang="en-US" sz="2000" dirty="0" smtClean="0"/>
              <a:t>편집기와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2000" dirty="0" smtClean="0"/>
              <a:t>   호환되면서 독자적으로 다양한 기능을 추가하여 만든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2000" dirty="0" smtClean="0"/>
              <a:t>   편집기이다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편집 시에 다양한 색상을 이용하여 가시성을 높였으며 패턴 검색 시에 하이라이트 </a:t>
            </a:r>
            <a:r>
              <a:rPr lang="en-US" altLang="ko-KR" sz="2000" dirty="0" smtClean="0"/>
              <a:t>(Highlight) </a:t>
            </a:r>
            <a:r>
              <a:rPr lang="ko-KR" altLang="en-US" sz="2000" dirty="0" smtClean="0"/>
              <a:t>기능을 제공하여 빠른 검색이 가능하게 해 준다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 </a:t>
            </a:r>
            <a:r>
              <a:rPr lang="en-US" altLang="ko-KR" sz="2000" dirty="0" smtClean="0"/>
              <a:t>ex </a:t>
            </a:r>
            <a:r>
              <a:rPr lang="ko-KR" altLang="en-US" sz="2000" dirty="0" smtClean="0"/>
              <a:t>모드에서 </a:t>
            </a:r>
            <a:r>
              <a:rPr lang="ko-KR" altLang="en-US" sz="2000" dirty="0" err="1" smtClean="0"/>
              <a:t>히스토리</a:t>
            </a:r>
            <a:r>
              <a:rPr lang="ko-KR" altLang="en-US" sz="2000" dirty="0" smtClean="0"/>
              <a:t> 기능을 제공한다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63272" cy="4572000"/>
          </a:xfrm>
        </p:spPr>
        <p:txBody>
          <a:bodyPr/>
          <a:lstStyle/>
          <a:p>
            <a:r>
              <a:rPr lang="en-US" altLang="ko-KR" b="1" u="sng" dirty="0" err="1"/>
              <a:t>sed</a:t>
            </a:r>
            <a:r>
              <a:rPr lang="en-US" altLang="ko-KR" b="1" u="sng" dirty="0"/>
              <a:t>(stream editor</a:t>
            </a:r>
            <a:r>
              <a:rPr lang="en-US" altLang="ko-KR" b="1" u="sng" dirty="0" smtClean="0"/>
              <a:t>)</a:t>
            </a:r>
            <a:r>
              <a:rPr lang="ko-KR" altLang="en-US" b="1" u="sng" dirty="0" smtClean="0"/>
              <a:t>란</a:t>
            </a:r>
            <a:r>
              <a:rPr lang="en-US" altLang="ko-KR" b="1" u="sng" dirty="0" smtClean="0"/>
              <a:t>?</a:t>
            </a:r>
          </a:p>
          <a:p>
            <a:pPr marL="0" indent="0">
              <a:buNone/>
            </a:pPr>
            <a:r>
              <a:rPr lang="ko-KR" altLang="en-US" dirty="0" smtClean="0"/>
              <a:t>일치하는 </a:t>
            </a:r>
            <a:r>
              <a:rPr lang="ko-KR" altLang="en-US" dirty="0"/>
              <a:t>문자열이 있으면 그 문자열을 </a:t>
            </a:r>
            <a:r>
              <a:rPr lang="ko-KR" altLang="en-US" dirty="0" smtClean="0"/>
              <a:t>지정된 문자열로 대체한 </a:t>
            </a:r>
            <a:r>
              <a:rPr lang="ko-KR" altLang="en-US" dirty="0"/>
              <a:t>후 출력하고 일치하는 문자열이 없으면 그 라인은 수정되지 않고 그대로 출력된다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3995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476672"/>
            <a:ext cx="7772400" cy="5543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/>
              <a:t>치환</a:t>
            </a:r>
            <a:r>
              <a:rPr lang="en-US" altLang="ko-KR" sz="2000" dirty="0"/>
              <a:t>(substitute)</a:t>
            </a:r>
          </a:p>
          <a:p>
            <a:pPr marL="0" indent="0">
              <a:buNone/>
            </a:pPr>
            <a:r>
              <a:rPr lang="en-US" altLang="ko-KR" sz="2000" dirty="0" smtClean="0"/>
              <a:t># </a:t>
            </a:r>
            <a:r>
              <a:rPr lang="en-US" altLang="ko-KR" sz="2000" dirty="0" err="1" smtClean="0"/>
              <a:t>sed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'</a:t>
            </a:r>
            <a:r>
              <a:rPr lang="en-US" altLang="ko-KR" sz="2000" dirty="0">
                <a:solidFill>
                  <a:srgbClr val="FF0000"/>
                </a:solidFill>
              </a:rPr>
              <a:t>s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문자열</a:t>
            </a:r>
            <a:r>
              <a:rPr lang="en-US" altLang="ko-KR" sz="2000" dirty="0" smtClean="0"/>
              <a:t>1/</a:t>
            </a:r>
            <a:r>
              <a:rPr lang="ko-KR" altLang="en-US" sz="2000" dirty="0" smtClean="0"/>
              <a:t>문자열</a:t>
            </a:r>
            <a:r>
              <a:rPr lang="en-US" altLang="ko-KR" sz="2000" dirty="0" smtClean="0"/>
              <a:t>2/'  </a:t>
            </a:r>
            <a:r>
              <a:rPr lang="ko-KR" altLang="en-US" sz="2000" dirty="0" smtClean="0"/>
              <a:t>파일명</a:t>
            </a: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문자열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을 찾아서 문자열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로 바꾼다</a:t>
            </a:r>
            <a:r>
              <a:rPr lang="en-US" altLang="ko-KR" sz="2000" dirty="0"/>
              <a:t>. </a:t>
            </a: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원본파일을 바꾸지 않고 </a:t>
            </a:r>
            <a:r>
              <a:rPr lang="ko-KR" altLang="en-US" sz="2000" dirty="0" err="1"/>
              <a:t>표준출력만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삭제</a:t>
            </a:r>
            <a:r>
              <a:rPr lang="en-US" altLang="ko-KR" sz="2000" dirty="0"/>
              <a:t>(delete</a:t>
            </a:r>
            <a:r>
              <a:rPr lang="en-US" altLang="ko-KR" sz="2000" dirty="0" smtClean="0"/>
              <a:t>)-1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# </a:t>
            </a:r>
            <a:r>
              <a:rPr lang="en-US" altLang="ko-KR" sz="2000" dirty="0" err="1" smtClean="0"/>
              <a:t>sed</a:t>
            </a:r>
            <a:r>
              <a:rPr lang="en-US" altLang="ko-KR" sz="2000" dirty="0" smtClean="0"/>
              <a:t> '/</a:t>
            </a:r>
            <a:r>
              <a:rPr lang="ko-KR" altLang="en-US" sz="2000" dirty="0" smtClean="0"/>
              <a:t>문자열</a:t>
            </a:r>
            <a:r>
              <a:rPr lang="en-US" altLang="ko-KR" sz="2000" dirty="0" smtClean="0"/>
              <a:t>/d</a:t>
            </a:r>
            <a:r>
              <a:rPr lang="en-US" altLang="ko-KR" sz="2000" dirty="0"/>
              <a:t>'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파일명</a:t>
            </a: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문자열이 포함된 줄을 </a:t>
            </a:r>
            <a:r>
              <a:rPr lang="ko-KR" altLang="en-US" sz="2000" dirty="0"/>
              <a:t>삭제하여 출력한다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en-US" altLang="ko-KR" sz="2000" dirty="0" err="1"/>
              <a:t>sed</a:t>
            </a:r>
            <a:r>
              <a:rPr lang="en-US" altLang="ko-KR" sz="2000" dirty="0"/>
              <a:t> '/</a:t>
            </a:r>
            <a:r>
              <a:rPr lang="ko-KR" altLang="en-US" sz="2000" dirty="0"/>
              <a:t>문자열</a:t>
            </a:r>
            <a:r>
              <a:rPr lang="en-US" altLang="ko-KR" sz="2000" dirty="0" smtClean="0"/>
              <a:t>/!d'  </a:t>
            </a:r>
            <a:r>
              <a:rPr lang="ko-KR" altLang="en-US" sz="2000" dirty="0"/>
              <a:t>파일명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문자열이 포함된 </a:t>
            </a:r>
            <a:r>
              <a:rPr lang="ko-KR" altLang="en-US" sz="2000" dirty="0" smtClean="0"/>
              <a:t>줄만 지우지 않고 나머지 줄은 삭제하여 </a:t>
            </a:r>
            <a:r>
              <a:rPr lang="ko-KR" altLang="en-US" sz="2000" dirty="0"/>
              <a:t>출력한다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# </a:t>
            </a:r>
            <a:r>
              <a:rPr lang="en-US" altLang="ko-KR" sz="2000" dirty="0" err="1" smtClean="0"/>
              <a:t>sed</a:t>
            </a:r>
            <a:r>
              <a:rPr lang="en-US" altLang="ko-KR" sz="2000" dirty="0" smtClean="0"/>
              <a:t> '</a:t>
            </a:r>
            <a:r>
              <a:rPr lang="ko-KR" altLang="en-US" sz="2000" dirty="0" err="1" smtClean="0"/>
              <a:t>시작행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끝행</a:t>
            </a:r>
            <a:r>
              <a:rPr lang="en-US" altLang="ko-KR" sz="2000" dirty="0" smtClean="0"/>
              <a:t>d</a:t>
            </a:r>
            <a:r>
              <a:rPr lang="en-US" altLang="ko-KR" sz="2000" dirty="0"/>
              <a:t>' </a:t>
            </a:r>
            <a:r>
              <a:rPr lang="ko-KR" altLang="en-US" sz="2000" dirty="0" smtClean="0"/>
              <a:t>파일명</a:t>
            </a: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시작행부터</a:t>
            </a:r>
            <a:r>
              <a:rPr lang="ko-KR" altLang="en-US" sz="2000" dirty="0" smtClean="0"/>
              <a:t> 끝행 구간만 삭제하여  출력한다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53424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476672"/>
            <a:ext cx="7772400" cy="5543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/>
              <a:t>삭제</a:t>
            </a:r>
            <a:r>
              <a:rPr lang="en-US" altLang="ko-KR" sz="2200" dirty="0"/>
              <a:t>(delete</a:t>
            </a:r>
            <a:r>
              <a:rPr lang="en-US" altLang="ko-KR" sz="2200" dirty="0" smtClean="0"/>
              <a:t>)-2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 smtClean="0"/>
              <a:t># </a:t>
            </a:r>
            <a:r>
              <a:rPr lang="en-US" altLang="ko-KR" sz="2200" dirty="0" err="1" smtClean="0"/>
              <a:t>sed</a:t>
            </a:r>
            <a:r>
              <a:rPr lang="en-US" altLang="ko-KR" sz="2200" dirty="0" smtClean="0"/>
              <a:t> </a:t>
            </a:r>
            <a:r>
              <a:rPr lang="en-US" altLang="ko-KR" sz="2200" dirty="0" smtClean="0"/>
              <a:t> ‘/^$/</a:t>
            </a:r>
            <a:r>
              <a:rPr lang="en-US" altLang="ko-KR" sz="2200" dirty="0" smtClean="0"/>
              <a:t>d’  </a:t>
            </a:r>
            <a:r>
              <a:rPr lang="ko-KR" altLang="en-US" sz="2200" dirty="0" smtClean="0"/>
              <a:t>파일명</a:t>
            </a:r>
            <a:r>
              <a:rPr lang="en-US" altLang="ko-KR" sz="2200" dirty="0" smtClean="0"/>
              <a:t> 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: </a:t>
            </a:r>
            <a:r>
              <a:rPr lang="ko-KR" altLang="en-US" sz="2200" dirty="0" smtClean="0"/>
              <a:t>공백 라인을 삭제하여 출력한다</a:t>
            </a:r>
            <a:r>
              <a:rPr lang="en-US" altLang="ko-KR" sz="2200" dirty="0"/>
              <a:t>. (★★★)</a:t>
            </a:r>
          </a:p>
          <a:p>
            <a:pPr marL="0" indent="0">
              <a:buNone/>
            </a:pP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# </a:t>
            </a:r>
            <a:r>
              <a:rPr lang="en-US" altLang="ko-KR" sz="2200" dirty="0" err="1"/>
              <a:t>sed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‘/^#/d’  </a:t>
            </a:r>
            <a:r>
              <a:rPr lang="ko-KR" altLang="en-US" sz="2200" dirty="0"/>
              <a:t>파일명</a:t>
            </a:r>
            <a:r>
              <a:rPr lang="en-US" altLang="ko-KR" sz="2200" dirty="0"/>
              <a:t> </a:t>
            </a:r>
          </a:p>
          <a:p>
            <a:pPr marL="0" indent="0">
              <a:buNone/>
            </a:pPr>
            <a:r>
              <a:rPr lang="en-US" altLang="ko-KR" sz="2200" dirty="0"/>
              <a:t>  : </a:t>
            </a:r>
            <a:r>
              <a:rPr lang="en-US" altLang="ko-KR" sz="2200" dirty="0" smtClean="0"/>
              <a:t># </a:t>
            </a:r>
            <a:r>
              <a:rPr lang="ko-KR" altLang="en-US" sz="2200" dirty="0" smtClean="0"/>
              <a:t>기호로 시작하는 라인을 삭제하여 출력한다</a:t>
            </a:r>
            <a:r>
              <a:rPr lang="en-US" altLang="ko-KR" sz="2200" dirty="0"/>
              <a:t>. (★★★)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222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vi , vim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동작 모드</a:t>
            </a:r>
          </a:p>
        </p:txBody>
      </p:sp>
      <p:pic>
        <p:nvPicPr>
          <p:cNvPr id="17411" name="내용 개체 틀 4" descr="vi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2625" y="1196975"/>
            <a:ext cx="6913563" cy="4464050"/>
          </a:xfr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32DD3-309B-422A-927C-62939486A253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vi , vim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동작 모드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32DD3-309B-422A-927C-62939486A253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35842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/>
          <a:srcRect l="11147" t="10817" r="3017" b="6093"/>
          <a:stretch>
            <a:fillRect/>
          </a:stretch>
        </p:blipFill>
        <p:spPr bwMode="auto">
          <a:xfrm>
            <a:off x="428596" y="1622791"/>
            <a:ext cx="7643866" cy="452085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65483" y="1345156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최초 시작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mode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8034" y="5417122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종료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 :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w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q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EC0CF-D88C-49D3-BD53-4BD68C64229B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2" name="Picture 4" descr="ë¦¬ëì¤ vi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580"/>
            <a:ext cx="9429784" cy="6906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25"/>
          </a:xfrm>
        </p:spPr>
        <p:txBody>
          <a:bodyPr/>
          <a:lstStyle/>
          <a:p>
            <a:r>
              <a:rPr lang="ko-KR" altLang="en-US" sz="3600" dirty="0" smtClean="0"/>
              <a:t>편집</a:t>
            </a:r>
            <a:r>
              <a:rPr lang="en-US" altLang="ko-KR" sz="3600" dirty="0" smtClean="0"/>
              <a:t>(</a:t>
            </a:r>
            <a:r>
              <a:rPr lang="ko-KR" altLang="en-US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모드 전환 키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</p:nvPr>
        </p:nvGraphicFramePr>
        <p:xfrm>
          <a:off x="468313" y="1341438"/>
          <a:ext cx="8318529" cy="4608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08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endParaRPr lang="ko-KR" sz="23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 위치의 다음 </a:t>
                      </a:r>
                      <a:r>
                        <a:rPr 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칸부터 </a:t>
                      </a: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끼워넣기</a:t>
                      </a:r>
                      <a:r>
                        <a:rPr lang="en-US" sz="2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(</a:t>
                      </a:r>
                      <a:r>
                        <a:rPr lang="en-US" sz="2500" b="1" kern="0" dirty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</a:t>
                      </a:r>
                      <a:r>
                        <a:rPr lang="en-US" sz="2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ppend)</a:t>
                      </a:r>
                      <a:endParaRPr lang="ko-KR" sz="2500" b="1" kern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6" marR="68586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endParaRPr lang="ko-KR" sz="23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커서가 있는 줄의 끝에서부터 끼워넣기</a:t>
                      </a:r>
                    </a:p>
                  </a:txBody>
                  <a:tcPr marL="68586" marR="68586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300" kern="0" dirty="0" err="1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i</a:t>
                      </a:r>
                      <a:endParaRPr lang="ko-KR" sz="23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 위치부터 끼워넣기</a:t>
                      </a:r>
                      <a:r>
                        <a:rPr lang="en-US" sz="2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(</a:t>
                      </a:r>
                      <a:r>
                        <a:rPr lang="en-US" sz="2500" b="1" kern="0" dirty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i</a:t>
                      </a:r>
                      <a:r>
                        <a:rPr lang="en-US" sz="2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nsert)</a:t>
                      </a:r>
                      <a:endParaRPr lang="ko-KR" sz="2500" b="1" kern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6" marR="68586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I</a:t>
                      </a:r>
                      <a:endParaRPr lang="ko-KR" sz="23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커서가 있는 줄의 맨 앞에서부터 끼워넣기</a:t>
                      </a:r>
                    </a:p>
                  </a:txBody>
                  <a:tcPr marL="68586" marR="68586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o</a:t>
                      </a:r>
                      <a:endParaRPr lang="ko-KR" sz="23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 바로 아래에 줄을 만들고 끼워넣기</a:t>
                      </a:r>
                      <a:r>
                        <a:rPr lang="en-US" sz="2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(</a:t>
                      </a:r>
                      <a:r>
                        <a:rPr lang="en-US" sz="2500" b="1" kern="0" dirty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o</a:t>
                      </a:r>
                      <a:r>
                        <a:rPr lang="en-US" sz="2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pen line)</a:t>
                      </a:r>
                      <a:endParaRPr lang="ko-KR" sz="2500" b="1" kern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6" marR="68586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O</a:t>
                      </a:r>
                      <a:endParaRPr lang="ko-KR" sz="23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20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커서 바로 위에 줄을 만들고 끼워넣기</a:t>
                      </a:r>
                    </a:p>
                  </a:txBody>
                  <a:tcPr marL="68586" marR="68586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ACC1D-EDFD-4855-8D1D-0786C1DA85A5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785813" y="500063"/>
            <a:ext cx="7639050" cy="701675"/>
          </a:xfrm>
        </p:spPr>
        <p:txBody>
          <a:bodyPr/>
          <a:lstStyle/>
          <a:p>
            <a:r>
              <a:rPr lang="en-US" altLang="ko-KR" sz="36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set </a:t>
            </a:r>
            <a:r>
              <a:rPr lang="ko-KR" altLang="en-US" sz="36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명령</a:t>
            </a:r>
          </a:p>
        </p:txBody>
      </p:sp>
      <p:sp>
        <p:nvSpPr>
          <p:cNvPr id="17412" name="내용 개체 틀 1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Verdana" pitchFamily="34" charset="0"/>
              <a:buChar char="։"/>
              <a:defRPr/>
            </a:pPr>
            <a:r>
              <a:rPr lang="en-US" altLang="ko-KR" dirty="0" smtClean="0"/>
              <a:t>set </a:t>
            </a:r>
            <a:r>
              <a:rPr lang="en-US" altLang="ko-KR" dirty="0" err="1" smtClean="0"/>
              <a:t>hlsearch</a:t>
            </a:r>
            <a:r>
              <a:rPr lang="en-US" altLang="ko-KR" dirty="0" smtClean="0"/>
              <a:t> "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하이라이팅</a:t>
            </a:r>
            <a:endParaRPr lang="ko-KR" alt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Verdana" pitchFamily="34" charset="0"/>
              <a:buChar char="։"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set nu " </a:t>
            </a:r>
            <a:r>
              <a:rPr lang="ko-KR" altLang="en-US" dirty="0" err="1" smtClean="0">
                <a:solidFill>
                  <a:srgbClr val="FF0000"/>
                </a:solidFill>
              </a:rPr>
              <a:t>줄번호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Verdana" pitchFamily="34" charset="0"/>
              <a:buChar char="։"/>
              <a:defRPr/>
            </a:pPr>
            <a:r>
              <a:rPr lang="en-US" altLang="ko-KR" dirty="0" smtClean="0"/>
              <a:t>set </a:t>
            </a:r>
            <a:r>
              <a:rPr lang="en-US" altLang="ko-KR" dirty="0" err="1" smtClean="0"/>
              <a:t>autoindent</a:t>
            </a:r>
            <a:r>
              <a:rPr lang="en-US" altLang="ko-KR" dirty="0" smtClean="0"/>
              <a:t> " </a:t>
            </a:r>
            <a:r>
              <a:rPr lang="ko-KR" altLang="en-US" dirty="0" smtClean="0"/>
              <a:t>자동 들여쓰기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Verdana" pitchFamily="34" charset="0"/>
              <a:buChar char="։"/>
              <a:defRPr/>
            </a:pPr>
            <a:r>
              <a:rPr lang="en-US" altLang="ko-KR" dirty="0" smtClean="0"/>
              <a:t>set </a:t>
            </a:r>
            <a:r>
              <a:rPr lang="en-US" altLang="ko-KR" dirty="0" err="1" smtClean="0"/>
              <a:t>cindent</a:t>
            </a:r>
            <a:r>
              <a:rPr lang="en-US" altLang="ko-KR" dirty="0" smtClean="0"/>
              <a:t> " C</a:t>
            </a:r>
            <a:r>
              <a:rPr lang="ko-KR" altLang="en-US" dirty="0" smtClean="0"/>
              <a:t>언어 자동 들여쓰기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Verdana" pitchFamily="34" charset="0"/>
              <a:buChar char="։"/>
              <a:defRPr/>
            </a:pPr>
            <a:r>
              <a:rPr lang="en-US" altLang="ko-KR" dirty="0" smtClean="0"/>
              <a:t>set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eol,start,indent</a:t>
            </a:r>
            <a:endParaRPr lang="en-US" altLang="ko-KR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Verdana" pitchFamily="34" charset="0"/>
              <a:buChar char="։"/>
              <a:defRPr/>
            </a:pPr>
            <a:r>
              <a:rPr lang="en-US" altLang="ko-KR" dirty="0" smtClean="0"/>
              <a:t>set history=256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Verdana" pitchFamily="34" charset="0"/>
              <a:buChar char="։"/>
              <a:defRPr/>
            </a:pPr>
            <a:r>
              <a:rPr lang="en-US" altLang="ko-KR" dirty="0" smtClean="0"/>
              <a:t>set </a:t>
            </a:r>
            <a:r>
              <a:rPr lang="en-US" altLang="ko-KR" dirty="0" err="1" smtClean="0"/>
              <a:t>shiftwidth</a:t>
            </a:r>
            <a:r>
              <a:rPr lang="en-US" altLang="ko-KR" dirty="0" smtClean="0"/>
              <a:t>=4 " </a:t>
            </a:r>
            <a:r>
              <a:rPr lang="ko-KR" altLang="en-US" dirty="0" smtClean="0"/>
              <a:t>자동 들여쓰기 너비 설정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Verdana" pitchFamily="34" charset="0"/>
              <a:buChar char="։"/>
              <a:defRPr/>
            </a:pPr>
            <a:r>
              <a:rPr lang="en-US" altLang="ko-KR" dirty="0" smtClean="0"/>
              <a:t>set </a:t>
            </a:r>
            <a:r>
              <a:rPr lang="en-US" altLang="ko-KR" dirty="0" err="1" smtClean="0"/>
              <a:t>showmatch</a:t>
            </a:r>
            <a:r>
              <a:rPr lang="en-US" altLang="ko-KR" dirty="0" smtClean="0"/>
              <a:t> " </a:t>
            </a:r>
            <a:r>
              <a:rPr lang="ko-KR" altLang="en-US" dirty="0" smtClean="0"/>
              <a:t>일치하는 괄호 </a:t>
            </a:r>
            <a:r>
              <a:rPr lang="ko-KR" altLang="en-US" dirty="0" err="1" smtClean="0"/>
              <a:t>하이라이팅</a:t>
            </a:r>
            <a:endParaRPr lang="ko-KR" alt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Verdana" pitchFamily="34" charset="0"/>
              <a:buChar char="։"/>
              <a:defRPr/>
            </a:pPr>
            <a:r>
              <a:rPr lang="en-US" altLang="ko-KR" dirty="0" smtClean="0"/>
              <a:t>set </a:t>
            </a:r>
            <a:r>
              <a:rPr lang="en-US" altLang="ko-KR" dirty="0" err="1" smtClean="0"/>
              <a:t>smartcase</a:t>
            </a:r>
            <a:r>
              <a:rPr lang="en-US" altLang="ko-KR" dirty="0" smtClean="0"/>
              <a:t> "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대소문자 구별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Verdana" pitchFamily="34" charset="0"/>
              <a:buChar char="։"/>
              <a:defRPr/>
            </a:pPr>
            <a:r>
              <a:rPr lang="en-US" altLang="ko-KR" dirty="0" smtClean="0"/>
              <a:t>set ruler " </a:t>
            </a:r>
            <a:r>
              <a:rPr lang="ko-KR" altLang="en-US" dirty="0" smtClean="0"/>
              <a:t>현재 커서 위치 표시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69039-71D4-44C9-8A0D-C8123642CB6F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ko-KR" b="1" dirty="0" smtClean="0"/>
              <a:t>커서 이동</a:t>
            </a:r>
            <a:r>
              <a:rPr lang="en-US" altLang="ko-KR" b="1" dirty="0" smtClean="0"/>
              <a:t>(</a:t>
            </a:r>
            <a:r>
              <a:rPr lang="ko-KR" altLang="ko-KR" b="1" dirty="0" smtClean="0"/>
              <a:t>명령 모드에서 조작</a:t>
            </a:r>
            <a:r>
              <a:rPr lang="en-US" altLang="ko-KR" b="1" dirty="0" smtClean="0"/>
              <a:t>)</a:t>
            </a:r>
            <a:endParaRPr lang="ko-KR" altLang="en-US" dirty="0" smtClean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"/>
          </p:nvPr>
        </p:nvGraphicFramePr>
        <p:xfrm>
          <a:off x="214313" y="1071563"/>
          <a:ext cx="8424861" cy="5500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393">
                <a:tc>
                  <a:txBody>
                    <a:bodyPr/>
                    <a:lstStyle/>
                    <a:p>
                      <a:pPr algn="ctr" latinLnBrk="0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h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 err="1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한칸</a:t>
                      </a: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왼쪽으로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l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 err="1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한칸</a:t>
                      </a: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오른쪽으로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93">
                <a:tc>
                  <a:txBody>
                    <a:bodyPr/>
                    <a:lstStyle/>
                    <a:p>
                      <a:pPr algn="ctr" latinLnBrk="0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j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 err="1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한줄</a:t>
                      </a: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아래로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k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 err="1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한줄</a:t>
                      </a: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위로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93">
                <a:tc>
                  <a:txBody>
                    <a:bodyPr/>
                    <a:lstStyle/>
                    <a:p>
                      <a:pPr algn="ctr" latinLnBrk="0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w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다음 단어의 첫 글자로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W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다음 단어의 첫 글자로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393">
                <a:tc>
                  <a:txBody>
                    <a:bodyPr/>
                    <a:lstStyle/>
                    <a:p>
                      <a:pPr algn="ctr" latinLnBrk="0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이전 단어의 첫 글자로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이전 단어의 첫 글자로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393">
                <a:tc>
                  <a:txBody>
                    <a:bodyPr/>
                    <a:lstStyle/>
                    <a:p>
                      <a:pPr algn="ctr" latinLnBrk="0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단어의 마지막 글자로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E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단어의 마지막 글자로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393">
                <a:tc>
                  <a:txBody>
                    <a:bodyPr/>
                    <a:lstStyle/>
                    <a:p>
                      <a:pPr algn="ctr" latinLnBrk="0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^</a:t>
                      </a:r>
                      <a:endParaRPr lang="ko-KR" sz="10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그 줄의 첫 글자로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$</a:t>
                      </a:r>
                      <a:endParaRPr lang="ko-KR" sz="2000" b="1" kern="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그 줄의 마지막 글자로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393">
                <a:tc>
                  <a:txBody>
                    <a:bodyPr/>
                    <a:lstStyle/>
                    <a:p>
                      <a:pPr algn="ctr" latinLnBrk="0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anose="02020603050405020304" pitchFamily="18" charset="0"/>
                        </a:rPr>
                        <a:t>G</a:t>
                      </a:r>
                      <a:endParaRPr lang="ko-KR" sz="2000" kern="10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i="0" kern="1200" dirty="0" smtClean="0">
                          <a:solidFill>
                            <a:srgbClr val="FF0000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파일의 맨 끝으로 이동</a:t>
                      </a:r>
                      <a:endParaRPr lang="ko-KR" sz="1500" b="1" kern="0" dirty="0">
                        <a:solidFill>
                          <a:srgbClr val="FF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b="1" kern="0" dirty="0" err="1" smtClean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nG</a:t>
                      </a:r>
                      <a:endParaRPr lang="ko-KR" sz="2000" b="1" kern="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1" kern="0" dirty="0" smtClean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 </a:t>
                      </a:r>
                      <a:r>
                        <a:rPr lang="ko-KR" altLang="en-US" sz="1500" b="1" kern="0" dirty="0" smtClean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번째 줄로 이동</a:t>
                      </a:r>
                      <a:endParaRPr lang="ko-KR" sz="1500" b="1" kern="0" dirty="0">
                        <a:solidFill>
                          <a:srgbClr val="FF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393">
                <a:tc>
                  <a:txBody>
                    <a:bodyPr/>
                    <a:lstStyle/>
                    <a:p>
                      <a:pPr algn="ctr" latinLnBrk="0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ko-KR" sz="1500" b="1" kern="0" dirty="0">
                        <a:solidFill>
                          <a:srgbClr val="FF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b="1" kern="0" dirty="0" smtClean="0">
                          <a:solidFill>
                            <a:srgbClr val="0000FF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:n</a:t>
                      </a:r>
                      <a:endParaRPr lang="ko-KR" sz="2000" b="1" kern="0" dirty="0">
                        <a:solidFill>
                          <a:srgbClr val="0000FF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kern="0" dirty="0" smtClean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 </a:t>
                      </a:r>
                      <a:r>
                        <a:rPr lang="ko-KR" altLang="en-US" sz="1500" b="1" kern="0" dirty="0" smtClean="0"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번째 줄로 이동</a:t>
                      </a:r>
                      <a:endParaRPr lang="ko-KR" sz="1500" b="1" kern="0" dirty="0">
                        <a:solidFill>
                          <a:srgbClr val="FF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393">
                <a:tc>
                  <a:txBody>
                    <a:bodyPr/>
                    <a:lstStyle/>
                    <a:p>
                      <a:pPr algn="ctr" latinLnBrk="0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0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그 줄의 처음으로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&lt;CR&gt;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다음 줄의 첫 글자로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393">
                <a:tc>
                  <a:txBody>
                    <a:bodyPr/>
                    <a:lstStyle/>
                    <a:p>
                      <a:pPr algn="ctr" latinLnBrk="0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+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다음 줄의 첫 글자로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-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윗줄의 첫 글자로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393">
                <a:tc>
                  <a:txBody>
                    <a:bodyPr/>
                    <a:lstStyle/>
                    <a:p>
                      <a:pPr algn="ctr" latinLnBrk="0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이전 문장의 첫 글자로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)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다음 문장의 첫 글자로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8393">
                <a:tc>
                  <a:txBody>
                    <a:bodyPr/>
                    <a:lstStyle/>
                    <a:p>
                      <a:pPr algn="ctr" latinLnBrk="0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{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이전 문단으로 이동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}</a:t>
                      </a:r>
                      <a:endParaRPr lang="ko-KR" sz="2000" b="1" kern="0" dirty="0"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다음 문단으로 </a:t>
                      </a:r>
                      <a:r>
                        <a:rPr lang="ko-KR" sz="1500" b="1" kern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이동</a:t>
                      </a:r>
                      <a:endParaRPr lang="ko-KR" sz="1500" b="1" kern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3A1AA-7352-45E3-B188-6764FCE7A883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/>
          <a:lstStyle/>
          <a:p>
            <a:r>
              <a:rPr lang="ko-KR" altLang="en-US" sz="36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범위 지정</a:t>
            </a:r>
          </a:p>
        </p:txBody>
      </p:sp>
      <p:sp>
        <p:nvSpPr>
          <p:cNvPr id="4102" name="내용 개체 틀 2"/>
          <p:cNvSpPr>
            <a:spLocks noGrp="1"/>
          </p:cNvSpPr>
          <p:nvPr>
            <p:ph sz="quarter" idx="1"/>
          </p:nvPr>
        </p:nvSpPr>
        <p:spPr>
          <a:xfrm>
            <a:off x="179388" y="1125538"/>
            <a:ext cx="8856662" cy="4875230"/>
          </a:xfrm>
        </p:spPr>
        <p:txBody>
          <a:bodyPr>
            <a:no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dirty="0" smtClean="0"/>
              <a:t>v  :  </a:t>
            </a:r>
            <a:r>
              <a:rPr lang="ko-KR" altLang="en-US" dirty="0" smtClean="0"/>
              <a:t>단어 단위로 </a:t>
            </a:r>
            <a:r>
              <a:rPr lang="ko-KR" altLang="en-US" dirty="0" err="1" smtClean="0"/>
              <a:t>블럭지정</a:t>
            </a:r>
            <a:endParaRPr lang="en-US" altLang="ko-KR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dirty="0" smtClean="0"/>
              <a:t>Shift  + v : </a:t>
            </a:r>
            <a:r>
              <a:rPr lang="ko-KR" altLang="en-US" dirty="0" smtClean="0"/>
              <a:t>라인단위 </a:t>
            </a:r>
            <a:r>
              <a:rPr lang="ko-KR" altLang="en-US" dirty="0" err="1" smtClean="0"/>
              <a:t>블럭지정</a:t>
            </a:r>
            <a:r>
              <a:rPr lang="en-US" altLang="ko-KR" dirty="0" smtClean="0"/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dirty="0" smtClean="0"/>
              <a:t>Ctrl + v : </a:t>
            </a:r>
            <a:r>
              <a:rPr lang="ko-KR" altLang="en-US" dirty="0" err="1" smtClean="0"/>
              <a:t>블럭단위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각형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블럭지정</a:t>
            </a:r>
            <a:endParaRPr lang="en-US" altLang="ko-KR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dirty="0" smtClean="0"/>
              <a:t>:</a:t>
            </a:r>
            <a:r>
              <a:rPr lang="ko-KR" altLang="en-US" dirty="0" err="1" smtClean="0"/>
              <a:t>시작행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끝행</a:t>
            </a:r>
            <a:r>
              <a:rPr lang="ko-KR" altLang="en-US" dirty="0" smtClean="0">
                <a:solidFill>
                  <a:srgbClr val="FF0000"/>
                </a:solidFill>
              </a:rPr>
              <a:t>명령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  <a:defRPr/>
            </a:pPr>
            <a:endParaRPr lang="en-US" altLang="ko-KR" dirty="0" smtClean="0"/>
          </a:p>
          <a:p>
            <a:pPr lvl="1" indent="-274320">
              <a:spcBef>
                <a:spcPts val="580"/>
              </a:spcBef>
              <a:buNone/>
              <a:defRPr/>
            </a:pPr>
            <a:r>
              <a:rPr lang="en-US" altLang="ko-KR" dirty="0" smtClean="0"/>
              <a:t>y  : </a:t>
            </a:r>
            <a:r>
              <a:rPr lang="ko-KR" altLang="en-US" dirty="0" smtClean="0"/>
              <a:t>지정된 </a:t>
            </a:r>
            <a:r>
              <a:rPr lang="ko-KR" altLang="en-US" dirty="0" err="1" smtClean="0"/>
              <a:t>블럭을</a:t>
            </a:r>
            <a:r>
              <a:rPr lang="ko-KR" altLang="en-US" dirty="0" smtClean="0"/>
              <a:t> 복사</a:t>
            </a:r>
            <a:endParaRPr lang="en-US" altLang="ko-KR" dirty="0" smtClean="0"/>
          </a:p>
          <a:p>
            <a:pPr lvl="1" indent="-274320">
              <a:spcBef>
                <a:spcPts val="580"/>
              </a:spcBef>
              <a:buNone/>
              <a:defRPr/>
            </a:pPr>
            <a:r>
              <a:rPr lang="en-US" altLang="ko-KR" dirty="0" smtClean="0"/>
              <a:t>p  : </a:t>
            </a:r>
            <a:r>
              <a:rPr lang="ko-KR" altLang="en-US" dirty="0" smtClean="0"/>
              <a:t>복사된 </a:t>
            </a:r>
            <a:r>
              <a:rPr lang="ko-KR" altLang="en-US" dirty="0" err="1" smtClean="0"/>
              <a:t>블럭을</a:t>
            </a:r>
            <a:r>
              <a:rPr lang="ko-KR" altLang="en-US" dirty="0" smtClean="0"/>
              <a:t> 현재 라인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아래에 붙임</a:t>
            </a:r>
            <a:endParaRPr lang="en-US" altLang="ko-KR" dirty="0" smtClean="0"/>
          </a:p>
          <a:p>
            <a:pPr lvl="1" indent="-274320">
              <a:spcBef>
                <a:spcPts val="580"/>
              </a:spcBef>
              <a:buNone/>
              <a:defRPr/>
            </a:pPr>
            <a:r>
              <a:rPr lang="en-US" altLang="ko-KR" dirty="0" smtClean="0"/>
              <a:t>d  : </a:t>
            </a:r>
            <a:r>
              <a:rPr lang="ko-KR" altLang="en-US" dirty="0" smtClean="0"/>
              <a:t>지정된 </a:t>
            </a:r>
            <a:r>
              <a:rPr lang="ko-KR" altLang="en-US" dirty="0" err="1" smtClean="0"/>
              <a:t>블럭을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pPr lvl="1" indent="-274320">
              <a:spcBef>
                <a:spcPts val="580"/>
              </a:spcBef>
              <a:buNone/>
              <a:defRPr/>
            </a:pPr>
            <a:r>
              <a:rPr lang="en-US" altLang="ko-KR" dirty="0" smtClean="0"/>
              <a:t>s  : </a:t>
            </a:r>
            <a:r>
              <a:rPr lang="ko-KR" altLang="en-US" dirty="0" smtClean="0"/>
              <a:t>지정된 블록에서 찾기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0A2A3-2256-442D-8867-92EAD875BF6F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19258</TotalTime>
  <Words>1240</Words>
  <Application>Microsoft Office PowerPoint</Application>
  <PresentationFormat>화면 슬라이드 쇼(4:3)</PresentationFormat>
  <Paragraphs>283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HY견고딕</vt:lpstr>
      <vt:lpstr>굴림</vt:lpstr>
      <vt:lpstr>맑은 고딕</vt:lpstr>
      <vt:lpstr>바탕</vt:lpstr>
      <vt:lpstr>휴먼둥근헤드라인</vt:lpstr>
      <vt:lpstr>Franklin Gothic Book</vt:lpstr>
      <vt:lpstr>Perpetua</vt:lpstr>
      <vt:lpstr>Times New Roman</vt:lpstr>
      <vt:lpstr>Verdana</vt:lpstr>
      <vt:lpstr>Wingdings</vt:lpstr>
      <vt:lpstr>Wingdings 2</vt:lpstr>
      <vt:lpstr>균형</vt:lpstr>
      <vt:lpstr>vi(Visual display editer)</vt:lpstr>
      <vt:lpstr>vi 또는 vim 이란?</vt:lpstr>
      <vt:lpstr>vi , vim 동작 모드</vt:lpstr>
      <vt:lpstr>vi , vim 동작 모드</vt:lpstr>
      <vt:lpstr>PowerPoint 프레젠테이션</vt:lpstr>
      <vt:lpstr>편집(입력) 모드 전환 키</vt:lpstr>
      <vt:lpstr>: set 명령</vt:lpstr>
      <vt:lpstr>커서 이동(명령 모드에서 조작)</vt:lpstr>
      <vt:lpstr>범위 지정</vt:lpstr>
      <vt:lpstr>글 삭제(명령 모드에서 조작)</vt:lpstr>
      <vt:lpstr>복사 &amp; 붙여넣기(yank)</vt:lpstr>
      <vt:lpstr>글 수정(바꾸기 모드)</vt:lpstr>
      <vt:lpstr>마지막 라인 모드(실행 모드)</vt:lpstr>
      <vt:lpstr>패턴 검색</vt:lpstr>
      <vt:lpstr>패턴 검색 및 교체</vt:lpstr>
      <vt:lpstr>Vi 에서 주석 추가/제거</vt:lpstr>
      <vt:lpstr>여러 파일 편집</vt:lpstr>
      <vt:lpstr>Vi 비정상적 종료시 오류 해결방법</vt:lpstr>
      <vt:lpstr>vi  또는  vim 환경 설정 파일</vt:lpstr>
      <vt:lpstr>sed 명령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파일 동기화</dc:title>
  <dc:creator>연세직업전문학교</dc:creator>
  <cp:lastModifiedBy>LEE SANG CHEON</cp:lastModifiedBy>
  <cp:revision>1679</cp:revision>
  <dcterms:created xsi:type="dcterms:W3CDTF">2016-03-23T09:14:37Z</dcterms:created>
  <dcterms:modified xsi:type="dcterms:W3CDTF">2020-08-28T20:43:07Z</dcterms:modified>
</cp:coreProperties>
</file>