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7" r:id="rId5"/>
    <p:sldId id="260" r:id="rId6"/>
    <p:sldId id="258" r:id="rId7"/>
    <p:sldId id="259" r:id="rId8"/>
    <p:sldId id="285" r:id="rId9"/>
    <p:sldId id="261" r:id="rId10"/>
    <p:sldId id="277" r:id="rId11"/>
    <p:sldId id="278" r:id="rId12"/>
    <p:sldId id="279" r:id="rId13"/>
    <p:sldId id="280" r:id="rId14"/>
    <p:sldId id="262" r:id="rId15"/>
    <p:sldId id="269" r:id="rId16"/>
    <p:sldId id="271" r:id="rId17"/>
    <p:sldId id="263" r:id="rId18"/>
    <p:sldId id="272" r:id="rId19"/>
    <p:sldId id="282" r:id="rId20"/>
    <p:sldId id="283" r:id="rId21"/>
    <p:sldId id="284" r:id="rId22"/>
    <p:sldId id="286" r:id="rId23"/>
    <p:sldId id="281" r:id="rId24"/>
    <p:sldId id="274" r:id="rId25"/>
    <p:sldId id="275" r:id="rId26"/>
    <p:sldId id="266" r:id="rId27"/>
    <p:sldId id="273" r:id="rId28"/>
    <p:sldId id="265" r:id="rId29"/>
    <p:sldId id="26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4EE2-75A9-452C-BA16-212104327966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D2A8BB6-AAA1-4350-8E12-9303ABBDEE3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4EE2-75A9-452C-BA16-212104327966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8BB6-AAA1-4350-8E12-9303ABBDEE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4EE2-75A9-452C-BA16-212104327966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8BB6-AAA1-4350-8E12-9303ABBDEE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4EE2-75A9-452C-BA16-212104327966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8BB6-AAA1-4350-8E12-9303ABBDEE3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4EE2-75A9-452C-BA16-212104327966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D2A8BB6-AAA1-4350-8E12-9303ABBDEE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4EE2-75A9-452C-BA16-212104327966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8BB6-AAA1-4350-8E12-9303ABBDEE3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4EE2-75A9-452C-BA16-212104327966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8BB6-AAA1-4350-8E12-9303ABBDEE3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4EE2-75A9-452C-BA16-212104327966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8BB6-AAA1-4350-8E12-9303ABBDEE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4EE2-75A9-452C-BA16-212104327966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8BB6-AAA1-4350-8E12-9303ABBDEE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4EE2-75A9-452C-BA16-212104327966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8BB6-AAA1-4350-8E12-9303ABBDEE3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4EE2-75A9-452C-BA16-212104327966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D2A8BB6-AAA1-4350-8E12-9303ABBDEE3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0B4EE2-75A9-452C-BA16-212104327966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D2A8BB6-AAA1-4350-8E12-9303ABBDEE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google.co.kr/url?sa=i&amp;rct=j&amp;q=&amp;esrc=s&amp;source=images&amp;cd=&amp;cad=rja&amp;uact=8&amp;ved=0ahUKEwi4n_60mYbZAhVBnJQKHd_wANAQjRwIBw&amp;url=http://www.philstar.com/business/2017/11/27/1762972/korean-air-move-new-improved-terminal-january-2018&amp;psig=AOvVaw0_E4pB37OcaPBM-AypX7ed&amp;ust=151762541292396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google.co.kr/url?sa=i&amp;rct=j&amp;q=&amp;esrc=s&amp;source=images&amp;cd=&amp;cad=rja&amp;uact=8&amp;ved=0ahUKEwjIo9evm4bZAhUGkpQKHQ-LDnwQjRwIBw&amp;url=https://www.clien.net/service/board/park/6998905&amp;psig=AOvVaw1NWcGxdzZv-DO5vkqMsdz3&amp;ust=151762592523994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www.google.co.kr/url?sa=i&amp;rct=j&amp;q=&amp;esrc=s&amp;source=images&amp;cd=&amp;cad=rja&amp;uact=8&amp;ved=0ahUKEwiTwfD8mYbZAhVFGJQKHTH0DJAQjRwIBw&amp;url=https://en.wikipedia.org/wiki/Power_key&amp;psig=AOvVaw3GziErePzgcReJLnXnLJ50&amp;ust=1517625514541654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gd.kidp.or.kr/upload/_old/upload/apply/2005/P/4821_P01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google.co.kr/url?sa=i&amp;rct=j&amp;q=&amp;esrc=s&amp;source=images&amp;cd=&amp;cad=rja&amp;uact=8&amp;ved=0ahUKEwjmwNvRk4bZAhUCebwKHYdDAkQQjRwIBw&amp;url=https://www.clinicaladvisor.com/alternative-meds-update/red-palm-oil-a-nutrient-rich-in-vitamins-and-antioxidants/article/291352/&amp;psig=AOvVaw3e9BLsX1lLUOi1QuGi3mDW&amp;ust=151762381959144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V5-O4nYTZAhUHJpQKHTlkAXMQjRwIBw&amp;url=http://m.blog.naver.com/bbaroo27/100182061959&amp;psig=AOvVaw1aiVijd-sJgTVDQFP-a7ES&amp;ust=1517557778085534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657492"/>
          </a:xfrm>
        </p:spPr>
        <p:txBody>
          <a:bodyPr>
            <a:noAutofit/>
          </a:bodyPr>
          <a:lstStyle/>
          <a:p>
            <a:r>
              <a:rPr lang="ko-KR" altLang="en-US" sz="40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강사명</a:t>
            </a:r>
            <a:r>
              <a:rPr lang="ko-KR" altLang="en-US" sz="4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4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4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이상천</a:t>
            </a:r>
            <a:endParaRPr lang="en-US" altLang="ko-KR" sz="40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4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scleemct@naver.com</a:t>
            </a:r>
          </a:p>
          <a:p>
            <a:r>
              <a:rPr lang="en-US" altLang="ko-KR" sz="4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010-6625-8475</a:t>
            </a:r>
            <a:endParaRPr lang="ko-KR" altLang="en-US" sz="4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ICT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용어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(terms, terminology)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43932" cy="654032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터미널</a:t>
            </a:r>
            <a:r>
              <a:rPr lang="en-US" altLang="ko-KR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(Terminal)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8" name="Picture 2" descr="terminal 2에 대한 이미지 검색결과">
            <a:hlinkClick r:id="rId2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992888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43932" cy="654032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터미널</a:t>
            </a:r>
            <a:r>
              <a:rPr lang="en-US" altLang="ko-KR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(Terminal)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125" name="Picture 5" descr="전산실main console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4564"/>
            <a:ext cx="5400600" cy="5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0" b="11550"/>
          <a:stretch/>
        </p:blipFill>
        <p:spPr bwMode="auto">
          <a:xfrm>
            <a:off x="6228184" y="1844824"/>
            <a:ext cx="23812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standard input devices에 대한 이미지 검색결과">
            <a:hlinkClick r:id="rId5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568" y="4869160"/>
            <a:ext cx="2670126" cy="10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00926" y="602128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표준 입력장치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4555" y="1268760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표준 출력장치</a:t>
            </a:r>
            <a:endParaRPr lang="ko-KR" altLang="en-US" sz="200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43932" cy="654032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Console = Terminal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146" name="Picture 2" descr="선박용 브릿지 콘솔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1" b="9579"/>
          <a:stretch/>
        </p:blipFill>
        <p:spPr bwMode="auto">
          <a:xfrm>
            <a:off x="395536" y="1124744"/>
            <a:ext cx="6768752" cy="542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8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43932" cy="654032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Console = Terminal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170" name="Picture 2" descr="https://www.servercake.blog/wp-content/uploads/2017/09/Serial-Line-Internet-Protoco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6"/>
          <a:stretch/>
        </p:blipFill>
        <p:spPr bwMode="auto">
          <a:xfrm>
            <a:off x="467544" y="1916832"/>
            <a:ext cx="814849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71472" y="428604"/>
            <a:ext cx="8115328" cy="607223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GUI(Graphic User Interface) </a:t>
            </a:r>
          </a:p>
          <a:p>
            <a:pPr>
              <a:buNone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  :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메뉴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버튼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다이얼로그 박스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등</a:t>
            </a: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단순성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종속성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의존성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TUI(Text User Interface)</a:t>
            </a:r>
          </a:p>
          <a:p>
            <a:pPr>
              <a:buNone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  CUI(Character User Interface)</a:t>
            </a:r>
          </a:p>
          <a:p>
            <a:pPr>
              <a:buNone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    :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명령어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옵션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단축키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등</a:t>
            </a: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sz="3000" dirty="0" err="1" smtClean="0">
                <a:latin typeface="HY견고딕" pitchFamily="18" charset="-127"/>
                <a:ea typeface="HY견고딕" pitchFamily="18" charset="-127"/>
              </a:rPr>
              <a:t>대량성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자동성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유연성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신속성</a:t>
            </a: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71472" y="428604"/>
            <a:ext cx="8115328" cy="607223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Static ~ :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수동적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고정적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정적</a:t>
            </a: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Dynamic ~ :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자동적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가변적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동적</a:t>
            </a: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itchFamily="2" charset="2"/>
              <a:buChar char="l"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public :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공중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외부</a:t>
            </a: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private :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개인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내부</a:t>
            </a: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edge :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경계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가장자리</a:t>
            </a: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428604"/>
            <a:ext cx="8115328" cy="607223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0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HA(High Availability, </a:t>
            </a:r>
            <a:r>
              <a:rPr lang="ko-KR" altLang="en-US" sz="30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고가용성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buNone/>
            </a:pP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서버와 네트워크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프로그램 등의 정보 시스템이 상당히 오랜 기간 동안 지속적으로 정상 운영이 가능한 성질을 말한다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. 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고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高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가용성이란 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가용성이 높다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는 뜻으로서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고장이 나더라도 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절대 중단되지 않음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을 의미한다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0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Fault tolerance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내결함성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耐缺陷性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))</a:t>
            </a:r>
          </a:p>
          <a:p>
            <a:pPr>
              <a:buNone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내결함성 은 구성 요소 중 일부 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하나 이상의 오류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가 실패한 경우에도 시스템 이 계속 제대로 작동 할 수 있도록하는 속성이다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buNone/>
            </a:pPr>
            <a:r>
              <a:rPr lang="ko-KR" altLang="en-US" sz="30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위 기능을 이루기 위한 조건은</a:t>
            </a:r>
            <a:r>
              <a:rPr lang="en-US" altLang="ko-KR" sz="30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? </a:t>
            </a:r>
          </a:p>
          <a:p>
            <a:pPr>
              <a:buNone/>
            </a:pPr>
            <a:r>
              <a:rPr lang="ko-KR" altLang="en-US" sz="4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   이중화</a:t>
            </a:r>
            <a:r>
              <a:rPr lang="en-US" altLang="ko-KR" sz="4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4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다중화 </a:t>
            </a:r>
            <a:endParaRPr lang="en-US" altLang="ko-KR" sz="4000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71472" y="428604"/>
            <a:ext cx="8115328" cy="607223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NIC(Network Interface Card)</a:t>
            </a:r>
          </a:p>
          <a:p>
            <a:pPr>
              <a:buNone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  = (Network Adapter Card)</a:t>
            </a:r>
          </a:p>
          <a:p>
            <a:pPr>
              <a:buNone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  = Connector</a:t>
            </a: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~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 클러스터란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?(cluster)</a:t>
            </a:r>
          </a:p>
          <a:p>
            <a:pPr>
              <a:buNone/>
            </a:pP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~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들을 하나로 묶어서 하나의 시스템같이 동작하게 함으로써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클라이언트들에게 </a:t>
            </a: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sz="3000" dirty="0" err="1" smtClean="0">
                <a:latin typeface="HY견고딕" pitchFamily="18" charset="-127"/>
                <a:ea typeface="HY견고딕" pitchFamily="18" charset="-127"/>
              </a:rPr>
              <a:t>고가용성의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 서비스를 제공하는 것을 말한다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71472" y="428604"/>
            <a:ext cx="8115328" cy="607223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unique(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유일무이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 唯一無二 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한 값들</a:t>
            </a: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   : ~ address, ~ ID, ~ name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등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>
              <a:buFont typeface="Wingdings" pitchFamily="2" charset="2"/>
              <a:buChar char="l"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packet :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꾸러미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소포</a:t>
            </a: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43932" cy="654032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Kernel </a:t>
            </a:r>
            <a:r>
              <a:rPr lang="ko-KR" altLang="en-US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이란</a:t>
            </a:r>
            <a:r>
              <a:rPr lang="en-US" altLang="ko-KR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268760"/>
            <a:ext cx="8014803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6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7158" y="428604"/>
            <a:ext cx="8329642" cy="607223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500" dirty="0" smtClean="0">
                <a:latin typeface="HY견고딕" pitchFamily="18" charset="-127"/>
                <a:ea typeface="HY견고딕" pitchFamily="18" charset="-127"/>
              </a:rPr>
              <a:t>컴퓨터란</a:t>
            </a: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?</a:t>
            </a:r>
            <a:endParaRPr lang="en-US" altLang="ko-KR" sz="3500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lvl="1">
              <a:buNone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500" dirty="0" smtClean="0">
                <a:latin typeface="HY견고딕" pitchFamily="18" charset="-127"/>
                <a:ea typeface="HY견고딕" pitchFamily="18" charset="-127"/>
              </a:rPr>
              <a:t>정해진 규칙과 지시된 방법에 의해서 자동실행 원리를 가진 시스템이다</a:t>
            </a: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buNone/>
            </a:pP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GIGO(Garbage in, garbage out)</a:t>
            </a:r>
          </a:p>
          <a:p>
            <a:pPr lvl="1">
              <a:buNone/>
            </a:pP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쓰레기가 들어가면 쓰레기가 나온다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“</a:t>
            </a:r>
          </a:p>
          <a:p>
            <a:pPr lvl="1">
              <a:buNone/>
            </a:pPr>
            <a:endParaRPr lang="en-US" altLang="ko-KR" sz="2200" dirty="0" smtClean="0">
              <a:latin typeface="HY견고딕" pitchFamily="18" charset="-127"/>
              <a:ea typeface="HY견고딕" pitchFamily="18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sz="2500" dirty="0" smtClean="0">
                <a:latin typeface="HY견고딕" pitchFamily="18" charset="-127"/>
                <a:ea typeface="HY견고딕" pitchFamily="18" charset="-127"/>
              </a:rPr>
              <a:t>정해진 규칙 </a:t>
            </a:r>
            <a:r>
              <a:rPr lang="en-US" altLang="ko-KR" sz="2500" dirty="0" smtClean="0">
                <a:latin typeface="HY견고딕" pitchFamily="18" charset="-127"/>
                <a:ea typeface="HY견고딕" pitchFamily="18" charset="-127"/>
              </a:rPr>
              <a:t>: H/W(CPU, Memory, I/O)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sz="2500" dirty="0" smtClean="0">
                <a:latin typeface="HY견고딕" pitchFamily="18" charset="-127"/>
                <a:ea typeface="HY견고딕" pitchFamily="18" charset="-127"/>
              </a:rPr>
              <a:t>지시된 방법 </a:t>
            </a:r>
            <a:r>
              <a:rPr lang="en-US" altLang="ko-KR" sz="2500" dirty="0" smtClean="0">
                <a:latin typeface="HY견고딕" pitchFamily="18" charset="-127"/>
                <a:ea typeface="HY견고딕" pitchFamily="18" charset="-127"/>
              </a:rPr>
              <a:t>: Interface(OS)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sz="2500" dirty="0" smtClean="0">
                <a:latin typeface="HY견고딕" pitchFamily="18" charset="-127"/>
                <a:ea typeface="HY견고딕" pitchFamily="18" charset="-127"/>
              </a:rPr>
              <a:t>자동 실행 원리 </a:t>
            </a:r>
            <a:r>
              <a:rPr lang="en-US" altLang="ko-KR" sz="2500" dirty="0" smtClean="0">
                <a:latin typeface="HY견고딕" pitchFamily="18" charset="-127"/>
                <a:ea typeface="HY견고딕" pitchFamily="18" charset="-127"/>
              </a:rPr>
              <a:t>: no error(bug) </a:t>
            </a:r>
            <a:r>
              <a:rPr lang="ko-KR" altLang="en-US" sz="2500" dirty="0" smtClean="0">
                <a:latin typeface="HY견고딕" pitchFamily="18" charset="-127"/>
                <a:ea typeface="HY견고딕" pitchFamily="18" charset="-127"/>
              </a:rPr>
              <a:t>일 때 실행</a:t>
            </a:r>
            <a:endParaRPr lang="en-US" altLang="ko-KR" sz="2500" dirty="0" smtClean="0">
              <a:latin typeface="HY견고딕" pitchFamily="18" charset="-127"/>
              <a:ea typeface="HY견고딕" pitchFamily="18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sz="2500" dirty="0" smtClean="0">
                <a:latin typeface="HY견고딕" pitchFamily="18" charset="-127"/>
                <a:ea typeface="HY견고딕" pitchFamily="18" charset="-127"/>
              </a:rPr>
              <a:t>시스템 </a:t>
            </a:r>
            <a:r>
              <a:rPr lang="en-US" altLang="ko-KR" sz="2500" dirty="0" smtClean="0">
                <a:latin typeface="HY견고딕" pitchFamily="18" charset="-127"/>
                <a:ea typeface="HY견고딕" pitchFamily="18" charset="-127"/>
              </a:rPr>
              <a:t>: H/W </a:t>
            </a:r>
            <a:r>
              <a:rPr lang="ko-KR" altLang="en-US" sz="2500" dirty="0" smtClean="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500" dirty="0" smtClean="0">
                <a:latin typeface="HY견고딕" pitchFamily="18" charset="-127"/>
                <a:ea typeface="HY견고딕" pitchFamily="18" charset="-127"/>
              </a:rPr>
              <a:t>S/W </a:t>
            </a:r>
            <a:r>
              <a:rPr lang="ko-KR" altLang="en-US" sz="2500" dirty="0" smtClean="0">
                <a:latin typeface="HY견고딕" pitchFamily="18" charset="-127"/>
                <a:ea typeface="HY견고딕" pitchFamily="18" charset="-127"/>
              </a:rPr>
              <a:t>결합체 </a:t>
            </a:r>
            <a:endParaRPr lang="en-US" altLang="ko-KR" sz="2500" dirty="0" smtClean="0">
              <a:latin typeface="HY견고딕" pitchFamily="18" charset="-127"/>
              <a:ea typeface="HY견고딕" pitchFamily="18" charset="-127"/>
            </a:endParaRPr>
          </a:p>
          <a:p>
            <a:pPr lvl="1">
              <a:buNone/>
            </a:pPr>
            <a:endParaRPr lang="en-US" altLang="ko-KR" sz="3500" dirty="0" smtClean="0">
              <a:latin typeface="HY견고딕" pitchFamily="18" charset="-127"/>
              <a:ea typeface="HY견고딕" pitchFamily="18" charset="-127"/>
            </a:endParaRPr>
          </a:p>
          <a:p>
            <a:pPr lvl="1">
              <a:buNone/>
            </a:pP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컴퓨터의 장점 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000" dirty="0" err="1" smtClean="0">
                <a:latin typeface="HY견고딕" pitchFamily="18" charset="-127"/>
                <a:ea typeface="HY견고딕" pitchFamily="18" charset="-127"/>
              </a:rPr>
              <a:t>대량성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정확성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신속성</a:t>
            </a: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 lvl="1">
              <a:buNone/>
            </a:pP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컴퓨터의 실망 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능동성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창의성</a:t>
            </a: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43932" cy="654032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shell </a:t>
            </a:r>
            <a:r>
              <a:rPr lang="ko-KR" altLang="en-US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이란</a:t>
            </a:r>
            <a:r>
              <a:rPr lang="en-US" altLang="ko-KR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0" name="Picture 2" descr="shel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704856" cy="480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63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43932" cy="654032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shell </a:t>
            </a:r>
            <a:r>
              <a:rPr lang="ko-KR" altLang="en-US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이란</a:t>
            </a:r>
            <a:r>
              <a:rPr lang="en-US" altLang="ko-KR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11716"/>
            <a:ext cx="896448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리눅스 shell 구조에 대한 이미지 검색결과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7150" y="-1004888"/>
            <a:ext cx="52387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리눅스 shell 구조에 대한 이미지 검색결과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09550" y="-852488"/>
            <a:ext cx="52387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https://mblogthumb-phinf.pstatic.net/20130308_201/bbaroo27_1362725959081SSudU_PNG/%B8%AE%B4%AA%BD%BA%BD%A9_%BC%B3%B8%ED.png?type=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631996"/>
            <a:ext cx="7413386" cy="296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4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43932" cy="654032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Magnetic</a:t>
            </a:r>
            <a:r>
              <a:rPr lang="en-US" altLang="ko-KR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Tape </a:t>
            </a:r>
            <a:r>
              <a:rPr lang="en-US" altLang="ko-KR" sz="3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ARchive</a:t>
            </a:r>
            <a:r>
              <a:rPr lang="en-US" altLang="ko-KR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30374"/>
            <a:ext cx="2503871" cy="2470634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908029"/>
            <a:ext cx="4989124" cy="28090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898097"/>
            <a:ext cx="4067856" cy="27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71472" y="428604"/>
            <a:ext cx="8115328" cy="607223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온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3000" dirty="0" err="1" smtClean="0">
                <a:latin typeface="HY견고딕" pitchFamily="18" charset="-127"/>
                <a:ea typeface="HY견고딕" pitchFamily="18" charset="-127"/>
              </a:rPr>
              <a:t>프레미스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(On-premise)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란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소프트웨어 등 솔루션을 클라우드 같이 원격 환경이 아닌 자체적으로 보유한 전산실 서버에 직접 설치해 운영하는 방식을 말한다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dirty="0" err="1" smtClean="0">
                <a:latin typeface="HY견고딕" pitchFamily="18" charset="-127"/>
                <a:ea typeface="HY견고딕" pitchFamily="18" charset="-127"/>
              </a:rPr>
              <a:t>온프레미스는</a:t>
            </a: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dirty="0" err="1" smtClean="0">
                <a:latin typeface="HY견고딕" pitchFamily="18" charset="-127"/>
                <a:ea typeface="HY견고딕" pitchFamily="18" charset="-127"/>
              </a:rPr>
              <a:t>클라우드</a:t>
            </a: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 컴퓨팅 기술이 나오기 전까지 기업 인프라 구축의 일반적인 방식이었기 때문에 이전 또는 전통적인 이라는 단어와 함께 사용된다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.</a:t>
            </a:r>
            <a:b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</a:br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단점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 smtClean="0">
                <a:latin typeface="HY견고딕" pitchFamily="18" charset="-127"/>
                <a:ea typeface="HY견고딕" pitchFamily="18" charset="-127"/>
              </a:rPr>
            </a:b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일반적으로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온프레미스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시스템을 구축하는데 시간이 오래 걸린다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  초기 투자 비용 및 유지비용이 많이 든다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buNone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 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적용</a:t>
            </a:r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비즈니스에 민감한 정보를 취급하는 데 적합하다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 descr="http://www.sicontrol.co.kr/design/upload_file/BD1018/THUMBNAIL_700_388.88888888889_347448338f1c9d94f69e907c095e4e1b_41820_6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8" name="AutoShape 8" descr="http://gigglehd.com/bbs/data/multi/1203254614390/pic5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30" name="AutoShape 10" descr="http://gigglehd.com/bbs/data/multi/1203254614390/pic5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32" name="AutoShape 12" descr="http://gigglehd.com/bbs/data/multi/1203254614390/pic5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 descr="pic5.JPG"/>
          <p:cNvPicPr>
            <a:picLocks noChangeAspect="1"/>
          </p:cNvPicPr>
          <p:nvPr/>
        </p:nvPicPr>
        <p:blipFill rotWithShape="1">
          <a:blip r:embed="rId2" cstate="print"/>
          <a:srcRect b="8561"/>
          <a:stretch/>
        </p:blipFill>
        <p:spPr>
          <a:xfrm>
            <a:off x="357157" y="214290"/>
            <a:ext cx="8429685" cy="64550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 descr="http://www.sicontrol.co.kr/design/upload_file/BD1018/THUMBNAIL_700_388.88888888889_347448338f1c9d94f69e907c095e4e1b_41820_6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26" name="Picture 6" descr="http://gigglehd.com/bbs/data/multi/1203254614390/table1.JPG"/>
          <p:cNvPicPr>
            <a:picLocks noChangeAspect="1" noChangeArrowheads="1"/>
          </p:cNvPicPr>
          <p:nvPr/>
        </p:nvPicPr>
        <p:blipFill>
          <a:blip r:embed="rId2" cstate="print"/>
          <a:srcRect b="17187"/>
          <a:stretch>
            <a:fillRect/>
          </a:stretch>
        </p:blipFill>
        <p:spPr bwMode="auto">
          <a:xfrm>
            <a:off x="285720" y="285728"/>
            <a:ext cx="8642741" cy="4857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4282" y="428604"/>
            <a:ext cx="8715436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머리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식별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) +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몸통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데이터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) +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꼬리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오류체크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buNone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Header        Payload         Tail</a:t>
            </a: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170" name="Picture 2" descr="ì´ëë· íë ì í¬ë§·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14487"/>
            <a:ext cx="8143932" cy="31842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71472" y="428604"/>
            <a:ext cx="8115328" cy="607223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ether</a:t>
            </a: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2530" name="Picture 2" descr="ë ì¼ë ì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142984"/>
            <a:ext cx="3005859" cy="2000264"/>
          </a:xfrm>
          <a:prstGeom prst="rect">
            <a:avLst/>
          </a:prstGeom>
          <a:noFill/>
        </p:spPr>
      </p:pic>
      <p:pic>
        <p:nvPicPr>
          <p:cNvPr id="22532" name="Picture 4" descr="ì² ì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214422"/>
            <a:ext cx="2857520" cy="1860472"/>
          </a:xfrm>
          <a:prstGeom prst="rect">
            <a:avLst/>
          </a:prstGeom>
          <a:noFill/>
        </p:spPr>
      </p:pic>
      <p:pic>
        <p:nvPicPr>
          <p:cNvPr id="22534" name="Picture 6" descr="ì ë¼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 b="11262"/>
          <a:stretch>
            <a:fillRect/>
          </a:stretch>
        </p:blipFill>
        <p:spPr bwMode="auto">
          <a:xfrm>
            <a:off x="2024727" y="3643314"/>
            <a:ext cx="4833289" cy="2643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71472" y="428604"/>
            <a:ext cx="8115328" cy="607223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back to back</a:t>
            </a: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0" name="Picture 2" descr="back to back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 b="6115"/>
          <a:stretch>
            <a:fillRect/>
          </a:stretch>
        </p:blipFill>
        <p:spPr bwMode="auto">
          <a:xfrm>
            <a:off x="142844" y="1571612"/>
            <a:ext cx="2918030" cy="2928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71472" y="428604"/>
            <a:ext cx="8115328" cy="607223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mask</a:t>
            </a: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 descr="mask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071678"/>
            <a:ext cx="2314575" cy="1971676"/>
          </a:xfrm>
          <a:prstGeom prst="rect">
            <a:avLst/>
          </a:prstGeom>
          <a:noFill/>
        </p:spPr>
      </p:pic>
      <p:sp>
        <p:nvSpPr>
          <p:cNvPr id="1028" name="AutoShape 4" descr="mas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mas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AutoShape 8" descr="mas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AutoShape 10" descr="mas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6" name="AutoShape 12" descr="mas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8" name="AutoShape 14" descr="mas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0" name="AutoShape 16" descr="mas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2" name="AutoShape 18" descr="mas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5074" y="2000240"/>
            <a:ext cx="2143125" cy="2143125"/>
          </a:xfrm>
          <a:prstGeom prst="rect">
            <a:avLst/>
          </a:prstGeom>
        </p:spPr>
      </p:pic>
      <p:pic>
        <p:nvPicPr>
          <p:cNvPr id="13" name="그림 12" descr="다운로드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4305300"/>
            <a:ext cx="1790700" cy="2552700"/>
          </a:xfrm>
          <a:prstGeom prst="rect">
            <a:avLst/>
          </a:prstGeom>
        </p:spPr>
      </p:pic>
      <p:pic>
        <p:nvPicPr>
          <p:cNvPr id="14" name="그림 13" descr="다운로드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8992" y="1785926"/>
            <a:ext cx="2143125" cy="2143125"/>
          </a:xfrm>
          <a:prstGeom prst="rect">
            <a:avLst/>
          </a:prstGeom>
        </p:spPr>
      </p:pic>
      <p:sp>
        <p:nvSpPr>
          <p:cNvPr id="1044" name="AutoShape 20" descr="ëëë ë§ì¤í¬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6" name="AutoShape 22" descr="ëëë ë§ì¤í¬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7" name="그림 16" descr="다운로드 (2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57554" y="4357694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71472" y="428604"/>
            <a:ext cx="8115328" cy="607223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 Local ~ = </a:t>
            </a:r>
            <a:r>
              <a:rPr lang="ko-KR" altLang="en-US" sz="35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내 컴퓨터 </a:t>
            </a:r>
            <a:r>
              <a:rPr lang="en-US" altLang="ko-KR" sz="35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~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Local user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Local Area Network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Local resource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Local IP Address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Local printer</a:t>
            </a:r>
          </a:p>
          <a:p>
            <a:pPr lvl="1">
              <a:buNone/>
            </a:pPr>
            <a:endParaRPr lang="en-US" altLang="ko-KR" sz="3500" dirty="0" smtClean="0">
              <a:latin typeface="HY견고딕" pitchFamily="18" charset="-127"/>
              <a:ea typeface="HY견고딕" pitchFamily="18" charset="-127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Remote ~ = </a:t>
            </a:r>
            <a:r>
              <a:rPr lang="ko-KR" altLang="en-US" sz="3500" dirty="0" smtClean="0">
                <a:latin typeface="HY견고딕" pitchFamily="18" charset="-127"/>
                <a:ea typeface="HY견고딕" pitchFamily="18" charset="-127"/>
              </a:rPr>
              <a:t>원격 </a:t>
            </a: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~</a:t>
            </a:r>
          </a:p>
          <a:p>
            <a:pPr lvl="1">
              <a:buNone/>
            </a:pPr>
            <a:endParaRPr lang="en-US" altLang="ko-KR" sz="35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71472" y="428604"/>
            <a:ext cx="8115328" cy="607223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l"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 Network</a:t>
            </a:r>
            <a:r>
              <a:rPr lang="ko-KR" altLang="en-US" sz="3500" dirty="0" smtClean="0">
                <a:latin typeface="HY견고딕" pitchFamily="18" charset="-127"/>
                <a:ea typeface="HY견고딕" pitchFamily="18" charset="-127"/>
              </a:rPr>
              <a:t>의 목적</a:t>
            </a: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500" dirty="0" smtClean="0">
                <a:latin typeface="HY견고딕" pitchFamily="18" charset="-127"/>
                <a:ea typeface="HY견고딕" pitchFamily="18" charset="-127"/>
              </a:rPr>
              <a:t>장점 </a:t>
            </a: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1">
              <a:buNone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  : Resource Sharing(</a:t>
            </a:r>
            <a:r>
              <a:rPr lang="ko-KR" altLang="en-US" sz="3500" dirty="0" smtClean="0">
                <a:latin typeface="HY견고딕" pitchFamily="18" charset="-127"/>
                <a:ea typeface="HY견고딕" pitchFamily="18" charset="-127"/>
              </a:rPr>
              <a:t>자원 공유</a:t>
            </a: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1">
              <a:buNone/>
            </a:pPr>
            <a:endParaRPr lang="en-US" altLang="ko-KR" sz="3500" dirty="0" smtClean="0">
              <a:latin typeface="HY견고딕" pitchFamily="18" charset="-127"/>
              <a:ea typeface="HY견고딕" pitchFamily="18" charset="-127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 Resource</a:t>
            </a:r>
            <a:r>
              <a:rPr lang="ko-KR" altLang="en-US" sz="3500" dirty="0" smtClean="0">
                <a:latin typeface="HY견고딕" pitchFamily="18" charset="-127"/>
                <a:ea typeface="HY견고딕" pitchFamily="18" charset="-127"/>
              </a:rPr>
              <a:t>란</a:t>
            </a: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1">
              <a:buNone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3500" dirty="0" smtClean="0">
                <a:latin typeface="HY견고딕" pitchFamily="18" charset="-127"/>
                <a:ea typeface="HY견고딕" pitchFamily="18" charset="-127"/>
              </a:rPr>
              <a:t>컴퓨터 내의 </a:t>
            </a: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Object(</a:t>
            </a:r>
            <a:r>
              <a:rPr lang="ko-KR" altLang="en-US" sz="3500" dirty="0" smtClean="0">
                <a:latin typeface="HY견고딕" pitchFamily="18" charset="-127"/>
                <a:ea typeface="HY견고딕" pitchFamily="18" charset="-127"/>
              </a:rPr>
              <a:t>객체</a:t>
            </a: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500" dirty="0" smtClean="0">
                <a:latin typeface="HY견고딕" pitchFamily="18" charset="-127"/>
                <a:ea typeface="HY견고딕" pitchFamily="18" charset="-127"/>
              </a:rPr>
              <a:t>이다</a:t>
            </a: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buNone/>
            </a:pPr>
            <a:endParaRPr lang="en-US" altLang="ko-KR" sz="3500" dirty="0" smtClean="0">
              <a:latin typeface="HY견고딕" pitchFamily="18" charset="-127"/>
              <a:ea typeface="HY견고딕" pitchFamily="18" charset="-127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 Object</a:t>
            </a:r>
            <a:r>
              <a:rPr lang="ko-KR" altLang="en-US" sz="3500" dirty="0" smtClean="0">
                <a:latin typeface="HY견고딕" pitchFamily="18" charset="-127"/>
                <a:ea typeface="HY견고딕" pitchFamily="18" charset="-127"/>
              </a:rPr>
              <a:t>란</a:t>
            </a: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1">
              <a:buNone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  : </a:t>
            </a:r>
            <a:r>
              <a:rPr lang="ko-KR" altLang="en-US" sz="3500" dirty="0" smtClean="0">
                <a:latin typeface="HY견고딕" pitchFamily="18" charset="-127"/>
                <a:ea typeface="HY견고딕" pitchFamily="18" charset="-127"/>
              </a:rPr>
              <a:t>이름이 붙여진 대상이다</a:t>
            </a: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35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428596" y="1142984"/>
          <a:ext cx="8115300" cy="4395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3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HY견고딕" pitchFamily="18" charset="-127"/>
                          <a:ea typeface="HY견고딕" pitchFamily="18" charset="-127"/>
                        </a:rPr>
                        <a:t>Client</a:t>
                      </a:r>
                      <a:endParaRPr lang="ko-KR" altLang="en-US" sz="25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HY견고딕" pitchFamily="18" charset="-127"/>
                          <a:ea typeface="HY견고딕" pitchFamily="18" charset="-127"/>
                        </a:rPr>
                        <a:t>Server</a:t>
                      </a:r>
                    </a:p>
                    <a:p>
                      <a:pPr algn="ctr" latinLnBrk="1"/>
                      <a:r>
                        <a:rPr lang="en-US" altLang="ko-KR" sz="2500" dirty="0" smtClean="0">
                          <a:latin typeface="HY견고딕" pitchFamily="18" charset="-127"/>
                          <a:ea typeface="HY견고딕" pitchFamily="18" charset="-127"/>
                        </a:rPr>
                        <a:t>(~Service)</a:t>
                      </a:r>
                    </a:p>
                    <a:p>
                      <a:pPr algn="ctr" latinLnBrk="1"/>
                      <a:r>
                        <a:rPr lang="en-US" altLang="ko-KR" sz="2500" dirty="0" smtClean="0">
                          <a:latin typeface="HY견고딕" pitchFamily="18" charset="-127"/>
                          <a:ea typeface="HY견고딕" pitchFamily="18" charset="-127"/>
                        </a:rPr>
                        <a:t>(~daemon)</a:t>
                      </a:r>
                      <a:endParaRPr lang="ko-KR" altLang="en-US" sz="25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7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 smtClean="0">
                          <a:latin typeface="HY견고딕" pitchFamily="18" charset="-127"/>
                          <a:ea typeface="HY견고딕" pitchFamily="18" charset="-127"/>
                        </a:rPr>
                        <a:t>요청하는 컴퓨터</a:t>
                      </a:r>
                      <a:endParaRPr lang="ko-KR" altLang="en-US" sz="25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 smtClean="0">
                          <a:latin typeface="HY견고딕" pitchFamily="18" charset="-127"/>
                          <a:ea typeface="HY견고딕" pitchFamily="18" charset="-127"/>
                        </a:rPr>
                        <a:t>제공하는 컴퓨터</a:t>
                      </a:r>
                      <a:endParaRPr lang="ko-KR" altLang="en-US" sz="25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3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dirty="0" smtClean="0">
                          <a:latin typeface="HY견고딕" pitchFamily="18" charset="-127"/>
                          <a:ea typeface="HY견고딕" pitchFamily="18" charset="-127"/>
                        </a:rPr>
                        <a:t>요청하는  프로그램</a:t>
                      </a:r>
                      <a:endParaRPr lang="en-US" altLang="ko-KR" sz="25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dirty="0" smtClean="0">
                          <a:latin typeface="HY견고딕" pitchFamily="18" charset="-127"/>
                          <a:ea typeface="HY견고딕" pitchFamily="18" charset="-127"/>
                        </a:rPr>
                        <a:t>제공하는 프로그램</a:t>
                      </a:r>
                      <a:endParaRPr lang="en-US" altLang="ko-KR" sz="25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3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dirty="0" smtClean="0">
                          <a:latin typeface="HY견고딕" pitchFamily="18" charset="-127"/>
                          <a:ea typeface="HY견고딕" pitchFamily="18" charset="-127"/>
                        </a:rPr>
                        <a:t>일반 사용자</a:t>
                      </a:r>
                    </a:p>
                    <a:p>
                      <a:pPr latinLnBrk="1"/>
                      <a:endParaRPr lang="ko-KR" altLang="en-US" sz="25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dirty="0" smtClean="0">
                          <a:latin typeface="HY견고딕" pitchFamily="18" charset="-127"/>
                          <a:ea typeface="HY견고딕" pitchFamily="18" charset="-127"/>
                        </a:rPr>
                        <a:t>관리자</a:t>
                      </a:r>
                    </a:p>
                    <a:p>
                      <a:pPr latinLnBrk="1"/>
                      <a:endParaRPr lang="ko-KR" altLang="en-US" sz="25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내용 개체 틀 2"/>
          <p:cNvSpPr txBox="1">
            <a:spLocks/>
          </p:cNvSpPr>
          <p:nvPr/>
        </p:nvSpPr>
        <p:spPr>
          <a:xfrm>
            <a:off x="571472" y="214290"/>
            <a:ext cx="811532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네트워크의 활용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71472" y="428604"/>
            <a:ext cx="8115328" cy="607223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Physical(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물리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) = H/W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적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 외형적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고정적</a:t>
            </a: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Physical address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Physical device</a:t>
            </a:r>
          </a:p>
          <a:p>
            <a:endParaRPr lang="ko-KR" altLang="en-US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Logical(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논리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) = S/W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적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내부적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가변적</a:t>
            </a: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Logical address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Logical device</a:t>
            </a:r>
          </a:p>
          <a:p>
            <a:endParaRPr lang="ko-KR" altLang="en-US" sz="30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71472" y="428604"/>
            <a:ext cx="8115328" cy="607223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 Virtual(</a:t>
            </a:r>
            <a:r>
              <a:rPr lang="ko-KR" altLang="en-US" sz="3500" dirty="0" smtClean="0">
                <a:latin typeface="HY견고딕" pitchFamily="18" charset="-127"/>
                <a:ea typeface="HY견고딕" pitchFamily="18" charset="-127"/>
              </a:rPr>
              <a:t>가상</a:t>
            </a: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) ~  = ~ </a:t>
            </a:r>
            <a:r>
              <a:rPr lang="ko-KR" altLang="en-US" sz="3500" dirty="0" err="1" smtClean="0">
                <a:latin typeface="HY견고딕" pitchFamily="18" charset="-127"/>
                <a:ea typeface="HY견고딕" pitchFamily="18" charset="-127"/>
              </a:rPr>
              <a:t>인것</a:t>
            </a:r>
            <a:r>
              <a:rPr lang="ko-KR" altLang="en-US" sz="3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500" dirty="0" err="1" smtClean="0">
                <a:latin typeface="HY견고딕" pitchFamily="18" charset="-127"/>
                <a:ea typeface="HY견고딕" pitchFamily="18" charset="-127"/>
              </a:rPr>
              <a:t>처럼</a:t>
            </a:r>
            <a:endParaRPr lang="ko-KR" altLang="en-US" sz="3500" dirty="0" smtClean="0">
              <a:latin typeface="HY견고딕" pitchFamily="18" charset="-127"/>
              <a:ea typeface="HY견고딕" pitchFamily="18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Virtual machine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Virtual memory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Virtual LAN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Virtual IP address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3500" dirty="0" smtClean="0">
                <a:latin typeface="HY견고딕" pitchFamily="18" charset="-127"/>
                <a:ea typeface="HY견고딕" pitchFamily="18" charset="-127"/>
              </a:rPr>
              <a:t>Virtual Private Network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188640"/>
            <a:ext cx="8143932" cy="654032"/>
          </a:xfrm>
        </p:spPr>
        <p:txBody>
          <a:bodyPr>
            <a:noAutofit/>
          </a:bodyPr>
          <a:lstStyle/>
          <a:p>
            <a:r>
              <a:rPr lang="en-US" altLang="ko-KR" sz="2500" b="1" dirty="0" smtClean="0">
                <a:solidFill>
                  <a:srgbClr val="3333FF"/>
                </a:solidFill>
                <a:latin typeface="HY견고딕" pitchFamily="18" charset="-127"/>
                <a:ea typeface="HY견고딕" pitchFamily="18" charset="-127"/>
              </a:rPr>
              <a:t>Server</a:t>
            </a:r>
            <a:endParaRPr lang="en-US" altLang="ko-KR" sz="2500" b="1" dirty="0" smtClean="0">
              <a:solidFill>
                <a:srgbClr val="3333F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/>
          </a:bodyPr>
          <a:lstStyle/>
          <a:p>
            <a:endParaRPr lang="en-US" altLang="ko-KR" sz="1800" b="1" dirty="0" smtClean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7776864" cy="49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7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71472" y="428604"/>
            <a:ext cx="8115328" cy="607223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 emulator(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에뮬레이터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buNone/>
            </a:pP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  특정 장치 또는 플랫폼의 완전한 재 구현이다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에뮬레이터는 실제 장치와 똑같이 작동한다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buNone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  (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예 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원격 접속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, …) </a:t>
            </a: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 시뮬레이터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(simulator)</a:t>
            </a:r>
          </a:p>
          <a:p>
            <a:pPr>
              <a:buNone/>
            </a:pP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  장치 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플랫폼 등을 부분적으로 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S/W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로 구현한 것이다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buNone/>
            </a:pP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~ terminal  = ~ console =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단말기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3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端末機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buNone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시작과 끝이 통합된 장치나 프로그램</a:t>
            </a: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 lvl="1">
              <a:buNone/>
            </a:pPr>
            <a:r>
              <a:rPr lang="ko-KR" altLang="en-US" sz="28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시작</a:t>
            </a:r>
            <a:r>
              <a:rPr lang="en-US" altLang="ko-KR" sz="28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8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sz="28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지시</a:t>
            </a:r>
            <a:r>
              <a:rPr lang="en-US" altLang="ko-KR" sz="28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) : </a:t>
            </a:r>
            <a:r>
              <a:rPr lang="ko-KR" altLang="en-US" sz="28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키보드</a:t>
            </a:r>
            <a:r>
              <a:rPr lang="en-US" altLang="ko-KR" sz="28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8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마우스</a:t>
            </a:r>
            <a:endParaRPr lang="en-US" altLang="ko-KR" sz="2800" dirty="0" smtClean="0">
              <a:solidFill>
                <a:srgbClr val="0000FF"/>
              </a:solidFill>
              <a:latin typeface="HY견고딕" pitchFamily="18" charset="-127"/>
              <a:ea typeface="HY견고딕" pitchFamily="18" charset="-127"/>
            </a:endParaRPr>
          </a:p>
          <a:p>
            <a:pPr lvl="1">
              <a:buNone/>
            </a:pPr>
            <a:r>
              <a:rPr lang="ko-KR" altLang="en-US" sz="28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 끝 </a:t>
            </a:r>
            <a:r>
              <a:rPr lang="en-US" altLang="ko-KR" sz="28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8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sz="28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결과</a:t>
            </a:r>
            <a:r>
              <a:rPr lang="en-US" altLang="ko-KR" sz="28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28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8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모니터</a:t>
            </a:r>
            <a:r>
              <a:rPr lang="en-US" altLang="ko-KR" sz="28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디스플레이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</a:br>
            <a:endParaRPr lang="ko-KR" altLang="en-US" sz="28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1951</TotalTime>
  <Words>432</Words>
  <Application>Microsoft Office PowerPoint</Application>
  <PresentationFormat>화면 슬라이드 쇼(4:3)</PresentationFormat>
  <Paragraphs>154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HY견고딕</vt:lpstr>
      <vt:lpstr>맑은 고딕</vt:lpstr>
      <vt:lpstr>바탕</vt:lpstr>
      <vt:lpstr>Franklin Gothic Book</vt:lpstr>
      <vt:lpstr>Perpetua</vt:lpstr>
      <vt:lpstr>Wingdings</vt:lpstr>
      <vt:lpstr>Wingdings 2</vt:lpstr>
      <vt:lpstr>균형</vt:lpstr>
      <vt:lpstr>ICT 용어(terms, terminology)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Server</vt:lpstr>
      <vt:lpstr>PowerPoint 프레젠테이션</vt:lpstr>
      <vt:lpstr>터미널(Terminal)</vt:lpstr>
      <vt:lpstr>터미널(Terminal)</vt:lpstr>
      <vt:lpstr>Console = Terminal</vt:lpstr>
      <vt:lpstr>Console = Terminal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Kernel 이란?</vt:lpstr>
      <vt:lpstr>shell 이란?</vt:lpstr>
      <vt:lpstr>shell 이란?</vt:lpstr>
      <vt:lpstr>Magnetic Tape ARchive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용어(terms, terminology)</dc:title>
  <dc:creator>sclee</dc:creator>
  <cp:lastModifiedBy>LEE SANG CHEON</cp:lastModifiedBy>
  <cp:revision>48</cp:revision>
  <dcterms:created xsi:type="dcterms:W3CDTF">2019-02-15T08:10:08Z</dcterms:created>
  <dcterms:modified xsi:type="dcterms:W3CDTF">2020-08-21T21:27:52Z</dcterms:modified>
</cp:coreProperties>
</file>