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7" r:id="rId6"/>
    <p:sldId id="260" r:id="rId7"/>
    <p:sldId id="261" r:id="rId8"/>
    <p:sldId id="288" r:id="rId9"/>
    <p:sldId id="262" r:id="rId10"/>
    <p:sldId id="289" r:id="rId11"/>
    <p:sldId id="281" r:id="rId12"/>
    <p:sldId id="263" r:id="rId13"/>
    <p:sldId id="282" r:id="rId14"/>
    <p:sldId id="290" r:id="rId15"/>
    <p:sldId id="264" r:id="rId16"/>
    <p:sldId id="291" r:id="rId17"/>
    <p:sldId id="283" r:id="rId18"/>
    <p:sldId id="292" r:id="rId19"/>
    <p:sldId id="265" r:id="rId20"/>
    <p:sldId id="293" r:id="rId21"/>
    <p:sldId id="284" r:id="rId22"/>
    <p:sldId id="294" r:id="rId23"/>
    <p:sldId id="279" r:id="rId24"/>
    <p:sldId id="266" r:id="rId25"/>
    <p:sldId id="295" r:id="rId26"/>
    <p:sldId id="285" r:id="rId27"/>
    <p:sldId id="267" r:id="rId28"/>
    <p:sldId id="296" r:id="rId29"/>
    <p:sldId id="286" r:id="rId30"/>
    <p:sldId id="297" r:id="rId31"/>
    <p:sldId id="280" r:id="rId32"/>
    <p:sldId id="268" r:id="rId33"/>
    <p:sldId id="298" r:id="rId34"/>
    <p:sldId id="269" r:id="rId35"/>
    <p:sldId id="299" r:id="rId36"/>
    <p:sldId id="270" r:id="rId37"/>
    <p:sldId id="300" r:id="rId38"/>
    <p:sldId id="271" r:id="rId39"/>
    <p:sldId id="301" r:id="rId40"/>
    <p:sldId id="272" r:id="rId41"/>
    <p:sldId id="302" r:id="rId42"/>
    <p:sldId id="273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>
            <a:normAutofit/>
          </a:bodyPr>
          <a:lstStyle>
            <a:lvl1pPr algn="ctr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46304" y="260648"/>
            <a:ext cx="8746176" cy="6336704"/>
          </a:xfr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320040" indent="0">
              <a:spcBef>
                <a:spcPts val="0"/>
              </a:spcBef>
              <a:buNone/>
              <a:defRPr sz="2000"/>
            </a:lvl2pPr>
            <a:lvl3pPr marL="594360" indent="0">
              <a:spcBef>
                <a:spcPts val="0"/>
              </a:spcBef>
              <a:buNone/>
              <a:defRPr sz="2000"/>
            </a:lvl3pPr>
            <a:lvl4pPr marL="868680" indent="0">
              <a:spcBef>
                <a:spcPts val="0"/>
              </a:spcBef>
              <a:buNone/>
              <a:defRPr sz="2000"/>
            </a:lvl4pPr>
            <a:lvl5pPr marL="1143000" indent="0">
              <a:spcBef>
                <a:spcPts val="0"/>
              </a:spcBef>
              <a:buNone/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74FB47-8BCC-4ABF-9336-221A647FEE42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49C3DE-2C44-4368-8A53-C745F1C0C9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0188"/>
            <a:ext cx="8893175" cy="143827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Chapter </a:t>
            </a:r>
            <a:r>
              <a:rPr lang="en-US" altLang="ko-KR" dirty="0" smtClean="0">
                <a:solidFill>
                  <a:srgbClr val="FFFF00"/>
                </a:solidFill>
              </a:rPr>
              <a:t>13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6700" dirty="0" smtClean="0"/>
              <a:t>파일 보관 및 전송</a:t>
            </a:r>
            <a:endParaRPr lang="ko-KR" altLang="ko-KR" sz="67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DC38F3-81BA-457D-92E9-3713292722F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파일 및 디렉터리 보관</a:t>
            </a:r>
          </a:p>
          <a:p>
            <a:endParaRPr lang="en-US" altLang="ko-KR" sz="1500" dirty="0"/>
          </a:p>
          <a:p>
            <a:r>
              <a:rPr lang="ko-KR" altLang="en-US" dirty="0"/>
              <a:t>다음 명령을 실행하면 사용자의 홈 디렉터리에 있는 </a:t>
            </a:r>
            <a:r>
              <a:rPr lang="en-US" altLang="ko-KR" dirty="0"/>
              <a:t>file1, file2, file3</a:t>
            </a:r>
            <a:r>
              <a:rPr lang="ko-KR" altLang="en-US" dirty="0"/>
              <a:t>의 콘텐츠가 포함된 </a:t>
            </a:r>
            <a:r>
              <a:rPr lang="en-US" altLang="ko-KR" dirty="0"/>
              <a:t>archive.tar</a:t>
            </a:r>
            <a:r>
              <a:rPr lang="ko-KR" altLang="en-US" dirty="0"/>
              <a:t>라는 아카이브가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tar -</a:t>
            </a:r>
            <a:r>
              <a:rPr lang="en-US" altLang="ko-KR" dirty="0" err="1"/>
              <a:t>cf</a:t>
            </a:r>
            <a:r>
              <a:rPr lang="en-US" altLang="ko-KR" dirty="0"/>
              <a:t> archive.tar file1 file2 file3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ls archive.tar</a:t>
            </a:r>
          </a:p>
          <a:p>
            <a:r>
              <a:rPr lang="en-US" altLang="ko-KR" dirty="0"/>
              <a:t>archive.tar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/>
              <a:t>tar </a:t>
            </a:r>
            <a:r>
              <a:rPr lang="ko-KR" altLang="en-US" dirty="0"/>
              <a:t>명령은 긴 버전 옵션을 사용하여 실행할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tar --file=archive.tar --create file1 file2 file3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ko-KR" altLang="en-US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파일을 절대 경로 이름으로 보관하는 경우에는 경로 앞에 오는 </a:t>
            </a:r>
            <a:r>
              <a:rPr lang="en-US" altLang="ko-KR" dirty="0"/>
              <a:t>/ </a:t>
            </a:r>
            <a:r>
              <a:rPr lang="ko-KR" altLang="en-US" dirty="0"/>
              <a:t>기호가 파일 이름에서 </a:t>
            </a:r>
            <a:r>
              <a:rPr lang="ko-KR" altLang="en-US" dirty="0" smtClean="0"/>
              <a:t>제거된다</a:t>
            </a:r>
            <a:r>
              <a:rPr lang="en-US" altLang="ko-KR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/>
              <a:t>경로에서 </a:t>
            </a:r>
            <a:r>
              <a:rPr lang="ko-KR" altLang="en-US" dirty="0"/>
              <a:t>앞에 있는 </a:t>
            </a:r>
            <a:r>
              <a:rPr lang="en-US" altLang="ko-KR" dirty="0"/>
              <a:t>/</a:t>
            </a:r>
            <a:r>
              <a:rPr lang="ko-KR" altLang="en-US" dirty="0"/>
              <a:t>를 제거하면 아카이브를 추출할 때 중요한 파일을 덮어쓰지 않을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/>
              <a:t>tar </a:t>
            </a:r>
            <a:r>
              <a:rPr lang="ko-KR" altLang="en-US" dirty="0"/>
              <a:t>명령은 현재 작업 디렉터리를 기준으로 파일을 </a:t>
            </a:r>
            <a:r>
              <a:rPr lang="ko-KR" altLang="en-US" dirty="0" smtClean="0"/>
              <a:t>추출한다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04217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tar</a:t>
            </a:r>
            <a:r>
              <a:rPr lang="ko-KR" altLang="en-US" dirty="0"/>
              <a:t>를 사용하여 선택한 파일을 보관하려면 </a:t>
            </a:r>
            <a:r>
              <a:rPr lang="en-US" altLang="ko-KR" dirty="0"/>
              <a:t>tar </a:t>
            </a:r>
            <a:r>
              <a:rPr lang="ko-KR" altLang="en-US" dirty="0"/>
              <a:t>명령을 실행하는 사용자가 파일을 읽을 권한을 갖고 있어야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root </a:t>
            </a:r>
            <a:r>
              <a:rPr lang="ko-KR" altLang="en-US" dirty="0"/>
              <a:t>사용자만이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디렉터리에 있는 모든 파일을 읽을 수 있기 때문에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폴더 및 해당 콘텐츠가 모두 포함된 새 아카이브를 만들려면 </a:t>
            </a:r>
            <a:r>
              <a:rPr lang="en-US" altLang="ko-KR" dirty="0"/>
              <a:t>root </a:t>
            </a:r>
            <a:r>
              <a:rPr lang="ko-KR" altLang="en-US" dirty="0"/>
              <a:t>권한이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권한이 </a:t>
            </a:r>
            <a:r>
              <a:rPr lang="ko-KR" altLang="en-US" dirty="0"/>
              <a:t>없는 사용자도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디렉터리의 아카이브를 만들 수 있지만 아카이브에서 해당 사용자에 </a:t>
            </a:r>
            <a:r>
              <a:rPr lang="ko-KR" altLang="en-US" dirty="0" smtClean="0"/>
              <a:t>대한 </a:t>
            </a:r>
            <a:r>
              <a:rPr lang="ko-KR" altLang="en-US" dirty="0"/>
              <a:t>읽기 권한이 포함되지 않은 파일이 누락되고</a:t>
            </a:r>
            <a:r>
              <a:rPr lang="en-US" altLang="ko-KR" dirty="0"/>
              <a:t>, </a:t>
            </a:r>
            <a:r>
              <a:rPr lang="ko-KR" altLang="en-US" dirty="0"/>
              <a:t>해당 사용자에 대한 읽기 및 실행 권한이 하나라도 없는 디렉터리도 </a:t>
            </a:r>
            <a:r>
              <a:rPr lang="ko-KR" altLang="en-US" dirty="0" smtClean="0"/>
              <a:t>누락된다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디렉터리가 사용자 </a:t>
            </a:r>
            <a:r>
              <a:rPr lang="en-US" altLang="ko-KR" dirty="0"/>
              <a:t>root</a:t>
            </a:r>
            <a:r>
              <a:rPr lang="ko-KR" altLang="en-US" dirty="0"/>
              <a:t>의 콘텐츠인 </a:t>
            </a:r>
            <a:r>
              <a:rPr lang="en-US" altLang="ko-KR" dirty="0"/>
              <a:t>/root/etc.tar</a:t>
            </a:r>
            <a:r>
              <a:rPr lang="ko-KR" altLang="en-US" dirty="0"/>
              <a:t>라는 </a:t>
            </a:r>
            <a:r>
              <a:rPr lang="en-US" altLang="ko-KR" dirty="0"/>
              <a:t>tar </a:t>
            </a:r>
            <a:r>
              <a:rPr lang="ko-KR" altLang="en-US" dirty="0"/>
              <a:t>아카이브를 만들려면 </a:t>
            </a:r>
            <a:r>
              <a:rPr lang="ko-KR" altLang="en-US" dirty="0" smtClean="0"/>
              <a:t>다음을 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tar -</a:t>
            </a:r>
            <a:r>
              <a:rPr lang="en-US" altLang="ko-KR" dirty="0" err="1"/>
              <a:t>cf</a:t>
            </a:r>
            <a:r>
              <a:rPr lang="en-US" altLang="ko-KR" dirty="0"/>
              <a:t> /root/etc.tar /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/>
              <a:t>tar: Removing leading `/' from member </a:t>
            </a:r>
            <a:r>
              <a:rPr lang="en-US" altLang="ko-KR" dirty="0" smtClean="0"/>
              <a:t>names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170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중요</a:t>
            </a:r>
          </a:p>
          <a:p>
            <a:r>
              <a:rPr lang="ko-KR" altLang="en-US" dirty="0"/>
              <a:t>이 과정에서 다루지 않은 </a:t>
            </a:r>
            <a:r>
              <a:rPr lang="en-US" altLang="ko-KR" dirty="0"/>
              <a:t>ACL</a:t>
            </a:r>
            <a:r>
              <a:rPr lang="ko-KR" altLang="en-US" dirty="0"/>
              <a:t>이나 </a:t>
            </a:r>
            <a:r>
              <a:rPr lang="en-US" altLang="ko-KR" dirty="0" err="1"/>
              <a:t>SELinux</a:t>
            </a:r>
            <a:r>
              <a:rPr lang="en-US" altLang="ko-KR" dirty="0"/>
              <a:t> </a:t>
            </a:r>
            <a:r>
              <a:rPr lang="ko-KR" altLang="en-US" dirty="0"/>
              <a:t>컨텍스트와 같은 일부 고급 사용 권한은 </a:t>
            </a:r>
            <a:r>
              <a:rPr lang="en-US" altLang="ko-KR" dirty="0"/>
              <a:t>tar </a:t>
            </a:r>
            <a:r>
              <a:rPr lang="ko-KR" altLang="en-US" dirty="0"/>
              <a:t>아카이브에 자동으로 저장되지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확장된 속성을 </a:t>
            </a:r>
            <a:r>
              <a:rPr lang="en-US" altLang="ko-KR" dirty="0"/>
              <a:t>tar </a:t>
            </a:r>
            <a:r>
              <a:rPr lang="ko-KR" altLang="en-US" dirty="0"/>
              <a:t>아카이브에 저장하려면 아카이브를 만들 때 </a:t>
            </a:r>
            <a:r>
              <a:rPr lang="en-US" altLang="ko-KR" dirty="0"/>
              <a:t>--</a:t>
            </a:r>
            <a:r>
              <a:rPr lang="en-US" altLang="ko-KR" dirty="0" err="1"/>
              <a:t>xattrs</a:t>
            </a:r>
            <a:r>
              <a:rPr lang="en-US" altLang="ko-KR" dirty="0"/>
              <a:t> </a:t>
            </a:r>
            <a:r>
              <a:rPr lang="ko-KR" altLang="en-US" dirty="0"/>
              <a:t>옵션을 사용한다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z="2500" dirty="0" smtClean="0"/>
              <a:t>아카이브 </a:t>
            </a:r>
            <a:r>
              <a:rPr lang="ko-KR" altLang="en-US" sz="2500" dirty="0"/>
              <a:t>콘텐츠 나열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t </a:t>
            </a:r>
            <a:r>
              <a:rPr lang="ko-KR" altLang="en-US" dirty="0"/>
              <a:t>옵션은 </a:t>
            </a:r>
            <a:r>
              <a:rPr lang="en-US" altLang="ko-KR" dirty="0"/>
              <a:t>tar</a:t>
            </a:r>
            <a:r>
              <a:rPr lang="ko-KR" altLang="en-US" dirty="0"/>
              <a:t>에 아카이브의 콘텐츠</a:t>
            </a:r>
            <a:r>
              <a:rPr lang="en-US" altLang="ko-KR" dirty="0"/>
              <a:t>(</a:t>
            </a:r>
            <a:r>
              <a:rPr lang="ko-KR" altLang="en-US" dirty="0"/>
              <a:t>목차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t)</a:t>
            </a:r>
            <a:r>
              <a:rPr lang="ko-KR" altLang="en-US" dirty="0"/>
              <a:t>를 나열하도록 </a:t>
            </a:r>
            <a:r>
              <a:rPr lang="ko-KR" altLang="en-US" dirty="0" smtClean="0"/>
              <a:t>지시한다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쿼리할 </a:t>
            </a:r>
            <a:r>
              <a:rPr lang="ko-KR" altLang="en-US" dirty="0"/>
              <a:t>아카이브의 이름과 함께 </a:t>
            </a:r>
            <a:r>
              <a:rPr lang="en-US" altLang="ko-KR" dirty="0"/>
              <a:t>f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들면 다음과 </a:t>
            </a:r>
            <a:r>
              <a:rPr lang="ko-KR" altLang="en-US" dirty="0" smtClean="0"/>
              <a:t>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tar </a:t>
            </a:r>
            <a:r>
              <a:rPr lang="en-US" altLang="ko-KR" dirty="0" smtClean="0"/>
              <a:t> -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en-US" altLang="ko-KR" dirty="0" smtClean="0"/>
              <a:t> /</a:t>
            </a:r>
            <a:r>
              <a:rPr lang="en-US" altLang="ko-KR" dirty="0"/>
              <a:t>root/etc.tar</a:t>
            </a:r>
          </a:p>
          <a:p>
            <a:r>
              <a:rPr lang="en-US" altLang="ko-KR" dirty="0" err="1"/>
              <a:t>etc</a:t>
            </a:r>
            <a:r>
              <a:rPr lang="en-US" altLang="ko-KR" dirty="0"/>
              <a:t>/</a:t>
            </a:r>
          </a:p>
          <a:p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endParaRPr lang="en-US" altLang="ko-KR" dirty="0"/>
          </a:p>
          <a:p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crypttab</a:t>
            </a:r>
            <a:endParaRPr lang="en-US" altLang="ko-KR" dirty="0"/>
          </a:p>
          <a:p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mtab</a:t>
            </a:r>
            <a:endParaRPr lang="en-US" altLang="ko-KR" dirty="0"/>
          </a:p>
          <a:p>
            <a:r>
              <a:rPr lang="en-US" altLang="ko-KR" dirty="0"/>
              <a:t>...output omitted</a:t>
            </a:r>
            <a:r>
              <a:rPr lang="en-US" altLang="ko-KR" dirty="0" smtClean="0"/>
              <a:t>...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98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아카이브에서 </a:t>
            </a:r>
            <a:r>
              <a:rPr lang="ko-KR" altLang="en-US" sz="2500" dirty="0"/>
              <a:t>파일 추출하기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기존 </a:t>
            </a:r>
            <a:r>
              <a:rPr lang="ko-KR" altLang="en-US" dirty="0"/>
              <a:t>파일을 덮어쓰지 않으려면 일반적으로 </a:t>
            </a:r>
            <a:r>
              <a:rPr lang="en-US" altLang="ko-KR" dirty="0"/>
              <a:t>tar </a:t>
            </a:r>
            <a:r>
              <a:rPr lang="ko-KR" altLang="en-US" dirty="0"/>
              <a:t>아카이브를 빈 디렉터리에 추출해야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root</a:t>
            </a:r>
            <a:r>
              <a:rPr lang="ko-KR" altLang="en-US" dirty="0"/>
              <a:t>가 아카이브를 추출할 때 </a:t>
            </a:r>
            <a:r>
              <a:rPr lang="en-US" altLang="ko-KR" dirty="0"/>
              <a:t>tar </a:t>
            </a:r>
            <a:r>
              <a:rPr lang="ko-KR" altLang="en-US" dirty="0"/>
              <a:t>명령을 사용하면 파일의 원래 사용자 및 그룹 소유권이 </a:t>
            </a:r>
            <a:r>
              <a:rPr lang="ko-KR" altLang="en-US" dirty="0" smtClean="0"/>
              <a:t>유지된다</a:t>
            </a:r>
            <a:r>
              <a:rPr lang="en-US" altLang="ko-KR" dirty="0" smtClean="0"/>
              <a:t>. </a:t>
            </a:r>
            <a:r>
              <a:rPr lang="ko-KR" altLang="en-US" dirty="0"/>
              <a:t>일반 사용자가 </a:t>
            </a:r>
            <a:r>
              <a:rPr lang="en-US" altLang="ko-KR" dirty="0"/>
              <a:t>tar</a:t>
            </a:r>
            <a:r>
              <a:rPr lang="ko-KR" altLang="en-US" dirty="0"/>
              <a:t>를 사용하여 파일을 추출하는 경우 소유권은 아카이브에서 파일을 추출하는 사용자에게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/root/etc.tar </a:t>
            </a:r>
            <a:r>
              <a:rPr lang="ko-KR" altLang="en-US" dirty="0"/>
              <a:t>아카이브의 파일을 </a:t>
            </a:r>
            <a:r>
              <a:rPr lang="en-US" altLang="ko-KR" dirty="0"/>
              <a:t>/root/</a:t>
            </a:r>
            <a:r>
              <a:rPr lang="en-US" altLang="ko-KR" dirty="0" err="1"/>
              <a:t>etcbackup</a:t>
            </a:r>
            <a:r>
              <a:rPr lang="en-US" altLang="ko-KR" dirty="0"/>
              <a:t> </a:t>
            </a:r>
            <a:r>
              <a:rPr lang="ko-KR" altLang="en-US" dirty="0"/>
              <a:t>디렉터리에 복원하려면 다음을 </a:t>
            </a:r>
            <a:r>
              <a:rPr lang="ko-KR" altLang="en-US" dirty="0" smtClean="0"/>
              <a:t>실행한다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smtClean="0"/>
              <a:t> /</a:t>
            </a:r>
            <a:r>
              <a:rPr lang="en-US" altLang="ko-KR" dirty="0"/>
              <a:t>root/</a:t>
            </a:r>
            <a:r>
              <a:rPr lang="en-US" altLang="ko-KR" dirty="0" err="1"/>
              <a:t>etcbackup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cd </a:t>
            </a:r>
            <a:r>
              <a:rPr lang="en-US" altLang="ko-KR" dirty="0" smtClean="0"/>
              <a:t> /root/</a:t>
            </a:r>
            <a:r>
              <a:rPr lang="en-US" altLang="ko-KR" dirty="0" err="1" smtClean="0"/>
              <a:t>etcbackup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</a:t>
            </a:r>
            <a:r>
              <a:rPr lang="en-US" altLang="ko-KR" dirty="0" err="1"/>
              <a:t>etcbackup</a:t>
            </a:r>
            <a:r>
              <a:rPr lang="en-US" altLang="ko-KR" dirty="0"/>
              <a:t>]# tar -</a:t>
            </a:r>
            <a:r>
              <a:rPr lang="en-US" altLang="ko-KR" dirty="0" err="1"/>
              <a:t>tf</a:t>
            </a:r>
            <a:r>
              <a:rPr lang="en-US" altLang="ko-KR" dirty="0"/>
              <a:t> /root/etc.tar</a:t>
            </a:r>
          </a:p>
          <a:p>
            <a:r>
              <a:rPr lang="en-US" altLang="ko-KR" dirty="0" smtClean="0"/>
              <a:t>...</a:t>
            </a:r>
            <a:r>
              <a:rPr lang="en-US" altLang="ko-KR" dirty="0"/>
              <a:t>output omitted</a:t>
            </a:r>
            <a:r>
              <a:rPr lang="en-US" altLang="ko-KR" dirty="0" smtClean="0"/>
              <a:t>...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</a:t>
            </a:r>
            <a:r>
              <a:rPr lang="en-US" altLang="ko-KR" dirty="0" err="1"/>
              <a:t>etcbackup</a:t>
            </a:r>
            <a:r>
              <a:rPr lang="en-US" altLang="ko-KR" dirty="0"/>
              <a:t>]# tar -</a:t>
            </a:r>
            <a:r>
              <a:rPr lang="en-US" altLang="ko-KR" dirty="0" err="1"/>
              <a:t>xf</a:t>
            </a:r>
            <a:r>
              <a:rPr lang="en-US" altLang="ko-KR" dirty="0"/>
              <a:t> /</a:t>
            </a:r>
            <a:r>
              <a:rPr lang="en-US" altLang="ko-KR" dirty="0" smtClean="0"/>
              <a:t>root/etc.tar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5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아카이브에서 </a:t>
            </a:r>
            <a:r>
              <a:rPr lang="ko-KR" altLang="en-US" sz="2500" dirty="0"/>
              <a:t>파일 추출하기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기본적으로 </a:t>
            </a:r>
            <a:r>
              <a:rPr lang="ko-KR" altLang="en-US" dirty="0"/>
              <a:t>아카이브에서 파일을 추출하면 아카이브 내용 권한에서 </a:t>
            </a:r>
            <a:r>
              <a:rPr lang="en-US" altLang="ko-KR" dirty="0" err="1"/>
              <a:t>umask</a:t>
            </a:r>
            <a:r>
              <a:rPr lang="ko-KR" altLang="en-US" dirty="0"/>
              <a:t>를 뺀 권한을 갖게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아카이브 </a:t>
            </a:r>
            <a:r>
              <a:rPr lang="ko-KR" altLang="en-US" dirty="0"/>
              <a:t>파일의 권한을 보존하려면 아카이브를 추출할 때 </a:t>
            </a:r>
            <a:r>
              <a:rPr lang="en-US" altLang="ko-KR" dirty="0"/>
              <a:t>p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예에서는 추출된 파일의 권한을 보존하면서 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/>
              <a:t>root/myscripts.tar </a:t>
            </a:r>
            <a:r>
              <a:rPr lang="ko-KR" altLang="en-US" dirty="0"/>
              <a:t>아카이브를 </a:t>
            </a:r>
            <a:r>
              <a:rPr lang="en-US" altLang="ko-KR" dirty="0" smtClean="0"/>
              <a:t>/</a:t>
            </a:r>
            <a:r>
              <a:rPr lang="en-US" altLang="ko-KR" dirty="0"/>
              <a:t>root/scripts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추출한다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smtClean="0"/>
              <a:t> /</a:t>
            </a:r>
            <a:r>
              <a:rPr lang="en-US" altLang="ko-KR" dirty="0"/>
              <a:t>root/scripts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cd </a:t>
            </a:r>
            <a:r>
              <a:rPr lang="en-US" altLang="ko-KR" dirty="0" smtClean="0"/>
              <a:t> /root/scripts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scripts]# </a:t>
            </a:r>
            <a:r>
              <a:rPr lang="en-US" altLang="ko-KR" dirty="0" smtClean="0"/>
              <a:t>tar  </a:t>
            </a:r>
            <a:r>
              <a:rPr lang="en-US" altLang="ko-KR" dirty="0"/>
              <a:t>-</a:t>
            </a:r>
            <a:r>
              <a:rPr lang="en-US" altLang="ko-KR" dirty="0" err="1" smtClean="0"/>
              <a:t>xpf</a:t>
            </a:r>
            <a:r>
              <a:rPr lang="en-US" altLang="ko-KR" dirty="0" smtClean="0"/>
              <a:t>   </a:t>
            </a:r>
            <a:r>
              <a:rPr lang="en-US" altLang="ko-KR" dirty="0"/>
              <a:t>/root/myscripts.tar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1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압축된 아카이브 만들기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tar </a:t>
            </a:r>
            <a:r>
              <a:rPr lang="ko-KR" altLang="en-US" dirty="0"/>
              <a:t>명령이 지원하는 세 가지 압축 방법이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gzip</a:t>
            </a:r>
            <a:r>
              <a:rPr lang="en-US" altLang="ko-KR" dirty="0" smtClean="0"/>
              <a:t> </a:t>
            </a:r>
            <a:r>
              <a:rPr lang="ko-KR" altLang="en-US" dirty="0"/>
              <a:t>압축은 가장 빠르고 오래된 방법이며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ko-KR" altLang="en-US" dirty="0" err="1"/>
              <a:t>배포판은</a:t>
            </a:r>
            <a:r>
              <a:rPr lang="ko-KR" altLang="en-US" dirty="0"/>
              <a:t> 물론 플랫폼 전반에서 가장 널리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bzip2 </a:t>
            </a:r>
            <a:r>
              <a:rPr lang="ko-KR" altLang="en-US" dirty="0"/>
              <a:t>압축은 </a:t>
            </a:r>
            <a:r>
              <a:rPr lang="en-US" altLang="ko-KR" dirty="0" err="1"/>
              <a:t>gzip</a:t>
            </a:r>
            <a:r>
              <a:rPr lang="ko-KR" altLang="en-US" dirty="0"/>
              <a:t>에 비해 아카이브 파일의 용량을 더 작게 만들며</a:t>
            </a:r>
            <a:r>
              <a:rPr lang="en-US" altLang="ko-KR" dirty="0"/>
              <a:t>, </a:t>
            </a:r>
            <a:r>
              <a:rPr lang="en-US" altLang="ko-KR" dirty="0" err="1"/>
              <a:t>gzip</a:t>
            </a:r>
            <a:r>
              <a:rPr lang="ko-KR" altLang="en-US" dirty="0"/>
              <a:t>보다는 덜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xz</a:t>
            </a:r>
            <a:r>
              <a:rPr lang="en-US" altLang="ko-KR" dirty="0" smtClean="0"/>
              <a:t> </a:t>
            </a:r>
            <a:r>
              <a:rPr lang="ko-KR" altLang="en-US" dirty="0"/>
              <a:t>압축은 상대적으로 새로운 압축 방법으로 기존의 다른 방법에 비해 압축률이 가장 </a:t>
            </a:r>
            <a:r>
              <a:rPr lang="ko-KR" altLang="en-US" dirty="0" smtClean="0"/>
              <a:t>높다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</a:t>
            </a:r>
          </a:p>
          <a:p>
            <a:r>
              <a:rPr lang="ko-KR" altLang="en-US" dirty="0"/>
              <a:t>압축 알고리즘의 효율성은 압축되는 데이터 유형에 따라 </a:t>
            </a:r>
            <a:r>
              <a:rPr lang="ko-KR" altLang="en-US" dirty="0" smtClean="0"/>
              <a:t>달라진다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압축된 </a:t>
            </a:r>
            <a:r>
              <a:rPr lang="ko-KR" altLang="en-US" dirty="0"/>
              <a:t>사진 형식 또는 </a:t>
            </a:r>
            <a:r>
              <a:rPr lang="en-US" altLang="ko-KR" dirty="0"/>
              <a:t>RPM </a:t>
            </a:r>
            <a:r>
              <a:rPr lang="ko-KR" altLang="en-US" dirty="0"/>
              <a:t>파일과 같이 이미 압축되어 있는 데이터 파일의 경우에는 압축률이 더 </a:t>
            </a:r>
            <a:r>
              <a:rPr lang="ko-KR" altLang="en-US" dirty="0" smtClean="0"/>
              <a:t>줄어든다</a:t>
            </a:r>
            <a:r>
              <a:rPr lang="en-US" altLang="ko-KR" dirty="0"/>
              <a:t>.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99817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압축된 아카이브 만들기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추출을 조직적으로 간소화하려면 </a:t>
            </a:r>
            <a:endParaRPr lang="en-US" altLang="ko-KR" dirty="0" smtClean="0"/>
          </a:p>
          <a:p>
            <a:r>
              <a:rPr lang="ko-KR" altLang="en-US" dirty="0" smtClean="0"/>
              <a:t>다른 </a:t>
            </a:r>
            <a:r>
              <a:rPr lang="ko-KR" altLang="en-US" dirty="0"/>
              <a:t>디렉터리와 파일을 포함할 수 있는 하나의 최상위 디렉터리를 사용하는 것이 </a:t>
            </a:r>
            <a:r>
              <a:rPr lang="ko-KR" altLang="en-US" dirty="0" smtClean="0"/>
              <a:t>좋다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압축된 </a:t>
            </a:r>
            <a:r>
              <a:rPr lang="en-US" altLang="ko-KR" dirty="0"/>
              <a:t>tar </a:t>
            </a:r>
            <a:r>
              <a:rPr lang="ko-KR" altLang="en-US" dirty="0"/>
              <a:t>아카이브를 만들려면 다음 옵션 중 하나를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ko-KR" altLang="en-US" dirty="0"/>
              <a:t>압축의 경우 </a:t>
            </a:r>
            <a:r>
              <a:rPr lang="en-US" altLang="ko-KR" dirty="0"/>
              <a:t>-z </a:t>
            </a:r>
            <a:r>
              <a:rPr lang="ko-KR" altLang="en-US" dirty="0"/>
              <a:t>또는 </a:t>
            </a:r>
            <a:r>
              <a:rPr lang="en-US" altLang="ko-KR" dirty="0"/>
              <a:t>--gzip(filename.tar.gz </a:t>
            </a:r>
            <a:r>
              <a:rPr lang="ko-KR" altLang="en-US" dirty="0"/>
              <a:t>또는 </a:t>
            </a:r>
            <a:r>
              <a:rPr lang="en-US" altLang="ko-KR" dirty="0"/>
              <a:t>filename.tgz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bzip2 </a:t>
            </a:r>
            <a:r>
              <a:rPr lang="ko-KR" altLang="en-US" dirty="0"/>
              <a:t>압축의 경우 </a:t>
            </a:r>
            <a:r>
              <a:rPr lang="en-US" altLang="ko-KR" dirty="0"/>
              <a:t>-j </a:t>
            </a:r>
            <a:r>
              <a:rPr lang="ko-KR" altLang="en-US" dirty="0"/>
              <a:t>또는 </a:t>
            </a:r>
            <a:r>
              <a:rPr lang="en-US" altLang="ko-KR" dirty="0"/>
              <a:t>--bzip2(filename.tar.bz2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xz</a:t>
            </a:r>
            <a:r>
              <a:rPr lang="en-US" altLang="ko-KR" dirty="0" smtClean="0"/>
              <a:t> </a:t>
            </a:r>
            <a:r>
              <a:rPr lang="ko-KR" altLang="en-US" dirty="0"/>
              <a:t>압축의 경우 </a:t>
            </a:r>
            <a:r>
              <a:rPr lang="en-US" altLang="ko-KR" dirty="0"/>
              <a:t>-J </a:t>
            </a:r>
            <a:r>
              <a:rPr lang="ko-KR" altLang="en-US" dirty="0"/>
              <a:t>또는 </a:t>
            </a:r>
            <a:r>
              <a:rPr lang="en-US" altLang="ko-KR" dirty="0"/>
              <a:t>-</a:t>
            </a:r>
            <a:r>
              <a:rPr lang="en-US" altLang="ko-KR" dirty="0" err="1"/>
              <a:t>xz</a:t>
            </a:r>
            <a:r>
              <a:rPr lang="en-US" altLang="ko-KR" dirty="0"/>
              <a:t>(</a:t>
            </a:r>
            <a:r>
              <a:rPr lang="en-US" altLang="ko-KR" dirty="0" err="1"/>
              <a:t>filename.tar.xz</a:t>
            </a:r>
            <a:r>
              <a:rPr lang="en-US" altLang="ko-KR" dirty="0"/>
              <a:t>)</a:t>
            </a:r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0641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host</a:t>
            </a:r>
            <a:r>
              <a:rPr lang="ko-KR" altLang="en-US" dirty="0"/>
              <a:t>에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  <a:r>
              <a:rPr lang="ko-KR" altLang="en-US" dirty="0"/>
              <a:t>디렉터리의 콘텐츠로 </a:t>
            </a: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ko-KR" altLang="en-US" dirty="0"/>
              <a:t>압축 아카이브 </a:t>
            </a:r>
            <a:r>
              <a:rPr lang="en-US" altLang="ko-KR" dirty="0"/>
              <a:t>/root/etcbackup.tar.gz</a:t>
            </a:r>
            <a:r>
              <a:rPr lang="ko-KR" altLang="en-US" dirty="0"/>
              <a:t>를 </a:t>
            </a:r>
            <a:r>
              <a:rPr lang="ko-KR" altLang="en-US" dirty="0" smtClean="0"/>
              <a:t>만들려면  다음을 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tar -</a:t>
            </a:r>
            <a:r>
              <a:rPr lang="en-US" altLang="ko-KR" dirty="0" err="1"/>
              <a:t>czf</a:t>
            </a:r>
            <a:r>
              <a:rPr lang="en-US" altLang="ko-KR" dirty="0"/>
              <a:t> </a:t>
            </a:r>
            <a:r>
              <a:rPr lang="en-US" altLang="ko-KR" dirty="0" smtClean="0"/>
              <a:t> /</a:t>
            </a:r>
            <a:r>
              <a:rPr lang="en-US" altLang="ko-KR" dirty="0"/>
              <a:t>root/etcbackup.tar.gz /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/>
              <a:t>tar: Removing leading `/' from member names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에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ko-KR" altLang="en-US" dirty="0"/>
              <a:t>디렉터리의 콘텐츠로 </a:t>
            </a:r>
            <a:r>
              <a:rPr lang="en-US" altLang="ko-KR" dirty="0"/>
              <a:t>bzip2 </a:t>
            </a:r>
            <a:r>
              <a:rPr lang="ko-KR" altLang="en-US" dirty="0"/>
              <a:t>압축 아카이브 </a:t>
            </a:r>
            <a:r>
              <a:rPr lang="en-US" altLang="ko-KR" dirty="0"/>
              <a:t>/root/logbackup.tar.bz2</a:t>
            </a:r>
            <a:r>
              <a:rPr lang="ko-KR" altLang="en-US" dirty="0"/>
              <a:t>를 </a:t>
            </a:r>
            <a:r>
              <a:rPr lang="ko-KR" altLang="en-US" dirty="0" smtClean="0"/>
              <a:t>만들려면 </a:t>
            </a:r>
            <a:r>
              <a:rPr lang="ko-KR" altLang="en-US" dirty="0"/>
              <a:t>다음을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~]$ tar -</a:t>
            </a:r>
            <a:r>
              <a:rPr lang="en-US" altLang="ko-KR" dirty="0" err="1"/>
              <a:t>cjf</a:t>
            </a:r>
            <a:r>
              <a:rPr lang="en-US" altLang="ko-KR" dirty="0"/>
              <a:t> /root/logbackup.tar.bz2 /</a:t>
            </a:r>
            <a:r>
              <a:rPr lang="en-US" altLang="ko-KR" dirty="0" err="1"/>
              <a:t>var</a:t>
            </a:r>
            <a:r>
              <a:rPr lang="en-US" altLang="ko-KR" dirty="0"/>
              <a:t>/log</a:t>
            </a:r>
          </a:p>
          <a:p>
            <a:r>
              <a:rPr lang="en-US" altLang="ko-KR" dirty="0"/>
              <a:t>tar: Removing leading `/' from member names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에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디렉터리의 콘텐츠로 </a:t>
            </a:r>
            <a:r>
              <a:rPr lang="en-US" altLang="ko-KR" dirty="0" err="1"/>
              <a:t>xz</a:t>
            </a:r>
            <a:r>
              <a:rPr lang="en-US" altLang="ko-KR" dirty="0"/>
              <a:t> </a:t>
            </a:r>
            <a:r>
              <a:rPr lang="ko-KR" altLang="en-US" dirty="0"/>
              <a:t>압축 아카이브 </a:t>
            </a:r>
            <a:r>
              <a:rPr lang="en-US" altLang="ko-KR" dirty="0"/>
              <a:t>/root/</a:t>
            </a:r>
            <a:r>
              <a:rPr lang="en-US" altLang="ko-KR" dirty="0" err="1"/>
              <a:t>sshconfig.tar.xz</a:t>
            </a:r>
            <a:r>
              <a:rPr lang="ko-KR" altLang="en-US" dirty="0"/>
              <a:t>를 </a:t>
            </a:r>
            <a:r>
              <a:rPr lang="ko-KR" altLang="en-US" dirty="0" smtClean="0"/>
              <a:t>만들려면 </a:t>
            </a:r>
            <a:r>
              <a:rPr lang="ko-KR" altLang="en-US" dirty="0"/>
              <a:t>다음을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~]$ tar -</a:t>
            </a:r>
            <a:r>
              <a:rPr lang="en-US" altLang="ko-KR" dirty="0" err="1"/>
              <a:t>cJf</a:t>
            </a:r>
            <a:r>
              <a:rPr lang="en-US" altLang="ko-KR" dirty="0"/>
              <a:t> /root/</a:t>
            </a:r>
            <a:r>
              <a:rPr lang="en-US" altLang="ko-KR" dirty="0" err="1"/>
              <a:t>sshconfig.tar.xz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ssh</a:t>
            </a:r>
            <a:endParaRPr lang="en-US" altLang="ko-KR" dirty="0"/>
          </a:p>
          <a:p>
            <a:r>
              <a:rPr lang="en-US" altLang="ko-KR" dirty="0"/>
              <a:t>tar: Removing leading `/' from member </a:t>
            </a:r>
            <a:r>
              <a:rPr lang="en-US" altLang="ko-KR" dirty="0" smtClean="0"/>
              <a:t>names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233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아카이브를 </a:t>
            </a:r>
            <a:r>
              <a:rPr lang="ko-KR" altLang="en-US" dirty="0"/>
              <a:t>만든 후에는 </a:t>
            </a:r>
            <a:r>
              <a:rPr lang="en-US" altLang="ko-KR" dirty="0" err="1"/>
              <a:t>tf</a:t>
            </a:r>
            <a:r>
              <a:rPr lang="en-US" altLang="ko-KR" dirty="0"/>
              <a:t> </a:t>
            </a:r>
            <a:r>
              <a:rPr lang="ko-KR" altLang="en-US" dirty="0"/>
              <a:t>옵션을 사용하여 아카이브 콘텐츠를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압축된 </a:t>
            </a:r>
            <a:r>
              <a:rPr lang="ko-KR" altLang="en-US" dirty="0"/>
              <a:t>아카이브 파일의 콘텐츠를 나열할 때 압축 </a:t>
            </a:r>
            <a:r>
              <a:rPr lang="ko-KR" altLang="en-US" dirty="0" err="1"/>
              <a:t>에이전트용</a:t>
            </a:r>
            <a:r>
              <a:rPr lang="ko-KR" altLang="en-US" dirty="0"/>
              <a:t> 옵션을 사용하지 않아도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ko-KR" altLang="en-US" dirty="0"/>
              <a:t>압축을 사용하는 </a:t>
            </a:r>
            <a:r>
              <a:rPr lang="en-US" altLang="ko-KR" dirty="0"/>
              <a:t>/root/etcbackup.tar.gz </a:t>
            </a:r>
            <a:r>
              <a:rPr lang="ko-KR" altLang="en-US" dirty="0"/>
              <a:t>파일에 보관된 콘텐츠를 </a:t>
            </a:r>
            <a:r>
              <a:rPr lang="ko-KR" altLang="en-US" dirty="0" smtClean="0"/>
              <a:t>나열하려면 </a:t>
            </a:r>
            <a:r>
              <a:rPr lang="ko-KR" altLang="en-US" dirty="0"/>
              <a:t>다음 명령을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tar -</a:t>
            </a:r>
            <a:r>
              <a:rPr lang="en-US" altLang="ko-KR" dirty="0" err="1"/>
              <a:t>tf</a:t>
            </a:r>
            <a:r>
              <a:rPr lang="en-US" altLang="ko-KR" dirty="0"/>
              <a:t> /root/etcbackup.tar.gz /</a:t>
            </a:r>
            <a:r>
              <a:rPr lang="en-US" altLang="ko-KR" dirty="0" err="1"/>
              <a:t>etc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etc</a:t>
            </a:r>
            <a:r>
              <a:rPr lang="en-US" altLang="ko-KR" dirty="0"/>
              <a:t>/</a:t>
            </a:r>
          </a:p>
          <a:p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endParaRPr lang="en-US" altLang="ko-KR" dirty="0"/>
          </a:p>
          <a:p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crypttab</a:t>
            </a:r>
            <a:endParaRPr lang="en-US" altLang="ko-KR" dirty="0"/>
          </a:p>
          <a:p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mtab</a:t>
            </a:r>
            <a:endParaRPr lang="en-US" altLang="ko-KR" dirty="0"/>
          </a:p>
          <a:p>
            <a:r>
              <a:rPr lang="en-US" altLang="ko-KR" dirty="0"/>
              <a:t>...output omitted...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35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ko-KR" altLang="en-US" sz="2500" dirty="0"/>
              <a:t>압축된 아카이브 추출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압축된 </a:t>
            </a:r>
            <a:r>
              <a:rPr lang="en-US" altLang="ko-KR" dirty="0"/>
              <a:t>tar </a:t>
            </a:r>
            <a:r>
              <a:rPr lang="ko-KR" altLang="en-US" dirty="0"/>
              <a:t>아카이브를 추출하기 위한 첫 단계는 아카이브 파일을 추출할 위치를 결정한 후 타겟 </a:t>
            </a:r>
            <a:r>
              <a:rPr lang="ko-KR" altLang="en-US" dirty="0" smtClean="0"/>
              <a:t>디렉터리를 </a:t>
            </a:r>
            <a:r>
              <a:rPr lang="ko-KR" altLang="en-US" dirty="0"/>
              <a:t>만들고 그 디렉터리로 변경하는 </a:t>
            </a:r>
            <a:r>
              <a:rPr lang="ko-KR" altLang="en-US" dirty="0" smtClean="0"/>
              <a:t>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tar </a:t>
            </a:r>
            <a:r>
              <a:rPr lang="ko-KR" altLang="en-US" dirty="0"/>
              <a:t>명령을 통해 어떤 압축 방법이 사용되었는지 확인할 수 있으며</a:t>
            </a:r>
            <a:r>
              <a:rPr lang="en-US" altLang="ko-KR" dirty="0"/>
              <a:t>, </a:t>
            </a:r>
            <a:r>
              <a:rPr lang="ko-KR" altLang="en-US" dirty="0"/>
              <a:t>아카이브를 만들 때 사용했던 것과 동일한 압축 옵션을 사용할 필요는 </a:t>
            </a:r>
            <a:r>
              <a:rPr lang="ko-KR" altLang="en-US" dirty="0" smtClean="0"/>
              <a:t>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tar </a:t>
            </a:r>
            <a:r>
              <a:rPr lang="ko-KR" altLang="en-US" dirty="0"/>
              <a:t>명령에 압축 해제 방법을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압축 </a:t>
            </a:r>
            <a:r>
              <a:rPr lang="ko-KR" altLang="en-US" dirty="0"/>
              <a:t>해제하는 경우 올바른 압축 해제 유형 옵션을 사용해야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그러지 </a:t>
            </a:r>
            <a:r>
              <a:rPr lang="ko-KR" altLang="en-US" dirty="0"/>
              <a:t>않고 </a:t>
            </a:r>
            <a:r>
              <a:rPr lang="en-US" altLang="ko-KR" dirty="0"/>
              <a:t>tar</a:t>
            </a:r>
            <a:r>
              <a:rPr lang="ko-KR" altLang="en-US" dirty="0"/>
              <a:t>를 실행하면 파일의 압축 해제 유형과 일치하지 않는 옵션에 지정된 </a:t>
            </a:r>
            <a:r>
              <a:rPr lang="ko-KR" altLang="en-US" dirty="0" smtClean="0"/>
              <a:t>압축 </a:t>
            </a:r>
            <a:r>
              <a:rPr lang="ko-KR" altLang="en-US" dirty="0"/>
              <a:t>해제 유형에 대한 오류가 </a:t>
            </a:r>
            <a:r>
              <a:rPr lang="ko-KR" altLang="en-US" dirty="0" smtClean="0"/>
              <a:t>발생한다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357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4638"/>
            <a:ext cx="7772400" cy="79692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학습 목표</a:t>
            </a:r>
            <a:endParaRPr lang="en-US" altLang="ko-KR" dirty="0" smtClean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3504" y="1447800"/>
            <a:ext cx="8083296" cy="50775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tar</a:t>
            </a:r>
            <a:r>
              <a:rPr lang="ko-KR" altLang="en-US" dirty="0"/>
              <a:t>를 사용하여 파일 및 디렉터리를 압축된 파일로 보관하고 기존 </a:t>
            </a:r>
            <a:r>
              <a:rPr lang="en-US" altLang="ko-KR" dirty="0"/>
              <a:t>tar </a:t>
            </a:r>
            <a:r>
              <a:rPr lang="ko-KR" altLang="en-US" dirty="0"/>
              <a:t>아카이브의 콘텐츠를 </a:t>
            </a:r>
            <a:r>
              <a:rPr lang="ko-KR" altLang="en-US" dirty="0" smtClean="0"/>
              <a:t>추출할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SSH</a:t>
            </a:r>
            <a:r>
              <a:rPr lang="ko-KR" altLang="en-US" dirty="0"/>
              <a:t>를 사용하여 원격 시스템에 파일을 안전하게 전송하거나 원격 시스템의 파일을 </a:t>
            </a:r>
            <a:r>
              <a:rPr lang="ko-KR" altLang="en-US" dirty="0" smtClean="0"/>
              <a:t>전송할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로컬 파일 또는 디렉터리의 콘텐츠를 원격 서버의 복사본과 </a:t>
            </a:r>
            <a:r>
              <a:rPr lang="ko-KR" altLang="en-US" dirty="0" smtClean="0"/>
              <a:t>동기화할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ko-KR" altLang="en-US" sz="2500" dirty="0"/>
              <a:t>압축된 아카이브 추출</a:t>
            </a:r>
          </a:p>
          <a:p>
            <a:endParaRPr lang="en-US" altLang="ko-KR" sz="1500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etcbackup</a:t>
            </a:r>
            <a:r>
              <a:rPr lang="en-US" altLang="ko-KR" dirty="0"/>
              <a:t> </a:t>
            </a:r>
            <a:r>
              <a:rPr lang="ko-KR" altLang="en-US" dirty="0"/>
              <a:t>디렉터리의 </a:t>
            </a:r>
            <a:r>
              <a:rPr lang="en-US" altLang="ko-KR" dirty="0" err="1"/>
              <a:t>gzip</a:t>
            </a:r>
            <a:r>
              <a:rPr lang="en-US" altLang="ko-KR" dirty="0"/>
              <a:t> </a:t>
            </a:r>
            <a:r>
              <a:rPr lang="ko-KR" altLang="en-US" dirty="0"/>
              <a:t>압축 아카이브 </a:t>
            </a:r>
            <a:r>
              <a:rPr lang="en-US" altLang="ko-KR" dirty="0"/>
              <a:t>/root/etcbackup.tar.gz</a:t>
            </a:r>
            <a:r>
              <a:rPr lang="ko-KR" altLang="en-US" dirty="0"/>
              <a:t>의 콘텐츠를 </a:t>
            </a:r>
            <a:r>
              <a:rPr lang="ko-KR" altLang="en-US" dirty="0" smtClean="0"/>
              <a:t>추출하려면 </a:t>
            </a:r>
            <a:r>
              <a:rPr lang="ko-KR" altLang="en-US" dirty="0"/>
              <a:t>다음을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mkdir</a:t>
            </a:r>
            <a:r>
              <a:rPr lang="en-US" altLang="ko-KR" dirty="0"/>
              <a:t> 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etcbackup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cd 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etcbackup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</a:t>
            </a:r>
            <a:r>
              <a:rPr lang="en-US" altLang="ko-KR" dirty="0" err="1"/>
              <a:t>etcbackup</a:t>
            </a:r>
            <a:r>
              <a:rPr lang="en-US" altLang="ko-KR" dirty="0"/>
              <a:t>]# tar -</a:t>
            </a:r>
            <a:r>
              <a:rPr lang="en-US" altLang="ko-KR" dirty="0" err="1"/>
              <a:t>tf</a:t>
            </a:r>
            <a:r>
              <a:rPr lang="en-US" altLang="ko-KR" dirty="0"/>
              <a:t> /root/etcbackup.tar.gz</a:t>
            </a:r>
          </a:p>
          <a:p>
            <a:r>
              <a:rPr lang="en-US" altLang="ko-KR" dirty="0" smtClean="0"/>
              <a:t>...</a:t>
            </a:r>
            <a:r>
              <a:rPr lang="en-US" altLang="ko-KR" dirty="0"/>
              <a:t>output omitted...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</a:t>
            </a:r>
            <a:r>
              <a:rPr lang="en-US" altLang="ko-KR" dirty="0" err="1"/>
              <a:t>etcbackup</a:t>
            </a:r>
            <a:r>
              <a:rPr lang="en-US" altLang="ko-KR" dirty="0"/>
              <a:t>]# tar -</a:t>
            </a:r>
            <a:r>
              <a:rPr lang="en-US" altLang="ko-KR" dirty="0" err="1"/>
              <a:t>xzf</a:t>
            </a:r>
            <a:r>
              <a:rPr lang="en-US" altLang="ko-KR" dirty="0"/>
              <a:t> /</a:t>
            </a:r>
            <a:r>
              <a:rPr lang="en-US" altLang="ko-KR" dirty="0" smtClean="0"/>
              <a:t>root/etcbackup.tar.gz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7124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logbackup</a:t>
            </a:r>
            <a:r>
              <a:rPr lang="en-US" altLang="ko-KR" dirty="0"/>
              <a:t> </a:t>
            </a:r>
            <a:r>
              <a:rPr lang="ko-KR" altLang="en-US" dirty="0"/>
              <a:t>디렉터리의 </a:t>
            </a:r>
            <a:r>
              <a:rPr lang="en-US" altLang="ko-KR" dirty="0"/>
              <a:t>bzip2 </a:t>
            </a:r>
            <a:r>
              <a:rPr lang="ko-KR" altLang="en-US" dirty="0"/>
              <a:t>압축 아카이브 </a:t>
            </a:r>
            <a:r>
              <a:rPr lang="en-US" altLang="ko-KR" dirty="0"/>
              <a:t>/root/logbackup.tar.bz2</a:t>
            </a:r>
            <a:r>
              <a:rPr lang="ko-KR" altLang="en-US" dirty="0"/>
              <a:t>의 콘텐츠를 추출하려면 다음을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mkdir</a:t>
            </a:r>
            <a:r>
              <a:rPr lang="en-US" altLang="ko-KR" dirty="0"/>
              <a:t> 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logbackup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cd 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logbackup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</a:t>
            </a:r>
            <a:r>
              <a:rPr lang="en-US" altLang="ko-KR" dirty="0" err="1"/>
              <a:t>logbackup</a:t>
            </a:r>
            <a:r>
              <a:rPr lang="en-US" altLang="ko-KR" dirty="0"/>
              <a:t>]# tar -</a:t>
            </a:r>
            <a:r>
              <a:rPr lang="en-US" altLang="ko-KR" dirty="0" err="1"/>
              <a:t>tf</a:t>
            </a:r>
            <a:r>
              <a:rPr lang="en-US" altLang="ko-KR" dirty="0"/>
              <a:t> /root/logbackup.tar.bz2</a:t>
            </a:r>
          </a:p>
          <a:p>
            <a:r>
              <a:rPr lang="en-US" altLang="ko-KR" dirty="0" smtClean="0"/>
              <a:t>...</a:t>
            </a:r>
            <a:r>
              <a:rPr lang="en-US" altLang="ko-KR" dirty="0"/>
              <a:t>output omitted...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</a:t>
            </a:r>
            <a:r>
              <a:rPr lang="en-US" altLang="ko-KR" dirty="0" err="1"/>
              <a:t>logbackup</a:t>
            </a:r>
            <a:r>
              <a:rPr lang="en-US" altLang="ko-KR" dirty="0"/>
              <a:t>]# tar -</a:t>
            </a:r>
            <a:r>
              <a:rPr lang="en-US" altLang="ko-KR" dirty="0" err="1"/>
              <a:t>xjf</a:t>
            </a:r>
            <a:r>
              <a:rPr lang="en-US" altLang="ko-KR" dirty="0"/>
              <a:t> /root/logbackup.tar.bz2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sshbackup</a:t>
            </a:r>
            <a:r>
              <a:rPr lang="en-US" altLang="ko-KR" dirty="0"/>
              <a:t> </a:t>
            </a:r>
            <a:r>
              <a:rPr lang="ko-KR" altLang="en-US" dirty="0"/>
              <a:t>디렉터리의 </a:t>
            </a:r>
            <a:r>
              <a:rPr lang="en-US" altLang="ko-KR" dirty="0" err="1"/>
              <a:t>xz</a:t>
            </a:r>
            <a:r>
              <a:rPr lang="en-US" altLang="ko-KR" dirty="0"/>
              <a:t> </a:t>
            </a:r>
            <a:r>
              <a:rPr lang="ko-KR" altLang="en-US" dirty="0"/>
              <a:t>압축 아카이브 </a:t>
            </a:r>
            <a:r>
              <a:rPr lang="en-US" altLang="ko-KR" dirty="0"/>
              <a:t>/root/</a:t>
            </a:r>
            <a:r>
              <a:rPr lang="en-US" altLang="ko-KR" dirty="0" err="1"/>
              <a:t>sshbackup.tar.xz</a:t>
            </a:r>
            <a:r>
              <a:rPr lang="ko-KR" altLang="en-US" dirty="0"/>
              <a:t>의 콘텐츠를 추출하려면 다음을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~]$ </a:t>
            </a:r>
            <a:r>
              <a:rPr lang="en-US" altLang="ko-KR" dirty="0" err="1"/>
              <a:t>mkdir</a:t>
            </a:r>
            <a:r>
              <a:rPr lang="en-US" altLang="ko-KR" dirty="0"/>
              <a:t> 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en-US" altLang="ko-KR" dirty="0" err="1"/>
              <a:t>sshbackup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cd /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sshbackup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</a:t>
            </a:r>
            <a:r>
              <a:rPr lang="en-US" altLang="ko-KR" dirty="0" err="1"/>
              <a:t>logbackup</a:t>
            </a:r>
            <a:r>
              <a:rPr lang="en-US" altLang="ko-KR" dirty="0"/>
              <a:t>]# tar -</a:t>
            </a:r>
            <a:r>
              <a:rPr lang="en-US" altLang="ko-KR" dirty="0" err="1"/>
              <a:t>tf</a:t>
            </a:r>
            <a:r>
              <a:rPr lang="en-US" altLang="ko-KR" dirty="0"/>
              <a:t> /root/</a:t>
            </a:r>
            <a:r>
              <a:rPr lang="en-US" altLang="ko-KR" dirty="0" err="1"/>
              <a:t>sshbackup.tar.xz</a:t>
            </a:r>
            <a:endParaRPr lang="en-US" altLang="ko-KR" dirty="0"/>
          </a:p>
          <a:p>
            <a:r>
              <a:rPr lang="en-US" altLang="ko-KR" dirty="0" smtClean="0"/>
              <a:t>...</a:t>
            </a:r>
            <a:r>
              <a:rPr lang="en-US" altLang="ko-KR" dirty="0"/>
              <a:t>output omitted...</a:t>
            </a:r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</a:t>
            </a:r>
            <a:r>
              <a:rPr lang="en-US" altLang="ko-KR" dirty="0" err="1"/>
              <a:t>sshbackup</a:t>
            </a:r>
            <a:r>
              <a:rPr lang="en-US" altLang="ko-KR" dirty="0"/>
              <a:t>]# tar -</a:t>
            </a:r>
            <a:r>
              <a:rPr lang="en-US" altLang="ko-KR" dirty="0" err="1"/>
              <a:t>xJf</a:t>
            </a:r>
            <a:r>
              <a:rPr lang="en-US" altLang="ko-KR" dirty="0"/>
              <a:t> /root/</a:t>
            </a:r>
            <a:r>
              <a:rPr lang="en-US" altLang="ko-KR" dirty="0" err="1"/>
              <a:t>sshbackup.tar.xz</a:t>
            </a:r>
            <a:endParaRPr lang="en-US" altLang="ko-KR" dirty="0"/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81116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압축된 </a:t>
            </a:r>
            <a:r>
              <a:rPr lang="en-US" altLang="ko-KR" dirty="0"/>
              <a:t>tar </a:t>
            </a:r>
            <a:r>
              <a:rPr lang="ko-KR" altLang="en-US" dirty="0"/>
              <a:t>아카이브의 나열은 압축되지 않은 </a:t>
            </a:r>
            <a:r>
              <a:rPr lang="en-US" altLang="ko-KR" dirty="0"/>
              <a:t>tar </a:t>
            </a:r>
            <a:r>
              <a:rPr lang="ko-KR" altLang="en-US" dirty="0"/>
              <a:t>아카이브의 나열과 같은 방법으로 </a:t>
            </a:r>
            <a:r>
              <a:rPr lang="ko-KR" altLang="en-US" dirty="0" smtClean="0"/>
              <a:t>이루어진다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500" dirty="0"/>
              <a:t>참고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gzip</a:t>
            </a:r>
            <a:r>
              <a:rPr lang="en-US" altLang="ko-KR" dirty="0"/>
              <a:t>, bzip2, </a:t>
            </a:r>
            <a:r>
              <a:rPr lang="en-US" altLang="ko-KR" dirty="0" err="1"/>
              <a:t>xz</a:t>
            </a:r>
            <a:r>
              <a:rPr lang="ko-KR" altLang="en-US" dirty="0"/>
              <a:t>를 독립적으로 사용하여 파일을 압축할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들어</a:t>
            </a:r>
            <a:endParaRPr lang="en-US" altLang="ko-KR" dirty="0" smtClean="0"/>
          </a:p>
          <a:p>
            <a:r>
              <a:rPr lang="en-US" altLang="ko-KR" dirty="0" err="1" smtClean="0"/>
              <a:t>gzip</a:t>
            </a:r>
            <a:r>
              <a:rPr lang="en-US" altLang="ko-KR" dirty="0" smtClean="0"/>
              <a:t> </a:t>
            </a:r>
            <a:r>
              <a:rPr lang="en-US" altLang="ko-KR" dirty="0"/>
              <a:t>etc.tar </a:t>
            </a:r>
            <a:r>
              <a:rPr lang="ko-KR" altLang="en-US" dirty="0"/>
              <a:t>명령을 실행하면 압축 파일 </a:t>
            </a:r>
            <a:r>
              <a:rPr lang="en-US" altLang="ko-KR" dirty="0"/>
              <a:t>etc.tar.gz, bzip2 abc.tar </a:t>
            </a:r>
            <a:r>
              <a:rPr lang="ko-KR" altLang="en-US" dirty="0"/>
              <a:t>명령은 압축 파일 </a:t>
            </a:r>
            <a:r>
              <a:rPr lang="en-US" altLang="ko-KR" dirty="0"/>
              <a:t>abc.tar.bz2, </a:t>
            </a:r>
            <a:r>
              <a:rPr lang="en-US" altLang="ko-KR" dirty="0" err="1"/>
              <a:t>xz</a:t>
            </a:r>
            <a:r>
              <a:rPr lang="en-US" altLang="ko-KR" dirty="0"/>
              <a:t> myarchive.tar </a:t>
            </a:r>
            <a:r>
              <a:rPr lang="ko-KR" altLang="en-US" dirty="0"/>
              <a:t>명령은 압축 파일 </a:t>
            </a:r>
            <a:r>
              <a:rPr lang="en-US" altLang="ko-KR" dirty="0" err="1"/>
              <a:t>myarchive.tar.xz</a:t>
            </a:r>
            <a:r>
              <a:rPr lang="ko-KR" altLang="en-US" dirty="0"/>
              <a:t>가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압축 해제 명령은 </a:t>
            </a:r>
            <a:r>
              <a:rPr lang="en-US" altLang="ko-KR" dirty="0" err="1"/>
              <a:t>gunzip</a:t>
            </a:r>
            <a:r>
              <a:rPr lang="en-US" altLang="ko-KR" dirty="0"/>
              <a:t>, bunzip2, </a:t>
            </a:r>
            <a:r>
              <a:rPr lang="en-US" altLang="ko-KR" dirty="0" err="1" smtClean="0"/>
              <a:t>unxz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들어</a:t>
            </a:r>
            <a:endParaRPr lang="en-US" altLang="ko-KR" dirty="0" smtClean="0"/>
          </a:p>
          <a:p>
            <a:r>
              <a:rPr lang="en-US" altLang="ko-KR" dirty="0" err="1" smtClean="0"/>
              <a:t>gunzip</a:t>
            </a:r>
            <a:r>
              <a:rPr lang="en-US" altLang="ko-KR" dirty="0" smtClean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/etc.tar.gz </a:t>
            </a:r>
            <a:r>
              <a:rPr lang="ko-KR" altLang="en-US" dirty="0"/>
              <a:t>명령을 실행하면 압축되지 않은 </a:t>
            </a:r>
            <a:r>
              <a:rPr lang="en-US" altLang="ko-KR" dirty="0"/>
              <a:t>tar </a:t>
            </a:r>
            <a:r>
              <a:rPr lang="ko-KR" altLang="en-US" dirty="0"/>
              <a:t>파일 </a:t>
            </a:r>
            <a:r>
              <a:rPr lang="en-US" altLang="ko-KR" dirty="0"/>
              <a:t>etc.tar, bunzip2 abc.tar.bz2 </a:t>
            </a:r>
            <a:r>
              <a:rPr lang="ko-KR" altLang="en-US" dirty="0"/>
              <a:t>명령은 압축되지 않은 </a:t>
            </a:r>
            <a:r>
              <a:rPr lang="en-US" altLang="ko-KR" dirty="0"/>
              <a:t>tar </a:t>
            </a:r>
            <a:r>
              <a:rPr lang="ko-KR" altLang="en-US" dirty="0"/>
              <a:t>파일 </a:t>
            </a:r>
            <a:r>
              <a:rPr lang="en-US" altLang="ko-KR" dirty="0"/>
              <a:t>abc.tar, </a:t>
            </a:r>
            <a:r>
              <a:rPr lang="en-US" altLang="ko-KR" dirty="0" err="1"/>
              <a:t>unxz</a:t>
            </a:r>
            <a:r>
              <a:rPr lang="en-US" altLang="ko-KR" dirty="0"/>
              <a:t> </a:t>
            </a:r>
            <a:r>
              <a:rPr lang="en-US" altLang="ko-KR" dirty="0" err="1"/>
              <a:t>myarchive.tar.xz</a:t>
            </a:r>
            <a:r>
              <a:rPr lang="en-US" altLang="ko-KR" dirty="0"/>
              <a:t> </a:t>
            </a:r>
            <a:r>
              <a:rPr lang="ko-KR" altLang="en-US" dirty="0"/>
              <a:t>명령은 압축되지 않은 </a:t>
            </a:r>
            <a:r>
              <a:rPr lang="en-US" altLang="ko-KR" dirty="0"/>
              <a:t>tar </a:t>
            </a:r>
            <a:r>
              <a:rPr lang="ko-KR" altLang="en-US" dirty="0"/>
              <a:t>파일 </a:t>
            </a:r>
            <a:r>
              <a:rPr lang="en-US" altLang="ko-KR" dirty="0"/>
              <a:t>myarchive.tar</a:t>
            </a:r>
            <a:r>
              <a:rPr lang="ko-KR" altLang="en-US" dirty="0"/>
              <a:t>가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118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916832"/>
            <a:ext cx="7772400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13.2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5000" dirty="0" smtClean="0"/>
              <a:t>시스템 간 안전한 파일 전송</a:t>
            </a:r>
            <a:endParaRPr lang="en-US" altLang="ko-KR" sz="5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9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  <a:p>
            <a:r>
              <a:rPr lang="ko-KR" altLang="en-US" dirty="0"/>
              <a:t>이 섹션을 마치면 </a:t>
            </a:r>
            <a:r>
              <a:rPr lang="en-US" altLang="ko-KR" dirty="0"/>
              <a:t>SSH</a:t>
            </a:r>
            <a:r>
              <a:rPr lang="ko-KR" altLang="en-US" dirty="0"/>
              <a:t>를 사용하여 원격 시스템과 파일을 안전하게 송수신할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endParaRPr lang="en-US" altLang="ko-KR" sz="1500" dirty="0"/>
          </a:p>
          <a:p>
            <a:r>
              <a:rPr lang="en-US" altLang="ko-KR" sz="2500" dirty="0" smtClean="0"/>
              <a:t>Secure </a:t>
            </a:r>
            <a:r>
              <a:rPr lang="en-US" altLang="ko-KR" sz="2500" dirty="0"/>
              <a:t>Copy(</a:t>
            </a:r>
            <a:r>
              <a:rPr lang="ko-KR" altLang="en-US" sz="2500" dirty="0"/>
              <a:t>안전 복사</a:t>
            </a:r>
            <a:r>
              <a:rPr lang="en-US" altLang="ko-KR" sz="2500" dirty="0"/>
              <a:t>)</a:t>
            </a:r>
            <a:r>
              <a:rPr lang="ko-KR" altLang="en-US" sz="2500" dirty="0"/>
              <a:t>를 사용하여 파일 전송</a:t>
            </a:r>
          </a:p>
          <a:p>
            <a:endParaRPr lang="en-US" altLang="ko-KR" sz="1500" dirty="0" smtClean="0"/>
          </a:p>
          <a:p>
            <a:r>
              <a:rPr lang="en-US" altLang="ko-KR" dirty="0" err="1" smtClean="0"/>
              <a:t>OpenSSH</a:t>
            </a:r>
            <a:r>
              <a:rPr lang="ko-KR" altLang="en-US" dirty="0"/>
              <a:t>는 원격 시스템에서 쉘 명령을 안전하게 실행하는 데 </a:t>
            </a:r>
            <a:r>
              <a:rPr lang="ko-KR" altLang="en-US" dirty="0" smtClean="0"/>
              <a:t>유용하다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Secure </a:t>
            </a:r>
            <a:r>
              <a:rPr lang="en-US" altLang="ko-KR" dirty="0"/>
              <a:t>Copy(</a:t>
            </a:r>
            <a:r>
              <a:rPr lang="ko-KR" altLang="en-US" dirty="0"/>
              <a:t>안전 복사</a:t>
            </a:r>
            <a:r>
              <a:rPr lang="en-US" altLang="ko-KR" dirty="0"/>
              <a:t>) </a:t>
            </a:r>
            <a:r>
              <a:rPr lang="ko-KR" altLang="en-US" dirty="0"/>
              <a:t>명령 </a:t>
            </a:r>
            <a:r>
              <a:rPr lang="en-US" altLang="ko-KR" dirty="0" err="1"/>
              <a:t>scp</a:t>
            </a:r>
            <a:r>
              <a:rPr lang="ko-KR" altLang="en-US" dirty="0"/>
              <a:t>은 </a:t>
            </a:r>
            <a:r>
              <a:rPr lang="en-US" altLang="ko-KR" dirty="0" err="1"/>
              <a:t>OpenSSH</a:t>
            </a:r>
            <a:r>
              <a:rPr lang="en-US" altLang="ko-KR" dirty="0"/>
              <a:t> </a:t>
            </a:r>
            <a:r>
              <a:rPr lang="ko-KR" altLang="en-US" dirty="0" err="1"/>
              <a:t>제품군에</a:t>
            </a:r>
            <a:r>
              <a:rPr lang="ko-KR" altLang="en-US" dirty="0"/>
              <a:t> 포함되며 원격 시스템에서 </a:t>
            </a:r>
            <a:r>
              <a:rPr lang="ko-KR" altLang="en-US" dirty="0" smtClean="0"/>
              <a:t>로컬 </a:t>
            </a:r>
            <a:r>
              <a:rPr lang="ko-KR" altLang="en-US" dirty="0"/>
              <a:t>시스템으로 또는 로컬 시스템에서 원격 시스템으로 파일을 </a:t>
            </a:r>
            <a:r>
              <a:rPr lang="ko-KR" altLang="en-US" dirty="0" smtClean="0"/>
              <a:t>복사한다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ko-KR" altLang="en-US" dirty="0"/>
              <a:t>명령은 인증에 </a:t>
            </a:r>
            <a:r>
              <a:rPr lang="en-US" altLang="ko-KR" dirty="0"/>
              <a:t>SSH </a:t>
            </a:r>
            <a:r>
              <a:rPr lang="ko-KR" altLang="en-US" dirty="0"/>
              <a:t>서버를 사용하고</a:t>
            </a:r>
            <a:r>
              <a:rPr lang="en-US" altLang="ko-KR" dirty="0"/>
              <a:t>, </a:t>
            </a:r>
            <a:r>
              <a:rPr lang="ko-KR" altLang="en-US" dirty="0"/>
              <a:t>전송 시 데이터를 </a:t>
            </a:r>
            <a:r>
              <a:rPr lang="ko-KR" altLang="en-US" dirty="0" smtClean="0"/>
              <a:t>암호화한다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복사하려는 파일의 원본 또는 대상에 대한 원격 위치를 지정할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원격 </a:t>
            </a:r>
            <a:r>
              <a:rPr lang="ko-KR" altLang="en-US" dirty="0"/>
              <a:t>위치의 형식은 </a:t>
            </a:r>
            <a:r>
              <a:rPr lang="en-US" altLang="ko-KR" dirty="0"/>
              <a:t>[user@]host:/path </a:t>
            </a:r>
            <a:r>
              <a:rPr lang="ko-KR" altLang="en-US" dirty="0"/>
              <a:t>형식이어야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인수의 </a:t>
            </a:r>
            <a:r>
              <a:rPr lang="en-US" altLang="ko-KR" dirty="0"/>
              <a:t>user@ </a:t>
            </a:r>
            <a:r>
              <a:rPr lang="ko-KR" altLang="en-US" dirty="0"/>
              <a:t>일부는 </a:t>
            </a:r>
            <a:r>
              <a:rPr lang="ko-KR" altLang="en-US" dirty="0" smtClean="0"/>
              <a:t>선택적이다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누락된 </a:t>
            </a:r>
            <a:r>
              <a:rPr lang="ko-KR" altLang="en-US" dirty="0"/>
              <a:t>경우 현재 로컬 사용자 이름이 </a:t>
            </a:r>
            <a:r>
              <a:rPr lang="ko-KR" altLang="en-US" dirty="0" smtClean="0"/>
              <a:t>사용된다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명령을 </a:t>
            </a:r>
            <a:r>
              <a:rPr lang="ko-KR" altLang="en-US" dirty="0"/>
              <a:t>실행하면 키 기반 인증을 사용하거나 암호를 묻는 메시지를 사용하여 </a:t>
            </a:r>
            <a:r>
              <a:rPr lang="en-US" altLang="ko-KR" dirty="0" err="1" smtClean="0"/>
              <a:t>scp</a:t>
            </a:r>
            <a:r>
              <a:rPr lang="en-US" altLang="ko-KR" dirty="0" smtClean="0"/>
              <a:t> </a:t>
            </a:r>
            <a:r>
              <a:rPr lang="ko-KR" altLang="en-US" dirty="0"/>
              <a:t>클라이언트가 </a:t>
            </a:r>
            <a:r>
              <a:rPr lang="en-US" altLang="ko-KR" dirty="0" err="1"/>
              <a:t>ssh</a:t>
            </a:r>
            <a:r>
              <a:rPr lang="ko-KR" altLang="en-US" dirty="0"/>
              <a:t>와 같은 원격 </a:t>
            </a:r>
            <a:r>
              <a:rPr lang="en-US" altLang="ko-KR" dirty="0"/>
              <a:t>SSH </a:t>
            </a:r>
            <a:r>
              <a:rPr lang="ko-KR" altLang="en-US" dirty="0"/>
              <a:t>서버에 대해 </a:t>
            </a:r>
            <a:r>
              <a:rPr lang="ko-KR" altLang="en-US" dirty="0" smtClean="0"/>
              <a:t>인증한다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6325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로컬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yum.conf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r>
              <a:rPr lang="ko-KR" altLang="en-US" dirty="0"/>
              <a:t>파일을 </a:t>
            </a:r>
            <a:r>
              <a:rPr lang="en-US" altLang="ko-KR" dirty="0" err="1"/>
              <a:t>remotehost</a:t>
            </a:r>
            <a:r>
              <a:rPr lang="en-US" altLang="ko-KR" dirty="0"/>
              <a:t> </a:t>
            </a:r>
            <a:r>
              <a:rPr lang="ko-KR" altLang="en-US" dirty="0"/>
              <a:t>원격 시스템에서 </a:t>
            </a:r>
            <a:r>
              <a:rPr lang="en-US" altLang="ko-KR" dirty="0" err="1"/>
              <a:t>remoteuser</a:t>
            </a:r>
            <a:r>
              <a:rPr lang="ko-KR" altLang="en-US" dirty="0"/>
              <a:t>의 홈 디렉터리에 안전하게 복사하는 방법을 </a:t>
            </a:r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scp</a:t>
            </a:r>
            <a:r>
              <a:rPr lang="en-US" altLang="ko-KR" dirty="0"/>
              <a:t> </a:t>
            </a:r>
            <a:r>
              <a:rPr lang="en-US" altLang="ko-KR" dirty="0" smtClean="0"/>
              <a:t>  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yum.conf</a:t>
            </a:r>
            <a:r>
              <a:rPr lang="en-US" altLang="ko-KR" dirty="0"/>
              <a:t> </a:t>
            </a:r>
            <a:r>
              <a:rPr lang="en-US" altLang="ko-KR" dirty="0" smtClean="0"/>
              <a:t>   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remoteuser@remotehost</a:t>
            </a:r>
            <a:r>
              <a:rPr lang="en-US" altLang="ko-KR" dirty="0"/>
              <a:t>:/home/</a:t>
            </a:r>
            <a:r>
              <a:rPr lang="en-US" altLang="ko-KR" dirty="0" err="1"/>
              <a:t>remoteuser</a:t>
            </a:r>
            <a:endParaRPr lang="en-US" altLang="ko-KR" dirty="0"/>
          </a:p>
          <a:p>
            <a:pPr lvl="1"/>
            <a:r>
              <a:rPr lang="en-US" altLang="ko-KR" dirty="0" err="1"/>
              <a:t>remoteuser@remotehost's</a:t>
            </a:r>
            <a:r>
              <a:rPr lang="en-US" altLang="ko-KR" dirty="0"/>
              <a:t> password: password</a:t>
            </a:r>
          </a:p>
          <a:p>
            <a:pPr lvl="1"/>
            <a:r>
              <a:rPr lang="en-US" altLang="ko-KR" dirty="0" err="1"/>
              <a:t>yum.conf</a:t>
            </a:r>
            <a:r>
              <a:rPr lang="en-US" altLang="ko-KR" dirty="0"/>
              <a:t>         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100%  813     0.8KB/s   00:00</a:t>
            </a:r>
          </a:p>
          <a:p>
            <a:pPr lvl="1"/>
            <a:r>
              <a:rPr lang="en-US" altLang="ko-KR" dirty="0"/>
              <a:t>hosts                </a:t>
            </a:r>
            <a:r>
              <a:rPr lang="en-US" altLang="ko-KR" dirty="0" smtClean="0"/>
              <a:t>                  </a:t>
            </a:r>
            <a:r>
              <a:rPr lang="en-US" altLang="ko-KR" dirty="0"/>
              <a:t>100%  227     0.2KB/s   </a:t>
            </a:r>
            <a:r>
              <a:rPr lang="en-US" altLang="ko-KR" dirty="0" smtClean="0"/>
              <a:t>00:00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다른 방향으로</a:t>
            </a:r>
            <a:r>
              <a:rPr lang="en-US" altLang="ko-KR" dirty="0"/>
              <a:t>, </a:t>
            </a:r>
            <a:r>
              <a:rPr lang="ko-KR" altLang="en-US" dirty="0"/>
              <a:t>즉 원격 시스템에서 로컬 파일 시스템으로 파일을 복사할 수도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예에서는 </a:t>
            </a:r>
            <a:r>
              <a:rPr lang="en-US" altLang="ko-KR" dirty="0" err="1"/>
              <a:t>remotehost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/hostname </a:t>
            </a:r>
            <a:r>
              <a:rPr lang="ko-KR" altLang="en-US" dirty="0"/>
              <a:t>파일이 </a:t>
            </a:r>
            <a:endParaRPr lang="en-US" altLang="ko-KR" dirty="0"/>
          </a:p>
          <a:p>
            <a:r>
              <a:rPr lang="en-US" altLang="ko-KR" dirty="0"/>
              <a:t>/home/user </a:t>
            </a:r>
            <a:r>
              <a:rPr lang="ko-KR" altLang="en-US" dirty="0"/>
              <a:t>로컬 디렉터리로 복사된다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scp</a:t>
            </a:r>
            <a:r>
              <a:rPr lang="en-US" altLang="ko-KR" dirty="0"/>
              <a:t> </a:t>
            </a:r>
            <a:r>
              <a:rPr lang="ko-KR" altLang="en-US" dirty="0"/>
              <a:t>명령이 </a:t>
            </a:r>
            <a:r>
              <a:rPr lang="en-US" altLang="ko-KR" dirty="0" err="1"/>
              <a:t>remotehost</a:t>
            </a:r>
            <a:r>
              <a:rPr lang="ko-KR" altLang="en-US" dirty="0"/>
              <a:t>에 사용자 </a:t>
            </a:r>
            <a:r>
              <a:rPr lang="en-US" altLang="ko-KR" dirty="0" err="1"/>
              <a:t>remoteuser</a:t>
            </a:r>
            <a:r>
              <a:rPr lang="ko-KR" altLang="en-US" dirty="0"/>
              <a:t>로 인증한다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~]$ </a:t>
            </a:r>
            <a:r>
              <a:rPr lang="en-US" altLang="ko-KR" sz="1700" dirty="0" err="1"/>
              <a:t>scp</a:t>
            </a:r>
            <a:r>
              <a:rPr lang="en-US" altLang="ko-KR" sz="1700" dirty="0"/>
              <a:t>  </a:t>
            </a:r>
            <a:r>
              <a:rPr lang="en-US" altLang="ko-KR" sz="1700" dirty="0" err="1"/>
              <a:t>remoteuser@remotehost</a:t>
            </a:r>
            <a:r>
              <a:rPr lang="en-US" altLang="ko-KR" sz="1700" dirty="0"/>
              <a:t>:/</a:t>
            </a:r>
            <a:r>
              <a:rPr lang="en-US" altLang="ko-KR" sz="1700" dirty="0" err="1"/>
              <a:t>etc</a:t>
            </a:r>
            <a:r>
              <a:rPr lang="en-US" altLang="ko-KR" sz="1700" dirty="0"/>
              <a:t>/hostname  /home/user</a:t>
            </a:r>
          </a:p>
          <a:p>
            <a:r>
              <a:rPr lang="en-US" altLang="ko-KR" dirty="0" err="1"/>
              <a:t>remoteuser@remotehost's</a:t>
            </a:r>
            <a:r>
              <a:rPr lang="en-US" altLang="ko-KR" dirty="0"/>
              <a:t> password: password</a:t>
            </a:r>
          </a:p>
          <a:p>
            <a:r>
              <a:rPr lang="en-US" altLang="ko-KR" dirty="0"/>
              <a:t>hostname                           100%   22     0.0KB/s   00:00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374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디렉터리 </a:t>
            </a:r>
            <a:r>
              <a:rPr lang="ko-KR" altLang="en-US" dirty="0"/>
              <a:t>트리 전체를 반복적으로 복사하려면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/>
              <a:t>예에서는 </a:t>
            </a:r>
            <a:r>
              <a:rPr lang="en-US" altLang="ko-KR" dirty="0" err="1"/>
              <a:t>remotehost</a:t>
            </a:r>
            <a:r>
              <a:rPr lang="ko-KR" altLang="en-US" dirty="0"/>
              <a:t>의 원격 디렉터리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</a:t>
            </a:r>
            <a:r>
              <a:rPr lang="ko-KR" altLang="en-US" dirty="0"/>
              <a:t>가 </a:t>
            </a:r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로컬 디렉터리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</a:t>
            </a:r>
            <a:r>
              <a:rPr lang="ko-KR" altLang="en-US" dirty="0"/>
              <a:t>로 반복적으로 </a:t>
            </a:r>
            <a:r>
              <a:rPr lang="ko-KR" altLang="en-US" dirty="0" smtClean="0"/>
              <a:t>복사된다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원격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ko-KR" altLang="en-US" dirty="0"/>
              <a:t>디렉터리에서 모든 파일을 읽을 수 있으려면 원격 시스템에 </a:t>
            </a:r>
            <a:r>
              <a:rPr lang="en-US" altLang="ko-KR" dirty="0"/>
              <a:t>root</a:t>
            </a:r>
            <a:r>
              <a:rPr lang="ko-KR" altLang="en-US" dirty="0"/>
              <a:t>로 연결해야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~]$ </a:t>
            </a:r>
            <a:r>
              <a:rPr lang="en-US" altLang="ko-KR" dirty="0" err="1"/>
              <a:t>scp</a:t>
            </a: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/>
              <a:t>r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root@remoteuser</a:t>
            </a:r>
            <a:r>
              <a:rPr lang="en-US" altLang="ko-KR" dirty="0"/>
              <a:t>:/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en-US" altLang="ko-KR" dirty="0" smtClean="0"/>
              <a:t>    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sz="1500" dirty="0" err="1"/>
              <a:t>root@remotehost's</a:t>
            </a:r>
            <a:r>
              <a:rPr lang="en-US" altLang="ko-KR" sz="1500" dirty="0"/>
              <a:t> password: password</a:t>
            </a:r>
          </a:p>
          <a:p>
            <a:r>
              <a:rPr lang="en-US" altLang="ko-KR" sz="1500" dirty="0"/>
              <a:t>...output omitted...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585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보안 파일 전송 프로그램을 사용하여 파일 전송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SSH </a:t>
            </a:r>
            <a:r>
              <a:rPr lang="ko-KR" altLang="en-US" dirty="0"/>
              <a:t>서버에서 파일을 대화식으로 업로드하거나 다운로드하려면 안전 파일 전송 프로그램 </a:t>
            </a:r>
            <a:r>
              <a:rPr lang="en-US" altLang="ko-KR" dirty="0" err="1"/>
              <a:t>sftp</a:t>
            </a:r>
            <a:r>
              <a:rPr lang="ko-KR" altLang="en-US" dirty="0"/>
              <a:t>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sftp</a:t>
            </a:r>
            <a:r>
              <a:rPr lang="en-US" altLang="ko-KR" dirty="0" smtClean="0"/>
              <a:t> </a:t>
            </a:r>
            <a:r>
              <a:rPr lang="ko-KR" altLang="en-US" dirty="0"/>
              <a:t>명령이 포함된 세션은 보안 인증 메커니즘 및 </a:t>
            </a:r>
            <a:r>
              <a:rPr lang="en-US" altLang="ko-KR" dirty="0"/>
              <a:t>SSH </a:t>
            </a:r>
            <a:r>
              <a:rPr lang="ko-KR" altLang="en-US" dirty="0"/>
              <a:t>서버와의 암호화된 데이터 전송을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scp</a:t>
            </a:r>
            <a:r>
              <a:rPr lang="en-US" altLang="ko-KR" dirty="0"/>
              <a:t> </a:t>
            </a:r>
            <a:r>
              <a:rPr lang="ko-KR" altLang="en-US" dirty="0"/>
              <a:t>명령과 마찬가지로 </a:t>
            </a:r>
            <a:r>
              <a:rPr lang="en-US" altLang="ko-KR" dirty="0" err="1"/>
              <a:t>sftp</a:t>
            </a:r>
            <a:r>
              <a:rPr lang="en-US" altLang="ko-KR" dirty="0"/>
              <a:t> </a:t>
            </a:r>
            <a:r>
              <a:rPr lang="ko-KR" altLang="en-US" dirty="0"/>
              <a:t>명령에서는 </a:t>
            </a:r>
            <a:r>
              <a:rPr lang="en-US" altLang="ko-KR" dirty="0"/>
              <a:t>[user@]host</a:t>
            </a:r>
            <a:r>
              <a:rPr lang="ko-KR" altLang="en-US" dirty="0"/>
              <a:t>를 사용하여 대상 시스템 및 사용자 이름을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사용자를 </a:t>
            </a:r>
            <a:r>
              <a:rPr lang="ko-KR" altLang="en-US" dirty="0"/>
              <a:t>지정하지 않으면 명령은 로컬 사용자 이름을 원격 사용자 이름으로 사용하여 </a:t>
            </a:r>
            <a:r>
              <a:rPr lang="ko-KR" altLang="en-US" dirty="0" err="1"/>
              <a:t>로그인을</a:t>
            </a:r>
            <a:r>
              <a:rPr lang="ko-KR" altLang="en-US" dirty="0"/>
              <a:t> </a:t>
            </a:r>
            <a:r>
              <a:rPr lang="ko-KR" altLang="en-US" dirty="0" smtClean="0"/>
              <a:t>시도한다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그러면 </a:t>
            </a:r>
            <a:r>
              <a:rPr lang="en-US" altLang="ko-KR" dirty="0" err="1"/>
              <a:t>sftp</a:t>
            </a:r>
            <a:r>
              <a:rPr lang="en-US" altLang="ko-KR" dirty="0"/>
              <a:t>&gt; </a:t>
            </a:r>
            <a:r>
              <a:rPr lang="ko-KR" altLang="en-US" dirty="0"/>
              <a:t>프롬프트가 </a:t>
            </a:r>
            <a:r>
              <a:rPr lang="ko-KR" altLang="en-US" dirty="0" smtClean="0"/>
              <a:t>표시된다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85704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보안 파일 전송 프로그램을 사용하여 파일 전송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sftp</a:t>
            </a:r>
            <a:r>
              <a:rPr lang="en-US" altLang="ko-KR" dirty="0"/>
              <a:t> </a:t>
            </a:r>
            <a:r>
              <a:rPr lang="en-US" altLang="ko-KR" dirty="0" err="1"/>
              <a:t>remoteuser@remotehost</a:t>
            </a:r>
            <a:endParaRPr lang="en-US" altLang="ko-KR" dirty="0"/>
          </a:p>
          <a:p>
            <a:r>
              <a:rPr lang="en-US" altLang="ko-KR" dirty="0" err="1"/>
              <a:t>remoteuser@remotehost's</a:t>
            </a:r>
            <a:r>
              <a:rPr lang="en-US" altLang="ko-KR" dirty="0"/>
              <a:t> password: password</a:t>
            </a:r>
          </a:p>
          <a:p>
            <a:r>
              <a:rPr lang="en-US" altLang="ko-KR" dirty="0"/>
              <a:t>Connected to </a:t>
            </a:r>
            <a:r>
              <a:rPr lang="en-US" altLang="ko-KR" dirty="0" err="1"/>
              <a:t>remotehost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sftp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대화형 </a:t>
            </a:r>
            <a:r>
              <a:rPr lang="en-US" altLang="ko-KR" dirty="0" err="1"/>
              <a:t>sftp</a:t>
            </a:r>
            <a:r>
              <a:rPr lang="en-US" altLang="ko-KR" dirty="0"/>
              <a:t> </a:t>
            </a:r>
            <a:r>
              <a:rPr lang="ko-KR" altLang="en-US" dirty="0"/>
              <a:t>세션은 원격 파일 시스템에서도 로컬 파일 시스템에서와 동일한 방법으로 동작하는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ls</a:t>
            </a:r>
            <a:r>
              <a:rPr lang="en-US" altLang="ko-KR" dirty="0"/>
              <a:t>, cd, </a:t>
            </a:r>
            <a:r>
              <a:rPr lang="en-US" altLang="ko-KR" dirty="0" err="1"/>
              <a:t>mkdir</a:t>
            </a:r>
            <a:r>
              <a:rPr lang="en-US" altLang="ko-KR" dirty="0"/>
              <a:t>, </a:t>
            </a:r>
            <a:r>
              <a:rPr lang="en-US" altLang="ko-KR" dirty="0" err="1"/>
              <a:t>rmdir</a:t>
            </a:r>
            <a:r>
              <a:rPr lang="en-US" altLang="ko-KR" dirty="0"/>
              <a:t>,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등의 명령을 허용한다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put </a:t>
            </a:r>
            <a:r>
              <a:rPr lang="ko-KR" altLang="en-US" dirty="0"/>
              <a:t>명령은 원격 시스템에 파일을 업로드한다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/>
              <a:t>명령은 원격 시스템에서 파일을 다운로드한다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exit </a:t>
            </a:r>
            <a:r>
              <a:rPr lang="ko-KR" altLang="en-US" dirty="0"/>
              <a:t>명령은 </a:t>
            </a:r>
            <a:r>
              <a:rPr lang="en-US" altLang="ko-KR" dirty="0" err="1"/>
              <a:t>sftp</a:t>
            </a:r>
            <a:r>
              <a:rPr lang="en-US" altLang="ko-KR" dirty="0"/>
              <a:t> </a:t>
            </a:r>
            <a:r>
              <a:rPr lang="ko-KR" altLang="en-US" dirty="0"/>
              <a:t>세션을 종료한다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683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로컬 </a:t>
            </a:r>
            <a:r>
              <a:rPr lang="ko-KR" altLang="en-US" dirty="0"/>
              <a:t>시스템의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 </a:t>
            </a:r>
            <a:r>
              <a:rPr lang="ko-KR" altLang="en-US" dirty="0"/>
              <a:t>파일을 </a:t>
            </a:r>
            <a:r>
              <a:rPr lang="en-US" altLang="ko-KR" dirty="0" err="1"/>
              <a:t>remotehost</a:t>
            </a:r>
            <a:r>
              <a:rPr lang="ko-KR" altLang="en-US" dirty="0"/>
              <a:t>에 새로 생성된 </a:t>
            </a:r>
            <a:r>
              <a:rPr lang="en-US" altLang="ko-KR" dirty="0"/>
              <a:t>/home/</a:t>
            </a:r>
            <a:r>
              <a:rPr lang="en-US" altLang="ko-KR" dirty="0" err="1"/>
              <a:t>remoteuser</a:t>
            </a:r>
            <a:r>
              <a:rPr lang="en-US" altLang="ko-KR" dirty="0"/>
              <a:t>/</a:t>
            </a:r>
            <a:r>
              <a:rPr lang="en-US" altLang="ko-KR" dirty="0" err="1"/>
              <a:t>hostbackup</a:t>
            </a:r>
            <a:r>
              <a:rPr lang="en-US" altLang="ko-KR" dirty="0"/>
              <a:t>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업로드한다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sftp</a:t>
            </a:r>
            <a:r>
              <a:rPr lang="en-US" altLang="ko-KR" dirty="0" smtClean="0"/>
              <a:t> </a:t>
            </a:r>
            <a:r>
              <a:rPr lang="ko-KR" altLang="en-US" dirty="0"/>
              <a:t>세션은 항상 </a:t>
            </a:r>
            <a:r>
              <a:rPr lang="en-US" altLang="ko-KR" dirty="0"/>
              <a:t>put </a:t>
            </a:r>
            <a:r>
              <a:rPr lang="ko-KR" altLang="en-US" dirty="0"/>
              <a:t>명령 다음에 로컬 파일 시스템의 파일이 오며 연결 중인 사용자의 홈 디렉터리</a:t>
            </a:r>
            <a:r>
              <a:rPr lang="en-US" altLang="ko-KR" dirty="0"/>
              <a:t>(</a:t>
            </a:r>
            <a:r>
              <a:rPr lang="ko-KR" altLang="en-US" dirty="0"/>
              <a:t>이 경우 </a:t>
            </a:r>
            <a:r>
              <a:rPr lang="en-US" altLang="ko-KR" dirty="0"/>
              <a:t>/home/</a:t>
            </a:r>
            <a:r>
              <a:rPr lang="en-US" altLang="ko-KR" dirty="0" err="1"/>
              <a:t>remoteuser</a:t>
            </a:r>
            <a:r>
              <a:rPr lang="en-US" altLang="ko-KR" dirty="0"/>
              <a:t>)</a:t>
            </a:r>
            <a:r>
              <a:rPr lang="ko-KR" altLang="en-US" dirty="0"/>
              <a:t>에서 이 명령이 시작된다고 </a:t>
            </a:r>
            <a:r>
              <a:rPr lang="ko-KR" altLang="en-US" dirty="0" smtClean="0"/>
              <a:t>추정한다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sftp</a:t>
            </a:r>
            <a:r>
              <a:rPr lang="en-US" altLang="ko-KR" dirty="0"/>
              <a:t>&gt; </a:t>
            </a: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hostbackup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sftp</a:t>
            </a:r>
            <a:r>
              <a:rPr lang="en-US" altLang="ko-KR" dirty="0"/>
              <a:t>&gt; cd </a:t>
            </a:r>
            <a:r>
              <a:rPr lang="en-US" altLang="ko-KR" dirty="0" err="1"/>
              <a:t>hostbackup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sftp</a:t>
            </a:r>
            <a:r>
              <a:rPr lang="en-US" altLang="ko-KR" dirty="0"/>
              <a:t>&gt; put /</a:t>
            </a:r>
            <a:r>
              <a:rPr lang="en-US" altLang="ko-KR" dirty="0" err="1"/>
              <a:t>etc</a:t>
            </a:r>
            <a:r>
              <a:rPr lang="en-US" altLang="ko-KR" dirty="0"/>
              <a:t>/hosts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Uploading /</a:t>
            </a:r>
            <a:r>
              <a:rPr lang="en-US" altLang="ko-KR" dirty="0" err="1"/>
              <a:t>etc</a:t>
            </a:r>
            <a:r>
              <a:rPr lang="en-US" altLang="ko-KR" dirty="0"/>
              <a:t>/hosts to /home/</a:t>
            </a:r>
            <a:r>
              <a:rPr lang="en-US" altLang="ko-KR" dirty="0" err="1"/>
              <a:t>remoteuser</a:t>
            </a:r>
            <a:r>
              <a:rPr lang="en-US" altLang="ko-KR" dirty="0"/>
              <a:t>/</a:t>
            </a:r>
            <a:r>
              <a:rPr lang="en-US" altLang="ko-KR" dirty="0" err="1"/>
              <a:t>hostbackup</a:t>
            </a:r>
            <a:r>
              <a:rPr lang="en-US" altLang="ko-KR" dirty="0"/>
              <a:t>/hosts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/hosts                                 100%  227     0.2KB/s   00:00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sftp</a:t>
            </a:r>
            <a:r>
              <a:rPr lang="en-US" altLang="ko-KR" dirty="0"/>
              <a:t>&gt;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017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916832"/>
            <a:ext cx="7772400" cy="1584176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13.1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5000" dirty="0" smtClean="0"/>
              <a:t>압축된 </a:t>
            </a:r>
            <a:r>
              <a:rPr lang="en-US" altLang="ko-KR" sz="5000" dirty="0" smtClean="0"/>
              <a:t>tar </a:t>
            </a:r>
            <a:r>
              <a:rPr lang="ko-KR" altLang="en-US" sz="5000" dirty="0" smtClean="0"/>
              <a:t>아카이브 관리</a:t>
            </a:r>
            <a:endParaRPr lang="en-US" altLang="ko-KR" sz="5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원격 </a:t>
            </a:r>
            <a:r>
              <a:rPr lang="ko-KR" altLang="en-US" dirty="0"/>
              <a:t>호스트에서 로컬 시스템의 현재 디렉터리로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yum.conf</a:t>
            </a:r>
            <a:r>
              <a:rPr lang="ko-KR" altLang="en-US" dirty="0"/>
              <a:t>를 다운로드하려면 </a:t>
            </a:r>
            <a:r>
              <a:rPr lang="en-US" altLang="ko-KR" dirty="0" smtClean="0"/>
              <a:t>get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yum.conf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실행한 후 </a:t>
            </a:r>
            <a:r>
              <a:rPr lang="en-US" altLang="ko-KR" dirty="0" smtClean="0"/>
              <a:t>exit </a:t>
            </a:r>
            <a:r>
              <a:rPr lang="ko-KR" altLang="en-US" dirty="0" smtClean="0"/>
              <a:t>명령을 사용하여 </a:t>
            </a:r>
            <a:r>
              <a:rPr lang="en-US" altLang="ko-KR" dirty="0" err="1" smtClean="0"/>
              <a:t>sftp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세션을 종료한다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err="1" smtClean="0"/>
              <a:t>sftp</a:t>
            </a:r>
            <a:r>
              <a:rPr lang="en-US" altLang="ko-KR" dirty="0"/>
              <a:t>&gt; get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yum.conf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Fetching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yum.conf</a:t>
            </a:r>
            <a:r>
              <a:rPr lang="en-US" altLang="ko-KR" dirty="0"/>
              <a:t> to </a:t>
            </a:r>
            <a:r>
              <a:rPr lang="en-US" altLang="ko-KR" dirty="0" err="1"/>
              <a:t>yum.conf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yum.conf</a:t>
            </a:r>
            <a:r>
              <a:rPr lang="en-US" altLang="ko-KR" dirty="0"/>
              <a:t>                              100%  813     0.8KB/s   00:00</a:t>
            </a:r>
          </a:p>
          <a:p>
            <a:pPr>
              <a:lnSpc>
                <a:spcPct val="110000"/>
              </a:lnSpc>
            </a:pPr>
            <a:r>
              <a:rPr lang="en-US" altLang="ko-KR" dirty="0" err="1"/>
              <a:t>sftp</a:t>
            </a:r>
            <a:r>
              <a:rPr lang="en-US" altLang="ko-KR" dirty="0"/>
              <a:t>&gt; </a:t>
            </a:r>
            <a:r>
              <a:rPr lang="en-US" altLang="ko-KR" dirty="0" smtClean="0"/>
              <a:t>exit</a:t>
            </a:r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116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916832"/>
            <a:ext cx="8352928" cy="15841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Section 13.3</a:t>
            </a:r>
            <a:br>
              <a:rPr lang="en-US" altLang="ko-KR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ko-KR" altLang="en-US" sz="5000" dirty="0" smtClean="0"/>
              <a:t>시스템 간 안전한 파일 동기화</a:t>
            </a:r>
            <a:endParaRPr lang="en-US" altLang="ko-KR" sz="50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3B1F277-15D5-494F-9330-0D2B565D8C27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45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  <a:p>
            <a:r>
              <a:rPr lang="ko-KR" altLang="en-US" dirty="0"/>
              <a:t>이 섹션을 마치면 로컬 파일 또는 디렉터리의 콘텐츠를 원격 서버의 복사본과 효율적이고 안전하게 동기화할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3000" dirty="0" err="1"/>
              <a:t>rsync</a:t>
            </a:r>
            <a:r>
              <a:rPr lang="ko-KR" altLang="en-US" sz="3000" dirty="0"/>
              <a:t>를 사용하여 파일 및 디렉터리 동기화</a:t>
            </a:r>
          </a:p>
          <a:p>
            <a:endParaRPr lang="en-US" altLang="ko-KR" dirty="0" smtClean="0"/>
          </a:p>
          <a:p>
            <a:r>
              <a:rPr lang="en-US" altLang="ko-KR" sz="2500" dirty="0" err="1" smtClean="0"/>
              <a:t>rsync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명령</a:t>
            </a:r>
            <a:endParaRPr lang="en-US" altLang="ko-KR" sz="25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 </a:t>
            </a:r>
            <a:r>
              <a:rPr lang="ko-KR" altLang="en-US" dirty="0"/>
              <a:t>시스템의 파일을 다른 시스템에 안전하게 복사하기 위한 또 다른 </a:t>
            </a:r>
            <a:r>
              <a:rPr lang="ko-KR" altLang="en-US" dirty="0" smtClean="0"/>
              <a:t>방법이다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도구는 변경된 파일 부분만 동기화하여 복사되는 데이터 양을 최소화하는 알고리즘을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파일 또는 디렉터리가 두 서버 사이에서 유사한 경우 </a:t>
            </a:r>
            <a:r>
              <a:rPr lang="en-US" altLang="ko-KR" dirty="0" err="1"/>
              <a:t>rsync</a:t>
            </a:r>
            <a:r>
              <a:rPr lang="ko-KR" altLang="en-US" dirty="0"/>
              <a:t>는 시스템 간의 차이점만 </a:t>
            </a:r>
            <a:r>
              <a:rPr lang="ko-KR" altLang="en-US" dirty="0" smtClean="0"/>
              <a:t>복사하는 </a:t>
            </a:r>
            <a:r>
              <a:rPr lang="ko-KR" altLang="en-US" dirty="0"/>
              <a:t>반면 </a:t>
            </a:r>
            <a:r>
              <a:rPr lang="en-US" altLang="ko-KR" dirty="0" err="1"/>
              <a:t>scp</a:t>
            </a:r>
            <a:r>
              <a:rPr lang="ko-KR" altLang="en-US" dirty="0"/>
              <a:t>는 모든 것을 복사한다는 점에서 </a:t>
            </a:r>
            <a:r>
              <a:rPr lang="en-US" altLang="ko-KR" dirty="0" err="1"/>
              <a:t>scp</a:t>
            </a:r>
            <a:r>
              <a:rPr lang="ko-KR" altLang="en-US" dirty="0"/>
              <a:t>와 </a:t>
            </a:r>
            <a:r>
              <a:rPr lang="ko-KR" altLang="en-US" dirty="0" smtClean="0"/>
              <a:t>다르다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2391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en-US" altLang="ko-KR" sz="2500" dirty="0" err="1" smtClean="0"/>
              <a:t>rsync</a:t>
            </a:r>
            <a:r>
              <a:rPr lang="ko-KR" altLang="en-US" sz="2500" dirty="0"/>
              <a:t>의 </a:t>
            </a:r>
            <a:r>
              <a:rPr lang="ko-KR" altLang="en-US" sz="2500" dirty="0" smtClean="0"/>
              <a:t>장점</a:t>
            </a:r>
            <a:endParaRPr lang="en-US" altLang="ko-KR" sz="25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로컬 </a:t>
            </a:r>
            <a:r>
              <a:rPr lang="ko-KR" altLang="en-US" dirty="0"/>
              <a:t>시스템과 원격 시스템 간에 파일을 안전하고 효율적으로 복사할 수 있다는 </a:t>
            </a:r>
            <a:r>
              <a:rPr lang="ko-KR" altLang="en-US" dirty="0" smtClean="0"/>
              <a:t>점이다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디렉터리를 </a:t>
            </a:r>
            <a:r>
              <a:rPr lang="ko-KR" altLang="en-US" dirty="0"/>
              <a:t>처음 동기화할 때는 디렉터리를 복사할 때와 동일한 시간이 걸리지만</a:t>
            </a:r>
            <a:r>
              <a:rPr lang="en-US" altLang="ko-KR" dirty="0"/>
              <a:t>, </a:t>
            </a:r>
            <a:r>
              <a:rPr lang="ko-KR" altLang="en-US" dirty="0" smtClean="0"/>
              <a:t>그 </a:t>
            </a:r>
            <a:r>
              <a:rPr lang="ko-KR" altLang="en-US" dirty="0"/>
              <a:t>후부터는 네트워크를 통해 차이점만 복사하면 되므로 업데이트 속도가 상당히 </a:t>
            </a:r>
            <a:r>
              <a:rPr lang="ko-KR" altLang="en-US" dirty="0" smtClean="0"/>
              <a:t>빨라진다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rsync</a:t>
            </a:r>
            <a:r>
              <a:rPr lang="ko-KR" altLang="en-US" dirty="0"/>
              <a:t>의 가장 중요한 옵션은 예행 연습에 사용되는 </a:t>
            </a:r>
            <a:r>
              <a:rPr lang="en-US" altLang="ko-KR" dirty="0"/>
              <a:t>-n </a:t>
            </a:r>
            <a:r>
              <a:rPr lang="ko-KR" altLang="en-US" dirty="0" smtClean="0"/>
              <a:t>옵션이다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예행 연습이란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명령을 </a:t>
            </a:r>
            <a:r>
              <a:rPr lang="ko-KR" altLang="en-US" dirty="0">
                <a:solidFill>
                  <a:srgbClr val="FF0000"/>
                </a:solidFill>
              </a:rPr>
              <a:t>실행하면 어떻게 되는지를 시뮬레이션하는 것을 </a:t>
            </a:r>
            <a:r>
              <a:rPr lang="ko-KR" altLang="en-US" dirty="0" smtClean="0">
                <a:solidFill>
                  <a:srgbClr val="FF0000"/>
                </a:solidFill>
              </a:rPr>
              <a:t>말한다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예행 </a:t>
            </a:r>
            <a:r>
              <a:rPr lang="ko-KR" altLang="en-US" dirty="0"/>
              <a:t>연습에서는 명령이 정상적으로 실행될 때 </a:t>
            </a:r>
            <a:r>
              <a:rPr lang="en-US" altLang="ko-KR" dirty="0" err="1"/>
              <a:t>rsync</a:t>
            </a:r>
            <a:r>
              <a:rPr lang="ko-KR" altLang="en-US" dirty="0"/>
              <a:t>이 수행하는 변경 사항이 </a:t>
            </a:r>
            <a:r>
              <a:rPr lang="ko-KR" altLang="en-US" dirty="0" smtClean="0"/>
              <a:t>표시된다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ko-KR" altLang="en-US" dirty="0"/>
              <a:t>작업 전에 중요한 파일을 덮어쓰거나 삭제하지 않도록 예행 연습을 해 보는 것이 </a:t>
            </a:r>
            <a:r>
              <a:rPr lang="ko-KR" altLang="en-US" dirty="0" smtClean="0"/>
              <a:t>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55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/>
          <a:lstStyle/>
          <a:p>
            <a:r>
              <a:rPr lang="en-US" altLang="ko-KR" dirty="0" err="1"/>
              <a:t>rsync</a:t>
            </a:r>
            <a:r>
              <a:rPr lang="ko-KR" altLang="en-US" dirty="0"/>
              <a:t>를 사용하여 동기화할 때 일반적인 두 가지 옵션은 </a:t>
            </a:r>
            <a:r>
              <a:rPr lang="en-US" altLang="ko-KR" dirty="0"/>
              <a:t>-v</a:t>
            </a:r>
            <a:r>
              <a:rPr lang="ko-KR" altLang="en-US" dirty="0"/>
              <a:t>와 </a:t>
            </a:r>
            <a:r>
              <a:rPr lang="en-US" altLang="ko-KR" dirty="0"/>
              <a:t>-</a:t>
            </a:r>
            <a:r>
              <a:rPr lang="en-US" altLang="ko-KR" dirty="0" smtClean="0"/>
              <a:t>a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-v </a:t>
            </a:r>
            <a:r>
              <a:rPr lang="ko-KR" altLang="en-US" dirty="0"/>
              <a:t>또는 </a:t>
            </a:r>
            <a:r>
              <a:rPr lang="en-US" altLang="ko-KR" dirty="0"/>
              <a:t>--verbose </a:t>
            </a:r>
            <a:r>
              <a:rPr lang="ko-KR" altLang="en-US" dirty="0"/>
              <a:t>옵션은 보다 상세한 출력을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기능은 문제를 해결하고 진행 상황을 확인하는 데 </a:t>
            </a:r>
            <a:r>
              <a:rPr lang="ko-KR" altLang="en-US" dirty="0" smtClean="0"/>
              <a:t>유용하다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-a </a:t>
            </a:r>
            <a:r>
              <a:rPr lang="ko-KR" altLang="en-US" dirty="0"/>
              <a:t>또는 </a:t>
            </a:r>
            <a:r>
              <a:rPr lang="en-US" altLang="ko-KR" dirty="0"/>
              <a:t>--archive </a:t>
            </a:r>
            <a:r>
              <a:rPr lang="ko-KR" altLang="en-US" dirty="0"/>
              <a:t>옵션은 </a:t>
            </a:r>
            <a:r>
              <a:rPr lang="en-US" altLang="ko-KR" dirty="0"/>
              <a:t>"</a:t>
            </a:r>
            <a:r>
              <a:rPr lang="ko-KR" altLang="en-US" dirty="0"/>
              <a:t>아카이브 모드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ko-KR" altLang="en-US" dirty="0" smtClean="0"/>
              <a:t>활성화한다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</a:t>
            </a:r>
            <a:r>
              <a:rPr lang="ko-KR" altLang="en-US" dirty="0"/>
              <a:t>모드는 재귀적 복사를 가능하게 하고 파일의 대부분 특성을 보존하는 데 유용한 많은 옵션을 </a:t>
            </a:r>
            <a:r>
              <a:rPr lang="ko-KR" altLang="en-US" dirty="0" smtClean="0"/>
              <a:t>활성화한다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아카이브 </a:t>
            </a:r>
            <a:r>
              <a:rPr lang="ko-KR" altLang="en-US" dirty="0"/>
              <a:t>모드는 다음 옵션을 지정하는 것과 </a:t>
            </a:r>
            <a:r>
              <a:rPr lang="ko-KR" altLang="en-US" dirty="0" smtClean="0"/>
              <a:t>동일</a:t>
            </a:r>
            <a:r>
              <a:rPr lang="ko-KR" altLang="en-US" dirty="0"/>
              <a:t>하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아카이브 </a:t>
            </a:r>
            <a:r>
              <a:rPr lang="ko-KR" altLang="en-US" dirty="0"/>
              <a:t>모드는 동기화에 상당한 시간이 추가될 수 있기 때문에 하드 링크를 보존하지 않는다</a:t>
            </a:r>
            <a:r>
              <a:rPr lang="en-US" altLang="ko-KR" dirty="0"/>
              <a:t>. </a:t>
            </a:r>
            <a:r>
              <a:rPr lang="ko-KR" altLang="en-US" dirty="0"/>
              <a:t>하드 링크도 유지하려면 </a:t>
            </a:r>
            <a:r>
              <a:rPr lang="en-US" altLang="ko-KR" dirty="0"/>
              <a:t>-H </a:t>
            </a:r>
            <a:r>
              <a:rPr lang="ko-KR" altLang="en-US" dirty="0"/>
              <a:t>옵션을 추가한다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836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/>
          <a:lstStyle/>
          <a:p>
            <a:r>
              <a:rPr lang="en-US" altLang="ko-KR" sz="2500" dirty="0" err="1" smtClean="0"/>
              <a:t>rsync</a:t>
            </a:r>
            <a:r>
              <a:rPr lang="en-US" altLang="ko-KR" sz="2500" dirty="0" smtClean="0"/>
              <a:t> </a:t>
            </a:r>
            <a:r>
              <a:rPr lang="en-US" altLang="ko-KR" sz="2500" dirty="0"/>
              <a:t>-a</a:t>
            </a:r>
            <a:r>
              <a:rPr lang="ko-KR" altLang="en-US" sz="2500" dirty="0"/>
              <a:t>로 활성화되는 옵션</a:t>
            </a:r>
            <a:r>
              <a:rPr lang="en-US" altLang="ko-KR" sz="2500" dirty="0"/>
              <a:t>(</a:t>
            </a:r>
            <a:r>
              <a:rPr lang="ko-KR" altLang="en-US" sz="2500" dirty="0"/>
              <a:t>아카이브 모드</a:t>
            </a:r>
            <a:r>
              <a:rPr lang="en-US" altLang="ko-KR" sz="2500" dirty="0" smtClean="0"/>
              <a:t>)</a:t>
            </a:r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05675"/>
              </p:ext>
            </p:extLst>
          </p:nvPr>
        </p:nvGraphicFramePr>
        <p:xfrm>
          <a:off x="434336" y="908474"/>
          <a:ext cx="8458144" cy="511281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57544">
                  <a:extLst>
                    <a:ext uri="{9D8B030D-6E8A-4147-A177-3AD203B41FA5}">
                      <a16:colId xmlns:a16="http://schemas.microsoft.com/office/drawing/2014/main" val="3842005904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320273094"/>
                    </a:ext>
                  </a:extLst>
                </a:gridCol>
              </a:tblGrid>
              <a:tr h="5835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옵션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  명</a:t>
                      </a:r>
                      <a:endParaRPr lang="ko-KR" altLang="en-US" sz="20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564810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-r, --recursive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전체 디렉터리 트리를 반복적으로 동기화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22612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-l, --links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심볼릭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링크 동기화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028580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-p, --perms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권한 보존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69213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-t, --times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타임스탬프 보존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45522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-g, --group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그룹 소유권 보존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8189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-o, --owner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 소유권 보존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024714"/>
                  </a:ext>
                </a:extLst>
              </a:tr>
              <a:tr h="64704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-D, --devices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장치 파일 동기화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3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30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  <a:p>
            <a:r>
              <a:rPr lang="ko-KR" altLang="en-US" dirty="0"/>
              <a:t>고급 권한을 사용하는 경우 두 가지 추가 옵션이 필요할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ACL</a:t>
            </a:r>
            <a:r>
              <a:rPr lang="ko-KR" altLang="en-US" dirty="0"/>
              <a:t>을 보존할 수 있는 </a:t>
            </a:r>
            <a:r>
              <a:rPr lang="en-US" altLang="ko-KR" dirty="0"/>
              <a:t>-A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/>
              <a:t>SELinux</a:t>
            </a:r>
            <a:r>
              <a:rPr lang="en-US" altLang="ko-KR" dirty="0" smtClean="0"/>
              <a:t> </a:t>
            </a:r>
            <a:r>
              <a:rPr lang="ko-KR" altLang="en-US" dirty="0"/>
              <a:t>컨텍스트를 보존할 수 있는 </a:t>
            </a:r>
            <a:r>
              <a:rPr lang="en-US" altLang="ko-KR" dirty="0"/>
              <a:t>-X</a:t>
            </a:r>
          </a:p>
          <a:p>
            <a:endParaRPr lang="en-US" altLang="ko-KR" dirty="0"/>
          </a:p>
          <a:p>
            <a:r>
              <a:rPr lang="en-US" altLang="ko-KR" dirty="0" err="1"/>
              <a:t>rsync</a:t>
            </a:r>
            <a:r>
              <a:rPr lang="ko-KR" altLang="en-US" dirty="0"/>
              <a:t>을 통해 두 시스템 중 하나를 소스로 사용하여 로컬 파일 또는 디렉터리의 내용을 </a:t>
            </a:r>
            <a:r>
              <a:rPr lang="ko-KR" altLang="en-US" dirty="0" smtClean="0"/>
              <a:t>원격 </a:t>
            </a:r>
            <a:r>
              <a:rPr lang="ko-KR" altLang="en-US" dirty="0"/>
              <a:t>시스템의 파일 또는 디렉터리와 동기화할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</a:t>
            </a:r>
            <a:r>
              <a:rPr lang="ko-KR" altLang="en-US" dirty="0"/>
              <a:t>개의 로컬 파일 또는 디렉터리의 콘텐츠를 동기화 할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</a:t>
            </a:r>
            <a:r>
              <a:rPr lang="ko-KR" altLang="en-US" dirty="0" smtClean="0"/>
              <a:t>들어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다음은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ko-KR" altLang="en-US" dirty="0"/>
              <a:t>디렉터리의 콘텐츠를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동기화한다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</a:t>
            </a:r>
            <a:r>
              <a:rPr lang="en-US" altLang="ko-KR" dirty="0" err="1"/>
              <a:t>su</a:t>
            </a:r>
            <a:r>
              <a:rPr lang="en-US" altLang="ko-KR" dirty="0"/>
              <a:t> -</a:t>
            </a:r>
          </a:p>
          <a:p>
            <a:r>
              <a:rPr lang="en-US" altLang="ko-KR" dirty="0"/>
              <a:t>Password: </a:t>
            </a:r>
            <a:r>
              <a:rPr lang="en-US" altLang="ko-KR" dirty="0" smtClean="0"/>
              <a:t>password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656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en-US" altLang="ko-KR" dirty="0" smtClean="0"/>
              <a:t> -</a:t>
            </a:r>
            <a:r>
              <a:rPr lang="en-US" altLang="ko-KR" dirty="0" err="1"/>
              <a:t>av</a:t>
            </a:r>
            <a:r>
              <a:rPr lang="en-US" altLang="ko-KR" dirty="0"/>
              <a:t> </a:t>
            </a:r>
            <a:r>
              <a:rPr lang="en-US" altLang="ko-KR" dirty="0" smtClean="0"/>
              <a:t>  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en-US" altLang="ko-KR" dirty="0" smtClean="0"/>
              <a:t>    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dirty="0"/>
              <a:t>receiving incremental file list</a:t>
            </a:r>
          </a:p>
          <a:p>
            <a:r>
              <a:rPr lang="en-US" altLang="ko-KR" dirty="0"/>
              <a:t>log/</a:t>
            </a:r>
          </a:p>
          <a:p>
            <a:r>
              <a:rPr lang="en-US" altLang="ko-KR" dirty="0"/>
              <a:t>log/README</a:t>
            </a:r>
          </a:p>
          <a:p>
            <a:r>
              <a:rPr lang="en-US" altLang="ko-KR" dirty="0"/>
              <a:t>log/boot.log</a:t>
            </a:r>
          </a:p>
          <a:p>
            <a:r>
              <a:rPr lang="en-US" altLang="ko-KR" dirty="0"/>
              <a:t>...output omitted...</a:t>
            </a:r>
          </a:p>
          <a:p>
            <a:r>
              <a:rPr lang="en-US" altLang="ko-KR" dirty="0"/>
              <a:t>log/tuned/tuned.log</a:t>
            </a:r>
          </a:p>
          <a:p>
            <a:endParaRPr lang="en-US" altLang="ko-KR" dirty="0"/>
          </a:p>
          <a:p>
            <a:r>
              <a:rPr lang="en-US" altLang="ko-KR" sz="1800" dirty="0"/>
              <a:t>sent 11,592,423 bytes  received 779 bytes  23,186,404.00 bytes/sec</a:t>
            </a:r>
          </a:p>
          <a:p>
            <a:r>
              <a:rPr lang="en-US" altLang="ko-KR" sz="1800" dirty="0"/>
              <a:t>total size is 11,586,755  speedup is 1.00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user@host</a:t>
            </a:r>
            <a:r>
              <a:rPr lang="en-US" altLang="ko-KR" dirty="0"/>
              <a:t> ~]$ ls </a:t>
            </a:r>
            <a:r>
              <a:rPr lang="en-US" altLang="ko-KR" dirty="0" smtClean="0"/>
              <a:t> 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dirty="0"/>
              <a:t>log  </a:t>
            </a:r>
            <a:r>
              <a:rPr lang="en-US" altLang="ko-KR" dirty="0" smtClean="0"/>
              <a:t>ssh-RLjDdarkKiW1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471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dirty="0"/>
              <a:t>소스 디렉터리의 끝에 슬래시를 붙이면 대상 디렉터리에 하위 디렉터리를 새로 만들지 않고 </a:t>
            </a:r>
            <a:r>
              <a:rPr lang="ko-KR" altLang="en-US" dirty="0" smtClean="0"/>
              <a:t>디렉터리의 </a:t>
            </a:r>
            <a:r>
              <a:rPr lang="ko-KR" altLang="en-US" dirty="0"/>
              <a:t>콘텐츠를 동기화할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</a:t>
            </a:r>
            <a:r>
              <a:rPr lang="ko-KR" altLang="en-US" dirty="0"/>
              <a:t>예에서 </a:t>
            </a:r>
            <a:r>
              <a:rPr lang="en-US" altLang="ko-KR" dirty="0"/>
              <a:t>log </a:t>
            </a:r>
            <a:r>
              <a:rPr lang="ko-KR" altLang="en-US" dirty="0"/>
              <a:t>디렉터리는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디렉터리에서 생성되지 않으며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/log/</a:t>
            </a:r>
            <a:r>
              <a:rPr lang="ko-KR" altLang="en-US" dirty="0"/>
              <a:t>의 콘텐츠만 </a:t>
            </a:r>
            <a:r>
              <a:rPr lang="en-US" altLang="ko-KR" dirty="0" smtClean="0"/>
              <a:t>/</a:t>
            </a:r>
            <a:r>
              <a:rPr lang="en-US" altLang="ko-KR" dirty="0" err="1"/>
              <a:t>tmp</a:t>
            </a:r>
            <a:r>
              <a:rPr lang="ko-KR" altLang="en-US" dirty="0"/>
              <a:t>에 </a:t>
            </a:r>
            <a:r>
              <a:rPr lang="ko-KR" altLang="en-US" dirty="0" smtClean="0"/>
              <a:t>동기화된다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 smtClean="0"/>
              <a:t>rsync</a:t>
            </a:r>
            <a:r>
              <a:rPr lang="en-US" altLang="ko-KR" dirty="0" smtClean="0"/>
              <a:t>   </a:t>
            </a:r>
            <a:r>
              <a:rPr lang="en-US" altLang="ko-KR" dirty="0"/>
              <a:t>-</a:t>
            </a:r>
            <a:r>
              <a:rPr lang="en-US" altLang="ko-KR" dirty="0" err="1"/>
              <a:t>av</a:t>
            </a:r>
            <a:r>
              <a:rPr lang="en-US" altLang="ko-KR" dirty="0"/>
              <a:t> </a:t>
            </a:r>
            <a:r>
              <a:rPr lang="en-US" altLang="ko-KR" dirty="0" smtClean="0"/>
              <a:t>  /</a:t>
            </a:r>
            <a:r>
              <a:rPr lang="en-US" altLang="ko-KR" dirty="0" err="1"/>
              <a:t>var</a:t>
            </a:r>
            <a:r>
              <a:rPr lang="en-US" altLang="ko-KR" dirty="0"/>
              <a:t>/log</a:t>
            </a:r>
            <a:r>
              <a:rPr lang="en-US" altLang="ko-KR" dirty="0" smtClean="0"/>
              <a:t>/  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sz="1500" dirty="0"/>
              <a:t>sending incremental file list</a:t>
            </a:r>
          </a:p>
          <a:p>
            <a:r>
              <a:rPr lang="en-US" altLang="ko-KR" sz="1500" dirty="0"/>
              <a:t>./</a:t>
            </a:r>
          </a:p>
          <a:p>
            <a:r>
              <a:rPr lang="en-US" altLang="ko-KR" sz="1500" dirty="0"/>
              <a:t>README</a:t>
            </a:r>
          </a:p>
          <a:p>
            <a:r>
              <a:rPr lang="en-US" altLang="ko-KR" sz="1500" dirty="0"/>
              <a:t>boot.log</a:t>
            </a:r>
          </a:p>
          <a:p>
            <a:r>
              <a:rPr lang="en-US" altLang="ko-KR" sz="1500" dirty="0"/>
              <a:t>...output omitted...</a:t>
            </a:r>
          </a:p>
          <a:p>
            <a:r>
              <a:rPr lang="en-US" altLang="ko-KR" sz="1500" dirty="0"/>
              <a:t>tuned/tuned.log</a:t>
            </a:r>
          </a:p>
          <a:p>
            <a:endParaRPr lang="en-US" altLang="ko-KR" sz="1500" dirty="0"/>
          </a:p>
          <a:p>
            <a:r>
              <a:rPr lang="en-US" altLang="ko-KR" sz="1500" dirty="0"/>
              <a:t>sent 11,592,389 bytes  received 778 bytes  23,186,334.00 bytes/sec</a:t>
            </a:r>
          </a:p>
          <a:p>
            <a:r>
              <a:rPr lang="en-US" altLang="ko-KR" sz="1500" dirty="0"/>
              <a:t>total size is 11,586,755  speedup is </a:t>
            </a:r>
            <a:r>
              <a:rPr lang="en-US" altLang="ko-KR" sz="1500" dirty="0" smtClean="0"/>
              <a:t>1.00</a:t>
            </a:r>
          </a:p>
          <a:p>
            <a:endParaRPr lang="en-US" altLang="ko-KR" sz="1500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ls /</a:t>
            </a:r>
            <a:r>
              <a:rPr lang="en-US" altLang="ko-KR" dirty="0" err="1"/>
              <a:t>tmp</a:t>
            </a:r>
            <a:endParaRPr lang="en-US" altLang="ko-KR" dirty="0"/>
          </a:p>
          <a:p>
            <a:r>
              <a:rPr lang="en-US" altLang="ko-KR" sz="1500" dirty="0"/>
              <a:t>anaconda                  dnf.rpm.log-20190318  private</a:t>
            </a:r>
          </a:p>
          <a:p>
            <a:r>
              <a:rPr lang="en-US" altLang="ko-KR" sz="1500" dirty="0"/>
              <a:t>audit           </a:t>
            </a:r>
            <a:r>
              <a:rPr lang="en-US" altLang="ko-KR" sz="1500" dirty="0" smtClean="0"/>
              <a:t>              </a:t>
            </a:r>
            <a:r>
              <a:rPr lang="en-US" altLang="ko-KR" sz="1500" dirty="0"/>
              <a:t>dnf.rpm.log-20190324  </a:t>
            </a:r>
            <a:r>
              <a:rPr lang="en-US" altLang="ko-KR" sz="1500" dirty="0" err="1"/>
              <a:t>qemu-ga</a:t>
            </a:r>
            <a:endParaRPr lang="en-US" altLang="ko-KR" sz="1500" dirty="0"/>
          </a:p>
          <a:p>
            <a:r>
              <a:rPr lang="en-US" altLang="ko-KR" sz="1500" dirty="0"/>
              <a:t>boot.log               </a:t>
            </a:r>
            <a:r>
              <a:rPr lang="en-US" altLang="ko-KR" sz="1500" dirty="0" smtClean="0"/>
              <a:t>     </a:t>
            </a:r>
            <a:r>
              <a:rPr lang="en-US" altLang="ko-KR" sz="1500" dirty="0"/>
              <a:t>dnf.rpm.log-20190331  README</a:t>
            </a:r>
          </a:p>
          <a:p>
            <a:r>
              <a:rPr lang="en-US" altLang="ko-KR" sz="1500" dirty="0"/>
              <a:t>...output omitted...</a:t>
            </a:r>
          </a:p>
          <a:p>
            <a:endParaRPr lang="en-US" altLang="ko-KR" sz="1500" dirty="0" smtClean="0"/>
          </a:p>
        </p:txBody>
      </p:sp>
    </p:spTree>
    <p:extLst>
      <p:ext uri="{BB962C8B-B14F-4D97-AF65-F5344CB8AC3E}">
        <p14:creationId xmlns:p14="http://schemas.microsoft.com/office/powerpoint/2010/main" val="445306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중요</a:t>
            </a:r>
            <a:endParaRPr lang="ko-KR" altLang="en-US" dirty="0"/>
          </a:p>
          <a:p>
            <a:endParaRPr lang="en-US" altLang="ko-KR" sz="1500" dirty="0" smtClean="0"/>
          </a:p>
          <a:p>
            <a:r>
              <a:rPr lang="en-US" altLang="ko-KR" dirty="0" err="1" smtClean="0"/>
              <a:t>rsync</a:t>
            </a:r>
            <a:r>
              <a:rPr lang="en-US" altLang="ko-KR" dirty="0" smtClean="0"/>
              <a:t> </a:t>
            </a:r>
            <a:r>
              <a:rPr lang="ko-KR" altLang="en-US" dirty="0"/>
              <a:t>명령에 소스 디렉터리를 입력할 때는 디렉터리 이름 뒤에 슬래시가 있는지 여부가 중요하다는 점을 알아야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후행 </a:t>
            </a:r>
            <a:r>
              <a:rPr lang="ko-KR" altLang="en-US" dirty="0"/>
              <a:t>슬래시 여부에 따라 디렉터리 또는 디렉터리의 콘텐츠만 대상에 </a:t>
            </a:r>
            <a:r>
              <a:rPr lang="ko-KR" altLang="en-US" dirty="0" smtClean="0"/>
              <a:t>동기화된다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Bash Tab - </a:t>
            </a:r>
            <a:r>
              <a:rPr lang="ko-KR" altLang="en-US" dirty="0"/>
              <a:t>완료되면 디렉터리 이름 끝에 자동으로 후행 슬래시를 </a:t>
            </a:r>
            <a:r>
              <a:rPr lang="ko-KR" altLang="en-US" dirty="0" smtClean="0"/>
              <a:t>추가한다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28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  <a:p>
            <a:r>
              <a:rPr lang="ko-KR" altLang="en-US" dirty="0"/>
              <a:t>이 섹션을 마치면 </a:t>
            </a:r>
            <a:r>
              <a:rPr lang="en-US" altLang="ko-KR" dirty="0"/>
              <a:t>tar</a:t>
            </a:r>
            <a:r>
              <a:rPr lang="ko-KR" altLang="en-US" dirty="0"/>
              <a:t>를 사용하여 파일 및 디렉터리를 압축된 파일로 보관하고 기존 </a:t>
            </a:r>
            <a:r>
              <a:rPr lang="en-US" altLang="ko-KR" dirty="0"/>
              <a:t>tar </a:t>
            </a:r>
            <a:r>
              <a:rPr lang="ko-KR" altLang="en-US" dirty="0"/>
              <a:t>아카이브의 콘텐츠를 추출할 수 있게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500" dirty="0"/>
              <a:t>tar </a:t>
            </a:r>
            <a:r>
              <a:rPr lang="ko-KR" altLang="en-US" sz="2500" dirty="0"/>
              <a:t>명령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 </a:t>
            </a:r>
            <a:r>
              <a:rPr lang="ko-KR" altLang="en-US" dirty="0"/>
              <a:t>아카이브 및 압축은 백업을 만들고 네트워크 간에 데이터를 전송할 때 </a:t>
            </a:r>
            <a:r>
              <a:rPr lang="ko-KR" altLang="en-US" dirty="0" smtClean="0"/>
              <a:t>유용하다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백업 </a:t>
            </a:r>
            <a:r>
              <a:rPr lang="ko-KR" altLang="en-US" dirty="0"/>
              <a:t>아카이브를 만들고 작업하기 위한 가장 오래되고 가장 일반적인 명령 중 하나는 </a:t>
            </a:r>
            <a:r>
              <a:rPr lang="en-US" altLang="ko-KR" dirty="0"/>
              <a:t>tar </a:t>
            </a:r>
            <a:r>
              <a:rPr lang="ko-KR" altLang="en-US" dirty="0" smtClean="0"/>
              <a:t>명령이다</a:t>
            </a:r>
            <a:r>
              <a:rPr lang="en-US" altLang="ko-KR" dirty="0" smtClean="0"/>
              <a:t>(</a:t>
            </a:r>
            <a:r>
              <a:rPr lang="ko-KR" altLang="en-US" dirty="0"/>
              <a:t>원래 테이프 아카이브를 나타냈음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r>
              <a:rPr lang="en-US" altLang="ko-KR" dirty="0"/>
              <a:t>tar</a:t>
            </a:r>
            <a:r>
              <a:rPr lang="ko-KR" altLang="en-US" dirty="0"/>
              <a:t>을 사용하면 많은 파일을 단일 파일</a:t>
            </a:r>
            <a:r>
              <a:rPr lang="en-US" altLang="ko-KR" dirty="0"/>
              <a:t>(</a:t>
            </a:r>
            <a:r>
              <a:rPr lang="ko-KR" altLang="en-US" dirty="0"/>
              <a:t>아카이브</a:t>
            </a:r>
            <a:r>
              <a:rPr lang="en-US" altLang="ko-KR" dirty="0"/>
              <a:t>)</a:t>
            </a:r>
            <a:r>
              <a:rPr lang="ko-KR" altLang="en-US" dirty="0"/>
              <a:t>에 모을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tar </a:t>
            </a:r>
            <a:r>
              <a:rPr lang="ko-KR" altLang="en-US" dirty="0"/>
              <a:t>아카이브는 개별 파일을 추출할 수 있도록 각 파일 및 색인에 대한 메타데이터와 혼합된 파일 </a:t>
            </a:r>
            <a:r>
              <a:rPr lang="ko-KR" altLang="en-US" dirty="0" smtClean="0"/>
              <a:t>데이터의 </a:t>
            </a:r>
            <a:r>
              <a:rPr lang="ko-KR" altLang="en-US" dirty="0"/>
              <a:t>구조화된 </a:t>
            </a:r>
            <a:r>
              <a:rPr lang="ko-KR" altLang="en-US" dirty="0" smtClean="0"/>
              <a:t>시퀀스이다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gzip</a:t>
            </a:r>
            <a:r>
              <a:rPr lang="en-US" altLang="ko-KR" dirty="0"/>
              <a:t>, bzip2, </a:t>
            </a:r>
            <a:r>
              <a:rPr lang="en-US" altLang="ko-KR" dirty="0" err="1"/>
              <a:t>xz</a:t>
            </a:r>
            <a:r>
              <a:rPr lang="en-US" altLang="ko-KR" dirty="0"/>
              <a:t> </a:t>
            </a:r>
            <a:r>
              <a:rPr lang="ko-KR" altLang="en-US" dirty="0"/>
              <a:t>등의 압축 방법으로 아카이브를 압축할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tar </a:t>
            </a:r>
            <a:r>
              <a:rPr lang="ko-KR" altLang="en-US" dirty="0"/>
              <a:t>명령은 아카이브의 콘텐츠를 나열하거나 파일을 현재 시스템으로 추출할 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14973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en-US" altLang="ko-KR" dirty="0" err="1"/>
              <a:t>scp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sftp</a:t>
            </a:r>
            <a:r>
              <a:rPr lang="en-US" altLang="ko-KR" dirty="0"/>
              <a:t> </a:t>
            </a:r>
            <a:r>
              <a:rPr lang="ko-KR" altLang="en-US" dirty="0"/>
              <a:t>명령과 마찬가지로 </a:t>
            </a:r>
            <a:r>
              <a:rPr lang="en-US" altLang="ko-KR" dirty="0" err="1"/>
              <a:t>rsync</a:t>
            </a:r>
            <a:r>
              <a:rPr lang="ko-KR" altLang="en-US" dirty="0"/>
              <a:t>은 </a:t>
            </a:r>
            <a:r>
              <a:rPr lang="en-US" altLang="ko-KR" dirty="0"/>
              <a:t>[user@]host:/path </a:t>
            </a:r>
            <a:r>
              <a:rPr lang="ko-KR" altLang="en-US" dirty="0"/>
              <a:t>형식을 사용하여 원격 위치를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원격 </a:t>
            </a:r>
            <a:r>
              <a:rPr lang="ko-KR" altLang="en-US" dirty="0"/>
              <a:t>위치는 소스 또는 대상 시스템일 수 있지만 두 시스템 중 하나는 </a:t>
            </a:r>
            <a:r>
              <a:rPr lang="ko-KR" altLang="en-US" dirty="0" err="1"/>
              <a:t>로컬이어야</a:t>
            </a:r>
            <a:r>
              <a:rPr lang="ko-KR" altLang="en-US" dirty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 소유권을 보존하려면 대상 시스템에서 </a:t>
            </a:r>
            <a:r>
              <a:rPr lang="en-US" altLang="ko-KR" dirty="0"/>
              <a:t>root</a:t>
            </a:r>
            <a:r>
              <a:rPr lang="ko-KR" altLang="en-US" dirty="0"/>
              <a:t>여야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대상이 </a:t>
            </a:r>
            <a:r>
              <a:rPr lang="ko-KR" altLang="en-US" dirty="0"/>
              <a:t>원격인 경우 </a:t>
            </a:r>
            <a:r>
              <a:rPr lang="en-US" altLang="ko-KR" dirty="0"/>
              <a:t>root</a:t>
            </a:r>
            <a:r>
              <a:rPr lang="ko-KR" altLang="en-US" dirty="0"/>
              <a:t>로 </a:t>
            </a:r>
            <a:r>
              <a:rPr lang="ko-KR" altLang="en-US" dirty="0" smtClean="0"/>
              <a:t>인증한다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대상이 </a:t>
            </a:r>
            <a:r>
              <a:rPr lang="ko-KR" altLang="en-US" dirty="0"/>
              <a:t>로컬인 경우 </a:t>
            </a:r>
            <a:r>
              <a:rPr lang="en-US" altLang="ko-KR" dirty="0" err="1"/>
              <a:t>rsync</a:t>
            </a:r>
            <a:r>
              <a:rPr lang="ko-KR" altLang="en-US" dirty="0"/>
              <a:t>을 </a:t>
            </a:r>
            <a:r>
              <a:rPr lang="en-US" altLang="ko-KR" dirty="0"/>
              <a:t>root</a:t>
            </a:r>
            <a:r>
              <a:rPr lang="ko-KR" altLang="en-US" dirty="0"/>
              <a:t>로 실행해야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예에서는 로컬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ko-KR" altLang="en-US" dirty="0"/>
              <a:t>디렉터리를 </a:t>
            </a:r>
            <a:r>
              <a:rPr lang="en-US" altLang="ko-KR" dirty="0" err="1"/>
              <a:t>remotehost</a:t>
            </a:r>
            <a:r>
              <a:rPr lang="en-US" altLang="ko-KR" dirty="0"/>
              <a:t> </a:t>
            </a:r>
            <a:r>
              <a:rPr lang="ko-KR" altLang="en-US" dirty="0"/>
              <a:t>시스템의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동기화한다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en-US" altLang="ko-KR" dirty="0" smtClean="0"/>
              <a:t>  -</a:t>
            </a:r>
            <a:r>
              <a:rPr lang="en-US" altLang="ko-KR" dirty="0" err="1"/>
              <a:t>av</a:t>
            </a:r>
            <a:r>
              <a:rPr lang="en-US" altLang="ko-KR" dirty="0"/>
              <a:t> </a:t>
            </a:r>
            <a:r>
              <a:rPr lang="en-US" altLang="ko-KR" dirty="0" smtClean="0"/>
              <a:t>   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remotehost</a:t>
            </a:r>
            <a:r>
              <a:rPr lang="en-US" altLang="ko-KR" dirty="0"/>
              <a:t>:/</a:t>
            </a:r>
            <a:r>
              <a:rPr lang="en-US" altLang="ko-KR" dirty="0" err="1"/>
              <a:t>tmp</a:t>
            </a:r>
            <a:endParaRPr lang="en-US" altLang="ko-KR" dirty="0"/>
          </a:p>
          <a:p>
            <a:endParaRPr lang="en-US" altLang="ko-KR" sz="1300" dirty="0" smtClean="0"/>
          </a:p>
          <a:p>
            <a:r>
              <a:rPr lang="en-US" altLang="ko-KR" sz="1500" dirty="0" err="1" smtClean="0"/>
              <a:t>root@remotehost's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password: password</a:t>
            </a:r>
          </a:p>
          <a:p>
            <a:r>
              <a:rPr lang="en-US" altLang="ko-KR" sz="1500" dirty="0"/>
              <a:t>receiving incremental file list</a:t>
            </a:r>
          </a:p>
          <a:p>
            <a:r>
              <a:rPr lang="en-US" altLang="ko-KR" sz="1500" dirty="0"/>
              <a:t>log/</a:t>
            </a:r>
          </a:p>
          <a:p>
            <a:r>
              <a:rPr lang="en-US" altLang="ko-KR" sz="1500" dirty="0"/>
              <a:t>log/README</a:t>
            </a:r>
          </a:p>
          <a:p>
            <a:r>
              <a:rPr lang="en-US" altLang="ko-KR" sz="1500" dirty="0"/>
              <a:t>log/boot.log</a:t>
            </a:r>
          </a:p>
          <a:p>
            <a:r>
              <a:rPr lang="en-US" altLang="ko-KR" sz="1500" dirty="0"/>
              <a:t>...output omitted...</a:t>
            </a:r>
          </a:p>
          <a:p>
            <a:r>
              <a:rPr lang="en-US" altLang="ko-KR" sz="1500" dirty="0"/>
              <a:t>sent 9,783 bytes  received 290,576 bytes  85,816.86 bytes/sec</a:t>
            </a:r>
          </a:p>
          <a:p>
            <a:r>
              <a:rPr lang="en-US" altLang="ko-KR" sz="1500" dirty="0"/>
              <a:t>total size is 11,585,690  speedup is </a:t>
            </a:r>
            <a:r>
              <a:rPr lang="en-US" altLang="ko-KR" sz="1500" dirty="0" smtClean="0"/>
              <a:t>38.57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817549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같은 </a:t>
            </a:r>
            <a:r>
              <a:rPr lang="ko-KR" altLang="en-US" dirty="0"/>
              <a:t>방법으로 </a:t>
            </a:r>
            <a:r>
              <a:rPr lang="en-US" altLang="ko-KR" dirty="0" err="1"/>
              <a:t>remotehost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ko-KR" altLang="en-US" dirty="0"/>
              <a:t>원격 디렉터리를 </a:t>
            </a:r>
            <a:endParaRPr lang="en-US" altLang="ko-KR" dirty="0" smtClean="0"/>
          </a:p>
          <a:p>
            <a:r>
              <a:rPr lang="en-US" altLang="ko-KR" dirty="0" smtClean="0"/>
              <a:t>host</a:t>
            </a:r>
            <a:r>
              <a:rPr lang="ko-KR" altLang="en-US" dirty="0"/>
              <a:t>의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  <a:r>
              <a:rPr lang="ko-KR" altLang="en-US" dirty="0"/>
              <a:t>로컬 디렉터리에 동기화할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 err="1"/>
              <a:t>root@host</a:t>
            </a:r>
            <a:r>
              <a:rPr lang="en-US" altLang="ko-KR" dirty="0"/>
              <a:t> ~]# </a:t>
            </a: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en-US" altLang="ko-KR" dirty="0" smtClean="0"/>
              <a:t>  -</a:t>
            </a:r>
            <a:r>
              <a:rPr lang="en-US" altLang="ko-KR" dirty="0" err="1"/>
              <a:t>av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remotehost</a:t>
            </a:r>
            <a:r>
              <a:rPr lang="en-US" altLang="ko-KR" dirty="0"/>
              <a:t>:/</a:t>
            </a:r>
            <a:r>
              <a:rPr lang="en-US" altLang="ko-KR" dirty="0" err="1"/>
              <a:t>var</a:t>
            </a:r>
            <a:r>
              <a:rPr lang="en-US" altLang="ko-KR" dirty="0"/>
              <a:t>/log </a:t>
            </a:r>
            <a:r>
              <a:rPr lang="en-US" altLang="ko-KR" dirty="0" smtClean="0"/>
              <a:t>  /</a:t>
            </a:r>
            <a:r>
              <a:rPr lang="en-US" altLang="ko-KR" dirty="0" err="1"/>
              <a:t>tmp</a:t>
            </a:r>
            <a:endParaRPr lang="en-US" altLang="ko-KR" dirty="0"/>
          </a:p>
          <a:p>
            <a:endParaRPr lang="en-US" altLang="ko-KR" sz="1300" dirty="0" smtClean="0"/>
          </a:p>
          <a:p>
            <a:r>
              <a:rPr lang="en-US" altLang="ko-KR" sz="1500" dirty="0" err="1" smtClean="0"/>
              <a:t>root@remotehost's</a:t>
            </a:r>
            <a:r>
              <a:rPr lang="en-US" altLang="ko-KR" sz="1500" dirty="0" smtClean="0"/>
              <a:t> </a:t>
            </a:r>
            <a:r>
              <a:rPr lang="en-US" altLang="ko-KR" sz="1500" dirty="0"/>
              <a:t>password: password</a:t>
            </a:r>
          </a:p>
          <a:p>
            <a:r>
              <a:rPr lang="en-US" altLang="ko-KR" sz="1500" dirty="0"/>
              <a:t>receiving incremental file list</a:t>
            </a:r>
          </a:p>
          <a:p>
            <a:r>
              <a:rPr lang="en-US" altLang="ko-KR" sz="1500" dirty="0"/>
              <a:t>log/boot.log</a:t>
            </a:r>
          </a:p>
          <a:p>
            <a:r>
              <a:rPr lang="en-US" altLang="ko-KR" sz="1500" dirty="0"/>
              <a:t>log/dnf.librepo.log</a:t>
            </a:r>
          </a:p>
          <a:p>
            <a:r>
              <a:rPr lang="en-US" altLang="ko-KR" sz="1500" dirty="0"/>
              <a:t>log/dnf.log</a:t>
            </a:r>
          </a:p>
          <a:p>
            <a:r>
              <a:rPr lang="en-US" altLang="ko-KR" sz="1500" dirty="0"/>
              <a:t>...output omitted...</a:t>
            </a:r>
          </a:p>
          <a:p>
            <a:endParaRPr lang="en-US" altLang="ko-KR" sz="1500" dirty="0"/>
          </a:p>
          <a:p>
            <a:r>
              <a:rPr lang="en-US" altLang="ko-KR" sz="1500" dirty="0"/>
              <a:t>sent 9,783 bytes  received 290,576 bytes  85,816.86 bytes/sec</a:t>
            </a:r>
          </a:p>
          <a:p>
            <a:r>
              <a:rPr lang="en-US" altLang="ko-KR" sz="1500" dirty="0"/>
              <a:t>total size is 11,585,690  speedup is 38.57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878917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/>
          <a:lstStyle/>
          <a:p>
            <a:r>
              <a:rPr lang="ko-KR" altLang="en-US" dirty="0"/>
              <a:t>요약</a:t>
            </a:r>
          </a:p>
          <a:p>
            <a:r>
              <a:rPr lang="ko-KR" altLang="en-US" dirty="0"/>
              <a:t>이 장에서 학습한 내용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tar </a:t>
            </a:r>
            <a:r>
              <a:rPr lang="ko-KR" altLang="en-US" dirty="0"/>
              <a:t>명령은 일련의 파일 및 디렉터리에서 아카이브 파일을 만들고</a:t>
            </a:r>
            <a:r>
              <a:rPr lang="en-US" altLang="ko-KR" dirty="0"/>
              <a:t>, </a:t>
            </a:r>
            <a:r>
              <a:rPr lang="ko-KR" altLang="en-US" dirty="0"/>
              <a:t>아카이브에서 파일을 추출하며</a:t>
            </a:r>
            <a:r>
              <a:rPr lang="en-US" altLang="ko-KR" dirty="0"/>
              <a:t>, </a:t>
            </a:r>
            <a:r>
              <a:rPr lang="ko-KR" altLang="en-US" dirty="0"/>
              <a:t>아카이브의 콘텐츠를 </a:t>
            </a:r>
            <a:r>
              <a:rPr lang="ko-KR" altLang="en-US" dirty="0" smtClean="0"/>
              <a:t>나열한다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tar </a:t>
            </a:r>
            <a:r>
              <a:rPr lang="ko-KR" altLang="en-US" dirty="0"/>
              <a:t>명령은 아카이브 크기를 줄일 수 있는 다양한 압축 방법을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/>
              <a:t>SSH </a:t>
            </a:r>
            <a:r>
              <a:rPr lang="ko-KR" altLang="en-US" dirty="0"/>
              <a:t>서비스는 안전한 원격 쉘을 제공할 뿐만 아니라</a:t>
            </a:r>
            <a:r>
              <a:rPr lang="en-US" altLang="ko-KR" dirty="0"/>
              <a:t>, SSH </a:t>
            </a:r>
            <a:r>
              <a:rPr lang="ko-KR" altLang="en-US" dirty="0"/>
              <a:t>서버를 실행하는 원격 시스템과 파일을 안전하게 송수신하기 위한 방법으로 </a:t>
            </a:r>
            <a:r>
              <a:rPr lang="en-US" altLang="ko-KR" dirty="0" err="1"/>
              <a:t>scp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sftp</a:t>
            </a:r>
            <a:r>
              <a:rPr lang="ko-KR" altLang="en-US" dirty="0"/>
              <a:t>를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err="1"/>
              <a:t>rsync</a:t>
            </a:r>
            <a:r>
              <a:rPr lang="en-US" altLang="ko-KR" dirty="0"/>
              <a:t> </a:t>
            </a:r>
            <a:r>
              <a:rPr lang="ko-KR" altLang="en-US" dirty="0"/>
              <a:t>명령은 두 디렉터리 사이에서 파일을 안전하고 효율적으로 </a:t>
            </a:r>
            <a:r>
              <a:rPr lang="ko-KR" altLang="en-US" dirty="0" smtClean="0"/>
              <a:t>동기화한다</a:t>
            </a:r>
            <a:r>
              <a:rPr lang="en-US" altLang="ko-KR" dirty="0" smtClean="0"/>
              <a:t>. </a:t>
            </a:r>
            <a:r>
              <a:rPr lang="ko-KR" altLang="en-US" dirty="0"/>
              <a:t>두 디렉터리 중 하나는 원격 시스템에 있을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90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tar </a:t>
            </a:r>
            <a:r>
              <a:rPr lang="ko-KR" altLang="en-US" dirty="0"/>
              <a:t>명령 옵션은 일반 옵션 및 압축 옵션의 작업</a:t>
            </a:r>
            <a:r>
              <a:rPr lang="en-US" altLang="ko-KR" dirty="0"/>
              <a:t>(</a:t>
            </a:r>
            <a:r>
              <a:rPr lang="ko-KR" altLang="en-US" dirty="0"/>
              <a:t>수행할 조치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smtClean="0"/>
              <a:t>나뉜다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sz="2500" dirty="0"/>
              <a:t>tar </a:t>
            </a:r>
            <a:r>
              <a:rPr lang="ko-KR" altLang="en-US" sz="2500" dirty="0"/>
              <a:t>작업 개요</a:t>
            </a:r>
            <a:endParaRPr lang="en-US" altLang="ko-KR" sz="2500" dirty="0"/>
          </a:p>
          <a:p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0064"/>
              </p:ext>
            </p:extLst>
          </p:nvPr>
        </p:nvGraphicFramePr>
        <p:xfrm>
          <a:off x="323528" y="1340768"/>
          <a:ext cx="8064896" cy="20162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39021">
                  <a:extLst>
                    <a:ext uri="{9D8B030D-6E8A-4147-A177-3AD203B41FA5}">
                      <a16:colId xmlns:a16="http://schemas.microsoft.com/office/drawing/2014/main" val="1159214616"/>
                    </a:ext>
                  </a:extLst>
                </a:gridCol>
                <a:gridCol w="5325875">
                  <a:extLst>
                    <a:ext uri="{9D8B030D-6E8A-4147-A177-3AD203B41FA5}">
                      <a16:colId xmlns:a16="http://schemas.microsoft.com/office/drawing/2014/main" val="128555491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옵션</a:t>
                      </a:r>
                    </a:p>
                  </a:txBody>
                  <a:tcPr marL="47625" marR="47625" marT="47625" marB="476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3706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-c, --create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새 아카이브 만들기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5548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-x, --extract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기존 아카이브에서 추출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8994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-t, --list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아카이브의 목차를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나열한다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20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4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70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/>
          <a:lstStyle/>
          <a:p>
            <a:r>
              <a:rPr lang="ko-KR" altLang="en-US" sz="2500" dirty="0" smtClean="0"/>
              <a:t>선택된 </a:t>
            </a:r>
            <a:r>
              <a:rPr lang="en-US" altLang="ko-KR" sz="2500" dirty="0"/>
              <a:t>tar </a:t>
            </a:r>
            <a:r>
              <a:rPr lang="ko-KR" altLang="en-US" sz="2500" dirty="0"/>
              <a:t>일반 </a:t>
            </a:r>
            <a:r>
              <a:rPr lang="ko-KR" altLang="en-US" sz="2500" dirty="0" smtClean="0"/>
              <a:t>옵션</a:t>
            </a:r>
            <a:endParaRPr lang="en-US" altLang="ko-KR" sz="2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500" dirty="0" smtClean="0"/>
              <a:t>tar </a:t>
            </a:r>
            <a:r>
              <a:rPr lang="ko-KR" altLang="en-US" sz="2500" dirty="0"/>
              <a:t>압축 옵션 </a:t>
            </a:r>
            <a:r>
              <a:rPr lang="ko-KR" altLang="en-US" sz="2500" dirty="0" smtClean="0"/>
              <a:t>개요</a:t>
            </a:r>
            <a:endParaRPr lang="en-US" altLang="ko-KR" sz="2500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55066"/>
              </p:ext>
            </p:extLst>
          </p:nvPr>
        </p:nvGraphicFramePr>
        <p:xfrm>
          <a:off x="226104" y="692696"/>
          <a:ext cx="8594367" cy="28943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65776">
                  <a:extLst>
                    <a:ext uri="{9D8B030D-6E8A-4147-A177-3AD203B41FA5}">
                      <a16:colId xmlns:a16="http://schemas.microsoft.com/office/drawing/2014/main" val="1631887844"/>
                    </a:ext>
                  </a:extLst>
                </a:gridCol>
                <a:gridCol w="5328591">
                  <a:extLst>
                    <a:ext uri="{9D8B030D-6E8A-4147-A177-3AD203B41FA5}">
                      <a16:colId xmlns:a16="http://schemas.microsoft.com/office/drawing/2014/main" val="549106312"/>
                    </a:ext>
                  </a:extLst>
                </a:gridCol>
              </a:tblGrid>
              <a:tr h="4247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옵션</a:t>
                      </a:r>
                    </a:p>
                  </a:txBody>
                  <a:tcPr marL="47625" marR="47625" marT="47625" marB="476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247708"/>
                  </a:ext>
                </a:extLst>
              </a:tr>
              <a:tr h="618778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-v, --verbose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자세한 정보를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표시한다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보관 또는 추출되는 파일을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표시한다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20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76627"/>
                  </a:ext>
                </a:extLst>
              </a:tr>
              <a:tr h="88240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-f, --file=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파일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이름이다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 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 옵션 다음에는 사용 또는 생성할 아카이브의 파일 이름이 와야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한다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20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23900"/>
                  </a:ext>
                </a:extLst>
              </a:tr>
              <a:tr h="88240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-p, </a:t>
                      </a:r>
                      <a:r>
                        <a:rPr lang="en-US" sz="15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--preserve-permissions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아카이브를 추출할 때 </a:t>
                      </a:r>
                      <a:r>
                        <a:rPr lang="en-US" altLang="ko-KR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umask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를 제거하지 않고 파일 및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디렉터리에 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대한 권한을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보존한다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  <a:endParaRPr lang="en-US" altLang="ko-KR" sz="20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7522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5439"/>
              </p:ext>
            </p:extLst>
          </p:nvPr>
        </p:nvGraphicFramePr>
        <p:xfrm>
          <a:off x="218312" y="4150814"/>
          <a:ext cx="8530152" cy="25185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81480">
                  <a:extLst>
                    <a:ext uri="{9D8B030D-6E8A-4147-A177-3AD203B41FA5}">
                      <a16:colId xmlns:a16="http://schemas.microsoft.com/office/drawing/2014/main" val="4053245352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344212277"/>
                    </a:ext>
                  </a:extLst>
                </a:gridCol>
              </a:tblGrid>
              <a:tr h="4653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옵션</a:t>
                      </a:r>
                    </a:p>
                  </a:txBody>
                  <a:tcPr marL="47625" marR="47625" marT="47625" marB="476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00479"/>
                  </a:ext>
                </a:extLst>
              </a:tr>
              <a:tr h="4653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-z, --</a:t>
                      </a:r>
                      <a:r>
                        <a:rPr lang="en-US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gzip</a:t>
                      </a:r>
                      <a:endParaRPr lang="en-US" sz="20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gzip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압축을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사용한다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(.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tar.gz).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41810"/>
                  </a:ext>
                </a:extLst>
              </a:tr>
              <a:tr h="7938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-j, --bzip2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bzip2 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압축을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사용한다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(.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tar.bz2). </a:t>
                      </a:r>
                      <a:endParaRPr lang="en-US" altLang="ko-KR" sz="2000" dirty="0" smtClean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일반적으로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bzip2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가 </a:t>
                      </a:r>
                      <a:r>
                        <a:rPr lang="en-US" altLang="ko-KR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gzip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보다 압축률이 더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높다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08651"/>
                  </a:ext>
                </a:extLst>
              </a:tr>
              <a:tr h="7938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-J, --</a:t>
                      </a:r>
                      <a:r>
                        <a:rPr lang="en-US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xz</a:t>
                      </a:r>
                      <a:endParaRPr lang="en-US" sz="2000" dirty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xz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압축을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사용한다</a:t>
                      </a:r>
                      <a:r>
                        <a:rPr lang="en-US" altLang="ko-KR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(.</a:t>
                      </a:r>
                      <a:r>
                        <a:rPr lang="en-US" altLang="ko-KR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tar.xz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). </a:t>
                      </a:r>
                      <a:endParaRPr lang="en-US" altLang="ko-KR" sz="2000" dirty="0" smtClean="0"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일반적으로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r>
                        <a:rPr lang="en-US" altLang="ko-KR" sz="2000" dirty="0" err="1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xz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 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압축이 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bzip2</a:t>
                      </a:r>
                      <a:r>
                        <a:rPr lang="ko-KR" altLang="en-US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보다 압축률이 더 </a:t>
                      </a:r>
                      <a:r>
                        <a:rPr lang="ko-KR" altLang="en-US" sz="2000" dirty="0" smtClean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높다</a:t>
                      </a:r>
                      <a:r>
                        <a:rPr lang="en-US" altLang="ko-KR" sz="2000" dirty="0"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.</a:t>
                      </a:r>
                    </a:p>
                  </a:txBody>
                  <a:tcPr marL="47625" marR="47625" marT="47625" marB="476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86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53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tar </a:t>
            </a:r>
            <a:r>
              <a:rPr lang="ko-KR" altLang="en-US" sz="2500" dirty="0"/>
              <a:t>명령의 옵션 목록</a:t>
            </a:r>
          </a:p>
          <a:p>
            <a:endParaRPr lang="en-US" altLang="ko-KR" sz="1500" dirty="0" smtClean="0"/>
          </a:p>
          <a:p>
            <a:r>
              <a:rPr lang="en-US" altLang="ko-KR" dirty="0" smtClean="0"/>
              <a:t>tar </a:t>
            </a:r>
            <a:r>
              <a:rPr lang="ko-KR" altLang="en-US" dirty="0"/>
              <a:t>명령에는 다음 세 가지 옵션 중 하나가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아카이브를 생성하려면 </a:t>
            </a:r>
            <a:r>
              <a:rPr lang="en-US" altLang="ko-KR" dirty="0"/>
              <a:t>-c </a:t>
            </a:r>
            <a:r>
              <a:rPr lang="ko-KR" altLang="en-US" dirty="0"/>
              <a:t>또는 </a:t>
            </a:r>
            <a:r>
              <a:rPr lang="en-US" altLang="ko-KR" dirty="0"/>
              <a:t>--create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아카이브의 </a:t>
            </a:r>
            <a:r>
              <a:rPr lang="ko-KR" altLang="en-US" dirty="0"/>
              <a:t>콘텐츠를 나열하려면 </a:t>
            </a:r>
            <a:r>
              <a:rPr lang="en-US" altLang="ko-KR" dirty="0"/>
              <a:t>-t </a:t>
            </a:r>
            <a:r>
              <a:rPr lang="ko-KR" altLang="en-US" dirty="0"/>
              <a:t>또는 </a:t>
            </a:r>
            <a:r>
              <a:rPr lang="en-US" altLang="ko-KR" dirty="0"/>
              <a:t>--list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아카이브를 </a:t>
            </a:r>
            <a:r>
              <a:rPr lang="ko-KR" altLang="en-US" dirty="0"/>
              <a:t>추출하려면 </a:t>
            </a:r>
            <a:r>
              <a:rPr lang="en-US" altLang="ko-KR" dirty="0"/>
              <a:t>-x </a:t>
            </a:r>
            <a:r>
              <a:rPr lang="ko-KR" altLang="en-US" dirty="0"/>
              <a:t>또는 </a:t>
            </a:r>
            <a:r>
              <a:rPr lang="en-US" altLang="ko-KR" dirty="0"/>
              <a:t>--extract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일반적으로 </a:t>
            </a:r>
            <a:r>
              <a:rPr lang="ko-KR" altLang="en-US" dirty="0"/>
              <a:t>사용되는 기타 옵션은 다음과 </a:t>
            </a:r>
            <a:r>
              <a:rPr lang="ko-KR" altLang="en-US" dirty="0" smtClean="0"/>
              <a:t>같다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작동할 </a:t>
            </a:r>
            <a:r>
              <a:rPr lang="ko-KR" altLang="en-US" dirty="0"/>
              <a:t>아카이브의 인수로 파일 이름과 함께 </a:t>
            </a:r>
            <a:r>
              <a:rPr lang="en-US" altLang="ko-KR" dirty="0"/>
              <a:t>-f </a:t>
            </a:r>
            <a:r>
              <a:rPr lang="ko-KR" altLang="en-US" dirty="0"/>
              <a:t>또는 </a:t>
            </a:r>
            <a:r>
              <a:rPr lang="en-US" altLang="ko-KR" dirty="0"/>
              <a:t>--file=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세부 </a:t>
            </a:r>
            <a:r>
              <a:rPr lang="ko-KR" altLang="en-US" dirty="0"/>
              <a:t>정보를 표시하려면 </a:t>
            </a:r>
            <a:r>
              <a:rPr lang="en-US" altLang="ko-KR" dirty="0"/>
              <a:t>-v </a:t>
            </a:r>
            <a:r>
              <a:rPr lang="ko-KR" altLang="en-US" dirty="0"/>
              <a:t>또는 </a:t>
            </a:r>
            <a:r>
              <a:rPr lang="en-US" altLang="ko-KR" dirty="0"/>
              <a:t>--verbose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아카이브에 </a:t>
            </a:r>
            <a:r>
              <a:rPr lang="ko-KR" altLang="en-US" dirty="0"/>
              <a:t>추가하거나 아카이브에서 추출할 파일을 확인하는 데 </a:t>
            </a:r>
            <a:r>
              <a:rPr lang="ko-KR" altLang="en-US" dirty="0" smtClean="0"/>
              <a:t>유용하다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79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참고</a:t>
            </a:r>
            <a:endParaRPr lang="ko-KR" altLang="en-US" dirty="0"/>
          </a:p>
          <a:p>
            <a:r>
              <a:rPr lang="en-US" altLang="ko-KR" dirty="0"/>
              <a:t>tar </a:t>
            </a:r>
            <a:r>
              <a:rPr lang="ko-KR" altLang="en-US" dirty="0"/>
              <a:t>명령은 실제로 선행하는 </a:t>
            </a:r>
            <a:r>
              <a:rPr lang="en-US" altLang="ko-KR" dirty="0"/>
              <a:t>- </a:t>
            </a:r>
            <a:r>
              <a:rPr lang="ko-KR" altLang="en-US" dirty="0"/>
              <a:t>없는 표준 단일 문자 옵션을 사용하는 세 번째의 이전 옵션 스타일을 </a:t>
            </a:r>
            <a:r>
              <a:rPr lang="ko-KR" altLang="en-US" dirty="0" smtClean="0"/>
              <a:t>지원한다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여전히 </a:t>
            </a:r>
            <a:r>
              <a:rPr lang="ko-KR" altLang="en-US" dirty="0"/>
              <a:t>흔히 발생하며 다른 사람의 지침이나 명령을 사용하여 작업 할 때 이 구문을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info </a:t>
            </a:r>
            <a:r>
              <a:rPr lang="en-US" altLang="ko-KR" dirty="0"/>
              <a:t>tar 'old options' </a:t>
            </a:r>
            <a:r>
              <a:rPr lang="ko-KR" altLang="en-US" dirty="0"/>
              <a:t>명령은 이 옵션이 일반적인 짧은 옵션과 어떻게 다른지 자세히 </a:t>
            </a:r>
            <a:r>
              <a:rPr lang="ko-KR" altLang="en-US" dirty="0" smtClean="0"/>
              <a:t>설명한다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이제는 이전 옵션을 무시하고 표준의 짧은 옵션 구문과 긴 옵션 구문에 중점을 둘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41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218312" y="186906"/>
            <a:ext cx="8746176" cy="6336704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파일 및 디렉터리 보관</a:t>
            </a:r>
          </a:p>
          <a:p>
            <a:endParaRPr lang="en-US" altLang="ko-KR" sz="1500" dirty="0" smtClean="0"/>
          </a:p>
          <a:p>
            <a:r>
              <a:rPr lang="ko-KR" altLang="en-US" dirty="0" smtClean="0"/>
              <a:t>새 </a:t>
            </a:r>
            <a:r>
              <a:rPr lang="ko-KR" altLang="en-US" dirty="0"/>
              <a:t>아카이브를 만들 때 처음 사용할 옵션은 </a:t>
            </a:r>
            <a:r>
              <a:rPr lang="en-US" altLang="ko-KR" dirty="0"/>
              <a:t>c </a:t>
            </a:r>
            <a:r>
              <a:rPr lang="ko-KR" altLang="en-US" dirty="0" smtClean="0"/>
              <a:t>옵션이다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 다음에는 </a:t>
            </a:r>
            <a:r>
              <a:rPr lang="en-US" altLang="ko-KR" dirty="0"/>
              <a:t>f </a:t>
            </a:r>
            <a:r>
              <a:rPr lang="ko-KR" altLang="en-US" dirty="0"/>
              <a:t>옵션이 오며</a:t>
            </a:r>
            <a:r>
              <a:rPr lang="en-US" altLang="ko-KR" dirty="0"/>
              <a:t>, </a:t>
            </a:r>
            <a:r>
              <a:rPr lang="ko-KR" altLang="en-US" dirty="0"/>
              <a:t>한 칸 띄운 뒤에는 생성할 아카이브의 파일 이름</a:t>
            </a:r>
            <a:r>
              <a:rPr lang="en-US" altLang="ko-KR" dirty="0"/>
              <a:t>, </a:t>
            </a:r>
            <a:r>
              <a:rPr lang="ko-KR" altLang="en-US" dirty="0" smtClean="0"/>
              <a:t>마지막으로 </a:t>
            </a:r>
            <a:r>
              <a:rPr lang="ko-KR" altLang="en-US" dirty="0"/>
              <a:t>아카이브에 추가할 파일과 디렉터리 목록이 </a:t>
            </a:r>
            <a:r>
              <a:rPr lang="ko-KR" altLang="en-US" dirty="0" smtClean="0"/>
              <a:t>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별도 </a:t>
            </a:r>
            <a:r>
              <a:rPr lang="ko-KR" altLang="en-US" dirty="0"/>
              <a:t>지정하지 않는 한 현재 디렉터리에 아카이브가 </a:t>
            </a:r>
            <a:r>
              <a:rPr lang="ko-KR" altLang="en-US" dirty="0" smtClean="0"/>
              <a:t>생성된다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주의</a:t>
            </a:r>
          </a:p>
          <a:p>
            <a:r>
              <a:rPr lang="en-US" altLang="ko-KR" dirty="0"/>
              <a:t>tar </a:t>
            </a:r>
            <a:r>
              <a:rPr lang="ko-KR" altLang="en-US" dirty="0"/>
              <a:t>아카이브를 만들기 전에 새로 만들 아카이브와 이름이 같은 아카이브가 디렉터리에 없는지 </a:t>
            </a:r>
            <a:r>
              <a:rPr lang="ko-KR" altLang="en-US" dirty="0" smtClean="0"/>
              <a:t>확인한다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tar </a:t>
            </a:r>
            <a:r>
              <a:rPr lang="ko-KR" altLang="en-US" dirty="0"/>
              <a:t>명령을 실행하면 경고 없이 기존 아카이브를 </a:t>
            </a:r>
            <a:r>
              <a:rPr lang="ko-KR" altLang="en-US" dirty="0" smtClean="0"/>
              <a:t>덮어쓴다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7292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20490</TotalTime>
  <Words>2989</Words>
  <Application>Microsoft Office PowerPoint</Application>
  <PresentationFormat>화면 슬라이드 쇼(4:3)</PresentationFormat>
  <Paragraphs>520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HY견고딕</vt:lpstr>
      <vt:lpstr>맑은 고딕</vt:lpstr>
      <vt:lpstr>바탕</vt:lpstr>
      <vt:lpstr>Franklin Gothic Book</vt:lpstr>
      <vt:lpstr>Perpetua</vt:lpstr>
      <vt:lpstr>Wingdings</vt:lpstr>
      <vt:lpstr>Wingdings 2</vt:lpstr>
      <vt:lpstr>균형</vt:lpstr>
      <vt:lpstr>Chapter 13 파일 보관 및 전송</vt:lpstr>
      <vt:lpstr>학습 목표</vt:lpstr>
      <vt:lpstr>Section 13.1 압축된 tar 아카이브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13.2 시스템 간 안전한 파일 전송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Section 13.3 시스템 간 안전한 파일 동기화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파일 동기화</dc:title>
  <dc:creator>연세직업전문학교</dc:creator>
  <cp:lastModifiedBy>LEE SANG CHEON</cp:lastModifiedBy>
  <cp:revision>1737</cp:revision>
  <dcterms:created xsi:type="dcterms:W3CDTF">2016-03-23T09:14:37Z</dcterms:created>
  <dcterms:modified xsi:type="dcterms:W3CDTF">2020-09-25T13:39:24Z</dcterms:modified>
</cp:coreProperties>
</file>