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307" r:id="rId6"/>
    <p:sldId id="308" r:id="rId7"/>
    <p:sldId id="260" r:id="rId8"/>
    <p:sldId id="309" r:id="rId9"/>
    <p:sldId id="261" r:id="rId10"/>
    <p:sldId id="310" r:id="rId11"/>
    <p:sldId id="263" r:id="rId12"/>
    <p:sldId id="303" r:id="rId13"/>
    <p:sldId id="299" r:id="rId14"/>
    <p:sldId id="265" r:id="rId15"/>
    <p:sldId id="311" r:id="rId16"/>
    <p:sldId id="266" r:id="rId17"/>
    <p:sldId id="267" r:id="rId18"/>
    <p:sldId id="268" r:id="rId19"/>
    <p:sldId id="269" r:id="rId20"/>
    <p:sldId id="270" r:id="rId21"/>
    <p:sldId id="304" r:id="rId22"/>
    <p:sldId id="271" r:id="rId23"/>
    <p:sldId id="300" r:id="rId24"/>
    <p:sldId id="272" r:id="rId25"/>
    <p:sldId id="313" r:id="rId26"/>
    <p:sldId id="305" r:id="rId27"/>
    <p:sldId id="274" r:id="rId28"/>
    <p:sldId id="314" r:id="rId29"/>
    <p:sldId id="306" r:id="rId30"/>
    <p:sldId id="315" r:id="rId31"/>
    <p:sldId id="316" r:id="rId32"/>
    <p:sldId id="276" r:id="rId33"/>
    <p:sldId id="277" r:id="rId34"/>
    <p:sldId id="317" r:id="rId35"/>
    <p:sldId id="278" r:id="rId36"/>
    <p:sldId id="279" r:id="rId37"/>
    <p:sldId id="301" r:id="rId38"/>
    <p:sldId id="280" r:id="rId39"/>
    <p:sldId id="318" r:id="rId40"/>
    <p:sldId id="281" r:id="rId41"/>
    <p:sldId id="282" r:id="rId42"/>
    <p:sldId id="319" r:id="rId43"/>
    <p:sldId id="283" r:id="rId44"/>
    <p:sldId id="320" r:id="rId45"/>
    <p:sldId id="284" r:id="rId46"/>
    <p:sldId id="302" r:id="rId47"/>
    <p:sldId id="285" r:id="rId48"/>
    <p:sldId id="321" r:id="rId49"/>
    <p:sldId id="286" r:id="rId50"/>
    <p:sldId id="322" r:id="rId51"/>
    <p:sldId id="287" r:id="rId52"/>
    <p:sldId id="323" r:id="rId53"/>
    <p:sldId id="324" r:id="rId54"/>
    <p:sldId id="288" r:id="rId55"/>
    <p:sldId id="325" r:id="rId56"/>
    <p:sldId id="290" r:id="rId57"/>
    <p:sldId id="326" r:id="rId58"/>
    <p:sldId id="291" r:id="rId59"/>
    <p:sldId id="327" r:id="rId60"/>
    <p:sldId id="292" r:id="rId61"/>
    <p:sldId id="328" r:id="rId62"/>
    <p:sldId id="294" r:id="rId6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2020-09-02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>
            <a:normAutofit/>
          </a:bodyPr>
          <a:lstStyle>
            <a:lvl1pPr algn="ctr">
              <a:defRPr lang="en-US" sz="4000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260648"/>
            <a:ext cx="8640960" cy="6336704"/>
          </a:xfrm>
        </p:spPr>
        <p:txBody>
          <a:bodyPr vert="horz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320040" indent="0">
              <a:spcBef>
                <a:spcPts val="0"/>
              </a:spcBef>
              <a:buNone/>
              <a:defRPr sz="2000"/>
            </a:lvl2pPr>
            <a:lvl3pPr marL="594360" indent="0">
              <a:spcBef>
                <a:spcPts val="0"/>
              </a:spcBef>
              <a:buNone/>
              <a:defRPr sz="2000"/>
            </a:lvl3pPr>
            <a:lvl4pPr marL="868680" indent="0">
              <a:spcBef>
                <a:spcPts val="0"/>
              </a:spcBef>
              <a:buNone/>
              <a:defRPr sz="2000"/>
            </a:lvl4pPr>
            <a:lvl5pPr marL="1143000" indent="0">
              <a:spcBef>
                <a:spcPts val="0"/>
              </a:spcBef>
              <a:buNone/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</a:t>
            </a:r>
            <a:r>
              <a:rPr kumimoji="0" lang="ko-KR" altLang="en-US" dirty="0" err="1" smtClean="0"/>
              <a:t>클릭하시오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46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74FB47-8BCC-4ABF-9336-221A647FEE42}" type="datetimeFigureOut">
              <a:rPr lang="ko-KR" altLang="en-US" smtClean="0"/>
              <a:pPr/>
              <a:t>2020-09-02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00188"/>
            <a:ext cx="8893175" cy="143827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Chapter </a:t>
            </a:r>
            <a:r>
              <a:rPr lang="en-US" altLang="ko-KR" dirty="0" smtClean="0">
                <a:solidFill>
                  <a:srgbClr val="FFFF00"/>
                </a:solidFill>
              </a:rPr>
              <a:t>14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4400" dirty="0" smtClean="0"/>
              <a:t>소프트웨어 패키지 설치 및 업데이트</a:t>
            </a:r>
            <a:endParaRPr lang="ko-KR" altLang="ko-KR" sz="4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DC38F3-81BA-457D-92E9-3713292722F5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Red </a:t>
            </a:r>
            <a:r>
              <a:rPr lang="en-US" altLang="ko-KR" dirty="0">
                <a:solidFill>
                  <a:srgbClr val="FF0000"/>
                </a:solidFill>
              </a:rPr>
              <a:t>Hat </a:t>
            </a:r>
            <a:r>
              <a:rPr lang="ko-KR" altLang="en-US" dirty="0" err="1">
                <a:solidFill>
                  <a:srgbClr val="FF0000"/>
                </a:solidFill>
              </a:rPr>
              <a:t>서브스크립션</a:t>
            </a:r>
            <a:r>
              <a:rPr lang="ko-KR" altLang="en-US" dirty="0">
                <a:solidFill>
                  <a:srgbClr val="FF0000"/>
                </a:solidFill>
              </a:rPr>
              <a:t> 관리자의 서비스 위치 및 계정 정보 대화 </a:t>
            </a:r>
            <a:r>
              <a:rPr lang="ko-KR" altLang="en-US" dirty="0" smtClean="0">
                <a:solidFill>
                  <a:srgbClr val="FF0000"/>
                </a:solidFill>
              </a:rPr>
              <a:t>상자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sz="1500" dirty="0"/>
          </a:p>
          <a:p>
            <a:r>
              <a:rPr lang="ko-KR" altLang="en-US" dirty="0" smtClean="0"/>
              <a:t>이 </a:t>
            </a:r>
            <a:r>
              <a:rPr lang="ko-KR" altLang="en-US" dirty="0"/>
              <a:t>대화 상자는 </a:t>
            </a:r>
            <a:r>
              <a:rPr lang="ko-KR" altLang="en-US" dirty="0" err="1"/>
              <a:t>서브스크립션</a:t>
            </a:r>
            <a:r>
              <a:rPr lang="ko-KR" altLang="en-US" dirty="0"/>
              <a:t> 서버에 시스템을 등록한다</a:t>
            </a:r>
            <a:r>
              <a:rPr lang="en-US" altLang="ko-KR" dirty="0"/>
              <a:t>. </a:t>
            </a:r>
            <a:r>
              <a:rPr lang="ko-KR" altLang="en-US" dirty="0"/>
              <a:t>기본적으로 서버를 </a:t>
            </a:r>
            <a:r>
              <a:rPr lang="en-US" altLang="ko-KR" dirty="0"/>
              <a:t>Red Hat </a:t>
            </a:r>
            <a:r>
              <a:rPr lang="ko-KR" altLang="en-US" dirty="0"/>
              <a:t>고객 포털에 등록한다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시스템을 </a:t>
            </a:r>
            <a:r>
              <a:rPr lang="ko-KR" altLang="en-US" dirty="0"/>
              <a:t>등록할 </a:t>
            </a:r>
            <a:r>
              <a:rPr lang="en-US" altLang="ko-KR" dirty="0"/>
              <a:t>Red Hat </a:t>
            </a:r>
            <a:r>
              <a:rPr lang="ko-KR" altLang="en-US" dirty="0"/>
              <a:t>고객 포털 계정의 </a:t>
            </a:r>
            <a:r>
              <a:rPr lang="en-US" altLang="ko-KR" dirty="0"/>
              <a:t>Login(</a:t>
            </a:r>
            <a:r>
              <a:rPr lang="ko-KR" altLang="en-US" dirty="0"/>
              <a:t>로그인</a:t>
            </a:r>
            <a:r>
              <a:rPr lang="en-US" altLang="ko-KR" dirty="0"/>
              <a:t>) </a:t>
            </a:r>
            <a:r>
              <a:rPr lang="ko-KR" altLang="en-US" dirty="0"/>
              <a:t>및 </a:t>
            </a:r>
            <a:r>
              <a:rPr lang="en-US" altLang="ko-KR" dirty="0"/>
              <a:t>Password(</a:t>
            </a:r>
            <a:r>
              <a:rPr lang="ko-KR" altLang="en-US" dirty="0"/>
              <a:t>암호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입력하고 </a:t>
            </a:r>
            <a:r>
              <a:rPr lang="en-US" altLang="ko-KR" dirty="0"/>
              <a:t>Register(</a:t>
            </a:r>
            <a:r>
              <a:rPr lang="ko-KR" altLang="en-US" dirty="0"/>
              <a:t>등록</a:t>
            </a:r>
            <a:r>
              <a:rPr lang="en-US" altLang="ko-KR" dirty="0"/>
              <a:t>) </a:t>
            </a:r>
            <a:r>
              <a:rPr lang="ko-KR" altLang="en-US" dirty="0"/>
              <a:t>버튼을 클릭한다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등록되면 </a:t>
            </a:r>
            <a:r>
              <a:rPr lang="ko-KR" altLang="en-US" dirty="0"/>
              <a:t>시스템에 자동으로 </a:t>
            </a:r>
            <a:r>
              <a:rPr lang="ko-KR" altLang="en-US" dirty="0" err="1"/>
              <a:t>서브스크립션이</a:t>
            </a:r>
            <a:r>
              <a:rPr lang="ko-KR" altLang="en-US" dirty="0"/>
              <a:t> 첨부되어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/>
              <a:t>사용 가능한 경우</a:t>
            </a:r>
            <a:r>
              <a:rPr lang="en-US" altLang="ko-KR" dirty="0" smtClean="0"/>
              <a:t>).</a:t>
            </a:r>
          </a:p>
          <a:p>
            <a:endParaRPr lang="en-US" altLang="ko-KR" dirty="0"/>
          </a:p>
          <a:p>
            <a:r>
              <a:rPr lang="ko-KR" altLang="en-US" dirty="0" smtClean="0"/>
              <a:t>시스템이 </a:t>
            </a:r>
            <a:r>
              <a:rPr lang="ko-KR" altLang="en-US" dirty="0"/>
              <a:t>등록되고 </a:t>
            </a:r>
            <a:r>
              <a:rPr lang="ko-KR" altLang="en-US" dirty="0" err="1"/>
              <a:t>서브스크립션이</a:t>
            </a:r>
            <a:r>
              <a:rPr lang="ko-KR" altLang="en-US" dirty="0"/>
              <a:t> 할당된 후에는 </a:t>
            </a:r>
            <a:r>
              <a:rPr lang="en-US" altLang="ko-KR" dirty="0"/>
              <a:t>Subscriptions(</a:t>
            </a:r>
            <a:r>
              <a:rPr lang="ko-KR" altLang="en-US" dirty="0" err="1"/>
              <a:t>서브스크립션</a:t>
            </a:r>
            <a:r>
              <a:rPr lang="en-US" altLang="ko-KR" dirty="0"/>
              <a:t>) </a:t>
            </a:r>
            <a:r>
              <a:rPr lang="ko-KR" altLang="en-US" dirty="0"/>
              <a:t>창을 </a:t>
            </a:r>
            <a:r>
              <a:rPr lang="ko-KR" altLang="en-US" dirty="0" smtClean="0"/>
              <a:t>닫는다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이제 </a:t>
            </a:r>
            <a:r>
              <a:rPr lang="ko-KR" altLang="en-US" dirty="0"/>
              <a:t>시스템이 올바르게 </a:t>
            </a:r>
            <a:r>
              <a:rPr lang="ko-KR" altLang="en-US" dirty="0" err="1"/>
              <a:t>서브스크립션되어</a:t>
            </a:r>
            <a:r>
              <a:rPr lang="ko-KR" altLang="en-US" dirty="0"/>
              <a:t> </a:t>
            </a:r>
            <a:r>
              <a:rPr lang="en-US" altLang="ko-KR" dirty="0"/>
              <a:t>Red Hat</a:t>
            </a:r>
            <a:r>
              <a:rPr lang="ko-KR" altLang="en-US" dirty="0"/>
              <a:t>으로부터 업데이트를 수신하거나 새 소프트웨어를 설치할 준비가 되었다</a:t>
            </a:r>
            <a:endParaRPr lang="en-US" altLang="ko-KR" dirty="0" smtClean="0"/>
          </a:p>
          <a:p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03177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sz="2500" dirty="0" err="1"/>
              <a:t>명령줄에서</a:t>
            </a:r>
            <a:r>
              <a:rPr lang="ko-KR" altLang="en-US" sz="2500" dirty="0"/>
              <a:t> 등록</a:t>
            </a:r>
          </a:p>
          <a:p>
            <a:endParaRPr lang="en-US" altLang="ko-KR" sz="1500" dirty="0" smtClean="0"/>
          </a:p>
          <a:p>
            <a:r>
              <a:rPr lang="ko-KR" altLang="en-US" dirty="0" smtClean="0"/>
              <a:t>그래픽 </a:t>
            </a:r>
            <a:r>
              <a:rPr lang="ko-KR" altLang="en-US" dirty="0"/>
              <a:t>환경을 사용하지 않고 시스템을 등록하려면 </a:t>
            </a:r>
            <a:r>
              <a:rPr lang="en-US" altLang="ko-KR" dirty="0"/>
              <a:t>subscription-manager(8)</a:t>
            </a:r>
            <a:r>
              <a:rPr lang="ko-KR" altLang="en-US" dirty="0"/>
              <a:t>를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 </a:t>
            </a:r>
            <a:r>
              <a:rPr lang="en-US" altLang="ko-KR" dirty="0"/>
              <a:t>subscription-manager </a:t>
            </a:r>
            <a:r>
              <a:rPr lang="ko-KR" altLang="en-US" dirty="0"/>
              <a:t>명령은 가장 호환이 잘 되는 </a:t>
            </a:r>
            <a:r>
              <a:rPr lang="ko-KR" altLang="en-US" dirty="0" err="1"/>
              <a:t>서브스크립션에</a:t>
            </a:r>
            <a:r>
              <a:rPr lang="ko-KR" altLang="en-US" dirty="0"/>
              <a:t> 자동으로 시스템을 첨부할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sz="1500" dirty="0"/>
          </a:p>
          <a:p>
            <a:r>
              <a:rPr lang="ko-KR" altLang="en-US" sz="1500" dirty="0"/>
              <a:t>시스템을 </a:t>
            </a:r>
            <a:r>
              <a:rPr lang="en-US" altLang="ko-KR" sz="1500" dirty="0"/>
              <a:t>Red Hat </a:t>
            </a:r>
            <a:r>
              <a:rPr lang="ko-KR" altLang="en-US" sz="1500" dirty="0"/>
              <a:t>계정에 </a:t>
            </a:r>
            <a:r>
              <a:rPr lang="ko-KR" altLang="en-US" sz="1500" dirty="0" smtClean="0"/>
              <a:t>등록한다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r>
              <a:rPr lang="en-US" altLang="ko-KR" sz="1500" dirty="0" smtClean="0"/>
              <a:t>[</a:t>
            </a:r>
            <a:r>
              <a:rPr lang="en-US" altLang="ko-KR" sz="1500" dirty="0" err="1"/>
              <a:t>user@host</a:t>
            </a:r>
            <a:r>
              <a:rPr lang="en-US" altLang="ko-KR" sz="1500" dirty="0"/>
              <a:t> ~]$ subscription-manager register --username=</a:t>
            </a:r>
            <a:r>
              <a:rPr lang="en-US" altLang="ko-KR" sz="1500" dirty="0" err="1"/>
              <a:t>yourusername</a:t>
            </a:r>
            <a:r>
              <a:rPr lang="en-US" altLang="ko-KR" sz="1500" dirty="0"/>
              <a:t> \</a:t>
            </a:r>
          </a:p>
          <a:p>
            <a:r>
              <a:rPr lang="en-US" altLang="ko-KR" sz="1500" dirty="0"/>
              <a:t>--password=</a:t>
            </a:r>
            <a:r>
              <a:rPr lang="en-US" altLang="ko-KR" sz="1500" dirty="0" err="1"/>
              <a:t>yourpassword</a:t>
            </a:r>
            <a:endParaRPr lang="en-US" altLang="ko-KR" sz="1500" dirty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사용 </a:t>
            </a:r>
            <a:r>
              <a:rPr lang="ko-KR" altLang="en-US" sz="1500" dirty="0"/>
              <a:t>가능한 </a:t>
            </a:r>
            <a:r>
              <a:rPr lang="ko-KR" altLang="en-US" sz="1500" dirty="0" err="1"/>
              <a:t>서브스크립션</a:t>
            </a:r>
            <a:r>
              <a:rPr lang="ko-KR" altLang="en-US" sz="1500" dirty="0"/>
              <a:t> 보기</a:t>
            </a:r>
            <a:r>
              <a:rPr lang="en-US" altLang="ko-KR" sz="1500" dirty="0"/>
              <a:t>:</a:t>
            </a:r>
          </a:p>
          <a:p>
            <a:r>
              <a:rPr lang="en-US" altLang="ko-KR" sz="1500" dirty="0" smtClean="0"/>
              <a:t>[</a:t>
            </a:r>
            <a:r>
              <a:rPr lang="en-US" altLang="ko-KR" sz="1500" dirty="0" err="1"/>
              <a:t>user@host</a:t>
            </a:r>
            <a:r>
              <a:rPr lang="en-US" altLang="ko-KR" sz="1500" dirty="0"/>
              <a:t> ~]$ subscription-manager list --available | less</a:t>
            </a:r>
          </a:p>
          <a:p>
            <a:endParaRPr lang="en-US" altLang="ko-KR" sz="1500" dirty="0" smtClean="0"/>
          </a:p>
          <a:p>
            <a:r>
              <a:rPr lang="ko-KR" altLang="en-US" sz="1500" dirty="0" err="1" smtClean="0"/>
              <a:t>서브스크립션</a:t>
            </a:r>
            <a:r>
              <a:rPr lang="ko-KR" altLang="en-US" sz="1500" dirty="0" smtClean="0"/>
              <a:t> </a:t>
            </a:r>
            <a:r>
              <a:rPr lang="ko-KR" altLang="en-US" sz="1500" dirty="0"/>
              <a:t>자동 첨부</a:t>
            </a:r>
            <a:r>
              <a:rPr lang="en-US" altLang="ko-KR" sz="1500" dirty="0"/>
              <a:t>:</a:t>
            </a:r>
          </a:p>
          <a:p>
            <a:r>
              <a:rPr lang="en-US" altLang="ko-KR" sz="1500" dirty="0" smtClean="0"/>
              <a:t>[</a:t>
            </a:r>
            <a:r>
              <a:rPr lang="en-US" altLang="ko-KR" sz="1500" dirty="0" err="1"/>
              <a:t>user@host</a:t>
            </a:r>
            <a:r>
              <a:rPr lang="en-US" altLang="ko-KR" sz="1500" dirty="0"/>
              <a:t> ~]$ subscription-manager attach --auto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또는 </a:t>
            </a:r>
            <a:r>
              <a:rPr lang="ko-KR" altLang="en-US" sz="1500" dirty="0"/>
              <a:t>사용 가능한 </a:t>
            </a:r>
            <a:r>
              <a:rPr lang="ko-KR" altLang="en-US" sz="1500" dirty="0" err="1"/>
              <a:t>서브스크립션</a:t>
            </a:r>
            <a:r>
              <a:rPr lang="ko-KR" altLang="en-US" sz="1500" dirty="0"/>
              <a:t> 목록에서 특정 풀의 </a:t>
            </a:r>
            <a:r>
              <a:rPr lang="ko-KR" altLang="en-US" sz="1500" dirty="0" err="1"/>
              <a:t>서브스크립션을</a:t>
            </a:r>
            <a:r>
              <a:rPr lang="ko-KR" altLang="en-US" sz="1500" dirty="0"/>
              <a:t> 첨부할 수 </a:t>
            </a:r>
            <a:r>
              <a:rPr lang="ko-KR" altLang="en-US" sz="1500" dirty="0" smtClean="0"/>
              <a:t>있다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r>
              <a:rPr lang="en-US" altLang="ko-KR" sz="1500" dirty="0" smtClean="0"/>
              <a:t>[</a:t>
            </a:r>
            <a:r>
              <a:rPr lang="en-US" altLang="ko-KR" sz="1500" dirty="0" err="1"/>
              <a:t>user@host</a:t>
            </a:r>
            <a:r>
              <a:rPr lang="en-US" altLang="ko-KR" sz="1500" dirty="0"/>
              <a:t> ~]$ subscription-manager attach --pool=</a:t>
            </a:r>
            <a:r>
              <a:rPr lang="en-US" altLang="ko-KR" sz="1500" dirty="0" err="1"/>
              <a:t>poolID</a:t>
            </a:r>
            <a:endParaRPr lang="en-US" altLang="ko-KR" sz="1500" dirty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사용된 </a:t>
            </a:r>
            <a:r>
              <a:rPr lang="ko-KR" altLang="en-US" sz="1500" dirty="0" err="1"/>
              <a:t>서브스크립션</a:t>
            </a:r>
            <a:r>
              <a:rPr lang="ko-KR" altLang="en-US" sz="1500" dirty="0"/>
              <a:t> 보기</a:t>
            </a:r>
            <a:r>
              <a:rPr lang="en-US" altLang="ko-KR" sz="1500" dirty="0"/>
              <a:t>:</a:t>
            </a:r>
          </a:p>
          <a:p>
            <a:r>
              <a:rPr lang="en-US" altLang="ko-KR" sz="1500" dirty="0" smtClean="0"/>
              <a:t>[</a:t>
            </a:r>
            <a:r>
              <a:rPr lang="en-US" altLang="ko-KR" sz="1500" dirty="0" err="1"/>
              <a:t>user@host</a:t>
            </a:r>
            <a:r>
              <a:rPr lang="en-US" altLang="ko-KR" sz="1500" dirty="0"/>
              <a:t> ~]$ subscription-manager list --consumed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시스템 </a:t>
            </a:r>
            <a:r>
              <a:rPr lang="ko-KR" altLang="en-US" sz="1500" dirty="0"/>
              <a:t>등록 취소</a:t>
            </a:r>
            <a:r>
              <a:rPr lang="en-US" altLang="ko-KR" sz="1500" dirty="0"/>
              <a:t>:</a:t>
            </a:r>
          </a:p>
          <a:p>
            <a:r>
              <a:rPr lang="en-US" altLang="ko-KR" sz="1500" dirty="0" smtClean="0"/>
              <a:t>[</a:t>
            </a:r>
            <a:r>
              <a:rPr lang="en-US" altLang="ko-KR" sz="1500" dirty="0" err="1"/>
              <a:t>user@host</a:t>
            </a:r>
            <a:r>
              <a:rPr lang="en-US" altLang="ko-KR" sz="1500" dirty="0"/>
              <a:t> ~]$ subscription-manager </a:t>
            </a:r>
            <a:r>
              <a:rPr lang="en-US" altLang="ko-KR" sz="1500" dirty="0" smtClean="0"/>
              <a:t>unregister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10833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참고</a:t>
            </a:r>
            <a:endParaRPr lang="ko-KR" altLang="en-US" dirty="0"/>
          </a:p>
          <a:p>
            <a:r>
              <a:rPr lang="en-US" altLang="ko-KR" dirty="0"/>
              <a:t>subscription-manager</a:t>
            </a:r>
            <a:r>
              <a:rPr lang="ko-KR" altLang="en-US" dirty="0"/>
              <a:t>를 활성화 키와 함께 사용하면 사용자 이름 또는 암호를 사용하지 않고 사전 정의된 </a:t>
            </a:r>
            <a:r>
              <a:rPr lang="ko-KR" altLang="en-US" dirty="0" err="1"/>
              <a:t>서브스크립션을</a:t>
            </a:r>
            <a:r>
              <a:rPr lang="ko-KR" altLang="en-US" dirty="0"/>
              <a:t> 등록 및 할당할 수도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r>
              <a:rPr lang="ko-KR" altLang="en-US" dirty="0"/>
              <a:t>이 등록 방법은 자동 설치 및 배포에 매우 유용할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r>
              <a:rPr lang="ko-KR" altLang="en-US" dirty="0"/>
              <a:t>활성화 키는 일반적으로 </a:t>
            </a:r>
            <a:r>
              <a:rPr lang="en-US" altLang="ko-KR" dirty="0"/>
              <a:t>Subscription Asset Manager </a:t>
            </a:r>
            <a:r>
              <a:rPr lang="ko-KR" altLang="en-US" dirty="0"/>
              <a:t>또는 </a:t>
            </a:r>
            <a:r>
              <a:rPr lang="en-US" altLang="ko-KR" dirty="0"/>
              <a:t>Red Hat Satellite</a:t>
            </a:r>
            <a:r>
              <a:rPr lang="ko-KR" altLang="en-US" dirty="0"/>
              <a:t>와 같이 </a:t>
            </a:r>
            <a:r>
              <a:rPr lang="ko-KR" altLang="en-US" dirty="0" err="1"/>
              <a:t>온프레미스</a:t>
            </a:r>
            <a:r>
              <a:rPr lang="ko-KR" altLang="en-US" dirty="0"/>
              <a:t> </a:t>
            </a:r>
            <a:r>
              <a:rPr lang="ko-KR" altLang="en-US" dirty="0" err="1"/>
              <a:t>서브스크립션</a:t>
            </a:r>
            <a:r>
              <a:rPr lang="ko-KR" altLang="en-US" dirty="0"/>
              <a:t> 관리 서비스에서 </a:t>
            </a:r>
            <a:r>
              <a:rPr lang="ko-KR" altLang="en-US" dirty="0" smtClean="0"/>
              <a:t>발행된다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sz="2500" dirty="0"/>
              <a:t>자격 인증서</a:t>
            </a:r>
          </a:p>
          <a:p>
            <a:r>
              <a:rPr lang="ko-KR" altLang="en-US" sz="1800" dirty="0"/>
              <a:t>자격은 시스템에 연결된 </a:t>
            </a:r>
            <a:r>
              <a:rPr lang="ko-KR" altLang="en-US" sz="1800" dirty="0" err="1"/>
              <a:t>서브스크립션이다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r>
              <a:rPr lang="ko-KR" altLang="en-US" sz="1800" dirty="0" smtClean="0"/>
              <a:t>디지털 </a:t>
            </a:r>
            <a:r>
              <a:rPr lang="ko-KR" altLang="en-US" sz="1800" dirty="0"/>
              <a:t>인증서는 로컬 시스템에서 자격에 대한 최신 정보를 저장하는 데 사용된다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r>
              <a:rPr lang="ko-KR" altLang="en-US" sz="1800" dirty="0" smtClean="0"/>
              <a:t>등록된 </a:t>
            </a:r>
            <a:r>
              <a:rPr lang="ko-KR" altLang="en-US" sz="1800" dirty="0"/>
              <a:t>자격 인증서는 </a:t>
            </a:r>
            <a:r>
              <a:rPr lang="en-US" altLang="ko-KR" sz="1800" dirty="0"/>
              <a:t>/</a:t>
            </a:r>
            <a:r>
              <a:rPr lang="en-US" altLang="ko-KR" sz="1800" dirty="0" err="1"/>
              <a:t>etc</a:t>
            </a:r>
            <a:r>
              <a:rPr lang="en-US" altLang="ko-KR" sz="1800" dirty="0"/>
              <a:t>/</a:t>
            </a:r>
            <a:r>
              <a:rPr lang="en-US" altLang="ko-KR" sz="1800" dirty="0" err="1"/>
              <a:t>pki</a:t>
            </a:r>
            <a:r>
              <a:rPr lang="en-US" altLang="ko-KR" sz="1800" dirty="0"/>
              <a:t> </a:t>
            </a:r>
            <a:r>
              <a:rPr lang="ko-KR" altLang="en-US" sz="1800" dirty="0"/>
              <a:t>및 그 하위 디렉터리에 저장된다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smtClean="0"/>
              <a:t>/</a:t>
            </a:r>
            <a:r>
              <a:rPr lang="en-US" altLang="ko-KR" sz="1800" dirty="0" err="1"/>
              <a:t>etc</a:t>
            </a:r>
            <a:r>
              <a:rPr lang="en-US" altLang="ko-KR" sz="1800" dirty="0"/>
              <a:t>/</a:t>
            </a:r>
            <a:r>
              <a:rPr lang="en-US" altLang="ko-KR" sz="1800" dirty="0" err="1"/>
              <a:t>pki</a:t>
            </a:r>
            <a:r>
              <a:rPr lang="en-US" altLang="ko-KR" sz="1800" dirty="0"/>
              <a:t>/product</a:t>
            </a:r>
            <a:r>
              <a:rPr lang="ko-KR" altLang="en-US" sz="1800" dirty="0"/>
              <a:t>에는 시스템에 설치된 </a:t>
            </a:r>
            <a:r>
              <a:rPr lang="en-US" altLang="ko-KR" sz="1800" dirty="0"/>
              <a:t>Red Hat </a:t>
            </a:r>
            <a:r>
              <a:rPr lang="ko-KR" altLang="en-US" sz="1800" dirty="0"/>
              <a:t>제품을 나타내는 인증서가 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smtClean="0"/>
              <a:t>/</a:t>
            </a:r>
            <a:r>
              <a:rPr lang="en-US" altLang="ko-KR" sz="1800" dirty="0" err="1"/>
              <a:t>etc</a:t>
            </a:r>
            <a:r>
              <a:rPr lang="en-US" altLang="ko-KR" sz="1800" dirty="0"/>
              <a:t>/</a:t>
            </a:r>
            <a:r>
              <a:rPr lang="en-US" altLang="ko-KR" sz="1800" dirty="0" err="1"/>
              <a:t>pki</a:t>
            </a:r>
            <a:r>
              <a:rPr lang="en-US" altLang="ko-KR" sz="1800" dirty="0"/>
              <a:t>/consumer</a:t>
            </a:r>
            <a:r>
              <a:rPr lang="ko-KR" altLang="en-US" sz="1800" dirty="0"/>
              <a:t>에는 시스템을 등록할 </a:t>
            </a:r>
            <a:r>
              <a:rPr lang="en-US" altLang="ko-KR" sz="1800" dirty="0"/>
              <a:t>Red Hat </a:t>
            </a:r>
            <a:r>
              <a:rPr lang="ko-KR" altLang="en-US" sz="1800" dirty="0"/>
              <a:t>계정을 확인하는 인증서가 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smtClean="0"/>
              <a:t>/</a:t>
            </a:r>
            <a:r>
              <a:rPr lang="en-US" altLang="ko-KR" sz="1800" dirty="0" err="1"/>
              <a:t>etc</a:t>
            </a:r>
            <a:r>
              <a:rPr lang="en-US" altLang="ko-KR" sz="1800" dirty="0"/>
              <a:t>/</a:t>
            </a:r>
            <a:r>
              <a:rPr lang="en-US" altLang="ko-KR" sz="1800" dirty="0" err="1"/>
              <a:t>pki</a:t>
            </a:r>
            <a:r>
              <a:rPr lang="en-US" altLang="ko-KR" sz="1800" dirty="0"/>
              <a:t>/entitlement</a:t>
            </a:r>
            <a:r>
              <a:rPr lang="ko-KR" altLang="en-US" sz="1800" dirty="0"/>
              <a:t>에는 시스템에 연결된 </a:t>
            </a:r>
            <a:r>
              <a:rPr lang="ko-KR" altLang="en-US" sz="1800" dirty="0" err="1"/>
              <a:t>서브스크립션을</a:t>
            </a:r>
            <a:r>
              <a:rPr lang="ko-KR" altLang="en-US" sz="1800" dirty="0"/>
              <a:t> 나타내는 인증서가 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인증서는 </a:t>
            </a:r>
            <a:r>
              <a:rPr lang="en-US" altLang="ko-KR" sz="1800" dirty="0" err="1"/>
              <a:t>rct</a:t>
            </a:r>
            <a:r>
              <a:rPr lang="en-US" altLang="ko-KR" sz="1800" dirty="0"/>
              <a:t> </a:t>
            </a:r>
            <a:r>
              <a:rPr lang="ko-KR" altLang="en-US" sz="1800" dirty="0"/>
              <a:t>유틸리티를 사용하여 직접 검사할 수 있지만</a:t>
            </a:r>
            <a:r>
              <a:rPr lang="en-US" altLang="ko-KR" sz="1800" dirty="0"/>
              <a:t>, subscription-manager </a:t>
            </a:r>
            <a:r>
              <a:rPr lang="ko-KR" altLang="en-US" sz="1800" dirty="0"/>
              <a:t>도구를 사용하면 시스템에 연결된 </a:t>
            </a:r>
            <a:r>
              <a:rPr lang="ko-KR" altLang="en-US" sz="1800" dirty="0" err="1"/>
              <a:t>서브스크립션을</a:t>
            </a:r>
            <a:r>
              <a:rPr lang="ko-KR" altLang="en-US" sz="1800" dirty="0"/>
              <a:t> 더 쉽게 검사할 수 있다</a:t>
            </a:r>
            <a:r>
              <a:rPr lang="en-US" altLang="ko-KR" sz="1800" dirty="0"/>
              <a:t>.</a:t>
            </a:r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13670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9632" y="2348880"/>
            <a:ext cx="7998791" cy="151216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Section 14.2</a:t>
            </a:r>
            <a:b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en-US" altLang="ko-KR" sz="4000" dirty="0"/>
              <a:t>RPM </a:t>
            </a:r>
            <a:r>
              <a:rPr lang="ko-KR" altLang="en-US" sz="4000" dirty="0"/>
              <a:t>소프트웨어 패키지 설명 및 조사</a:t>
            </a:r>
            <a:endParaRPr lang="en-US" altLang="ko-KR" sz="4000" dirty="0" smtClean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23B1F277-15D5-494F-9330-0D2B565D8C27}" type="slidenum">
              <a:rPr lang="en-US" altLang="ko-KR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81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  <a:p>
            <a:r>
              <a:rPr lang="ko-KR" altLang="en-US" dirty="0"/>
              <a:t>이 섹션을 마치면 소프트웨어가 </a:t>
            </a:r>
            <a:r>
              <a:rPr lang="en-US" altLang="ko-KR" dirty="0"/>
              <a:t>RPM </a:t>
            </a:r>
            <a:r>
              <a:rPr lang="ko-KR" altLang="en-US" dirty="0"/>
              <a:t>패키지로 제공되는 방법을 설명하고 </a:t>
            </a:r>
            <a:r>
              <a:rPr lang="en-US" altLang="ko-KR" dirty="0"/>
              <a:t>Yum </a:t>
            </a:r>
            <a:r>
              <a:rPr lang="ko-KR" altLang="en-US" dirty="0"/>
              <a:t>및 </a:t>
            </a:r>
            <a:r>
              <a:rPr lang="en-US" altLang="ko-KR" dirty="0"/>
              <a:t>RPM</a:t>
            </a:r>
            <a:r>
              <a:rPr lang="ko-KR" altLang="en-US" dirty="0"/>
              <a:t>을 사용하여 시스템에 설치된 패키지를 조사할 수 있게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2900" dirty="0"/>
              <a:t>소프트웨어 패키지 및 </a:t>
            </a:r>
            <a:r>
              <a:rPr lang="en-US" altLang="ko-KR" sz="2900" dirty="0"/>
              <a:t>RPM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Red </a:t>
            </a:r>
            <a:r>
              <a:rPr lang="en-US" altLang="ko-KR" dirty="0"/>
              <a:t>Hat</a:t>
            </a:r>
            <a:r>
              <a:rPr lang="ko-KR" altLang="en-US" dirty="0"/>
              <a:t>은 패키지 소프트웨어의 표준 배포 방법을 제공하는 </a:t>
            </a:r>
            <a:r>
              <a:rPr lang="en-US" altLang="ko-KR" dirty="0"/>
              <a:t>RPM Package Manager</a:t>
            </a:r>
            <a:r>
              <a:rPr lang="ko-KR" altLang="en-US" dirty="0"/>
              <a:t>를 </a:t>
            </a:r>
            <a:r>
              <a:rPr lang="ko-KR" altLang="en-US" dirty="0" smtClean="0"/>
              <a:t>개발했다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RPM </a:t>
            </a:r>
            <a:r>
              <a:rPr lang="ko-KR" altLang="en-US" dirty="0"/>
              <a:t>패키지 형식의 소프트웨어 관리는 아카이브에서 파일 시스템으로 추출된 소프트웨어로 작업하는 것보다 훨씬 </a:t>
            </a:r>
            <a:r>
              <a:rPr lang="ko-KR" altLang="en-US" dirty="0" smtClean="0"/>
              <a:t>간단하다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관리자는 </a:t>
            </a:r>
            <a:r>
              <a:rPr lang="ko-KR" altLang="en-US" dirty="0"/>
              <a:t>소프트웨어 패키지에 의해 어떤 파일이 설치되었는지 그리고 설치 제거된 경우 어떤 파일을 삭제해야 하는지 추적하고</a:t>
            </a:r>
            <a:r>
              <a:rPr lang="en-US" altLang="ko-KR" dirty="0"/>
              <a:t>, </a:t>
            </a:r>
            <a:r>
              <a:rPr lang="ko-KR" altLang="en-US" dirty="0"/>
              <a:t>설치된 경우 지원 패키지가 존재하는지 확인할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설치된 </a:t>
            </a:r>
            <a:r>
              <a:rPr lang="ko-KR" altLang="en-US" dirty="0"/>
              <a:t>패키지에 대한 정보는 각 시스템의 로컬 </a:t>
            </a:r>
            <a:r>
              <a:rPr lang="en-US" altLang="ko-KR" dirty="0"/>
              <a:t>RPM </a:t>
            </a:r>
            <a:r>
              <a:rPr lang="ko-KR" altLang="en-US" dirty="0"/>
              <a:t>데이터베이스에 </a:t>
            </a:r>
            <a:r>
              <a:rPr lang="ko-KR" altLang="en-US" dirty="0" smtClean="0"/>
              <a:t>저장된다</a:t>
            </a:r>
            <a:r>
              <a:rPr lang="en-US" altLang="ko-KR" dirty="0" smtClean="0"/>
              <a:t>. RHEL</a:t>
            </a:r>
            <a:r>
              <a:rPr lang="ko-KR" altLang="en-US" dirty="0" smtClean="0"/>
              <a:t>에 </a:t>
            </a:r>
            <a:r>
              <a:rPr lang="ko-KR" altLang="en-US" dirty="0"/>
              <a:t>대해 제공하는 모든 소프트웨어는 </a:t>
            </a:r>
            <a:r>
              <a:rPr lang="en-US" altLang="ko-KR" dirty="0"/>
              <a:t>RPM </a:t>
            </a:r>
            <a:r>
              <a:rPr lang="ko-KR" altLang="en-US" dirty="0"/>
              <a:t>패키지로 </a:t>
            </a:r>
            <a:r>
              <a:rPr lang="ko-KR" altLang="en-US" dirty="0" smtClean="0"/>
              <a:t>제공된다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RPM </a:t>
            </a:r>
            <a:r>
              <a:rPr lang="ko-KR" altLang="en-US" dirty="0"/>
              <a:t>패키지 파일 이름은 네 가지 요소 </a:t>
            </a:r>
            <a:endParaRPr lang="en-US" altLang="ko-KR" dirty="0" smtClean="0"/>
          </a:p>
          <a:p>
            <a:r>
              <a:rPr lang="en-US" altLang="ko-KR" dirty="0" smtClean="0"/>
              <a:t>name-version-</a:t>
            </a:r>
            <a:r>
              <a:rPr lang="en-US" altLang="ko-KR" dirty="0" err="1" smtClean="0"/>
              <a:t>release.architecture</a:t>
            </a:r>
            <a:r>
              <a:rPr lang="ko-KR" altLang="en-US" dirty="0"/>
              <a:t>와 </a:t>
            </a:r>
            <a:r>
              <a:rPr lang="en-US" altLang="ko-KR" dirty="0"/>
              <a:t>.rpm </a:t>
            </a:r>
            <a:r>
              <a:rPr lang="ko-KR" altLang="en-US" dirty="0"/>
              <a:t>접미사로 </a:t>
            </a:r>
            <a:r>
              <a:rPr lang="ko-KR" altLang="en-US" dirty="0" smtClean="0"/>
              <a:t>구성된다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49186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smtClean="0"/>
              <a:t>     </a:t>
            </a:r>
            <a:r>
              <a:rPr lang="en-US" altLang="ko-KR" sz="2400" dirty="0" smtClean="0"/>
              <a:t>RPM </a:t>
            </a:r>
            <a:r>
              <a:rPr lang="ko-KR" altLang="en-US" sz="2400" dirty="0"/>
              <a:t>파일 이름 요소</a:t>
            </a:r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ko-KR" dirty="0" smtClean="0"/>
              <a:t>NAME</a:t>
            </a:r>
            <a:r>
              <a:rPr lang="ko-KR" altLang="en-US" dirty="0"/>
              <a:t>은 콘텐츠를 설명하는 하나 이상의 </a:t>
            </a:r>
            <a:r>
              <a:rPr lang="ko-KR" altLang="en-US" dirty="0" smtClean="0"/>
              <a:t>단어이다</a:t>
            </a:r>
            <a:r>
              <a:rPr lang="en-US" altLang="ko-KR" dirty="0" smtClean="0"/>
              <a:t>(</a:t>
            </a:r>
            <a:r>
              <a:rPr lang="en-US" altLang="ko-KR" dirty="0" err="1"/>
              <a:t>coreutils</a:t>
            </a:r>
            <a:r>
              <a:rPr lang="en-US" altLang="ko-KR" dirty="0"/>
              <a:t>).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ko-KR" dirty="0" smtClean="0"/>
              <a:t>VERSION</a:t>
            </a:r>
            <a:r>
              <a:rPr lang="ko-KR" altLang="en-US" dirty="0"/>
              <a:t>은 원본 소프트웨어의 버전 </a:t>
            </a:r>
            <a:r>
              <a:rPr lang="ko-KR" altLang="en-US" dirty="0" smtClean="0"/>
              <a:t>번호이다</a:t>
            </a:r>
            <a:r>
              <a:rPr lang="en-US" altLang="ko-KR" dirty="0" smtClean="0"/>
              <a:t>(</a:t>
            </a:r>
            <a:r>
              <a:rPr lang="en-US" altLang="ko-KR" dirty="0"/>
              <a:t>8.30).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ko-KR" dirty="0" smtClean="0"/>
              <a:t>RELEASE</a:t>
            </a:r>
            <a:r>
              <a:rPr lang="ko-KR" altLang="en-US" dirty="0"/>
              <a:t>는 해당 버전을 기반으로 한 패키지의 릴리스 번호이며</a:t>
            </a:r>
            <a:r>
              <a:rPr lang="en-US" altLang="ko-KR" dirty="0"/>
              <a:t>, </a:t>
            </a:r>
            <a:r>
              <a:rPr lang="ko-KR" altLang="en-US" dirty="0"/>
              <a:t>패키지 제작자가 </a:t>
            </a:r>
            <a:r>
              <a:rPr lang="ko-KR" altLang="en-US" dirty="0" smtClean="0"/>
              <a:t>설정한다</a:t>
            </a:r>
            <a:r>
              <a:rPr lang="en-US" altLang="ko-KR" dirty="0" smtClean="0"/>
              <a:t>. </a:t>
            </a:r>
            <a:r>
              <a:rPr lang="ko-KR" altLang="en-US" dirty="0"/>
              <a:t>패키지 제작자는 원본 소프트웨어 개발자가 아닐 수도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(</a:t>
            </a:r>
            <a:r>
              <a:rPr lang="en-US" altLang="ko-KR" dirty="0"/>
              <a:t>4.el8).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ko-KR" dirty="0" smtClean="0"/>
              <a:t>ARCH</a:t>
            </a:r>
            <a:r>
              <a:rPr lang="ko-KR" altLang="en-US" dirty="0"/>
              <a:t>는 패키지가 실행되도록 </a:t>
            </a:r>
            <a:r>
              <a:rPr lang="ko-KR" altLang="en-US" dirty="0" err="1"/>
              <a:t>컴파일된</a:t>
            </a:r>
            <a:r>
              <a:rPr lang="ko-KR" altLang="en-US" dirty="0"/>
              <a:t> 프로세서 </a:t>
            </a:r>
            <a:r>
              <a:rPr lang="ko-KR" altLang="en-US" dirty="0" smtClean="0"/>
              <a:t>아키텍처이다</a:t>
            </a:r>
            <a:r>
              <a:rPr lang="en-US" altLang="ko-KR" dirty="0" smtClean="0"/>
              <a:t>. </a:t>
            </a:r>
            <a:r>
              <a:rPr lang="en-US" altLang="ko-KR" dirty="0" err="1"/>
              <a:t>noarch</a:t>
            </a:r>
            <a:r>
              <a:rPr lang="ko-KR" altLang="en-US" dirty="0"/>
              <a:t>는 이 패키지의 콘텐츠가 아키텍처에 고유하지 않음을 </a:t>
            </a:r>
            <a:r>
              <a:rPr lang="ko-KR" altLang="en-US" dirty="0" smtClean="0"/>
              <a:t>나타낸다</a:t>
            </a:r>
            <a:r>
              <a:rPr lang="en-US" altLang="ko-KR" dirty="0" smtClean="0"/>
              <a:t>(</a:t>
            </a:r>
            <a:r>
              <a:rPr lang="en-US" altLang="ko-KR" dirty="0"/>
              <a:t>64</a:t>
            </a:r>
            <a:r>
              <a:rPr lang="ko-KR" altLang="en-US" dirty="0"/>
              <a:t>비트의 경우 </a:t>
            </a:r>
            <a:r>
              <a:rPr lang="en-US" altLang="ko-KR" dirty="0"/>
              <a:t>x86_64, 64</a:t>
            </a:r>
            <a:r>
              <a:rPr lang="ko-KR" altLang="en-US" dirty="0"/>
              <a:t>비트 </a:t>
            </a:r>
            <a:r>
              <a:rPr lang="en-US" altLang="ko-KR" dirty="0"/>
              <a:t>ARM</a:t>
            </a:r>
            <a:r>
              <a:rPr lang="ko-KR" altLang="en-US" dirty="0"/>
              <a:t>의 경우 </a:t>
            </a:r>
            <a:r>
              <a:rPr lang="en-US" altLang="ko-KR" dirty="0"/>
              <a:t>aarch64 </a:t>
            </a:r>
            <a:r>
              <a:rPr lang="ko-KR" altLang="en-US" dirty="0"/>
              <a:t>등인 것과 </a:t>
            </a:r>
            <a:r>
              <a:rPr lang="ko-KR" altLang="en-US" dirty="0" err="1"/>
              <a:t>대조적임</a:t>
            </a:r>
            <a:r>
              <a:rPr lang="en-US" altLang="ko-KR" dirty="0"/>
              <a:t>).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30" y="836712"/>
            <a:ext cx="6521517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03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리포지토리에서 패키지를 설치할 때는 패키지 이름만 </a:t>
            </a:r>
            <a:r>
              <a:rPr lang="ko-KR" altLang="en-US" dirty="0" smtClean="0"/>
              <a:t>필요한다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여러 </a:t>
            </a:r>
            <a:r>
              <a:rPr lang="ko-KR" altLang="en-US" dirty="0"/>
              <a:t>버전이 있는 경우 버전 번호가 더 높은 패키지가 </a:t>
            </a:r>
            <a:r>
              <a:rPr lang="ko-KR" altLang="en-US" dirty="0" smtClean="0"/>
              <a:t>설치된다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단일 </a:t>
            </a:r>
            <a:r>
              <a:rPr lang="ko-KR" altLang="en-US" dirty="0"/>
              <a:t>버전의 여러 릴리스가 있는 경우 릴리스 번호가 더 높은 패키지가 </a:t>
            </a:r>
            <a:r>
              <a:rPr lang="ko-KR" altLang="en-US" dirty="0" smtClean="0"/>
              <a:t>설치된다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RPM </a:t>
            </a:r>
            <a:r>
              <a:rPr lang="ko-KR" altLang="en-US" dirty="0"/>
              <a:t>패키지는 다음의 세 가지 구성 요소로 이루어진 특수 </a:t>
            </a:r>
            <a:r>
              <a:rPr lang="ko-KR" altLang="en-US" dirty="0" smtClean="0"/>
              <a:t>아카이브이다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패키지에 의해 설치된 파일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버전</a:t>
            </a:r>
            <a:r>
              <a:rPr lang="en-US" altLang="ko-KR" dirty="0"/>
              <a:t>, </a:t>
            </a:r>
            <a:r>
              <a:rPr lang="ko-KR" altLang="en-US" dirty="0"/>
              <a:t>릴리스</a:t>
            </a:r>
            <a:r>
              <a:rPr lang="en-US" altLang="ko-KR" dirty="0"/>
              <a:t>, </a:t>
            </a:r>
            <a:r>
              <a:rPr lang="ko-KR" altLang="en-US" dirty="0"/>
              <a:t>아카이브와 같은 패키지</a:t>
            </a:r>
            <a:r>
              <a:rPr lang="en-US" altLang="ko-KR" dirty="0"/>
              <a:t>(</a:t>
            </a:r>
            <a:r>
              <a:rPr lang="ko-KR" altLang="en-US" dirty="0"/>
              <a:t>메타데이터</a:t>
            </a:r>
            <a:r>
              <a:rPr lang="en-US" altLang="ko-KR" dirty="0"/>
              <a:t>) </a:t>
            </a:r>
            <a:r>
              <a:rPr lang="ko-KR" altLang="en-US" dirty="0"/>
              <a:t>정보</a:t>
            </a:r>
            <a:r>
              <a:rPr lang="en-US" altLang="ko-KR" dirty="0"/>
              <a:t>, </a:t>
            </a:r>
            <a:r>
              <a:rPr lang="ko-KR" altLang="en-US" dirty="0"/>
              <a:t>패키지 요약 및 설명</a:t>
            </a:r>
            <a:r>
              <a:rPr lang="en-US" altLang="ko-KR" dirty="0"/>
              <a:t>, </a:t>
            </a:r>
            <a:r>
              <a:rPr lang="ko-KR" altLang="en-US" dirty="0"/>
              <a:t>다른 패키지를 설치해야 할지 여부</a:t>
            </a:r>
            <a:r>
              <a:rPr lang="en-US" altLang="ko-KR" dirty="0"/>
              <a:t>, </a:t>
            </a:r>
            <a:r>
              <a:rPr lang="ko-KR" altLang="en-US" dirty="0"/>
              <a:t>라이센스</a:t>
            </a:r>
            <a:r>
              <a:rPr lang="en-US" altLang="ko-KR" dirty="0"/>
              <a:t>, </a:t>
            </a:r>
            <a:r>
              <a:rPr lang="ko-KR" altLang="en-US" dirty="0"/>
              <a:t>패키지 변경 로그</a:t>
            </a:r>
            <a:r>
              <a:rPr lang="en-US" altLang="ko-KR" dirty="0"/>
              <a:t>, </a:t>
            </a:r>
            <a:r>
              <a:rPr lang="ko-KR" altLang="en-US" dirty="0"/>
              <a:t>기타 세부 정보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이 </a:t>
            </a:r>
            <a:r>
              <a:rPr lang="ko-KR" altLang="en-US" dirty="0"/>
              <a:t>패키지가 설치</a:t>
            </a:r>
            <a:r>
              <a:rPr lang="en-US" altLang="ko-KR" dirty="0"/>
              <a:t>, </a:t>
            </a:r>
            <a:r>
              <a:rPr lang="ko-KR" altLang="en-US" dirty="0"/>
              <a:t>업데이트 또는 제거될 때 실행될 수 있거나 다른 패키지가 설치</a:t>
            </a:r>
            <a:r>
              <a:rPr lang="en-US" altLang="ko-KR" dirty="0"/>
              <a:t>, </a:t>
            </a:r>
            <a:r>
              <a:rPr lang="ko-KR" altLang="en-US" dirty="0"/>
              <a:t>업데이트 또는 제거될 때 실행되는 스크립트</a:t>
            </a:r>
          </a:p>
          <a:p>
            <a:endParaRPr lang="ko-KR" altLang="en-US" dirty="0"/>
          </a:p>
          <a:p>
            <a:r>
              <a:rPr lang="ko-KR" altLang="en-US" dirty="0"/>
              <a:t>일반적으로 소프트웨어 </a:t>
            </a:r>
            <a:r>
              <a:rPr lang="ko-KR" altLang="en-US" dirty="0" err="1"/>
              <a:t>프로바이더는</a:t>
            </a:r>
            <a:r>
              <a:rPr lang="ko-KR" altLang="en-US" dirty="0"/>
              <a:t> </a:t>
            </a:r>
            <a:r>
              <a:rPr lang="en-US" altLang="ko-KR" dirty="0"/>
              <a:t>GPG </a:t>
            </a:r>
            <a:r>
              <a:rPr lang="ko-KR" altLang="en-US" dirty="0"/>
              <a:t>키를 사용하여 </a:t>
            </a:r>
            <a:r>
              <a:rPr lang="en-US" altLang="ko-KR" dirty="0"/>
              <a:t>RPM </a:t>
            </a:r>
            <a:r>
              <a:rPr lang="ko-KR" altLang="en-US" dirty="0"/>
              <a:t>패키지에 디지털 </a:t>
            </a:r>
            <a:r>
              <a:rPr lang="ko-KR" altLang="en-US" dirty="0" smtClean="0"/>
              <a:t>서명한다</a:t>
            </a:r>
            <a:r>
              <a:rPr lang="en-US" altLang="ko-KR" dirty="0" smtClean="0"/>
              <a:t>.(</a:t>
            </a:r>
            <a:r>
              <a:rPr lang="en-US" altLang="ko-KR" dirty="0"/>
              <a:t>Red Hat</a:t>
            </a:r>
            <a:r>
              <a:rPr lang="ko-KR" altLang="en-US" dirty="0"/>
              <a:t>은 </a:t>
            </a:r>
            <a:r>
              <a:rPr lang="ko-KR" altLang="en-US" dirty="0" err="1"/>
              <a:t>릴리스하는</a:t>
            </a:r>
            <a:r>
              <a:rPr lang="ko-KR" altLang="en-US" dirty="0"/>
              <a:t> 모든 패키지에 디지털 서명함</a:t>
            </a:r>
            <a:r>
              <a:rPr lang="en-US" altLang="ko-KR" dirty="0"/>
              <a:t>). </a:t>
            </a:r>
            <a:endParaRPr lang="en-US" altLang="ko-KR" dirty="0" smtClean="0"/>
          </a:p>
          <a:p>
            <a:r>
              <a:rPr lang="en-US" altLang="ko-KR" dirty="0" smtClean="0"/>
              <a:t>RPM </a:t>
            </a:r>
            <a:r>
              <a:rPr lang="ko-KR" altLang="en-US" dirty="0"/>
              <a:t>시스템은 패키지가 해당 </a:t>
            </a:r>
            <a:r>
              <a:rPr lang="en-US" altLang="ko-KR" dirty="0"/>
              <a:t>GPG </a:t>
            </a:r>
            <a:r>
              <a:rPr lang="ko-KR" altLang="en-US" dirty="0"/>
              <a:t>키로 </a:t>
            </a:r>
            <a:r>
              <a:rPr lang="ko-KR" altLang="en-US" dirty="0" err="1"/>
              <a:t>서명되었는지</a:t>
            </a:r>
            <a:r>
              <a:rPr lang="ko-KR" altLang="en-US" dirty="0"/>
              <a:t> 확인하여 패키지 무결성을 </a:t>
            </a:r>
            <a:r>
              <a:rPr lang="ko-KR" altLang="en-US" dirty="0" smtClean="0"/>
              <a:t>확인한다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GPG </a:t>
            </a:r>
            <a:r>
              <a:rPr lang="ko-KR" altLang="en-US" dirty="0"/>
              <a:t>서명이 일치하지 않으면 </a:t>
            </a:r>
            <a:r>
              <a:rPr lang="en-US" altLang="ko-KR" dirty="0"/>
              <a:t>RPM </a:t>
            </a:r>
            <a:r>
              <a:rPr lang="ko-KR" altLang="en-US" dirty="0"/>
              <a:t>시스템에서 패키지 설치를 </a:t>
            </a:r>
            <a:r>
              <a:rPr lang="ko-KR" altLang="en-US" dirty="0" smtClean="0"/>
              <a:t>거부한다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831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RPM </a:t>
            </a:r>
            <a:r>
              <a:rPr lang="ko-KR" altLang="en-US" sz="2500" dirty="0"/>
              <a:t>패키지로 소프트웨어 업데이트</a:t>
            </a:r>
          </a:p>
          <a:p>
            <a:endParaRPr lang="ko-KR" altLang="en-US" sz="1500" dirty="0"/>
          </a:p>
          <a:p>
            <a:r>
              <a:rPr lang="en-US" altLang="ko-KR" dirty="0"/>
              <a:t>Red Hat</a:t>
            </a:r>
            <a:r>
              <a:rPr lang="ko-KR" altLang="en-US" dirty="0"/>
              <a:t>은 소프트웨어를 업데이트하기 위한 완벽한 </a:t>
            </a:r>
            <a:r>
              <a:rPr lang="en-US" altLang="ko-KR" dirty="0"/>
              <a:t>RPM </a:t>
            </a:r>
            <a:r>
              <a:rPr lang="ko-KR" altLang="en-US" dirty="0"/>
              <a:t>패키지를 </a:t>
            </a:r>
            <a:r>
              <a:rPr lang="ko-KR" altLang="en-US" dirty="0" smtClean="0"/>
              <a:t>생성한다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해당 </a:t>
            </a:r>
            <a:r>
              <a:rPr lang="ko-KR" altLang="en-US" dirty="0"/>
              <a:t>패키지를 설치하는 관리자에게는 가장 최신 버전의 패키지만 </a:t>
            </a:r>
            <a:r>
              <a:rPr lang="ko-KR" altLang="en-US" dirty="0" smtClean="0"/>
              <a:t>제공된다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Red </a:t>
            </a:r>
            <a:r>
              <a:rPr lang="en-US" altLang="ko-KR" dirty="0"/>
              <a:t>Hat </a:t>
            </a:r>
            <a:r>
              <a:rPr lang="ko-KR" altLang="en-US" dirty="0"/>
              <a:t>제품을 사용하면 이전 패키지를 설치하고 </a:t>
            </a:r>
            <a:r>
              <a:rPr lang="ko-KR" altLang="en-US" dirty="0" err="1"/>
              <a:t>패치할</a:t>
            </a:r>
            <a:r>
              <a:rPr lang="ko-KR" altLang="en-US" dirty="0"/>
              <a:t> 필요가 </a:t>
            </a:r>
            <a:r>
              <a:rPr lang="ko-KR" altLang="en-US" dirty="0" smtClean="0"/>
              <a:t>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RPM</a:t>
            </a:r>
            <a:r>
              <a:rPr lang="ko-KR" altLang="en-US" dirty="0"/>
              <a:t>은 소프트웨어 업데이트를 위해 이전 버전의 패키지를 제거하고 새 버전을 </a:t>
            </a:r>
            <a:r>
              <a:rPr lang="ko-KR" altLang="en-US" dirty="0" smtClean="0"/>
              <a:t>설치한다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일반적인 </a:t>
            </a:r>
            <a:r>
              <a:rPr lang="ko-KR" altLang="en-US" dirty="0"/>
              <a:t>업데이트에서는 구성 파일이 유지되지만 새 버전의 패키지 작성 도구는 정확한 동작을 </a:t>
            </a:r>
            <a:r>
              <a:rPr lang="ko-KR" altLang="en-US" dirty="0" smtClean="0"/>
              <a:t>정의한다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대부분의 경우 한 번에 한 버전 또는 한 릴리스의 패키지만 설치될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그러나 </a:t>
            </a:r>
            <a:r>
              <a:rPr lang="ko-KR" altLang="en-US" dirty="0"/>
              <a:t>파일 이름이 충돌하지 않도록 패키지가 </a:t>
            </a:r>
            <a:r>
              <a:rPr lang="ko-KR" altLang="en-US" dirty="0" err="1"/>
              <a:t>빌드된</a:t>
            </a:r>
            <a:r>
              <a:rPr lang="ko-KR" altLang="en-US" dirty="0"/>
              <a:t> 경우 여러 버전이 설치될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가장 </a:t>
            </a:r>
            <a:r>
              <a:rPr lang="ko-KR" altLang="en-US" dirty="0"/>
              <a:t>중요한 예는 </a:t>
            </a:r>
            <a:r>
              <a:rPr lang="en-US" altLang="ko-KR" dirty="0"/>
              <a:t>kernel </a:t>
            </a:r>
            <a:r>
              <a:rPr lang="ko-KR" altLang="en-US" dirty="0" smtClean="0"/>
              <a:t>패키지이다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새 </a:t>
            </a:r>
            <a:r>
              <a:rPr lang="ko-KR" altLang="en-US" dirty="0"/>
              <a:t>커널은 해당 커널로 부팅할 때만 테스트할 수 있으므로 커널 패키지는 여러 버전이 한 번에 설치될 수 있도록 특별히 </a:t>
            </a:r>
            <a:r>
              <a:rPr lang="ko-KR" altLang="en-US" dirty="0" smtClean="0"/>
              <a:t>설계되었다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새 </a:t>
            </a:r>
            <a:r>
              <a:rPr lang="ko-KR" altLang="en-US" dirty="0"/>
              <a:t>커널로 부팅하지 못하면 이전 커널을 사용하여 부팅할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767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500" dirty="0"/>
              <a:t>RPM </a:t>
            </a:r>
            <a:r>
              <a:rPr lang="ko-KR" altLang="en-US" sz="2500" dirty="0"/>
              <a:t>패키지 검사</a:t>
            </a:r>
          </a:p>
          <a:p>
            <a:endParaRPr lang="en-US" altLang="ko-KR" sz="1500" dirty="0" smtClean="0"/>
          </a:p>
          <a:p>
            <a:r>
              <a:rPr lang="en-US" altLang="ko-KR" dirty="0" smtClean="0"/>
              <a:t>rpm </a:t>
            </a:r>
            <a:r>
              <a:rPr lang="ko-KR" altLang="en-US" dirty="0"/>
              <a:t>유틸리티는 패키지 파일 내용 및 설치된 패키지에 대한 정보를 가져올 수 있는 하위 수준 </a:t>
            </a:r>
            <a:r>
              <a:rPr lang="ko-KR" altLang="en-US" dirty="0" smtClean="0"/>
              <a:t>도구이다</a:t>
            </a:r>
            <a:r>
              <a:rPr lang="en-US" altLang="ko-KR" dirty="0" smtClean="0"/>
              <a:t>. </a:t>
            </a:r>
            <a:r>
              <a:rPr lang="ko-KR" altLang="en-US" dirty="0"/>
              <a:t>기본적으로 설치된 패키지의 로컬 데이터베이스에서 정보를 </a:t>
            </a:r>
            <a:r>
              <a:rPr lang="ko-KR" altLang="en-US" dirty="0" smtClean="0"/>
              <a:t>가져온다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그러나 </a:t>
            </a:r>
            <a:r>
              <a:rPr lang="en-US" altLang="ko-KR" dirty="0"/>
              <a:t>-p </a:t>
            </a:r>
            <a:r>
              <a:rPr lang="ko-KR" altLang="en-US" dirty="0"/>
              <a:t>옵션을 사용하여 다운로드한 패키지 파일에 대한 정보를 가져오도록 지정할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패키지 </a:t>
            </a:r>
            <a:r>
              <a:rPr lang="ko-KR" altLang="en-US" dirty="0"/>
              <a:t>파일을 설치하기 전에 패키지 파일의 콘텐츠를 검사하기 위해 이 작업을 수행하려고 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일반적인 쿼리 형식은 다음과 </a:t>
            </a:r>
            <a:r>
              <a:rPr lang="ko-KR" altLang="en-US" dirty="0" smtClean="0"/>
              <a:t>같다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 smtClean="0"/>
              <a:t>rpm </a:t>
            </a:r>
            <a:r>
              <a:rPr lang="en-US" altLang="ko-KR" dirty="0"/>
              <a:t>-q [select-options] [query-options]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RPM </a:t>
            </a:r>
            <a:r>
              <a:rPr lang="ko-KR" altLang="en-US" dirty="0"/>
              <a:t>쿼리</a:t>
            </a:r>
            <a:r>
              <a:rPr lang="en-US" altLang="ko-KR" dirty="0"/>
              <a:t>: </a:t>
            </a:r>
            <a:r>
              <a:rPr lang="ko-KR" altLang="en-US" dirty="0"/>
              <a:t>설치된 패키지에 대한 일반 정보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 smtClean="0"/>
              <a:t>rpm </a:t>
            </a:r>
            <a:r>
              <a:rPr lang="en-US" altLang="ko-KR" dirty="0"/>
              <a:t>-</a:t>
            </a:r>
            <a:r>
              <a:rPr lang="en-US" altLang="ko-KR" dirty="0" err="1"/>
              <a:t>qa</a:t>
            </a:r>
            <a:r>
              <a:rPr lang="en-US" altLang="ko-KR" dirty="0"/>
              <a:t>: </a:t>
            </a:r>
            <a:r>
              <a:rPr lang="ko-KR" altLang="en-US" dirty="0"/>
              <a:t>설치된 패키지를 모두 나열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 smtClean="0"/>
              <a:t>rpm </a:t>
            </a:r>
            <a:r>
              <a:rPr lang="en-US" altLang="ko-KR" dirty="0"/>
              <a:t>-</a:t>
            </a:r>
            <a:r>
              <a:rPr lang="en-US" altLang="ko-KR" dirty="0" err="1"/>
              <a:t>qf</a:t>
            </a:r>
            <a:r>
              <a:rPr lang="en-US" altLang="ko-KR" dirty="0"/>
              <a:t> FILENAME: FILENAME</a:t>
            </a:r>
            <a:r>
              <a:rPr lang="ko-KR" altLang="en-US" dirty="0"/>
              <a:t>을 제공하는 패키지 알아보기</a:t>
            </a:r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rpm </a:t>
            </a:r>
            <a:r>
              <a:rPr lang="en-US" altLang="ko-KR" dirty="0" smtClean="0"/>
              <a:t> -</a:t>
            </a:r>
            <a:r>
              <a:rPr lang="en-US" altLang="ko-KR" dirty="0" err="1"/>
              <a:t>qf</a:t>
            </a:r>
            <a:r>
              <a:rPr lang="en-US" altLang="ko-KR" dirty="0"/>
              <a:t> </a:t>
            </a:r>
            <a:r>
              <a:rPr lang="en-US" altLang="ko-KR" dirty="0" smtClean="0"/>
              <a:t> 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yum.repos.d</a:t>
            </a:r>
            <a:endParaRPr lang="en-US" altLang="ko-KR" dirty="0"/>
          </a:p>
          <a:p>
            <a:endParaRPr lang="en-US" altLang="ko-KR" sz="1500" dirty="0" smtClean="0"/>
          </a:p>
          <a:p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3100171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/>
              <a:t>RPM </a:t>
            </a:r>
            <a:r>
              <a:rPr lang="ko-KR" altLang="en-US" sz="1800" dirty="0"/>
              <a:t>쿼리</a:t>
            </a:r>
            <a:r>
              <a:rPr lang="en-US" altLang="ko-KR" sz="1800" dirty="0"/>
              <a:t>: </a:t>
            </a:r>
            <a:r>
              <a:rPr lang="ko-KR" altLang="en-US" sz="1800" dirty="0"/>
              <a:t>특정 패키지에 대한 정보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800" dirty="0"/>
              <a:t>rpm -q: </a:t>
            </a:r>
            <a:r>
              <a:rPr lang="ko-KR" altLang="en-US" sz="1800" dirty="0"/>
              <a:t>현재 설치된 패키지 버전 나열</a:t>
            </a:r>
          </a:p>
          <a:p>
            <a:r>
              <a:rPr lang="en-US" altLang="ko-KR" sz="1800" dirty="0"/>
              <a:t>[</a:t>
            </a:r>
            <a:r>
              <a:rPr lang="en-US" altLang="ko-KR" sz="1800" dirty="0" err="1"/>
              <a:t>user@host</a:t>
            </a:r>
            <a:r>
              <a:rPr lang="en-US" altLang="ko-KR" sz="1800" dirty="0"/>
              <a:t> ~]$ rpm -q yum</a:t>
            </a:r>
          </a:p>
          <a:p>
            <a:endParaRPr lang="en-US" altLang="ko-KR" sz="1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800" dirty="0"/>
              <a:t>rpm -qi: </a:t>
            </a:r>
            <a:r>
              <a:rPr lang="ko-KR" altLang="en-US" sz="1800" dirty="0"/>
              <a:t>패키지에 대한 자세한 정보 제공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800" dirty="0"/>
              <a:t>rpm -</a:t>
            </a:r>
            <a:r>
              <a:rPr lang="en-US" altLang="ko-KR" sz="1800" dirty="0" err="1"/>
              <a:t>ql</a:t>
            </a:r>
            <a:r>
              <a:rPr lang="en-US" altLang="ko-KR" sz="1800" dirty="0"/>
              <a:t>: </a:t>
            </a:r>
            <a:r>
              <a:rPr lang="ko-KR" altLang="en-US" sz="1800" dirty="0"/>
              <a:t>패키지가 설치한 파일 나열</a:t>
            </a:r>
          </a:p>
          <a:p>
            <a:r>
              <a:rPr lang="en-US" altLang="ko-KR" sz="1800" dirty="0"/>
              <a:t>[</a:t>
            </a:r>
            <a:r>
              <a:rPr lang="en-US" altLang="ko-KR" sz="1800" dirty="0" err="1"/>
              <a:t>user@host</a:t>
            </a:r>
            <a:r>
              <a:rPr lang="en-US" altLang="ko-KR" sz="1800" dirty="0"/>
              <a:t> ~]$ rpm -</a:t>
            </a:r>
            <a:r>
              <a:rPr lang="en-US" altLang="ko-KR" sz="1800" dirty="0" err="1"/>
              <a:t>ql</a:t>
            </a:r>
            <a:r>
              <a:rPr lang="en-US" altLang="ko-KR" sz="1800" dirty="0"/>
              <a:t> yum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rpm </a:t>
            </a:r>
            <a:r>
              <a:rPr lang="en-US" altLang="ko-KR" sz="1800" dirty="0"/>
              <a:t>-qc: </a:t>
            </a:r>
            <a:r>
              <a:rPr lang="ko-KR" altLang="en-US" sz="1800" dirty="0"/>
              <a:t>패키지가 설치한 구성 파일 나열</a:t>
            </a:r>
          </a:p>
          <a:p>
            <a:r>
              <a:rPr lang="en-US" altLang="ko-KR" sz="1800" dirty="0" smtClean="0"/>
              <a:t>[</a:t>
            </a:r>
            <a:r>
              <a:rPr lang="en-US" altLang="ko-KR" sz="1800" dirty="0" err="1"/>
              <a:t>user@host</a:t>
            </a:r>
            <a:r>
              <a:rPr lang="en-US" altLang="ko-KR" sz="1800" dirty="0"/>
              <a:t> ~]$ rpm -qc </a:t>
            </a:r>
            <a:r>
              <a:rPr lang="en-US" altLang="ko-KR" sz="1800" dirty="0" err="1"/>
              <a:t>openssh</a:t>
            </a:r>
            <a:r>
              <a:rPr lang="en-US" altLang="ko-KR" sz="1800" dirty="0"/>
              <a:t>-clients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rpm </a:t>
            </a:r>
            <a:r>
              <a:rPr lang="en-US" altLang="ko-KR" sz="1800" dirty="0"/>
              <a:t>-</a:t>
            </a:r>
            <a:r>
              <a:rPr lang="en-US" altLang="ko-KR" sz="1800" dirty="0" err="1"/>
              <a:t>qd</a:t>
            </a:r>
            <a:r>
              <a:rPr lang="en-US" altLang="ko-KR" sz="1800" dirty="0"/>
              <a:t>: </a:t>
            </a:r>
            <a:r>
              <a:rPr lang="ko-KR" altLang="en-US" sz="1800" dirty="0"/>
              <a:t>패키지가 설치한 문서 파일 나열</a:t>
            </a:r>
          </a:p>
          <a:p>
            <a:r>
              <a:rPr lang="en-US" altLang="ko-KR" sz="1800" dirty="0" smtClean="0"/>
              <a:t>[</a:t>
            </a:r>
            <a:r>
              <a:rPr lang="en-US" altLang="ko-KR" sz="1800" dirty="0" err="1"/>
              <a:t>user@host</a:t>
            </a:r>
            <a:r>
              <a:rPr lang="en-US" altLang="ko-KR" sz="1800" dirty="0"/>
              <a:t> ~]$ rpm -</a:t>
            </a:r>
            <a:r>
              <a:rPr lang="en-US" altLang="ko-KR" sz="1800" dirty="0" err="1"/>
              <a:t>qd</a:t>
            </a:r>
            <a:r>
              <a:rPr lang="en-US" altLang="ko-KR" sz="1800" dirty="0"/>
              <a:t> </a:t>
            </a:r>
            <a:r>
              <a:rPr lang="en-US" altLang="ko-KR" sz="1800" dirty="0" err="1"/>
              <a:t>openssh</a:t>
            </a:r>
            <a:r>
              <a:rPr lang="en-US" altLang="ko-KR" sz="1800" dirty="0"/>
              <a:t>-clients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rpm </a:t>
            </a:r>
            <a:r>
              <a:rPr lang="en-US" altLang="ko-KR" sz="1800" dirty="0"/>
              <a:t>-q --scripts: </a:t>
            </a:r>
            <a:r>
              <a:rPr lang="ko-KR" altLang="en-US" sz="1800" dirty="0"/>
              <a:t>패키지 설치 또는 제거 전후에 실행될 수 있는 쉘 스크립트 나열</a:t>
            </a:r>
          </a:p>
          <a:p>
            <a:r>
              <a:rPr lang="en-US" altLang="ko-KR" sz="1800" dirty="0" smtClean="0"/>
              <a:t>[</a:t>
            </a:r>
            <a:r>
              <a:rPr lang="en-US" altLang="ko-KR" sz="1800" dirty="0" err="1"/>
              <a:t>user@host</a:t>
            </a:r>
            <a:r>
              <a:rPr lang="en-US" altLang="ko-KR" sz="1800" dirty="0"/>
              <a:t> ~]$ rpm -q --scripts </a:t>
            </a:r>
            <a:r>
              <a:rPr lang="en-US" altLang="ko-KR" sz="1800" dirty="0" err="1"/>
              <a:t>openssh</a:t>
            </a:r>
            <a:r>
              <a:rPr lang="en-US" altLang="ko-KR" sz="1800" dirty="0"/>
              <a:t>-server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rpm </a:t>
            </a:r>
            <a:r>
              <a:rPr lang="en-US" altLang="ko-KR" sz="1800" dirty="0"/>
              <a:t>-q --changelog: </a:t>
            </a:r>
            <a:r>
              <a:rPr lang="ko-KR" altLang="en-US" sz="1800" dirty="0"/>
              <a:t>패키지의 변경 정보 나열</a:t>
            </a:r>
          </a:p>
          <a:p>
            <a:r>
              <a:rPr lang="en-US" altLang="ko-KR" sz="1800" dirty="0" smtClean="0"/>
              <a:t>[</a:t>
            </a:r>
            <a:r>
              <a:rPr lang="en-US" altLang="ko-KR" sz="1800" dirty="0" err="1"/>
              <a:t>user@host</a:t>
            </a:r>
            <a:r>
              <a:rPr lang="en-US" altLang="ko-KR" sz="1800" dirty="0"/>
              <a:t> ~]$ rpm -q --changelog audit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로컬 </a:t>
            </a:r>
            <a:r>
              <a:rPr lang="ko-KR" altLang="en-US" sz="1800" dirty="0"/>
              <a:t>패키지 파일 쿼리</a:t>
            </a:r>
            <a:r>
              <a:rPr lang="en-US" altLang="ko-KR" sz="1800" dirty="0"/>
              <a:t>:</a:t>
            </a:r>
          </a:p>
          <a:p>
            <a:r>
              <a:rPr lang="en-US" altLang="ko-KR" sz="1800" dirty="0" smtClean="0"/>
              <a:t>[</a:t>
            </a:r>
            <a:r>
              <a:rPr lang="en-US" altLang="ko-KR" sz="1800" dirty="0" err="1"/>
              <a:t>user@host</a:t>
            </a:r>
            <a:r>
              <a:rPr lang="en-US" altLang="ko-KR" sz="1800" dirty="0"/>
              <a:t> ~]$ ls -l </a:t>
            </a:r>
            <a:r>
              <a:rPr lang="en-US" altLang="ko-KR" sz="1800" dirty="0" smtClean="0"/>
              <a:t>wonderwidgets-1.0-4.x86_64.rpm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4740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4638"/>
            <a:ext cx="7772400" cy="796925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학습 목표</a:t>
            </a:r>
            <a:endParaRPr lang="en-US" altLang="ko-KR" dirty="0" smtClean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3504" y="1447800"/>
            <a:ext cx="8083296" cy="5077544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ko-KR" dirty="0"/>
              <a:t>Red Hat </a:t>
            </a:r>
            <a:r>
              <a:rPr lang="ko-KR" altLang="en-US" dirty="0" err="1"/>
              <a:t>서브스크립션</a:t>
            </a:r>
            <a:r>
              <a:rPr lang="ko-KR" altLang="en-US" dirty="0"/>
              <a:t> 관리를 사용하여 </a:t>
            </a:r>
            <a:r>
              <a:rPr lang="en-US" altLang="ko-KR" dirty="0"/>
              <a:t>Red Hat </a:t>
            </a:r>
            <a:r>
              <a:rPr lang="ko-KR" altLang="en-US" dirty="0"/>
              <a:t>계정에 시스템을 등록하고</a:t>
            </a:r>
            <a:r>
              <a:rPr lang="en-US" altLang="ko-KR" dirty="0"/>
              <a:t>, </a:t>
            </a:r>
            <a:r>
              <a:rPr lang="ko-KR" altLang="en-US" dirty="0"/>
              <a:t>해당 시스템에 소프트웨어 업데이트 및 지원 서비스를 위한 자격을 </a:t>
            </a:r>
            <a:r>
              <a:rPr lang="ko-KR" altLang="en-US" dirty="0" smtClean="0"/>
              <a:t>할당할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ko-KR" altLang="en-US" dirty="0"/>
              <a:t>소프트웨어가 </a:t>
            </a:r>
            <a:r>
              <a:rPr lang="en-US" altLang="ko-KR" dirty="0"/>
              <a:t>RPM </a:t>
            </a:r>
            <a:r>
              <a:rPr lang="ko-KR" altLang="en-US" dirty="0"/>
              <a:t>패키지로 제공되는 방법을 설명하고 </a:t>
            </a:r>
            <a:r>
              <a:rPr lang="en-US" altLang="ko-KR" dirty="0"/>
              <a:t>Yum </a:t>
            </a:r>
            <a:r>
              <a:rPr lang="ko-KR" altLang="en-US" dirty="0"/>
              <a:t>및 </a:t>
            </a:r>
            <a:r>
              <a:rPr lang="en-US" altLang="ko-KR" dirty="0"/>
              <a:t>RPM</a:t>
            </a:r>
            <a:r>
              <a:rPr lang="ko-KR" altLang="en-US" dirty="0"/>
              <a:t>을 사용하여 시스템에 설치된 패키지를 </a:t>
            </a:r>
            <a:r>
              <a:rPr lang="ko-KR" altLang="en-US" dirty="0" smtClean="0"/>
              <a:t>조사할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ko-KR" b="1" dirty="0"/>
              <a:t>yum</a:t>
            </a:r>
            <a:r>
              <a:rPr lang="ko-KR" altLang="en-US" dirty="0"/>
              <a:t> 명령을 사용하여 소프트웨어 패키지를 찾고 설치 및 </a:t>
            </a:r>
            <a:r>
              <a:rPr lang="ko-KR" altLang="en-US" dirty="0" smtClean="0"/>
              <a:t>업데이트할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ko-KR" altLang="en-US" dirty="0"/>
              <a:t>서버에 의한 </a:t>
            </a:r>
            <a:r>
              <a:rPr lang="en-US" altLang="ko-KR" dirty="0"/>
              <a:t>Red Hat </a:t>
            </a:r>
            <a:r>
              <a:rPr lang="ko-KR" altLang="en-US" dirty="0"/>
              <a:t>또는 타사 </a:t>
            </a:r>
            <a:r>
              <a:rPr lang="en-US" altLang="ko-KR" dirty="0"/>
              <a:t>Yum </a:t>
            </a:r>
            <a:r>
              <a:rPr lang="ko-KR" altLang="en-US" dirty="0"/>
              <a:t>리포지토리의 사용을 활성화 또는 </a:t>
            </a:r>
            <a:r>
              <a:rPr lang="ko-KR" altLang="en-US" dirty="0" smtClean="0"/>
              <a:t>비활성화할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ko-KR" altLang="en-US" dirty="0"/>
              <a:t>모듈을 통해 특정 버전의 소프트웨어를 설치하여 모듈 스트림을 나열</a:t>
            </a:r>
            <a:r>
              <a:rPr lang="en-US" altLang="ko-KR" dirty="0"/>
              <a:t>, </a:t>
            </a:r>
            <a:r>
              <a:rPr lang="ko-KR" altLang="en-US" dirty="0"/>
              <a:t>활성화</a:t>
            </a:r>
            <a:r>
              <a:rPr lang="en-US" altLang="ko-KR" dirty="0"/>
              <a:t>, </a:t>
            </a:r>
            <a:r>
              <a:rPr lang="ko-KR" altLang="en-US" dirty="0"/>
              <a:t>전환하고</a:t>
            </a:r>
            <a:r>
              <a:rPr lang="en-US" altLang="ko-KR" dirty="0"/>
              <a:t>, </a:t>
            </a:r>
            <a:r>
              <a:rPr lang="ko-KR" altLang="en-US" dirty="0"/>
              <a:t>모듈에서 패키지를 설치 및 업데이트하는 방법을 </a:t>
            </a:r>
            <a:r>
              <a:rPr lang="ko-KR" altLang="en-US" dirty="0" smtClean="0"/>
              <a:t>설명할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23B1F277-15D5-494F-9330-0D2B565D8C27}" type="slidenum">
              <a:rPr lang="en-US" altLang="ko-KR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RPM </a:t>
            </a:r>
            <a:r>
              <a:rPr lang="ko-KR" altLang="en-US" sz="2500" dirty="0"/>
              <a:t>패키지 설치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또한 </a:t>
            </a:r>
            <a:r>
              <a:rPr lang="en-US" altLang="ko-KR" sz="1500" dirty="0"/>
              <a:t>rpm </a:t>
            </a:r>
            <a:r>
              <a:rPr lang="ko-KR" altLang="en-US" sz="1500" dirty="0"/>
              <a:t>명령을 사용하여 로컬 디렉터리에 다운로드한 </a:t>
            </a:r>
            <a:r>
              <a:rPr lang="en-US" altLang="ko-KR" sz="1500" dirty="0"/>
              <a:t>RPM </a:t>
            </a:r>
            <a:r>
              <a:rPr lang="ko-KR" altLang="en-US" sz="1500" dirty="0"/>
              <a:t>패키지를 설치할 수도 </a:t>
            </a:r>
            <a:r>
              <a:rPr lang="ko-KR" altLang="en-US" sz="1500" dirty="0" smtClean="0"/>
              <a:t>있다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[</a:t>
            </a:r>
            <a:r>
              <a:rPr lang="en-US" altLang="ko-KR" sz="1500" dirty="0" err="1"/>
              <a:t>root@host</a:t>
            </a:r>
            <a:r>
              <a:rPr lang="en-US" altLang="ko-KR" sz="1500" dirty="0"/>
              <a:t> ~]# </a:t>
            </a:r>
            <a:r>
              <a:rPr lang="en-US" altLang="ko-KR" dirty="0"/>
              <a:t>rpm -</a:t>
            </a:r>
            <a:r>
              <a:rPr lang="en-US" altLang="ko-KR" dirty="0" err="1"/>
              <a:t>ivh</a:t>
            </a:r>
            <a:r>
              <a:rPr lang="en-US" altLang="ko-KR" dirty="0"/>
              <a:t> </a:t>
            </a:r>
            <a:r>
              <a:rPr lang="en-US" altLang="ko-KR" dirty="0" smtClean="0"/>
              <a:t>wonderwidgets-1.0-4.x86_64.rpm</a:t>
            </a:r>
          </a:p>
          <a:p>
            <a:endParaRPr lang="en-US" altLang="ko-KR" sz="1500" dirty="0"/>
          </a:p>
          <a:p>
            <a:r>
              <a:rPr lang="en-US" altLang="ko-KR" sz="1500" dirty="0"/>
              <a:t>Verifying...                          ################################# [100%]</a:t>
            </a:r>
          </a:p>
          <a:p>
            <a:r>
              <a:rPr lang="en-US" altLang="ko-KR" sz="1500" dirty="0"/>
              <a:t>Preparing...                          </a:t>
            </a:r>
            <a:r>
              <a:rPr lang="en-US" altLang="ko-KR" sz="1500" dirty="0" smtClean="0"/>
              <a:t>################################ </a:t>
            </a:r>
            <a:r>
              <a:rPr lang="en-US" altLang="ko-KR" sz="1500" dirty="0"/>
              <a:t>[100%]</a:t>
            </a:r>
          </a:p>
          <a:p>
            <a:r>
              <a:rPr lang="en-US" altLang="ko-KR" sz="1500" dirty="0"/>
              <a:t>Updating / installing...</a:t>
            </a:r>
          </a:p>
          <a:p>
            <a:r>
              <a:rPr lang="en-US" altLang="ko-KR" sz="1500" dirty="0"/>
              <a:t>   1:wonderwidgets-1.0-4              </a:t>
            </a:r>
            <a:r>
              <a:rPr lang="en-US" altLang="ko-KR" sz="1500" dirty="0" smtClean="0"/>
              <a:t>########################### </a:t>
            </a:r>
            <a:r>
              <a:rPr lang="en-US" altLang="ko-KR" sz="1500" dirty="0"/>
              <a:t>[100%]</a:t>
            </a:r>
          </a:p>
          <a:p>
            <a:r>
              <a:rPr lang="en-US" altLang="ko-KR" sz="1500" dirty="0"/>
              <a:t>[</a:t>
            </a:r>
            <a:r>
              <a:rPr lang="en-US" altLang="ko-KR" sz="1500" dirty="0" err="1"/>
              <a:t>root@host</a:t>
            </a:r>
            <a:r>
              <a:rPr lang="en-US" altLang="ko-KR" sz="1500" dirty="0"/>
              <a:t> ~]# 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그러나 </a:t>
            </a:r>
            <a:r>
              <a:rPr lang="ko-KR" altLang="en-US" sz="1500" dirty="0"/>
              <a:t>이 장의 다음 섹션에서는 </a:t>
            </a:r>
            <a:r>
              <a:rPr lang="en-US" altLang="ko-KR" sz="1500" dirty="0"/>
              <a:t>RPM </a:t>
            </a:r>
            <a:r>
              <a:rPr lang="ko-KR" altLang="en-US" sz="1500" dirty="0"/>
              <a:t>설치 및 </a:t>
            </a:r>
            <a:r>
              <a:rPr lang="ko-KR" altLang="en-US" sz="1500" dirty="0" err="1"/>
              <a:t>명령줄</a:t>
            </a:r>
            <a:r>
              <a:rPr lang="ko-KR" altLang="en-US" sz="1500" dirty="0"/>
              <a:t> </a:t>
            </a:r>
            <a:r>
              <a:rPr lang="en-US" altLang="ko-KR" sz="1500" dirty="0"/>
              <a:t>yum</a:t>
            </a:r>
            <a:r>
              <a:rPr lang="ko-KR" altLang="en-US" sz="1500" dirty="0"/>
              <a:t>의 업데이트를 관리하기 위한 보다 강력한 도구에 대해 </a:t>
            </a:r>
            <a:r>
              <a:rPr lang="ko-KR" altLang="en-US" sz="1500" dirty="0" smtClean="0"/>
              <a:t>설명한다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주의</a:t>
            </a:r>
          </a:p>
          <a:p>
            <a:r>
              <a:rPr lang="ko-KR" altLang="en-US" sz="1500" dirty="0"/>
              <a:t>타사의 패키지를 설치하는 경우 </a:t>
            </a:r>
            <a:r>
              <a:rPr lang="ko-KR" altLang="en-US" sz="1500" dirty="0" err="1" smtClean="0"/>
              <a:t>유의하시오</a:t>
            </a:r>
            <a:r>
              <a:rPr lang="en-US" altLang="ko-KR" sz="1500" dirty="0" smtClean="0"/>
              <a:t>. </a:t>
            </a:r>
          </a:p>
          <a:p>
            <a:r>
              <a:rPr lang="ko-KR" altLang="en-US" sz="1500" dirty="0" smtClean="0"/>
              <a:t>설치될 </a:t>
            </a:r>
            <a:r>
              <a:rPr lang="ko-KR" altLang="en-US" sz="1500" dirty="0"/>
              <a:t>수 있는 소프트웨어 때문만이 아니라 </a:t>
            </a:r>
            <a:r>
              <a:rPr lang="en-US" altLang="ko-KR" sz="1500" dirty="0"/>
              <a:t>RPM </a:t>
            </a:r>
            <a:r>
              <a:rPr lang="ko-KR" altLang="en-US" sz="1500" dirty="0"/>
              <a:t>패키지가 설치 과정의 일환으로 임의의 스크립트를 </a:t>
            </a:r>
            <a:r>
              <a:rPr lang="en-US" altLang="ko-KR" sz="1500" dirty="0"/>
              <a:t>root </a:t>
            </a:r>
            <a:r>
              <a:rPr lang="ko-KR" altLang="en-US" sz="1500" dirty="0"/>
              <a:t>사용자로 실행할 수 있기 </a:t>
            </a:r>
            <a:r>
              <a:rPr lang="ko-KR" altLang="en-US" sz="1500" dirty="0" smtClean="0"/>
              <a:t>때문이다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710175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참고</a:t>
            </a:r>
            <a:endParaRPr lang="ko-KR" altLang="en-US" sz="1800" dirty="0"/>
          </a:p>
          <a:p>
            <a:r>
              <a:rPr lang="ko-KR" altLang="en-US" sz="1800" dirty="0"/>
              <a:t>패키지를 설치하지 않고 </a:t>
            </a:r>
            <a:r>
              <a:rPr lang="en-US" altLang="ko-KR" sz="1800" dirty="0"/>
              <a:t>RPM </a:t>
            </a:r>
            <a:r>
              <a:rPr lang="ko-KR" altLang="en-US" sz="1800" dirty="0"/>
              <a:t>패키지 파일에서 파일을 추출할 수 </a:t>
            </a:r>
            <a:r>
              <a:rPr lang="ko-KR" altLang="en-US" sz="1800" dirty="0" smtClean="0"/>
              <a:t>있다</a:t>
            </a:r>
            <a:r>
              <a:rPr lang="en-US" altLang="ko-KR" sz="1800" dirty="0" smtClean="0"/>
              <a:t>. </a:t>
            </a:r>
          </a:p>
          <a:p>
            <a:r>
              <a:rPr lang="en-US" altLang="ko-KR" sz="1800" dirty="0" smtClean="0"/>
              <a:t>rpm2cpio </a:t>
            </a:r>
            <a:r>
              <a:rPr lang="ko-KR" altLang="en-US" sz="1800" dirty="0"/>
              <a:t>유틸리티는 </a:t>
            </a:r>
            <a:r>
              <a:rPr lang="en-US" altLang="ko-KR" sz="1800" dirty="0"/>
              <a:t>RPM</a:t>
            </a:r>
            <a:r>
              <a:rPr lang="ko-KR" altLang="en-US" sz="1800" dirty="0"/>
              <a:t>의 콘텐츠를 </a:t>
            </a:r>
            <a:r>
              <a:rPr lang="en-US" altLang="ko-KR" sz="1800" dirty="0" err="1"/>
              <a:t>cpio</a:t>
            </a:r>
            <a:r>
              <a:rPr lang="ko-KR" altLang="en-US" sz="1800" dirty="0"/>
              <a:t>라고 하는 특별한 아카이브 도구에 전달하여 모든 파일이나 개별 파일을 추출할 수 </a:t>
            </a:r>
            <a:r>
              <a:rPr lang="ko-KR" altLang="en-US" sz="1800" dirty="0" smtClean="0"/>
              <a:t>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rpm2cpio </a:t>
            </a:r>
            <a:r>
              <a:rPr lang="en-US" altLang="ko-KR" sz="1800" dirty="0" err="1"/>
              <a:t>PACKAGEFILE.rpm</a:t>
            </a:r>
            <a:r>
              <a:rPr lang="ko-KR" altLang="en-US" sz="1800" dirty="0"/>
              <a:t>의 출력을 </a:t>
            </a:r>
            <a:r>
              <a:rPr lang="en-US" altLang="ko-KR" sz="1800" dirty="0" err="1"/>
              <a:t>cpio</a:t>
            </a:r>
            <a:r>
              <a:rPr lang="en-US" altLang="ko-KR" sz="1800" dirty="0"/>
              <a:t> -id</a:t>
            </a:r>
            <a:r>
              <a:rPr lang="ko-KR" altLang="en-US" sz="1800" dirty="0"/>
              <a:t>에 넣으면 </a:t>
            </a:r>
            <a:r>
              <a:rPr lang="en-US" altLang="ko-KR" sz="1800" dirty="0"/>
              <a:t>RPM </a:t>
            </a:r>
            <a:r>
              <a:rPr lang="ko-KR" altLang="en-US" sz="1800" dirty="0"/>
              <a:t>패키지에 저장된 모든 파일이 </a:t>
            </a:r>
            <a:r>
              <a:rPr lang="ko-KR" altLang="en-US" sz="1800" dirty="0" smtClean="0"/>
              <a:t>추출된다</a:t>
            </a:r>
            <a:r>
              <a:rPr lang="en-US" altLang="ko-KR" sz="1800" dirty="0" smtClean="0"/>
              <a:t>. 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현재 </a:t>
            </a:r>
            <a:r>
              <a:rPr lang="ko-KR" altLang="en-US" sz="1800" dirty="0"/>
              <a:t>작업 디렉터리를 기준으로 필요에 따라 하위 디렉터리 트리가 </a:t>
            </a:r>
            <a:r>
              <a:rPr lang="ko-KR" altLang="en-US" sz="1800" dirty="0" smtClean="0"/>
              <a:t>생성된다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en-US" altLang="ko-KR" sz="1800" dirty="0" smtClean="0"/>
              <a:t>[</a:t>
            </a:r>
            <a:r>
              <a:rPr lang="en-US" altLang="ko-KR" sz="1800" dirty="0" err="1"/>
              <a:t>user@host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tmp</a:t>
            </a:r>
            <a:r>
              <a:rPr lang="en-US" altLang="ko-KR" sz="1800" dirty="0"/>
              <a:t>-extract]$ rpm2cpio wonderwidgets-1.0-4.x86_64.rpm | </a:t>
            </a:r>
            <a:r>
              <a:rPr lang="en-US" altLang="ko-KR" sz="1800" dirty="0" err="1"/>
              <a:t>cpio</a:t>
            </a:r>
            <a:r>
              <a:rPr lang="en-US" altLang="ko-KR" sz="1800" dirty="0"/>
              <a:t> -id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파일 </a:t>
            </a:r>
            <a:r>
              <a:rPr lang="ko-KR" altLang="en-US" sz="1800" dirty="0"/>
              <a:t>경로를 지정하면 개별 파일을 추출할 수 </a:t>
            </a:r>
            <a:r>
              <a:rPr lang="ko-KR" altLang="en-US" sz="1800" dirty="0" smtClean="0"/>
              <a:t>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[</a:t>
            </a:r>
            <a:r>
              <a:rPr lang="en-US" altLang="ko-KR" sz="1800" dirty="0" err="1"/>
              <a:t>user@host</a:t>
            </a:r>
            <a:r>
              <a:rPr lang="en-US" altLang="ko-KR" sz="1800" dirty="0"/>
              <a:t> ~]$ rpm2cpio wonderwidgets-1.0-4.x86_64.rpm | </a:t>
            </a:r>
            <a:r>
              <a:rPr lang="en-US" altLang="ko-KR" sz="1800" dirty="0" err="1"/>
              <a:t>cpio</a:t>
            </a:r>
            <a:r>
              <a:rPr lang="en-US" altLang="ko-KR" sz="1800" dirty="0"/>
              <a:t> -id "*txt"</a:t>
            </a:r>
          </a:p>
          <a:p>
            <a:r>
              <a:rPr lang="en-US" altLang="ko-KR" sz="1800" dirty="0"/>
              <a:t>11 </a:t>
            </a:r>
            <a:r>
              <a:rPr lang="en-US" altLang="ko-KR" sz="1800" dirty="0" smtClean="0"/>
              <a:t>blocks</a:t>
            </a:r>
          </a:p>
          <a:p>
            <a:endParaRPr lang="en-US" altLang="ko-KR" sz="1800" dirty="0"/>
          </a:p>
          <a:p>
            <a:r>
              <a:rPr lang="en-US" altLang="ko-KR" sz="1800" dirty="0"/>
              <a:t>[</a:t>
            </a:r>
            <a:r>
              <a:rPr lang="en-US" altLang="ko-KR" sz="1800" dirty="0" err="1"/>
              <a:t>user@host</a:t>
            </a:r>
            <a:r>
              <a:rPr lang="en-US" altLang="ko-KR" sz="1800" dirty="0"/>
              <a:t> ~]$ ls -l </a:t>
            </a:r>
            <a:r>
              <a:rPr lang="en-US" altLang="ko-KR" sz="1800" dirty="0" err="1"/>
              <a:t>usr</a:t>
            </a:r>
            <a:r>
              <a:rPr lang="en-US" altLang="ko-KR" sz="1800" dirty="0"/>
              <a:t>/share/doc/wonderwidgets-1.0/</a:t>
            </a:r>
          </a:p>
          <a:p>
            <a:r>
              <a:rPr lang="en-US" altLang="ko-KR" sz="1800" dirty="0"/>
              <a:t>total 4</a:t>
            </a:r>
          </a:p>
          <a:p>
            <a:r>
              <a:rPr lang="en-US" altLang="ko-KR" sz="1800" dirty="0"/>
              <a:t>-</a:t>
            </a:r>
            <a:r>
              <a:rPr lang="en-US" altLang="ko-KR" sz="1800" dirty="0" err="1"/>
              <a:t>rw</a:t>
            </a:r>
            <a:r>
              <a:rPr lang="en-US" altLang="ko-KR" sz="1800" dirty="0"/>
              <a:t>-r--r--. 1 user </a:t>
            </a:r>
            <a:r>
              <a:rPr lang="en-US" altLang="ko-KR" sz="1800" dirty="0" err="1"/>
              <a:t>user</a:t>
            </a:r>
            <a:r>
              <a:rPr lang="en-US" altLang="ko-KR" sz="1800" dirty="0"/>
              <a:t> 76 Feb 13 19:27 README.txt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16580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500" dirty="0"/>
              <a:t>RPM </a:t>
            </a:r>
            <a:r>
              <a:rPr lang="ko-KR" altLang="en-US" sz="2500" dirty="0"/>
              <a:t>쿼리 명령 요약</a:t>
            </a:r>
          </a:p>
          <a:p>
            <a:endParaRPr lang="en-US" altLang="ko-KR" sz="1500" dirty="0" smtClean="0"/>
          </a:p>
          <a:p>
            <a:r>
              <a:rPr lang="ko-KR" altLang="en-US" dirty="0" smtClean="0"/>
              <a:t>설치된 </a:t>
            </a:r>
            <a:r>
              <a:rPr lang="ko-KR" altLang="en-US" dirty="0"/>
              <a:t>패키지는 </a:t>
            </a:r>
            <a:r>
              <a:rPr lang="en-US" altLang="ko-KR" dirty="0"/>
              <a:t>rpm </a:t>
            </a:r>
            <a:r>
              <a:rPr lang="ko-KR" altLang="en-US" dirty="0"/>
              <a:t>명령을 사용하여 직접 쿼리할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r>
              <a:rPr lang="ko-KR" altLang="en-US" dirty="0"/>
              <a:t>패키지 파일을 설치하기 전에 쿼리하려면 </a:t>
            </a:r>
            <a:r>
              <a:rPr lang="en-US" altLang="ko-KR" dirty="0"/>
              <a:t>-p </a:t>
            </a:r>
            <a:r>
              <a:rPr lang="ko-KR" altLang="en-US" dirty="0"/>
              <a:t>옵션을 </a:t>
            </a:r>
            <a:r>
              <a:rPr lang="ko-KR" altLang="en-US" dirty="0" smtClean="0"/>
              <a:t>추가한다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903402"/>
              </p:ext>
            </p:extLst>
          </p:nvPr>
        </p:nvGraphicFramePr>
        <p:xfrm>
          <a:off x="467544" y="1540427"/>
          <a:ext cx="8136904" cy="498491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55792691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1988808257"/>
                    </a:ext>
                  </a:extLst>
                </a:gridCol>
              </a:tblGrid>
              <a:tr h="3921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명령</a:t>
                      </a:r>
                    </a:p>
                  </a:txBody>
                  <a:tcPr marL="46350" marR="46350" marT="46350" marB="463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</a:t>
                      </a:r>
                    </a:p>
                  </a:txBody>
                  <a:tcPr marL="46350" marR="46350" marT="46350" marB="4635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607221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rpm -qa</a:t>
                      </a:r>
                    </a:p>
                  </a:txBody>
                  <a:tcPr marL="46350" marR="46350" marT="46350" marB="463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현재 설치된 모든 </a:t>
                      </a:r>
                      <a:r>
                        <a:rPr lang="en-US" altLang="ko-KR" sz="18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RPM </a:t>
                      </a:r>
                      <a:r>
                        <a:rPr lang="ko-KR" altLang="en-US" sz="18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패키지 나열</a:t>
                      </a:r>
                    </a:p>
                  </a:txBody>
                  <a:tcPr marL="46350" marR="46350" marT="46350" marB="4635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949223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rpm -q NAME</a:t>
                      </a:r>
                    </a:p>
                  </a:txBody>
                  <a:tcPr marL="46350" marR="46350" marT="46350" marB="463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시스템에 설치된 </a:t>
                      </a:r>
                      <a:r>
                        <a:rPr lang="en-US" altLang="ko-KR" sz="18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NAME</a:t>
                      </a:r>
                      <a:r>
                        <a:rPr lang="ko-KR" altLang="en-US" sz="18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의 버전 표시</a:t>
                      </a:r>
                    </a:p>
                  </a:txBody>
                  <a:tcPr marL="46350" marR="46350" marT="46350" marB="4635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381595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rpm -qi NAME</a:t>
                      </a:r>
                    </a:p>
                  </a:txBody>
                  <a:tcPr marL="46350" marR="46350" marT="46350" marB="463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패키지에 대한 자세한 정보 표시</a:t>
                      </a:r>
                    </a:p>
                  </a:txBody>
                  <a:tcPr marL="46350" marR="46350" marT="46350" marB="4635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20084"/>
                  </a:ext>
                </a:extLst>
              </a:tr>
              <a:tr h="68325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rpm -ql NAME</a:t>
                      </a:r>
                    </a:p>
                  </a:txBody>
                  <a:tcPr marL="46350" marR="46350" marT="46350" marB="463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패키지에 포함된 모든 파일을 </a:t>
                      </a:r>
                      <a:r>
                        <a:rPr lang="ko-KR" altLang="en-US" sz="18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나열한다</a:t>
                      </a:r>
                      <a:r>
                        <a:rPr lang="en-US" altLang="ko-KR" sz="18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lang="en-US" altLang="ko-KR" sz="1800" dirty="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6350" marR="46350" marT="46350" marB="4635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512991"/>
                  </a:ext>
                </a:extLst>
              </a:tr>
              <a:tr h="68325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rpm -qc NAME</a:t>
                      </a:r>
                    </a:p>
                  </a:txBody>
                  <a:tcPr marL="46350" marR="46350" marT="46350" marB="463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패키지에 포함된 구성 파일을 </a:t>
                      </a:r>
                      <a:r>
                        <a:rPr lang="ko-KR" altLang="en-US" sz="18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나열한다</a:t>
                      </a:r>
                      <a:r>
                        <a:rPr lang="en-US" altLang="ko-KR" sz="18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lang="en-US" altLang="ko-KR" sz="1800" dirty="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6350" marR="46350" marT="46350" marB="4635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28679"/>
                  </a:ext>
                </a:extLst>
              </a:tr>
              <a:tr h="68325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rpm -qd NAME</a:t>
                      </a:r>
                    </a:p>
                  </a:txBody>
                  <a:tcPr marL="46350" marR="46350" marT="46350" marB="463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패키지에 포함된 문서 파일을 </a:t>
                      </a:r>
                      <a:r>
                        <a:rPr lang="ko-KR" altLang="en-US" sz="18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나열한다</a:t>
                      </a:r>
                      <a:r>
                        <a:rPr lang="en-US" altLang="ko-KR" sz="18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lang="en-US" altLang="ko-KR" sz="1800" dirty="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6350" marR="46350" marT="46350" marB="4635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029166"/>
                  </a:ext>
                </a:extLst>
              </a:tr>
              <a:tr h="683253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rpm -q --changelog </a:t>
                      </a:r>
                      <a:endParaRPr lang="en-US" sz="1800" dirty="0" smtClean="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r>
                        <a:rPr lang="en-US" sz="18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NAME</a:t>
                      </a:r>
                      <a:endParaRPr lang="en-US" sz="1800" dirty="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6350" marR="46350" marT="46350" marB="463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새로 </a:t>
                      </a:r>
                      <a:r>
                        <a:rPr lang="ko-KR" altLang="en-US" sz="1800" dirty="0" err="1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릴리즈되는</a:t>
                      </a:r>
                      <a:r>
                        <a:rPr lang="ko-KR" altLang="en-US" sz="18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패키지에 대한 요약된 근거를 </a:t>
                      </a:r>
                      <a:r>
                        <a:rPr lang="ko-KR" altLang="en-US" sz="18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표시한다</a:t>
                      </a:r>
                      <a:r>
                        <a:rPr lang="en-US" altLang="ko-KR" sz="18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lang="en-US" altLang="ko-KR" sz="1800" dirty="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6350" marR="46350" marT="46350" marB="4635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215321"/>
                  </a:ext>
                </a:extLst>
              </a:tr>
              <a:tr h="683253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rpm -q --scripts </a:t>
                      </a:r>
                      <a:endParaRPr lang="en-US" sz="1800" dirty="0" smtClean="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r>
                        <a:rPr lang="en-US" sz="18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NAME</a:t>
                      </a:r>
                      <a:endParaRPr lang="en-US" sz="1800" dirty="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6350" marR="46350" marT="46350" marB="463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패키지 설치</a:t>
                      </a:r>
                      <a:r>
                        <a:rPr lang="en-US" altLang="ko-KR" sz="18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업그레이드 또는 제거 시 실행되는 </a:t>
                      </a:r>
                      <a:endParaRPr lang="en-US" altLang="ko-KR" sz="1800" dirty="0" smtClean="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r>
                        <a:rPr lang="ko-KR" altLang="en-US" sz="18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쉘 </a:t>
                      </a:r>
                      <a:r>
                        <a:rPr lang="ko-KR" altLang="en-US" sz="18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스크립트 표시</a:t>
                      </a:r>
                    </a:p>
                  </a:txBody>
                  <a:tcPr marL="46350" marR="46350" marT="46350" marB="4635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768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516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9632" y="2348880"/>
            <a:ext cx="7998791" cy="172819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Section 14.3</a:t>
            </a:r>
            <a:b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en-US" altLang="ko-KR" sz="4000" dirty="0"/>
              <a:t>Yum</a:t>
            </a:r>
            <a:r>
              <a:rPr lang="ko-KR" altLang="en-US" sz="4000" dirty="0"/>
              <a:t>을 사용한 소프트웨어 패키지 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4000" dirty="0" smtClean="0"/>
              <a:t>설치 </a:t>
            </a:r>
            <a:r>
              <a:rPr lang="ko-KR" altLang="en-US" sz="4000" dirty="0"/>
              <a:t>및 업데이트</a:t>
            </a:r>
            <a:endParaRPr lang="en-US" altLang="ko-KR" sz="4000" dirty="0" smtClean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23B1F277-15D5-494F-9330-0D2B565D8C27}" type="slidenum">
              <a:rPr lang="en-US" altLang="ko-KR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644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  <a:p>
            <a:r>
              <a:rPr lang="ko-KR" altLang="en-US" dirty="0"/>
              <a:t>이 섹션을 마치면 </a:t>
            </a:r>
            <a:r>
              <a:rPr lang="en-US" altLang="ko-KR" dirty="0"/>
              <a:t>yum </a:t>
            </a:r>
            <a:r>
              <a:rPr lang="ko-KR" altLang="en-US" dirty="0"/>
              <a:t>명령을 사용하여 소프트웨어 패키지를 찾고 설치 및 업데이트할 수 있게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sz="1500" dirty="0"/>
          </a:p>
          <a:p>
            <a:r>
              <a:rPr lang="en-US" altLang="ko-KR" sz="2500" dirty="0"/>
              <a:t>Yum</a:t>
            </a:r>
            <a:r>
              <a:rPr lang="ko-KR" altLang="en-US" sz="2500" dirty="0"/>
              <a:t>을 사용하여 소프트웨어 패키지 관리</a:t>
            </a:r>
          </a:p>
          <a:p>
            <a:endParaRPr lang="en-US" altLang="ko-KR" sz="1500" dirty="0" smtClean="0"/>
          </a:p>
          <a:p>
            <a:r>
              <a:rPr lang="ko-KR" altLang="en-US" dirty="0" smtClean="0"/>
              <a:t>낮은 </a:t>
            </a:r>
            <a:r>
              <a:rPr lang="ko-KR" altLang="en-US" dirty="0"/>
              <a:t>수준의 </a:t>
            </a:r>
            <a:r>
              <a:rPr lang="en-US" altLang="ko-KR" dirty="0"/>
              <a:t>rpm </a:t>
            </a:r>
            <a:r>
              <a:rPr lang="ko-KR" altLang="en-US" dirty="0"/>
              <a:t>명령은 패키지를 설치하는 데 사용할 수 있지만 패키지 리포지토리에서 작동하거나 여러 소스의 종속성을 자동으로 해결하도록 설계되지 </a:t>
            </a:r>
            <a:r>
              <a:rPr lang="ko-KR" altLang="en-US" dirty="0" smtClean="0"/>
              <a:t>않았다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Yum</a:t>
            </a:r>
            <a:r>
              <a:rPr lang="ko-KR" altLang="en-US" dirty="0"/>
              <a:t>은 </a:t>
            </a:r>
            <a:r>
              <a:rPr lang="en-US" altLang="ko-KR" dirty="0"/>
              <a:t>RPM </a:t>
            </a:r>
            <a:r>
              <a:rPr lang="ko-KR" altLang="en-US" dirty="0"/>
              <a:t>기반의 소프트웨어 설치와 업데이트를 관리하기 위한 더 향상된 시스템으로 </a:t>
            </a:r>
            <a:r>
              <a:rPr lang="ko-KR" altLang="en-US" dirty="0" smtClean="0"/>
              <a:t>설계되었다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yum </a:t>
            </a:r>
            <a:r>
              <a:rPr lang="ko-KR" altLang="en-US" dirty="0"/>
              <a:t>명령을 사용하면 소프트웨어 패키지 및 해당 종속성에 대한 정보를 설치</a:t>
            </a:r>
            <a:r>
              <a:rPr lang="en-US" altLang="ko-KR" dirty="0"/>
              <a:t>, </a:t>
            </a:r>
            <a:r>
              <a:rPr lang="ko-KR" altLang="en-US" dirty="0"/>
              <a:t>업데이트</a:t>
            </a:r>
            <a:r>
              <a:rPr lang="en-US" altLang="ko-KR" dirty="0"/>
              <a:t>, </a:t>
            </a:r>
            <a:r>
              <a:rPr lang="ko-KR" altLang="en-US" dirty="0"/>
              <a:t>제거 및 확보할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여러 </a:t>
            </a:r>
            <a:r>
              <a:rPr lang="ko-KR" altLang="en-US" dirty="0"/>
              <a:t>개의 </a:t>
            </a:r>
            <a:r>
              <a:rPr lang="en-US" altLang="ko-KR" dirty="0"/>
              <a:t>Red Hat </a:t>
            </a:r>
            <a:r>
              <a:rPr lang="ko-KR" altLang="en-US" dirty="0"/>
              <a:t>및 타사 소프트웨어 리포지토리에서 수행된 트랜잭션 내역을 가져와 작업할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sz="1500" dirty="0" smtClean="0"/>
              <a:t>’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3135781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2500" dirty="0" smtClean="0"/>
              <a:t>Yum</a:t>
            </a:r>
            <a:r>
              <a:rPr lang="ko-KR" altLang="en-US" sz="2500" dirty="0"/>
              <a:t>을 사용하여 소프트웨어 </a:t>
            </a:r>
            <a:r>
              <a:rPr lang="ko-KR" altLang="en-US" sz="2500" dirty="0" smtClean="0"/>
              <a:t>찾기</a:t>
            </a:r>
            <a:endParaRPr lang="en-US" altLang="ko-KR" sz="2500" dirty="0" smtClean="0"/>
          </a:p>
          <a:p>
            <a:endParaRPr lang="ko-KR" altLang="en-US" sz="25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yum </a:t>
            </a:r>
            <a:r>
              <a:rPr lang="en-US" altLang="ko-KR" dirty="0"/>
              <a:t>help</a:t>
            </a:r>
            <a:r>
              <a:rPr lang="ko-KR" altLang="en-US" dirty="0"/>
              <a:t>는 사용 정보를 </a:t>
            </a:r>
            <a:r>
              <a:rPr lang="ko-KR" altLang="en-US" dirty="0" smtClean="0"/>
              <a:t>표시한다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yum </a:t>
            </a:r>
            <a:r>
              <a:rPr lang="en-US" altLang="ko-KR" dirty="0"/>
              <a:t>list yum list</a:t>
            </a:r>
            <a:r>
              <a:rPr lang="ko-KR" altLang="en-US" dirty="0"/>
              <a:t>는 설치되어 있거나 설치 가능한 패키지를 </a:t>
            </a:r>
            <a:r>
              <a:rPr lang="ko-KR" altLang="en-US" dirty="0" smtClean="0"/>
              <a:t>표시한다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yum list 'http</a:t>
            </a:r>
            <a:r>
              <a:rPr lang="en-US" altLang="ko-KR" dirty="0" smtClean="0"/>
              <a:t>*’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yum </a:t>
            </a:r>
            <a:r>
              <a:rPr lang="en-US" altLang="ko-KR" dirty="0"/>
              <a:t>search KEYWORD yum search KEYWORD</a:t>
            </a:r>
            <a:r>
              <a:rPr lang="ko-KR" altLang="en-US" dirty="0"/>
              <a:t>는 이름 및 요약 필드에만 표시되는 키워드에 따라 패키지를 </a:t>
            </a:r>
            <a:r>
              <a:rPr lang="ko-KR" altLang="en-US" dirty="0" smtClean="0"/>
              <a:t>나열한다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요약 및 설명 필드에 “</a:t>
            </a:r>
            <a:r>
              <a:rPr lang="en-US" altLang="ko-KR" dirty="0"/>
              <a:t>web server”</a:t>
            </a:r>
            <a:r>
              <a:rPr lang="ko-KR" altLang="en-US" dirty="0"/>
              <a:t>가 들어가는 패키지를 검색하려면 </a:t>
            </a:r>
            <a:r>
              <a:rPr lang="en-US" altLang="ko-KR" dirty="0"/>
              <a:t>search all</a:t>
            </a:r>
            <a:r>
              <a:rPr lang="ko-KR" altLang="en-US" dirty="0"/>
              <a:t>을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yum search all 'web </a:t>
            </a:r>
            <a:r>
              <a:rPr lang="en-US" altLang="ko-KR" dirty="0" smtClean="0"/>
              <a:t>server’</a:t>
            </a:r>
          </a:p>
        </p:txBody>
      </p:sp>
    </p:spTree>
    <p:extLst>
      <p:ext uri="{BB962C8B-B14F-4D97-AF65-F5344CB8AC3E}">
        <p14:creationId xmlns:p14="http://schemas.microsoft.com/office/powerpoint/2010/main" val="665679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yum info PACKAGENAME</a:t>
            </a:r>
            <a:r>
              <a:rPr lang="ko-KR" altLang="en-US" dirty="0"/>
              <a:t>은 설치에 필요한 디스크 공간을 포함하여 패키지에 대한 상세 정보를 반환한다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Apache </a:t>
            </a:r>
            <a:r>
              <a:rPr lang="en-US" altLang="ko-KR" dirty="0"/>
              <a:t>HTTP </a:t>
            </a:r>
            <a:r>
              <a:rPr lang="ko-KR" altLang="en-US" dirty="0"/>
              <a:t>서버에 대한 정보를 보려면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yum info </a:t>
            </a:r>
            <a:r>
              <a:rPr lang="en-US" altLang="ko-KR" dirty="0" err="1"/>
              <a:t>httpd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/>
              <a:t>yum provides PATHNAME</a:t>
            </a:r>
            <a:r>
              <a:rPr lang="ko-KR" altLang="en-US" dirty="0"/>
              <a:t>은 지정된 경로 이름</a:t>
            </a:r>
            <a:r>
              <a:rPr lang="en-US" altLang="ko-KR" dirty="0"/>
              <a:t>(</a:t>
            </a:r>
            <a:r>
              <a:rPr lang="ko-KR" altLang="en-US" dirty="0"/>
              <a:t>와일드카드 문자를 포함하는 경우가 많음</a:t>
            </a:r>
            <a:r>
              <a:rPr lang="en-US" altLang="ko-KR" dirty="0"/>
              <a:t>)</a:t>
            </a:r>
            <a:r>
              <a:rPr lang="ko-KR" altLang="en-US" dirty="0"/>
              <a:t>과 일치하는 패키지를 표시한다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 err="1"/>
              <a:t>var</a:t>
            </a:r>
            <a:r>
              <a:rPr lang="en-US" altLang="ko-KR" dirty="0"/>
              <a:t>/www/html </a:t>
            </a:r>
            <a:r>
              <a:rPr lang="ko-KR" altLang="en-US" dirty="0"/>
              <a:t>디렉터리를 제공하는 패키지를 찾으려면 다음을 사용한다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yum </a:t>
            </a:r>
            <a:r>
              <a:rPr lang="en-US" altLang="ko-KR" dirty="0" smtClean="0"/>
              <a:t> provides  </a:t>
            </a:r>
            <a:r>
              <a:rPr lang="en-US" altLang="ko-KR" dirty="0"/>
              <a:t>/</a:t>
            </a:r>
            <a:r>
              <a:rPr lang="en-US" altLang="ko-KR" dirty="0" err="1"/>
              <a:t>var</a:t>
            </a:r>
            <a:r>
              <a:rPr lang="en-US" altLang="ko-KR" dirty="0"/>
              <a:t>/www/html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httpd-filesystem-2.4.37-7.module+el8+2443+605475b7.noarch </a:t>
            </a:r>
            <a:r>
              <a:rPr lang="en-US" altLang="ko-KR" sz="1500" dirty="0"/>
              <a:t>: The basic directory layout for the Apache HTTP server</a:t>
            </a:r>
          </a:p>
          <a:p>
            <a:r>
              <a:rPr lang="en-US" altLang="ko-KR" sz="1500" dirty="0"/>
              <a:t>Repo        : rhel8-appstream</a:t>
            </a:r>
          </a:p>
          <a:p>
            <a:r>
              <a:rPr lang="en-US" altLang="ko-KR" sz="1500" dirty="0"/>
              <a:t>Matched from:</a:t>
            </a:r>
          </a:p>
          <a:p>
            <a:r>
              <a:rPr lang="en-US" altLang="ko-KR" sz="1500" dirty="0"/>
              <a:t>Filename    : /</a:t>
            </a:r>
            <a:r>
              <a:rPr lang="en-US" altLang="ko-KR" sz="1500" dirty="0" err="1"/>
              <a:t>var</a:t>
            </a:r>
            <a:r>
              <a:rPr lang="en-US" altLang="ko-KR" sz="1500" dirty="0"/>
              <a:t>/www/html</a:t>
            </a:r>
            <a:endParaRPr lang="ko-KR" altLang="en-US" sz="1500" dirty="0"/>
          </a:p>
          <a:p>
            <a:endParaRPr lang="en-US" altLang="ko-KR" sz="1500" dirty="0" smtClean="0"/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617701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2500" dirty="0"/>
              <a:t>yum</a:t>
            </a:r>
            <a:r>
              <a:rPr lang="ko-KR" altLang="en-US" sz="2500" dirty="0"/>
              <a:t>을 사용하여 소프트웨어 설치 및 제거</a:t>
            </a:r>
          </a:p>
          <a:p>
            <a:endParaRPr lang="ko-KR" altLang="en-US" sz="1500" dirty="0"/>
          </a:p>
          <a:p>
            <a:r>
              <a:rPr lang="en-US" altLang="ko-KR" dirty="0"/>
              <a:t>yum install PACKAGENAME</a:t>
            </a:r>
            <a:r>
              <a:rPr lang="ko-KR" altLang="en-US" dirty="0"/>
              <a:t>은 종속성을 포함한 소프트웨어 패키지를 가져와서 </a:t>
            </a:r>
            <a:r>
              <a:rPr lang="ko-KR" altLang="en-US" dirty="0" smtClean="0"/>
              <a:t>설치한다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yum install </a:t>
            </a:r>
            <a:r>
              <a:rPr lang="en-US" altLang="ko-KR" dirty="0" err="1" smtClean="0"/>
              <a:t>httpd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21297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2500" dirty="0"/>
              <a:t>yum</a:t>
            </a:r>
            <a:r>
              <a:rPr lang="ko-KR" altLang="en-US" sz="2500" dirty="0"/>
              <a:t>을 사용하여 소프트웨어 설치 및 제거</a:t>
            </a:r>
          </a:p>
          <a:p>
            <a:endParaRPr lang="ko-KR" altLang="en-US" sz="1500" dirty="0"/>
          </a:p>
          <a:p>
            <a:r>
              <a:rPr lang="en-US" altLang="ko-KR" dirty="0" smtClean="0"/>
              <a:t>yum </a:t>
            </a:r>
            <a:r>
              <a:rPr lang="en-US" altLang="ko-KR" dirty="0"/>
              <a:t>update PACKAGENAME</a:t>
            </a:r>
            <a:r>
              <a:rPr lang="ko-KR" altLang="en-US" dirty="0"/>
              <a:t>은 모든 종속성을 포함하여 지정된 패키지의 새 버전을 가져와서 </a:t>
            </a:r>
            <a:r>
              <a:rPr lang="ko-KR" altLang="en-US" dirty="0" smtClean="0"/>
              <a:t>설치한다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일반적으로 </a:t>
            </a:r>
            <a:r>
              <a:rPr lang="ko-KR" altLang="en-US" dirty="0"/>
              <a:t>이 프로세스는 구성 파일을 제 위치에 보존하려 하지만</a:t>
            </a:r>
            <a:r>
              <a:rPr lang="en-US" altLang="ko-KR" dirty="0"/>
              <a:t>, </a:t>
            </a:r>
            <a:r>
              <a:rPr lang="ko-KR" altLang="en-US" dirty="0"/>
              <a:t>업데이트 후에 이전 패키지가 작동하지 않을 것이라고 패키지 작성자가 생각하는 경우에는 이름을 변경할 수도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r>
              <a:rPr lang="en-US" altLang="ko-KR" dirty="0"/>
              <a:t>PACKAGENAME</a:t>
            </a:r>
            <a:r>
              <a:rPr lang="ko-KR" altLang="en-US" dirty="0"/>
              <a:t>을 지정하지 않으면 관련 업데이트가 모두 </a:t>
            </a:r>
            <a:r>
              <a:rPr lang="ko-KR" altLang="en-US" dirty="0" smtClean="0"/>
              <a:t>설치된다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</a:t>
            </a:r>
            <a:r>
              <a:rPr lang="en-US" altLang="ko-KR" dirty="0" err="1"/>
              <a:t>sudo</a:t>
            </a:r>
            <a:r>
              <a:rPr lang="en-US" altLang="ko-KR" dirty="0"/>
              <a:t> yum update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새 </a:t>
            </a:r>
            <a:r>
              <a:rPr lang="ko-KR" altLang="en-US" dirty="0"/>
              <a:t>커널은 해당 커널로 부팅할 때만 테스트할 수 있으므로 커널 패키지는 여러 버전이 한 번에 설치될 수 있도록 특별히 </a:t>
            </a:r>
            <a:r>
              <a:rPr lang="ko-KR" altLang="en-US" dirty="0" smtClean="0"/>
              <a:t>설계되었다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새 </a:t>
            </a:r>
            <a:r>
              <a:rPr lang="ko-KR" altLang="en-US" dirty="0"/>
              <a:t>커널이 부팅에 실패하면 이전 커널을 사용할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yum </a:t>
            </a:r>
            <a:r>
              <a:rPr lang="en-US" altLang="ko-KR" dirty="0"/>
              <a:t>update kernel</a:t>
            </a:r>
            <a:r>
              <a:rPr lang="ko-KR" altLang="en-US" dirty="0"/>
              <a:t>을 사용하면 실제로 새 커널이 </a:t>
            </a:r>
            <a:r>
              <a:rPr lang="ko-KR" altLang="en-US" dirty="0" smtClean="0"/>
              <a:t>설치된다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구성 </a:t>
            </a:r>
            <a:r>
              <a:rPr lang="ko-KR" altLang="en-US" dirty="0"/>
              <a:t>파일에는 관리자가 업데이트를 요구하는 경우에도 항상 설치할 패키지 목록이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699914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참고</a:t>
            </a:r>
          </a:p>
          <a:p>
            <a:r>
              <a:rPr lang="ko-KR" altLang="en-US" dirty="0"/>
              <a:t>설치되어 사용 가능한 커널을 모두 나열하려면 </a:t>
            </a:r>
            <a:r>
              <a:rPr lang="en-US" altLang="ko-KR" dirty="0"/>
              <a:t>yum list kernel</a:t>
            </a:r>
            <a:r>
              <a:rPr lang="ko-KR" altLang="en-US" dirty="0"/>
              <a:t>을 사용한다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현재 </a:t>
            </a:r>
            <a:r>
              <a:rPr lang="ko-KR" altLang="en-US" dirty="0"/>
              <a:t>실행 중인 커널을 보려면 </a:t>
            </a:r>
            <a:r>
              <a:rPr lang="en-US" altLang="ko-KR" dirty="0" err="1"/>
              <a:t>uname</a:t>
            </a:r>
            <a:r>
              <a:rPr lang="en-US" altLang="ko-KR" dirty="0"/>
              <a:t> </a:t>
            </a:r>
            <a:r>
              <a:rPr lang="ko-KR" altLang="en-US" dirty="0"/>
              <a:t>명령을 사용한다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  -</a:t>
            </a:r>
            <a:r>
              <a:rPr lang="en-US" altLang="ko-KR" dirty="0"/>
              <a:t>r </a:t>
            </a:r>
            <a:r>
              <a:rPr lang="ko-KR" altLang="en-US" dirty="0"/>
              <a:t>옵션은 커널 버전과 릴리스만 표시하며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en-US" altLang="ko-KR" dirty="0" smtClean="0"/>
              <a:t>  -</a:t>
            </a:r>
            <a:r>
              <a:rPr lang="en-US" altLang="ko-KR" dirty="0"/>
              <a:t>a </a:t>
            </a:r>
            <a:r>
              <a:rPr lang="ko-KR" altLang="en-US" dirty="0"/>
              <a:t>옵션은 커널 릴리스와 추가 정보를 표시한다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 err="1" smtClean="0"/>
              <a:t>user@host</a:t>
            </a:r>
            <a:r>
              <a:rPr lang="en-US" altLang="ko-KR" dirty="0" smtClean="0"/>
              <a:t> ~]$ yum list kernel</a:t>
            </a:r>
          </a:p>
          <a:p>
            <a:r>
              <a:rPr lang="en-US" altLang="ko-KR" sz="1500" dirty="0" smtClean="0"/>
              <a:t>Installed Packages</a:t>
            </a:r>
          </a:p>
          <a:p>
            <a:r>
              <a:rPr lang="en-US" altLang="ko-KR" sz="1500" dirty="0" smtClean="0"/>
              <a:t>kernel.x86_64         4.18.0-60.el8         @anaconda</a:t>
            </a:r>
          </a:p>
          <a:p>
            <a:r>
              <a:rPr lang="en-US" altLang="ko-KR" sz="1500" dirty="0" smtClean="0"/>
              <a:t>kernel.x86_64         4.18.0-67.el8         @rhel-8-for-x86_64-baseos-htb-rpms</a:t>
            </a:r>
          </a:p>
          <a:p>
            <a:endParaRPr lang="en-US" altLang="ko-KR" sz="1500" dirty="0" smtClean="0"/>
          </a:p>
          <a:p>
            <a:r>
              <a:rPr lang="en-US" altLang="ko-KR" dirty="0" smtClean="0"/>
              <a:t>[</a:t>
            </a:r>
            <a:r>
              <a:rPr lang="en-US" altLang="ko-KR" dirty="0" err="1" smtClean="0"/>
              <a:t>user@host</a:t>
            </a:r>
            <a:r>
              <a:rPr lang="en-US" altLang="ko-KR" dirty="0" smtClean="0"/>
              <a:t> ~]$ </a:t>
            </a:r>
            <a:r>
              <a:rPr lang="en-US" altLang="ko-KR" dirty="0" err="1" smtClean="0"/>
              <a:t>uname</a:t>
            </a:r>
            <a:r>
              <a:rPr lang="en-US" altLang="ko-KR" dirty="0" smtClean="0"/>
              <a:t> -r</a:t>
            </a:r>
          </a:p>
          <a:p>
            <a:r>
              <a:rPr lang="en-US" altLang="ko-KR" sz="1500" dirty="0" smtClean="0"/>
              <a:t>4.18.0-60.el8.x86_64</a:t>
            </a:r>
          </a:p>
          <a:p>
            <a:endParaRPr lang="en-US" altLang="ko-KR" sz="1500" dirty="0" smtClean="0"/>
          </a:p>
          <a:p>
            <a:r>
              <a:rPr lang="en-US" altLang="ko-KR" dirty="0" smtClean="0"/>
              <a:t>[</a:t>
            </a:r>
            <a:r>
              <a:rPr lang="en-US" altLang="ko-KR" dirty="0" err="1" smtClean="0"/>
              <a:t>user@host</a:t>
            </a:r>
            <a:r>
              <a:rPr lang="en-US" altLang="ko-KR" dirty="0" smtClean="0"/>
              <a:t> ~]$ </a:t>
            </a:r>
            <a:r>
              <a:rPr lang="en-US" altLang="ko-KR" dirty="0" err="1" smtClean="0"/>
              <a:t>uname</a:t>
            </a:r>
            <a:r>
              <a:rPr lang="en-US" altLang="ko-KR" dirty="0" smtClean="0"/>
              <a:t> -a</a:t>
            </a:r>
          </a:p>
          <a:p>
            <a:r>
              <a:rPr lang="en-US" altLang="ko-KR" sz="1500" dirty="0" smtClean="0"/>
              <a:t>Linux host.lab.example.com 4.18.0-60.el8.x86_64 #1 SMP Fri Jan 11 19:08:11 UTC 2019 x86_64 </a:t>
            </a:r>
            <a:r>
              <a:rPr lang="en-US" altLang="ko-KR" sz="1500" dirty="0" err="1" smtClean="0"/>
              <a:t>x86_64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x86_64</a:t>
            </a:r>
            <a:r>
              <a:rPr lang="en-US" altLang="ko-KR" sz="1500" dirty="0" smtClean="0"/>
              <a:t> </a:t>
            </a:r>
            <a:r>
              <a:rPr lang="en-US" altLang="ko-KR" sz="1500" dirty="0" smtClean="0"/>
              <a:t>GNU/Linux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419699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9633" y="2348880"/>
            <a:ext cx="7772400" cy="1512168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Section 14.1</a:t>
            </a:r>
            <a:b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en-US" altLang="ko-KR" sz="4000" dirty="0"/>
              <a:t>Red Hat </a:t>
            </a:r>
            <a:r>
              <a:rPr lang="ko-KR" altLang="en-US" sz="4000" dirty="0"/>
              <a:t>지원에 시스템 </a:t>
            </a:r>
            <a:r>
              <a:rPr lang="ko-KR" altLang="en-US" sz="4000" dirty="0" smtClean="0"/>
              <a:t>등록</a:t>
            </a:r>
            <a:endParaRPr lang="en-US" altLang="ko-KR" sz="4000" dirty="0" smtClean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23B1F277-15D5-494F-9330-0D2B565D8C27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4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yum </a:t>
            </a:r>
            <a:r>
              <a:rPr lang="en-US" altLang="ko-KR" dirty="0"/>
              <a:t>remove PACKAGENAME</a:t>
            </a:r>
            <a:r>
              <a:rPr lang="ko-KR" altLang="en-US" dirty="0"/>
              <a:t>는 지원되는 패키지를 포함하여 설치된 소프트웨어 패키지를 제거한다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</a:t>
            </a:r>
            <a:r>
              <a:rPr lang="en-US" altLang="ko-KR" dirty="0" err="1"/>
              <a:t>sudo</a:t>
            </a:r>
            <a:r>
              <a:rPr lang="en-US" altLang="ko-KR" dirty="0"/>
              <a:t> yum </a:t>
            </a:r>
            <a:r>
              <a:rPr lang="en-US" altLang="ko-KR" dirty="0">
                <a:solidFill>
                  <a:srgbClr val="FF0000"/>
                </a:solidFill>
              </a:rPr>
              <a:t>remove</a:t>
            </a:r>
            <a:r>
              <a:rPr lang="en-US" altLang="ko-KR" dirty="0"/>
              <a:t> </a:t>
            </a:r>
            <a:r>
              <a:rPr lang="en-US" altLang="ko-KR" dirty="0" err="1"/>
              <a:t>httpd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주의</a:t>
            </a:r>
            <a:endParaRPr lang="ko-KR" altLang="en-US" dirty="0"/>
          </a:p>
          <a:p>
            <a:r>
              <a:rPr lang="en-US" altLang="ko-KR" dirty="0"/>
              <a:t>yum remove </a:t>
            </a:r>
            <a:r>
              <a:rPr lang="ko-KR" altLang="en-US" dirty="0"/>
              <a:t>명령은 나열한 패키지와 제거 중인 패키지가 필요한 모든 패키지</a:t>
            </a:r>
            <a:r>
              <a:rPr lang="en-US" altLang="ko-KR" dirty="0"/>
              <a:t>(</a:t>
            </a:r>
            <a:r>
              <a:rPr lang="ko-KR" altLang="en-US" dirty="0"/>
              <a:t>및 이러한 패키지가 필요한 패키지 등</a:t>
            </a:r>
            <a:r>
              <a:rPr lang="en-US" altLang="ko-KR" dirty="0"/>
              <a:t>)</a:t>
            </a:r>
            <a:r>
              <a:rPr lang="ko-KR" altLang="en-US" dirty="0"/>
              <a:t>를 제거한다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이로 </a:t>
            </a:r>
            <a:r>
              <a:rPr lang="ko-KR" altLang="en-US" dirty="0"/>
              <a:t>인해 패키지가 예기치 않게 제거될 수 있으므로 제거할 패키지 목록을 주의해서 검토한다</a:t>
            </a:r>
            <a:r>
              <a:rPr lang="en-US" altLang="ko-KR" dirty="0"/>
              <a:t>.</a:t>
            </a:r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440058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yum</a:t>
            </a:r>
            <a:r>
              <a:rPr lang="ko-KR" altLang="en-US" sz="2500" dirty="0"/>
              <a:t>을 사용하여 소프트웨어 그룹 설치 및 제거</a:t>
            </a:r>
          </a:p>
          <a:p>
            <a:endParaRPr lang="ko-KR" altLang="en-US" sz="1500" dirty="0"/>
          </a:p>
          <a:p>
            <a:r>
              <a:rPr lang="en-US" altLang="ko-KR" dirty="0"/>
              <a:t>yum</a:t>
            </a:r>
            <a:r>
              <a:rPr lang="ko-KR" altLang="en-US" dirty="0"/>
              <a:t>은 특수한 목적을 위해 함께 설치된 관련 소프트웨어의 컬렉션인 그룹의 개념도 갖고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RHEL </a:t>
            </a:r>
            <a:r>
              <a:rPr lang="en-US" altLang="ko-KR" dirty="0"/>
              <a:t>8</a:t>
            </a:r>
            <a:r>
              <a:rPr lang="ko-KR" altLang="en-US" dirty="0"/>
              <a:t>에는 두 종류의 그룹이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marL="662940" lvl="1" indent="-342900">
              <a:buFont typeface="Wingdings" panose="05000000000000000000" pitchFamily="2" charset="2"/>
              <a:buChar char="l"/>
            </a:pPr>
            <a:r>
              <a:rPr lang="ko-KR" altLang="en-US" dirty="0" smtClean="0"/>
              <a:t>정규 </a:t>
            </a:r>
            <a:r>
              <a:rPr lang="ko-KR" altLang="en-US" dirty="0"/>
              <a:t>그룹은 패키지 </a:t>
            </a:r>
            <a:r>
              <a:rPr lang="ko-KR" altLang="en-US" dirty="0" smtClean="0"/>
              <a:t>컬렉션이다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marL="662940" lvl="1" indent="-342900">
              <a:buFont typeface="Wingdings" panose="05000000000000000000" pitchFamily="2" charset="2"/>
              <a:buChar char="l"/>
            </a:pPr>
            <a:r>
              <a:rPr lang="ko-KR" altLang="en-US" dirty="0" smtClean="0"/>
              <a:t>환경 </a:t>
            </a:r>
            <a:r>
              <a:rPr lang="ko-KR" altLang="en-US" dirty="0"/>
              <a:t>그룹은 정규 그룹의 </a:t>
            </a:r>
            <a:r>
              <a:rPr lang="ko-KR" altLang="en-US" dirty="0" smtClean="0"/>
              <a:t>컬렉션이다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그룹에서 </a:t>
            </a:r>
            <a:r>
              <a:rPr lang="ko-KR" altLang="en-US" dirty="0"/>
              <a:t>제공하는 패키지 또는 그룹은 필수</a:t>
            </a:r>
            <a:r>
              <a:rPr lang="en-US" altLang="ko-KR" dirty="0"/>
              <a:t>(</a:t>
            </a:r>
            <a:r>
              <a:rPr lang="ko-KR" altLang="en-US" dirty="0"/>
              <a:t>그룹을 설치하는 경우 설치해야 함</a:t>
            </a:r>
            <a:r>
              <a:rPr lang="en-US" altLang="ko-KR" dirty="0"/>
              <a:t>), </a:t>
            </a:r>
            <a:r>
              <a:rPr lang="ko-KR" altLang="en-US" dirty="0"/>
              <a:t>기본</a:t>
            </a:r>
            <a:r>
              <a:rPr lang="en-US" altLang="ko-KR" dirty="0"/>
              <a:t>(</a:t>
            </a:r>
            <a:r>
              <a:rPr lang="ko-KR" altLang="en-US" dirty="0"/>
              <a:t>일반적으로 그룹이 설치되면 설치됨</a:t>
            </a:r>
            <a:r>
              <a:rPr lang="en-US" altLang="ko-KR" dirty="0"/>
              <a:t>) </a:t>
            </a:r>
            <a:r>
              <a:rPr lang="ko-KR" altLang="en-US" dirty="0"/>
              <a:t>또는 선택 사항</a:t>
            </a:r>
            <a:r>
              <a:rPr lang="en-US" altLang="ko-KR" dirty="0"/>
              <a:t>(</a:t>
            </a:r>
            <a:r>
              <a:rPr lang="ko-KR" altLang="en-US" dirty="0"/>
              <a:t>구체적으로 요청하지 않는 한 그룹을 설치할 때 설치되지 않음</a:t>
            </a:r>
            <a:r>
              <a:rPr lang="en-US" altLang="ko-KR" dirty="0"/>
              <a:t>)</a:t>
            </a:r>
            <a:r>
              <a:rPr lang="ko-KR" altLang="en-US" dirty="0"/>
              <a:t>일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4888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yum</a:t>
            </a:r>
            <a:r>
              <a:rPr lang="ko-KR" altLang="en-US" sz="2500" dirty="0"/>
              <a:t>을 사용하여 소프트웨어 그룹 </a:t>
            </a:r>
            <a:r>
              <a:rPr lang="ko-KR" altLang="en-US" sz="2500" dirty="0" smtClean="0"/>
              <a:t>이름 표시</a:t>
            </a:r>
            <a:endParaRPr lang="ko-KR" altLang="en-US" sz="2500" dirty="0"/>
          </a:p>
          <a:p>
            <a:endParaRPr lang="ko-KR" altLang="en-US" sz="1500" dirty="0"/>
          </a:p>
          <a:p>
            <a:r>
              <a:rPr lang="en-US" altLang="ko-KR" dirty="0" smtClean="0"/>
              <a:t>yum list</a:t>
            </a:r>
            <a:r>
              <a:rPr lang="ko-KR" altLang="en-US" dirty="0" smtClean="0"/>
              <a:t>와 마찬가지로 </a:t>
            </a:r>
            <a:r>
              <a:rPr lang="en-US" altLang="ko-KR" dirty="0" smtClean="0"/>
              <a:t>yum group list </a:t>
            </a:r>
            <a:r>
              <a:rPr lang="ko-KR" altLang="en-US" dirty="0" smtClean="0"/>
              <a:t>명령은 설치되어 사용 가능한 그룹의 이름을 표시한다</a:t>
            </a:r>
            <a:r>
              <a:rPr lang="en-US" altLang="ko-KR" dirty="0" smtClean="0"/>
              <a:t>.</a:t>
            </a:r>
          </a:p>
          <a:p>
            <a:endParaRPr lang="en-US" altLang="ko-KR" sz="1500" dirty="0" smtClean="0"/>
          </a:p>
          <a:p>
            <a:r>
              <a:rPr lang="en-US" altLang="ko-KR" dirty="0" smtClean="0"/>
              <a:t>[</a:t>
            </a:r>
            <a:r>
              <a:rPr lang="en-US" altLang="ko-KR" dirty="0" err="1" smtClean="0"/>
              <a:t>user@host</a:t>
            </a:r>
            <a:r>
              <a:rPr lang="en-US" altLang="ko-KR" dirty="0" smtClean="0"/>
              <a:t> ~]$ yum group list</a:t>
            </a:r>
          </a:p>
          <a:p>
            <a:r>
              <a:rPr lang="en-US" altLang="ko-KR" sz="1500" dirty="0" smtClean="0"/>
              <a:t>Available Environment Groups:</a:t>
            </a:r>
          </a:p>
          <a:p>
            <a:r>
              <a:rPr lang="en-US" altLang="ko-KR" sz="1500" dirty="0" smtClean="0"/>
              <a:t>   Server with GUI</a:t>
            </a:r>
          </a:p>
          <a:p>
            <a:r>
              <a:rPr lang="en-US" altLang="ko-KR" sz="1500" dirty="0" smtClean="0"/>
              <a:t>   Minimal Install</a:t>
            </a:r>
          </a:p>
          <a:p>
            <a:r>
              <a:rPr lang="en-US" altLang="ko-KR" sz="1500" dirty="0" smtClean="0"/>
              <a:t>   Server</a:t>
            </a:r>
          </a:p>
          <a:p>
            <a:r>
              <a:rPr lang="en-US" altLang="ko-KR" sz="1500" dirty="0" smtClean="0"/>
              <a:t>...output omitted...</a:t>
            </a:r>
          </a:p>
          <a:p>
            <a:r>
              <a:rPr lang="en-US" altLang="ko-KR" sz="1500" dirty="0" smtClean="0"/>
              <a:t>Available Groups:</a:t>
            </a:r>
          </a:p>
          <a:p>
            <a:r>
              <a:rPr lang="en-US" altLang="ko-KR" sz="1500" dirty="0" smtClean="0"/>
              <a:t>   Container Management</a:t>
            </a:r>
          </a:p>
          <a:p>
            <a:r>
              <a:rPr lang="en-US" altLang="ko-KR" sz="1500" dirty="0" smtClean="0"/>
              <a:t>   .NET Core Development</a:t>
            </a:r>
          </a:p>
          <a:p>
            <a:r>
              <a:rPr lang="en-US" altLang="ko-KR" sz="1500" dirty="0" smtClean="0"/>
              <a:t>   RPM Development Tools</a:t>
            </a:r>
          </a:p>
          <a:p>
            <a:r>
              <a:rPr lang="en-US" altLang="ko-KR" sz="1500" dirty="0" smtClean="0"/>
              <a:t>...output omitted...</a:t>
            </a:r>
          </a:p>
          <a:p>
            <a:endParaRPr lang="en-US" altLang="ko-KR" sz="1500" dirty="0" smtClean="0"/>
          </a:p>
          <a:p>
            <a:r>
              <a:rPr lang="ko-KR" altLang="en-US" dirty="0" smtClean="0"/>
              <a:t>일부 </a:t>
            </a:r>
            <a:r>
              <a:rPr lang="ko-KR" altLang="en-US" dirty="0"/>
              <a:t>그룹은 환경 그룹을 통해 설치되며 기본적으로 </a:t>
            </a:r>
            <a:r>
              <a:rPr lang="ko-KR" altLang="en-US" dirty="0" smtClean="0"/>
              <a:t>숨겨진다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숨겨진 </a:t>
            </a:r>
            <a:r>
              <a:rPr lang="ko-KR" altLang="en-US" dirty="0"/>
              <a:t>그룹은 </a:t>
            </a:r>
            <a:r>
              <a:rPr lang="en-US" altLang="ko-KR" dirty="0"/>
              <a:t>yum group list </a:t>
            </a:r>
            <a:r>
              <a:rPr lang="en-US" altLang="ko-KR" dirty="0">
                <a:solidFill>
                  <a:srgbClr val="FF0000"/>
                </a:solidFill>
              </a:rPr>
              <a:t>hidden </a:t>
            </a:r>
            <a:r>
              <a:rPr lang="ko-KR" altLang="en-US" dirty="0"/>
              <a:t>명령을 사용하여 </a:t>
            </a:r>
            <a:r>
              <a:rPr lang="ko-KR" altLang="en-US" dirty="0" smtClean="0"/>
              <a:t>나열한다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4561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yum group info</a:t>
            </a:r>
            <a:r>
              <a:rPr lang="ko-KR" altLang="en-US" dirty="0"/>
              <a:t>는 그룹에 대한 정보를 </a:t>
            </a:r>
            <a:r>
              <a:rPr lang="ko-KR" altLang="en-US" dirty="0" smtClean="0"/>
              <a:t>표시한다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여기에는 </a:t>
            </a:r>
            <a:r>
              <a:rPr lang="ko-KR" altLang="en-US" dirty="0"/>
              <a:t>필수</a:t>
            </a:r>
            <a:r>
              <a:rPr lang="en-US" altLang="ko-KR" dirty="0"/>
              <a:t>, </a:t>
            </a:r>
            <a:r>
              <a:rPr lang="ko-KR" altLang="en-US" dirty="0"/>
              <a:t>기본 및 선택 사항 패키지 이름 목록이 </a:t>
            </a:r>
            <a:r>
              <a:rPr lang="ko-KR" altLang="en-US" dirty="0" smtClean="0"/>
              <a:t>포함된다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~]# </a:t>
            </a:r>
            <a:r>
              <a:rPr lang="en-US" altLang="ko-KR" dirty="0"/>
              <a:t>yum group info "RPM Development </a:t>
            </a:r>
            <a:r>
              <a:rPr lang="en-US" altLang="ko-KR" dirty="0"/>
              <a:t>Tools </a:t>
            </a:r>
            <a:r>
              <a:rPr lang="en-US" altLang="ko-KR" dirty="0" smtClean="0"/>
              <a:t>"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yum group install</a:t>
            </a:r>
            <a:r>
              <a:rPr lang="ko-KR" altLang="en-US" dirty="0"/>
              <a:t>은 필수 및 기본 패키지와 여기에 종속된 패키지를 설치하는 그룹을 </a:t>
            </a:r>
            <a:r>
              <a:rPr lang="ko-KR" altLang="en-US" dirty="0" smtClean="0"/>
              <a:t>설치한다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~]# yum </a:t>
            </a:r>
            <a:r>
              <a:rPr lang="en-US" altLang="ko-KR" dirty="0"/>
              <a:t>group install "RPM Development </a:t>
            </a:r>
            <a:r>
              <a:rPr lang="en-US" altLang="ko-KR" dirty="0"/>
              <a:t>Tools </a:t>
            </a:r>
            <a:r>
              <a:rPr lang="en-US" altLang="ko-KR" dirty="0" smtClean="0"/>
              <a:t>"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894937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중요</a:t>
            </a:r>
            <a:endParaRPr lang="ko-KR" altLang="en-US" dirty="0"/>
          </a:p>
          <a:p>
            <a:r>
              <a:rPr lang="en-US" altLang="ko-KR" dirty="0"/>
              <a:t>Yum </a:t>
            </a:r>
            <a:r>
              <a:rPr lang="ko-KR" altLang="en-US" dirty="0"/>
              <a:t>그룹의 동작은 </a:t>
            </a:r>
            <a:r>
              <a:rPr lang="en-US" altLang="ko-KR" dirty="0" smtClean="0"/>
              <a:t>RHEL </a:t>
            </a:r>
            <a:r>
              <a:rPr lang="en-US" altLang="ko-KR" dirty="0"/>
              <a:t>7</a:t>
            </a:r>
            <a:r>
              <a:rPr lang="ko-KR" altLang="en-US" dirty="0"/>
              <a:t>부터 </a:t>
            </a:r>
            <a:r>
              <a:rPr lang="ko-KR" altLang="en-US" dirty="0" smtClean="0"/>
              <a:t>변경되었다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RHEL </a:t>
            </a:r>
            <a:r>
              <a:rPr lang="en-US" altLang="ko-KR" dirty="0"/>
              <a:t>7 </a:t>
            </a:r>
            <a:r>
              <a:rPr lang="ko-KR" altLang="en-US" dirty="0"/>
              <a:t>이상에서는 그룹을 오브젝트로 취급하며 시스템에서 </a:t>
            </a:r>
            <a:r>
              <a:rPr lang="ko-KR" altLang="en-US" dirty="0" smtClean="0"/>
              <a:t>추적한다</a:t>
            </a:r>
            <a:r>
              <a:rPr lang="en-US" altLang="ko-KR" dirty="0" smtClean="0"/>
              <a:t>. </a:t>
            </a:r>
            <a:r>
              <a:rPr lang="ko-KR" altLang="en-US" dirty="0"/>
              <a:t>설치된 그룹이 업데이트되고 새로운 필수 또는 기본 패키지가 </a:t>
            </a:r>
            <a:r>
              <a:rPr lang="en-US" altLang="ko-KR" dirty="0"/>
              <a:t>Yum </a:t>
            </a:r>
            <a:r>
              <a:rPr lang="ko-KR" altLang="en-US" dirty="0"/>
              <a:t>리포지토리에 의해 그룹에 추가되면 이 새로운 패키지는 업데이트할 때 </a:t>
            </a:r>
            <a:r>
              <a:rPr lang="ko-KR" altLang="en-US" dirty="0" smtClean="0"/>
              <a:t>설치된다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RHEL 6 </a:t>
            </a:r>
            <a:r>
              <a:rPr lang="ko-KR" altLang="en-US" dirty="0"/>
              <a:t>및 이전 버전에서는 모든 필수 패키지가 설치되었거나 필수 패키지가 없거나 그룹의 기본 또는 선택 사항 패키지가 설치되는 경우에 그룹이 설치되는 것으로 </a:t>
            </a:r>
            <a:r>
              <a:rPr lang="ko-KR" altLang="en-US" dirty="0" smtClean="0"/>
              <a:t>간주한다</a:t>
            </a:r>
            <a:endParaRPr lang="en-US" altLang="ko-KR" dirty="0" smtClean="0"/>
          </a:p>
          <a:p>
            <a:r>
              <a:rPr lang="en-US" altLang="ko-KR" dirty="0" smtClean="0"/>
              <a:t>. </a:t>
            </a:r>
            <a:endParaRPr lang="en-US" altLang="ko-KR" dirty="0" smtClean="0"/>
          </a:p>
          <a:p>
            <a:r>
              <a:rPr lang="en-US" altLang="ko-KR" dirty="0" smtClean="0"/>
              <a:t>RHEL </a:t>
            </a:r>
            <a:r>
              <a:rPr lang="en-US" altLang="ko-KR" dirty="0"/>
              <a:t>7</a:t>
            </a:r>
            <a:r>
              <a:rPr lang="ko-KR" altLang="en-US" dirty="0"/>
              <a:t>에서는 </a:t>
            </a:r>
            <a:r>
              <a:rPr lang="en-US" altLang="ko-KR" dirty="0"/>
              <a:t>yum group install</a:t>
            </a:r>
            <a:r>
              <a:rPr lang="ko-KR" altLang="en-US" dirty="0"/>
              <a:t>을 사용하여 설치한 경우에만 그룹이 설치되는 것으로 </a:t>
            </a:r>
            <a:r>
              <a:rPr lang="ko-KR" altLang="en-US" dirty="0" smtClean="0"/>
              <a:t>간주한다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yum </a:t>
            </a:r>
            <a:r>
              <a:rPr lang="en-US" altLang="ko-KR" dirty="0"/>
              <a:t>group mark install GROUPNAME </a:t>
            </a:r>
            <a:r>
              <a:rPr lang="ko-KR" altLang="en-US" dirty="0"/>
              <a:t>명령은 그룹이 설치된 것으로 표시하는 데 사용할 수 있으며</a:t>
            </a:r>
            <a:r>
              <a:rPr lang="en-US" altLang="ko-KR" dirty="0"/>
              <a:t>, </a:t>
            </a:r>
            <a:r>
              <a:rPr lang="ko-KR" altLang="en-US" dirty="0"/>
              <a:t>누락된 패키지와 그 종속성은 다음 업데이트 시에 </a:t>
            </a:r>
            <a:r>
              <a:rPr lang="ko-KR" altLang="en-US" dirty="0" smtClean="0"/>
              <a:t>설치된다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/>
              <a:t>RHEL 6 </a:t>
            </a:r>
            <a:r>
              <a:rPr lang="ko-KR" altLang="en-US" dirty="0"/>
              <a:t>및 이전 버전에서는 두 단어로 된 </a:t>
            </a:r>
            <a:r>
              <a:rPr lang="en-US" altLang="ko-KR" dirty="0"/>
              <a:t>yum group </a:t>
            </a:r>
            <a:r>
              <a:rPr lang="ko-KR" altLang="en-US" dirty="0"/>
              <a:t>명령 형식을 사용하지 </a:t>
            </a:r>
            <a:r>
              <a:rPr lang="ko-KR" altLang="en-US" dirty="0" smtClean="0"/>
              <a:t>않았다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다시 </a:t>
            </a:r>
            <a:r>
              <a:rPr lang="ko-KR" altLang="en-US" dirty="0"/>
              <a:t>말해 </a:t>
            </a:r>
            <a:r>
              <a:rPr lang="en-US" altLang="ko-KR" dirty="0"/>
              <a:t>RHEL 6</a:t>
            </a:r>
            <a:r>
              <a:rPr lang="ko-KR" altLang="en-US" dirty="0"/>
              <a:t>에는 </a:t>
            </a:r>
            <a:r>
              <a:rPr lang="en-US" altLang="ko-KR" dirty="0"/>
              <a:t>yum </a:t>
            </a:r>
            <a:r>
              <a:rPr lang="en-US" altLang="ko-KR" dirty="0" err="1"/>
              <a:t>grouplist</a:t>
            </a:r>
            <a:r>
              <a:rPr lang="en-US" altLang="ko-KR" dirty="0"/>
              <a:t> </a:t>
            </a:r>
            <a:r>
              <a:rPr lang="ko-KR" altLang="en-US" dirty="0"/>
              <a:t>명령이 있었지만 이에 해당하는 </a:t>
            </a:r>
            <a:r>
              <a:rPr lang="en-US" altLang="ko-KR" dirty="0"/>
              <a:t>RHEL 7 </a:t>
            </a:r>
            <a:r>
              <a:rPr lang="ko-KR" altLang="en-US" dirty="0"/>
              <a:t>및 </a:t>
            </a:r>
            <a:r>
              <a:rPr lang="en-US" altLang="ko-KR" dirty="0"/>
              <a:t>RHEL 8 </a:t>
            </a:r>
            <a:r>
              <a:rPr lang="ko-KR" altLang="en-US" dirty="0"/>
              <a:t>명령 </a:t>
            </a:r>
            <a:r>
              <a:rPr lang="en-US" altLang="ko-KR" dirty="0"/>
              <a:t>yum group list</a:t>
            </a:r>
            <a:r>
              <a:rPr lang="ko-KR" altLang="en-US" dirty="0"/>
              <a:t>는 </a:t>
            </a:r>
            <a:r>
              <a:rPr lang="ko-KR" altLang="en-US" dirty="0" smtClean="0"/>
              <a:t>없었다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888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500" dirty="0"/>
              <a:t>트랜잭션 내역 보기</a:t>
            </a:r>
          </a:p>
          <a:p>
            <a:endParaRPr lang="ko-KR" altLang="en-US" dirty="0"/>
          </a:p>
          <a:p>
            <a:r>
              <a:rPr lang="ko-KR" altLang="en-US" dirty="0"/>
              <a:t>모든 설치 및 제거 트랜잭션은 </a:t>
            </a:r>
            <a:r>
              <a:rPr lang="en-US" altLang="ko-KR" dirty="0"/>
              <a:t>/</a:t>
            </a:r>
            <a:r>
              <a:rPr lang="en-US" altLang="ko-KR" dirty="0" err="1"/>
              <a:t>var</a:t>
            </a:r>
            <a:r>
              <a:rPr lang="en-US" altLang="ko-KR" dirty="0"/>
              <a:t>/log/dnf.rpm.log</a:t>
            </a:r>
            <a:r>
              <a:rPr lang="ko-KR" altLang="en-US" dirty="0"/>
              <a:t>에 </a:t>
            </a:r>
            <a:r>
              <a:rPr lang="ko-KR" altLang="en-US" dirty="0" smtClean="0"/>
              <a:t>기록된다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tail -5 /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/log/dnf.rpm.log</a:t>
            </a:r>
          </a:p>
          <a:p>
            <a:endParaRPr lang="en-US" altLang="ko-KR" dirty="0"/>
          </a:p>
          <a:p>
            <a:r>
              <a:rPr lang="en-US" altLang="ko-KR" dirty="0"/>
              <a:t>yum history</a:t>
            </a:r>
            <a:r>
              <a:rPr lang="ko-KR" altLang="en-US" dirty="0"/>
              <a:t>는 트랜잭션 설치 및 제거에 대한 요약을 </a:t>
            </a:r>
            <a:r>
              <a:rPr lang="ko-KR" altLang="en-US" dirty="0" smtClean="0"/>
              <a:t>표시한다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</a:t>
            </a:r>
            <a:r>
              <a:rPr lang="en-US" altLang="ko-KR" dirty="0" err="1"/>
              <a:t>sudo</a:t>
            </a:r>
            <a:r>
              <a:rPr lang="en-US" altLang="ko-KR" dirty="0"/>
              <a:t> yum </a:t>
            </a:r>
            <a:r>
              <a:rPr lang="en-US" altLang="ko-KR" dirty="0" smtClean="0"/>
              <a:t>history</a:t>
            </a:r>
          </a:p>
          <a:p>
            <a:endParaRPr lang="en-US" altLang="ko-KR" dirty="0"/>
          </a:p>
          <a:p>
            <a:r>
              <a:rPr lang="en-US" altLang="ko-KR" dirty="0"/>
              <a:t>history undo </a:t>
            </a:r>
            <a:r>
              <a:rPr lang="ko-KR" altLang="en-US" dirty="0"/>
              <a:t>옵션은 트랜잭션을 </a:t>
            </a:r>
            <a:r>
              <a:rPr lang="ko-KR" altLang="en-US" dirty="0" smtClean="0"/>
              <a:t>되돌린다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</a:t>
            </a:r>
            <a:r>
              <a:rPr lang="en-US" altLang="ko-KR" dirty="0" err="1"/>
              <a:t>sudo</a:t>
            </a:r>
            <a:r>
              <a:rPr lang="en-US" altLang="ko-KR" dirty="0"/>
              <a:t> yum history undo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374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500" dirty="0"/>
              <a:t>Yum </a:t>
            </a:r>
            <a:r>
              <a:rPr lang="ko-KR" altLang="en-US" sz="2500" dirty="0"/>
              <a:t>명령 요약</a:t>
            </a:r>
          </a:p>
          <a:p>
            <a:endParaRPr lang="en-US" altLang="ko-KR" sz="1500" dirty="0" smtClean="0"/>
          </a:p>
          <a:p>
            <a:r>
              <a:rPr lang="ko-KR" altLang="en-US" dirty="0" smtClean="0"/>
              <a:t>이름 </a:t>
            </a:r>
            <a:r>
              <a:rPr lang="ko-KR" altLang="en-US" dirty="0"/>
              <a:t>또는 패키지 그룹별로 패키지를 찾고 설치</a:t>
            </a:r>
            <a:r>
              <a:rPr lang="en-US" altLang="ko-KR" dirty="0"/>
              <a:t>, </a:t>
            </a:r>
            <a:r>
              <a:rPr lang="ko-KR" altLang="en-US" dirty="0"/>
              <a:t>업데이트 및 제거할 수 </a:t>
            </a:r>
            <a:r>
              <a:rPr lang="ko-KR" altLang="en-US" dirty="0" smtClean="0"/>
              <a:t>있다</a:t>
            </a:r>
            <a:r>
              <a:rPr lang="en-US" altLang="ko-KR" sz="1500" dirty="0" smtClean="0"/>
              <a:t>.</a:t>
            </a:r>
          </a:p>
          <a:p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089974"/>
              </p:ext>
            </p:extLst>
          </p:nvPr>
        </p:nvGraphicFramePr>
        <p:xfrm>
          <a:off x="323528" y="1700808"/>
          <a:ext cx="8568952" cy="482453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3736793838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808063353"/>
                    </a:ext>
                  </a:extLst>
                </a:gridCol>
              </a:tblGrid>
              <a:tr h="44110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 업</a:t>
                      </a:r>
                      <a:r>
                        <a:rPr lang="en-US" altLang="ko-KR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:</a:t>
                      </a:r>
                    </a:p>
                  </a:txBody>
                  <a:tcPr marL="47625" marR="47625" marT="47625" marB="47625"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명 령</a:t>
                      </a:r>
                      <a:r>
                        <a:rPr lang="en-US" altLang="ko-KR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:</a:t>
                      </a:r>
                    </a:p>
                  </a:txBody>
                  <a:tcPr marL="47625" marR="47625" marT="47625" marB="47625" anchor="ctr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79827"/>
                  </a:ext>
                </a:extLst>
              </a:tr>
              <a:tr h="647860">
                <a:tc>
                  <a:txBody>
                    <a:bodyPr/>
                    <a:lstStyle/>
                    <a:p>
                      <a:r>
                        <a:rPr lang="ko-KR" altLang="en-US" sz="17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설치되어 사용 가능한 패키지를 </a:t>
                      </a:r>
                      <a:endParaRPr lang="en-US" altLang="ko-KR" sz="1700" dirty="0" smtClean="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r>
                        <a:rPr lang="ko-KR" altLang="en-US" sz="17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이름으로 </a:t>
                      </a:r>
                      <a:r>
                        <a:rPr lang="ko-KR" altLang="en-US" sz="17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나열한다</a:t>
                      </a:r>
                      <a:r>
                        <a:rPr lang="en-US" altLang="ko-KR" sz="17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lang="en-US" altLang="ko-KR" sz="1700" dirty="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yum list [NAME-PATTERN]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20287"/>
                  </a:ext>
                </a:extLst>
              </a:tr>
              <a:tr h="647860">
                <a:tc>
                  <a:txBody>
                    <a:bodyPr/>
                    <a:lstStyle/>
                    <a:p>
                      <a:r>
                        <a:rPr lang="ko-KR" altLang="en-US" sz="17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설치되어 사용 가능한 그룹을 </a:t>
                      </a:r>
                      <a:endParaRPr lang="en-US" altLang="ko-KR" sz="1700" dirty="0" smtClean="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r>
                        <a:rPr lang="ko-KR" altLang="en-US" sz="17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나열한다</a:t>
                      </a:r>
                      <a:r>
                        <a:rPr lang="en-US" altLang="ko-KR" sz="17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lang="en-US" altLang="ko-KR" sz="1700" dirty="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yum group list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300820"/>
                  </a:ext>
                </a:extLst>
              </a:tr>
              <a:tr h="441102">
                <a:tc>
                  <a:txBody>
                    <a:bodyPr/>
                    <a:lstStyle/>
                    <a:p>
                      <a:r>
                        <a:rPr lang="ko-KR" altLang="en-US" sz="17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패키지를 키워드로 </a:t>
                      </a:r>
                      <a:r>
                        <a:rPr lang="ko-KR" altLang="en-US" sz="17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검색한다</a:t>
                      </a:r>
                      <a:r>
                        <a:rPr lang="en-US" altLang="ko-KR" sz="17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lang="en-US" altLang="ko-KR" sz="1700" dirty="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yum search KEYWORD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036171"/>
                  </a:ext>
                </a:extLst>
              </a:tr>
              <a:tr h="441102">
                <a:tc>
                  <a:txBody>
                    <a:bodyPr/>
                    <a:lstStyle/>
                    <a:p>
                      <a:r>
                        <a:rPr lang="ko-KR" altLang="en-US" sz="17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패키지 세부 정보를 </a:t>
                      </a:r>
                      <a:r>
                        <a:rPr lang="ko-KR" altLang="en-US" sz="17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표시한다</a:t>
                      </a:r>
                      <a:r>
                        <a:rPr lang="en-US" altLang="ko-KR" sz="17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lang="en-US" altLang="ko-KR" sz="1700" dirty="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yum info PACKAGENAME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507741"/>
                  </a:ext>
                </a:extLst>
              </a:tr>
              <a:tr h="441102">
                <a:tc>
                  <a:txBody>
                    <a:bodyPr/>
                    <a:lstStyle/>
                    <a:p>
                      <a:r>
                        <a:rPr lang="ko-KR" altLang="en-US" sz="17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패키지를 </a:t>
                      </a:r>
                      <a:r>
                        <a:rPr lang="ko-KR" altLang="en-US" sz="17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설치한다</a:t>
                      </a:r>
                      <a:r>
                        <a:rPr lang="en-US" altLang="ko-KR" sz="17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lang="en-US" altLang="ko-KR" sz="1700" dirty="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yum install PACKAGENAME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546678"/>
                  </a:ext>
                </a:extLst>
              </a:tr>
              <a:tr h="441102">
                <a:tc>
                  <a:txBody>
                    <a:bodyPr/>
                    <a:lstStyle/>
                    <a:p>
                      <a:r>
                        <a:rPr lang="ko-KR" altLang="en-US" sz="17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패키지 그룹을 </a:t>
                      </a:r>
                      <a:r>
                        <a:rPr lang="ko-KR" altLang="en-US" sz="17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설치한다</a:t>
                      </a:r>
                      <a:r>
                        <a:rPr lang="en-US" altLang="ko-KR" sz="17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lang="en-US" altLang="ko-KR" sz="1700" dirty="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yum group install GROUPNAME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619967"/>
                  </a:ext>
                </a:extLst>
              </a:tr>
              <a:tr h="441102">
                <a:tc>
                  <a:txBody>
                    <a:bodyPr/>
                    <a:lstStyle/>
                    <a:p>
                      <a:r>
                        <a:rPr lang="ko-KR" altLang="en-US" sz="17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모든 패키지를 </a:t>
                      </a:r>
                      <a:r>
                        <a:rPr lang="ko-KR" altLang="en-US" sz="17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업데이트한다</a:t>
                      </a:r>
                      <a:r>
                        <a:rPr lang="en-US" altLang="ko-KR" sz="17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lang="en-US" altLang="ko-KR" sz="1700" dirty="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yum update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575812"/>
                  </a:ext>
                </a:extLst>
              </a:tr>
              <a:tr h="441102">
                <a:tc>
                  <a:txBody>
                    <a:bodyPr/>
                    <a:lstStyle/>
                    <a:p>
                      <a:r>
                        <a:rPr lang="ko-KR" altLang="en-US" sz="17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패키지를 </a:t>
                      </a:r>
                      <a:r>
                        <a:rPr lang="ko-KR" altLang="en-US" sz="17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제거한다</a:t>
                      </a:r>
                      <a:r>
                        <a:rPr lang="en-US" altLang="ko-KR" sz="17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lang="en-US" altLang="ko-KR" sz="1700" dirty="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yum remove PACKAGENAME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034849"/>
                  </a:ext>
                </a:extLst>
              </a:tr>
              <a:tr h="441102">
                <a:tc>
                  <a:txBody>
                    <a:bodyPr/>
                    <a:lstStyle/>
                    <a:p>
                      <a:r>
                        <a:rPr lang="ko-KR" altLang="en-US" sz="17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트랜잭션 내역을 </a:t>
                      </a:r>
                      <a:r>
                        <a:rPr lang="ko-KR" altLang="en-US" sz="17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표시한다</a:t>
                      </a:r>
                      <a:r>
                        <a:rPr lang="en-US" altLang="ko-KR" sz="17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lang="en-US" altLang="ko-KR" sz="1700" dirty="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yum history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212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365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9632" y="1628800"/>
            <a:ext cx="7998791" cy="172819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Section 14.4</a:t>
            </a:r>
            <a:b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en-US" altLang="ko-KR" sz="4000" dirty="0" smtClean="0"/>
              <a:t>Yum</a:t>
            </a:r>
            <a:r>
              <a:rPr lang="ko-KR" altLang="en-US" sz="4000" dirty="0" smtClean="0"/>
              <a:t> </a:t>
            </a:r>
            <a:r>
              <a:rPr lang="ko-KR" altLang="en-US" sz="4000" dirty="0"/>
              <a:t>소프트웨어 </a:t>
            </a:r>
            <a:r>
              <a:rPr lang="ko-KR" altLang="en-US" sz="4000" dirty="0" smtClean="0"/>
              <a:t>리포지토리 활성화</a:t>
            </a:r>
            <a:endParaRPr lang="en-US" altLang="ko-KR" sz="4000" dirty="0" smtClean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23B1F277-15D5-494F-9330-0D2B565D8C27}" type="slidenum">
              <a:rPr lang="en-US" altLang="ko-KR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196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 smtClean="0"/>
              <a:t>학습 목표</a:t>
            </a:r>
            <a:endParaRPr lang="ko-KR" altLang="en-US" sz="2500" dirty="0"/>
          </a:p>
          <a:p>
            <a:r>
              <a:rPr lang="ko-KR" altLang="en-US" dirty="0"/>
              <a:t>이 섹션을 마치면 서버에서 </a:t>
            </a:r>
            <a:r>
              <a:rPr lang="en-US" altLang="ko-KR" dirty="0"/>
              <a:t>Red Hat </a:t>
            </a:r>
            <a:r>
              <a:rPr lang="ko-KR" altLang="en-US" dirty="0"/>
              <a:t>또는 타사 </a:t>
            </a:r>
            <a:r>
              <a:rPr lang="en-US" altLang="ko-KR" dirty="0"/>
              <a:t>Yum </a:t>
            </a:r>
            <a:r>
              <a:rPr lang="ko-KR" altLang="en-US" dirty="0"/>
              <a:t>리포지토리의 사용을 활성화 및 비활성화할 수 있게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sz="1500" dirty="0"/>
          </a:p>
          <a:p>
            <a:r>
              <a:rPr lang="en-US" altLang="ko-KR" sz="2500" dirty="0"/>
              <a:t>Red Hat </a:t>
            </a:r>
            <a:r>
              <a:rPr lang="ko-KR" altLang="en-US" sz="2500" dirty="0"/>
              <a:t>소프트웨어 리포지토리 활성화</a:t>
            </a:r>
          </a:p>
          <a:p>
            <a:endParaRPr lang="en-US" altLang="ko-KR" sz="1500" dirty="0" smtClean="0"/>
          </a:p>
          <a:p>
            <a:r>
              <a:rPr lang="ko-KR" altLang="en-US" dirty="0" smtClean="0"/>
              <a:t>시스템을 </a:t>
            </a:r>
            <a:r>
              <a:rPr lang="ko-KR" altLang="en-US" dirty="0" err="1"/>
              <a:t>서브스크립션</a:t>
            </a:r>
            <a:r>
              <a:rPr lang="ko-KR" altLang="en-US" dirty="0"/>
              <a:t> 관리 서비스에 등록하면 첨부된 </a:t>
            </a:r>
            <a:r>
              <a:rPr lang="ko-KR" altLang="en-US" dirty="0" err="1"/>
              <a:t>서브스크립션을</a:t>
            </a:r>
            <a:r>
              <a:rPr lang="ko-KR" altLang="en-US" dirty="0"/>
              <a:t> 기반으로 한 소프트웨어 </a:t>
            </a:r>
            <a:r>
              <a:rPr lang="ko-KR" altLang="en-US" dirty="0" smtClean="0"/>
              <a:t>리포지토리에 </a:t>
            </a:r>
            <a:r>
              <a:rPr lang="ko-KR" altLang="en-US" dirty="0"/>
              <a:t>대한 액세스가 자동으로 </a:t>
            </a:r>
            <a:r>
              <a:rPr lang="ko-KR" altLang="en-US" dirty="0" smtClean="0"/>
              <a:t>구성된다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사용 </a:t>
            </a:r>
            <a:r>
              <a:rPr lang="ko-KR" altLang="en-US" dirty="0"/>
              <a:t>가능한 리포지토리를 모두 보려면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yum </a:t>
            </a:r>
            <a:r>
              <a:rPr lang="en-US" altLang="ko-KR" dirty="0" err="1"/>
              <a:t>repolist</a:t>
            </a:r>
            <a:r>
              <a:rPr lang="en-US" altLang="ko-KR" dirty="0"/>
              <a:t> all</a:t>
            </a:r>
          </a:p>
          <a:p>
            <a:r>
              <a:rPr lang="en-US" altLang="ko-KR" sz="1400" dirty="0"/>
              <a:t>...output omitted...</a:t>
            </a:r>
          </a:p>
          <a:p>
            <a:r>
              <a:rPr lang="en-US" altLang="ko-KR" sz="1400" dirty="0"/>
              <a:t>rhel-8-for-x86_64-appstream-debug-rpms   ... </a:t>
            </a:r>
            <a:r>
              <a:rPr lang="en-US" altLang="ko-KR" sz="1400" dirty="0" err="1"/>
              <a:t>AppStream</a:t>
            </a:r>
            <a:r>
              <a:rPr lang="en-US" altLang="ko-KR" sz="1400" dirty="0"/>
              <a:t> (Debug RPMs)  disabled</a:t>
            </a:r>
          </a:p>
          <a:p>
            <a:r>
              <a:rPr lang="en-US" altLang="ko-KR" sz="1400" dirty="0"/>
              <a:t>rhel-8-for-x86_64-appstream-rpms         ... </a:t>
            </a:r>
            <a:r>
              <a:rPr lang="en-US" altLang="ko-KR" sz="1400" dirty="0" err="1"/>
              <a:t>AppStream</a:t>
            </a:r>
            <a:r>
              <a:rPr lang="en-US" altLang="ko-KR" sz="1400" dirty="0"/>
              <a:t> (RPMs)        enabled: 5,045</a:t>
            </a:r>
          </a:p>
          <a:p>
            <a:r>
              <a:rPr lang="en-US" altLang="ko-KR" sz="1400" dirty="0"/>
              <a:t>rhel-8-for-x86_64-appstream-source-rpms  ... </a:t>
            </a:r>
            <a:r>
              <a:rPr lang="en-US" altLang="ko-KR" sz="1400" dirty="0" err="1"/>
              <a:t>AppStream</a:t>
            </a:r>
            <a:r>
              <a:rPr lang="en-US" altLang="ko-KR" sz="1400" dirty="0"/>
              <a:t> (Source RPMs) disabled</a:t>
            </a:r>
          </a:p>
          <a:p>
            <a:r>
              <a:rPr lang="en-US" altLang="ko-KR" sz="1400" dirty="0"/>
              <a:t>rhel-8-for-x86_64-baseos-debug-rpms      ... </a:t>
            </a:r>
            <a:r>
              <a:rPr lang="en-US" altLang="ko-KR" sz="1400" dirty="0" err="1"/>
              <a:t>BaseOS</a:t>
            </a:r>
            <a:r>
              <a:rPr lang="en-US" altLang="ko-KR" sz="1400" dirty="0"/>
              <a:t> (Debug RPMs)     enabled: 2,270</a:t>
            </a:r>
          </a:p>
          <a:p>
            <a:r>
              <a:rPr lang="en-US" altLang="ko-KR" sz="1400" dirty="0"/>
              <a:t>rhel-8-for-x86_64-baseos-rpms            ... </a:t>
            </a:r>
            <a:r>
              <a:rPr lang="en-US" altLang="ko-KR" sz="1400" dirty="0" err="1"/>
              <a:t>BaseOS</a:t>
            </a:r>
            <a:r>
              <a:rPr lang="en-US" altLang="ko-KR" sz="1400" dirty="0"/>
              <a:t> (RPMs)           enabled: 1,963</a:t>
            </a:r>
          </a:p>
          <a:p>
            <a:r>
              <a:rPr lang="en-US" altLang="ko-KR" sz="1400" dirty="0"/>
              <a:t>...output omitted</a:t>
            </a:r>
            <a:r>
              <a:rPr lang="en-US" altLang="ko-KR" sz="1400" dirty="0" smtClean="0"/>
              <a:t>...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682327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 smtClean="0"/>
              <a:t>yum-</a:t>
            </a:r>
            <a:r>
              <a:rPr lang="en-US" altLang="ko-KR" sz="1800" dirty="0" err="1" smtClean="0"/>
              <a:t>config</a:t>
            </a:r>
            <a:r>
              <a:rPr lang="en-US" altLang="ko-KR" sz="1800" dirty="0" smtClean="0"/>
              <a:t>-manager </a:t>
            </a:r>
            <a:r>
              <a:rPr lang="ko-KR" altLang="en-US" sz="1800" dirty="0"/>
              <a:t>명령을 사용하여 리포지토리를 활성화 또는 비활성화할 수 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r>
              <a:rPr lang="ko-KR" altLang="en-US" sz="1800" dirty="0" smtClean="0"/>
              <a:t>리포지토리를 </a:t>
            </a:r>
            <a:r>
              <a:rPr lang="ko-KR" altLang="en-US" sz="1800" dirty="0"/>
              <a:t>활성화하기 위해 명령에서 </a:t>
            </a:r>
            <a:r>
              <a:rPr lang="en-US" altLang="ko-KR" sz="1800" dirty="0"/>
              <a:t>enabled </a:t>
            </a:r>
            <a:r>
              <a:rPr lang="ko-KR" altLang="en-US" sz="1800" dirty="0"/>
              <a:t>매개 변수를 </a:t>
            </a:r>
            <a:r>
              <a:rPr lang="en-US" altLang="ko-KR" sz="1800" dirty="0"/>
              <a:t>1</a:t>
            </a:r>
            <a:r>
              <a:rPr lang="ko-KR" altLang="en-US" sz="1800" dirty="0"/>
              <a:t>로 설정한다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r>
              <a:rPr lang="ko-KR" altLang="en-US" sz="1800" dirty="0" smtClean="0"/>
              <a:t>예를 </a:t>
            </a:r>
            <a:r>
              <a:rPr lang="ko-KR" altLang="en-US" sz="1800" dirty="0"/>
              <a:t>들어</a:t>
            </a:r>
            <a:r>
              <a:rPr lang="en-US" altLang="ko-KR" sz="1800" dirty="0" smtClean="0"/>
              <a:t>,</a:t>
            </a:r>
          </a:p>
          <a:p>
            <a:r>
              <a:rPr lang="ko-KR" altLang="en-US" sz="1800" dirty="0" smtClean="0"/>
              <a:t>다음 </a:t>
            </a:r>
            <a:r>
              <a:rPr lang="ko-KR" altLang="en-US" sz="1800" dirty="0"/>
              <a:t>명령을 실행하면 </a:t>
            </a:r>
            <a:r>
              <a:rPr lang="en-US" altLang="ko-KR" sz="1800" dirty="0"/>
              <a:t>rhel-8-server-debug-rpms </a:t>
            </a:r>
            <a:r>
              <a:rPr lang="ko-KR" altLang="en-US" sz="1800" dirty="0"/>
              <a:t>리포지토리가 활성화된다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 smtClean="0"/>
              <a:t>~]$ </a:t>
            </a:r>
            <a:r>
              <a:rPr lang="en-US" altLang="ko-KR" sz="1800" dirty="0"/>
              <a:t>yum-</a:t>
            </a:r>
            <a:r>
              <a:rPr lang="en-US" altLang="ko-KR" sz="1800" dirty="0" err="1"/>
              <a:t>config</a:t>
            </a:r>
            <a:r>
              <a:rPr lang="en-US" altLang="ko-KR" sz="1800" dirty="0"/>
              <a:t>-manager --enable </a:t>
            </a:r>
            <a:r>
              <a:rPr lang="en-US" altLang="ko-KR" sz="1800" dirty="0" smtClean="0"/>
              <a:t>rhel-8-server-debug-rpms</a:t>
            </a:r>
          </a:p>
          <a:p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ko-KR" altLang="en-US" sz="1800" dirty="0"/>
              <a:t>비 </a:t>
            </a:r>
            <a:r>
              <a:rPr lang="en-US" altLang="ko-KR" sz="1800" dirty="0"/>
              <a:t>Red Hat </a:t>
            </a:r>
            <a:r>
              <a:rPr lang="ko-KR" altLang="en-US" sz="1800" dirty="0"/>
              <a:t>소스는 타사 리포지토리를 통해 소프트웨어를 제공하며 웹 사이트</a:t>
            </a:r>
            <a:r>
              <a:rPr lang="en-US" altLang="ko-KR" sz="1800" dirty="0"/>
              <a:t>, FTP </a:t>
            </a:r>
            <a:r>
              <a:rPr lang="ko-KR" altLang="en-US" sz="1800" dirty="0"/>
              <a:t>서버 또는 로컬 파일 시스템에서 </a:t>
            </a:r>
            <a:r>
              <a:rPr lang="en-US" altLang="ko-KR" sz="1800" dirty="0"/>
              <a:t>yum </a:t>
            </a:r>
            <a:r>
              <a:rPr lang="ko-KR" altLang="en-US" sz="1800" dirty="0"/>
              <a:t>명령으로 액세스할 수 있다</a:t>
            </a:r>
            <a:r>
              <a:rPr lang="en-US" altLang="ko-KR" sz="1800" dirty="0"/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800" dirty="0"/>
              <a:t>예를 들어 </a:t>
            </a:r>
            <a:endParaRPr lang="en-US" altLang="ko-KR" sz="1800" dirty="0" smtClean="0"/>
          </a:p>
          <a:p>
            <a:pPr>
              <a:lnSpc>
                <a:spcPct val="120000"/>
              </a:lnSpc>
            </a:pPr>
            <a:r>
              <a:rPr lang="en-US" altLang="ko-KR" sz="1800" dirty="0" smtClean="0"/>
              <a:t>Adobe</a:t>
            </a:r>
            <a:r>
              <a:rPr lang="ko-KR" altLang="en-US" sz="1800" dirty="0"/>
              <a:t>는 </a:t>
            </a:r>
            <a:r>
              <a:rPr lang="en-US" altLang="ko-KR" sz="1800" dirty="0"/>
              <a:t>Yum </a:t>
            </a:r>
            <a:r>
              <a:rPr lang="ko-KR" altLang="en-US" sz="1800" dirty="0"/>
              <a:t>리포지토리를 통해 </a:t>
            </a:r>
            <a:r>
              <a:rPr lang="en-US" altLang="ko-KR" sz="1800" dirty="0"/>
              <a:t>Linux</a:t>
            </a:r>
            <a:r>
              <a:rPr lang="ko-KR" altLang="en-US" sz="1800" dirty="0"/>
              <a:t>용 소프트웨어 일부를 제공한다</a:t>
            </a:r>
            <a:r>
              <a:rPr lang="en-US" altLang="ko-KR" sz="1800" dirty="0"/>
              <a:t>. </a:t>
            </a:r>
          </a:p>
          <a:p>
            <a:pPr>
              <a:lnSpc>
                <a:spcPct val="120000"/>
              </a:lnSpc>
            </a:pPr>
            <a:r>
              <a:rPr lang="en-US" altLang="ko-KR" sz="1800" dirty="0"/>
              <a:t>Red Hat </a:t>
            </a:r>
            <a:r>
              <a:rPr lang="ko-KR" altLang="en-US" sz="1800" dirty="0"/>
              <a:t>강의실에서는 </a:t>
            </a:r>
            <a:r>
              <a:rPr lang="en-US" altLang="ko-KR" sz="1800" dirty="0"/>
              <a:t>content.example.com </a:t>
            </a:r>
            <a:r>
              <a:rPr lang="ko-KR" altLang="en-US" sz="1800" dirty="0"/>
              <a:t>강의실 서버에서 </a:t>
            </a:r>
            <a:r>
              <a:rPr lang="en-US" altLang="ko-KR" sz="1800" dirty="0"/>
              <a:t>Yum </a:t>
            </a:r>
            <a:r>
              <a:rPr lang="ko-KR" altLang="en-US" sz="1800" dirty="0"/>
              <a:t>리포지토리를 호스팅한다</a:t>
            </a:r>
            <a:r>
              <a:rPr lang="en-US" altLang="ko-KR" sz="1800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ko-KR" altLang="en-US" sz="1800" dirty="0"/>
              <a:t>새로운 타사 리포지토리에 대한 지원을 활성화하려면 </a:t>
            </a:r>
            <a:r>
              <a:rPr lang="en-US" altLang="ko-KR" sz="1800" dirty="0"/>
              <a:t>/</a:t>
            </a:r>
            <a:r>
              <a:rPr lang="en-US" altLang="ko-KR" sz="1800" dirty="0" err="1"/>
              <a:t>etc</a:t>
            </a:r>
            <a:r>
              <a:rPr lang="en-US" altLang="ko-KR" sz="1800" dirty="0"/>
              <a:t>/</a:t>
            </a:r>
            <a:r>
              <a:rPr lang="en-US" altLang="ko-KR" sz="1800" dirty="0" err="1"/>
              <a:t>yum.repos.d</a:t>
            </a:r>
            <a:r>
              <a:rPr lang="en-US" altLang="ko-KR" sz="1800" dirty="0"/>
              <a:t>/ </a:t>
            </a:r>
            <a:r>
              <a:rPr lang="ko-KR" altLang="en-US" sz="1800" dirty="0"/>
              <a:t>디렉터리에 파일을 </a:t>
            </a:r>
            <a:r>
              <a:rPr lang="ko-KR" altLang="en-US" sz="1800" dirty="0" smtClean="0"/>
              <a:t>만든다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>
              <a:lnSpc>
                <a:spcPct val="120000"/>
              </a:lnSpc>
            </a:pPr>
            <a:r>
              <a:rPr lang="ko-KR" altLang="en-US" sz="1800" dirty="0" smtClean="0"/>
              <a:t>리포지토리 </a:t>
            </a:r>
            <a:r>
              <a:rPr lang="ko-KR" altLang="en-US" sz="1800" dirty="0"/>
              <a:t>구성 파일은 </a:t>
            </a:r>
            <a:r>
              <a:rPr lang="en-US" altLang="ko-KR" sz="1800" dirty="0"/>
              <a:t>.repo </a:t>
            </a:r>
            <a:r>
              <a:rPr lang="ko-KR" altLang="en-US" sz="1800" dirty="0" err="1"/>
              <a:t>확장자로</a:t>
            </a:r>
            <a:r>
              <a:rPr lang="ko-KR" altLang="en-US" sz="1800" dirty="0"/>
              <a:t> 끝나야 한다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>
              <a:lnSpc>
                <a:spcPct val="120000"/>
              </a:lnSpc>
            </a:pPr>
            <a:r>
              <a:rPr lang="ko-KR" altLang="en-US" sz="1800" dirty="0" smtClean="0"/>
              <a:t>리포지토리 </a:t>
            </a:r>
            <a:r>
              <a:rPr lang="ko-KR" altLang="en-US" sz="1800" dirty="0"/>
              <a:t>정의에는 리포지토리의 </a:t>
            </a:r>
            <a:r>
              <a:rPr lang="en-US" altLang="ko-KR" sz="1800" dirty="0"/>
              <a:t>URL, </a:t>
            </a:r>
            <a:r>
              <a:rPr lang="ko-KR" altLang="en-US" sz="1800" dirty="0"/>
              <a:t>이름</a:t>
            </a:r>
            <a:r>
              <a:rPr lang="en-US" altLang="ko-KR" sz="1800" dirty="0"/>
              <a:t>, GPG</a:t>
            </a:r>
            <a:r>
              <a:rPr lang="ko-KR" altLang="en-US" sz="1800" dirty="0"/>
              <a:t>를 사용하여 패키지 서명을 확인할지 여부</a:t>
            </a:r>
            <a:r>
              <a:rPr lang="en-US" altLang="ko-KR" sz="1800" dirty="0"/>
              <a:t>, </a:t>
            </a:r>
            <a:r>
              <a:rPr lang="ko-KR" altLang="en-US" sz="1800" dirty="0"/>
              <a:t>신뢰할 수 있는 </a:t>
            </a:r>
            <a:r>
              <a:rPr lang="en-US" altLang="ko-KR" sz="1800" dirty="0"/>
              <a:t>GPG </a:t>
            </a:r>
            <a:r>
              <a:rPr lang="ko-KR" altLang="en-US" sz="1800" dirty="0"/>
              <a:t>키를 가리키는 </a:t>
            </a:r>
            <a:r>
              <a:rPr lang="en-US" altLang="ko-KR" sz="1800" dirty="0"/>
              <a:t>URL</a:t>
            </a:r>
            <a:r>
              <a:rPr lang="ko-KR" altLang="en-US" sz="1800" dirty="0"/>
              <a:t>이 포함된다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2019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학습 목표</a:t>
            </a:r>
            <a:endParaRPr lang="ko-KR" altLang="en-US" dirty="0"/>
          </a:p>
          <a:p>
            <a:pPr>
              <a:lnSpc>
                <a:spcPct val="110000"/>
              </a:lnSpc>
            </a:pPr>
            <a:r>
              <a:rPr lang="ko-KR" altLang="en-US" dirty="0"/>
              <a:t>이 섹션을 마치면 </a:t>
            </a:r>
            <a:r>
              <a:rPr lang="en-US" altLang="ko-KR" dirty="0"/>
              <a:t>Red Hat </a:t>
            </a:r>
            <a:r>
              <a:rPr lang="ko-KR" altLang="en-US" dirty="0" err="1"/>
              <a:t>서브스크립션</a:t>
            </a:r>
            <a:r>
              <a:rPr lang="ko-KR" altLang="en-US" dirty="0"/>
              <a:t> 관리를 사용하여 </a:t>
            </a:r>
            <a:r>
              <a:rPr lang="en-US" altLang="ko-KR" dirty="0"/>
              <a:t>Red Hat </a:t>
            </a:r>
            <a:r>
              <a:rPr lang="ko-KR" altLang="en-US" dirty="0"/>
              <a:t>계정에 시스템을 등록하고</a:t>
            </a:r>
            <a:r>
              <a:rPr lang="en-US" altLang="ko-KR" dirty="0"/>
              <a:t>, </a:t>
            </a:r>
            <a:r>
              <a:rPr lang="ko-KR" altLang="en-US" dirty="0"/>
              <a:t>해당 시스템에 소프트웨어 업데이트 및 지원 서비스를 위한 자격을 할당할 수 있게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sz="2500" dirty="0"/>
              <a:t>Red Hat </a:t>
            </a:r>
            <a:r>
              <a:rPr lang="ko-KR" altLang="en-US" sz="2500" dirty="0" err="1"/>
              <a:t>서브스크립션</a:t>
            </a:r>
            <a:r>
              <a:rPr lang="ko-KR" altLang="en-US" sz="2500" dirty="0"/>
              <a:t> 관리</a:t>
            </a:r>
          </a:p>
          <a:p>
            <a:pPr>
              <a:lnSpc>
                <a:spcPct val="110000"/>
              </a:lnSpc>
            </a:pP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Red </a:t>
            </a:r>
            <a:r>
              <a:rPr lang="en-US" altLang="ko-KR" dirty="0"/>
              <a:t>Hat </a:t>
            </a:r>
            <a:r>
              <a:rPr lang="ko-KR" altLang="en-US" dirty="0" err="1"/>
              <a:t>서브스크립션</a:t>
            </a:r>
            <a:r>
              <a:rPr lang="ko-KR" altLang="en-US" dirty="0"/>
              <a:t> 관리는 제품 </a:t>
            </a:r>
            <a:r>
              <a:rPr lang="ko-KR" altLang="en-US" dirty="0" err="1"/>
              <a:t>서브스크립션에</a:t>
            </a:r>
            <a:r>
              <a:rPr lang="ko-KR" altLang="en-US" dirty="0"/>
              <a:t> 대한 자격을 시스템에 부여하는 데 사용할 수 있는 도구를 제공하며</a:t>
            </a:r>
            <a:r>
              <a:rPr lang="en-US" altLang="ko-KR" dirty="0"/>
              <a:t>, </a:t>
            </a:r>
            <a:r>
              <a:rPr lang="ko-KR" altLang="en-US" dirty="0"/>
              <a:t>관리자는 이를 통해 소프트웨어 패키지 업데이트를 가져오고 시스템이 사용하는 지원 계약 및 </a:t>
            </a:r>
            <a:r>
              <a:rPr lang="ko-KR" altLang="en-US" dirty="0" err="1"/>
              <a:t>서브스크립션에</a:t>
            </a:r>
            <a:r>
              <a:rPr lang="ko-KR" altLang="en-US" dirty="0"/>
              <a:t> 대한 정보를 추적할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err="1" smtClean="0"/>
              <a:t>PackageKit</a:t>
            </a:r>
            <a:r>
              <a:rPr lang="en-US" altLang="ko-KR" dirty="0" smtClean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yum </a:t>
            </a:r>
            <a:r>
              <a:rPr lang="ko-KR" altLang="en-US" dirty="0"/>
              <a:t>같은 표준 도구는 </a:t>
            </a:r>
            <a:r>
              <a:rPr lang="en-US" altLang="ko-KR" dirty="0"/>
              <a:t>Red Hat</a:t>
            </a:r>
            <a:r>
              <a:rPr lang="ko-KR" altLang="en-US" dirty="0"/>
              <a:t>이 제공하는 콘텐츠 배포 네트워크를 통해 소프트웨어 패키지 및 업데이트를 획득할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10000"/>
              </a:lnSpc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998551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500" dirty="0" smtClean="0"/>
              <a:t>Yum </a:t>
            </a:r>
            <a:r>
              <a:rPr lang="ko-KR" altLang="en-US" sz="2500" dirty="0"/>
              <a:t>리포지토리 만들기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yum-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-manager </a:t>
            </a:r>
            <a:r>
              <a:rPr lang="ko-KR" altLang="en-US" dirty="0"/>
              <a:t>명령을 사용하여 </a:t>
            </a:r>
            <a:r>
              <a:rPr lang="en-US" altLang="ko-KR" dirty="0"/>
              <a:t>Yum </a:t>
            </a:r>
            <a:r>
              <a:rPr lang="ko-KR" altLang="en-US" dirty="0"/>
              <a:t>리포지토리를 </a:t>
            </a:r>
            <a:r>
              <a:rPr lang="ko-KR" altLang="en-US" dirty="0" smtClean="0"/>
              <a:t>만든다</a:t>
            </a:r>
            <a:r>
              <a:rPr lang="en-US" altLang="ko-KR" dirty="0" smtClean="0"/>
              <a:t>. </a:t>
            </a:r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다음 </a:t>
            </a:r>
            <a:r>
              <a:rPr lang="ko-KR" altLang="en-US" dirty="0"/>
              <a:t>명령을 실행하면 표시된 출력과 함께 파일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yum.repos.d</a:t>
            </a:r>
            <a:r>
              <a:rPr lang="en-US" altLang="ko-KR" dirty="0"/>
              <a:t>/dl.fedoraproject.org_pub_epel_8_x86_64_.repo</a:t>
            </a:r>
            <a:r>
              <a:rPr lang="ko-KR" altLang="en-US" dirty="0"/>
              <a:t>가 </a:t>
            </a:r>
            <a:r>
              <a:rPr lang="ko-KR" altLang="en-US" dirty="0" smtClean="0"/>
              <a:t>생성된다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주의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EPEL 8</a:t>
            </a:r>
            <a:r>
              <a:rPr lang="ko-KR" altLang="en-US" dirty="0"/>
              <a:t>은 이 섹션이 작성된 시점에 커뮤니티 프로젝트에서 </a:t>
            </a:r>
            <a:r>
              <a:rPr lang="ko-KR" altLang="en-US" dirty="0" err="1"/>
              <a:t>릴리스되지</a:t>
            </a:r>
            <a:r>
              <a:rPr lang="ko-KR" altLang="en-US" dirty="0"/>
              <a:t> </a:t>
            </a:r>
            <a:r>
              <a:rPr lang="ko-KR" altLang="en-US" dirty="0" smtClean="0"/>
              <a:t>않았다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EPEL </a:t>
            </a:r>
            <a:r>
              <a:rPr lang="ko-KR" altLang="en-US" dirty="0"/>
              <a:t>릴리스는 </a:t>
            </a:r>
            <a:r>
              <a:rPr lang="en-US" altLang="ko-KR" dirty="0"/>
              <a:t>Red Hat</a:t>
            </a:r>
            <a:r>
              <a:rPr lang="ko-KR" altLang="en-US" dirty="0"/>
              <a:t>에서 제공하지 않고 자발적인 사용자 커뮤니티에서 제공하므로 </a:t>
            </a:r>
            <a:r>
              <a:rPr lang="en-US" altLang="ko-KR" dirty="0" smtClean="0"/>
              <a:t>RHEL </a:t>
            </a:r>
            <a:r>
              <a:rPr lang="ko-KR" altLang="en-US" dirty="0"/>
              <a:t>릴리스를 지연시킬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아래 </a:t>
            </a:r>
            <a:r>
              <a:rPr lang="en-US" altLang="ko-KR" dirty="0"/>
              <a:t>URL</a:t>
            </a:r>
            <a:r>
              <a:rPr lang="ko-KR" altLang="en-US" dirty="0"/>
              <a:t>은 유효하지 않을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본 </a:t>
            </a:r>
            <a:r>
              <a:rPr lang="ko-KR" altLang="en-US" dirty="0"/>
              <a:t>문서에서는 아래 예시를 사용하여 타사 패키지 리포지토리를 활성화하는 방법에 대해 </a:t>
            </a:r>
            <a:r>
              <a:rPr lang="ko-KR" altLang="en-US" dirty="0" smtClean="0"/>
              <a:t>설명한다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931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~]$ </a:t>
            </a:r>
            <a:r>
              <a:rPr lang="en-US" altLang="ko-KR" sz="1800" dirty="0"/>
              <a:t>yum-</a:t>
            </a:r>
            <a:r>
              <a:rPr lang="en-US" altLang="ko-KR" sz="1800" dirty="0" err="1"/>
              <a:t>config</a:t>
            </a:r>
            <a:r>
              <a:rPr lang="en-US" altLang="ko-KR" sz="1800" dirty="0"/>
              <a:t>-manager --add-repo="http://dl.fedoraproject.org/pub/</a:t>
            </a:r>
            <a:r>
              <a:rPr lang="en-US" altLang="ko-KR" sz="1800" dirty="0" err="1"/>
              <a:t>epel</a:t>
            </a:r>
            <a:r>
              <a:rPr lang="en-US" altLang="ko-KR" sz="1800" dirty="0"/>
              <a:t>/8/x86_64/"</a:t>
            </a:r>
          </a:p>
          <a:p>
            <a:r>
              <a:rPr lang="en-US" altLang="ko-KR" sz="1700" dirty="0"/>
              <a:t>Loaded plugins: </a:t>
            </a:r>
            <a:r>
              <a:rPr lang="en-US" altLang="ko-KR" sz="1700" dirty="0" err="1"/>
              <a:t>langpacks</a:t>
            </a:r>
            <a:endParaRPr lang="en-US" altLang="ko-KR" sz="1700" dirty="0"/>
          </a:p>
          <a:p>
            <a:r>
              <a:rPr lang="en-US" altLang="ko-KR" sz="1700" dirty="0"/>
              <a:t>adding repo from: http://dl.fedoraproject.org/pub/epel/8/x86_64/</a:t>
            </a:r>
          </a:p>
          <a:p>
            <a:endParaRPr lang="en-US" altLang="ko-KR" dirty="0"/>
          </a:p>
          <a:p>
            <a:r>
              <a:rPr lang="en-US" altLang="ko-KR" dirty="0"/>
              <a:t>[dl.fedoraproject.org_pub_epel_8_x86_64_]</a:t>
            </a:r>
          </a:p>
          <a:p>
            <a:r>
              <a:rPr lang="en-US" altLang="ko-KR" dirty="0"/>
              <a:t>name=added from: http://dl.fedoraproject.org/pub/epel/8/x86_64/</a:t>
            </a:r>
          </a:p>
          <a:p>
            <a:r>
              <a:rPr lang="en-US" altLang="ko-KR" dirty="0" err="1"/>
              <a:t>baseurl</a:t>
            </a:r>
            <a:r>
              <a:rPr lang="en-US" altLang="ko-KR" dirty="0"/>
              <a:t>=http://dl.fedoraproject.org/pub/epel/8/x86_64/</a:t>
            </a:r>
          </a:p>
          <a:p>
            <a:r>
              <a:rPr lang="en-US" altLang="ko-KR" dirty="0"/>
              <a:t>enabled=1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ko-KR" altLang="en-US" dirty="0"/>
              <a:t>파일을 수정하여 </a:t>
            </a:r>
            <a:r>
              <a:rPr lang="en-US" altLang="ko-KR" dirty="0"/>
              <a:t>GPG </a:t>
            </a:r>
            <a:r>
              <a:rPr lang="ko-KR" altLang="en-US" dirty="0"/>
              <a:t>키의 사용자 지정 값과 위치를 </a:t>
            </a:r>
            <a:r>
              <a:rPr lang="ko-KR" altLang="en-US" dirty="0" smtClean="0"/>
              <a:t>제공한다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키는 </a:t>
            </a:r>
            <a:r>
              <a:rPr lang="ko-KR" altLang="en-US" dirty="0"/>
              <a:t>원격 리포지토리 사이트의 다양한 위치에 </a:t>
            </a:r>
            <a:r>
              <a:rPr lang="ko-KR" altLang="en-US" dirty="0" smtClean="0"/>
              <a:t>저장된다</a:t>
            </a:r>
            <a:endParaRPr lang="en-US" altLang="ko-KR" dirty="0" smtClean="0"/>
          </a:p>
          <a:p>
            <a:r>
              <a:rPr lang="en-US" altLang="ko-KR" sz="1800" dirty="0" smtClean="0"/>
              <a:t>(</a:t>
            </a:r>
            <a:r>
              <a:rPr lang="ko-KR" altLang="en-US" sz="1800" dirty="0"/>
              <a:t>예</a:t>
            </a:r>
            <a:r>
              <a:rPr lang="en-US" altLang="ko-KR" sz="1800" dirty="0"/>
              <a:t>: http://dl.fedoraproject.org/pub/epel/RPM-GPG-KEY-EPEL-8). 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7347419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관리자는 </a:t>
            </a:r>
            <a:r>
              <a:rPr lang="en-US" altLang="ko-KR" dirty="0"/>
              <a:t>yum</a:t>
            </a:r>
            <a:r>
              <a:rPr lang="ko-KR" altLang="en-US" dirty="0"/>
              <a:t>으로 외부 소스에서 키를 검색하기보다 로컬 파일로 키를 다운로드해야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예를 </a:t>
            </a:r>
            <a:r>
              <a:rPr lang="ko-KR" altLang="en-US" dirty="0"/>
              <a:t>들면 다음과 </a:t>
            </a:r>
            <a:r>
              <a:rPr lang="ko-KR" altLang="en-US" dirty="0" smtClean="0"/>
              <a:t>같다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[EPEL]</a:t>
            </a:r>
          </a:p>
          <a:p>
            <a:r>
              <a:rPr lang="en-US" altLang="ko-KR" dirty="0"/>
              <a:t>name=EPEL 8</a:t>
            </a:r>
          </a:p>
          <a:p>
            <a:r>
              <a:rPr lang="en-US" altLang="ko-KR" dirty="0" err="1"/>
              <a:t>baseurl</a:t>
            </a:r>
            <a:r>
              <a:rPr lang="en-US" altLang="ko-KR" dirty="0"/>
              <a:t>=http://dl.fedoraproject.org/pub/epel/8/x86_64/</a:t>
            </a:r>
          </a:p>
          <a:p>
            <a:r>
              <a:rPr lang="en-US" altLang="ko-KR" dirty="0"/>
              <a:t>enabled=1</a:t>
            </a:r>
          </a:p>
          <a:p>
            <a:r>
              <a:rPr lang="en-US" altLang="ko-KR" dirty="0" err="1"/>
              <a:t>gpgcheck</a:t>
            </a:r>
            <a:r>
              <a:rPr lang="en-US" altLang="ko-KR" dirty="0"/>
              <a:t>=1</a:t>
            </a:r>
          </a:p>
          <a:p>
            <a:r>
              <a:rPr lang="en-US" altLang="ko-KR" dirty="0" err="1"/>
              <a:t>gpgkey</a:t>
            </a:r>
            <a:r>
              <a:rPr lang="en-US" altLang="ko-KR" dirty="0"/>
              <a:t>=file:///etc/pki/rpm-gpg/RPM-GPG-KEY-EPEL-8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522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51520" y="332656"/>
            <a:ext cx="8640960" cy="6336704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로컬 </a:t>
            </a:r>
            <a:r>
              <a:rPr lang="ko-KR" altLang="en-US" sz="2500" dirty="0" err="1"/>
              <a:t>리포지토리용</a:t>
            </a:r>
            <a:r>
              <a:rPr lang="ko-KR" altLang="en-US" sz="2500" dirty="0"/>
              <a:t> </a:t>
            </a:r>
            <a:r>
              <a:rPr lang="en-US" altLang="ko-KR" sz="2500" dirty="0"/>
              <a:t>RPM </a:t>
            </a:r>
            <a:r>
              <a:rPr lang="ko-KR" altLang="en-US" sz="2500" dirty="0"/>
              <a:t>구성 패키지</a:t>
            </a:r>
          </a:p>
          <a:p>
            <a:endParaRPr lang="ko-KR" altLang="en-US" sz="1500" dirty="0"/>
          </a:p>
          <a:p>
            <a:r>
              <a:rPr lang="ko-KR" altLang="en-US" dirty="0"/>
              <a:t>일부 리포지토리는 구성 파일과 </a:t>
            </a:r>
            <a:r>
              <a:rPr lang="en-US" altLang="ko-KR" dirty="0"/>
              <a:t>GPG </a:t>
            </a:r>
            <a:r>
              <a:rPr lang="ko-KR" altLang="en-US" dirty="0"/>
              <a:t>공개 키를 </a:t>
            </a:r>
            <a:r>
              <a:rPr lang="en-US" altLang="ko-KR" dirty="0"/>
              <a:t>yum </a:t>
            </a:r>
            <a:r>
              <a:rPr lang="en-US" altLang="ko-KR" dirty="0" err="1"/>
              <a:t>localinstall</a:t>
            </a:r>
            <a:r>
              <a:rPr lang="en-US" altLang="ko-KR" dirty="0"/>
              <a:t> </a:t>
            </a:r>
            <a:r>
              <a:rPr lang="ko-KR" altLang="en-US" dirty="0"/>
              <a:t>명령을 사용하여 다운로드 및 설치할 수 있는 </a:t>
            </a:r>
            <a:r>
              <a:rPr lang="en-US" altLang="ko-KR" dirty="0"/>
              <a:t>RPM </a:t>
            </a:r>
            <a:r>
              <a:rPr lang="ko-KR" altLang="en-US" dirty="0"/>
              <a:t>패키지의 일부로 </a:t>
            </a:r>
            <a:r>
              <a:rPr lang="ko-KR" altLang="en-US" dirty="0" smtClean="0"/>
              <a:t>제공한다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예를 </a:t>
            </a:r>
            <a:r>
              <a:rPr lang="ko-KR" altLang="en-US" dirty="0"/>
              <a:t>들어 </a:t>
            </a:r>
            <a:r>
              <a:rPr lang="en-US" altLang="ko-KR" dirty="0">
                <a:solidFill>
                  <a:srgbClr val="FF0000"/>
                </a:solidFill>
              </a:rPr>
              <a:t>EPEL(Extra Packages for Enterprise Linux)</a:t>
            </a:r>
            <a:r>
              <a:rPr lang="ko-KR" altLang="en-US" dirty="0"/>
              <a:t>이라는 자원 프로젝트는 </a:t>
            </a:r>
            <a:r>
              <a:rPr lang="en-US" altLang="ko-KR" dirty="0"/>
              <a:t>Red Hat</a:t>
            </a:r>
            <a:r>
              <a:rPr lang="ko-KR" altLang="en-US" dirty="0"/>
              <a:t>이 지원하지 않지만 </a:t>
            </a:r>
            <a:r>
              <a:rPr lang="en-US" altLang="ko-KR" dirty="0" smtClean="0"/>
              <a:t>RHEL</a:t>
            </a:r>
            <a:r>
              <a:rPr lang="ko-KR" altLang="en-US" dirty="0" smtClean="0"/>
              <a:t>와 </a:t>
            </a:r>
            <a:r>
              <a:rPr lang="ko-KR" altLang="en-US" dirty="0"/>
              <a:t>호환되는 소프트웨어를 </a:t>
            </a:r>
            <a:r>
              <a:rPr lang="ko-KR" altLang="en-US" dirty="0" smtClean="0"/>
              <a:t>제공한다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2500" dirty="0"/>
              <a:t>주의</a:t>
            </a:r>
          </a:p>
          <a:p>
            <a:r>
              <a:rPr lang="en-US" altLang="ko-KR" dirty="0"/>
              <a:t>EPEL 8</a:t>
            </a:r>
            <a:r>
              <a:rPr lang="ko-KR" altLang="en-US" dirty="0"/>
              <a:t>은 이 섹션이 작성된 시점에 커뮤니티 프로젝트에서 </a:t>
            </a:r>
            <a:r>
              <a:rPr lang="ko-KR" altLang="en-US" dirty="0" err="1"/>
              <a:t>릴리스되지</a:t>
            </a:r>
            <a:r>
              <a:rPr lang="ko-KR" altLang="en-US" dirty="0"/>
              <a:t> </a:t>
            </a:r>
            <a:r>
              <a:rPr lang="ko-KR" altLang="en-US" dirty="0" smtClean="0"/>
              <a:t>않았다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RPM </a:t>
            </a:r>
            <a:r>
              <a:rPr lang="ko-KR" altLang="en-US" dirty="0"/>
              <a:t>패키지를 사용하여 클라이언트에 해당 리포지토리 구성을 제공하는 타사 패키지 리포지토리를 활성화하는 방법에 대한 예로서 </a:t>
            </a:r>
            <a:r>
              <a:rPr lang="en-US" altLang="ko-KR" dirty="0"/>
              <a:t>EPEL 7 </a:t>
            </a:r>
            <a:r>
              <a:rPr lang="ko-KR" altLang="en-US" dirty="0"/>
              <a:t>프로세스에 기반하여 </a:t>
            </a:r>
            <a:r>
              <a:rPr lang="en-US" altLang="ko-KR" dirty="0"/>
              <a:t>EPEL 8</a:t>
            </a:r>
            <a:r>
              <a:rPr lang="ko-KR" altLang="en-US" dirty="0"/>
              <a:t>의 예상되는 구성 프로세스를 반영할 수 있도록 이 섹션을 </a:t>
            </a:r>
            <a:r>
              <a:rPr lang="ko-KR" altLang="en-US" dirty="0" smtClean="0"/>
              <a:t>작성했다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97245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51520" y="332656"/>
            <a:ext cx="8640960" cy="6336704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로컬 </a:t>
            </a:r>
            <a:r>
              <a:rPr lang="ko-KR" altLang="en-US" sz="2500" dirty="0" err="1"/>
              <a:t>리포지토리용</a:t>
            </a:r>
            <a:r>
              <a:rPr lang="ko-KR" altLang="en-US" sz="2500" dirty="0"/>
              <a:t> </a:t>
            </a:r>
            <a:r>
              <a:rPr lang="en-US" altLang="ko-KR" sz="2500" dirty="0"/>
              <a:t>RPM </a:t>
            </a:r>
            <a:r>
              <a:rPr lang="ko-KR" altLang="en-US" sz="2500" dirty="0"/>
              <a:t>구성 패키지</a:t>
            </a:r>
          </a:p>
          <a:p>
            <a:endParaRPr lang="en-US" altLang="ko-KR" sz="1500" dirty="0" smtClean="0"/>
          </a:p>
          <a:p>
            <a:r>
              <a:rPr lang="ko-KR" altLang="en-US" dirty="0" smtClean="0"/>
              <a:t>다음 </a:t>
            </a:r>
            <a:r>
              <a:rPr lang="ko-KR" altLang="en-US" dirty="0"/>
              <a:t>명령은 </a:t>
            </a:r>
            <a:r>
              <a:rPr lang="en-US" altLang="ko-KR" dirty="0" smtClean="0"/>
              <a:t>RHEL </a:t>
            </a:r>
            <a:r>
              <a:rPr lang="en-US" altLang="ko-KR" dirty="0"/>
              <a:t>8 EPEL </a:t>
            </a:r>
            <a:r>
              <a:rPr lang="ko-KR" altLang="en-US" dirty="0"/>
              <a:t>리포지토리 패키지를 </a:t>
            </a:r>
            <a:r>
              <a:rPr lang="ko-KR" altLang="en-US" dirty="0" smtClean="0"/>
              <a:t>설치한다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~]$ </a:t>
            </a:r>
            <a:r>
              <a:rPr lang="en-US" altLang="ko-KR" dirty="0">
                <a:solidFill>
                  <a:srgbClr val="FF0000"/>
                </a:solidFill>
              </a:rPr>
              <a:t>rpm --import http://</a:t>
            </a:r>
            <a:r>
              <a:rPr lang="en-US" altLang="ko-KR" dirty="0" smtClean="0">
                <a:solidFill>
                  <a:srgbClr val="FF0000"/>
                </a:solidFill>
              </a:rPr>
              <a:t>dl.fedoraproject.org/pub/epel/RPM-GPG-KEY-EPEL-8</a:t>
            </a:r>
          </a:p>
          <a:p>
            <a:endParaRPr lang="en-US" altLang="ko-KR" dirty="0"/>
          </a:p>
          <a:p>
            <a:r>
              <a:rPr lang="en-US" altLang="ko-KR" dirty="0" smtClean="0"/>
              <a:t>~]$ </a:t>
            </a:r>
            <a:r>
              <a:rPr lang="en-US" altLang="ko-KR" dirty="0">
                <a:solidFill>
                  <a:srgbClr val="FF0000"/>
                </a:solidFill>
              </a:rPr>
              <a:t>yum install http://dl.fedoraproject.org/pub/epel/8/x86_64/e/epel-release-8-2.noarch.rpm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구성 </a:t>
            </a:r>
            <a:r>
              <a:rPr lang="ko-KR" altLang="en-US" dirty="0"/>
              <a:t>파일에는 복수의 리포지토리에 대한 참조를 주로 단일 파일에 </a:t>
            </a:r>
            <a:r>
              <a:rPr lang="ko-KR" altLang="en-US" dirty="0" smtClean="0"/>
              <a:t>나열한다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ko-KR" altLang="en-US" dirty="0"/>
              <a:t>리포지토리에 대한 참조는 괄호 안에 든 한 단어의 이름으로 </a:t>
            </a:r>
            <a:r>
              <a:rPr lang="ko-KR" altLang="en-US" dirty="0" smtClean="0"/>
              <a:t>시작된다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cat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yum.repos.d</a:t>
            </a:r>
            <a:r>
              <a:rPr lang="en-US" altLang="ko-KR" dirty="0"/>
              <a:t>/</a:t>
            </a:r>
            <a:r>
              <a:rPr lang="en-US" altLang="ko-KR" dirty="0" err="1"/>
              <a:t>epel.repo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4830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리포지토리를 정의하지만 기본적으로 검색하지 않으려면 </a:t>
            </a:r>
            <a:r>
              <a:rPr lang="en-US" altLang="ko-KR" dirty="0"/>
              <a:t>enabled=0 </a:t>
            </a:r>
            <a:r>
              <a:rPr lang="ko-KR" altLang="en-US" dirty="0"/>
              <a:t>매개 변수를 </a:t>
            </a:r>
            <a:r>
              <a:rPr lang="ko-KR" altLang="en-US" dirty="0" smtClean="0"/>
              <a:t>삽입한다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yum-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-manager </a:t>
            </a:r>
            <a:r>
              <a:rPr lang="ko-KR" altLang="en-US" dirty="0"/>
              <a:t>명령을 사용하여 영구적으로 또는 </a:t>
            </a:r>
            <a:endParaRPr lang="en-US" altLang="ko-KR" dirty="0" smtClean="0"/>
          </a:p>
          <a:p>
            <a:r>
              <a:rPr lang="en-US" altLang="ko-KR" dirty="0" smtClean="0"/>
              <a:t>yum </a:t>
            </a:r>
            <a:r>
              <a:rPr lang="ko-KR" altLang="en-US" dirty="0"/>
              <a:t>명령에 </a:t>
            </a:r>
            <a:r>
              <a:rPr lang="en-US" altLang="ko-KR" dirty="0"/>
              <a:t>--</a:t>
            </a:r>
            <a:r>
              <a:rPr lang="en-US" altLang="ko-KR" dirty="0" err="1"/>
              <a:t>enablerepo</a:t>
            </a:r>
            <a:r>
              <a:rPr lang="en-US" altLang="ko-KR" dirty="0"/>
              <a:t>=PATTERN </a:t>
            </a:r>
            <a:r>
              <a:rPr lang="ko-KR" altLang="en-US" dirty="0"/>
              <a:t>및 </a:t>
            </a:r>
            <a:r>
              <a:rPr lang="en-US" altLang="ko-KR" dirty="0"/>
              <a:t>--</a:t>
            </a:r>
            <a:r>
              <a:rPr lang="en-US" altLang="ko-KR" dirty="0" err="1"/>
              <a:t>disablerepo</a:t>
            </a:r>
            <a:r>
              <a:rPr lang="en-US" altLang="ko-KR" dirty="0"/>
              <a:t>=PATTERN </a:t>
            </a:r>
            <a:r>
              <a:rPr lang="ko-KR" altLang="en-US" dirty="0"/>
              <a:t>옵션을 사용하여 </a:t>
            </a:r>
            <a:endParaRPr lang="en-US" altLang="ko-KR" dirty="0" smtClean="0"/>
          </a:p>
          <a:p>
            <a:r>
              <a:rPr lang="ko-KR" altLang="en-US" dirty="0" smtClean="0"/>
              <a:t>일시적으로 </a:t>
            </a:r>
            <a:r>
              <a:rPr lang="ko-KR" altLang="en-US" dirty="0"/>
              <a:t>리포지토리를 활성화 및 비활성화할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2500" dirty="0"/>
              <a:t>주의</a:t>
            </a:r>
          </a:p>
          <a:p>
            <a:r>
              <a:rPr lang="ko-KR" altLang="en-US" dirty="0"/>
              <a:t>서명된 패키지를 설치하기 전에 </a:t>
            </a:r>
            <a:r>
              <a:rPr lang="en-US" altLang="ko-KR" dirty="0"/>
              <a:t>RPM GPG </a:t>
            </a:r>
            <a:r>
              <a:rPr lang="ko-KR" altLang="en-US" dirty="0"/>
              <a:t>키를 </a:t>
            </a:r>
            <a:r>
              <a:rPr lang="ko-KR" altLang="en-US" dirty="0" smtClean="0"/>
              <a:t>설치한다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그러면 </a:t>
            </a:r>
            <a:r>
              <a:rPr lang="ko-KR" altLang="en-US" dirty="0"/>
              <a:t>패키지가 가져온 키에 속하는지 </a:t>
            </a:r>
            <a:r>
              <a:rPr lang="ko-KR" altLang="en-US" dirty="0" smtClean="0"/>
              <a:t>확인한다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그렇지 </a:t>
            </a:r>
            <a:r>
              <a:rPr lang="ko-KR" altLang="en-US" dirty="0"/>
              <a:t>않으면 키가 없어 </a:t>
            </a:r>
            <a:r>
              <a:rPr lang="en-US" altLang="ko-KR" dirty="0"/>
              <a:t>yum </a:t>
            </a:r>
            <a:r>
              <a:rPr lang="ko-KR" altLang="en-US" dirty="0"/>
              <a:t>명령이 </a:t>
            </a:r>
            <a:r>
              <a:rPr lang="ko-KR" altLang="en-US" dirty="0" smtClean="0"/>
              <a:t>실패한다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en-US" altLang="ko-KR" dirty="0" err="1"/>
              <a:t>nogpgcheck</a:t>
            </a:r>
            <a:r>
              <a:rPr lang="en-US" altLang="ko-KR" dirty="0"/>
              <a:t> </a:t>
            </a:r>
            <a:r>
              <a:rPr lang="ko-KR" altLang="en-US" dirty="0"/>
              <a:t>옵션을 사용하면 누락된 </a:t>
            </a:r>
            <a:r>
              <a:rPr lang="en-US" altLang="ko-KR" dirty="0"/>
              <a:t>GPG </a:t>
            </a:r>
            <a:r>
              <a:rPr lang="ko-KR" altLang="en-US" dirty="0"/>
              <a:t>키를 무시할 수 있지만</a:t>
            </a:r>
            <a:r>
              <a:rPr lang="en-US" altLang="ko-KR" dirty="0"/>
              <a:t>, </a:t>
            </a:r>
            <a:r>
              <a:rPr lang="ko-KR" altLang="en-US" dirty="0"/>
              <a:t>위조되거나 안전하지 않은 패키지가 시스템에 설치되어 </a:t>
            </a:r>
            <a:r>
              <a:rPr lang="ko-KR" altLang="en-US" dirty="0" err="1"/>
              <a:t>보안성을</a:t>
            </a:r>
            <a:r>
              <a:rPr lang="ko-KR" altLang="en-US" dirty="0"/>
              <a:t> 잠재적으로 훼손할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0560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9632" y="1844824"/>
            <a:ext cx="7998791" cy="1728192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Section 14.5</a:t>
            </a:r>
            <a:b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ko-KR" altLang="en-US" sz="4000" dirty="0" smtClean="0"/>
              <a:t>패키지 모듈 스트림 관리</a:t>
            </a:r>
            <a:endParaRPr lang="en-US" altLang="ko-KR" sz="4000" dirty="0" smtClean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23B1F277-15D5-494F-9330-0D2B565D8C27}" type="slidenum">
              <a:rPr lang="en-US" altLang="ko-KR"/>
              <a:pPr>
                <a:defRPr/>
              </a:pPr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201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 smtClean="0"/>
              <a:t>학습 목표</a:t>
            </a:r>
            <a:endParaRPr lang="ko-KR" altLang="en-US" sz="2500" dirty="0"/>
          </a:p>
          <a:p>
            <a:r>
              <a:rPr lang="ko-KR" altLang="en-US" dirty="0"/>
              <a:t>이 섹션을 마치면 다음 작업을 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smtClean="0"/>
              <a:t>모듈을 </a:t>
            </a:r>
            <a:r>
              <a:rPr lang="ko-KR" altLang="en-US" dirty="0"/>
              <a:t>사용하여 특정 버전의 소프트웨어를 설치하는 방법을 </a:t>
            </a:r>
            <a:r>
              <a:rPr lang="ko-KR" altLang="en-US" dirty="0" smtClean="0"/>
              <a:t>설명한다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smtClean="0"/>
              <a:t>모듈 </a:t>
            </a:r>
            <a:r>
              <a:rPr lang="ko-KR" altLang="en-US" dirty="0"/>
              <a:t>스트림을 나열</a:t>
            </a:r>
            <a:r>
              <a:rPr lang="en-US" altLang="ko-KR" dirty="0"/>
              <a:t>, </a:t>
            </a:r>
            <a:r>
              <a:rPr lang="ko-KR" altLang="en-US" dirty="0"/>
              <a:t>활성화</a:t>
            </a:r>
            <a:r>
              <a:rPr lang="en-US" altLang="ko-KR" dirty="0"/>
              <a:t>, </a:t>
            </a:r>
            <a:r>
              <a:rPr lang="ko-KR" altLang="en-US" dirty="0" smtClean="0"/>
              <a:t>전환한다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smtClean="0"/>
              <a:t>모듈에서 </a:t>
            </a:r>
            <a:r>
              <a:rPr lang="ko-KR" altLang="en-US" dirty="0"/>
              <a:t>패키지를 설치하고 </a:t>
            </a:r>
            <a:r>
              <a:rPr lang="ko-KR" altLang="en-US" dirty="0" smtClean="0"/>
              <a:t>업데이트한다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r>
              <a:rPr lang="ko-KR" altLang="en-US" sz="2500" dirty="0"/>
              <a:t>애플리케이션 스트림 소개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RHEL </a:t>
            </a:r>
            <a:r>
              <a:rPr lang="en-US" altLang="ko-KR" dirty="0"/>
              <a:t>8.0</a:t>
            </a:r>
            <a:r>
              <a:rPr lang="ko-KR" altLang="en-US" dirty="0"/>
              <a:t>은 애플리케이션 스트림의 개념을 </a:t>
            </a:r>
            <a:r>
              <a:rPr lang="ko-KR" altLang="en-US" dirty="0" smtClean="0"/>
              <a:t>소개한다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현재 </a:t>
            </a:r>
            <a:r>
              <a:rPr lang="ko-KR" altLang="en-US" dirty="0" err="1"/>
              <a:t>배포판과</a:t>
            </a:r>
            <a:r>
              <a:rPr lang="ko-KR" altLang="en-US" dirty="0"/>
              <a:t> 함께 제공되는 여러 버전의 사용자 공간 구성 요소가 동시에 </a:t>
            </a:r>
            <a:r>
              <a:rPr lang="ko-KR" altLang="en-US" dirty="0" smtClean="0"/>
              <a:t>제공된다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핵심 </a:t>
            </a:r>
            <a:r>
              <a:rPr lang="ko-KR" altLang="en-US" dirty="0"/>
              <a:t>운영 체제 패키지보다 자주 업데이트될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이렇게 </a:t>
            </a:r>
            <a:r>
              <a:rPr lang="ko-KR" altLang="en-US" dirty="0"/>
              <a:t>하면 플랫폼 또는 특정 배포의 기본 안정성에 영향을 주지 않고 </a:t>
            </a:r>
            <a:r>
              <a:rPr lang="en-US" altLang="ko-KR" dirty="0" smtClean="0"/>
              <a:t>RHEL</a:t>
            </a:r>
            <a:r>
              <a:rPr lang="ko-KR" altLang="en-US" dirty="0" smtClean="0"/>
              <a:t>를 </a:t>
            </a:r>
            <a:r>
              <a:rPr lang="ko-KR" altLang="en-US" dirty="0"/>
              <a:t>사용자 지정할 수 있는 유연성이 </a:t>
            </a:r>
            <a:r>
              <a:rPr lang="ko-KR" altLang="en-US" dirty="0" smtClean="0"/>
              <a:t>강화된다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65815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일반적으로 </a:t>
            </a:r>
            <a:r>
              <a:rPr lang="ko-KR" altLang="en-US" dirty="0"/>
              <a:t>애플리케이션의 소프트웨어 패키지 및 관련 패키지의 대체 버전을 관리하려면 각기 다른 버전에 대해 서로 다른 리포지토리를 유지 관리해야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최신 </a:t>
            </a:r>
            <a:r>
              <a:rPr lang="ko-KR" altLang="en-US" dirty="0"/>
              <a:t>버전의 애플리케이션을 원하는 개발자 및 가장 안정적인 버전의 애플리케이션을 원하는 관리자에게는 이러한 작업으로 인해 관리하기 지루한 상황이 </a:t>
            </a:r>
            <a:r>
              <a:rPr lang="ko-KR" altLang="en-US" dirty="0" smtClean="0"/>
              <a:t>발생했다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RHEL </a:t>
            </a:r>
            <a:r>
              <a:rPr lang="en-US" altLang="ko-KR" dirty="0"/>
              <a:t>8</a:t>
            </a:r>
            <a:r>
              <a:rPr lang="ko-KR" altLang="en-US" dirty="0"/>
              <a:t>에서는 이러한 프로세스가 </a:t>
            </a:r>
            <a:r>
              <a:rPr lang="ko-KR" altLang="en-US" dirty="0" err="1"/>
              <a:t>모듈성이라는</a:t>
            </a:r>
            <a:r>
              <a:rPr lang="ko-KR" altLang="en-US" dirty="0"/>
              <a:t> 새로운 기술을 통해 </a:t>
            </a:r>
            <a:r>
              <a:rPr lang="ko-KR" altLang="en-US" dirty="0" smtClean="0"/>
              <a:t>단순해졌다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모듈성을</a:t>
            </a:r>
            <a:r>
              <a:rPr lang="ko-KR" altLang="en-US" dirty="0" smtClean="0"/>
              <a:t> </a:t>
            </a:r>
            <a:r>
              <a:rPr lang="ko-KR" altLang="en-US" dirty="0"/>
              <a:t>이용하면 단일 리포지토리로 여러 버전의 애플리케이션 패키지 및 해당 종속성을 호스팅할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RHEL 8 </a:t>
            </a:r>
            <a:r>
              <a:rPr lang="ko-KR" altLang="en-US" dirty="0"/>
              <a:t>콘텐츠는 두 개의 주요 소프트웨어 리포지토리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 err="1"/>
              <a:t>BaseOS</a:t>
            </a:r>
            <a:r>
              <a:rPr lang="en-US" altLang="ko-KR" dirty="0"/>
              <a:t> </a:t>
            </a:r>
            <a:r>
              <a:rPr lang="ko-KR" altLang="en-US" dirty="0"/>
              <a:t>및 애플리케이션 스트림</a:t>
            </a:r>
            <a:r>
              <a:rPr lang="en-US" altLang="ko-KR" dirty="0"/>
              <a:t>(</a:t>
            </a:r>
            <a:r>
              <a:rPr lang="en-US" altLang="ko-KR" dirty="0" err="1"/>
              <a:t>AppStream</a:t>
            </a:r>
            <a:r>
              <a:rPr lang="en-US" altLang="ko-KR" dirty="0"/>
              <a:t>)</a:t>
            </a:r>
            <a:r>
              <a:rPr lang="ko-KR" altLang="en-US" dirty="0"/>
              <a:t>을 통해 배포된다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1459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 err="1" smtClean="0"/>
              <a:t>BaseOS</a:t>
            </a:r>
            <a:endParaRPr lang="en-US" altLang="ko-KR" sz="2500" dirty="0"/>
          </a:p>
          <a:p>
            <a:endParaRPr lang="en-US" altLang="ko-KR" dirty="0"/>
          </a:p>
          <a:p>
            <a:r>
              <a:rPr lang="en-US" altLang="ko-KR" dirty="0" err="1"/>
              <a:t>BaseOS</a:t>
            </a:r>
            <a:r>
              <a:rPr lang="en-US" altLang="ko-KR" dirty="0"/>
              <a:t> </a:t>
            </a:r>
            <a:r>
              <a:rPr lang="ko-KR" altLang="en-US" dirty="0"/>
              <a:t>리포지토리는 </a:t>
            </a:r>
            <a:r>
              <a:rPr lang="en-US" altLang="ko-KR" dirty="0" smtClean="0"/>
              <a:t>RHEL</a:t>
            </a:r>
            <a:r>
              <a:rPr lang="ko-KR" altLang="en-US" dirty="0" smtClean="0"/>
              <a:t>에 </a:t>
            </a:r>
            <a:r>
              <a:rPr lang="ko-KR" altLang="en-US" dirty="0"/>
              <a:t>대한 핵심 운영 체제 콘텐츠를 </a:t>
            </a:r>
            <a:r>
              <a:rPr lang="en-US" altLang="ko-KR" dirty="0"/>
              <a:t>RPM </a:t>
            </a:r>
            <a:r>
              <a:rPr lang="ko-KR" altLang="en-US" dirty="0"/>
              <a:t>패키지로 </a:t>
            </a:r>
            <a:r>
              <a:rPr lang="ko-KR" altLang="en-US" dirty="0" smtClean="0"/>
              <a:t>제공한다</a:t>
            </a:r>
            <a:r>
              <a:rPr lang="en-US" altLang="ko-KR" dirty="0" smtClean="0"/>
              <a:t>. </a:t>
            </a:r>
            <a:r>
              <a:rPr lang="en-US" altLang="ko-KR" dirty="0" err="1"/>
              <a:t>BaseOS</a:t>
            </a:r>
            <a:r>
              <a:rPr lang="en-US" altLang="ko-KR" dirty="0"/>
              <a:t> </a:t>
            </a:r>
            <a:r>
              <a:rPr lang="ko-KR" altLang="en-US" dirty="0"/>
              <a:t>구성 요소의 </a:t>
            </a:r>
            <a:r>
              <a:rPr lang="ko-KR" altLang="en-US" dirty="0" err="1"/>
              <a:t>라이프사이클은</a:t>
            </a:r>
            <a:r>
              <a:rPr lang="ko-KR" altLang="en-US" dirty="0"/>
              <a:t> 이전의 </a:t>
            </a:r>
            <a:r>
              <a:rPr lang="en-US" altLang="ko-KR" dirty="0" smtClean="0"/>
              <a:t>RHEL </a:t>
            </a:r>
            <a:r>
              <a:rPr lang="ko-KR" altLang="en-US" dirty="0"/>
              <a:t>릴리스 콘텐츠와 </a:t>
            </a:r>
            <a:r>
              <a:rPr lang="ko-KR" altLang="en-US" dirty="0" smtClean="0"/>
              <a:t>동일하다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2500" dirty="0"/>
              <a:t>애플리케이션 스트림</a:t>
            </a:r>
          </a:p>
          <a:p>
            <a:endParaRPr lang="ko-KR" altLang="en-US" dirty="0"/>
          </a:p>
          <a:p>
            <a:r>
              <a:rPr lang="ko-KR" altLang="en-US" dirty="0"/>
              <a:t>애플리케이션 스트림 리포지토리에서는 콘텐츠에 모듈 및 기존 패키지 형태로 다양한 라이프사이클을 </a:t>
            </a:r>
            <a:r>
              <a:rPr lang="ko-KR" altLang="en-US" dirty="0" smtClean="0"/>
              <a:t>제공한다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애플리케이션 </a:t>
            </a:r>
            <a:r>
              <a:rPr lang="ko-KR" altLang="en-US" dirty="0"/>
              <a:t>스트림에는 시스템 필수 부분은 물론 </a:t>
            </a:r>
            <a:r>
              <a:rPr lang="en-US" altLang="ko-KR" dirty="0"/>
              <a:t>Red Hat Software Collections </a:t>
            </a:r>
            <a:r>
              <a:rPr lang="ko-KR" altLang="en-US" dirty="0"/>
              <a:t>및 </a:t>
            </a:r>
            <a:r>
              <a:rPr lang="ko-KR" altLang="en-US" dirty="0" smtClean="0"/>
              <a:t>기타 </a:t>
            </a:r>
            <a:r>
              <a:rPr lang="ko-KR" altLang="en-US" dirty="0"/>
              <a:t>제품 및 프로그램의 일부로 이전부터 사용 가능한 다양한 애플리케이션이 </a:t>
            </a:r>
            <a:r>
              <a:rPr lang="ko-KR" altLang="en-US" dirty="0" smtClean="0"/>
              <a:t>포함된다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817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2500" dirty="0" smtClean="0"/>
              <a:t>Red </a:t>
            </a:r>
            <a:r>
              <a:rPr lang="en-US" altLang="ko-KR" sz="2500" dirty="0"/>
              <a:t>Hat </a:t>
            </a:r>
            <a:r>
              <a:rPr lang="ko-KR" altLang="en-US" sz="2500" dirty="0" err="1"/>
              <a:t>서브스크립션</a:t>
            </a:r>
            <a:r>
              <a:rPr lang="ko-KR" altLang="en-US" sz="2500" dirty="0"/>
              <a:t> 관리 </a:t>
            </a:r>
            <a:r>
              <a:rPr lang="ko-KR" altLang="en-US" sz="2500" dirty="0" smtClean="0"/>
              <a:t>도구</a:t>
            </a:r>
            <a:r>
              <a:rPr lang="en-US" altLang="ko-KR" sz="2500" dirty="0" smtClean="0"/>
              <a:t>(</a:t>
            </a:r>
            <a:r>
              <a:rPr lang="ko-KR" altLang="en-US" sz="2500" dirty="0" smtClean="0"/>
              <a:t>네 가지</a:t>
            </a:r>
            <a:r>
              <a:rPr lang="en-US" altLang="ko-KR" sz="2500" dirty="0" smtClean="0"/>
              <a:t>)</a:t>
            </a:r>
            <a:endParaRPr lang="en-US" altLang="ko-KR" sz="2500" dirty="0"/>
          </a:p>
          <a:p>
            <a:pPr>
              <a:lnSpc>
                <a:spcPct val="110000"/>
              </a:lnSpc>
            </a:pPr>
            <a:endParaRPr lang="en-US" altLang="ko-KR" sz="1500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ko-KR" altLang="en-US" dirty="0"/>
              <a:t>등록은 시스템을 </a:t>
            </a:r>
            <a:r>
              <a:rPr lang="en-US" altLang="ko-KR" dirty="0"/>
              <a:t>Red Hat </a:t>
            </a:r>
            <a:r>
              <a:rPr lang="ko-KR" altLang="en-US" dirty="0"/>
              <a:t>계정에 </a:t>
            </a:r>
            <a:r>
              <a:rPr lang="ko-KR" altLang="en-US" dirty="0" smtClean="0"/>
              <a:t>연결한다</a:t>
            </a:r>
            <a:r>
              <a:rPr lang="en-US" altLang="ko-KR" dirty="0" smtClean="0"/>
              <a:t>. </a:t>
            </a:r>
            <a:r>
              <a:rPr lang="ko-KR" altLang="en-US" dirty="0"/>
              <a:t>이를 통해 </a:t>
            </a:r>
            <a:r>
              <a:rPr lang="ko-KR" altLang="en-US" dirty="0" err="1"/>
              <a:t>서브스크립션</a:t>
            </a:r>
            <a:r>
              <a:rPr lang="ko-KR" altLang="en-US" dirty="0"/>
              <a:t> 관리자는 시스템의 고유한 목록을 만들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r>
              <a:rPr lang="ko-KR" altLang="en-US" dirty="0"/>
              <a:t>더 이상 사용되지 않는 시스템은 등록을 취소할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ko-KR" altLang="en-US" dirty="0" err="1"/>
              <a:t>서브스크립션은</a:t>
            </a:r>
            <a:r>
              <a:rPr lang="ko-KR" altLang="en-US" dirty="0"/>
              <a:t> 선택한 </a:t>
            </a:r>
            <a:r>
              <a:rPr lang="en-US" altLang="ko-KR" dirty="0"/>
              <a:t>Red Hat </a:t>
            </a:r>
            <a:r>
              <a:rPr lang="ko-KR" altLang="en-US" dirty="0"/>
              <a:t>제품의 업데이트에 대한 자격을 시스템에 </a:t>
            </a:r>
            <a:r>
              <a:rPr lang="ko-KR" altLang="en-US" dirty="0" smtClean="0"/>
              <a:t>부여한다</a:t>
            </a:r>
            <a:r>
              <a:rPr lang="en-US" altLang="ko-KR" dirty="0" smtClean="0"/>
              <a:t>. </a:t>
            </a:r>
            <a:r>
              <a:rPr lang="ko-KR" altLang="en-US" dirty="0" err="1"/>
              <a:t>서브스크립션은</a:t>
            </a:r>
            <a:r>
              <a:rPr lang="ko-KR" altLang="en-US" dirty="0"/>
              <a:t> 특정한 지원 단계</a:t>
            </a:r>
            <a:r>
              <a:rPr lang="en-US" altLang="ko-KR" dirty="0"/>
              <a:t>, </a:t>
            </a:r>
            <a:r>
              <a:rPr lang="ko-KR" altLang="en-US" dirty="0"/>
              <a:t>만료일 및 기본 리포지토리를 가집니다</a:t>
            </a:r>
            <a:r>
              <a:rPr lang="en-US" altLang="ko-KR" dirty="0"/>
              <a:t>. </a:t>
            </a:r>
            <a:r>
              <a:rPr lang="ko-KR" altLang="en-US" dirty="0"/>
              <a:t>특정 자격을 자동 첨부하거나 선택하는 </a:t>
            </a:r>
            <a:r>
              <a:rPr lang="ko-KR" altLang="en-US" dirty="0" smtClean="0"/>
              <a:t>도구를 </a:t>
            </a:r>
            <a:r>
              <a:rPr lang="ko-KR" altLang="en-US" dirty="0"/>
              <a:t>사용할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r>
              <a:rPr lang="ko-KR" altLang="en-US" dirty="0"/>
              <a:t>요구가 달라지면 </a:t>
            </a:r>
            <a:r>
              <a:rPr lang="ko-KR" altLang="en-US" dirty="0" err="1"/>
              <a:t>서브스크립션이</a:t>
            </a:r>
            <a:r>
              <a:rPr lang="ko-KR" altLang="en-US" dirty="0"/>
              <a:t> 제거될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79109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중요</a:t>
            </a:r>
            <a:endParaRPr lang="ko-KR" altLang="en-US" dirty="0"/>
          </a:p>
          <a:p>
            <a:r>
              <a:rPr lang="en-US" altLang="ko-KR" dirty="0" err="1"/>
              <a:t>BaseOS</a:t>
            </a:r>
            <a:r>
              <a:rPr lang="ko-KR" altLang="en-US" dirty="0"/>
              <a:t>와 </a:t>
            </a:r>
            <a:r>
              <a:rPr lang="en-US" altLang="ko-KR" dirty="0" err="1"/>
              <a:t>AppStream</a:t>
            </a:r>
            <a:r>
              <a:rPr lang="ko-KR" altLang="en-US" dirty="0"/>
              <a:t>은 모두 </a:t>
            </a:r>
            <a:r>
              <a:rPr lang="en-US" altLang="ko-KR" dirty="0" smtClean="0"/>
              <a:t>RHEL </a:t>
            </a:r>
            <a:r>
              <a:rPr lang="en-US" altLang="ko-KR" dirty="0"/>
              <a:t>8 </a:t>
            </a:r>
            <a:r>
              <a:rPr lang="ko-KR" altLang="en-US" dirty="0"/>
              <a:t>시스템의 필수 </a:t>
            </a:r>
            <a:r>
              <a:rPr lang="ko-KR" altLang="en-US" dirty="0" smtClean="0"/>
              <a:t>부분이다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2500" dirty="0"/>
              <a:t>애플리케이션 스트림 </a:t>
            </a:r>
            <a:r>
              <a:rPr lang="ko-KR" altLang="en-US" sz="2500" dirty="0" smtClean="0"/>
              <a:t>리포지토리의 두 </a:t>
            </a:r>
            <a:r>
              <a:rPr lang="ko-KR" altLang="en-US" sz="2500" dirty="0"/>
              <a:t>가지 유형의 </a:t>
            </a:r>
            <a:r>
              <a:rPr lang="ko-KR" altLang="en-US" sz="2500" dirty="0" smtClean="0"/>
              <a:t>콘텐츠</a:t>
            </a:r>
            <a:endParaRPr lang="en-US" altLang="ko-KR" sz="25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 smtClean="0"/>
              <a:t>모듈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 smtClean="0"/>
              <a:t>기존의 </a:t>
            </a:r>
            <a:r>
              <a:rPr lang="en-US" altLang="ko-KR" dirty="0"/>
              <a:t>RPM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2500" dirty="0" smtClean="0"/>
              <a:t>모듈은</a:t>
            </a:r>
            <a:r>
              <a:rPr lang="en-US" altLang="ko-KR" sz="2500" dirty="0" smtClean="0"/>
              <a:t>?</a:t>
            </a:r>
            <a:r>
              <a:rPr lang="ko-KR" altLang="en-US" sz="2500" dirty="0" smtClean="0"/>
              <a:t> </a:t>
            </a:r>
            <a:endParaRPr lang="en-US" altLang="ko-KR" sz="2500" dirty="0" smtClean="0"/>
          </a:p>
          <a:p>
            <a:pPr marL="662940" lvl="1" indent="-342900">
              <a:buFont typeface="Wingdings" panose="05000000000000000000" pitchFamily="2" charset="2"/>
              <a:buChar char="l"/>
            </a:pPr>
            <a:r>
              <a:rPr lang="ko-KR" altLang="en-US" dirty="0" smtClean="0"/>
              <a:t>함께 </a:t>
            </a:r>
            <a:r>
              <a:rPr lang="ko-KR" altLang="en-US" dirty="0"/>
              <a:t>포함된 일련의 </a:t>
            </a:r>
            <a:r>
              <a:rPr lang="en-US" altLang="ko-KR" dirty="0"/>
              <a:t>RPM </a:t>
            </a:r>
            <a:r>
              <a:rPr lang="ko-KR" altLang="en-US" dirty="0"/>
              <a:t>패키지를 </a:t>
            </a:r>
            <a:r>
              <a:rPr lang="ko-KR" altLang="en-US" dirty="0" smtClean="0"/>
              <a:t>나타낸다</a:t>
            </a:r>
            <a:r>
              <a:rPr lang="en-US" altLang="ko-KR" dirty="0" smtClean="0"/>
              <a:t>. </a:t>
            </a:r>
          </a:p>
          <a:p>
            <a:pPr marL="662940" lvl="1" indent="-342900">
              <a:buFont typeface="Wingdings" panose="05000000000000000000" pitchFamily="2" charset="2"/>
              <a:buChar char="l"/>
            </a:pPr>
            <a:r>
              <a:rPr lang="ko-KR" altLang="en-US" dirty="0" smtClean="0"/>
              <a:t>다양한 </a:t>
            </a:r>
            <a:r>
              <a:rPr lang="ko-KR" altLang="en-US" dirty="0"/>
              <a:t>버전의 애플리케이션을 설치할 수 있도록 여러 스트림을 포함할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</a:p>
          <a:p>
            <a:pPr marL="662940" lvl="1" indent="-342900">
              <a:buFont typeface="Wingdings" panose="05000000000000000000" pitchFamily="2" charset="2"/>
              <a:buChar char="l"/>
            </a:pPr>
            <a:r>
              <a:rPr lang="ko-KR" altLang="en-US" dirty="0" smtClean="0"/>
              <a:t>모듈 </a:t>
            </a:r>
            <a:r>
              <a:rPr lang="ko-KR" altLang="en-US" dirty="0"/>
              <a:t>스트림을 사용하면 시스템에 해당 모듈 스트림 내의 </a:t>
            </a:r>
            <a:r>
              <a:rPr lang="en-US" altLang="ko-KR" dirty="0"/>
              <a:t>RPM </a:t>
            </a:r>
            <a:r>
              <a:rPr lang="ko-KR" altLang="en-US" dirty="0"/>
              <a:t>패키지에 액세스할 수 있는 액세스 권한이 </a:t>
            </a:r>
            <a:r>
              <a:rPr lang="ko-KR" altLang="en-US" dirty="0" smtClean="0"/>
              <a:t>부여된다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5335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모듈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모듈은 </a:t>
            </a:r>
            <a:r>
              <a:rPr lang="ko-KR" altLang="en-US" dirty="0"/>
              <a:t>함께 포함되고 일관성 있는 일련의 </a:t>
            </a:r>
            <a:r>
              <a:rPr lang="en-US" altLang="ko-KR" dirty="0"/>
              <a:t>RPM </a:t>
            </a:r>
            <a:r>
              <a:rPr lang="ko-KR" altLang="en-US" dirty="0"/>
              <a:t>패키지를 </a:t>
            </a:r>
            <a:r>
              <a:rPr lang="ko-KR" altLang="en-US" dirty="0" smtClean="0"/>
              <a:t>나타낸다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일반적으로 </a:t>
            </a:r>
            <a:r>
              <a:rPr lang="ko-KR" altLang="en-US" dirty="0"/>
              <a:t>이것은 특정 버전의 소프트웨어 애플리케이션 또는 프로그래밍 언어를 중심으로 </a:t>
            </a:r>
            <a:r>
              <a:rPr lang="ko-KR" altLang="en-US" dirty="0" smtClean="0"/>
              <a:t>구성된다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일반적인 </a:t>
            </a:r>
            <a:r>
              <a:rPr lang="ko-KR" altLang="en-US" dirty="0"/>
              <a:t>모듈에는 애플리케이션이 있는 패키지</a:t>
            </a:r>
            <a:r>
              <a:rPr lang="en-US" altLang="ko-KR" dirty="0"/>
              <a:t>, </a:t>
            </a:r>
            <a:r>
              <a:rPr lang="ko-KR" altLang="en-US" dirty="0"/>
              <a:t>애플리케이션의 특정 종속성 라이브러리가 있는 패키지</a:t>
            </a:r>
            <a:r>
              <a:rPr lang="en-US" altLang="ko-KR" dirty="0"/>
              <a:t>, </a:t>
            </a:r>
            <a:r>
              <a:rPr lang="ko-KR" altLang="en-US" dirty="0"/>
              <a:t>애플리케이션 설명서가 있는 패키지</a:t>
            </a:r>
            <a:r>
              <a:rPr lang="en-US" altLang="ko-KR" dirty="0"/>
              <a:t>, </a:t>
            </a:r>
            <a:r>
              <a:rPr lang="ko-KR" altLang="en-US" dirty="0"/>
              <a:t>도우미 유틸리티가 있는 패키지가 포함될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78289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 smtClean="0"/>
              <a:t>모듈 </a:t>
            </a:r>
            <a:r>
              <a:rPr lang="ko-KR" altLang="en-US" sz="2500" dirty="0"/>
              <a:t>스트림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ko-KR" altLang="en-US" dirty="0"/>
              <a:t>모듈에는 다양한 버전의 콘텐츠가 포함된 모듈 스트림이 하나 이상 있을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각 </a:t>
            </a:r>
            <a:r>
              <a:rPr lang="ko-KR" altLang="en-US" dirty="0"/>
              <a:t>스트림은 독립적으로 업데이트를 </a:t>
            </a:r>
            <a:r>
              <a:rPr lang="ko-KR" altLang="en-US" dirty="0" smtClean="0"/>
              <a:t>받는다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모듈 </a:t>
            </a:r>
            <a:r>
              <a:rPr lang="ko-KR" altLang="en-US" dirty="0"/>
              <a:t>스트림은 애플리케이션 스트림의 실제 리포지토리에 있는 가상 저장소로 간주할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모듈에 대해 하나의 스트림만 활성화하고 해당 패키지를 제공할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36536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 smtClean="0"/>
              <a:t>모듈 </a:t>
            </a:r>
            <a:r>
              <a:rPr lang="ko-KR" altLang="en-US" sz="2500" dirty="0"/>
              <a:t>프로필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ko-KR" altLang="en-US" dirty="0"/>
              <a:t>모듈에는 프로필이 </a:t>
            </a:r>
            <a:r>
              <a:rPr lang="en-US" altLang="ko-KR" dirty="0"/>
              <a:t>1</a:t>
            </a:r>
            <a:r>
              <a:rPr lang="ko-KR" altLang="en-US" dirty="0"/>
              <a:t>개 이상 있을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프로필은 </a:t>
            </a:r>
            <a:r>
              <a:rPr lang="ko-KR" altLang="en-US" dirty="0"/>
              <a:t>특정 사용 사례</a:t>
            </a:r>
            <a:r>
              <a:rPr lang="en-US" altLang="ko-KR" dirty="0"/>
              <a:t>(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클라이언트</a:t>
            </a:r>
            <a:r>
              <a:rPr lang="en-US" altLang="ko-KR" dirty="0"/>
              <a:t>, </a:t>
            </a:r>
            <a:r>
              <a:rPr lang="ko-KR" altLang="en-US" dirty="0"/>
              <a:t>개발</a:t>
            </a:r>
            <a:r>
              <a:rPr lang="en-US" altLang="ko-KR" dirty="0"/>
              <a:t>, </a:t>
            </a:r>
            <a:r>
              <a:rPr lang="ko-KR" altLang="en-US" dirty="0"/>
              <a:t>최소 설치 등</a:t>
            </a:r>
            <a:r>
              <a:rPr lang="en-US" altLang="ko-KR" dirty="0"/>
              <a:t>)</a:t>
            </a:r>
            <a:r>
              <a:rPr lang="ko-KR" altLang="en-US" dirty="0"/>
              <a:t>에 대해 함께 설치되는 특정 패키지 </a:t>
            </a:r>
            <a:r>
              <a:rPr lang="ko-KR" altLang="en-US" dirty="0" smtClean="0"/>
              <a:t>목록이다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특정 모듈 프로필을 설치하면 모듈 스트림에서 특정 패키지 세트만 </a:t>
            </a:r>
            <a:r>
              <a:rPr lang="ko-KR" altLang="en-US" dirty="0" smtClean="0"/>
              <a:t>설치된다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이후에 </a:t>
            </a:r>
            <a:r>
              <a:rPr lang="ko-KR" altLang="en-US" dirty="0"/>
              <a:t>정상적으로 패키지를 설치하거나 제거할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프로필을 </a:t>
            </a:r>
            <a:r>
              <a:rPr lang="ko-KR" altLang="en-US" dirty="0"/>
              <a:t>지정하지 않으면 모듈에서 해당 기본 프로필을 </a:t>
            </a:r>
            <a:r>
              <a:rPr lang="ko-KR" altLang="en-US" dirty="0" smtClean="0"/>
              <a:t>설치한다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2498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Yum</a:t>
            </a:r>
            <a:r>
              <a:rPr lang="ko-KR" altLang="en-US" sz="2500" dirty="0"/>
              <a:t>을 사용하여 모듈 관리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Yum </a:t>
            </a:r>
            <a:r>
              <a:rPr lang="en-US" altLang="ko-KR" dirty="0"/>
              <a:t>version 4, new in </a:t>
            </a:r>
            <a:r>
              <a:rPr lang="en-US" altLang="ko-KR" dirty="0" smtClean="0"/>
              <a:t>RHEL </a:t>
            </a:r>
            <a:r>
              <a:rPr lang="en-US" altLang="ko-KR" dirty="0"/>
              <a:t>8</a:t>
            </a:r>
            <a:r>
              <a:rPr lang="ko-KR" altLang="en-US" dirty="0"/>
              <a:t>의 새로운 서비스인 </a:t>
            </a:r>
            <a:r>
              <a:rPr lang="en-US" altLang="ko-KR" dirty="0"/>
              <a:t>Yum </a:t>
            </a:r>
            <a:r>
              <a:rPr lang="ko-KR" altLang="en-US" dirty="0"/>
              <a:t>버전 </a:t>
            </a:r>
            <a:r>
              <a:rPr lang="en-US" altLang="ko-KR" dirty="0"/>
              <a:t>4</a:t>
            </a:r>
            <a:r>
              <a:rPr lang="ko-KR" altLang="en-US" dirty="0"/>
              <a:t>는 애플리케이션 스트림의 새로운 </a:t>
            </a:r>
            <a:r>
              <a:rPr lang="ko-KR" altLang="en-US" dirty="0" err="1"/>
              <a:t>모듈식</a:t>
            </a:r>
            <a:r>
              <a:rPr lang="ko-KR" altLang="en-US" dirty="0"/>
              <a:t> 기능에 대한 지원을 </a:t>
            </a:r>
            <a:r>
              <a:rPr lang="ko-KR" altLang="en-US" dirty="0" smtClean="0"/>
              <a:t>추가한다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모듈형</a:t>
            </a:r>
            <a:r>
              <a:rPr lang="ko-KR" altLang="en-US" dirty="0"/>
              <a:t> 콘텐츠를 처리하기 위해 </a:t>
            </a:r>
            <a:r>
              <a:rPr lang="en-US" altLang="ko-KR" dirty="0"/>
              <a:t>yum module </a:t>
            </a:r>
            <a:r>
              <a:rPr lang="ko-KR" altLang="en-US" dirty="0"/>
              <a:t>명령이 </a:t>
            </a:r>
            <a:r>
              <a:rPr lang="ko-KR" altLang="en-US" dirty="0" smtClean="0"/>
              <a:t>추가되었다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그러지 </a:t>
            </a:r>
            <a:r>
              <a:rPr lang="ko-KR" altLang="en-US" dirty="0"/>
              <a:t>않으면 </a:t>
            </a:r>
            <a:r>
              <a:rPr lang="en-US" altLang="ko-KR" dirty="0"/>
              <a:t>yum</a:t>
            </a:r>
            <a:r>
              <a:rPr lang="ko-KR" altLang="en-US" dirty="0"/>
              <a:t>이 일반 패키지와 마찬가지로 모듈을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2500" dirty="0"/>
              <a:t>모듈 나열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 </a:t>
            </a:r>
            <a:r>
              <a:rPr lang="ko-KR" altLang="en-US" dirty="0"/>
              <a:t>가능한 모듈 목록을 표시하려면 </a:t>
            </a:r>
            <a:r>
              <a:rPr lang="en-US" altLang="ko-KR" dirty="0"/>
              <a:t>yum module list</a:t>
            </a:r>
            <a:r>
              <a:rPr lang="ko-KR" altLang="en-US" dirty="0"/>
              <a:t>를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yum module list</a:t>
            </a:r>
          </a:p>
          <a:p>
            <a:r>
              <a:rPr lang="en-US" altLang="ko-KR" dirty="0" smtClean="0"/>
              <a:t> 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73604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참고</a:t>
            </a:r>
            <a:endParaRPr lang="ko-KR" altLang="en-US" dirty="0"/>
          </a:p>
          <a:p>
            <a:r>
              <a:rPr lang="ko-KR" altLang="en-US" dirty="0"/>
              <a:t>출력 마지막에 있는 </a:t>
            </a:r>
            <a:r>
              <a:rPr lang="en-US" altLang="ko-KR" dirty="0"/>
              <a:t>Hint</a:t>
            </a:r>
            <a:r>
              <a:rPr lang="ko-KR" altLang="en-US" dirty="0"/>
              <a:t>를 사용하면 어떤 스트림과 프로필이 활성화</a:t>
            </a:r>
            <a:r>
              <a:rPr lang="en-US" altLang="ko-KR" dirty="0"/>
              <a:t>, </a:t>
            </a:r>
            <a:r>
              <a:rPr lang="ko-KR" altLang="en-US" dirty="0"/>
              <a:t>비활성화</a:t>
            </a:r>
            <a:r>
              <a:rPr lang="en-US" altLang="ko-KR" dirty="0"/>
              <a:t>, </a:t>
            </a:r>
            <a:r>
              <a:rPr lang="ko-KR" altLang="en-US" dirty="0"/>
              <a:t>설치되고 기본값으로 설정되었는지 확인할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sz="2500" dirty="0"/>
              <a:t>모듈의 세부 사항 표시 방법</a:t>
            </a:r>
            <a:r>
              <a:rPr lang="en-US" altLang="ko-KR" sz="2500" dirty="0"/>
              <a:t>:</a:t>
            </a:r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yum module info </a:t>
            </a:r>
            <a:r>
              <a:rPr lang="en-US" altLang="ko-KR" dirty="0" err="1"/>
              <a:t>perl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참고</a:t>
            </a:r>
          </a:p>
          <a:p>
            <a:r>
              <a:rPr lang="ko-KR" altLang="en-US" dirty="0" smtClean="0"/>
              <a:t>모듈 </a:t>
            </a:r>
            <a:r>
              <a:rPr lang="ko-KR" altLang="en-US" dirty="0"/>
              <a:t>스트림을 지정하지 않으면 </a:t>
            </a:r>
            <a:r>
              <a:rPr lang="en-US" altLang="ko-KR" dirty="0" err="1"/>
              <a:t>yummodule</a:t>
            </a:r>
            <a:r>
              <a:rPr lang="en-US" altLang="ko-KR" dirty="0"/>
              <a:t> info</a:t>
            </a:r>
            <a:r>
              <a:rPr lang="ko-KR" altLang="en-US" dirty="0"/>
              <a:t>는 기본 스트림을 사용하는 모듈의 기본 프로필로 설치된 패키지 목록을 표시한다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특정 </a:t>
            </a:r>
            <a:r>
              <a:rPr lang="ko-KR" altLang="en-US" dirty="0"/>
              <a:t>모듈 스트림을 보려면 </a:t>
            </a:r>
            <a:r>
              <a:rPr lang="en-US" altLang="ko-KR" dirty="0" err="1"/>
              <a:t>module-name:stream</a:t>
            </a:r>
            <a:r>
              <a:rPr lang="en-US" altLang="ko-KR" dirty="0"/>
              <a:t> </a:t>
            </a:r>
            <a:r>
              <a:rPr lang="ko-KR" altLang="en-US" dirty="0"/>
              <a:t>형식을 사용하시오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--</a:t>
            </a:r>
            <a:r>
              <a:rPr lang="en-US" altLang="ko-KR" dirty="0"/>
              <a:t>profile </a:t>
            </a:r>
            <a:r>
              <a:rPr lang="ko-KR" altLang="en-US" dirty="0"/>
              <a:t>옵션을 추가하면 각 모듈 프로필로 설치한 패키지 정보가 표시된다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예를 들면 다음과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yum module info --profile perl:5.24</a:t>
            </a:r>
          </a:p>
          <a:p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1222762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모듈 스트림 </a:t>
            </a:r>
            <a:r>
              <a:rPr lang="ko-KR" altLang="en-US" sz="2500" dirty="0" smtClean="0"/>
              <a:t>활성화</a:t>
            </a:r>
            <a:endParaRPr lang="ko-KR" altLang="en-US" sz="2500" dirty="0"/>
          </a:p>
          <a:p>
            <a:endParaRPr lang="ko-KR" altLang="en-US" sz="1500" dirty="0"/>
          </a:p>
          <a:p>
            <a:r>
              <a:rPr lang="ko-KR" altLang="en-US" dirty="0"/>
              <a:t>모듈을 설치하려면 모듈 스트림을 활성화해야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ko-KR" altLang="en-US" dirty="0"/>
              <a:t>프로세스를 단순화하기 위해 모듈을 설치하면 필요할 경우 모듈 스트림을 </a:t>
            </a:r>
            <a:r>
              <a:rPr lang="ko-KR" altLang="en-US" dirty="0" smtClean="0"/>
              <a:t>활성화한다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모듈 </a:t>
            </a:r>
            <a:r>
              <a:rPr lang="ko-KR" altLang="en-US" dirty="0"/>
              <a:t>스트림은 </a:t>
            </a:r>
            <a:r>
              <a:rPr lang="en-US" altLang="ko-KR" dirty="0"/>
              <a:t>yum module enable</a:t>
            </a:r>
            <a:r>
              <a:rPr lang="ko-KR" altLang="en-US" dirty="0"/>
              <a:t>을 사용하고 모듈 스트림 이름을 제공하여 수동으로 활성화할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sz="2500" dirty="0"/>
          </a:p>
          <a:p>
            <a:r>
              <a:rPr lang="ko-KR" altLang="en-US" sz="2500" dirty="0"/>
              <a:t>중요</a:t>
            </a:r>
          </a:p>
          <a:p>
            <a:r>
              <a:rPr lang="ko-KR" altLang="en-US" dirty="0"/>
              <a:t>특정 모듈에는 하나의 모듈 스트림만 활성화할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추가 </a:t>
            </a:r>
            <a:r>
              <a:rPr lang="ko-KR" altLang="en-US" dirty="0"/>
              <a:t>모듈 스트림을 활성화하면 원래 모듈 스트림이 </a:t>
            </a:r>
            <a:r>
              <a:rPr lang="ko-KR" altLang="en-US" dirty="0" err="1" smtClean="0"/>
              <a:t>비활성화된다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6235792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 smtClean="0"/>
              <a:t>모듈 스트림 활성화 및 모듈 </a:t>
            </a:r>
            <a:r>
              <a:rPr lang="ko-KR" altLang="en-US" sz="2500" dirty="0"/>
              <a:t>설치</a:t>
            </a:r>
          </a:p>
          <a:p>
            <a:endParaRPr lang="ko-KR" altLang="en-US" sz="1500" dirty="0"/>
          </a:p>
          <a:p>
            <a:r>
              <a:rPr lang="ko-KR" altLang="en-US" dirty="0" smtClean="0"/>
              <a:t>기본 </a:t>
            </a:r>
            <a:r>
              <a:rPr lang="ko-KR" altLang="en-US" dirty="0"/>
              <a:t>스트림 및 프로필을 사용하여 모듈을 </a:t>
            </a:r>
            <a:r>
              <a:rPr lang="ko-KR" altLang="en-US" dirty="0" smtClean="0"/>
              <a:t>설치한다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</a:t>
            </a:r>
            <a:r>
              <a:rPr lang="en-US" altLang="ko-KR" dirty="0" err="1"/>
              <a:t>sudo</a:t>
            </a:r>
            <a:r>
              <a:rPr lang="en-US" altLang="ko-KR" dirty="0"/>
              <a:t> yum module install </a:t>
            </a:r>
            <a:r>
              <a:rPr lang="en-US" altLang="ko-KR" dirty="0" err="1"/>
              <a:t>perl</a:t>
            </a:r>
            <a:endParaRPr lang="en-US" altLang="ko-KR" dirty="0"/>
          </a:p>
          <a:p>
            <a:r>
              <a:rPr lang="en-US" altLang="ko-KR" dirty="0"/>
              <a:t>Dependencies resolved.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참고</a:t>
            </a:r>
            <a:endParaRPr lang="ko-KR" altLang="en-US" dirty="0"/>
          </a:p>
          <a:p>
            <a:r>
              <a:rPr lang="en-US" altLang="ko-KR" dirty="0"/>
              <a:t>yum install @</a:t>
            </a:r>
            <a:r>
              <a:rPr lang="en-US" altLang="ko-KR" dirty="0" err="1"/>
              <a:t>perl</a:t>
            </a:r>
            <a:r>
              <a:rPr lang="ko-KR" altLang="en-US" dirty="0"/>
              <a:t>을 실행하면 동일한 결과를 얻을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@ </a:t>
            </a:r>
            <a:r>
              <a:rPr lang="ko-KR" altLang="en-US" dirty="0"/>
              <a:t>기호는 </a:t>
            </a:r>
            <a:r>
              <a:rPr lang="en-US" altLang="ko-KR" dirty="0"/>
              <a:t>yum</a:t>
            </a:r>
            <a:r>
              <a:rPr lang="ko-KR" altLang="en-US" dirty="0"/>
              <a:t>에 인수가 패키지 이름 대신 모듈 이름임을 </a:t>
            </a:r>
            <a:r>
              <a:rPr lang="ko-KR" altLang="en-US" dirty="0" smtClean="0"/>
              <a:t>나타낸다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모듈 스트림 및 설치된 프로필의 상태를 확인하려면 다음을 </a:t>
            </a:r>
            <a:r>
              <a:rPr lang="ko-KR" altLang="en-US" dirty="0" smtClean="0"/>
              <a:t>실행한다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yum module list </a:t>
            </a:r>
            <a:r>
              <a:rPr lang="en-US" altLang="ko-KR" dirty="0" err="1" smtClean="0"/>
              <a:t>perl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50304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sz="2500" dirty="0"/>
              <a:t>모듈 제거 및 모듈 스트림 비활성화</a:t>
            </a:r>
          </a:p>
          <a:p>
            <a:endParaRPr lang="ko-KR" altLang="en-US" sz="1500" dirty="0"/>
          </a:p>
          <a:p>
            <a:r>
              <a:rPr lang="ko-KR" altLang="en-US" dirty="0"/>
              <a:t>모듈을 제거하면 현재 활성화된 모듈 스트림의 프로필로 설치된 모든 패키지와 이 패키지에 종속된 추가 패키지 및 모듈이 </a:t>
            </a:r>
            <a:r>
              <a:rPr lang="ko-KR" altLang="en-US" dirty="0" smtClean="0"/>
              <a:t>제거된다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해당 </a:t>
            </a:r>
            <a:r>
              <a:rPr lang="ko-KR" altLang="en-US" dirty="0"/>
              <a:t>프로필에 나열되지 않은 이 모듈 스트림에서 설치한 패키지는 시스템에 계속 설치된 상태로 유지되며 수동으로 제거할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주의</a:t>
            </a:r>
          </a:p>
          <a:p>
            <a:r>
              <a:rPr lang="ko-KR" altLang="en-US" dirty="0"/>
              <a:t>모듈을 제거하고 모듈 스트림을 전환하는 것은 약간 까다로울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모듈에 </a:t>
            </a:r>
            <a:r>
              <a:rPr lang="ko-KR" altLang="en-US" dirty="0"/>
              <a:t>활성화된 스트림을 전환하는 것은 현재 스트림을 재설정하고 새 스트림을 활성화하는 것과 </a:t>
            </a:r>
            <a:r>
              <a:rPr lang="ko-KR" altLang="en-US" dirty="0" smtClean="0"/>
              <a:t>같다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설치된 </a:t>
            </a:r>
            <a:r>
              <a:rPr lang="ko-KR" altLang="en-US" dirty="0"/>
              <a:t>패키지를 자동으로 변경하지 않으며 수동으로 변경해야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8755311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sz="2500" dirty="0"/>
              <a:t>모듈 제거 및 모듈 스트림 비활성화</a:t>
            </a:r>
          </a:p>
          <a:p>
            <a:endParaRPr lang="en-US" altLang="ko-KR" sz="1500" dirty="0"/>
          </a:p>
          <a:p>
            <a:r>
              <a:rPr lang="ko-KR" altLang="en-US" dirty="0"/>
              <a:t>현재 설치되어 있는 것과 다른 모듈 스트림을 직접 설치하면 설치 중에 업그레이드 스크립트가 실행되어 원래 모듈 스트림이 손상될 수 있기 때문에 권장하지 않습니다</a:t>
            </a:r>
            <a:r>
              <a:rPr lang="en-US" altLang="ko-KR" dirty="0"/>
              <a:t>. </a:t>
            </a:r>
            <a:r>
              <a:rPr lang="ko-KR" altLang="en-US" dirty="0"/>
              <a:t>이로 인해 데이터가 </a:t>
            </a:r>
            <a:r>
              <a:rPr lang="ko-KR" altLang="en-US" dirty="0" smtClean="0"/>
              <a:t>손실되거나 </a:t>
            </a:r>
            <a:r>
              <a:rPr lang="ko-KR" altLang="en-US" dirty="0"/>
              <a:t>다른 구성 문제가 발생할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주의해서 </a:t>
            </a:r>
            <a:r>
              <a:rPr lang="ko-KR" altLang="en-US" dirty="0" err="1" smtClean="0"/>
              <a:t>실행하시오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설치된 모듈을 제거하려면 다음을 </a:t>
            </a:r>
            <a:r>
              <a:rPr lang="ko-KR" altLang="en-US" dirty="0" smtClean="0"/>
              <a:t>실행한다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</a:t>
            </a:r>
            <a:r>
              <a:rPr lang="en-US" altLang="ko-KR" dirty="0" err="1"/>
              <a:t>sudo</a:t>
            </a:r>
            <a:r>
              <a:rPr lang="en-US" altLang="ko-KR" dirty="0"/>
              <a:t> yum module remove </a:t>
            </a:r>
            <a:r>
              <a:rPr lang="en-US" altLang="ko-KR" dirty="0" err="1"/>
              <a:t>perl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모듈을 </a:t>
            </a:r>
            <a:r>
              <a:rPr lang="ko-KR" altLang="en-US" dirty="0"/>
              <a:t>제거한 후에도 모듈 스트림은 계속 활성화되어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r>
              <a:rPr lang="ko-KR" altLang="en-US" dirty="0"/>
              <a:t>모듈 스트림이 여전히 활성화되어 있는지 확인하려면 다음을 </a:t>
            </a:r>
            <a:r>
              <a:rPr lang="ko-KR" altLang="en-US" dirty="0" smtClean="0"/>
              <a:t>실행한다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yum module list </a:t>
            </a:r>
            <a:r>
              <a:rPr lang="en-US" altLang="ko-KR" dirty="0" err="1"/>
              <a:t>perl</a:t>
            </a:r>
            <a:endParaRPr lang="en-US" altLang="ko-KR" dirty="0"/>
          </a:p>
          <a:p>
            <a:r>
              <a:rPr lang="en-US" altLang="ko-KR" dirty="0" smtClean="0"/>
              <a:t>  </a:t>
            </a:r>
            <a:endParaRPr lang="en-US" altLang="ko-KR" dirty="0"/>
          </a:p>
          <a:p>
            <a:r>
              <a:rPr lang="ko-KR" altLang="en-US" dirty="0"/>
              <a:t>모듈 스트림을 비활성화하려면 다음을 </a:t>
            </a:r>
            <a:r>
              <a:rPr lang="ko-KR" altLang="en-US" dirty="0" smtClean="0"/>
              <a:t>실행한다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</a:t>
            </a:r>
            <a:r>
              <a:rPr lang="en-US" altLang="ko-KR" dirty="0" err="1"/>
              <a:t>sudo</a:t>
            </a:r>
            <a:r>
              <a:rPr lang="en-US" altLang="ko-KR" dirty="0"/>
              <a:t> yum module disable </a:t>
            </a:r>
            <a:r>
              <a:rPr lang="en-US" altLang="ko-KR" dirty="0" err="1"/>
              <a:t>perl</a:t>
            </a:r>
            <a:endParaRPr lang="en-US" altLang="ko-KR" dirty="0"/>
          </a:p>
          <a:p>
            <a:r>
              <a:rPr lang="en-US" altLang="ko-KR" sz="1500" dirty="0"/>
              <a:t>  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00706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2500" dirty="0" smtClean="0"/>
              <a:t>Red </a:t>
            </a:r>
            <a:r>
              <a:rPr lang="en-US" altLang="ko-KR" sz="2500" dirty="0"/>
              <a:t>Hat </a:t>
            </a:r>
            <a:r>
              <a:rPr lang="ko-KR" altLang="en-US" sz="2500" dirty="0" err="1"/>
              <a:t>서브스크립션</a:t>
            </a:r>
            <a:r>
              <a:rPr lang="ko-KR" altLang="en-US" sz="2500" dirty="0"/>
              <a:t> 관리 </a:t>
            </a:r>
            <a:r>
              <a:rPr lang="ko-KR" altLang="en-US" sz="2500" dirty="0" smtClean="0"/>
              <a:t>도구</a:t>
            </a:r>
            <a:r>
              <a:rPr lang="en-US" altLang="ko-KR" sz="2500" dirty="0" smtClean="0"/>
              <a:t>(</a:t>
            </a:r>
            <a:r>
              <a:rPr lang="ko-KR" altLang="en-US" sz="2500" dirty="0" smtClean="0"/>
              <a:t>네 가지</a:t>
            </a:r>
            <a:r>
              <a:rPr lang="en-US" altLang="ko-KR" sz="2500" dirty="0" smtClean="0"/>
              <a:t>)</a:t>
            </a:r>
            <a:endParaRPr lang="en-US" altLang="ko-KR" sz="2500" dirty="0"/>
          </a:p>
          <a:p>
            <a:pPr>
              <a:lnSpc>
                <a:spcPct val="110000"/>
              </a:lnSpc>
            </a:pPr>
            <a:endParaRPr lang="en-US" altLang="ko-KR" sz="1500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ko-KR" altLang="en-US" sz="1800" dirty="0" smtClean="0"/>
              <a:t>리포지토리 </a:t>
            </a:r>
            <a:r>
              <a:rPr lang="ko-KR" altLang="en-US" sz="1800" dirty="0"/>
              <a:t>활성화로 소프트웨어 패키지를 </a:t>
            </a:r>
            <a:r>
              <a:rPr lang="ko-KR" altLang="en-US" sz="1800" dirty="0" smtClean="0"/>
              <a:t>제공한다</a:t>
            </a:r>
            <a:r>
              <a:rPr lang="en-US" altLang="ko-KR" sz="1800" dirty="0" smtClean="0"/>
              <a:t>. </a:t>
            </a:r>
            <a:r>
              <a:rPr lang="ko-KR" altLang="en-US" sz="1800" dirty="0"/>
              <a:t>각 </a:t>
            </a:r>
            <a:r>
              <a:rPr lang="ko-KR" altLang="en-US" sz="1800" dirty="0" err="1"/>
              <a:t>서브스크립션에서는</a:t>
            </a:r>
            <a:r>
              <a:rPr lang="ko-KR" altLang="en-US" sz="1800" dirty="0"/>
              <a:t> 기본적으로 복수의 리포지토리가 활성화되지만</a:t>
            </a:r>
            <a:r>
              <a:rPr lang="en-US" altLang="ko-KR" sz="1800" dirty="0"/>
              <a:t>, </a:t>
            </a:r>
            <a:r>
              <a:rPr lang="ko-KR" altLang="en-US" sz="1800" dirty="0"/>
              <a:t>업데이트 또는 소스 코드와 같은 리포지토리는 필요에 따라 활성화 또는 </a:t>
            </a:r>
            <a:r>
              <a:rPr lang="ko-KR" altLang="en-US" sz="1800" dirty="0" smtClean="0"/>
              <a:t>비활성화할 </a:t>
            </a:r>
            <a:r>
              <a:rPr lang="ko-KR" altLang="en-US" sz="1800" dirty="0"/>
              <a:t>수 </a:t>
            </a:r>
            <a:r>
              <a:rPr lang="ko-KR" altLang="en-US" sz="1800" dirty="0" smtClean="0"/>
              <a:t>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ko-KR" altLang="en-US" sz="1800" dirty="0"/>
              <a:t>사용 가능한 자격 또는 사용 중인 자격을 검토 및 </a:t>
            </a:r>
            <a:r>
              <a:rPr lang="ko-KR" altLang="en-US" sz="1800" dirty="0" smtClean="0"/>
              <a:t>추적한다</a:t>
            </a:r>
            <a:r>
              <a:rPr lang="en-US" altLang="ko-KR" sz="1800" dirty="0" smtClean="0"/>
              <a:t>. </a:t>
            </a:r>
            <a:r>
              <a:rPr lang="ko-KR" altLang="en-US" sz="1800" dirty="0" err="1"/>
              <a:t>서브스크립션</a:t>
            </a:r>
            <a:r>
              <a:rPr lang="ko-KR" altLang="en-US" sz="1800" dirty="0"/>
              <a:t> 정보는 특정 시스템에서 로컬로 볼 수도 있고</a:t>
            </a:r>
            <a:r>
              <a:rPr lang="en-US" altLang="ko-KR" sz="1800" dirty="0"/>
              <a:t>, </a:t>
            </a:r>
            <a:r>
              <a:rPr lang="ko-KR" altLang="en-US" sz="1800" dirty="0"/>
              <a:t>계정을 활용하여 </a:t>
            </a:r>
            <a:r>
              <a:rPr lang="en-US" altLang="ko-KR" sz="1800" dirty="0"/>
              <a:t>Red Hat Customer Portal </a:t>
            </a:r>
            <a:r>
              <a:rPr lang="ko-KR" altLang="en-US" sz="1800" dirty="0" err="1"/>
              <a:t>서브스크립션</a:t>
            </a:r>
            <a:r>
              <a:rPr lang="ko-KR" altLang="en-US" sz="1800" dirty="0"/>
              <a:t> 페이지 또는 </a:t>
            </a:r>
            <a:r>
              <a:rPr lang="en-US" altLang="ko-KR" sz="1800" dirty="0"/>
              <a:t>Subscription Asset Manager(SAM)</a:t>
            </a:r>
            <a:r>
              <a:rPr lang="ko-KR" altLang="en-US" sz="1800" dirty="0"/>
              <a:t>에서 볼 수도 </a:t>
            </a:r>
            <a:r>
              <a:rPr lang="ko-KR" altLang="en-US" sz="1800" dirty="0" smtClean="0"/>
              <a:t>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076577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500" dirty="0"/>
              <a:t>모듈 스트림 전환</a:t>
            </a:r>
          </a:p>
          <a:p>
            <a:pPr>
              <a:lnSpc>
                <a:spcPct val="110000"/>
              </a:lnSpc>
            </a:pPr>
            <a:endParaRPr lang="ko-KR" altLang="en-US" dirty="0"/>
          </a:p>
          <a:p>
            <a:pPr>
              <a:lnSpc>
                <a:spcPct val="110000"/>
              </a:lnSpc>
            </a:pPr>
            <a:r>
              <a:rPr lang="ko-KR" altLang="en-US" dirty="0"/>
              <a:t>모듈 스트림을 전환하려면 일반적으로 콘텐츠를 다른 버전으로 업그레이드하거나 다운그레이드해야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깔끔한 전환을 위해 먼저 모듈 스트림에서 제공한 모듈을 제거해야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r>
              <a:rPr lang="ko-KR" altLang="en-US" dirty="0"/>
              <a:t>그러면 모듈의 프로필에서 설치한 모든 패키지와 해당 패키지가 종속되어 있는 모든 모듈 및 패키지가 </a:t>
            </a:r>
            <a:r>
              <a:rPr lang="ko-KR" altLang="en-US" dirty="0" smtClean="0"/>
              <a:t>제거된다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모듈에서 설치된 패키지를 나열하기 위해 아래 예시에서는 </a:t>
            </a:r>
            <a:r>
              <a:rPr lang="en-US" altLang="ko-KR" dirty="0"/>
              <a:t>postgresql:9.6 </a:t>
            </a:r>
            <a:r>
              <a:rPr lang="ko-KR" altLang="en-US" dirty="0"/>
              <a:t>모듈이 </a:t>
            </a:r>
            <a:r>
              <a:rPr lang="ko-KR" altLang="en-US" dirty="0" smtClean="0"/>
              <a:t>설치된다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~]# yum </a:t>
            </a:r>
            <a:r>
              <a:rPr lang="en-US" altLang="ko-KR" dirty="0"/>
              <a:t>module info </a:t>
            </a:r>
            <a:r>
              <a:rPr lang="en-US" altLang="ko-KR" dirty="0" err="1"/>
              <a:t>postgresql</a:t>
            </a:r>
            <a:r>
              <a:rPr lang="en-US" altLang="ko-KR" dirty="0"/>
              <a:t> </a:t>
            </a:r>
            <a:r>
              <a:rPr lang="en-US" altLang="ko-KR" dirty="0" smtClean="0"/>
              <a:t> |  </a:t>
            </a:r>
            <a:r>
              <a:rPr lang="en-US" altLang="ko-KR" dirty="0" err="1"/>
              <a:t>grep</a:t>
            </a:r>
            <a:r>
              <a:rPr lang="en-US" altLang="ko-KR" dirty="0"/>
              <a:t> module+el8 </a:t>
            </a:r>
            <a:r>
              <a:rPr lang="en-US" altLang="ko-KR" dirty="0" smtClean="0"/>
              <a:t> |  \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 err="1"/>
              <a:t>sed</a:t>
            </a:r>
            <a:r>
              <a:rPr lang="en-US" altLang="ko-KR" dirty="0"/>
              <a:t> 's/.*: //</a:t>
            </a:r>
            <a:r>
              <a:rPr lang="en-US" altLang="ko-KR" dirty="0" err="1"/>
              <a:t>g;s</a:t>
            </a:r>
            <a:r>
              <a:rPr lang="en-US" altLang="ko-KR" dirty="0"/>
              <a:t>/\n/ /</a:t>
            </a:r>
            <a:r>
              <a:rPr lang="en-US" altLang="ko-KR" dirty="0" smtClean="0"/>
              <a:t>g'  </a:t>
            </a:r>
            <a:r>
              <a:rPr lang="en-US" altLang="ko-KR" dirty="0"/>
              <a:t>|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xargs</a:t>
            </a:r>
            <a:r>
              <a:rPr lang="en-US" altLang="ko-KR" dirty="0" smtClean="0"/>
              <a:t> </a:t>
            </a:r>
            <a:r>
              <a:rPr lang="en-US" altLang="ko-KR" dirty="0"/>
              <a:t>yum list installed</a:t>
            </a:r>
          </a:p>
          <a:p>
            <a:pPr>
              <a:lnSpc>
                <a:spcPct val="110000"/>
              </a:lnSpc>
            </a:pP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이전 </a:t>
            </a:r>
            <a:r>
              <a:rPr lang="ko-KR" altLang="en-US" dirty="0"/>
              <a:t>명령에서 나열된 패키지를 </a:t>
            </a:r>
            <a:r>
              <a:rPr lang="ko-KR" altLang="en-US" dirty="0" smtClean="0"/>
              <a:t>제거한다</a:t>
            </a:r>
            <a:r>
              <a:rPr lang="en-US" altLang="ko-KR" dirty="0" smtClean="0"/>
              <a:t>. </a:t>
            </a:r>
            <a:r>
              <a:rPr lang="ko-KR" altLang="en-US" dirty="0"/>
              <a:t>설치 제거할 모듈 프로필을 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표시한다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~]$ </a:t>
            </a:r>
            <a:r>
              <a:rPr lang="en-US" altLang="ko-KR" dirty="0" err="1"/>
              <a:t>sudo</a:t>
            </a:r>
            <a:r>
              <a:rPr lang="en-US" altLang="ko-KR" dirty="0"/>
              <a:t> yum module remove </a:t>
            </a:r>
            <a:r>
              <a:rPr lang="en-US" altLang="ko-KR" dirty="0" err="1" smtClean="0"/>
              <a:t>postgresql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05070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모듈 </a:t>
            </a:r>
            <a:r>
              <a:rPr lang="ko-KR" altLang="en-US" dirty="0"/>
              <a:t>프로필을 제거한 후 모듈 스트림을 </a:t>
            </a:r>
            <a:r>
              <a:rPr lang="ko-KR" altLang="en-US" dirty="0" smtClean="0"/>
              <a:t>재설정한다</a:t>
            </a:r>
            <a:r>
              <a:rPr lang="en-US" altLang="ko-KR" dirty="0" smtClean="0"/>
              <a:t>. 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yum </a:t>
            </a:r>
            <a:r>
              <a:rPr lang="en-US" altLang="ko-KR" dirty="0"/>
              <a:t>module reset </a:t>
            </a:r>
            <a:r>
              <a:rPr lang="ko-KR" altLang="en-US" dirty="0"/>
              <a:t>명령을 사용하여 모듈 스트림을 </a:t>
            </a:r>
            <a:r>
              <a:rPr lang="ko-KR" altLang="en-US" dirty="0" smtClean="0"/>
              <a:t>재설정한다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</a:t>
            </a:r>
            <a:r>
              <a:rPr lang="en-US" altLang="ko-KR" dirty="0" err="1"/>
              <a:t>sudo</a:t>
            </a:r>
            <a:r>
              <a:rPr lang="en-US" altLang="ko-KR" dirty="0"/>
              <a:t> yum module reset </a:t>
            </a:r>
            <a:r>
              <a:rPr lang="en-US" altLang="ko-KR" dirty="0" err="1" smtClean="0"/>
              <a:t>postgresql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다른 모듈 스트림을 활성화하고 모듈을 설치하려면 다음을 실행한다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</a:t>
            </a:r>
            <a:r>
              <a:rPr lang="en-US" altLang="ko-KR" dirty="0" err="1"/>
              <a:t>sudo</a:t>
            </a:r>
            <a:r>
              <a:rPr lang="en-US" altLang="ko-KR" dirty="0"/>
              <a:t> yum module install postgresql:10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새 모듈 스트림이 활성화되고 현재 스트림이 </a:t>
            </a:r>
            <a:r>
              <a:rPr lang="ko-KR" altLang="en-US" dirty="0" err="1"/>
              <a:t>비활성화된다</a:t>
            </a:r>
            <a:r>
              <a:rPr lang="en-US" altLang="ko-KR" dirty="0"/>
              <a:t>. </a:t>
            </a:r>
            <a:r>
              <a:rPr lang="ko-KR" altLang="en-US" dirty="0"/>
              <a:t>새 프로필에 나열되지 않은 이전 모듈 스트림에서 패키지를 업데이트하거나 다운그레이드해야 할 수도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필요한 </a:t>
            </a:r>
            <a:r>
              <a:rPr lang="ko-KR" altLang="en-US" dirty="0"/>
              <a:t>경우 </a:t>
            </a:r>
            <a:r>
              <a:rPr lang="en-US" altLang="ko-KR" dirty="0"/>
              <a:t>yum distro-sync</a:t>
            </a:r>
            <a:r>
              <a:rPr lang="ko-KR" altLang="en-US" dirty="0"/>
              <a:t>를 사용하여 이 작업을 수행한다</a:t>
            </a:r>
            <a:r>
              <a:rPr lang="en-US" altLang="ko-KR" dirty="0"/>
              <a:t>. </a:t>
            </a:r>
            <a:r>
              <a:rPr lang="ko-KR" altLang="en-US" dirty="0"/>
              <a:t>또한 이전 모듈 스트림에서 설치된 패키지가 남아있을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yum </a:t>
            </a:r>
            <a:r>
              <a:rPr lang="en-US" altLang="ko-KR" dirty="0"/>
              <a:t>remove</a:t>
            </a:r>
            <a:r>
              <a:rPr lang="ko-KR" altLang="en-US" dirty="0"/>
              <a:t>를 사용하여 제거하시오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5021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요약</a:t>
            </a:r>
          </a:p>
          <a:p>
            <a:r>
              <a:rPr lang="ko-KR" altLang="en-US" dirty="0"/>
              <a:t>이 장에서 학습한 내용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/>
              <a:t>Red Hat </a:t>
            </a:r>
            <a:r>
              <a:rPr lang="ko-KR" altLang="en-US" dirty="0" err="1"/>
              <a:t>서브스크립션</a:t>
            </a:r>
            <a:r>
              <a:rPr lang="ko-KR" altLang="en-US" dirty="0"/>
              <a:t> 관리는 제품 </a:t>
            </a:r>
            <a:r>
              <a:rPr lang="ko-KR" altLang="en-US" dirty="0" err="1"/>
              <a:t>서브스크립션에</a:t>
            </a:r>
            <a:r>
              <a:rPr lang="ko-KR" altLang="en-US" dirty="0"/>
              <a:t> 대한 자격을 시스템에 부여하고</a:t>
            </a:r>
            <a:r>
              <a:rPr lang="en-US" altLang="ko-KR" dirty="0"/>
              <a:t>, </a:t>
            </a:r>
            <a:r>
              <a:rPr lang="ko-KR" altLang="en-US" dirty="0"/>
              <a:t>소프트웨어 패키지 업데이트를 가져오고</a:t>
            </a:r>
            <a:r>
              <a:rPr lang="en-US" altLang="ko-KR" dirty="0"/>
              <a:t>, </a:t>
            </a:r>
            <a:r>
              <a:rPr lang="ko-KR" altLang="en-US" dirty="0"/>
              <a:t>시스템이 사용하는 지원 계약 및 </a:t>
            </a:r>
            <a:r>
              <a:rPr lang="ko-KR" altLang="en-US" dirty="0" err="1"/>
              <a:t>서브스크립션에</a:t>
            </a:r>
            <a:r>
              <a:rPr lang="ko-KR" altLang="en-US" dirty="0"/>
              <a:t> 대한 정보를 추적할 수 있는 도구를 </a:t>
            </a:r>
            <a:r>
              <a:rPr lang="ko-KR" altLang="en-US" dirty="0" smtClean="0"/>
              <a:t>제공한다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/>
              <a:t>소프트웨어는 </a:t>
            </a:r>
            <a:r>
              <a:rPr lang="en-US" altLang="ko-KR" dirty="0"/>
              <a:t>RPM </a:t>
            </a:r>
            <a:r>
              <a:rPr lang="ko-KR" altLang="en-US" dirty="0"/>
              <a:t>패키지로 제공되므로 시스템에서 소프트웨어를 간편하게 설치</a:t>
            </a:r>
            <a:r>
              <a:rPr lang="en-US" altLang="ko-KR" dirty="0"/>
              <a:t>, </a:t>
            </a:r>
            <a:r>
              <a:rPr lang="ko-KR" altLang="en-US" dirty="0"/>
              <a:t>업그레이드 및 제거할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/>
              <a:t>rpm </a:t>
            </a:r>
            <a:r>
              <a:rPr lang="ko-KR" altLang="en-US" dirty="0"/>
              <a:t>명령을 사용하면 로컬 데이터베이스를 쿼리하여 설치된 패키지의 콘텐츠에 대한 정보를 제공하고 다운로드한 패키지 파일을 설치할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/>
              <a:t>yum</a:t>
            </a:r>
            <a:r>
              <a:rPr lang="ko-KR" altLang="en-US" dirty="0"/>
              <a:t>은 소프트웨어 패키지를 설치</a:t>
            </a:r>
            <a:r>
              <a:rPr lang="en-US" altLang="ko-KR" dirty="0"/>
              <a:t>, </a:t>
            </a:r>
            <a:r>
              <a:rPr lang="ko-KR" altLang="en-US" dirty="0"/>
              <a:t>업데이트</a:t>
            </a:r>
            <a:r>
              <a:rPr lang="en-US" altLang="ko-KR" dirty="0"/>
              <a:t>, </a:t>
            </a:r>
            <a:r>
              <a:rPr lang="ko-KR" altLang="en-US" dirty="0"/>
              <a:t>제거</a:t>
            </a:r>
            <a:r>
              <a:rPr lang="en-US" altLang="ko-KR" dirty="0"/>
              <a:t>, </a:t>
            </a:r>
            <a:r>
              <a:rPr lang="ko-KR" altLang="en-US" dirty="0"/>
              <a:t>쿼리하기 위해 사용할 수 있는 강력한 </a:t>
            </a:r>
            <a:r>
              <a:rPr lang="ko-KR" altLang="en-US" dirty="0" err="1"/>
              <a:t>명령줄</a:t>
            </a:r>
            <a:r>
              <a:rPr lang="ko-KR" altLang="en-US" dirty="0"/>
              <a:t> </a:t>
            </a:r>
            <a:r>
              <a:rPr lang="ko-KR" altLang="en-US" dirty="0" smtClean="0"/>
              <a:t>도구이다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 smtClean="0"/>
              <a:t>RHEL </a:t>
            </a:r>
            <a:r>
              <a:rPr lang="en-US" altLang="ko-KR" dirty="0"/>
              <a:t>8</a:t>
            </a:r>
            <a:r>
              <a:rPr lang="ko-KR" altLang="en-US" dirty="0"/>
              <a:t>에서는 애플리케이션 스트림을 사용하여 단일 리포지토리로 여러 버전의 애플리케이션 패키지 및 해당 종속성을 호스팅할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49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시스템 등록</a:t>
            </a:r>
          </a:p>
          <a:p>
            <a:endParaRPr lang="en-US" altLang="ko-KR" sz="1500" dirty="0" smtClean="0"/>
          </a:p>
          <a:p>
            <a:r>
              <a:rPr lang="en-US" altLang="ko-KR" dirty="0" smtClean="0"/>
              <a:t>Red </a:t>
            </a:r>
            <a:r>
              <a:rPr lang="en-US" altLang="ko-KR" dirty="0"/>
              <a:t>Hat </a:t>
            </a:r>
            <a:r>
              <a:rPr lang="ko-KR" altLang="en-US" dirty="0"/>
              <a:t>고객 포털에서 시스템을 등록하는 다양한 방법이 </a:t>
            </a:r>
            <a:r>
              <a:rPr lang="ko-KR" altLang="en-US" dirty="0" smtClean="0"/>
              <a:t>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GNOME </a:t>
            </a:r>
            <a:r>
              <a:rPr lang="ko-KR" altLang="en-US" dirty="0"/>
              <a:t>애플리케이션이나 웹 콘솔 서비스를 통해 액세스할 수 있는 그래픽 인터페이스와 </a:t>
            </a:r>
            <a:r>
              <a:rPr lang="ko-KR" altLang="en-US" dirty="0" err="1"/>
              <a:t>명령줄</a:t>
            </a:r>
            <a:r>
              <a:rPr lang="ko-KR" altLang="en-US" dirty="0"/>
              <a:t> 도구가 </a:t>
            </a:r>
            <a:r>
              <a:rPr lang="ko-KR" altLang="en-US" dirty="0" smtClean="0"/>
              <a:t>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GNOME </a:t>
            </a:r>
            <a:r>
              <a:rPr lang="ko-KR" altLang="en-US" dirty="0"/>
              <a:t>애플리케이션을 사용하여 시스템을 등록하려면 </a:t>
            </a:r>
            <a:r>
              <a:rPr lang="en-US" altLang="ko-KR" dirty="0"/>
              <a:t>Activities(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r>
              <a:rPr lang="ko-KR" altLang="en-US" dirty="0"/>
              <a:t>를 선택하여 </a:t>
            </a:r>
            <a:r>
              <a:rPr lang="en-US" altLang="ko-KR" dirty="0"/>
              <a:t>Red Hat Subscription Manager(</a:t>
            </a:r>
            <a:r>
              <a:rPr lang="en-US" altLang="ko-KR" dirty="0" err="1"/>
              <a:t>RedHat</a:t>
            </a:r>
            <a:r>
              <a:rPr lang="en-US" altLang="ko-KR" dirty="0"/>
              <a:t> </a:t>
            </a:r>
            <a:r>
              <a:rPr lang="ko-KR" altLang="en-US" dirty="0" err="1"/>
              <a:t>서브스크립션</a:t>
            </a:r>
            <a:r>
              <a:rPr lang="ko-KR" altLang="en-US" dirty="0"/>
              <a:t> 관리자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시작한다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Type </a:t>
            </a:r>
            <a:r>
              <a:rPr lang="en-US" altLang="ko-KR" dirty="0"/>
              <a:t>to search...(</a:t>
            </a:r>
            <a:r>
              <a:rPr lang="ko-KR" altLang="en-US" dirty="0" err="1"/>
              <a:t>검색어</a:t>
            </a:r>
            <a:r>
              <a:rPr lang="ko-KR" altLang="en-US" dirty="0"/>
              <a:t> 입력</a:t>
            </a:r>
            <a:r>
              <a:rPr lang="en-US" altLang="ko-KR" dirty="0"/>
              <a:t>...)</a:t>
            </a:r>
            <a:r>
              <a:rPr lang="ko-KR" altLang="en-US" dirty="0"/>
              <a:t>에 </a:t>
            </a:r>
            <a:r>
              <a:rPr lang="en-US" altLang="ko-KR" dirty="0"/>
              <a:t>subscription</a:t>
            </a:r>
            <a:r>
              <a:rPr lang="ko-KR" altLang="en-US" dirty="0"/>
              <a:t>을 입력하고 </a:t>
            </a:r>
            <a:endParaRPr lang="en-US" altLang="ko-KR" dirty="0" smtClean="0"/>
          </a:p>
          <a:p>
            <a:r>
              <a:rPr lang="en-US" altLang="ko-KR" dirty="0" smtClean="0"/>
              <a:t>Red </a:t>
            </a:r>
            <a:r>
              <a:rPr lang="en-US" altLang="ko-KR" dirty="0"/>
              <a:t>Hat Subscription Manager(Red Hat </a:t>
            </a:r>
            <a:r>
              <a:rPr lang="ko-KR" altLang="en-US" dirty="0" err="1"/>
              <a:t>서브스크립션</a:t>
            </a:r>
            <a:r>
              <a:rPr lang="ko-KR" altLang="en-US" dirty="0"/>
              <a:t> 관리자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클릭한다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인증하라는 </a:t>
            </a:r>
            <a:r>
              <a:rPr lang="ko-KR" altLang="en-US" dirty="0"/>
              <a:t>메시지가 표시되면 적절한 암호를 </a:t>
            </a:r>
            <a:r>
              <a:rPr lang="ko-KR" altLang="en-US" dirty="0" smtClean="0"/>
              <a:t>입력한다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sz="1500" dirty="0" smtClean="0"/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50190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다음과 </a:t>
            </a:r>
            <a:r>
              <a:rPr lang="ko-KR" altLang="en-US" dirty="0"/>
              <a:t>같은 </a:t>
            </a:r>
            <a:r>
              <a:rPr lang="en-US" altLang="ko-KR" dirty="0"/>
              <a:t>Subscription(</a:t>
            </a:r>
            <a:r>
              <a:rPr lang="ko-KR" altLang="en-US" dirty="0" err="1"/>
              <a:t>서브스크립션</a:t>
            </a:r>
            <a:r>
              <a:rPr lang="en-US" altLang="ko-KR" dirty="0"/>
              <a:t>) </a:t>
            </a:r>
            <a:r>
              <a:rPr lang="ko-KR" altLang="en-US" dirty="0"/>
              <a:t>창이 </a:t>
            </a:r>
            <a:r>
              <a:rPr lang="ko-KR" altLang="en-US" dirty="0" smtClean="0"/>
              <a:t>표시된다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sz="2500" dirty="0" smtClean="0"/>
              <a:t>Red </a:t>
            </a:r>
            <a:r>
              <a:rPr lang="en-US" altLang="ko-KR" sz="2500" dirty="0"/>
              <a:t>Hat </a:t>
            </a:r>
            <a:r>
              <a:rPr lang="ko-KR" altLang="en-US" sz="2500" dirty="0" err="1"/>
              <a:t>서브스크립션</a:t>
            </a:r>
            <a:r>
              <a:rPr lang="ko-KR" altLang="en-US" sz="2500" dirty="0"/>
              <a:t> 관리자 기본 </a:t>
            </a:r>
            <a:r>
              <a:rPr lang="ko-KR" altLang="en-US" sz="2500" dirty="0" smtClean="0"/>
              <a:t>창</a:t>
            </a:r>
            <a:endParaRPr lang="en-US" altLang="ko-KR" sz="2500" dirty="0" smtClean="0"/>
          </a:p>
          <a:p>
            <a:endParaRPr lang="ko-KR" altLang="en-US" sz="1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12313"/>
          <a:stretch/>
        </p:blipFill>
        <p:spPr>
          <a:xfrm>
            <a:off x="275815" y="1628800"/>
            <a:ext cx="851727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9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시스템을 등록하려면 </a:t>
            </a:r>
            <a:r>
              <a:rPr lang="en-US" altLang="ko-KR" dirty="0"/>
              <a:t>Subscription(</a:t>
            </a:r>
            <a:r>
              <a:rPr lang="ko-KR" altLang="en-US" dirty="0" err="1"/>
              <a:t>서브스크립션</a:t>
            </a:r>
            <a:r>
              <a:rPr lang="en-US" altLang="ko-KR" dirty="0"/>
              <a:t>) </a:t>
            </a:r>
            <a:r>
              <a:rPr lang="ko-KR" altLang="en-US" dirty="0"/>
              <a:t>창에 있는 </a:t>
            </a:r>
            <a:r>
              <a:rPr lang="en-US" altLang="ko-KR" dirty="0"/>
              <a:t>Register(</a:t>
            </a:r>
            <a:r>
              <a:rPr lang="ko-KR" altLang="en-US" dirty="0"/>
              <a:t>등록</a:t>
            </a:r>
            <a:r>
              <a:rPr lang="en-US" altLang="ko-KR" dirty="0"/>
              <a:t>) </a:t>
            </a:r>
            <a:r>
              <a:rPr lang="ko-KR" altLang="en-US" dirty="0"/>
              <a:t>버튼을 </a:t>
            </a:r>
            <a:r>
              <a:rPr lang="ko-KR" altLang="en-US" dirty="0" smtClean="0"/>
              <a:t>클릭한다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그러면 </a:t>
            </a:r>
            <a:r>
              <a:rPr lang="ko-KR" altLang="en-US" dirty="0"/>
              <a:t>다음 대화 상자가 </a:t>
            </a:r>
            <a:r>
              <a:rPr lang="ko-KR" altLang="en-US" dirty="0" smtClean="0"/>
              <a:t>표시된다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Red </a:t>
            </a:r>
            <a:r>
              <a:rPr lang="en-US" altLang="ko-KR" dirty="0"/>
              <a:t>Hat </a:t>
            </a:r>
            <a:r>
              <a:rPr lang="ko-KR" altLang="en-US" dirty="0" err="1"/>
              <a:t>서브스크립션</a:t>
            </a:r>
            <a:r>
              <a:rPr lang="ko-KR" altLang="en-US" dirty="0"/>
              <a:t> 관리자의 서비스 위치 및 계정 정보 대화 </a:t>
            </a:r>
            <a:r>
              <a:rPr lang="ko-KR" altLang="en-US" dirty="0" smtClean="0"/>
              <a:t>상자</a:t>
            </a:r>
            <a:endParaRPr lang="en-US" altLang="ko-KR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dirty="0" smtClean="0"/>
              <a:t>.</a:t>
            </a:r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ko-KR" altLang="en-US" sz="1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132855"/>
            <a:ext cx="8567484" cy="41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31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20469</TotalTime>
  <Words>4643</Words>
  <Application>Microsoft Office PowerPoint</Application>
  <PresentationFormat>화면 슬라이드 쇼(4:3)</PresentationFormat>
  <Paragraphs>722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0" baseType="lpstr">
      <vt:lpstr>HY견고딕</vt:lpstr>
      <vt:lpstr>맑은 고딕</vt:lpstr>
      <vt:lpstr>바탕</vt:lpstr>
      <vt:lpstr>Franklin Gothic Book</vt:lpstr>
      <vt:lpstr>Perpetua</vt:lpstr>
      <vt:lpstr>Wingdings</vt:lpstr>
      <vt:lpstr>Wingdings 2</vt:lpstr>
      <vt:lpstr>균형</vt:lpstr>
      <vt:lpstr>Chapter 14 소프트웨어 패키지 설치 및 업데이트</vt:lpstr>
      <vt:lpstr>학습 목표</vt:lpstr>
      <vt:lpstr>Section 14.1 Red Hat 지원에 시스템 등록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Section 14.2 RPM 소프트웨어 패키지 설명 및 조사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Section 14.3 Yum을 사용한 소프트웨어 패키지  설치 및 업데이트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Section 14.4 Yum 소프트웨어 리포지토리 활성화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Section 14.5 패키지 모듈 스트림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 파일 동기화</dc:title>
  <dc:creator>연세직업전문학교</dc:creator>
  <cp:lastModifiedBy>LEE SANG CHEON</cp:lastModifiedBy>
  <cp:revision>1740</cp:revision>
  <dcterms:created xsi:type="dcterms:W3CDTF">2016-03-23T09:14:37Z</dcterms:created>
  <dcterms:modified xsi:type="dcterms:W3CDTF">2020-09-02T04:56:50Z</dcterms:modified>
</cp:coreProperties>
</file>