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5" r:id="rId4"/>
    <p:sldId id="269" r:id="rId5"/>
    <p:sldId id="276" r:id="rId6"/>
    <p:sldId id="278" r:id="rId7"/>
    <p:sldId id="279" r:id="rId8"/>
    <p:sldId id="280" r:id="rId9"/>
    <p:sldId id="281" r:id="rId10"/>
    <p:sldId id="287" r:id="rId11"/>
    <p:sldId id="282" r:id="rId12"/>
    <p:sldId id="288" r:id="rId13"/>
    <p:sldId id="283" r:id="rId14"/>
    <p:sldId id="284" r:id="rId15"/>
    <p:sldId id="285" r:id="rId16"/>
    <p:sldId id="286" r:id="rId17"/>
    <p:sldId id="274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4B0"/>
    <a:srgbClr val="FF9933"/>
    <a:srgbClr val="009975"/>
    <a:srgbClr val="F5AA00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189626" y="217216"/>
            <a:ext cx="254254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액자 1"/>
          <p:cNvSpPr/>
          <p:nvPr userDrawn="1"/>
        </p:nvSpPr>
        <p:spPr>
          <a:xfrm>
            <a:off x="350489" y="230585"/>
            <a:ext cx="6396711" cy="684076"/>
          </a:xfrm>
          <a:prstGeom prst="frame">
            <a:avLst>
              <a:gd name="adj1" fmla="val 76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42874" y="123824"/>
            <a:ext cx="9648825" cy="904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1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등변 삼각형 20"/>
          <p:cNvSpPr/>
          <p:nvPr/>
        </p:nvSpPr>
        <p:spPr>
          <a:xfrm rot="16200000">
            <a:off x="4439193" y="-2154144"/>
            <a:ext cx="1003431" cy="988181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8193" y="350758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착수보고</a:t>
            </a:r>
            <a:endParaRPr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193" y="997089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기사 검색 서비스 구축 프로젝트</a:t>
            </a:r>
            <a:endParaRPr lang="en-US" altLang="ko-KR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0" y="0"/>
            <a:ext cx="9906000" cy="6858000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4785442" y="-2154143"/>
            <a:ext cx="310932" cy="98818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600" y="499519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99DCB0-3101-4FC9-AF74-C8955B703777}"/>
              </a:ext>
            </a:extLst>
          </p:cNvPr>
          <p:cNvSpPr/>
          <p:nvPr/>
        </p:nvSpPr>
        <p:spPr>
          <a:xfrm>
            <a:off x="24184" y="2743200"/>
            <a:ext cx="9794519" cy="4081659"/>
          </a:xfrm>
          <a:prstGeom prst="rect">
            <a:avLst/>
          </a:prstGeom>
          <a:solidFill>
            <a:srgbClr val="476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249;p94">
            <a:extLst>
              <a:ext uri="{FF2B5EF4-FFF2-40B4-BE49-F238E27FC236}">
                <a16:creationId xmlns:a16="http://schemas.microsoft.com/office/drawing/2014/main" id="{C80FCE06-DD00-419A-A3E1-49668B82B486}"/>
              </a:ext>
            </a:extLst>
          </p:cNvPr>
          <p:cNvSpPr txBox="1"/>
          <p:nvPr/>
        </p:nvSpPr>
        <p:spPr>
          <a:xfrm>
            <a:off x="263591" y="1559800"/>
            <a:ext cx="9378818" cy="44936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lIns="91425" tIns="45700" rIns="91425" bIns="457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200" kern="0" dirty="0">
              <a:solidFill>
                <a:srgbClr val="000000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511" y="359718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2.3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서비스 구성도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0E1A9C-2082-47A6-A7C7-577D7B26975B}"/>
              </a:ext>
            </a:extLst>
          </p:cNvPr>
          <p:cNvGrpSpPr/>
          <p:nvPr/>
        </p:nvGrpSpPr>
        <p:grpSpPr>
          <a:xfrm>
            <a:off x="4410199" y="2430176"/>
            <a:ext cx="2006362" cy="3181444"/>
            <a:chOff x="2938409" y="1660885"/>
            <a:chExt cx="2014591" cy="318144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7C755D7-686C-40E1-A55E-5377C8A7D383}"/>
                </a:ext>
              </a:extLst>
            </p:cNvPr>
            <p:cNvSpPr/>
            <p:nvPr/>
          </p:nvSpPr>
          <p:spPr>
            <a:xfrm>
              <a:off x="2938409" y="2137025"/>
              <a:ext cx="2014591" cy="2705304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6222842-CD46-4B4B-B866-B35E7D3A76CC}"/>
                </a:ext>
              </a:extLst>
            </p:cNvPr>
            <p:cNvGrpSpPr/>
            <p:nvPr/>
          </p:nvGrpSpPr>
          <p:grpSpPr>
            <a:xfrm>
              <a:off x="3168944" y="2292401"/>
              <a:ext cx="1595438" cy="744947"/>
              <a:chOff x="3168944" y="2012219"/>
              <a:chExt cx="1595438" cy="79057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7FC1203-F43D-4A3B-924D-99DA4B55E3B7}"/>
                  </a:ext>
                </a:extLst>
              </p:cNvPr>
              <p:cNvSpPr/>
              <p:nvPr/>
            </p:nvSpPr>
            <p:spPr>
              <a:xfrm>
                <a:off x="3251021" y="2012219"/>
                <a:ext cx="1431284" cy="7905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9DEF1F-4CDD-407A-8AF4-6F8426926073}"/>
                  </a:ext>
                </a:extLst>
              </p:cNvPr>
              <p:cNvSpPr txBox="1"/>
              <p:nvPr/>
            </p:nvSpPr>
            <p:spPr>
              <a:xfrm>
                <a:off x="3168944" y="2048731"/>
                <a:ext cx="1595438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Elastic Node1</a:t>
                </a:r>
                <a:endParaRPr lang="ko-KR" altLang="en-US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FA4DFF0-D27D-42EA-A329-32A523A09057}"/>
                  </a:ext>
                </a:extLst>
              </p:cNvPr>
              <p:cNvSpPr/>
              <p:nvPr/>
            </p:nvSpPr>
            <p:spPr>
              <a:xfrm>
                <a:off x="3311819" y="2340831"/>
                <a:ext cx="1309688" cy="215900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Master</a:t>
                </a:r>
              </a:p>
            </p:txBody>
          </p:sp>
        </p:grpSp>
        <p:sp>
          <p:nvSpPr>
            <p:cNvPr id="30" name="Google Shape;249;p50">
              <a:extLst>
                <a:ext uri="{FF2B5EF4-FFF2-40B4-BE49-F238E27FC236}">
                  <a16:creationId xmlns:a16="http://schemas.microsoft.com/office/drawing/2014/main" id="{2DA909E2-F118-422A-8BBD-0641E884467A}"/>
                </a:ext>
              </a:extLst>
            </p:cNvPr>
            <p:cNvSpPr/>
            <p:nvPr/>
          </p:nvSpPr>
          <p:spPr>
            <a:xfrm>
              <a:off x="3642796" y="1660885"/>
              <a:ext cx="605816" cy="588382"/>
            </a:xfrm>
            <a:prstGeom prst="ellipse">
              <a:avLst/>
            </a:prstGeom>
            <a:solidFill>
              <a:srgbClr val="19BCB1">
                <a:alpha val="80000"/>
              </a:srgbClr>
            </a:solidFill>
            <a:ln>
              <a:noFill/>
            </a:ln>
          </p:spPr>
          <p:txBody>
            <a:bodyPr spcFirstLastPara="1" lIns="0" tIns="0" rIns="0" bIns="0" anchor="ctr"/>
            <a:lstStyle/>
            <a:p>
              <a:pPr algn="ctr" defTabSz="1007943" eaLnBrk="1" fontAlgn="ctr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defRPr/>
              </a:pPr>
              <a:r>
                <a:rPr lang="ko-KR" altLang="en-US" sz="900" b="1" kern="0" spc="-1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Arial"/>
                </a:rPr>
                <a:t>클러스터</a:t>
              </a:r>
              <a:endParaRPr lang="en-US" altLang="ko-KR" sz="900" b="1" kern="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sym typeface="Arial"/>
              </a:endParaRPr>
            </a:p>
            <a:p>
              <a:pPr algn="ctr" defTabSz="1007943" eaLnBrk="1" fontAlgn="ctr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defRPr/>
              </a:pPr>
              <a:r>
                <a:rPr lang="ko-KR" altLang="en-US" sz="900" b="1" kern="0" spc="-1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Arial"/>
                </a:rPr>
                <a:t>구성</a:t>
              </a:r>
              <a:endParaRPr sz="900" b="1" kern="0" spc="-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sym typeface="Arial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965CF26-618C-4ACA-AD29-11EA35F1AF96}"/>
                </a:ext>
              </a:extLst>
            </p:cNvPr>
            <p:cNvGrpSpPr/>
            <p:nvPr/>
          </p:nvGrpSpPr>
          <p:grpSpPr>
            <a:xfrm>
              <a:off x="3168944" y="3176107"/>
              <a:ext cx="1595438" cy="744947"/>
              <a:chOff x="3168944" y="2012219"/>
              <a:chExt cx="1595438" cy="79057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1443CE8-260A-47CD-AF17-057F98C2F912}"/>
                  </a:ext>
                </a:extLst>
              </p:cNvPr>
              <p:cNvSpPr/>
              <p:nvPr/>
            </p:nvSpPr>
            <p:spPr>
              <a:xfrm>
                <a:off x="3251021" y="2012219"/>
                <a:ext cx="1431284" cy="7905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1BE92D-BF0E-47E0-877F-979F2A9F5DA8}"/>
                  </a:ext>
                </a:extLst>
              </p:cNvPr>
              <p:cNvSpPr txBox="1"/>
              <p:nvPr/>
            </p:nvSpPr>
            <p:spPr>
              <a:xfrm>
                <a:off x="3168944" y="2048731"/>
                <a:ext cx="1595438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Elastic Node2</a:t>
                </a:r>
                <a:endParaRPr lang="ko-KR" altLang="en-US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5B2005-7870-4C97-BE05-79AC82B96E78}"/>
                  </a:ext>
                </a:extLst>
              </p:cNvPr>
              <p:cNvSpPr/>
              <p:nvPr/>
            </p:nvSpPr>
            <p:spPr>
              <a:xfrm>
                <a:off x="3311819" y="2340831"/>
                <a:ext cx="1309688" cy="215900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Data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0D4BD2A-F52F-4446-946C-F560B290CEDC}"/>
                </a:ext>
              </a:extLst>
            </p:cNvPr>
            <p:cNvGrpSpPr/>
            <p:nvPr/>
          </p:nvGrpSpPr>
          <p:grpSpPr>
            <a:xfrm>
              <a:off x="3154191" y="4038235"/>
              <a:ext cx="1595438" cy="605907"/>
              <a:chOff x="3168944" y="2012219"/>
              <a:chExt cx="1595438" cy="79057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E86832D-2577-442C-B636-921EA79AAF2E}"/>
                  </a:ext>
                </a:extLst>
              </p:cNvPr>
              <p:cNvSpPr/>
              <p:nvPr/>
            </p:nvSpPr>
            <p:spPr>
              <a:xfrm>
                <a:off x="3251021" y="2012219"/>
                <a:ext cx="1431284" cy="79057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600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8A07888-7333-4718-8DF2-04223063C292}"/>
                  </a:ext>
                </a:extLst>
              </p:cNvPr>
              <p:cNvSpPr txBox="1"/>
              <p:nvPr/>
            </p:nvSpPr>
            <p:spPr>
              <a:xfrm>
                <a:off x="3168944" y="2048731"/>
                <a:ext cx="1595438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Elastic Node1</a:t>
                </a:r>
                <a:endParaRPr lang="ko-KR" altLang="en-US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5F596A7-496F-4D3D-BAE2-B67106D81B56}"/>
                  </a:ext>
                </a:extLst>
              </p:cNvPr>
              <p:cNvSpPr/>
              <p:nvPr/>
            </p:nvSpPr>
            <p:spPr>
              <a:xfrm>
                <a:off x="3311819" y="2340831"/>
                <a:ext cx="1309688" cy="215900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0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 panose="020B0503020000020004" pitchFamily="50" charset="-127"/>
                    <a:ea typeface="+mn-ea"/>
                  </a:rPr>
                  <a:t>Data</a:t>
                </a: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69962F-BCCA-4B57-A27A-F48D43471F09}"/>
              </a:ext>
            </a:extLst>
          </p:cNvPr>
          <p:cNvGrpSpPr/>
          <p:nvPr/>
        </p:nvGrpSpPr>
        <p:grpSpPr>
          <a:xfrm>
            <a:off x="2030880" y="2538515"/>
            <a:ext cx="1405872" cy="758825"/>
            <a:chOff x="432667" y="3207085"/>
            <a:chExt cx="1595437" cy="75882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DB84BA-F498-4164-8BBA-9F345D86C609}"/>
                </a:ext>
              </a:extLst>
            </p:cNvPr>
            <p:cNvSpPr/>
            <p:nvPr/>
          </p:nvSpPr>
          <p:spPr>
            <a:xfrm>
              <a:off x="432667" y="3207085"/>
              <a:ext cx="1595437" cy="7588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1B02EC-DC82-4927-B971-3D94DCAD2141}"/>
                </a:ext>
              </a:extLst>
            </p:cNvPr>
            <p:cNvSpPr txBox="1"/>
            <p:nvPr/>
          </p:nvSpPr>
          <p:spPr>
            <a:xfrm>
              <a:off x="432667" y="3243598"/>
              <a:ext cx="159543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rPr>
                <a:t>DB</a:t>
              </a:r>
              <a:endParaRPr lang="ko-KR" altLang="en-US" sz="105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835DEC-1AC9-430A-98C2-0C2684B106D3}"/>
                </a:ext>
              </a:extLst>
            </p:cNvPr>
            <p:cNvSpPr/>
            <p:nvPr/>
          </p:nvSpPr>
          <p:spPr>
            <a:xfrm>
              <a:off x="575542" y="3535698"/>
              <a:ext cx="1309687" cy="2159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rPr>
                <a:t>MySql</a:t>
              </a:r>
              <a:endParaRPr lang="en-US" altLang="ko-KR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479EA58-0ED4-4273-8885-272C6869E269}"/>
              </a:ext>
            </a:extLst>
          </p:cNvPr>
          <p:cNvGrpSpPr/>
          <p:nvPr/>
        </p:nvGrpSpPr>
        <p:grpSpPr>
          <a:xfrm>
            <a:off x="2030881" y="3979803"/>
            <a:ext cx="1430352" cy="746124"/>
            <a:chOff x="662681" y="1953744"/>
            <a:chExt cx="1623217" cy="74612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334B11-6EB8-41B9-97CD-EB1FD8BADE7F}"/>
                </a:ext>
              </a:extLst>
            </p:cNvPr>
            <p:cNvSpPr/>
            <p:nvPr/>
          </p:nvSpPr>
          <p:spPr>
            <a:xfrm>
              <a:off x="690461" y="1953744"/>
              <a:ext cx="1595437" cy="7461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ker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9C2D0-33AE-4427-89CF-F93F47542BD5}"/>
                </a:ext>
              </a:extLst>
            </p:cNvPr>
            <p:cNvSpPr txBox="1"/>
            <p:nvPr/>
          </p:nvSpPr>
          <p:spPr>
            <a:xfrm>
              <a:off x="662681" y="1969617"/>
              <a:ext cx="159543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Logstash</a:t>
              </a:r>
              <a:endParaRPr lang="ko-KR" altLang="en-US" sz="105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706D9E2-D826-44BD-A8AF-27952989075A}"/>
                </a:ext>
              </a:extLst>
            </p:cNvPr>
            <p:cNvSpPr/>
            <p:nvPr/>
          </p:nvSpPr>
          <p:spPr>
            <a:xfrm>
              <a:off x="805556" y="2261717"/>
              <a:ext cx="1309687" cy="215900"/>
            </a:xfrm>
            <a:prstGeom prst="rect">
              <a:avLst/>
            </a:prstGeom>
            <a:solidFill>
              <a:srgbClr val="FED56B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+mn-ea"/>
                </a:rPr>
                <a:t>Logstash</a:t>
              </a:r>
              <a:endParaRPr lang="ko-KR" altLang="en-US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+mn-ea"/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5AB8DF-CC41-432C-878F-072F5D9F161D}"/>
              </a:ext>
            </a:extLst>
          </p:cNvPr>
          <p:cNvCxnSpPr>
            <a:cxnSpLocks/>
          </p:cNvCxnSpPr>
          <p:nvPr/>
        </p:nvCxnSpPr>
        <p:spPr>
          <a:xfrm>
            <a:off x="3542974" y="4337318"/>
            <a:ext cx="1097759" cy="0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4D683E90-628C-48B7-A7BD-05C3F6008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39" y="1789612"/>
            <a:ext cx="1038769" cy="1038769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926E5F-CE47-4079-BA7A-D66841E138FD}"/>
              </a:ext>
            </a:extLst>
          </p:cNvPr>
          <p:cNvCxnSpPr>
            <a:cxnSpLocks/>
          </p:cNvCxnSpPr>
          <p:nvPr/>
        </p:nvCxnSpPr>
        <p:spPr>
          <a:xfrm>
            <a:off x="6514774" y="4591318"/>
            <a:ext cx="109775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A373263-E396-45EA-A47E-60BC8DB0D07E}"/>
              </a:ext>
            </a:extLst>
          </p:cNvPr>
          <p:cNvCxnSpPr>
            <a:cxnSpLocks/>
          </p:cNvCxnSpPr>
          <p:nvPr/>
        </p:nvCxnSpPr>
        <p:spPr>
          <a:xfrm flipV="1">
            <a:off x="8442949" y="2920907"/>
            <a:ext cx="0" cy="10903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1E5B0AF-2DEA-46E1-B020-9E9722D8F93E}"/>
              </a:ext>
            </a:extLst>
          </p:cNvPr>
          <p:cNvCxnSpPr>
            <a:cxnSpLocks/>
          </p:cNvCxnSpPr>
          <p:nvPr/>
        </p:nvCxnSpPr>
        <p:spPr>
          <a:xfrm>
            <a:off x="8163549" y="2920907"/>
            <a:ext cx="0" cy="10903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C7F1F2-F01D-450E-B2CD-F4FAE593C8D9}"/>
              </a:ext>
            </a:extLst>
          </p:cNvPr>
          <p:cNvCxnSpPr>
            <a:cxnSpLocks/>
          </p:cNvCxnSpPr>
          <p:nvPr/>
        </p:nvCxnSpPr>
        <p:spPr>
          <a:xfrm rot="5400000">
            <a:off x="7005562" y="3751478"/>
            <a:ext cx="0" cy="10903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5013A7E-6BC5-4035-87FD-4DDE3515B4F7}"/>
              </a:ext>
            </a:extLst>
          </p:cNvPr>
          <p:cNvCxnSpPr>
            <a:cxnSpLocks/>
          </p:cNvCxnSpPr>
          <p:nvPr/>
        </p:nvCxnSpPr>
        <p:spPr>
          <a:xfrm>
            <a:off x="2733816" y="3335440"/>
            <a:ext cx="1" cy="617501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045476-9251-4741-883E-2BE0194BB362}"/>
              </a:ext>
            </a:extLst>
          </p:cNvPr>
          <p:cNvSpPr txBox="1"/>
          <p:nvPr/>
        </p:nvSpPr>
        <p:spPr>
          <a:xfrm>
            <a:off x="3906344" y="4365176"/>
            <a:ext cx="49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5C5B61-B6CB-4141-8FD0-1DDD2B2C7CAB}"/>
              </a:ext>
            </a:extLst>
          </p:cNvPr>
          <p:cNvSpPr txBox="1"/>
          <p:nvPr/>
        </p:nvSpPr>
        <p:spPr>
          <a:xfrm>
            <a:off x="2818976" y="3482904"/>
            <a:ext cx="61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수집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697715-250A-457D-ABBF-DA146B6E7200}"/>
              </a:ext>
            </a:extLst>
          </p:cNvPr>
          <p:cNvSpPr txBox="1"/>
          <p:nvPr/>
        </p:nvSpPr>
        <p:spPr>
          <a:xfrm>
            <a:off x="8038784" y="2031997"/>
            <a:ext cx="59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1D62D2-F362-4E32-8621-F362DDA4136B}"/>
              </a:ext>
            </a:extLst>
          </p:cNvPr>
          <p:cNvSpPr txBox="1"/>
          <p:nvPr/>
        </p:nvSpPr>
        <p:spPr>
          <a:xfrm>
            <a:off x="7550758" y="4191208"/>
            <a:ext cx="154920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WAS</a:t>
            </a:r>
            <a:endParaRPr lang="ko-KR" altLang="en-US" sz="1050" b="1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574392-6340-4348-B5BA-CEF64706020C}"/>
              </a:ext>
            </a:extLst>
          </p:cNvPr>
          <p:cNvSpPr txBox="1"/>
          <p:nvPr/>
        </p:nvSpPr>
        <p:spPr>
          <a:xfrm>
            <a:off x="6398484" y="4019675"/>
            <a:ext cx="136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Search_template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092B7F-E7E6-4B52-BFEE-F9274327138D}"/>
              </a:ext>
            </a:extLst>
          </p:cNvPr>
          <p:cNvSpPr txBox="1"/>
          <p:nvPr/>
        </p:nvSpPr>
        <p:spPr>
          <a:xfrm>
            <a:off x="6752330" y="4591318"/>
            <a:ext cx="59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B4D9C8-E3C4-4CBD-A6B6-BA51F1BD83FF}"/>
              </a:ext>
            </a:extLst>
          </p:cNvPr>
          <p:cNvSpPr txBox="1"/>
          <p:nvPr/>
        </p:nvSpPr>
        <p:spPr>
          <a:xfrm>
            <a:off x="8506164" y="3327602"/>
            <a:ext cx="59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F4DA4E-0489-4F9A-9A86-B21C17AE2525}"/>
              </a:ext>
            </a:extLst>
          </p:cNvPr>
          <p:cNvSpPr txBox="1"/>
          <p:nvPr/>
        </p:nvSpPr>
        <p:spPr>
          <a:xfrm>
            <a:off x="7390008" y="3321910"/>
            <a:ext cx="76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Request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D684B4-D3C6-4D63-8718-577A7239C3E2}"/>
              </a:ext>
            </a:extLst>
          </p:cNvPr>
          <p:cNvSpPr/>
          <p:nvPr/>
        </p:nvSpPr>
        <p:spPr>
          <a:xfrm>
            <a:off x="324372" y="2408530"/>
            <a:ext cx="990953" cy="10336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kern="0">
              <a:solidFill>
                <a:prstClr val="black">
                  <a:lumMod val="75000"/>
                  <a:lumOff val="25000"/>
                </a:prstClr>
              </a:solidFill>
              <a:latin typeface="+mn-lt"/>
              <a:ea typeface="+mn-ea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FD64D28-5596-4794-9A9A-B380EDF51A12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 flipV="1">
            <a:off x="1308456" y="2917928"/>
            <a:ext cx="722424" cy="1715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8B858CF-FB90-4A92-A26F-0EF5E3D1BEDD}"/>
              </a:ext>
            </a:extLst>
          </p:cNvPr>
          <p:cNvSpPr txBox="1"/>
          <p:nvPr/>
        </p:nvSpPr>
        <p:spPr>
          <a:xfrm>
            <a:off x="1361168" y="2642644"/>
            <a:ext cx="61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수집</a:t>
            </a:r>
          </a:p>
        </p:txBody>
      </p:sp>
      <p:pic>
        <p:nvPicPr>
          <p:cNvPr id="89" name="그림 88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5A97F60-8322-40E9-BBB3-1E1A209B2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66" y="2431998"/>
            <a:ext cx="975290" cy="9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4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수행 방안</a:t>
            </a:r>
          </a:p>
        </p:txBody>
      </p:sp>
    </p:spTree>
    <p:extLst>
      <p:ext uri="{BB962C8B-B14F-4D97-AF65-F5344CB8AC3E}">
        <p14:creationId xmlns:p14="http://schemas.microsoft.com/office/powerpoint/2010/main" val="236244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9">
            <a:extLst>
              <a:ext uri="{FF2B5EF4-FFF2-40B4-BE49-F238E27FC236}">
                <a16:creationId xmlns:a16="http://schemas.microsoft.com/office/drawing/2014/main" id="{B3E7C90D-BCE4-4C25-B47E-178EEE898A5F}"/>
              </a:ext>
            </a:extLst>
          </p:cNvPr>
          <p:cNvCxnSpPr>
            <a:cxnSpLocks/>
          </p:cNvCxnSpPr>
          <p:nvPr/>
        </p:nvCxnSpPr>
        <p:spPr bwMode="auto">
          <a:xfrm>
            <a:off x="563563" y="1484313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2A0F0053-7176-409E-93AA-738683EDED0D}"/>
              </a:ext>
            </a:extLst>
          </p:cNvPr>
          <p:cNvSpPr txBox="1">
            <a:spLocks/>
          </p:cNvSpPr>
          <p:nvPr/>
        </p:nvSpPr>
        <p:spPr>
          <a:xfrm>
            <a:off x="952499" y="1085037"/>
            <a:ext cx="3667127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</a:t>
            </a:r>
            <a:r>
              <a:rPr lang="ko-KR" altLang="en-US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및 역할</a:t>
            </a:r>
            <a:endParaRPr dirty="0">
              <a:ln>
                <a:solidFill>
                  <a:srgbClr val="5B9BD5">
                    <a:alpha val="0"/>
                  </a:srgbClr>
                </a:solidFill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41F0D960-3E4F-4814-9446-72CF80FD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775" y="1119521"/>
            <a:ext cx="212724" cy="212724"/>
          </a:xfrm>
          <a:prstGeom prst="rect">
            <a:avLst/>
          </a:prstGeom>
          <a:noFill/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1660DB-6407-4957-9AED-A06C5137797D}"/>
              </a:ext>
            </a:extLst>
          </p:cNvPr>
          <p:cNvSpPr/>
          <p:nvPr/>
        </p:nvSpPr>
        <p:spPr>
          <a:xfrm>
            <a:off x="319511" y="359718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수행 조직 및 역할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21" name="그룹 51">
            <a:extLst>
              <a:ext uri="{FF2B5EF4-FFF2-40B4-BE49-F238E27FC236}">
                <a16:creationId xmlns:a16="http://schemas.microsoft.com/office/drawing/2014/main" id="{F6B3E14C-340E-4F58-94A8-279337CE8CC4}"/>
              </a:ext>
            </a:extLst>
          </p:cNvPr>
          <p:cNvGrpSpPr>
            <a:grpSpLocks/>
          </p:cNvGrpSpPr>
          <p:nvPr/>
        </p:nvGrpSpPr>
        <p:grpSpPr bwMode="auto">
          <a:xfrm>
            <a:off x="6083723" y="3171788"/>
            <a:ext cx="3294063" cy="919163"/>
            <a:chOff x="6646776" y="3588092"/>
            <a:chExt cx="3294066" cy="1721829"/>
          </a:xfrm>
        </p:grpSpPr>
        <p:sp>
          <p:nvSpPr>
            <p:cNvPr id="22" name="AutoShape 73">
              <a:extLst>
                <a:ext uri="{FF2B5EF4-FFF2-40B4-BE49-F238E27FC236}">
                  <a16:creationId xmlns:a16="http://schemas.microsoft.com/office/drawing/2014/main" id="{2E134C56-1BF2-4929-9269-FD2BE963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26" y="3588092"/>
              <a:ext cx="2805116" cy="17218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3" name="AutoShape 56" descr="31">
              <a:extLst>
                <a:ext uri="{FF2B5EF4-FFF2-40B4-BE49-F238E27FC236}">
                  <a16:creationId xmlns:a16="http://schemas.microsoft.com/office/drawing/2014/main" id="{D646DB71-8E7B-418C-B97F-1F8EC672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628" y="3674005"/>
              <a:ext cx="2065524" cy="156390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84015" tIns="42008" rIns="84015" bIns="42008" anchor="ctr"/>
            <a:lstStyle/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업무 분석 및 요구사항 정의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솔루션 구축</a:t>
              </a:r>
              <a:r>
                <a:rPr lang="en-US" altLang="ko-KR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, </a:t>
              </a: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테스트 및 결함 조치</a:t>
              </a:r>
            </a:p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단위</a:t>
              </a:r>
              <a:r>
                <a:rPr lang="en-US" altLang="ko-KR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/</a:t>
              </a: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통합테스트 수행 지원</a:t>
              </a: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91E2140-5451-406B-87E2-9F92178A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776" y="3588092"/>
              <a:ext cx="811214" cy="1721829"/>
            </a:xfrm>
            <a:prstGeom prst="rect">
              <a:avLst/>
            </a:prstGeom>
            <a:solidFill>
              <a:srgbClr val="4764B0"/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5" name="Rectangle 78">
              <a:extLst>
                <a:ext uri="{FF2B5EF4-FFF2-40B4-BE49-F238E27FC236}">
                  <a16:creationId xmlns:a16="http://schemas.microsoft.com/office/drawing/2014/main" id="{8F99A6C5-57A4-4A6F-B4C2-0C6314CB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3658" y="3915928"/>
              <a:ext cx="694150" cy="1066157"/>
            </a:xfrm>
            <a:prstGeom prst="snip2DiagRect">
              <a:avLst>
                <a:gd name="adj1" fmla="val 0"/>
                <a:gd name="adj2" fmla="val 7847"/>
              </a:avLst>
            </a:prstGeom>
            <a:noFill/>
            <a:ln w="6350" cap="flat" cmpd="sng" algn="ctr">
              <a:noFill/>
              <a:prstDash val="solid"/>
              <a:miter lim="800000"/>
              <a:tailEnd type="stealth" w="sm" len="med"/>
            </a:ln>
            <a:effectLst/>
          </p:spPr>
          <p:txBody>
            <a:bodyPr lIns="0" tIns="0" rIns="0" bIns="0"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1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Monotype Sorts" pitchFamily="2" charset="2"/>
                </a:rPr>
                <a:t>PE</a:t>
              </a:r>
              <a:endParaRPr lang="ko-KR" altLang="en-US" sz="11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</p:grpSp>
      <p:cxnSp>
        <p:nvCxnSpPr>
          <p:cNvPr id="26" name="직선 연결선 62">
            <a:extLst>
              <a:ext uri="{FF2B5EF4-FFF2-40B4-BE49-F238E27FC236}">
                <a16:creationId xmlns:a16="http://schemas.microsoft.com/office/drawing/2014/main" id="{5D010F56-F080-4840-B4B1-D63C75916D51}"/>
              </a:ext>
            </a:extLst>
          </p:cNvPr>
          <p:cNvCxnSpPr>
            <a:cxnSpLocks noChangeShapeType="1"/>
            <a:stCxn id="53" idx="2"/>
            <a:endCxn id="32" idx="0"/>
          </p:cNvCxnSpPr>
          <p:nvPr/>
        </p:nvCxnSpPr>
        <p:spPr bwMode="auto">
          <a:xfrm rot="5400000">
            <a:off x="2182442" y="2326481"/>
            <a:ext cx="549275" cy="15287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BFBFBF"/>
            </a:solidFill>
            <a:miter lim="800000"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0ED17BC-1017-4029-8B89-466789491CB5}"/>
              </a:ext>
            </a:extLst>
          </p:cNvPr>
          <p:cNvGrpSpPr>
            <a:grpSpLocks/>
          </p:cNvGrpSpPr>
          <p:nvPr/>
        </p:nvGrpSpPr>
        <p:grpSpPr bwMode="auto">
          <a:xfrm>
            <a:off x="3907261" y="3365500"/>
            <a:ext cx="1574800" cy="1003300"/>
            <a:chOff x="2843955" y="5656180"/>
            <a:chExt cx="1575149" cy="1441252"/>
          </a:xfrm>
        </p:grpSpPr>
        <p:sp>
          <p:nvSpPr>
            <p:cNvPr id="28" name="Rectangle 176">
              <a:extLst>
                <a:ext uri="{FF2B5EF4-FFF2-40B4-BE49-F238E27FC236}">
                  <a16:creationId xmlns:a16="http://schemas.microsoft.com/office/drawing/2014/main" id="{3C4CBFAF-C496-4B24-AF7D-A628945C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955" y="5656180"/>
              <a:ext cx="1575149" cy="1441252"/>
            </a:xfrm>
            <a:prstGeom prst="roundRect">
              <a:avLst>
                <a:gd name="adj" fmla="val 3878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noFill/>
              <a:prstDash val="dash"/>
              <a:round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endParaRPr lang="en-US" altLang="ko-KR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29" name="Rectangle 176" descr="강-5단">
              <a:extLst>
                <a:ext uri="{FF2B5EF4-FFF2-40B4-BE49-F238E27FC236}">
                  <a16:creationId xmlns:a16="http://schemas.microsoft.com/office/drawing/2014/main" id="{C00CE9B4-954D-4DA4-B975-89DFF267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414" y="6135556"/>
              <a:ext cx="1469002" cy="879740"/>
            </a:xfrm>
            <a:prstGeom prst="roundRect">
              <a:avLst>
                <a:gd name="adj" fmla="val 6885"/>
              </a:avLst>
            </a:prstGeom>
            <a:solidFill>
              <a:sysClr val="window" lastClr="FF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87313" indent="-87313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오프너드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defRPr/>
              </a:pPr>
              <a:r>
                <a:rPr lang="ko-KR" altLang="en-US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안기용</a:t>
              </a:r>
              <a:r>
                <a:rPr lang="ko-KR" altLang="en-US" sz="12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</a:rPr>
                <a:t> 인턴</a:t>
              </a:r>
            </a:p>
          </p:txBody>
        </p:sp>
        <p:sp>
          <p:nvSpPr>
            <p:cNvPr id="30" name="Rectangle 176" descr="강-5단">
              <a:extLst>
                <a:ext uri="{FF2B5EF4-FFF2-40B4-BE49-F238E27FC236}">
                  <a16:creationId xmlns:a16="http://schemas.microsoft.com/office/drawing/2014/main" id="{1A6DF48D-E14B-48E6-BE18-F23812A1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742" y="5738326"/>
              <a:ext cx="1400784" cy="357794"/>
            </a:xfrm>
            <a:prstGeom prst="roundRect">
              <a:avLst>
                <a:gd name="adj" fmla="val 6885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sym typeface="Monotype Sorts"/>
                </a:rPr>
                <a:t>PE</a:t>
              </a:r>
              <a:endParaRPr lang="ko-KR" altLang="en-US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Monotype Sorts"/>
              </a:endParaRPr>
            </a:p>
          </p:txBody>
        </p:sp>
      </p:grpSp>
      <p:grpSp>
        <p:nvGrpSpPr>
          <p:cNvPr id="31" name="그룹 61">
            <a:extLst>
              <a:ext uri="{FF2B5EF4-FFF2-40B4-BE49-F238E27FC236}">
                <a16:creationId xmlns:a16="http://schemas.microsoft.com/office/drawing/2014/main" id="{B3B2EB09-0EC1-46F5-9615-BB9414F9771F}"/>
              </a:ext>
            </a:extLst>
          </p:cNvPr>
          <p:cNvGrpSpPr>
            <a:grpSpLocks/>
          </p:cNvGrpSpPr>
          <p:nvPr/>
        </p:nvGrpSpPr>
        <p:grpSpPr bwMode="auto">
          <a:xfrm>
            <a:off x="905298" y="3365500"/>
            <a:ext cx="1574800" cy="1003300"/>
            <a:chOff x="774656" y="5656180"/>
            <a:chExt cx="1575149" cy="1144419"/>
          </a:xfrm>
        </p:grpSpPr>
        <p:sp>
          <p:nvSpPr>
            <p:cNvPr id="32" name="Rectangle 176">
              <a:extLst>
                <a:ext uri="{FF2B5EF4-FFF2-40B4-BE49-F238E27FC236}">
                  <a16:creationId xmlns:a16="http://schemas.microsoft.com/office/drawing/2014/main" id="{FBB0745C-3219-491D-BF38-4C092035A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656" y="5656180"/>
              <a:ext cx="1575149" cy="1144419"/>
            </a:xfrm>
            <a:prstGeom prst="roundRect">
              <a:avLst>
                <a:gd name="adj" fmla="val 3878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noFill/>
              <a:prstDash val="dash"/>
              <a:round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endParaRPr lang="en-US" altLang="ko-KR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rgbClr val="CCC1DA"/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34B9112-4CCF-4312-91AF-B149EF8B43EC}"/>
                </a:ext>
              </a:extLst>
            </p:cNvPr>
            <p:cNvSpPr/>
            <p:nvPr/>
          </p:nvSpPr>
          <p:spPr>
            <a:xfrm>
              <a:off x="1733718" y="5820962"/>
              <a:ext cx="127028" cy="237213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4" name="Rectangle 176" descr="강-5단">
              <a:extLst>
                <a:ext uri="{FF2B5EF4-FFF2-40B4-BE49-F238E27FC236}">
                  <a16:creationId xmlns:a16="http://schemas.microsoft.com/office/drawing/2014/main" id="{06D8ED3B-6E2D-4370-A1B3-2B3CB143C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97" y="6036826"/>
              <a:ext cx="1408687" cy="698553"/>
            </a:xfrm>
            <a:prstGeom prst="roundRect">
              <a:avLst>
                <a:gd name="adj" fmla="val 6885"/>
              </a:avLst>
            </a:prstGeom>
            <a:solidFill>
              <a:sysClr val="window" lastClr="FF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87313" indent="-87313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오프너드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defRPr/>
              </a:pPr>
              <a:r>
                <a:rPr lang="ko-KR" altLang="en-US" sz="1200" b="1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박혜림</a:t>
              </a:r>
              <a:r>
                <a:rPr lang="ko-KR" altLang="en-US" sz="12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 매니저</a:t>
              </a:r>
            </a:p>
          </p:txBody>
        </p:sp>
        <p:sp>
          <p:nvSpPr>
            <p:cNvPr id="35" name="Rectangle 176" descr="강-5단">
              <a:extLst>
                <a:ext uri="{FF2B5EF4-FFF2-40B4-BE49-F238E27FC236}">
                  <a16:creationId xmlns:a16="http://schemas.microsoft.com/office/drawing/2014/main" id="{C787396D-3657-42ED-A0F9-2B6E8DE9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62" y="5680140"/>
              <a:ext cx="1400783" cy="357795"/>
            </a:xfrm>
            <a:prstGeom prst="roundRect">
              <a:avLst>
                <a:gd name="adj" fmla="val 6885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sym typeface="Monotype Sorts"/>
                </a:rPr>
                <a:t>PE</a:t>
              </a:r>
              <a:endParaRPr lang="ko-KR" altLang="en-US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Monotype Sorts"/>
              </a:endParaRPr>
            </a:p>
          </p:txBody>
        </p:sp>
      </p:grpSp>
      <p:grpSp>
        <p:nvGrpSpPr>
          <p:cNvPr id="36" name="그룹 66">
            <a:extLst>
              <a:ext uri="{FF2B5EF4-FFF2-40B4-BE49-F238E27FC236}">
                <a16:creationId xmlns:a16="http://schemas.microsoft.com/office/drawing/2014/main" id="{61B00E52-7E56-4027-B530-76AAC8B8101C}"/>
              </a:ext>
            </a:extLst>
          </p:cNvPr>
          <p:cNvGrpSpPr>
            <a:grpSpLocks/>
          </p:cNvGrpSpPr>
          <p:nvPr/>
        </p:nvGrpSpPr>
        <p:grpSpPr bwMode="auto">
          <a:xfrm>
            <a:off x="6083723" y="2159791"/>
            <a:ext cx="3294063" cy="919163"/>
            <a:chOff x="6646776" y="3588092"/>
            <a:chExt cx="3294066" cy="1721829"/>
          </a:xfrm>
        </p:grpSpPr>
        <p:sp>
          <p:nvSpPr>
            <p:cNvPr id="37" name="AutoShape 73">
              <a:extLst>
                <a:ext uri="{FF2B5EF4-FFF2-40B4-BE49-F238E27FC236}">
                  <a16:creationId xmlns:a16="http://schemas.microsoft.com/office/drawing/2014/main" id="{79564550-B7D6-4C1E-A17B-F2D590108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26" y="3588092"/>
              <a:ext cx="2805116" cy="17218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8" name="AutoShape 56" descr="31">
              <a:extLst>
                <a:ext uri="{FF2B5EF4-FFF2-40B4-BE49-F238E27FC236}">
                  <a16:creationId xmlns:a16="http://schemas.microsoft.com/office/drawing/2014/main" id="{6679F323-F7D2-4510-A959-85C2A8F8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5628" y="3674005"/>
              <a:ext cx="2065524" cy="1563908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84015" tIns="42008" rIns="84015" bIns="42008" anchor="ctr"/>
            <a:lstStyle/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뉴스 데이터 </a:t>
              </a: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크롤러</a:t>
              </a: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 개발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  <a:p>
              <a:pPr marL="81681" indent="-81681" defTabSz="1280137" eaLnBrk="1" fontAlgn="auto" hangingPunct="1">
                <a:spcBef>
                  <a:spcPts val="276"/>
                </a:spcBef>
                <a:spcAft>
                  <a:spcPts val="0"/>
                </a:spcAft>
                <a:buClr>
                  <a:prstClr val="black">
                    <a:lumMod val="85000"/>
                    <a:lumOff val="15000"/>
                  </a:prstClr>
                </a:buClr>
                <a:buSzPct val="10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anose="020B0503020000020004" pitchFamily="50" charset="-127"/>
                  <a:sym typeface="Monotype Sorts" pitchFamily="2" charset="2"/>
                </a:rPr>
                <a:t>웹 페이지 구현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45" name="AutoShape 73">
              <a:extLst>
                <a:ext uri="{FF2B5EF4-FFF2-40B4-BE49-F238E27FC236}">
                  <a16:creationId xmlns:a16="http://schemas.microsoft.com/office/drawing/2014/main" id="{D43EA52F-1B49-489B-A3CC-4A31FB14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776" y="3588092"/>
              <a:ext cx="811214" cy="1721829"/>
            </a:xfrm>
            <a:prstGeom prst="rect">
              <a:avLst/>
            </a:prstGeom>
            <a:solidFill>
              <a:srgbClr val="4764B0"/>
            </a:solidFill>
            <a:ln w="635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lIns="33077" tIns="33077" rIns="33077" bIns="33077" anchor="ctr"/>
            <a:lstStyle/>
            <a:p>
              <a:pPr marL="166280" indent="-166280" algn="ctr" defTabSz="91454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90000"/>
                <a:defRPr/>
              </a:pPr>
              <a:endParaRPr lang="ko-KR" altLang="ko-KR" sz="1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id="{3C7036EF-FE56-4C5E-AE40-6BCB4508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818" y="3915927"/>
              <a:ext cx="694150" cy="1066158"/>
            </a:xfrm>
            <a:prstGeom prst="snip2DiagRect">
              <a:avLst>
                <a:gd name="adj1" fmla="val 0"/>
                <a:gd name="adj2" fmla="val 7847"/>
              </a:avLst>
            </a:prstGeom>
            <a:noFill/>
            <a:ln w="6350" cap="flat" cmpd="sng" algn="ctr">
              <a:noFill/>
              <a:prstDash val="solid"/>
              <a:miter lim="800000"/>
              <a:tailEnd type="stealth" w="sm" len="med"/>
            </a:ln>
            <a:effectLst/>
          </p:spPr>
          <p:txBody>
            <a:bodyPr lIns="0" tIns="0" rIns="0" bIns="0"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1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sym typeface="Monotype Sorts" pitchFamily="2" charset="2"/>
                </a:rPr>
                <a:t>PM</a:t>
              </a:r>
            </a:p>
          </p:txBody>
        </p:sp>
      </p:grpSp>
      <p:grpSp>
        <p:nvGrpSpPr>
          <p:cNvPr id="49" name="그룹 71">
            <a:extLst>
              <a:ext uri="{FF2B5EF4-FFF2-40B4-BE49-F238E27FC236}">
                <a16:creationId xmlns:a16="http://schemas.microsoft.com/office/drawing/2014/main" id="{17C6AABD-6EA0-42E4-B78D-44F3ECB39409}"/>
              </a:ext>
            </a:extLst>
          </p:cNvPr>
          <p:cNvGrpSpPr>
            <a:grpSpLocks/>
          </p:cNvGrpSpPr>
          <p:nvPr/>
        </p:nvGrpSpPr>
        <p:grpSpPr bwMode="auto">
          <a:xfrm>
            <a:off x="2434061" y="1757363"/>
            <a:ext cx="1576387" cy="1058862"/>
            <a:chOff x="1860274" y="3748475"/>
            <a:chExt cx="1575149" cy="1144419"/>
          </a:xfrm>
        </p:grpSpPr>
        <p:sp>
          <p:nvSpPr>
            <p:cNvPr id="53" name="Rectangle 176">
              <a:extLst>
                <a:ext uri="{FF2B5EF4-FFF2-40B4-BE49-F238E27FC236}">
                  <a16:creationId xmlns:a16="http://schemas.microsoft.com/office/drawing/2014/main" id="{3BFD4390-185A-428B-BDDC-CD55C8AC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274" y="3748475"/>
              <a:ext cx="1575149" cy="1144419"/>
            </a:xfrm>
            <a:prstGeom prst="roundRect">
              <a:avLst>
                <a:gd name="adj" fmla="val 3878"/>
              </a:avLst>
            </a:prstGeom>
            <a:solidFill>
              <a:srgbClr val="4764B0"/>
            </a:solidFill>
            <a:ln w="9525" algn="ctr">
              <a:noFill/>
              <a:prstDash val="dash"/>
              <a:round/>
              <a:headEnd/>
              <a:tailEnd/>
            </a:ln>
          </p:spPr>
          <p:txBody>
            <a:bodyPr wrap="none">
              <a:scene3d>
                <a:camera prst="orthographicFront"/>
                <a:lightRig rig="threePt" dir="t"/>
              </a:scene3d>
              <a:sp3d>
                <a:bevelT w="0" h="38100"/>
              </a:sp3d>
            </a:bodyPr>
            <a:lstStyle/>
            <a:p>
              <a:pPr indent="-93350" algn="ctr" defTabSz="128013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endParaRPr lang="en-US" altLang="ko-KR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sym typeface="Monotype Sorts" pitchFamily="2" charset="2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E76DD-AFD8-4BFC-853A-D6D45327149E}"/>
                </a:ext>
              </a:extLst>
            </p:cNvPr>
            <p:cNvSpPr/>
            <p:nvPr/>
          </p:nvSpPr>
          <p:spPr>
            <a:xfrm>
              <a:off x="2819957" y="3913189"/>
              <a:ext cx="126900" cy="238492"/>
            </a:xfrm>
            <a:prstGeom prst="ellipse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00" kern="0"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5" name="Rectangle 176" descr="강-5단">
              <a:extLst>
                <a:ext uri="{FF2B5EF4-FFF2-40B4-BE49-F238E27FC236}">
                  <a16:creationId xmlns:a16="http://schemas.microsoft.com/office/drawing/2014/main" id="{3980C86C-46F0-496A-976A-9C6A3EE0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215" y="4227843"/>
              <a:ext cx="1408687" cy="599831"/>
            </a:xfrm>
            <a:prstGeom prst="roundRect">
              <a:avLst>
                <a:gd name="adj" fmla="val 6885"/>
              </a:avLst>
            </a:prstGeom>
            <a:solidFill>
              <a:sysClr val="window" lastClr="FFFFF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87313" indent="-87313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buFont typeface="Wingdings" pitchFamily="2" charset="2"/>
                <a:buChar char="§"/>
                <a:defRPr/>
              </a:pPr>
              <a:r>
                <a:rPr lang="ko-KR" altLang="en-US" sz="900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오프너드</a:t>
              </a:r>
              <a:endParaRPr lang="en-US" altLang="ko-KR" sz="900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defRPr/>
              </a:pPr>
              <a:r>
                <a:rPr lang="ko-KR" altLang="en-US" sz="1200" b="1" kern="0" spc="-100" dirty="0" err="1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정명곤</a:t>
              </a:r>
              <a:r>
                <a:rPr lang="ko-KR" altLang="en-US" sz="1200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rPr>
                <a:t> 차장</a:t>
              </a:r>
            </a:p>
          </p:txBody>
        </p:sp>
        <p:sp>
          <p:nvSpPr>
            <p:cNvPr id="56" name="Rectangle 176" descr="강-5단">
              <a:extLst>
                <a:ext uri="{FF2B5EF4-FFF2-40B4-BE49-F238E27FC236}">
                  <a16:creationId xmlns:a16="http://schemas.microsoft.com/office/drawing/2014/main" id="{ADF5C45B-E444-4496-87F6-E60F8BDC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280" y="3833906"/>
              <a:ext cx="1400783" cy="357795"/>
            </a:xfrm>
            <a:prstGeom prst="roundRect">
              <a:avLst>
                <a:gd name="adj" fmla="val 6885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indent="-93350" algn="ctr" defTabSz="1280137" fontAlgn="auto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9681" algn="l"/>
                </a:tabLst>
                <a:defRPr/>
              </a:pPr>
              <a:r>
                <a:rPr lang="en-US" altLang="ko-KR" sz="1200" b="1" kern="0" spc="-100" dirty="0">
                  <a:ln>
                    <a:solidFill>
                      <a:prstClr val="white">
                        <a:alpha val="200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sym typeface="Monotype Sorts"/>
                </a:rPr>
                <a:t>PM</a:t>
              </a:r>
              <a:endParaRPr lang="ko-KR" altLang="en-US" sz="1200" b="1" kern="0" spc="-100" dirty="0">
                <a:ln>
                  <a:solidFill>
                    <a:prstClr val="white">
                      <a:alpha val="2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sym typeface="Monotype Sorts"/>
              </a:endParaRPr>
            </a:p>
          </p:txBody>
        </p:sp>
      </p:grpSp>
      <p:cxnSp>
        <p:nvCxnSpPr>
          <p:cNvPr id="57" name="직선 연결선 62">
            <a:extLst>
              <a:ext uri="{FF2B5EF4-FFF2-40B4-BE49-F238E27FC236}">
                <a16:creationId xmlns:a16="http://schemas.microsoft.com/office/drawing/2014/main" id="{79FFE456-3019-4A0E-B32D-DC92B37190DA}"/>
              </a:ext>
            </a:extLst>
          </p:cNvPr>
          <p:cNvCxnSpPr>
            <a:cxnSpLocks noChangeShapeType="1"/>
            <a:stCxn id="53" idx="2"/>
            <a:endCxn id="28" idx="0"/>
          </p:cNvCxnSpPr>
          <p:nvPr/>
        </p:nvCxnSpPr>
        <p:spPr bwMode="auto">
          <a:xfrm rot="16200000" flipH="1">
            <a:off x="3683423" y="2354263"/>
            <a:ext cx="549275" cy="14732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BFBFBF"/>
            </a:solidFill>
            <a:miter lim="800000"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306DD55-AEF7-4921-B5A0-9D17FD81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28668"/>
              </p:ext>
            </p:extLst>
          </p:nvPr>
        </p:nvGraphicFramePr>
        <p:xfrm>
          <a:off x="319511" y="4816402"/>
          <a:ext cx="9058645" cy="1748530"/>
        </p:xfrm>
        <a:graphic>
          <a:graphicData uri="http://schemas.openxmlformats.org/drawingml/2006/table">
            <a:tbl>
              <a:tblPr firstRow="1" bandRow="1"/>
              <a:tblGrid>
                <a:gridCol w="9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675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65920">
                <a:tc rowSpan="2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0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gridSpan="20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계획</a:t>
                      </a:r>
                      <a:endParaRPr lang="en-US" altLang="ko-KR" sz="10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08">
                <a:tc vMerge="1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W+1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W+2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W+3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W+4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34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</a:t>
                      </a: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34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PE</a:t>
                      </a: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34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/QA</a:t>
                      </a:r>
                      <a:endParaRPr kumimoji="0" lang="en-US" altLang="ko-KR" sz="9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9" name="직선 연결선 79">
            <a:extLst>
              <a:ext uri="{FF2B5EF4-FFF2-40B4-BE49-F238E27FC236}">
                <a16:creationId xmlns:a16="http://schemas.microsoft.com/office/drawing/2014/main" id="{6D130D2E-B3A8-4F1E-8794-5F513CB2A74D}"/>
              </a:ext>
            </a:extLst>
          </p:cNvPr>
          <p:cNvCxnSpPr>
            <a:cxnSpLocks/>
          </p:cNvCxnSpPr>
          <p:nvPr/>
        </p:nvCxnSpPr>
        <p:spPr bwMode="auto">
          <a:xfrm>
            <a:off x="1278384" y="5527675"/>
            <a:ext cx="3204839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직선 연결선 80">
            <a:extLst>
              <a:ext uri="{FF2B5EF4-FFF2-40B4-BE49-F238E27FC236}">
                <a16:creationId xmlns:a16="http://schemas.microsoft.com/office/drawing/2014/main" id="{C00BF928-E435-4D2F-B4EC-376C1FACAA30}"/>
              </a:ext>
            </a:extLst>
          </p:cNvPr>
          <p:cNvCxnSpPr>
            <a:cxnSpLocks/>
          </p:cNvCxnSpPr>
          <p:nvPr/>
        </p:nvCxnSpPr>
        <p:spPr bwMode="auto">
          <a:xfrm>
            <a:off x="1278384" y="5940425"/>
            <a:ext cx="8083527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81">
            <a:extLst>
              <a:ext uri="{FF2B5EF4-FFF2-40B4-BE49-F238E27FC236}">
                <a16:creationId xmlns:a16="http://schemas.microsoft.com/office/drawing/2014/main" id="{23B03495-3B04-462D-AE8C-EFA4EF04B6D7}"/>
              </a:ext>
            </a:extLst>
          </p:cNvPr>
          <p:cNvCxnSpPr>
            <a:cxnSpLocks/>
          </p:cNvCxnSpPr>
          <p:nvPr/>
        </p:nvCxnSpPr>
        <p:spPr bwMode="auto">
          <a:xfrm>
            <a:off x="1278384" y="6346825"/>
            <a:ext cx="8083527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79">
            <a:extLst>
              <a:ext uri="{FF2B5EF4-FFF2-40B4-BE49-F238E27FC236}">
                <a16:creationId xmlns:a16="http://schemas.microsoft.com/office/drawing/2014/main" id="{CF6EAD53-AB94-41EE-A488-771572FADCDB}"/>
              </a:ext>
            </a:extLst>
          </p:cNvPr>
          <p:cNvCxnSpPr>
            <a:cxnSpLocks/>
          </p:cNvCxnSpPr>
          <p:nvPr/>
        </p:nvCxnSpPr>
        <p:spPr bwMode="auto">
          <a:xfrm>
            <a:off x="7741328" y="5517164"/>
            <a:ext cx="1636458" cy="0"/>
          </a:xfrm>
          <a:prstGeom prst="line">
            <a:avLst/>
          </a:prstGeom>
          <a:noFill/>
          <a:ln w="28575" algn="ctr">
            <a:solidFill>
              <a:srgbClr val="404040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8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9">
            <a:extLst>
              <a:ext uri="{FF2B5EF4-FFF2-40B4-BE49-F238E27FC236}">
                <a16:creationId xmlns:a16="http://schemas.microsoft.com/office/drawing/2014/main" id="{B3E7C90D-BCE4-4C25-B47E-178EEE898A5F}"/>
              </a:ext>
            </a:extLst>
          </p:cNvPr>
          <p:cNvCxnSpPr>
            <a:cxnSpLocks/>
          </p:cNvCxnSpPr>
          <p:nvPr/>
        </p:nvCxnSpPr>
        <p:spPr bwMode="auto">
          <a:xfrm>
            <a:off x="563563" y="1484313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2A0F0053-7176-409E-93AA-738683EDED0D}"/>
              </a:ext>
            </a:extLst>
          </p:cNvPr>
          <p:cNvSpPr txBox="1">
            <a:spLocks/>
          </p:cNvSpPr>
          <p:nvPr/>
        </p:nvSpPr>
        <p:spPr>
          <a:xfrm>
            <a:off x="952499" y="1085037"/>
            <a:ext cx="3667127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일정</a:t>
            </a:r>
          </a:p>
        </p:txBody>
      </p:sp>
      <p:pic>
        <p:nvPicPr>
          <p:cNvPr id="41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41F0D960-3E4F-4814-9446-72CF80FD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775" y="1119521"/>
            <a:ext cx="212724" cy="212724"/>
          </a:xfrm>
          <a:prstGeom prst="rect">
            <a:avLst/>
          </a:prstGeom>
          <a:noFill/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A26D005-9DFC-4258-8BEB-E06F9EC91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14058"/>
              </p:ext>
            </p:extLst>
          </p:nvPr>
        </p:nvGraphicFramePr>
        <p:xfrm>
          <a:off x="820181" y="2195872"/>
          <a:ext cx="7925791" cy="3542607"/>
        </p:xfrm>
        <a:graphic>
          <a:graphicData uri="http://schemas.openxmlformats.org/drawingml/2006/table">
            <a:tbl>
              <a:tblPr firstRow="1" bandRow="1"/>
              <a:tblGrid>
                <a:gridCol w="80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8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19866">
                <a:tc rowSpan="2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en-US" altLang="ko-KR" sz="11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gridSpan="20">
                  <a:txBody>
                    <a:bodyPr/>
                    <a:lstStyle>
                      <a:lvl1pPr marL="0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spc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일정</a:t>
                      </a:r>
                      <a:endParaRPr lang="en-US" altLang="ko-KR" sz="11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7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pc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84">
                <a:tc vMerge="1"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W2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W3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W4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W5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12W</a:t>
                      </a: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계획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195">
                <a:tc>
                  <a:txBody>
                    <a:bodyPr/>
                    <a:lstStyle>
                      <a:lvl1pPr marL="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109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217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326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434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5543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2651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199760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6868" algn="l" defTabSz="914217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kumimoji="0" lang="en-US" altLang="ko-KR" sz="105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210" marR="45210" marT="47164" marB="47164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187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374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561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748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5935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122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309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496" algn="l" defTabSz="914374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0796" marR="100796" marT="50398" marB="50398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DE6F364F-103C-4A40-8846-16335D28FF48}"/>
              </a:ext>
            </a:extLst>
          </p:cNvPr>
          <p:cNvSpPr txBox="1">
            <a:spLocks/>
          </p:cNvSpPr>
          <p:nvPr/>
        </p:nvSpPr>
        <p:spPr>
          <a:xfrm>
            <a:off x="786726" y="1619971"/>
            <a:ext cx="9499600" cy="706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1007943" latinLnBrk="0">
              <a:spcBef>
                <a:spcPts val="1102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기간 </a:t>
            </a:r>
            <a:r>
              <a:rPr lang="en-US" altLang="ko-KR" sz="1400" dirty="0"/>
              <a:t>: 2022.04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400" dirty="0"/>
              <a:t>)</a:t>
            </a:r>
          </a:p>
        </p:txBody>
      </p:sp>
      <p:sp>
        <p:nvSpPr>
          <p:cNvPr id="44" name="Pentagon 195">
            <a:extLst>
              <a:ext uri="{FF2B5EF4-FFF2-40B4-BE49-F238E27FC236}">
                <a16:creationId xmlns:a16="http://schemas.microsoft.com/office/drawing/2014/main" id="{A4E892EF-AC07-4D69-9129-EABB8AE373B9}"/>
              </a:ext>
            </a:extLst>
          </p:cNvPr>
          <p:cNvSpPr/>
          <p:nvPr/>
        </p:nvSpPr>
        <p:spPr>
          <a:xfrm>
            <a:off x="1630673" y="3073164"/>
            <a:ext cx="923426" cy="166074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46" name="Pentagon 195">
            <a:extLst>
              <a:ext uri="{FF2B5EF4-FFF2-40B4-BE49-F238E27FC236}">
                <a16:creationId xmlns:a16="http://schemas.microsoft.com/office/drawing/2014/main" id="{0A535B3B-F95F-4E51-9693-0113A2110805}"/>
              </a:ext>
            </a:extLst>
          </p:cNvPr>
          <p:cNvSpPr/>
          <p:nvPr/>
        </p:nvSpPr>
        <p:spPr>
          <a:xfrm>
            <a:off x="3477525" y="4163063"/>
            <a:ext cx="1949542" cy="163309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47" name="Pentagon 195">
            <a:extLst>
              <a:ext uri="{FF2B5EF4-FFF2-40B4-BE49-F238E27FC236}">
                <a16:creationId xmlns:a16="http://schemas.microsoft.com/office/drawing/2014/main" id="{97518824-C15F-4717-96E8-D94BDA34659D}"/>
              </a:ext>
            </a:extLst>
          </p:cNvPr>
          <p:cNvSpPr/>
          <p:nvPr/>
        </p:nvSpPr>
        <p:spPr>
          <a:xfrm>
            <a:off x="5414406" y="4767437"/>
            <a:ext cx="1949542" cy="164330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grpSp>
        <p:nvGrpSpPr>
          <p:cNvPr id="50" name="그룹 23">
            <a:extLst>
              <a:ext uri="{FF2B5EF4-FFF2-40B4-BE49-F238E27FC236}">
                <a16:creationId xmlns:a16="http://schemas.microsoft.com/office/drawing/2014/main" id="{FB3A0AA3-5101-48F7-BA63-021B2F3676B2}"/>
              </a:ext>
            </a:extLst>
          </p:cNvPr>
          <p:cNvGrpSpPr>
            <a:grpSpLocks/>
          </p:cNvGrpSpPr>
          <p:nvPr/>
        </p:nvGrpSpPr>
        <p:grpSpPr bwMode="auto">
          <a:xfrm>
            <a:off x="7715898" y="6029622"/>
            <a:ext cx="909112" cy="284758"/>
            <a:chOff x="1985595" y="7011229"/>
            <a:chExt cx="1036712" cy="347604"/>
          </a:xfrm>
        </p:grpSpPr>
        <p:sp>
          <p:nvSpPr>
            <p:cNvPr id="51" name="Rectangle 358">
              <a:extLst>
                <a:ext uri="{FF2B5EF4-FFF2-40B4-BE49-F238E27FC236}">
                  <a16:creationId xmlns:a16="http://schemas.microsoft.com/office/drawing/2014/main" id="{7A4B3140-F754-403D-B7D5-975CC9AEC202}"/>
                </a:ext>
              </a:extLst>
            </p:cNvPr>
            <p:cNvSpPr/>
            <p:nvPr/>
          </p:nvSpPr>
          <p:spPr>
            <a:xfrm>
              <a:off x="1985595" y="7079480"/>
              <a:ext cx="231792" cy="228562"/>
            </a:xfrm>
            <a:prstGeom prst="rect">
              <a:avLst/>
            </a:prstGeom>
            <a:solidFill>
              <a:srgbClr val="A1D46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52" name="Text Placeholder 4">
              <a:extLst>
                <a:ext uri="{FF2B5EF4-FFF2-40B4-BE49-F238E27FC236}">
                  <a16:creationId xmlns:a16="http://schemas.microsoft.com/office/drawing/2014/main" id="{4EF27217-07A2-4616-99D4-269322DA33D4}"/>
                </a:ext>
              </a:extLst>
            </p:cNvPr>
            <p:cNvSpPr txBox="1">
              <a:spLocks/>
            </p:cNvSpPr>
            <p:nvPr/>
          </p:nvSpPr>
          <p:spPr>
            <a:xfrm>
              <a:off x="2212623" y="7011229"/>
              <a:ext cx="809684" cy="347604"/>
            </a:xfrm>
            <a:prstGeom prst="rect">
              <a:avLst/>
            </a:prstGeom>
          </p:spPr>
          <p:txBody>
            <a:bodyPr anchor="ctr">
              <a:normAutofit fontScale="92500"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1400" kern="1200" baseline="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예상 일정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Pentagon 195">
            <a:extLst>
              <a:ext uri="{FF2B5EF4-FFF2-40B4-BE49-F238E27FC236}">
                <a16:creationId xmlns:a16="http://schemas.microsoft.com/office/drawing/2014/main" id="{9952D459-1C87-4FEF-BED0-879EB6CE02A4}"/>
              </a:ext>
            </a:extLst>
          </p:cNvPr>
          <p:cNvSpPr/>
          <p:nvPr/>
        </p:nvSpPr>
        <p:spPr>
          <a:xfrm>
            <a:off x="2554099" y="3565719"/>
            <a:ext cx="923426" cy="166074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78" name="Pentagon 195">
            <a:extLst>
              <a:ext uri="{FF2B5EF4-FFF2-40B4-BE49-F238E27FC236}">
                <a16:creationId xmlns:a16="http://schemas.microsoft.com/office/drawing/2014/main" id="{ED6995E5-4145-44CA-A069-D6C358EC0C98}"/>
              </a:ext>
            </a:extLst>
          </p:cNvPr>
          <p:cNvSpPr/>
          <p:nvPr/>
        </p:nvSpPr>
        <p:spPr>
          <a:xfrm>
            <a:off x="7421700" y="5333496"/>
            <a:ext cx="923426" cy="166074"/>
          </a:xfrm>
          <a:prstGeom prst="homePlate">
            <a:avLst/>
          </a:prstGeom>
          <a:solidFill>
            <a:srgbClr val="A1D469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0" hangingPunct="1"/>
            <a:endParaRPr lang="en-US" altLang="ko-KR" sz="1200">
              <a:solidFill>
                <a:srgbClr val="FFFFFF"/>
              </a:solidFill>
              <a:cs typeface="Roboto Light" panose="02000000000000000000" pitchFamily="2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1660DB-6407-4957-9AED-A06C5137797D}"/>
              </a:ext>
            </a:extLst>
          </p:cNvPr>
          <p:cNvSpPr/>
          <p:nvPr/>
        </p:nvSpPr>
        <p:spPr>
          <a:xfrm>
            <a:off x="319511" y="359718"/>
            <a:ext cx="3201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3.2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수행 일정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2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지원 방안</a:t>
            </a:r>
          </a:p>
        </p:txBody>
      </p:sp>
    </p:spTree>
    <p:extLst>
      <p:ext uri="{BB962C8B-B14F-4D97-AF65-F5344CB8AC3E}">
        <p14:creationId xmlns:p14="http://schemas.microsoft.com/office/powerpoint/2010/main" val="238435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2AC300-5AE3-4B02-A8DC-B587F14F8531}"/>
              </a:ext>
            </a:extLst>
          </p:cNvPr>
          <p:cNvSpPr/>
          <p:nvPr/>
        </p:nvSpPr>
        <p:spPr>
          <a:xfrm>
            <a:off x="319511" y="359718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산출물 지원 방안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7E3B26-5364-40D0-934F-F38C8592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21202"/>
              </p:ext>
            </p:extLst>
          </p:nvPr>
        </p:nvGraphicFramePr>
        <p:xfrm>
          <a:off x="739775" y="1858100"/>
          <a:ext cx="8448782" cy="4027797"/>
        </p:xfrm>
        <a:graphic>
          <a:graphicData uri="http://schemas.openxmlformats.org/drawingml/2006/table">
            <a:tbl>
              <a:tblPr firstRow="1" bandRow="1"/>
              <a:tblGrid>
                <a:gridCol w="160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001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산출물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제출 방식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제출 시기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58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kumimoji="1" lang="en-US" altLang="ko-K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착수보고서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Index </a:t>
                      </a: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분석서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플래닛에</a:t>
                      </a: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구축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 완료 보고서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???</a:t>
                      </a:r>
                      <a:endParaRPr kumimoji="1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검증</a:t>
                      </a:r>
                      <a:r>
                        <a:rPr kumimoji="1" lang="en-US" altLang="ko-KR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이행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 결과서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???</a:t>
                      </a:r>
                      <a:endParaRPr kumimoji="1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99"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kumimoji="1" lang="ko-KR" alt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안정화</a:t>
                      </a:r>
                      <a:endParaRPr kumimoji="1" lang="en-US" altLang="ko-KR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운영자 매뉴얼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완료보고서</a:t>
                      </a:r>
                      <a:endParaRPr kumimoji="1" lang="en-US" altLang="ko-KR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???</a:t>
                      </a:r>
                      <a:endParaRPr kumimoji="1" lang="ko-KR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4063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8126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2189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6252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20315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4378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8441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2504" algn="l" defTabSz="1008126" rtl="0" eaLnBrk="1" latinLnBrk="1" hangingPunct="1">
                        <a:defRPr sz="1985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1043056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종료 후 제출</a:t>
                      </a:r>
                    </a:p>
                  </a:txBody>
                  <a:tcPr marL="88470" marR="88470" marT="44244" marB="44244" anchor="ctr">
                    <a:lnL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466BD28E-6768-4CDA-B0A6-1EBA929FAF9A}"/>
              </a:ext>
            </a:extLst>
          </p:cNvPr>
          <p:cNvCxnSpPr>
            <a:cxnSpLocks/>
          </p:cNvCxnSpPr>
          <p:nvPr/>
        </p:nvCxnSpPr>
        <p:spPr bwMode="auto">
          <a:xfrm>
            <a:off x="563563" y="1484313"/>
            <a:ext cx="8931782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EDFCCC7D-A8FE-4F31-9573-6433483910A6}"/>
              </a:ext>
            </a:extLst>
          </p:cNvPr>
          <p:cNvSpPr txBox="1">
            <a:spLocks/>
          </p:cNvSpPr>
          <p:nvPr/>
        </p:nvSpPr>
        <p:spPr>
          <a:xfrm>
            <a:off x="952500" y="1085037"/>
            <a:ext cx="3433016" cy="2812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산출물 종류 및 내역</a:t>
            </a:r>
            <a:r>
              <a:rPr lang="en-US" altLang="ko-KR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, </a:t>
            </a: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계획</a:t>
            </a:r>
          </a:p>
        </p:txBody>
      </p:sp>
      <p:pic>
        <p:nvPicPr>
          <p:cNvPr id="11" name="Picture 6" descr="아이콘 화살 우리 화살표 - Pixabay의 무료 이미지">
            <a:extLst>
              <a:ext uri="{FF2B5EF4-FFF2-40B4-BE49-F238E27FC236}">
                <a16:creationId xmlns:a16="http://schemas.microsoft.com/office/drawing/2014/main" id="{B048420E-F025-4E04-9EC6-787F39A2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9775" y="1119521"/>
            <a:ext cx="199144" cy="199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2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2AC300-5AE3-4B02-A8DC-B587F14F8531}"/>
              </a:ext>
            </a:extLst>
          </p:cNvPr>
          <p:cNvSpPr/>
          <p:nvPr/>
        </p:nvSpPr>
        <p:spPr>
          <a:xfrm>
            <a:off x="319511" y="359718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4.2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교육 및 기술 이전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14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2102" y="3302943"/>
            <a:ext cx="16417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48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Q&amp;A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4732" y="2388513"/>
            <a:ext cx="1396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감사합니다</a:t>
            </a:r>
            <a:r>
              <a:rPr lang="en-US" altLang="ko-KR" sz="20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11601" y="3062102"/>
            <a:ext cx="1682798" cy="56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638925"/>
            <a:ext cx="9906000" cy="219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49" y="502172"/>
            <a:ext cx="343501" cy="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8193" y="412312"/>
            <a:ext cx="867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800" dirty="0">
                <a:solidFill>
                  <a:schemeClr val="accent2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목차</a:t>
            </a:r>
            <a:endParaRPr lang="en-US" altLang="ko-KR" sz="2800" dirty="0">
              <a:solidFill>
                <a:schemeClr val="accent2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004702"/>
            <a:ext cx="4801222" cy="56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5749FB53-DFB8-4EA4-8F9D-3BFF86C99497}"/>
              </a:ext>
            </a:extLst>
          </p:cNvPr>
          <p:cNvSpPr txBox="1">
            <a:spLocks/>
          </p:cNvSpPr>
          <p:nvPr/>
        </p:nvSpPr>
        <p:spPr>
          <a:xfrm>
            <a:off x="558149" y="1323972"/>
            <a:ext cx="3764045" cy="69474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사업 개요</a:t>
            </a:r>
            <a:b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1.1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개요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07B6051-2110-46A6-8A3F-67801C72990A}"/>
              </a:ext>
            </a:extLst>
          </p:cNvPr>
          <p:cNvSpPr txBox="1">
            <a:spLocks/>
          </p:cNvSpPr>
          <p:nvPr/>
        </p:nvSpPr>
        <p:spPr>
          <a:xfrm>
            <a:off x="558148" y="2140294"/>
            <a:ext cx="3764045" cy="121180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사업 내용</a:t>
            </a:r>
            <a:b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2.1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본 프로젝트 구현 기능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2.2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향후 확장 가능한 추가 기능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2.3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서비스 구성 방안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67704FEE-635D-4222-A371-F7D15CFD28BF}"/>
              </a:ext>
            </a:extLst>
          </p:cNvPr>
          <p:cNvSpPr txBox="1">
            <a:spLocks/>
          </p:cNvSpPr>
          <p:nvPr/>
        </p:nvSpPr>
        <p:spPr>
          <a:xfrm>
            <a:off x="558146" y="3473681"/>
            <a:ext cx="3764045" cy="95327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수행 방안</a:t>
            </a:r>
            <a:br>
              <a:rPr lang="en-US" altLang="ko-KR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3.1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수행 조직 및 역할</a:t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3.2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수행 일정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9DCB573B-602C-45D4-B46E-3D233F209CEF}"/>
              </a:ext>
            </a:extLst>
          </p:cNvPr>
          <p:cNvSpPr txBox="1">
            <a:spLocks/>
          </p:cNvSpPr>
          <p:nvPr/>
        </p:nvSpPr>
        <p:spPr>
          <a:xfrm>
            <a:off x="558146" y="4514772"/>
            <a:ext cx="3764045" cy="96148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지원 방안</a:t>
            </a:r>
            <a:b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4.1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산출물 지원 방안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     4.2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교육 및 기술 이전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27527A-73C3-4348-8E68-A0A79CC4C4A4}"/>
              </a:ext>
            </a:extLst>
          </p:cNvPr>
          <p:cNvSpPr/>
          <p:nvPr/>
        </p:nvSpPr>
        <p:spPr>
          <a:xfrm>
            <a:off x="5726097" y="0"/>
            <a:ext cx="4179903" cy="6638925"/>
          </a:xfrm>
          <a:prstGeom prst="rect">
            <a:avLst/>
          </a:prstGeom>
          <a:solidFill>
            <a:srgbClr val="476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4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9233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개요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(1/3)</a:t>
            </a: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226">
            <a:extLst>
              <a:ext uri="{FF2B5EF4-FFF2-40B4-BE49-F238E27FC236}">
                <a16:creationId xmlns:a16="http://schemas.microsoft.com/office/drawing/2014/main" id="{48508B5B-632B-41D0-8A54-9030B0AA4339}"/>
              </a:ext>
            </a:extLst>
          </p:cNvPr>
          <p:cNvGrpSpPr>
            <a:grpSpLocks/>
          </p:cNvGrpSpPr>
          <p:nvPr/>
        </p:nvGrpSpPr>
        <p:grpSpPr bwMode="auto">
          <a:xfrm>
            <a:off x="3819524" y="2341171"/>
            <a:ext cx="5581650" cy="2989262"/>
            <a:chOff x="3915263" y="1721212"/>
            <a:chExt cx="5581403" cy="2989403"/>
          </a:xfrm>
        </p:grpSpPr>
        <p:grpSp>
          <p:nvGrpSpPr>
            <p:cNvPr id="21" name="그룹 211">
              <a:extLst>
                <a:ext uri="{FF2B5EF4-FFF2-40B4-BE49-F238E27FC236}">
                  <a16:creationId xmlns:a16="http://schemas.microsoft.com/office/drawing/2014/main" id="{26FC5B74-09F3-487C-B125-3344C575C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263" y="1721212"/>
              <a:ext cx="5429006" cy="558800"/>
              <a:chOff x="4172936" y="2196823"/>
              <a:chExt cx="5429006" cy="558800"/>
            </a:xfrm>
          </p:grpSpPr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7F0DE360-D5DA-475B-B3FE-2B503474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24" y="2246037"/>
                <a:ext cx="5149622" cy="450871"/>
              </a:xfrm>
              <a:custGeom>
                <a:avLst/>
                <a:gdLst/>
                <a:ahLst/>
                <a:cxnLst/>
                <a:rect l="l" t="t" r="r" b="b"/>
                <a:pathLst>
                  <a:path w="4032448" h="450850">
                    <a:moveTo>
                      <a:pt x="0" y="0"/>
                    </a:moveTo>
                    <a:cubicBezTo>
                      <a:pt x="3806851" y="0"/>
                      <a:pt x="3806851" y="0"/>
                      <a:pt x="3806851" y="0"/>
                    </a:cubicBezTo>
                    <a:cubicBezTo>
                      <a:pt x="3931176" y="0"/>
                      <a:pt x="4032448" y="100372"/>
                      <a:pt x="4032448" y="225425"/>
                    </a:cubicBezTo>
                    <a:cubicBezTo>
                      <a:pt x="4032448" y="350478"/>
                      <a:pt x="3931176" y="450850"/>
                      <a:pt x="3806851" y="450850"/>
                    </a:cubicBezTo>
                    <a:cubicBezTo>
                      <a:pt x="1939338" y="450850"/>
                      <a:pt x="753274" y="450850"/>
                      <a:pt x="0" y="450850"/>
                    </a:cubicBezTo>
                    <a:close/>
                  </a:path>
                </a:pathLst>
              </a:custGeom>
              <a:solidFill>
                <a:srgbClr val="F2F3F8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6" name="Text Placeholder 4">
                <a:extLst>
                  <a:ext uri="{FF2B5EF4-FFF2-40B4-BE49-F238E27FC236}">
                    <a16:creationId xmlns:a16="http://schemas.microsoft.com/office/drawing/2014/main" id="{0199CE28-6A81-46EA-9324-449C6B92D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05" y="2244450"/>
                <a:ext cx="4717841" cy="45245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ko-KR" altLang="en-US" sz="1800" b="1" spc="-100" dirty="0">
                    <a:solidFill>
                      <a:srgbClr val="494C4F"/>
                    </a:solidFill>
                    <a:latin typeface="맑은 고딕" panose="020B0503020000020004" pitchFamily="50" charset="-127"/>
                  </a:rPr>
                  <a:t>프로젝트명</a:t>
                </a:r>
                <a:endParaRPr lang="en-US" sz="1800" b="1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Oval 5">
                <a:extLst>
                  <a:ext uri="{FF2B5EF4-FFF2-40B4-BE49-F238E27FC236}">
                    <a16:creationId xmlns:a16="http://schemas.microsoft.com/office/drawing/2014/main" id="{664C3F26-D34A-40A9-B1DF-59CE7B82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936" y="2196823"/>
                <a:ext cx="558775" cy="558826"/>
              </a:xfrm>
              <a:prstGeom prst="ellipse">
                <a:avLst/>
              </a:prstGeom>
              <a:solidFill>
                <a:srgbClr val="35627B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8" name="Text Placeholder 4">
                <a:extLst>
                  <a:ext uri="{FF2B5EF4-FFF2-40B4-BE49-F238E27FC236}">
                    <a16:creationId xmlns:a16="http://schemas.microsoft.com/office/drawing/2014/main" id="{2AF7E8D2-C583-4926-AEB8-BEEA106DA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936" y="2249210"/>
                <a:ext cx="55880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en-US" altLang="ko-KR" sz="2000" b="1">
                    <a:solidFill>
                      <a:srgbClr val="FFFFFF"/>
                    </a:solidFill>
                    <a:latin typeface="맑은 고딕" panose="020B0503020000020004" pitchFamily="50" charset="-127"/>
                  </a:rPr>
                  <a:t>1</a:t>
                </a:r>
              </a:p>
            </p:txBody>
          </p:sp>
        </p:grpSp>
        <p:grpSp>
          <p:nvGrpSpPr>
            <p:cNvPr id="22" name="그룹 212">
              <a:extLst>
                <a:ext uri="{FF2B5EF4-FFF2-40B4-BE49-F238E27FC236}">
                  <a16:creationId xmlns:a16="http://schemas.microsoft.com/office/drawing/2014/main" id="{D76C7F90-DD23-408F-A38D-AC95FAACA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263" y="2737428"/>
              <a:ext cx="5429006" cy="558800"/>
              <a:chOff x="4172936" y="2819123"/>
              <a:chExt cx="5429006" cy="558800"/>
            </a:xfrm>
          </p:grpSpPr>
          <p:sp>
            <p:nvSpPr>
              <p:cNvPr id="31" name="Freeform 16">
                <a:extLst>
                  <a:ext uri="{FF2B5EF4-FFF2-40B4-BE49-F238E27FC236}">
                    <a16:creationId xmlns:a16="http://schemas.microsoft.com/office/drawing/2014/main" id="{5AC2CF6C-7951-4028-A628-E33E43C05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24" y="2880870"/>
                <a:ext cx="5149622" cy="450871"/>
              </a:xfrm>
              <a:custGeom>
                <a:avLst/>
                <a:gdLst/>
                <a:ahLst/>
                <a:cxnLst/>
                <a:rect l="l" t="t" r="r" b="b"/>
                <a:pathLst>
                  <a:path w="4032448" h="450850">
                    <a:moveTo>
                      <a:pt x="0" y="0"/>
                    </a:moveTo>
                    <a:cubicBezTo>
                      <a:pt x="3806851" y="0"/>
                      <a:pt x="3806851" y="0"/>
                      <a:pt x="3806851" y="0"/>
                    </a:cubicBezTo>
                    <a:cubicBezTo>
                      <a:pt x="3931176" y="0"/>
                      <a:pt x="4032448" y="100372"/>
                      <a:pt x="4032448" y="225425"/>
                    </a:cubicBezTo>
                    <a:cubicBezTo>
                      <a:pt x="4032448" y="350478"/>
                      <a:pt x="3931176" y="450850"/>
                      <a:pt x="3806851" y="450850"/>
                    </a:cubicBezTo>
                    <a:cubicBezTo>
                      <a:pt x="1939338" y="450850"/>
                      <a:pt x="753274" y="450850"/>
                      <a:pt x="0" y="450850"/>
                    </a:cubicBezTo>
                    <a:close/>
                  </a:path>
                </a:pathLst>
              </a:custGeom>
              <a:solidFill>
                <a:srgbClr val="F2F3F8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 Placeholder 4">
                <a:extLst>
                  <a:ext uri="{FF2B5EF4-FFF2-40B4-BE49-F238E27FC236}">
                    <a16:creationId xmlns:a16="http://schemas.microsoft.com/office/drawing/2014/main" id="{D61C10B1-E3FD-428D-B145-8BA465676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05" y="2866582"/>
                <a:ext cx="4717841" cy="45245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ko-KR" altLang="en-US" sz="1800" b="1" spc="-100" dirty="0">
                    <a:solidFill>
                      <a:srgbClr val="494C4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도입 제품</a:t>
                </a:r>
                <a:endParaRPr lang="en-US" sz="1800" b="1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7517B43D-B46A-496E-871E-406FF31B4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936" y="2818955"/>
                <a:ext cx="558775" cy="558826"/>
              </a:xfrm>
              <a:prstGeom prst="ellipse">
                <a:avLst/>
              </a:prstGeom>
              <a:solidFill>
                <a:srgbClr val="00ADAC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 Placeholder 4">
                <a:extLst>
                  <a:ext uri="{FF2B5EF4-FFF2-40B4-BE49-F238E27FC236}">
                    <a16:creationId xmlns:a16="http://schemas.microsoft.com/office/drawing/2014/main" id="{567C605B-87A4-432F-B83F-33DD3410C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936" y="2871511"/>
                <a:ext cx="55880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fr-CA" altLang="ko-KR" sz="2000" b="1">
                    <a:solidFill>
                      <a:srgbClr val="FFFFFF"/>
                    </a:solidFill>
                    <a:latin typeface="맑은 고딕" panose="020B0503020000020004" pitchFamily="50" charset="-127"/>
                  </a:rPr>
                  <a:t>2</a:t>
                </a:r>
                <a:endParaRPr lang="en-US" altLang="ko-KR" sz="2000" b="1">
                  <a:solidFill>
                    <a:srgbClr val="FFFFFF"/>
                  </a:solidFill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13">
              <a:extLst>
                <a:ext uri="{FF2B5EF4-FFF2-40B4-BE49-F238E27FC236}">
                  <a16:creationId xmlns:a16="http://schemas.microsoft.com/office/drawing/2014/main" id="{D1F86778-1C87-45B0-8ED3-01397B941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263" y="3753644"/>
              <a:ext cx="5429004" cy="558800"/>
              <a:chOff x="4172936" y="3443010"/>
              <a:chExt cx="5429004" cy="558800"/>
            </a:xfrm>
          </p:grpSpPr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67FD8E00-70CA-4FBC-AAAB-0344F0175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24" y="3522053"/>
                <a:ext cx="5149622" cy="450871"/>
              </a:xfrm>
              <a:custGeom>
                <a:avLst/>
                <a:gdLst/>
                <a:ahLst/>
                <a:cxnLst/>
                <a:rect l="l" t="t" r="r" b="b"/>
                <a:pathLst>
                  <a:path w="4032448" h="450850">
                    <a:moveTo>
                      <a:pt x="0" y="0"/>
                    </a:moveTo>
                    <a:cubicBezTo>
                      <a:pt x="3806851" y="0"/>
                      <a:pt x="3806851" y="0"/>
                      <a:pt x="3806851" y="0"/>
                    </a:cubicBezTo>
                    <a:cubicBezTo>
                      <a:pt x="3931176" y="0"/>
                      <a:pt x="4032448" y="100372"/>
                      <a:pt x="4032448" y="225425"/>
                    </a:cubicBezTo>
                    <a:cubicBezTo>
                      <a:pt x="4032448" y="350478"/>
                      <a:pt x="3931176" y="450850"/>
                      <a:pt x="3806851" y="450850"/>
                    </a:cubicBezTo>
                    <a:cubicBezTo>
                      <a:pt x="1939338" y="450850"/>
                      <a:pt x="753274" y="450850"/>
                      <a:pt x="0" y="450850"/>
                    </a:cubicBezTo>
                    <a:close/>
                  </a:path>
                </a:pathLst>
              </a:custGeom>
              <a:solidFill>
                <a:srgbClr val="F2F3F8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 Placeholder 4">
                <a:extLst>
                  <a:ext uri="{FF2B5EF4-FFF2-40B4-BE49-F238E27FC236}">
                    <a16:creationId xmlns:a16="http://schemas.microsoft.com/office/drawing/2014/main" id="{96C8510F-FC5C-495E-BEC0-BA4E5F4E4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4105" y="3490301"/>
                <a:ext cx="4717841" cy="452458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fontAlgn="auto">
                  <a:spcAft>
                    <a:spcPts val="0"/>
                  </a:spcAft>
                  <a:defRPr/>
                </a:pPr>
                <a:r>
                  <a:rPr lang="ko-KR" altLang="en-US" sz="1800" b="1" spc="-100" dirty="0">
                    <a:solidFill>
                      <a:srgbClr val="494C4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기간</a:t>
                </a:r>
                <a:endParaRPr lang="en-US" sz="1800" b="1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75F95378-302F-4F01-9EF3-D1C5DF3E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936" y="3442674"/>
                <a:ext cx="558775" cy="558826"/>
              </a:xfrm>
              <a:prstGeom prst="ellipse">
                <a:avLst/>
              </a:prstGeom>
              <a:solidFill>
                <a:srgbClr val="35627B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rgbClr val="494C4F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0" name="Text Placeholder 4">
                <a:extLst>
                  <a:ext uri="{FF2B5EF4-FFF2-40B4-BE49-F238E27FC236}">
                    <a16:creationId xmlns:a16="http://schemas.microsoft.com/office/drawing/2014/main" id="{67D4562D-380E-4FD4-9A61-DFEA24B1E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936" y="3495398"/>
                <a:ext cx="55880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fr-CA" altLang="ko-KR" sz="2000" b="1">
                    <a:solidFill>
                      <a:srgbClr val="FFFFFF"/>
                    </a:solidFill>
                    <a:latin typeface="맑은 고딕" panose="020B0503020000020004" pitchFamily="50" charset="-127"/>
                  </a:rPr>
                  <a:t>3</a:t>
                </a:r>
                <a:endParaRPr lang="en-US" altLang="ko-KR" sz="2000" b="1">
                  <a:solidFill>
                    <a:srgbClr val="FFFFFF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780C47FA-F3FE-4205-A2F7-CCC63D409E32}"/>
                </a:ext>
              </a:extLst>
            </p:cNvPr>
            <p:cNvSpPr txBox="1">
              <a:spLocks/>
            </p:cNvSpPr>
            <p:nvPr/>
          </p:nvSpPr>
          <p:spPr>
            <a:xfrm>
              <a:off x="4778825" y="2227648"/>
              <a:ext cx="4717841" cy="45245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기사 검색 서비스 구축 프로젝트</a:t>
              </a:r>
              <a:endParaRPr lang="en-US" sz="1600" spc="-100" dirty="0">
                <a:solidFill>
                  <a:srgbClr val="494C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7CBC8D5F-38A7-4D3B-81D5-F65326ADD8E0}"/>
                </a:ext>
              </a:extLst>
            </p:cNvPr>
            <p:cNvSpPr txBox="1">
              <a:spLocks/>
            </p:cNvSpPr>
            <p:nvPr/>
          </p:nvSpPr>
          <p:spPr>
            <a:xfrm>
              <a:off x="4778825" y="3243696"/>
              <a:ext cx="4717841" cy="452459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Elasticsearch (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빅데이터 분석 및 검색 플랫폼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</a:rPr>
                <a:t>)</a:t>
              </a:r>
              <a:endParaRPr lang="en-US" altLang="ko-KR" sz="1600" spc="-100" dirty="0">
                <a:solidFill>
                  <a:srgbClr val="494C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 Placeholder 4">
              <a:extLst>
                <a:ext uri="{FF2B5EF4-FFF2-40B4-BE49-F238E27FC236}">
                  <a16:creationId xmlns:a16="http://schemas.microsoft.com/office/drawing/2014/main" id="{BBD3C9BA-4780-4C91-99CC-7F6005CD2425}"/>
                </a:ext>
              </a:extLst>
            </p:cNvPr>
            <p:cNvSpPr txBox="1">
              <a:spLocks/>
            </p:cNvSpPr>
            <p:nvPr/>
          </p:nvSpPr>
          <p:spPr>
            <a:xfrm>
              <a:off x="4778825" y="4258157"/>
              <a:ext cx="4717841" cy="452458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개월</a:t>
              </a:r>
              <a:r>
                <a:rPr lang="en-US" altLang="ko-KR" sz="1600" spc="-100" dirty="0">
                  <a:solidFill>
                    <a:srgbClr val="494C4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sz="1600" spc="-100" dirty="0">
                <a:solidFill>
                  <a:srgbClr val="494C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그림 2">
            <a:extLst>
              <a:ext uri="{FF2B5EF4-FFF2-40B4-BE49-F238E27FC236}">
                <a16:creationId xmlns:a16="http://schemas.microsoft.com/office/drawing/2014/main" id="{3C213923-9FE8-468B-92D8-1AFA292D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2166546"/>
            <a:ext cx="2163762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08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1.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프로젝트 개요</a:t>
            </a:r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(2/3)</a:t>
            </a: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20">
            <a:extLst>
              <a:ext uri="{FF2B5EF4-FFF2-40B4-BE49-F238E27FC236}">
                <a16:creationId xmlns:a16="http://schemas.microsoft.com/office/drawing/2014/main" id="{B7E1C97C-C22D-4391-A820-B8BA688F6D79}"/>
              </a:ext>
            </a:extLst>
          </p:cNvPr>
          <p:cNvGrpSpPr>
            <a:grpSpLocks/>
          </p:cNvGrpSpPr>
          <p:nvPr/>
        </p:nvGrpSpPr>
        <p:grpSpPr bwMode="auto">
          <a:xfrm>
            <a:off x="910431" y="1366677"/>
            <a:ext cx="8085138" cy="725488"/>
            <a:chOff x="581248" y="2668304"/>
            <a:chExt cx="9496202" cy="1024804"/>
          </a:xfrm>
        </p:grpSpPr>
        <p:sp>
          <p:nvSpPr>
            <p:cNvPr id="41" name="모서리가 둥근 직사각형 37">
              <a:extLst>
                <a:ext uri="{FF2B5EF4-FFF2-40B4-BE49-F238E27FC236}">
                  <a16:creationId xmlns:a16="http://schemas.microsoft.com/office/drawing/2014/main" id="{4992974C-4090-4E32-81F2-ABF3FD92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48" y="2668304"/>
              <a:ext cx="9496202" cy="102480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577F"/>
                </a:gs>
                <a:gs pos="49001">
                  <a:srgbClr val="32577F"/>
                </a:gs>
                <a:gs pos="100000">
                  <a:srgbClr val="29444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rgbClr val="EFF0F1"/>
                  </a:solidFill>
                  <a:latin typeface="맑은 고딕" panose="020B0503020000020004" pitchFamily="50" charset="-127"/>
                </a:rPr>
                <a:t>text</a:t>
              </a:r>
              <a:endParaRPr lang="ko-KR" altLang="en-US">
                <a:solidFill>
                  <a:srgbClr val="EFF0F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53BF7D9A-0568-4857-A898-A3A19BFED818}"/>
                </a:ext>
              </a:extLst>
            </p:cNvPr>
            <p:cNvSpPr/>
            <p:nvPr/>
          </p:nvSpPr>
          <p:spPr>
            <a:xfrm>
              <a:off x="756254" y="2736402"/>
              <a:ext cx="9178473" cy="8786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b="1" kern="0" dirty="0">
                  <a:solidFill>
                    <a:srgbClr val="2F6BA1"/>
                  </a:solidFill>
                  <a:latin typeface="맑은 고딕" panose="020B0503020000020004" pitchFamily="50" charset="-127"/>
                </a:rPr>
                <a:t>핵심 목표</a:t>
              </a:r>
              <a:endParaRPr lang="en-US" altLang="ko-KR" sz="1100" b="1" kern="0" dirty="0">
                <a:solidFill>
                  <a:srgbClr val="2F6BA1"/>
                </a:solidFill>
                <a:latin typeface="맑은 고딕" panose="020B0503020000020004" pitchFamily="50" charset="-127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500" b="1" kern="0" dirty="0">
                <a:solidFill>
                  <a:srgbClr val="384055"/>
                </a:solidFill>
                <a:latin typeface="맑은 고딕" panose="020B0503020000020004" pitchFamily="50" charset="-127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kern="0" dirty="0">
                  <a:solidFill>
                    <a:srgbClr val="384055"/>
                  </a:solidFill>
                  <a:latin typeface="맑은 고딕" panose="020B0503020000020004" pitchFamily="50" charset="-127"/>
                </a:rPr>
                <a:t>기사</a:t>
              </a:r>
              <a:r>
                <a:rPr lang="en-US" altLang="ko-KR" sz="2400" b="1" kern="0" dirty="0">
                  <a:solidFill>
                    <a:srgbClr val="384055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kern="0" dirty="0">
                  <a:solidFill>
                    <a:srgbClr val="384055"/>
                  </a:solidFill>
                  <a:latin typeface="맑은 고딕" panose="020B0503020000020004" pitchFamily="50" charset="-127"/>
                </a:rPr>
                <a:t>검색에 최적화된 검색 서비스 구축</a:t>
              </a:r>
              <a:endParaRPr lang="ko-KR" altLang="en-US" b="1" kern="0" dirty="0">
                <a:solidFill>
                  <a:srgbClr val="384055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3" name="그룹 26">
            <a:extLst>
              <a:ext uri="{FF2B5EF4-FFF2-40B4-BE49-F238E27FC236}">
                <a16:creationId xmlns:a16="http://schemas.microsoft.com/office/drawing/2014/main" id="{CE9F407C-6A42-492C-B7A0-E1B081FCF1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26598" y="2222973"/>
            <a:ext cx="8254392" cy="447994"/>
            <a:chOff x="817467" y="4523637"/>
            <a:chExt cx="9058464" cy="604168"/>
          </a:xfrm>
        </p:grpSpPr>
        <p:pic>
          <p:nvPicPr>
            <p:cNvPr id="44" name="그림 27">
              <a:extLst>
                <a:ext uri="{FF2B5EF4-FFF2-40B4-BE49-F238E27FC236}">
                  <a16:creationId xmlns:a16="http://schemas.microsoft.com/office/drawing/2014/main" id="{94DF0433-37D7-4286-A02D-B9D0DE8B7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67" y="4588773"/>
              <a:ext cx="9058464" cy="46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89" descr="화살표">
              <a:extLst>
                <a:ext uri="{FF2B5EF4-FFF2-40B4-BE49-F238E27FC236}">
                  <a16:creationId xmlns:a16="http://schemas.microsoft.com/office/drawing/2014/main" id="{B2F2A911-1661-4E4B-BDA7-48F2F5CB7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1" r="70580" b="14191"/>
            <a:stretch>
              <a:fillRect/>
            </a:stretch>
          </p:blipFill>
          <p:spPr bwMode="auto">
            <a:xfrm rot="16200000" flipV="1">
              <a:off x="5037288" y="3599194"/>
              <a:ext cx="604168" cy="245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96EEBE-ED09-4284-B3E1-709C0A1115DD}"/>
              </a:ext>
            </a:extLst>
          </p:cNvPr>
          <p:cNvGrpSpPr/>
          <p:nvPr/>
        </p:nvGrpSpPr>
        <p:grpSpPr>
          <a:xfrm>
            <a:off x="1059432" y="3114808"/>
            <a:ext cx="3391060" cy="657290"/>
            <a:chOff x="319511" y="2637401"/>
            <a:chExt cx="3391060" cy="657290"/>
          </a:xfrm>
        </p:grpSpPr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486DDEFA-494C-4794-8A64-7E5A3556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11" y="2637401"/>
              <a:ext cx="3379790" cy="657290"/>
            </a:xfrm>
            <a:custGeom>
              <a:avLst/>
              <a:gdLst>
                <a:gd name="T0" fmla="*/ 0 w 2410"/>
                <a:gd name="T1" fmla="*/ 0 h 876"/>
                <a:gd name="T2" fmla="*/ 0 w 2410"/>
                <a:gd name="T3" fmla="*/ 791 h 876"/>
                <a:gd name="T4" fmla="*/ 1121 w 2410"/>
                <a:gd name="T5" fmla="*/ 791 h 876"/>
                <a:gd name="T6" fmla="*/ 1205 w 2410"/>
                <a:gd name="T7" fmla="*/ 876 h 876"/>
                <a:gd name="T8" fmla="*/ 1289 w 2410"/>
                <a:gd name="T9" fmla="*/ 791 h 876"/>
                <a:gd name="T10" fmla="*/ 2410 w 2410"/>
                <a:gd name="T11" fmla="*/ 791 h 876"/>
                <a:gd name="T12" fmla="*/ 2410 w 2410"/>
                <a:gd name="T13" fmla="*/ 0 h 876"/>
                <a:gd name="T14" fmla="*/ 0 w 2410"/>
                <a:gd name="T1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0" h="876">
                  <a:moveTo>
                    <a:pt x="0" y="0"/>
                  </a:moveTo>
                  <a:lnTo>
                    <a:pt x="0" y="791"/>
                  </a:lnTo>
                  <a:lnTo>
                    <a:pt x="1121" y="791"/>
                  </a:lnTo>
                  <a:lnTo>
                    <a:pt x="1205" y="876"/>
                  </a:lnTo>
                  <a:lnTo>
                    <a:pt x="1289" y="791"/>
                  </a:lnTo>
                  <a:lnTo>
                    <a:pt x="2410" y="791"/>
                  </a:lnTo>
                  <a:lnTo>
                    <a:pt x="24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494C4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2" name="Text Placeholder 4">
              <a:extLst>
                <a:ext uri="{FF2B5EF4-FFF2-40B4-BE49-F238E27FC236}">
                  <a16:creationId xmlns:a16="http://schemas.microsoft.com/office/drawing/2014/main" id="{A39A0AA8-0346-4045-80A8-6FBD0206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81" y="2736270"/>
              <a:ext cx="3379790" cy="408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운영환경의 간접 체험</a:t>
              </a:r>
              <a:endPara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9610DB-D602-4290-81B8-9A1270035AB5}"/>
              </a:ext>
            </a:extLst>
          </p:cNvPr>
          <p:cNvGrpSpPr/>
          <p:nvPr/>
        </p:nvGrpSpPr>
        <p:grpSpPr>
          <a:xfrm>
            <a:off x="2640989" y="4363010"/>
            <a:ext cx="4612255" cy="834671"/>
            <a:chOff x="5566711" y="3294690"/>
            <a:chExt cx="4612255" cy="834671"/>
          </a:xfrm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90B4446-C9DF-4B68-B160-420CF872D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901" y="3294690"/>
              <a:ext cx="4559065" cy="834671"/>
            </a:xfrm>
            <a:custGeom>
              <a:avLst/>
              <a:gdLst>
                <a:gd name="T0" fmla="*/ 0 w 2410"/>
                <a:gd name="T1" fmla="*/ 0 h 876"/>
                <a:gd name="T2" fmla="*/ 0 w 2410"/>
                <a:gd name="T3" fmla="*/ 791 h 876"/>
                <a:gd name="T4" fmla="*/ 1121 w 2410"/>
                <a:gd name="T5" fmla="*/ 791 h 876"/>
                <a:gd name="T6" fmla="*/ 1205 w 2410"/>
                <a:gd name="T7" fmla="*/ 876 h 876"/>
                <a:gd name="T8" fmla="*/ 1289 w 2410"/>
                <a:gd name="T9" fmla="*/ 791 h 876"/>
                <a:gd name="T10" fmla="*/ 2410 w 2410"/>
                <a:gd name="T11" fmla="*/ 791 h 876"/>
                <a:gd name="T12" fmla="*/ 2410 w 2410"/>
                <a:gd name="T13" fmla="*/ 0 h 876"/>
                <a:gd name="T14" fmla="*/ 0 w 2410"/>
                <a:gd name="T1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0" h="876">
                  <a:moveTo>
                    <a:pt x="0" y="0"/>
                  </a:moveTo>
                  <a:lnTo>
                    <a:pt x="0" y="791"/>
                  </a:lnTo>
                  <a:lnTo>
                    <a:pt x="1121" y="791"/>
                  </a:lnTo>
                  <a:lnTo>
                    <a:pt x="1205" y="876"/>
                  </a:lnTo>
                  <a:lnTo>
                    <a:pt x="1289" y="791"/>
                  </a:lnTo>
                  <a:lnTo>
                    <a:pt x="2410" y="791"/>
                  </a:lnTo>
                  <a:lnTo>
                    <a:pt x="24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494C4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3" name="Text Placeholder 4">
              <a:extLst>
                <a:ext uri="{FF2B5EF4-FFF2-40B4-BE49-F238E27FC236}">
                  <a16:creationId xmlns:a16="http://schemas.microsoft.com/office/drawing/2014/main" id="{4FBF9B22-C4E1-4B9E-B1CF-3BCB5A197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711" y="3450649"/>
              <a:ext cx="4559066" cy="408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ko-KR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Elasticsearch </a:t>
              </a: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기반</a:t>
              </a:r>
              <a:r>
                <a:rPr lang="en-US" altLang="ko-KR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검색 솔루션 인프라 구성</a:t>
              </a:r>
              <a:endPara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1E8A36-F77C-4587-A20E-1A323BE5DFF1}"/>
              </a:ext>
            </a:extLst>
          </p:cNvPr>
          <p:cNvGrpSpPr/>
          <p:nvPr/>
        </p:nvGrpSpPr>
        <p:grpSpPr>
          <a:xfrm>
            <a:off x="5146330" y="3067908"/>
            <a:ext cx="3849239" cy="949412"/>
            <a:chOff x="1037617" y="3654656"/>
            <a:chExt cx="3849239" cy="949412"/>
          </a:xfrm>
        </p:grpSpPr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9765A19-EEFD-4152-9360-E06A477C1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61" y="3654656"/>
              <a:ext cx="3662949" cy="949412"/>
            </a:xfrm>
            <a:custGeom>
              <a:avLst/>
              <a:gdLst>
                <a:gd name="T0" fmla="*/ 0 w 2410"/>
                <a:gd name="T1" fmla="*/ 0 h 876"/>
                <a:gd name="T2" fmla="*/ 0 w 2410"/>
                <a:gd name="T3" fmla="*/ 792 h 876"/>
                <a:gd name="T4" fmla="*/ 1121 w 2410"/>
                <a:gd name="T5" fmla="*/ 792 h 876"/>
                <a:gd name="T6" fmla="*/ 1205 w 2410"/>
                <a:gd name="T7" fmla="*/ 876 h 876"/>
                <a:gd name="T8" fmla="*/ 1289 w 2410"/>
                <a:gd name="T9" fmla="*/ 792 h 876"/>
                <a:gd name="T10" fmla="*/ 2410 w 2410"/>
                <a:gd name="T11" fmla="*/ 792 h 876"/>
                <a:gd name="T12" fmla="*/ 2410 w 2410"/>
                <a:gd name="T13" fmla="*/ 0 h 876"/>
                <a:gd name="T14" fmla="*/ 0 w 2410"/>
                <a:gd name="T1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0" h="876">
                  <a:moveTo>
                    <a:pt x="0" y="0"/>
                  </a:moveTo>
                  <a:lnTo>
                    <a:pt x="0" y="792"/>
                  </a:lnTo>
                  <a:lnTo>
                    <a:pt x="1121" y="792"/>
                  </a:lnTo>
                  <a:lnTo>
                    <a:pt x="1205" y="876"/>
                  </a:lnTo>
                  <a:lnTo>
                    <a:pt x="1289" y="792"/>
                  </a:lnTo>
                  <a:lnTo>
                    <a:pt x="2410" y="792"/>
                  </a:lnTo>
                  <a:lnTo>
                    <a:pt x="24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rgbClr val="494C4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4" name="Text Placeholder 4">
              <a:extLst>
                <a:ext uri="{FF2B5EF4-FFF2-40B4-BE49-F238E27FC236}">
                  <a16:creationId xmlns:a16="http://schemas.microsoft.com/office/drawing/2014/main" id="{936C040B-25D8-4675-A153-CBCAF4E7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617" y="3800328"/>
              <a:ext cx="3849239" cy="497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ko-KR" altLang="en-US" sz="2400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기존 검색 엔진 기능 분석 및 목표 지향점 수립</a:t>
              </a:r>
              <a:endPara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4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F4C55E9-74AB-4882-9E43-C54E3BAA80EC}"/>
              </a:ext>
            </a:extLst>
          </p:cNvPr>
          <p:cNvSpPr txBox="1">
            <a:spLocks/>
          </p:cNvSpPr>
          <p:nvPr/>
        </p:nvSpPr>
        <p:spPr>
          <a:xfrm>
            <a:off x="2167838" y="3007185"/>
            <a:ext cx="5570323" cy="843629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  <a:defRPr/>
            </a:pPr>
            <a:r>
              <a:rPr lang="en-US" altLang="ko-KR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90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11820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 프로젝트 구현 기능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6">
            <a:extLst>
              <a:ext uri="{FF2B5EF4-FFF2-40B4-BE49-F238E27FC236}">
                <a16:creationId xmlns:a16="http://schemas.microsoft.com/office/drawing/2014/main" id="{54D91C3E-E724-4AC0-9F97-1DF6ED217481}"/>
              </a:ext>
            </a:extLst>
          </p:cNvPr>
          <p:cNvCxnSpPr>
            <a:cxnSpLocks/>
          </p:cNvCxnSpPr>
          <p:nvPr/>
        </p:nvCxnSpPr>
        <p:spPr bwMode="auto">
          <a:xfrm>
            <a:off x="241471" y="1443217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DE75FF07-89D0-4C5B-8905-0D2D0548FE2E}"/>
              </a:ext>
            </a:extLst>
          </p:cNvPr>
          <p:cNvSpPr txBox="1">
            <a:spLocks/>
          </p:cNvSpPr>
          <p:nvPr/>
        </p:nvSpPr>
        <p:spPr>
          <a:xfrm>
            <a:off x="235818" y="1094522"/>
            <a:ext cx="6701029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키워드 검색 기능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61CC3B81-46E7-4B2F-81D8-14976DBC338D}"/>
              </a:ext>
            </a:extLst>
          </p:cNvPr>
          <p:cNvSpPr txBox="1">
            <a:spLocks/>
          </p:cNvSpPr>
          <p:nvPr/>
        </p:nvSpPr>
        <p:spPr>
          <a:xfrm>
            <a:off x="406400" y="1468703"/>
            <a:ext cx="9499600" cy="55244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 latinLnBrk="0">
              <a:spcBef>
                <a:spcPts val="1102"/>
              </a:spcBef>
              <a:defRPr/>
            </a:pPr>
            <a:r>
              <a:rPr lang="en-US" altLang="ko-KR" sz="1400"/>
              <a:t>Elasticsearch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사용자가 원하는 데이터를 정확하게 검색하기 위한 다양한 검색 기능을 제공합니다</a:t>
            </a:r>
            <a:r>
              <a:rPr lang="en-US" altLang="ko-KR" sz="1400"/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E0CDE84-1B57-4B80-9B09-100B22387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24275"/>
              </p:ext>
            </p:extLst>
          </p:nvPr>
        </p:nvGraphicFramePr>
        <p:xfrm>
          <a:off x="465970" y="2052554"/>
          <a:ext cx="8793262" cy="3823023"/>
        </p:xfrm>
        <a:graphic>
          <a:graphicData uri="http://schemas.openxmlformats.org/drawingml/2006/table">
            <a:tbl>
              <a:tblPr firstRow="1" bandRow="1"/>
              <a:tblGrid>
                <a:gridCol w="175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1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대소문자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띄어쓰기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 대소문자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띄어쓰기 구분 없이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 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AND / OR / NOT </a:t>
                      </a: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등의 다양한 검색 조건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823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Full-text 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텍스트를 토크나이징 하여 검색 시 빠른 속도 제공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형태소 분석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및 영문 데이터 검색을 위한 다양한 형태소 분석기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50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범위 검색</a:t>
                      </a:r>
                      <a:endParaRPr kumimoji="0" lang="en-US" sz="1200" b="1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5039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1007943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511915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2015886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519858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3023829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527801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4031772" algn="l" defTabSz="1007943" rtl="0" eaLnBrk="1" latinLnBrk="1" hangingPunct="1">
                        <a:defRPr sz="1984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[20110101 TO</a:t>
                      </a: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20110131]</a:t>
                      </a: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형태의 범위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4" name="그룹 29">
            <a:extLst>
              <a:ext uri="{FF2B5EF4-FFF2-40B4-BE49-F238E27FC236}">
                <a16:creationId xmlns:a16="http://schemas.microsoft.com/office/drawing/2014/main" id="{81C3AC85-2413-4EF4-9C8F-B9DCFE54BC71}"/>
              </a:ext>
            </a:extLst>
          </p:cNvPr>
          <p:cNvGrpSpPr>
            <a:grpSpLocks/>
          </p:cNvGrpSpPr>
          <p:nvPr/>
        </p:nvGrpSpPr>
        <p:grpSpPr bwMode="auto">
          <a:xfrm>
            <a:off x="2863195" y="2146547"/>
            <a:ext cx="636587" cy="522288"/>
            <a:chOff x="3124893" y="1843438"/>
            <a:chExt cx="801391" cy="657690"/>
          </a:xfrm>
        </p:grpSpPr>
        <p:pic>
          <p:nvPicPr>
            <p:cNvPr id="45" name="Picture 12" descr="대소문자 변환 그림 이미지 검색결과">
              <a:extLst>
                <a:ext uri="{FF2B5EF4-FFF2-40B4-BE49-F238E27FC236}">
                  <a16:creationId xmlns:a16="http://schemas.microsoft.com/office/drawing/2014/main" id="{7DE1D8F6-E81F-4DE9-B5AA-9682E001A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893" y="1911927"/>
              <a:ext cx="801391" cy="589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4" descr="띄어쓰기 표시 png 이미지 검색결과">
              <a:extLst>
                <a:ext uri="{FF2B5EF4-FFF2-40B4-BE49-F238E27FC236}">
                  <a16:creationId xmlns:a16="http://schemas.microsoft.com/office/drawing/2014/main" id="{AB5164F4-D231-449F-91BA-EED7C062F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647" y="1843438"/>
              <a:ext cx="267692" cy="2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" name="Picture 18" descr="형태소 분석 이미지 검색결과">
            <a:extLst>
              <a:ext uri="{FF2B5EF4-FFF2-40B4-BE49-F238E27FC236}">
                <a16:creationId xmlns:a16="http://schemas.microsoft.com/office/drawing/2014/main" id="{F1534182-9806-4DA9-AF8B-9D17D81C8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44" y="4431867"/>
            <a:ext cx="1004887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 descr="AND OR 이미지 검색결과">
            <a:extLst>
              <a:ext uri="{FF2B5EF4-FFF2-40B4-BE49-F238E27FC236}">
                <a16:creationId xmlns:a16="http://schemas.microsoft.com/office/drawing/2014/main" id="{6EAE4B68-BD23-4D8C-971C-72254B6A1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32" y="3035547"/>
            <a:ext cx="12049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 descr="Full-text 이미지 검색결과">
            <a:extLst>
              <a:ext uri="{FF2B5EF4-FFF2-40B4-BE49-F238E27FC236}">
                <a16:creationId xmlns:a16="http://schemas.microsoft.com/office/drawing/2014/main" id="{528D7005-E07A-455E-8276-D2B2FEDE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21993" y="3746747"/>
            <a:ext cx="795337" cy="528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46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2.1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 프로젝트 구현 기능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6">
            <a:extLst>
              <a:ext uri="{FF2B5EF4-FFF2-40B4-BE49-F238E27FC236}">
                <a16:creationId xmlns:a16="http://schemas.microsoft.com/office/drawing/2014/main" id="{54D91C3E-E724-4AC0-9F97-1DF6ED217481}"/>
              </a:ext>
            </a:extLst>
          </p:cNvPr>
          <p:cNvCxnSpPr>
            <a:cxnSpLocks/>
          </p:cNvCxnSpPr>
          <p:nvPr/>
        </p:nvCxnSpPr>
        <p:spPr bwMode="auto">
          <a:xfrm>
            <a:off x="241471" y="1443217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DE75FF07-89D0-4C5B-8905-0D2D0548FE2E}"/>
              </a:ext>
            </a:extLst>
          </p:cNvPr>
          <p:cNvSpPr txBox="1">
            <a:spLocks/>
          </p:cNvSpPr>
          <p:nvPr/>
        </p:nvSpPr>
        <p:spPr>
          <a:xfrm>
            <a:off x="235818" y="1094522"/>
            <a:ext cx="6701029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키워드 검색 기능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E5400E-7897-493D-A73C-915E79DBA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05224"/>
              </p:ext>
            </p:extLst>
          </p:nvPr>
        </p:nvGraphicFramePr>
        <p:xfrm>
          <a:off x="465970" y="1687452"/>
          <a:ext cx="8793262" cy="3648028"/>
        </p:xfrm>
        <a:graphic>
          <a:graphicData uri="http://schemas.openxmlformats.org/drawingml/2006/table">
            <a:tbl>
              <a:tblPr firstRow="1" bandRow="1"/>
              <a:tblGrid>
                <a:gridCol w="175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9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712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하이라이트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반환되는 결과 값 중 입력한 문자열을 </a:t>
                      </a:r>
                      <a:r>
                        <a:rPr kumimoji="0" lang="ko-KR" altLang="en-US" sz="1200" i="0" u="none" strike="noStrike" kern="0" cap="none" spc="0" normalizeH="0" baseline="0" noProof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하이라이팅</a:t>
                      </a:r>
                      <a:r>
                        <a:rPr kumimoji="0" lang="ko-KR" altLang="en-US" sz="1200" i="0" u="none" strike="noStrike" kern="0" cap="none" spc="0" normalizeH="0" baseline="0" noProof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 하여 표기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7B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84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인접어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키워드의 단어간 거리를 기반으로 </a:t>
                      </a:r>
                      <a:r>
                        <a:rPr kumimoji="0" lang="ko-KR" altLang="en-US" sz="1200" b="0" i="0" u="none" strike="noStrike" kern="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인접어</a:t>
                      </a: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4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부스팅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검색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특정 키워드에 가중치를 계산하여 우선순위 검색 기능 지원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16464"/>
                  </a:ext>
                </a:extLst>
              </a:tr>
              <a:tr h="94581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기반 검색</a:t>
                      </a:r>
                    </a:p>
                  </a:txBody>
                  <a:tcPr marL="3832" marR="3832" marT="3832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lumMod val="75000"/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유의어</a:t>
                      </a:r>
                      <a:r>
                        <a:rPr kumimoji="0" lang="en-US" altLang="ko-KR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0" cap="none" spc="0" normalizeH="0" baseline="0" dirty="0" err="1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불용어</a:t>
                      </a:r>
                      <a:r>
                        <a:rPr kumimoji="0" lang="ko-KR" altLang="en-US" sz="1200" b="0" i="0" u="none" strike="noStrike" kern="0" cap="none" spc="0" normalizeH="0" baseline="0" dirty="0">
                          <a:ln>
                            <a:solidFill>
                              <a:prstClr val="white">
                                <a:lumMod val="75000"/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등의 사전 적용</a:t>
                      </a:r>
                    </a:p>
                  </a:txBody>
                  <a:tcPr marL="3832" marR="3832" marT="3832" marB="0" anchor="ctr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58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DC937C3A-9BB4-4C89-886B-E387ABED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69" y="1876595"/>
            <a:ext cx="1203325" cy="496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8F55700-8FF9-4AE1-8127-A06877A17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68" y="4574873"/>
            <a:ext cx="1203325" cy="47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1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9511" y="359718"/>
            <a:ext cx="5599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2.2 </a:t>
            </a:r>
            <a:r>
              <a:rPr lang="ko-KR" altLang="en-US" sz="24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향후 확장 가능한 추가 기능</a:t>
            </a:r>
            <a:r>
              <a:rPr lang="en-US" altLang="ko-KR" sz="12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12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본 프로젝트 범위 외</a:t>
            </a:r>
            <a:r>
              <a:rPr lang="en-US" altLang="ko-KR" sz="1200" spc="-1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  <a:endParaRPr lang="en-US" altLang="ko-KR" sz="2400" spc="-1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1" name="Picture 3" descr="C:\Users\madeit-top1\Documents\PPT\[000] icon\win8스타일\48\Business\org_unit-48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232" y="448607"/>
            <a:ext cx="283885" cy="2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연결선 6">
            <a:extLst>
              <a:ext uri="{FF2B5EF4-FFF2-40B4-BE49-F238E27FC236}">
                <a16:creationId xmlns:a16="http://schemas.microsoft.com/office/drawing/2014/main" id="{61981F0E-03FC-4970-BA25-F1A1411664F1}"/>
              </a:ext>
            </a:extLst>
          </p:cNvPr>
          <p:cNvCxnSpPr>
            <a:cxnSpLocks/>
          </p:cNvCxnSpPr>
          <p:nvPr/>
        </p:nvCxnSpPr>
        <p:spPr bwMode="auto">
          <a:xfrm>
            <a:off x="214753" y="1503189"/>
            <a:ext cx="9540875" cy="0"/>
          </a:xfrm>
          <a:prstGeom prst="line">
            <a:avLst/>
          </a:prstGeom>
          <a:noFill/>
          <a:ln w="6350" algn="ctr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텍스트 개체 틀 35">
            <a:extLst>
              <a:ext uri="{FF2B5EF4-FFF2-40B4-BE49-F238E27FC236}">
                <a16:creationId xmlns:a16="http://schemas.microsoft.com/office/drawing/2014/main" id="{F5C914EE-225E-4185-A332-0AA91E19582D}"/>
              </a:ext>
            </a:extLst>
          </p:cNvPr>
          <p:cNvSpPr txBox="1">
            <a:spLocks/>
          </p:cNvSpPr>
          <p:nvPr/>
        </p:nvSpPr>
        <p:spPr>
          <a:xfrm>
            <a:off x="292793" y="1103913"/>
            <a:ext cx="6701029" cy="319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lang="ko-KR" altLang="en-US" sz="1500" b="1" kern="1200" spc="-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64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220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lang="ko-KR" altLang="en-US" sz="198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연관관계 분석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9F6DDC28-3916-40B6-A969-301F87049AD1}"/>
              </a:ext>
            </a:extLst>
          </p:cNvPr>
          <p:cNvSpPr txBox="1">
            <a:spLocks/>
          </p:cNvSpPr>
          <p:nvPr/>
        </p:nvSpPr>
        <p:spPr>
          <a:xfrm>
            <a:off x="786726" y="1706236"/>
            <a:ext cx="7442874" cy="3615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 spc="-100" baseline="0">
                <a:solidFill>
                  <a:schemeClr val="tx1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 latinLnBrk="0">
              <a:spcBef>
                <a:spcPts val="1102"/>
              </a:spcBef>
              <a:defRPr/>
            </a:pPr>
            <a:r>
              <a:rPr lang="en-US" altLang="ko-KR" sz="1400" dirty="0"/>
              <a:t>Elasticsearch</a:t>
            </a:r>
            <a:r>
              <a:rPr lang="ko-KR" altLang="en-US" sz="1400" dirty="0"/>
              <a:t> 는 사용자가 입력하고자 하는 키워드 분석을 통해 자동완성 기능을 제공합니다</a:t>
            </a:r>
            <a:r>
              <a:rPr lang="en-US" altLang="ko-KR" sz="1400" dirty="0"/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AA048-FE07-4686-9C06-2D6A89AAB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701" y="2397261"/>
            <a:ext cx="5080931" cy="31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3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520</Words>
  <Application>Microsoft Office PowerPoint</Application>
  <PresentationFormat>A4 용지(210x297mm)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Korean Bold</vt:lpstr>
      <vt:lpstr>Noto Sans Korean Medium</vt:lpstr>
      <vt:lpstr>나눔명조 ExtraBold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안 기용</cp:lastModifiedBy>
  <cp:revision>60</cp:revision>
  <dcterms:created xsi:type="dcterms:W3CDTF">2014-08-30T22:01:36Z</dcterms:created>
  <dcterms:modified xsi:type="dcterms:W3CDTF">2022-04-13T08:18:31Z</dcterms:modified>
</cp:coreProperties>
</file>