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regular.fntdata"/><Relationship Id="rId21" Type="http://schemas.openxmlformats.org/officeDocument/2006/relationships/slide" Target="slides/slide17.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above section of analysis is very important to design the campaigns for the firm to focus on the specific areas which needs to be enhanced in terms of service quality or affordable price to reduce the customer's churn rate.</a:t>
            </a:r>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Main target for analysis of categorical values is to focus on the variables that delivers best results in context of churn of clients</a:t>
            </a:r>
            <a:endParaRPr/>
          </a:p>
          <a:p>
            <a:pPr indent="0" lvl="0" marL="0">
              <a:spcBef>
                <a:spcPts val="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510450" y="767625"/>
            <a:ext cx="8123100" cy="892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Customer Retention Analysis</a:t>
            </a:r>
            <a:endParaRPr/>
          </a:p>
        </p:txBody>
      </p:sp>
      <p:sp>
        <p:nvSpPr>
          <p:cNvPr id="278" name="Shape 278"/>
          <p:cNvSpPr txBox="1"/>
          <p:nvPr>
            <p:ph idx="1" type="subTitle"/>
          </p:nvPr>
        </p:nvSpPr>
        <p:spPr>
          <a:xfrm>
            <a:off x="824000" y="3596300"/>
            <a:ext cx="4255500" cy="145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t>Presented By:</a:t>
            </a:r>
            <a:endParaRPr b="1" sz="1800"/>
          </a:p>
          <a:p>
            <a:pPr indent="0" lvl="0" marL="0">
              <a:spcBef>
                <a:spcPts val="0"/>
              </a:spcBef>
              <a:spcAft>
                <a:spcPts val="0"/>
              </a:spcAft>
              <a:buNone/>
            </a:pPr>
            <a:r>
              <a:t/>
            </a:r>
            <a:endParaRPr b="1" sz="1800"/>
          </a:p>
          <a:p>
            <a:pPr indent="0" lvl="0" marL="0">
              <a:spcBef>
                <a:spcPts val="0"/>
              </a:spcBef>
              <a:spcAft>
                <a:spcPts val="0"/>
              </a:spcAft>
              <a:buNone/>
            </a:pPr>
            <a:r>
              <a:rPr lang="en"/>
              <a:t>Ankur Jain</a:t>
            </a:r>
            <a:endParaRPr/>
          </a:p>
          <a:p>
            <a:pPr indent="0" lvl="0" marL="0">
              <a:spcBef>
                <a:spcPts val="0"/>
              </a:spcBef>
              <a:spcAft>
                <a:spcPts val="0"/>
              </a:spcAft>
              <a:buNone/>
            </a:pPr>
            <a:r>
              <a:rPr lang="en"/>
              <a:t>Eklavya Saxena</a:t>
            </a:r>
            <a:endParaRPr/>
          </a:p>
          <a:p>
            <a:pPr indent="0" lvl="0" marL="0">
              <a:spcBef>
                <a:spcPts val="0"/>
              </a:spcBef>
              <a:spcAft>
                <a:spcPts val="0"/>
              </a:spcAft>
              <a:buNone/>
            </a:pPr>
            <a:r>
              <a:rPr lang="en"/>
              <a:t>Amandeep Singh</a:t>
            </a:r>
            <a:endParaRPr/>
          </a:p>
        </p:txBody>
      </p:sp>
      <p:pic>
        <p:nvPicPr>
          <p:cNvPr id="279" name="Shape 279"/>
          <p:cNvPicPr preferRelativeResize="0"/>
          <p:nvPr/>
        </p:nvPicPr>
        <p:blipFill>
          <a:blip r:embed="rId3">
            <a:alphaModFix/>
          </a:blip>
          <a:stretch>
            <a:fillRect/>
          </a:stretch>
        </p:blipFill>
        <p:spPr>
          <a:xfrm>
            <a:off x="4198750" y="1660125"/>
            <a:ext cx="3759701" cy="302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ctrTitle"/>
          </p:nvPr>
        </p:nvSpPr>
        <p:spPr>
          <a:xfrm>
            <a:off x="824000" y="400600"/>
            <a:ext cx="6091200" cy="865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Feature Engineering</a:t>
            </a:r>
            <a:endParaRPr/>
          </a:p>
        </p:txBody>
      </p:sp>
      <p:sp>
        <p:nvSpPr>
          <p:cNvPr id="339" name="Shape 339"/>
          <p:cNvSpPr txBox="1"/>
          <p:nvPr>
            <p:ph idx="1" type="subTitle"/>
          </p:nvPr>
        </p:nvSpPr>
        <p:spPr>
          <a:xfrm>
            <a:off x="824000" y="1326650"/>
            <a:ext cx="6765300" cy="2964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It includes the process of transforming variables which includes</a:t>
            </a:r>
            <a:endParaRPr/>
          </a:p>
          <a:p>
            <a:pPr indent="0" lvl="0" marL="0">
              <a:spcBef>
                <a:spcPts val="0"/>
              </a:spcBef>
              <a:spcAft>
                <a:spcPts val="0"/>
              </a:spcAft>
              <a:buNone/>
            </a:pPr>
            <a:r>
              <a:t/>
            </a:r>
            <a:endParaRPr/>
          </a:p>
          <a:p>
            <a:pPr indent="-330200" lvl="0" marL="457200" rtl="0">
              <a:spcBef>
                <a:spcPts val="0"/>
              </a:spcBef>
              <a:spcAft>
                <a:spcPts val="0"/>
              </a:spcAft>
              <a:buSzPts val="1600"/>
              <a:buAutoNum type="arabicPeriod"/>
            </a:pPr>
            <a:r>
              <a:rPr lang="en"/>
              <a:t>Dropping</a:t>
            </a:r>
            <a:r>
              <a:rPr lang="en"/>
              <a:t> </a:t>
            </a:r>
            <a:r>
              <a:rPr lang="en"/>
              <a:t>CustomerId</a:t>
            </a:r>
            <a:r>
              <a:rPr lang="en"/>
              <a:t> </a:t>
            </a:r>
            <a:r>
              <a:rPr lang="en"/>
              <a:t>which</a:t>
            </a:r>
            <a:r>
              <a:rPr lang="en"/>
              <a:t> does not help in prediction of customer churn</a:t>
            </a:r>
            <a:endParaRPr/>
          </a:p>
          <a:p>
            <a:pPr indent="-330200" lvl="0" marL="457200" rtl="0">
              <a:spcBef>
                <a:spcPts val="0"/>
              </a:spcBef>
              <a:spcAft>
                <a:spcPts val="0"/>
              </a:spcAft>
              <a:buSzPts val="1600"/>
              <a:buAutoNum type="arabicPeriod"/>
            </a:pPr>
            <a:r>
              <a:rPr lang="en"/>
              <a:t>Dropping TotalCharges as it is correlated with MonthlyCharges and deriving from product of MonthlyCharges and tenure</a:t>
            </a:r>
            <a:endParaRPr/>
          </a:p>
          <a:p>
            <a:pPr indent="-330200" lvl="0" marL="457200">
              <a:spcBef>
                <a:spcPts val="0"/>
              </a:spcBef>
              <a:spcAft>
                <a:spcPts val="0"/>
              </a:spcAft>
              <a:buSzPts val="1600"/>
              <a:buAutoNum type="arabicPeriod"/>
            </a:pPr>
            <a:r>
              <a:rPr lang="en"/>
              <a:t>Creating Dummy variables to sort the data into mutually extensive categories which will indicate the indicate the occurrence of major prediction values.</a:t>
            </a:r>
            <a:endParaRPr/>
          </a:p>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ctrTitle"/>
          </p:nvPr>
        </p:nvSpPr>
        <p:spPr>
          <a:xfrm>
            <a:off x="824000" y="340225"/>
            <a:ext cx="5316000" cy="744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Feature Selection</a:t>
            </a:r>
            <a:endParaRPr/>
          </a:p>
        </p:txBody>
      </p:sp>
      <p:sp>
        <p:nvSpPr>
          <p:cNvPr id="345" name="Shape 345"/>
          <p:cNvSpPr txBox="1"/>
          <p:nvPr>
            <p:ph idx="1" type="subTitle"/>
          </p:nvPr>
        </p:nvSpPr>
        <p:spPr>
          <a:xfrm>
            <a:off x="824000" y="1225975"/>
            <a:ext cx="7711500" cy="178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feature selection we have implemented</a:t>
            </a:r>
            <a:endParaRPr/>
          </a:p>
          <a:p>
            <a:pPr indent="0" lvl="0" marL="0">
              <a:spcBef>
                <a:spcPts val="0"/>
              </a:spcBef>
              <a:spcAft>
                <a:spcPts val="0"/>
              </a:spcAft>
              <a:buNone/>
            </a:pPr>
            <a:r>
              <a:t/>
            </a:r>
            <a:endParaRPr/>
          </a:p>
          <a:p>
            <a:pPr indent="-330200" lvl="0" marL="457200" rtl="0">
              <a:spcBef>
                <a:spcPts val="0"/>
              </a:spcBef>
              <a:spcAft>
                <a:spcPts val="0"/>
              </a:spcAft>
              <a:buSzPts val="1600"/>
              <a:buAutoNum type="arabicPeriod"/>
            </a:pPr>
            <a:r>
              <a:rPr lang="en"/>
              <a:t>Boruta Library - To rank the predicting features</a:t>
            </a:r>
            <a:endParaRPr/>
          </a:p>
          <a:p>
            <a:pPr indent="0" lvl="0" marL="0" rtl="0">
              <a:spcBef>
                <a:spcPts val="0"/>
              </a:spcBef>
              <a:spcAft>
                <a:spcPts val="0"/>
              </a:spcAft>
              <a:buNone/>
            </a:pPr>
            <a:r>
              <a:t/>
            </a:r>
            <a:endParaRPr/>
          </a:p>
          <a:p>
            <a:pPr indent="0" lvl="0" marL="0">
              <a:spcBef>
                <a:spcPts val="0"/>
              </a:spcBef>
              <a:spcAft>
                <a:spcPts val="0"/>
              </a:spcAft>
              <a:buNone/>
            </a:pPr>
            <a:r>
              <a:rPr lang="en"/>
              <a:t> 2.	Defined </a:t>
            </a:r>
            <a:r>
              <a:rPr lang="en"/>
              <a:t>Hyperparameters</a:t>
            </a:r>
            <a:r>
              <a:rPr lang="en"/>
              <a:t> - Here variables of rank 1&amp;2 are selected as input for higher accuracy of prediction algorithms.</a:t>
            </a:r>
            <a:endParaRPr/>
          </a:p>
        </p:txBody>
      </p:sp>
      <p:pic>
        <p:nvPicPr>
          <p:cNvPr id="346" name="Shape 346"/>
          <p:cNvPicPr preferRelativeResize="0"/>
          <p:nvPr/>
        </p:nvPicPr>
        <p:blipFill>
          <a:blip r:embed="rId3">
            <a:alphaModFix/>
          </a:blip>
          <a:stretch>
            <a:fillRect/>
          </a:stretch>
        </p:blipFill>
        <p:spPr>
          <a:xfrm>
            <a:off x="2809725" y="3007675"/>
            <a:ext cx="6078175" cy="183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ctrTitle"/>
          </p:nvPr>
        </p:nvSpPr>
        <p:spPr>
          <a:xfrm>
            <a:off x="824000" y="204650"/>
            <a:ext cx="6584100" cy="95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Prediction Algorithms</a:t>
            </a:r>
            <a:endParaRPr/>
          </a:p>
        </p:txBody>
      </p:sp>
      <p:sp>
        <p:nvSpPr>
          <p:cNvPr id="352" name="Shape 352"/>
          <p:cNvSpPr txBox="1"/>
          <p:nvPr>
            <p:ph idx="1" type="subTitle"/>
          </p:nvPr>
        </p:nvSpPr>
        <p:spPr>
          <a:xfrm>
            <a:off x="824000" y="1155650"/>
            <a:ext cx="8144400" cy="217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predict </a:t>
            </a:r>
            <a:r>
              <a:rPr lang="en"/>
              <a:t>customer</a:t>
            </a:r>
            <a:r>
              <a:rPr lang="en"/>
              <a:t> churn , we have used 4 different algorithms</a:t>
            </a:r>
            <a:endParaRPr/>
          </a:p>
          <a:p>
            <a:pPr indent="-330200" lvl="0" marL="457200" rtl="0">
              <a:spcBef>
                <a:spcPts val="0"/>
              </a:spcBef>
              <a:spcAft>
                <a:spcPts val="0"/>
              </a:spcAft>
              <a:buSzPts val="1600"/>
              <a:buAutoNum type="arabicPeriod"/>
            </a:pPr>
            <a:r>
              <a:rPr lang="en"/>
              <a:t>Logistic Regression</a:t>
            </a:r>
            <a:endParaRPr/>
          </a:p>
          <a:p>
            <a:pPr indent="-330200" lvl="0" marL="457200" rtl="0">
              <a:spcBef>
                <a:spcPts val="0"/>
              </a:spcBef>
              <a:spcAft>
                <a:spcPts val="0"/>
              </a:spcAft>
              <a:buSzPts val="1600"/>
              <a:buAutoNum type="arabicPeriod"/>
            </a:pPr>
            <a:r>
              <a:rPr lang="en"/>
              <a:t>KNeighbors Classifier</a:t>
            </a:r>
            <a:endParaRPr/>
          </a:p>
          <a:p>
            <a:pPr indent="-330200" lvl="0" marL="457200" rtl="0">
              <a:spcBef>
                <a:spcPts val="0"/>
              </a:spcBef>
              <a:spcAft>
                <a:spcPts val="0"/>
              </a:spcAft>
              <a:buSzPts val="1600"/>
              <a:buAutoNum type="arabicPeriod"/>
            </a:pPr>
            <a:r>
              <a:rPr lang="en"/>
              <a:t>Decision Tree</a:t>
            </a:r>
            <a:r>
              <a:rPr lang="en"/>
              <a:t> Classifier</a:t>
            </a:r>
            <a:endParaRPr/>
          </a:p>
          <a:p>
            <a:pPr indent="-330200" lvl="0" marL="457200" rtl="0">
              <a:spcBef>
                <a:spcPts val="0"/>
              </a:spcBef>
              <a:spcAft>
                <a:spcPts val="0"/>
              </a:spcAft>
              <a:buSzPts val="1600"/>
              <a:buAutoNum type="arabicPeriod"/>
            </a:pPr>
            <a:r>
              <a:rPr lang="en"/>
              <a:t>Random Forest Classifier</a:t>
            </a:r>
            <a:endParaRPr/>
          </a:p>
          <a:p>
            <a:pPr indent="0" lvl="0" marL="0" rtl="0">
              <a:spcBef>
                <a:spcPts val="0"/>
              </a:spcBef>
              <a:spcAft>
                <a:spcPts val="0"/>
              </a:spcAft>
              <a:buNone/>
            </a:pPr>
            <a:r>
              <a:rPr lang="en"/>
              <a:t>By training each model , we get the below metrics with Ranking as per their accuracy score</a:t>
            </a:r>
            <a:endParaRPr/>
          </a:p>
          <a:p>
            <a:pPr indent="0" lvl="0" marL="0">
              <a:spcBef>
                <a:spcPts val="0"/>
              </a:spcBef>
              <a:spcAft>
                <a:spcPts val="0"/>
              </a:spcAft>
              <a:buNone/>
            </a:pPr>
            <a:r>
              <a:rPr lang="en"/>
              <a:t>For this data Logistic Regression is the best model with accuracy score of approx 0.79 .</a:t>
            </a:r>
            <a:endParaRPr/>
          </a:p>
        </p:txBody>
      </p:sp>
      <p:pic>
        <p:nvPicPr>
          <p:cNvPr id="353" name="Shape 353"/>
          <p:cNvPicPr preferRelativeResize="0"/>
          <p:nvPr/>
        </p:nvPicPr>
        <p:blipFill>
          <a:blip r:embed="rId3">
            <a:alphaModFix/>
          </a:blip>
          <a:stretch>
            <a:fillRect/>
          </a:stretch>
        </p:blipFill>
        <p:spPr>
          <a:xfrm>
            <a:off x="2240900" y="3329750"/>
            <a:ext cx="4241325" cy="166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ctrTitle"/>
          </p:nvPr>
        </p:nvSpPr>
        <p:spPr>
          <a:xfrm>
            <a:off x="824000" y="420750"/>
            <a:ext cx="4903200" cy="976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Deployment</a:t>
            </a:r>
            <a:endParaRPr/>
          </a:p>
        </p:txBody>
      </p:sp>
      <p:sp>
        <p:nvSpPr>
          <p:cNvPr id="359" name="Shape 359"/>
          <p:cNvSpPr txBox="1"/>
          <p:nvPr>
            <p:ph idx="1" type="subTitle"/>
          </p:nvPr>
        </p:nvSpPr>
        <p:spPr>
          <a:xfrm>
            <a:off x="824000" y="1447425"/>
            <a:ext cx="5537400" cy="309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deployment phase consists of </a:t>
            </a:r>
            <a:endParaRPr/>
          </a:p>
          <a:p>
            <a:pPr indent="0" lvl="0" marL="0">
              <a:spcBef>
                <a:spcPts val="0"/>
              </a:spcBef>
              <a:spcAft>
                <a:spcPts val="0"/>
              </a:spcAft>
              <a:buNone/>
            </a:pPr>
            <a:r>
              <a:t/>
            </a:r>
            <a:endParaRPr/>
          </a:p>
          <a:p>
            <a:pPr indent="-330200" lvl="0" marL="457200" rtl="0">
              <a:spcBef>
                <a:spcPts val="0"/>
              </a:spcBef>
              <a:spcAft>
                <a:spcPts val="0"/>
              </a:spcAft>
              <a:buSzPts val="1600"/>
              <a:buAutoNum type="arabicPeriod"/>
            </a:pPr>
            <a:r>
              <a:rPr lang="en"/>
              <a:t>Serialization using Pickle</a:t>
            </a:r>
            <a:endParaRPr/>
          </a:p>
          <a:p>
            <a:pPr indent="-330200" lvl="0" marL="457200" rtl="0">
              <a:spcBef>
                <a:spcPts val="0"/>
              </a:spcBef>
              <a:spcAft>
                <a:spcPts val="0"/>
              </a:spcAft>
              <a:buSzPts val="1600"/>
              <a:buAutoNum type="arabicPeriod"/>
            </a:pPr>
            <a:r>
              <a:rPr lang="en"/>
              <a:t>Cloud Storage at Amazon S3</a:t>
            </a:r>
            <a:endParaRPr/>
          </a:p>
          <a:p>
            <a:pPr indent="-330200" lvl="0" marL="457200" rtl="0">
              <a:spcBef>
                <a:spcPts val="0"/>
              </a:spcBef>
              <a:spcAft>
                <a:spcPts val="0"/>
              </a:spcAft>
              <a:buSzPts val="1600"/>
              <a:buAutoNum type="arabicPeriod"/>
            </a:pPr>
            <a:r>
              <a:rPr lang="en"/>
              <a:t>Parallel Processing using Dask</a:t>
            </a:r>
            <a:endParaRPr/>
          </a:p>
          <a:p>
            <a:pPr indent="-330200" lvl="0" marL="457200" rtl="0">
              <a:spcBef>
                <a:spcPts val="0"/>
              </a:spcBef>
              <a:spcAft>
                <a:spcPts val="0"/>
              </a:spcAft>
              <a:buSzPts val="1600"/>
              <a:buAutoNum type="arabicPeriod"/>
            </a:pPr>
            <a:r>
              <a:rPr lang="en"/>
              <a:t>Dockerzing</a:t>
            </a:r>
            <a:endParaRPr/>
          </a:p>
          <a:p>
            <a:pPr indent="-330200" lvl="0" marL="457200">
              <a:spcBef>
                <a:spcPts val="0"/>
              </a:spcBef>
              <a:spcAft>
                <a:spcPts val="0"/>
              </a:spcAft>
              <a:buSzPts val="1600"/>
              <a:buAutoNum type="arabicPeriod"/>
            </a:pPr>
            <a:r>
              <a:rPr lang="en"/>
              <a:t>Git </a:t>
            </a:r>
            <a:endParaRPr/>
          </a:p>
        </p:txBody>
      </p:sp>
      <p:pic>
        <p:nvPicPr>
          <p:cNvPr id="360" name="Shape 360"/>
          <p:cNvPicPr preferRelativeResize="0"/>
          <p:nvPr/>
        </p:nvPicPr>
        <p:blipFill>
          <a:blip r:embed="rId3">
            <a:alphaModFix/>
          </a:blip>
          <a:stretch>
            <a:fillRect/>
          </a:stretch>
        </p:blipFill>
        <p:spPr>
          <a:xfrm>
            <a:off x="4632475" y="2137500"/>
            <a:ext cx="4454749" cy="239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ctrTitle"/>
          </p:nvPr>
        </p:nvSpPr>
        <p:spPr>
          <a:xfrm>
            <a:off x="824000" y="360350"/>
            <a:ext cx="6050700" cy="1197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Web Application</a:t>
            </a:r>
            <a:endParaRPr/>
          </a:p>
        </p:txBody>
      </p:sp>
      <p:sp>
        <p:nvSpPr>
          <p:cNvPr id="366" name="Shape 366"/>
          <p:cNvSpPr txBox="1"/>
          <p:nvPr>
            <p:ph idx="1" type="subTitle"/>
          </p:nvPr>
        </p:nvSpPr>
        <p:spPr>
          <a:xfrm>
            <a:off x="824000" y="1608475"/>
            <a:ext cx="7852500" cy="268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It is very important to create a framework for user-server interface.For which we have used Flask platform to create a web application to interact with our user,</a:t>
            </a:r>
            <a:endParaRPr/>
          </a:p>
          <a:p>
            <a:pPr indent="0" lvl="0" marL="0">
              <a:spcBef>
                <a:spcPts val="0"/>
              </a:spcBef>
              <a:spcAft>
                <a:spcPts val="0"/>
              </a:spcAft>
              <a:buNone/>
            </a:pPr>
            <a:r>
              <a:t/>
            </a:r>
            <a:endParaRPr/>
          </a:p>
          <a:p>
            <a:pPr indent="0" lvl="0" marL="0">
              <a:spcBef>
                <a:spcPts val="0"/>
              </a:spcBef>
              <a:spcAft>
                <a:spcPts val="0"/>
              </a:spcAft>
              <a:buNone/>
            </a:pPr>
            <a:r>
              <a:rPr lang="en"/>
              <a:t>This application mainly aims for</a:t>
            </a:r>
            <a:endParaRPr/>
          </a:p>
          <a:p>
            <a:pPr indent="-330200" lvl="0" marL="457200" rtl="0">
              <a:spcBef>
                <a:spcPts val="0"/>
              </a:spcBef>
              <a:spcAft>
                <a:spcPts val="0"/>
              </a:spcAft>
              <a:buSzPts val="1600"/>
              <a:buAutoNum type="arabicPeriod"/>
            </a:pPr>
            <a:r>
              <a:rPr lang="en"/>
              <a:t>Business aiming to prevent Customer Churn</a:t>
            </a:r>
            <a:endParaRPr/>
          </a:p>
          <a:p>
            <a:pPr indent="-330200" lvl="0" marL="457200" rtl="0">
              <a:spcBef>
                <a:spcPts val="0"/>
              </a:spcBef>
              <a:spcAft>
                <a:spcPts val="0"/>
              </a:spcAft>
              <a:buSzPts val="1600"/>
              <a:buAutoNum type="arabicPeriod"/>
            </a:pPr>
            <a:r>
              <a:rPr lang="en"/>
              <a:t>Evaluation of revenue loss due to churn</a:t>
            </a:r>
            <a:endParaRPr/>
          </a:p>
          <a:p>
            <a:pPr indent="-330200" lvl="0" marL="457200" rtl="0">
              <a:spcBef>
                <a:spcPts val="0"/>
              </a:spcBef>
              <a:spcAft>
                <a:spcPts val="0"/>
              </a:spcAft>
              <a:buSzPts val="1600"/>
              <a:buAutoNum type="arabicPeriod"/>
            </a:pPr>
            <a:r>
              <a:rPr lang="en"/>
              <a:t>Services requires quality improvement</a:t>
            </a:r>
            <a:endParaRPr/>
          </a:p>
          <a:p>
            <a:pPr indent="-330200" lvl="0" marL="457200" rtl="0">
              <a:spcBef>
                <a:spcPts val="0"/>
              </a:spcBef>
              <a:spcAft>
                <a:spcPts val="0"/>
              </a:spcAft>
              <a:buSzPts val="1600"/>
              <a:buAutoNum type="arabicPeriod"/>
            </a:pPr>
            <a:r>
              <a:rPr lang="en"/>
              <a:t>Most </a:t>
            </a:r>
            <a:r>
              <a:rPr lang="en"/>
              <a:t>influential</a:t>
            </a:r>
            <a:r>
              <a:rPr lang="en"/>
              <a:t> services in context of cost</a:t>
            </a:r>
            <a:endParaRPr/>
          </a:p>
        </p:txBody>
      </p:sp>
      <p:pic>
        <p:nvPicPr>
          <p:cNvPr id="367" name="Shape 367"/>
          <p:cNvPicPr preferRelativeResize="0"/>
          <p:nvPr/>
        </p:nvPicPr>
        <p:blipFill>
          <a:blip r:embed="rId3">
            <a:alphaModFix/>
          </a:blip>
          <a:stretch>
            <a:fillRect/>
          </a:stretch>
        </p:blipFill>
        <p:spPr>
          <a:xfrm>
            <a:off x="5532325" y="3066100"/>
            <a:ext cx="3611675" cy="207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ctrTitle"/>
          </p:nvPr>
        </p:nvSpPr>
        <p:spPr>
          <a:xfrm>
            <a:off x="824000" y="299950"/>
            <a:ext cx="4752300" cy="1318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Conclusion</a:t>
            </a:r>
            <a:endParaRPr/>
          </a:p>
        </p:txBody>
      </p:sp>
      <p:sp>
        <p:nvSpPr>
          <p:cNvPr id="373" name="Shape 373"/>
          <p:cNvSpPr txBox="1"/>
          <p:nvPr>
            <p:ph idx="1" type="subTitle"/>
          </p:nvPr>
        </p:nvSpPr>
        <p:spPr>
          <a:xfrm>
            <a:off x="824000" y="1527950"/>
            <a:ext cx="6936600" cy="2763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analysis focused on Churn prediction based on various models give following results</a:t>
            </a:r>
            <a:endParaRPr/>
          </a:p>
          <a:p>
            <a:pPr indent="0" lvl="0" marL="0">
              <a:spcBef>
                <a:spcPts val="0"/>
              </a:spcBef>
              <a:spcAft>
                <a:spcPts val="0"/>
              </a:spcAft>
              <a:buNone/>
            </a:pPr>
            <a:r>
              <a:t/>
            </a:r>
            <a:endParaRPr/>
          </a:p>
          <a:p>
            <a:pPr indent="-330200" lvl="0" marL="457200" rtl="0">
              <a:spcBef>
                <a:spcPts val="0"/>
              </a:spcBef>
              <a:spcAft>
                <a:spcPts val="0"/>
              </a:spcAft>
              <a:buSzPts val="1600"/>
              <a:buAutoNum type="arabicPeriod"/>
            </a:pPr>
            <a:r>
              <a:rPr lang="en"/>
              <a:t>Accuracy measure formulate one standard model that could be used as the predictive model in the future.</a:t>
            </a:r>
            <a:endParaRPr/>
          </a:p>
          <a:p>
            <a:pPr indent="-330200" lvl="0" marL="457200" rtl="0">
              <a:spcBef>
                <a:spcPts val="0"/>
              </a:spcBef>
              <a:spcAft>
                <a:spcPts val="0"/>
              </a:spcAft>
              <a:buSzPts val="1600"/>
              <a:buAutoNum type="arabicPeriod"/>
            </a:pPr>
            <a:r>
              <a:rPr lang="en"/>
              <a:t>Various </a:t>
            </a:r>
            <a:r>
              <a:rPr lang="en"/>
              <a:t>parameters</a:t>
            </a:r>
            <a:r>
              <a:rPr lang="en"/>
              <a:t> in the data are of no use</a:t>
            </a:r>
            <a:endParaRPr/>
          </a:p>
          <a:p>
            <a:pPr indent="-330200" lvl="0" marL="457200" rtl="0">
              <a:spcBef>
                <a:spcPts val="0"/>
              </a:spcBef>
              <a:spcAft>
                <a:spcPts val="0"/>
              </a:spcAft>
              <a:buSzPts val="1600"/>
              <a:buAutoNum type="arabicPeriod"/>
            </a:pPr>
            <a:r>
              <a:rPr lang="en"/>
              <a:t>Logistic Regression model is able to produce predictions with high accuracy.</a:t>
            </a:r>
            <a:endParaRPr/>
          </a:p>
          <a:p>
            <a:pPr indent="-330200" lvl="0" marL="457200">
              <a:spcBef>
                <a:spcPts val="0"/>
              </a:spcBef>
              <a:spcAft>
                <a:spcPts val="0"/>
              </a:spcAft>
              <a:buSzPts val="1600"/>
              <a:buAutoNum type="arabicPeriod"/>
            </a:pPr>
            <a:r>
              <a:rPr lang="en"/>
              <a:t>By using best model, company can decide which customers to focus to prevent them leaving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ctrTitle"/>
          </p:nvPr>
        </p:nvSpPr>
        <p:spPr>
          <a:xfrm>
            <a:off x="493200" y="521400"/>
            <a:ext cx="8143200" cy="1006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Recommendations</a:t>
            </a:r>
            <a:r>
              <a:rPr lang="en"/>
              <a:t> &amp; Future Work</a:t>
            </a:r>
            <a:endParaRPr/>
          </a:p>
        </p:txBody>
      </p:sp>
      <p:sp>
        <p:nvSpPr>
          <p:cNvPr id="379" name="Shape 379"/>
          <p:cNvSpPr txBox="1"/>
          <p:nvPr>
            <p:ph idx="1" type="subTitle"/>
          </p:nvPr>
        </p:nvSpPr>
        <p:spPr>
          <a:xfrm>
            <a:off x="674400" y="1608475"/>
            <a:ext cx="7297500" cy="345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Various solutions are proposed by this study</a:t>
            </a:r>
            <a:endParaRPr/>
          </a:p>
          <a:p>
            <a:pPr indent="0" lvl="0" marL="0">
              <a:spcBef>
                <a:spcPts val="0"/>
              </a:spcBef>
              <a:spcAft>
                <a:spcPts val="0"/>
              </a:spcAft>
              <a:buNone/>
            </a:pPr>
            <a:r>
              <a:t/>
            </a:r>
            <a:endParaRPr/>
          </a:p>
          <a:p>
            <a:pPr indent="-330200" lvl="0" marL="457200" rtl="0">
              <a:spcBef>
                <a:spcPts val="0"/>
              </a:spcBef>
              <a:spcAft>
                <a:spcPts val="0"/>
              </a:spcAft>
              <a:buSzPts val="1600"/>
              <a:buAutoNum type="arabicPeriod"/>
            </a:pPr>
            <a:r>
              <a:rPr lang="en"/>
              <a:t>By using best model , concerns of churning customers should be </a:t>
            </a:r>
            <a:r>
              <a:rPr lang="en"/>
              <a:t>prioritized</a:t>
            </a:r>
            <a:r>
              <a:rPr lang="en"/>
              <a:t> first.</a:t>
            </a:r>
            <a:endParaRPr/>
          </a:p>
          <a:p>
            <a:pPr indent="-330200" lvl="0" marL="457200" rtl="0">
              <a:spcBef>
                <a:spcPts val="0"/>
              </a:spcBef>
              <a:spcAft>
                <a:spcPts val="0"/>
              </a:spcAft>
              <a:buSzPts val="1600"/>
              <a:buAutoNum type="arabicPeriod"/>
            </a:pPr>
            <a:r>
              <a:rPr lang="en"/>
              <a:t>Leverage the time to improve quality of high cost services like Fibre optic.</a:t>
            </a:r>
            <a:endParaRPr/>
          </a:p>
          <a:p>
            <a:pPr indent="-330200" lvl="0" marL="457200" rtl="0">
              <a:spcBef>
                <a:spcPts val="0"/>
              </a:spcBef>
              <a:spcAft>
                <a:spcPts val="0"/>
              </a:spcAft>
              <a:buSzPts val="1600"/>
              <a:buAutoNum type="arabicPeriod"/>
            </a:pPr>
            <a:r>
              <a:rPr lang="en"/>
              <a:t>Collect customer feedback and act on it immediately to prevent churn.</a:t>
            </a:r>
            <a:endParaRPr/>
          </a:p>
          <a:p>
            <a:pPr indent="0" lvl="0" marL="0" rtl="0">
              <a:spcBef>
                <a:spcPts val="0"/>
              </a:spcBef>
              <a:spcAft>
                <a:spcPts val="0"/>
              </a:spcAft>
              <a:buNone/>
            </a:pPr>
            <a:r>
              <a:t/>
            </a:r>
            <a:endParaRPr/>
          </a:p>
          <a:p>
            <a:pPr indent="0" lvl="0" marL="0" rtl="0">
              <a:spcBef>
                <a:spcPts val="0"/>
              </a:spcBef>
              <a:spcAft>
                <a:spcPts val="0"/>
              </a:spcAft>
              <a:buNone/>
            </a:pPr>
            <a:r>
              <a:rPr lang="en"/>
              <a:t>Future work can be done to enhance model accuracy and precision</a:t>
            </a:r>
            <a:endParaRPr/>
          </a:p>
          <a:p>
            <a:pPr indent="0" lvl="0" marL="0" rtl="0">
              <a:spcBef>
                <a:spcPts val="0"/>
              </a:spcBef>
              <a:spcAft>
                <a:spcPts val="0"/>
              </a:spcAft>
              <a:buNone/>
            </a:pPr>
            <a:r>
              <a:t/>
            </a:r>
            <a:endParaRPr/>
          </a:p>
          <a:p>
            <a:pPr indent="-330200" lvl="0" marL="457200" rtl="0">
              <a:spcBef>
                <a:spcPts val="0"/>
              </a:spcBef>
              <a:spcAft>
                <a:spcPts val="0"/>
              </a:spcAft>
              <a:buSzPts val="1600"/>
              <a:buAutoNum type="arabicPeriod"/>
            </a:pPr>
            <a:r>
              <a:rPr lang="en"/>
              <a:t>Customer profile should be included in data to know whether the churning customer is worth retaining or not.</a:t>
            </a:r>
            <a:endParaRPr/>
          </a:p>
          <a:p>
            <a:pPr indent="-330200" lvl="0" marL="457200" rtl="0">
              <a:spcBef>
                <a:spcPts val="0"/>
              </a:spcBef>
              <a:spcAft>
                <a:spcPts val="0"/>
              </a:spcAft>
              <a:buSzPts val="1600"/>
              <a:buAutoNum type="arabicPeriod"/>
            </a:pPr>
            <a:r>
              <a:rPr lang="en"/>
              <a:t>A probabilistic model can be introduced to list the clients with highest chance of leaving.</a:t>
            </a:r>
            <a:endParaRPr/>
          </a:p>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ctrTitle"/>
          </p:nvPr>
        </p:nvSpPr>
        <p:spPr>
          <a:xfrm>
            <a:off x="757350" y="664325"/>
            <a:ext cx="2886300" cy="99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 You</a:t>
            </a:r>
            <a:endParaRPr/>
          </a:p>
        </p:txBody>
      </p:sp>
      <p:sp>
        <p:nvSpPr>
          <p:cNvPr id="385" name="Shape 385"/>
          <p:cNvSpPr txBox="1"/>
          <p:nvPr>
            <p:ph idx="1" type="subTitle"/>
          </p:nvPr>
        </p:nvSpPr>
        <p:spPr>
          <a:xfrm>
            <a:off x="824000" y="4508050"/>
            <a:ext cx="7409700" cy="442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GitHub Link</a:t>
            </a:r>
            <a:r>
              <a:rPr lang="en"/>
              <a:t> -   https://github.com/eklavyasaxena/FinalProject_ADS_Team4</a:t>
            </a:r>
            <a:endParaRPr/>
          </a:p>
        </p:txBody>
      </p:sp>
      <p:pic>
        <p:nvPicPr>
          <p:cNvPr id="386" name="Shape 386"/>
          <p:cNvPicPr preferRelativeResize="0"/>
          <p:nvPr/>
        </p:nvPicPr>
        <p:blipFill>
          <a:blip r:embed="rId3">
            <a:alphaModFix/>
          </a:blip>
          <a:stretch>
            <a:fillRect/>
          </a:stretch>
        </p:blipFill>
        <p:spPr>
          <a:xfrm>
            <a:off x="4576925" y="664325"/>
            <a:ext cx="3584575" cy="353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en"/>
              <a:t>	</a:t>
            </a:r>
            <a:endParaRPr/>
          </a:p>
          <a:p>
            <a:pPr indent="0" lvl="0" marL="0">
              <a:spcBef>
                <a:spcPts val="0"/>
              </a:spcBef>
              <a:spcAft>
                <a:spcPts val="0"/>
              </a:spcAft>
              <a:buNone/>
            </a:pPr>
            <a:r>
              <a:t/>
            </a:r>
            <a:endParaRPr/>
          </a:p>
        </p:txBody>
      </p:sp>
      <p:sp>
        <p:nvSpPr>
          <p:cNvPr id="285" name="Shape 285"/>
          <p:cNvSpPr txBox="1"/>
          <p:nvPr>
            <p:ph type="ctrTitle"/>
          </p:nvPr>
        </p:nvSpPr>
        <p:spPr>
          <a:xfrm>
            <a:off x="824000" y="432950"/>
            <a:ext cx="3717000" cy="695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286" name="Shape 286"/>
          <p:cNvSpPr txBox="1"/>
          <p:nvPr/>
        </p:nvSpPr>
        <p:spPr>
          <a:xfrm>
            <a:off x="959525" y="1128350"/>
            <a:ext cx="6962100" cy="372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Customer Churn</a:t>
            </a:r>
            <a:r>
              <a:rPr lang="en">
                <a:solidFill>
                  <a:srgbClr val="FFFFFF"/>
                </a:solidFill>
              </a:rPr>
              <a:t> </a:t>
            </a:r>
            <a:r>
              <a:rPr lang="en">
                <a:solidFill>
                  <a:srgbClr val="FFFFFF"/>
                </a:solidFill>
                <a:latin typeface="Times New Roman"/>
                <a:ea typeface="Times New Roman"/>
                <a:cs typeface="Times New Roman"/>
                <a:sym typeface="Times New Roman"/>
              </a:rPr>
              <a:t>is one </a:t>
            </a:r>
            <a:r>
              <a:rPr lang="en">
                <a:solidFill>
                  <a:srgbClr val="FFFFFF"/>
                </a:solidFill>
                <a:latin typeface="Times New Roman"/>
                <a:ea typeface="Times New Roman"/>
                <a:cs typeface="Times New Roman"/>
                <a:sym typeface="Times New Roman"/>
              </a:rPr>
              <a:t>of the most critical challenges in the service industry. This project investigates determinants of customer churn in any service provider firm. The subject of customer retention, loyalty, and churn is receiving attention in many industries. This is important in the customer lifetime value context. A company will have a sense of how much is really being lost because of the customer churn and the scale of the efforts that would be appropriate for retention campaign. The mass marketing approach cannot succeed in the diversity of consumer business today. Customer value analysis along with customer churn predictions will help marketing programs target more specific groups of customers.</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a:solidFill>
                  <a:srgbClr val="FFFFFF"/>
                </a:solidFill>
                <a:latin typeface="Times New Roman"/>
                <a:ea typeface="Times New Roman"/>
                <a:cs typeface="Times New Roman"/>
                <a:sym typeface="Times New Roman"/>
              </a:rPr>
              <a:t>We will be discussing:</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317500" lvl="0" marL="457200" rtl="0">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Business problem</a:t>
            </a:r>
            <a:endParaRPr>
              <a:solidFill>
                <a:srgbClr val="FFFFFF"/>
              </a:solidFill>
              <a:latin typeface="Times New Roman"/>
              <a:ea typeface="Times New Roman"/>
              <a:cs typeface="Times New Roman"/>
              <a:sym typeface="Times New Roman"/>
            </a:endParaRPr>
          </a:p>
          <a:p>
            <a:pPr indent="-317500" lvl="0" marL="457200" rtl="0">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Need of Customer Churn Prediction</a:t>
            </a:r>
            <a:endParaRPr>
              <a:solidFill>
                <a:srgbClr val="FFFFFF"/>
              </a:solidFill>
              <a:latin typeface="Times New Roman"/>
              <a:ea typeface="Times New Roman"/>
              <a:cs typeface="Times New Roman"/>
              <a:sym typeface="Times New Roman"/>
            </a:endParaRPr>
          </a:p>
          <a:p>
            <a:pPr indent="-317500" lvl="0" marL="457200" rtl="0">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Factors influencing Customer Churn</a:t>
            </a:r>
            <a:endParaRPr>
              <a:solidFill>
                <a:srgbClr val="FFFFFF"/>
              </a:solidFill>
              <a:latin typeface="Times New Roman"/>
              <a:ea typeface="Times New Roman"/>
              <a:cs typeface="Times New Roman"/>
              <a:sym typeface="Times New Roman"/>
            </a:endParaRPr>
          </a:p>
          <a:p>
            <a:pPr indent="-317500" lvl="0" marL="457200" rtl="0">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Approach for predicting customer churn</a:t>
            </a:r>
            <a:endParaRPr>
              <a:solidFill>
                <a:srgbClr val="FFFFFF"/>
              </a:solidFill>
              <a:latin typeface="Times New Roman"/>
              <a:ea typeface="Times New Roman"/>
              <a:cs typeface="Times New Roman"/>
              <a:sym typeface="Times New Roman"/>
            </a:endParaRPr>
          </a:p>
          <a:p>
            <a:pPr indent="-317500" lvl="0" marL="457200" rtl="0">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Results &amp; Conclusion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ctrTitle"/>
          </p:nvPr>
        </p:nvSpPr>
        <p:spPr>
          <a:xfrm>
            <a:off x="457350" y="154825"/>
            <a:ext cx="5043000" cy="76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Business Problem</a:t>
            </a:r>
            <a:endParaRPr/>
          </a:p>
        </p:txBody>
      </p:sp>
      <p:sp>
        <p:nvSpPr>
          <p:cNvPr id="292" name="Shape 292"/>
          <p:cNvSpPr txBox="1"/>
          <p:nvPr>
            <p:ph idx="1" type="subTitle"/>
          </p:nvPr>
        </p:nvSpPr>
        <p:spPr>
          <a:xfrm>
            <a:off x="355500" y="919825"/>
            <a:ext cx="4510200" cy="412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Consumers today go through a complex decision making process before subscribing to any of the service. The service provided by any </a:t>
            </a:r>
            <a:r>
              <a:rPr lang="en"/>
              <a:t>vendors</a:t>
            </a:r>
            <a:r>
              <a:rPr lang="en"/>
              <a:t> are not </a:t>
            </a:r>
            <a:r>
              <a:rPr lang="en"/>
              <a:t>highly</a:t>
            </a:r>
            <a:r>
              <a:rPr lang="en"/>
              <a:t> differentiated.</a:t>
            </a:r>
            <a:endParaRPr/>
          </a:p>
          <a:p>
            <a:pPr indent="0" lvl="0" marL="0">
              <a:spcBef>
                <a:spcPts val="0"/>
              </a:spcBef>
              <a:spcAft>
                <a:spcPts val="0"/>
              </a:spcAft>
              <a:buNone/>
            </a:pPr>
            <a:r>
              <a:t/>
            </a:r>
            <a:endParaRPr/>
          </a:p>
          <a:p>
            <a:pPr indent="0" lvl="0" marL="0">
              <a:spcBef>
                <a:spcPts val="0"/>
              </a:spcBef>
              <a:spcAft>
                <a:spcPts val="0"/>
              </a:spcAft>
              <a:buNone/>
            </a:pPr>
            <a:r>
              <a:rPr lang="en"/>
              <a:t>For such reason customer loyalty becomes an issue, hence it is becoming really important for companies to proactively identify factors that have a tendency to take preventive measures to retain customers.According to a telecom company , loss due to customer churn to the company is approximately $ 140k per month.</a:t>
            </a:r>
            <a:endParaRPr/>
          </a:p>
          <a:p>
            <a:pPr indent="0" lvl="0" marL="0">
              <a:spcBef>
                <a:spcPts val="0"/>
              </a:spcBef>
              <a:spcAft>
                <a:spcPts val="0"/>
              </a:spcAft>
              <a:buNone/>
            </a:pPr>
            <a:r>
              <a:t/>
            </a:r>
            <a:endParaRPr/>
          </a:p>
          <a:p>
            <a:pPr indent="0" lvl="0" marL="0">
              <a:spcBef>
                <a:spcPts val="0"/>
              </a:spcBef>
              <a:spcAft>
                <a:spcPts val="0"/>
              </a:spcAft>
              <a:buNone/>
            </a:pPr>
            <a:r>
              <a:rPr lang="en"/>
              <a:t>For such reasons customer retention analysis is required which will help to face these challenges.</a:t>
            </a:r>
            <a:endParaRPr/>
          </a:p>
          <a:p>
            <a:pPr indent="0" lvl="0" marL="0">
              <a:spcBef>
                <a:spcPts val="0"/>
              </a:spcBef>
              <a:spcAft>
                <a:spcPts val="0"/>
              </a:spcAft>
              <a:buNone/>
            </a:pPr>
            <a:r>
              <a:t/>
            </a:r>
            <a:endParaRPr sz="1400">
              <a:solidFill>
                <a:srgbClr val="FFFFFF"/>
              </a:solidFill>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293" name="Shape 293"/>
          <p:cNvPicPr preferRelativeResize="0"/>
          <p:nvPr/>
        </p:nvPicPr>
        <p:blipFill>
          <a:blip r:embed="rId3">
            <a:alphaModFix/>
          </a:blip>
          <a:stretch>
            <a:fillRect/>
          </a:stretch>
        </p:blipFill>
        <p:spPr>
          <a:xfrm>
            <a:off x="5029225" y="1126425"/>
            <a:ext cx="4048125" cy="300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ctrTitle"/>
          </p:nvPr>
        </p:nvSpPr>
        <p:spPr>
          <a:xfrm>
            <a:off x="411300" y="154325"/>
            <a:ext cx="3967200" cy="1011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Data Description</a:t>
            </a:r>
            <a:endParaRPr/>
          </a:p>
        </p:txBody>
      </p:sp>
      <p:sp>
        <p:nvSpPr>
          <p:cNvPr id="299" name="Shape 299"/>
          <p:cNvSpPr txBox="1"/>
          <p:nvPr>
            <p:ph idx="1" type="subTitle"/>
          </p:nvPr>
        </p:nvSpPr>
        <p:spPr>
          <a:xfrm>
            <a:off x="553600" y="1004550"/>
            <a:ext cx="8304000" cy="3855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this study a customer data from a Telecommunication is used and analyzed.</a:t>
            </a:r>
            <a:endParaRPr/>
          </a:p>
          <a:p>
            <a:pPr indent="0" lvl="0" marL="0">
              <a:spcBef>
                <a:spcPts val="0"/>
              </a:spcBef>
              <a:spcAft>
                <a:spcPts val="0"/>
              </a:spcAft>
              <a:buNone/>
            </a:pPr>
            <a:r>
              <a:t/>
            </a:r>
            <a:endParaRPr/>
          </a:p>
          <a:p>
            <a:pPr indent="0" lvl="0" marL="0" rtl="0">
              <a:lnSpc>
                <a:spcPct val="115000"/>
              </a:lnSpc>
              <a:spcBef>
                <a:spcPts val="0"/>
              </a:spcBef>
              <a:spcAft>
                <a:spcPts val="0"/>
              </a:spcAft>
              <a:buNone/>
            </a:pPr>
            <a:r>
              <a:rPr lang="en"/>
              <a:t>The dataset consists of 7043 records/rows and 21 fields/columns</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lang="en"/>
              <a:t>1. </a:t>
            </a:r>
            <a:r>
              <a:rPr lang="en"/>
              <a:t>Customers who left within the last month – the column is called Churn(Target Variable)</a:t>
            </a:r>
            <a:endParaRPr/>
          </a:p>
          <a:p>
            <a:pPr indent="0" lvl="0" marL="0" rtl="0">
              <a:lnSpc>
                <a:spcPct val="115000"/>
              </a:lnSpc>
              <a:spcBef>
                <a:spcPts val="0"/>
              </a:spcBef>
              <a:spcAft>
                <a:spcPts val="0"/>
              </a:spcAft>
              <a:buNone/>
            </a:pPr>
            <a:r>
              <a:rPr lang="en"/>
              <a:t>2. Services that each customer has signed up for – phone, multiple lines, internet, online security, online backup, device protection, tech support, and streaming TV and movies</a:t>
            </a:r>
            <a:endParaRPr/>
          </a:p>
          <a:p>
            <a:pPr indent="0" lvl="0" marL="0" rtl="0">
              <a:lnSpc>
                <a:spcPct val="115000"/>
              </a:lnSpc>
              <a:spcBef>
                <a:spcPts val="0"/>
              </a:spcBef>
              <a:spcAft>
                <a:spcPts val="0"/>
              </a:spcAft>
              <a:buNone/>
            </a:pPr>
            <a:r>
              <a:rPr lang="en"/>
              <a:t>3. Customer account information – how long they’ve been a customer, contract, payment method, paperless billing, monthly charges, and total charges</a:t>
            </a:r>
            <a:endParaRPr/>
          </a:p>
          <a:p>
            <a:pPr indent="0" lvl="0" marL="0" rtl="0">
              <a:lnSpc>
                <a:spcPct val="115000"/>
              </a:lnSpc>
              <a:spcBef>
                <a:spcPts val="0"/>
              </a:spcBef>
              <a:spcAft>
                <a:spcPts val="0"/>
              </a:spcAft>
              <a:buNone/>
            </a:pPr>
            <a:r>
              <a:rPr lang="en"/>
              <a:t>4. Demographic info about customers – gender, age range, and if they have partners and dependents</a:t>
            </a:r>
            <a:endParaRPr/>
          </a:p>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ctrTitle"/>
          </p:nvPr>
        </p:nvSpPr>
        <p:spPr>
          <a:xfrm>
            <a:off x="824000" y="289900"/>
            <a:ext cx="4255500" cy="111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Data Analysis</a:t>
            </a:r>
            <a:endParaRPr/>
          </a:p>
        </p:txBody>
      </p:sp>
      <p:sp>
        <p:nvSpPr>
          <p:cNvPr id="305" name="Shape 305"/>
          <p:cNvSpPr txBox="1"/>
          <p:nvPr>
            <p:ph idx="1" type="subTitle"/>
          </p:nvPr>
        </p:nvSpPr>
        <p:spPr>
          <a:xfrm>
            <a:off x="884400" y="1407100"/>
            <a:ext cx="6755400" cy="3331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Since this dataset consists both numeric and categorical data , then we decided to analyse both type of data </a:t>
            </a:r>
            <a:r>
              <a:rPr lang="en"/>
              <a:t>differently</a:t>
            </a:r>
            <a:r>
              <a:rPr lang="en"/>
              <a:t> to facilitate the analysis</a:t>
            </a:r>
            <a:endParaRPr/>
          </a:p>
          <a:p>
            <a:pPr indent="0" lvl="0" marL="0">
              <a:spcBef>
                <a:spcPts val="0"/>
              </a:spcBef>
              <a:spcAft>
                <a:spcPts val="0"/>
              </a:spcAft>
              <a:buNone/>
            </a:pPr>
            <a:r>
              <a:t/>
            </a:r>
            <a:endParaRPr/>
          </a:p>
          <a:p>
            <a:pPr indent="0" lvl="0" marL="0" rtl="0">
              <a:spcBef>
                <a:spcPts val="0"/>
              </a:spcBef>
              <a:spcAft>
                <a:spcPts val="0"/>
              </a:spcAft>
              <a:buNone/>
            </a:pPr>
            <a:r>
              <a:rPr lang="en"/>
              <a:t>Process followed</a:t>
            </a:r>
            <a:endParaRPr/>
          </a:p>
          <a:p>
            <a:pPr indent="0" lvl="0" marL="0" rtl="0">
              <a:spcBef>
                <a:spcPts val="0"/>
              </a:spcBef>
              <a:spcAft>
                <a:spcPts val="0"/>
              </a:spcAft>
              <a:buNone/>
            </a:pPr>
            <a:r>
              <a:t/>
            </a:r>
            <a:endParaRPr/>
          </a:p>
          <a:p>
            <a:pPr indent="-330200" lvl="0" marL="457200" rtl="0">
              <a:spcBef>
                <a:spcPts val="0"/>
              </a:spcBef>
              <a:spcAft>
                <a:spcPts val="0"/>
              </a:spcAft>
              <a:buSzPts val="1600"/>
              <a:buAutoNum type="arabicPeriod"/>
            </a:pPr>
            <a:r>
              <a:rPr lang="en"/>
              <a:t>Univariate analysis (Numeric variables)</a:t>
            </a:r>
            <a:endParaRPr/>
          </a:p>
          <a:p>
            <a:pPr indent="-330200" lvl="0" marL="457200" rtl="0">
              <a:spcBef>
                <a:spcPts val="0"/>
              </a:spcBef>
              <a:spcAft>
                <a:spcPts val="0"/>
              </a:spcAft>
              <a:buSzPts val="1600"/>
              <a:buAutoNum type="arabicPeriod"/>
            </a:pPr>
            <a:r>
              <a:rPr lang="en"/>
              <a:t>Bivariate analysis</a:t>
            </a:r>
            <a:endParaRPr/>
          </a:p>
          <a:p>
            <a:pPr indent="-330200" lvl="0" marL="457200">
              <a:spcBef>
                <a:spcPts val="0"/>
              </a:spcBef>
              <a:spcAft>
                <a:spcPts val="0"/>
              </a:spcAft>
              <a:buSzPts val="1600"/>
              <a:buAutoNum type="arabicPeriod"/>
            </a:pPr>
            <a:r>
              <a:rPr lang="en"/>
              <a:t>Categorical variable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ctrTitle"/>
          </p:nvPr>
        </p:nvSpPr>
        <p:spPr>
          <a:xfrm>
            <a:off x="603925" y="430825"/>
            <a:ext cx="4791300" cy="85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Univariate Analysis</a:t>
            </a:r>
            <a:endParaRPr/>
          </a:p>
        </p:txBody>
      </p:sp>
      <p:sp>
        <p:nvSpPr>
          <p:cNvPr id="311" name="Shape 311"/>
          <p:cNvSpPr txBox="1"/>
          <p:nvPr>
            <p:ph idx="1" type="subTitle"/>
          </p:nvPr>
        </p:nvSpPr>
        <p:spPr>
          <a:xfrm>
            <a:off x="603925" y="1351675"/>
            <a:ext cx="4255500" cy="3447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Univariate analysis is done by plotting</a:t>
            </a:r>
            <a:endParaRPr/>
          </a:p>
          <a:p>
            <a:pPr indent="-330200" lvl="0" marL="457200" rtl="0">
              <a:spcBef>
                <a:spcPts val="0"/>
              </a:spcBef>
              <a:spcAft>
                <a:spcPts val="0"/>
              </a:spcAft>
              <a:buSzPts val="1600"/>
              <a:buAutoNum type="arabicPeriod"/>
            </a:pPr>
            <a:r>
              <a:rPr lang="en"/>
              <a:t>Box plots</a:t>
            </a:r>
            <a:endParaRPr/>
          </a:p>
          <a:p>
            <a:pPr indent="-330200" lvl="0" marL="457200" rtl="0">
              <a:spcBef>
                <a:spcPts val="0"/>
              </a:spcBef>
              <a:spcAft>
                <a:spcPts val="0"/>
              </a:spcAft>
              <a:buSzPts val="1600"/>
              <a:buAutoNum type="arabicPeriod"/>
            </a:pPr>
            <a:r>
              <a:rPr lang="en"/>
              <a:t>Histograms</a:t>
            </a:r>
            <a:endParaRPr/>
          </a:p>
          <a:p>
            <a:pPr indent="0" lvl="0" marL="0" rtl="0">
              <a:spcBef>
                <a:spcPts val="0"/>
              </a:spcBef>
              <a:spcAft>
                <a:spcPts val="0"/>
              </a:spcAft>
              <a:buNone/>
            </a:pPr>
            <a:r>
              <a:t/>
            </a:r>
            <a:endParaRPr/>
          </a:p>
          <a:p>
            <a:pPr indent="0" lvl="0" marL="0">
              <a:spcBef>
                <a:spcPts val="0"/>
              </a:spcBef>
              <a:spcAft>
                <a:spcPts val="0"/>
              </a:spcAft>
              <a:buNone/>
            </a:pPr>
            <a:r>
              <a:rPr lang="en"/>
              <a:t>From the plots, it is clear that </a:t>
            </a:r>
            <a:endParaRPr/>
          </a:p>
          <a:p>
            <a:pPr indent="0" lvl="0" marL="0" rtl="0">
              <a:spcBef>
                <a:spcPts val="0"/>
              </a:spcBef>
              <a:spcAft>
                <a:spcPts val="0"/>
              </a:spcAft>
              <a:buNone/>
            </a:pPr>
            <a:r>
              <a:t/>
            </a:r>
            <a:endParaRPr/>
          </a:p>
          <a:p>
            <a:pPr indent="-330200" lvl="0" marL="457200" rtl="0">
              <a:spcBef>
                <a:spcPts val="0"/>
              </a:spcBef>
              <a:spcAft>
                <a:spcPts val="0"/>
              </a:spcAft>
              <a:buSzPts val="1600"/>
              <a:buAutoNum type="arabicPeriod"/>
            </a:pPr>
            <a:r>
              <a:rPr lang="en"/>
              <a:t>Numeric variables like MonthlyCharges and tenure are not evenly distributed </a:t>
            </a:r>
            <a:endParaRPr/>
          </a:p>
          <a:p>
            <a:pPr indent="-330200" lvl="0" marL="457200">
              <a:spcBef>
                <a:spcPts val="0"/>
              </a:spcBef>
              <a:spcAft>
                <a:spcPts val="0"/>
              </a:spcAft>
              <a:buSzPts val="1600"/>
              <a:buAutoNum type="arabicPeriod"/>
            </a:pPr>
            <a:r>
              <a:rPr lang="en"/>
              <a:t>But are evenly distributed in the context of churn and are good predictors of churn variable.</a:t>
            </a:r>
            <a:endParaRPr/>
          </a:p>
        </p:txBody>
      </p:sp>
      <p:pic>
        <p:nvPicPr>
          <p:cNvPr id="312" name="Shape 312"/>
          <p:cNvPicPr preferRelativeResize="0"/>
          <p:nvPr/>
        </p:nvPicPr>
        <p:blipFill>
          <a:blip r:embed="rId3">
            <a:alphaModFix/>
          </a:blip>
          <a:stretch>
            <a:fillRect/>
          </a:stretch>
        </p:blipFill>
        <p:spPr>
          <a:xfrm>
            <a:off x="5011825" y="1125325"/>
            <a:ext cx="3979775" cy="350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ctrTitle"/>
          </p:nvPr>
        </p:nvSpPr>
        <p:spPr>
          <a:xfrm>
            <a:off x="824000" y="541525"/>
            <a:ext cx="5769000" cy="996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Bivariate Analysis</a:t>
            </a:r>
            <a:endParaRPr/>
          </a:p>
        </p:txBody>
      </p:sp>
      <p:sp>
        <p:nvSpPr>
          <p:cNvPr id="318" name="Shape 318"/>
          <p:cNvSpPr txBox="1"/>
          <p:nvPr>
            <p:ph idx="1" type="subTitle"/>
          </p:nvPr>
        </p:nvSpPr>
        <p:spPr>
          <a:xfrm>
            <a:off x="824000" y="1487700"/>
            <a:ext cx="4255500" cy="346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With the help of countplots during bivariate analysis of data, we deduce that</a:t>
            </a:r>
            <a:endParaRPr/>
          </a:p>
          <a:p>
            <a:pPr indent="0" lvl="0" marL="0" rtl="0">
              <a:spcBef>
                <a:spcPts val="0"/>
              </a:spcBef>
              <a:spcAft>
                <a:spcPts val="0"/>
              </a:spcAft>
              <a:buNone/>
            </a:pPr>
            <a:r>
              <a:t/>
            </a:r>
            <a:endParaRPr/>
          </a:p>
          <a:p>
            <a:pPr indent="-330200" lvl="0" marL="457200" rtl="0">
              <a:lnSpc>
                <a:spcPct val="115000"/>
              </a:lnSpc>
              <a:spcBef>
                <a:spcPts val="0"/>
              </a:spcBef>
              <a:spcAft>
                <a:spcPts val="0"/>
              </a:spcAft>
              <a:buSzPts val="1600"/>
              <a:buAutoNum type="arabicPeriod"/>
            </a:pPr>
            <a:r>
              <a:rPr lang="en"/>
              <a:t>Less than a year tenure category has highest churn</a:t>
            </a:r>
            <a:endParaRPr/>
          </a:p>
          <a:p>
            <a:pPr indent="-330200" lvl="0" marL="457200" rtl="0">
              <a:lnSpc>
                <a:spcPct val="115000"/>
              </a:lnSpc>
              <a:spcBef>
                <a:spcPts val="0"/>
              </a:spcBef>
              <a:spcAft>
                <a:spcPts val="0"/>
              </a:spcAft>
              <a:buSzPts val="1600"/>
              <a:buAutoNum type="arabicPeriod"/>
            </a:pPr>
            <a:r>
              <a:rPr lang="en"/>
              <a:t>Customers paying high Monthly charges tends to churn more</a:t>
            </a:r>
            <a:endParaRPr/>
          </a:p>
          <a:p>
            <a:pPr indent="-330200" lvl="0" marL="457200" rtl="0">
              <a:lnSpc>
                <a:spcPct val="115000"/>
              </a:lnSpc>
              <a:spcBef>
                <a:spcPts val="0"/>
              </a:spcBef>
              <a:spcAft>
                <a:spcPts val="0"/>
              </a:spcAft>
              <a:buSzPts val="1600"/>
              <a:buAutoNum type="arabicPeriod"/>
            </a:pPr>
            <a:r>
              <a:rPr lang="en"/>
              <a:t>2 to 5 years tenure category results in highest revenue loss</a:t>
            </a:r>
            <a:endParaRPr/>
          </a:p>
          <a:p>
            <a:pPr indent="-330200" lvl="0" marL="457200" rtl="0">
              <a:lnSpc>
                <a:spcPct val="115000"/>
              </a:lnSpc>
              <a:spcBef>
                <a:spcPts val="0"/>
              </a:spcBef>
              <a:spcAft>
                <a:spcPts val="0"/>
              </a:spcAft>
              <a:buSzPts val="1600"/>
              <a:buAutoNum type="arabicPeriod"/>
            </a:pPr>
            <a:r>
              <a:rPr lang="en"/>
              <a:t>There is not much variation in medium bin which means customer remain loyal as they cross a year</a:t>
            </a:r>
            <a:endParaRPr/>
          </a:p>
        </p:txBody>
      </p:sp>
      <p:pic>
        <p:nvPicPr>
          <p:cNvPr id="319" name="Shape 319"/>
          <p:cNvPicPr preferRelativeResize="0"/>
          <p:nvPr/>
        </p:nvPicPr>
        <p:blipFill>
          <a:blip r:embed="rId3">
            <a:alphaModFix/>
          </a:blip>
          <a:stretch>
            <a:fillRect/>
          </a:stretch>
        </p:blipFill>
        <p:spPr>
          <a:xfrm>
            <a:off x="5181575" y="845025"/>
            <a:ext cx="3759701" cy="1879850"/>
          </a:xfrm>
          <a:prstGeom prst="rect">
            <a:avLst/>
          </a:prstGeom>
          <a:noFill/>
          <a:ln>
            <a:noFill/>
          </a:ln>
        </p:spPr>
      </p:pic>
      <p:pic>
        <p:nvPicPr>
          <p:cNvPr id="320" name="Shape 320"/>
          <p:cNvPicPr preferRelativeResize="0"/>
          <p:nvPr/>
        </p:nvPicPr>
        <p:blipFill>
          <a:blip r:embed="rId4">
            <a:alphaModFix/>
          </a:blip>
          <a:stretch>
            <a:fillRect/>
          </a:stretch>
        </p:blipFill>
        <p:spPr>
          <a:xfrm>
            <a:off x="5231900" y="2877275"/>
            <a:ext cx="3759700" cy="18410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ctrTitle"/>
          </p:nvPr>
        </p:nvSpPr>
        <p:spPr>
          <a:xfrm>
            <a:off x="824000" y="310025"/>
            <a:ext cx="7399500" cy="1036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Numerical vs Categorical</a:t>
            </a:r>
            <a:endParaRPr/>
          </a:p>
        </p:txBody>
      </p:sp>
      <p:sp>
        <p:nvSpPr>
          <p:cNvPr id="326" name="Shape 326"/>
          <p:cNvSpPr txBox="1"/>
          <p:nvPr>
            <p:ph idx="1" type="subTitle"/>
          </p:nvPr>
        </p:nvSpPr>
        <p:spPr>
          <a:xfrm>
            <a:off x="824000" y="1296450"/>
            <a:ext cx="4903200" cy="348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This part of analysis helps to explore the dependency of variables on each other.</a:t>
            </a:r>
            <a:endParaRPr/>
          </a:p>
          <a:p>
            <a:pPr indent="0" lvl="0" marL="0" rtl="0">
              <a:lnSpc>
                <a:spcPct val="115000"/>
              </a:lnSpc>
              <a:spcBef>
                <a:spcPts val="600"/>
              </a:spcBef>
              <a:spcAft>
                <a:spcPts val="0"/>
              </a:spcAft>
              <a:buNone/>
            </a:pPr>
            <a:r>
              <a:rPr lang="en"/>
              <a:t>This analysis help to evaluate below </a:t>
            </a:r>
            <a:endParaRPr/>
          </a:p>
          <a:p>
            <a:pPr indent="-330200" lvl="0" marL="457200" rtl="0">
              <a:lnSpc>
                <a:spcPct val="115000"/>
              </a:lnSpc>
              <a:spcBef>
                <a:spcPts val="600"/>
              </a:spcBef>
              <a:spcAft>
                <a:spcPts val="0"/>
              </a:spcAft>
              <a:buSzPts val="1600"/>
              <a:buAutoNum type="arabicPeriod"/>
            </a:pPr>
            <a:r>
              <a:rPr lang="en"/>
              <a:t>Customers with </a:t>
            </a:r>
            <a:r>
              <a:rPr lang="en"/>
              <a:t>Electronic</a:t>
            </a:r>
            <a:r>
              <a:rPr lang="en"/>
              <a:t> or Mailed check payment method have a lower tenure</a:t>
            </a:r>
            <a:endParaRPr/>
          </a:p>
          <a:p>
            <a:pPr indent="-330200" lvl="0" marL="457200" rtl="0">
              <a:lnSpc>
                <a:spcPct val="115000"/>
              </a:lnSpc>
              <a:spcBef>
                <a:spcPts val="0"/>
              </a:spcBef>
              <a:spcAft>
                <a:spcPts val="0"/>
              </a:spcAft>
              <a:buSzPts val="1600"/>
              <a:buAutoNum type="arabicPeriod"/>
            </a:pPr>
            <a:r>
              <a:rPr lang="en"/>
              <a:t>Variable like gender does not influence tenure and monthly charges</a:t>
            </a:r>
            <a:endParaRPr/>
          </a:p>
          <a:p>
            <a:pPr indent="-330200" lvl="0" marL="457200" rtl="0">
              <a:lnSpc>
                <a:spcPct val="115000"/>
              </a:lnSpc>
              <a:spcBef>
                <a:spcPts val="0"/>
              </a:spcBef>
              <a:spcAft>
                <a:spcPts val="0"/>
              </a:spcAft>
              <a:buSzPts val="1600"/>
              <a:buAutoNum type="arabicPeriod"/>
            </a:pPr>
            <a:r>
              <a:rPr lang="en"/>
              <a:t>Fibre optic service is closely related to monthly revenue</a:t>
            </a:r>
            <a:endParaRPr/>
          </a:p>
          <a:p>
            <a:pPr indent="0" lvl="0" marL="0">
              <a:spcBef>
                <a:spcPts val="0"/>
              </a:spcBef>
              <a:spcAft>
                <a:spcPts val="0"/>
              </a:spcAft>
              <a:buNone/>
            </a:pPr>
            <a:r>
              <a:t/>
            </a:r>
            <a:endParaRPr/>
          </a:p>
        </p:txBody>
      </p:sp>
      <p:pic>
        <p:nvPicPr>
          <p:cNvPr id="327" name="Shape 327"/>
          <p:cNvPicPr preferRelativeResize="0"/>
          <p:nvPr/>
        </p:nvPicPr>
        <p:blipFill>
          <a:blip r:embed="rId3">
            <a:alphaModFix/>
          </a:blip>
          <a:stretch>
            <a:fillRect/>
          </a:stretch>
        </p:blipFill>
        <p:spPr>
          <a:xfrm>
            <a:off x="5879600" y="1085075"/>
            <a:ext cx="3112000" cy="270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ctrTitle"/>
          </p:nvPr>
        </p:nvSpPr>
        <p:spPr>
          <a:xfrm>
            <a:off x="684450" y="456300"/>
            <a:ext cx="7579500" cy="695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Categorical variable Analysis</a:t>
            </a:r>
            <a:endParaRPr/>
          </a:p>
        </p:txBody>
      </p:sp>
      <p:sp>
        <p:nvSpPr>
          <p:cNvPr id="333" name="Shape 333"/>
          <p:cNvSpPr txBox="1"/>
          <p:nvPr>
            <p:ph idx="1" type="subTitle"/>
          </p:nvPr>
        </p:nvSpPr>
        <p:spPr>
          <a:xfrm>
            <a:off x="824000" y="1447425"/>
            <a:ext cx="5990400" cy="2844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analysis gives a better picture of important variables like</a:t>
            </a:r>
            <a:endParaRPr/>
          </a:p>
          <a:p>
            <a:pPr indent="0" lvl="0" marL="0">
              <a:spcBef>
                <a:spcPts val="0"/>
              </a:spcBef>
              <a:spcAft>
                <a:spcPts val="0"/>
              </a:spcAft>
              <a:buNone/>
            </a:pPr>
            <a:r>
              <a:t/>
            </a:r>
            <a:endParaRPr/>
          </a:p>
          <a:p>
            <a:pPr indent="-330200" lvl="0" marL="457200" rtl="0">
              <a:lnSpc>
                <a:spcPct val="115000"/>
              </a:lnSpc>
              <a:spcBef>
                <a:spcPts val="0"/>
              </a:spcBef>
              <a:spcAft>
                <a:spcPts val="0"/>
              </a:spcAft>
              <a:buSzPts val="1600"/>
              <a:buAutoNum type="arabicPeriod"/>
            </a:pPr>
            <a:r>
              <a:rPr lang="en"/>
              <a:t>Month-to-month contract is a strong indicator if the client might leave</a:t>
            </a:r>
            <a:endParaRPr/>
          </a:p>
          <a:p>
            <a:pPr indent="-330200" lvl="0" marL="457200" rtl="0">
              <a:lnSpc>
                <a:spcPct val="115000"/>
              </a:lnSpc>
              <a:spcBef>
                <a:spcPts val="0"/>
              </a:spcBef>
              <a:spcAft>
                <a:spcPts val="0"/>
              </a:spcAft>
              <a:buSzPts val="1600"/>
              <a:buAutoNum type="arabicPeriod"/>
            </a:pPr>
            <a:r>
              <a:rPr lang="en"/>
              <a:t>Electronic check payment method also provides clear view to the client stability</a:t>
            </a:r>
            <a:endParaRPr/>
          </a:p>
          <a:p>
            <a:pPr indent="-330200" lvl="0" marL="457200" rtl="0">
              <a:lnSpc>
                <a:spcPct val="115000"/>
              </a:lnSpc>
              <a:spcBef>
                <a:spcPts val="0"/>
              </a:spcBef>
              <a:spcAft>
                <a:spcPts val="0"/>
              </a:spcAft>
              <a:buSzPts val="1600"/>
              <a:buAutoNum type="arabicPeriod"/>
            </a:pPr>
            <a:r>
              <a:rPr lang="en"/>
              <a:t>On the other hand, Senior citizen is a good predictor but only represents a small amount of clients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