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24" Type="http://schemas.openxmlformats.org/officeDocument/2006/relationships/font" Target="fonts/MavenPro-bold.fntdata"/><Relationship Id="rId12" Type="http://schemas.openxmlformats.org/officeDocument/2006/relationships/slide" Target="slides/slide8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75525" y="193600"/>
            <a:ext cx="6795300" cy="10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52250" y="2415975"/>
            <a:ext cx="3821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Energy Dataset</a:t>
            </a:r>
            <a:endParaRPr sz="3000"/>
          </a:p>
        </p:txBody>
      </p:sp>
      <p:sp>
        <p:nvSpPr>
          <p:cNvPr id="279" name="Shape 279"/>
          <p:cNvSpPr txBox="1"/>
          <p:nvPr/>
        </p:nvSpPr>
        <p:spPr>
          <a:xfrm>
            <a:off x="5879700" y="3460175"/>
            <a:ext cx="32235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Submitted By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Ankur Jain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Eklavya Saxena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Amandeep Singh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130275" y="127275"/>
            <a:ext cx="80358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" type="subTitle"/>
          </p:nvPr>
        </p:nvSpPr>
        <p:spPr>
          <a:xfrm>
            <a:off x="278925" y="780975"/>
            <a:ext cx="8551200" cy="3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 of most related attributes with respect to Appliances Energy Consumption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0" y="1191225"/>
            <a:ext cx="8035799" cy="35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ctrTitle"/>
          </p:nvPr>
        </p:nvSpPr>
        <p:spPr>
          <a:xfrm>
            <a:off x="128825" y="116950"/>
            <a:ext cx="90153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Pairplot of most related attributes with respect to Appliances Energy Consumption</a:t>
            </a:r>
            <a:endParaRPr sz="1800"/>
          </a:p>
        </p:txBody>
      </p:sp>
      <p:sp>
        <p:nvSpPr>
          <p:cNvPr id="349" name="Shape 349"/>
          <p:cNvSpPr txBox="1"/>
          <p:nvPr>
            <p:ph idx="1" type="subTitle"/>
          </p:nvPr>
        </p:nvSpPr>
        <p:spPr>
          <a:xfrm>
            <a:off x="265850" y="981375"/>
            <a:ext cx="84819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38" y="981363"/>
            <a:ext cx="8432325" cy="3091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327050" y="4256075"/>
            <a:ext cx="8359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From the scatter and pair plots of related variables with Appliances energy consumption shows that there are many outliers in the data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subTitle"/>
          </p:nvPr>
        </p:nvSpPr>
        <p:spPr>
          <a:xfrm>
            <a:off x="445975" y="899875"/>
            <a:ext cx="82455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Following steps are done to detect outliers in the dataset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1.Arrange all the dataset points and calculate median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2.Calculate the upper quartile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3.Calculate the lower quartile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4.Calculate the interquartile range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Product of numeric value of 1.5 and difference of the upper quartile(75%) and lower quartile(25%)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736600" marR="2794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1.5 X (Upper Quartile - Lower Quartile)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5. Calculate the inner fences for the dataset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Set of numerical boundaries which is classified as major and minor outlier: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736600" marR="2794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Major Outlier = Upper Quartile + Interquartile Range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Minor Outlier = Lower Quartile - Interquartile Range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type="ctrTitle"/>
          </p:nvPr>
        </p:nvSpPr>
        <p:spPr>
          <a:xfrm>
            <a:off x="366675" y="156575"/>
            <a:ext cx="47472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Outliers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ctrTitle"/>
          </p:nvPr>
        </p:nvSpPr>
        <p:spPr>
          <a:xfrm>
            <a:off x="397850" y="275900"/>
            <a:ext cx="76989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  <p:sp>
        <p:nvSpPr>
          <p:cNvPr id="363" name="Shape 363"/>
          <p:cNvSpPr txBox="1"/>
          <p:nvPr>
            <p:ph idx="1" type="subTitle"/>
          </p:nvPr>
        </p:nvSpPr>
        <p:spPr>
          <a:xfrm>
            <a:off x="545075" y="1266500"/>
            <a:ext cx="7868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Outliers from variables are dropped excluding below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736600" marR="2794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RH_6, Humidity outside the building (north side)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RH_out, Humidity outside (from Chièvres weather station)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Wind Speed, Wind Speed (from Chièvres weather station)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Visibility, Visibility (from Chièvres weather station)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rv1, Random Variable 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rv2, Random Variable 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Outliers drop will only remove max. 15% of the data, which is acceptable.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ctrTitle"/>
          </p:nvPr>
        </p:nvSpPr>
        <p:spPr>
          <a:xfrm>
            <a:off x="824000" y="1613825"/>
            <a:ext cx="7125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ctrTitle"/>
          </p:nvPr>
        </p:nvSpPr>
        <p:spPr>
          <a:xfrm>
            <a:off x="286625" y="209200"/>
            <a:ext cx="6824100" cy="13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PLAN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Exploratory data analysis consists of following major tasks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" type="subTitle"/>
          </p:nvPr>
        </p:nvSpPr>
        <p:spPr>
          <a:xfrm>
            <a:off x="382575" y="1648275"/>
            <a:ext cx="6287100" cy="29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736600" marR="2794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Form hypotheses/develop investigation themes to explore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Wrangle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Assess quality of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Profile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Explore each individual variable in the dataset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Assess the relationship between each variable and the target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Assess interactions between variables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Explore data across many dimensions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ctrTitle"/>
          </p:nvPr>
        </p:nvSpPr>
        <p:spPr>
          <a:xfrm>
            <a:off x="257850" y="164800"/>
            <a:ext cx="46362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291" name="Shape 291"/>
          <p:cNvSpPr txBox="1"/>
          <p:nvPr>
            <p:ph idx="1" type="subTitle"/>
          </p:nvPr>
        </p:nvSpPr>
        <p:spPr>
          <a:xfrm>
            <a:off x="257850" y="1062925"/>
            <a:ext cx="75054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Plotting Libraries</a:t>
            </a:r>
            <a:r>
              <a:rPr lang="en"/>
              <a:t>                      </a:t>
            </a:r>
            <a:r>
              <a:rPr b="1" lang="en"/>
              <a:t>EDA Tools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                                  missingno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                                     Panadas_profiling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Wrangling Libraries</a:t>
            </a:r>
            <a:r>
              <a:rPr lang="en"/>
              <a:t>                  </a:t>
            </a:r>
            <a:r>
              <a:rPr b="1" lang="en"/>
              <a:t>More Technical EDA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                                        sklearn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                                        scipy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Packages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259100" y="285975"/>
            <a:ext cx="6007200" cy="8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Assessment</a:t>
            </a:r>
            <a:endParaRPr/>
          </a:p>
        </p:txBody>
      </p:sp>
      <p:sp>
        <p:nvSpPr>
          <p:cNvPr id="297" name="Shape 297"/>
          <p:cNvSpPr txBox="1"/>
          <p:nvPr>
            <p:ph idx="1" type="subTitle"/>
          </p:nvPr>
        </p:nvSpPr>
        <p:spPr>
          <a:xfrm>
            <a:off x="324900" y="1149500"/>
            <a:ext cx="88191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736600" marR="2794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Assess the prevalence of missing data across all data fields, assess whether its missing is random or systematic, and identify patterns when such data is missing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Identify any default values that imply missing data for a given field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For datetime data types, ensure consistent formatting and granularity of data, and perform sanity checks on all dates present in the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 cases where multiple fields capture the same or similar information, understand the relationships between them and assess the most effective field to use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Assess data type of each field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For discrete value types, ensure data formats are consistent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For discrete value types, assess number of distinct values and percent unique and do sanity check on types of answers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For continuous data types, assess descriptive statistics and perform sanity check on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Slice data by device type, operating system, software version and ensure consistency in data across slices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431825" y="180400"/>
            <a:ext cx="5751300" cy="9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Key features</a:t>
            </a:r>
            <a:endParaRPr/>
          </a:p>
        </p:txBody>
      </p:sp>
      <p:sp>
        <p:nvSpPr>
          <p:cNvPr id="303" name="Shape 303"/>
          <p:cNvSpPr txBox="1"/>
          <p:nvPr>
            <p:ph idx="1" type="subTitle"/>
          </p:nvPr>
        </p:nvSpPr>
        <p:spPr>
          <a:xfrm>
            <a:off x="507325" y="1073400"/>
            <a:ext cx="8455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3 </a:t>
            </a:r>
            <a:r>
              <a:rPr lang="en"/>
              <a:t>additional</a:t>
            </a:r>
            <a:r>
              <a:rPr lang="en"/>
              <a:t> features which are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NSM, Number of seconds from midnight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Week_status,</a:t>
            </a:r>
            <a:r>
              <a:rPr lang="en"/>
              <a:t> week status(weekend(0) or a weekday(1))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Day_of_week, day of week(Monday(0),Tuesday(1)......Sunday(6))</a:t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25" y="2858913"/>
            <a:ext cx="83248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ctrTitle"/>
          </p:nvPr>
        </p:nvSpPr>
        <p:spPr>
          <a:xfrm>
            <a:off x="724900" y="86500"/>
            <a:ext cx="63885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Missingness</a:t>
            </a:r>
            <a:endParaRPr/>
          </a:p>
        </p:txBody>
      </p:sp>
      <p:sp>
        <p:nvSpPr>
          <p:cNvPr id="310" name="Shape 310"/>
          <p:cNvSpPr txBox="1"/>
          <p:nvPr>
            <p:ph idx="1" type="subTitle"/>
          </p:nvPr>
        </p:nvSpPr>
        <p:spPr>
          <a:xfrm>
            <a:off x="814100" y="705300"/>
            <a:ext cx="71694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Aim is to identified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1.Systemic reasons for missing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2.Fields that are always missing at the same time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3.Information in what data is  missing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missingness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00" y="2394020"/>
            <a:ext cx="4836274" cy="19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941475" y="4546875"/>
            <a:ext cx="766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From above plot we concluded that there is no missing data.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ctrTitle"/>
          </p:nvPr>
        </p:nvSpPr>
        <p:spPr>
          <a:xfrm>
            <a:off x="308675" y="77725"/>
            <a:ext cx="55086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318" name="Shape 318"/>
          <p:cNvSpPr txBox="1"/>
          <p:nvPr>
            <p:ph idx="1" type="subTitle"/>
          </p:nvPr>
        </p:nvSpPr>
        <p:spPr>
          <a:xfrm>
            <a:off x="387925" y="1194900"/>
            <a:ext cx="82440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Cross-section for Univariate Distributions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25" y="1725950"/>
            <a:ext cx="7234599" cy="20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654075" y="3982000"/>
            <a:ext cx="71355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From above plots we concluded following points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</a:t>
            </a:r>
            <a:r>
              <a:rPr lang="en">
                <a:solidFill>
                  <a:schemeClr val="lt1"/>
                </a:solidFill>
              </a:rPr>
              <a:t>Appliances: Majority consumption is in the </a:t>
            </a:r>
            <a:r>
              <a:rPr b="1" lang="en">
                <a:solidFill>
                  <a:schemeClr val="lt1"/>
                </a:solidFill>
              </a:rPr>
              <a:t>range of 0 ~ 200 kWh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2.Lights: </a:t>
            </a:r>
            <a:r>
              <a:rPr b="1" lang="en">
                <a:solidFill>
                  <a:schemeClr val="lt1"/>
                </a:solidFill>
              </a:rPr>
              <a:t>77%</a:t>
            </a:r>
            <a:r>
              <a:rPr lang="en">
                <a:solidFill>
                  <a:schemeClr val="lt1"/>
                </a:solidFill>
              </a:rPr>
              <a:t> of observations hace </a:t>
            </a:r>
            <a:r>
              <a:rPr b="1" lang="en">
                <a:solidFill>
                  <a:schemeClr val="lt1"/>
                </a:solidFill>
              </a:rPr>
              <a:t>ZERO</a:t>
            </a:r>
            <a:r>
              <a:rPr lang="en">
                <a:solidFill>
                  <a:schemeClr val="lt1"/>
                </a:solidFill>
              </a:rPr>
              <a:t> Lights Energy Consumption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ctrTitle"/>
          </p:nvPr>
        </p:nvSpPr>
        <p:spPr>
          <a:xfrm>
            <a:off x="179800" y="196625"/>
            <a:ext cx="4255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" type="subTitle"/>
          </p:nvPr>
        </p:nvSpPr>
        <p:spPr>
          <a:xfrm>
            <a:off x="293000" y="712350"/>
            <a:ext cx="7917000" cy="3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Univariate Distributions</a:t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25" y="1058225"/>
            <a:ext cx="5946176" cy="28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327050" y="3952050"/>
            <a:ext cx="7848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It can be concluded that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While the </a:t>
            </a:r>
            <a:r>
              <a:rPr b="1" lang="en">
                <a:solidFill>
                  <a:schemeClr val="lt1"/>
                </a:solidFill>
              </a:rPr>
              <a:t>temperatures</a:t>
            </a:r>
            <a:r>
              <a:rPr b="1" lang="en">
                <a:solidFill>
                  <a:schemeClr val="lt1"/>
                </a:solidFill>
              </a:rPr>
              <a:t> are related,humidities vary significantly between Building outside and Chievres weather station</a:t>
            </a:r>
            <a:endParaRPr b="1">
              <a:solidFill>
                <a:schemeClr val="lt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Temperature</a:t>
            </a:r>
            <a:r>
              <a:rPr b="1" lang="en">
                <a:solidFill>
                  <a:schemeClr val="lt1"/>
                </a:solidFill>
              </a:rPr>
              <a:t> peaks at 5.C and are normally distributed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ctrTitle"/>
          </p:nvPr>
        </p:nvSpPr>
        <p:spPr>
          <a:xfrm>
            <a:off x="348300" y="216450"/>
            <a:ext cx="8253900" cy="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334" name="Shape 334"/>
          <p:cNvSpPr txBox="1"/>
          <p:nvPr>
            <p:ph idx="1" type="subTitle"/>
          </p:nvPr>
        </p:nvSpPr>
        <p:spPr>
          <a:xfrm>
            <a:off x="515350" y="840450"/>
            <a:ext cx="78093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Pairwise Relationship (Correlation Heat Map)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688" y="1286375"/>
            <a:ext cx="7175124" cy="24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525250" y="3972100"/>
            <a:ext cx="81663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From above correlation map, it is </a:t>
            </a:r>
            <a:r>
              <a:rPr b="1" lang="en">
                <a:solidFill>
                  <a:schemeClr val="lt1"/>
                </a:solidFill>
              </a:rPr>
              <a:t>concluded</a:t>
            </a:r>
            <a:r>
              <a:rPr b="1" lang="en">
                <a:solidFill>
                  <a:schemeClr val="lt1"/>
                </a:solidFill>
              </a:rPr>
              <a:t> that only few attributes are closely related to </a:t>
            </a:r>
            <a:r>
              <a:rPr b="1" lang="en">
                <a:solidFill>
                  <a:schemeClr val="lt1"/>
                </a:solidFill>
              </a:rPr>
              <a:t>Appliances</a:t>
            </a:r>
            <a:r>
              <a:rPr b="1" lang="en">
                <a:solidFill>
                  <a:schemeClr val="lt1"/>
                </a:solidFill>
              </a:rPr>
              <a:t> Energy Consumption which are</a:t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Lights, T2(Temp in living room), T6(Temp outside the building), T_out(Temp outside), RH_out(Humidity outside), NSM(Number of seconds from midnight)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