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9" r:id="rId4"/>
    <p:sldId id="261" r:id="rId5"/>
    <p:sldId id="260" r:id="rId6"/>
    <p:sldId id="262" r:id="rId7"/>
    <p:sldId id="276" r:id="rId8"/>
    <p:sldId id="265" r:id="rId9"/>
    <p:sldId id="264" r:id="rId10"/>
    <p:sldId id="266" r:id="rId11"/>
    <p:sldId id="267" r:id="rId12"/>
    <p:sldId id="268" r:id="rId13"/>
    <p:sldId id="279" r:id="rId14"/>
    <p:sldId id="282" r:id="rId15"/>
    <p:sldId id="292" r:id="rId16"/>
    <p:sldId id="293" r:id="rId17"/>
    <p:sldId id="281" r:id="rId18"/>
    <p:sldId id="286" r:id="rId19"/>
    <p:sldId id="287" r:id="rId20"/>
    <p:sldId id="288" r:id="rId21"/>
    <p:sldId id="289" r:id="rId22"/>
    <p:sldId id="290" r:id="rId23"/>
    <p:sldId id="291" r:id="rId24"/>
    <p:sldId id="277" r:id="rId25"/>
    <p:sldId id="278" r:id="rId26"/>
    <p:sldId id="284" r:id="rId27"/>
    <p:sldId id="285" r:id="rId28"/>
    <p:sldId id="294" r:id="rId29"/>
    <p:sldId id="295" r:id="rId30"/>
    <p:sldId id="297" r:id="rId31"/>
    <p:sldId id="296" r:id="rId32"/>
    <p:sldId id="303" r:id="rId33"/>
    <p:sldId id="304" r:id="rId34"/>
    <p:sldId id="305" r:id="rId35"/>
    <p:sldId id="306" r:id="rId36"/>
    <p:sldId id="307" r:id="rId37"/>
    <p:sldId id="308" r:id="rId38"/>
    <p:sldId id="309" r:id="rId39"/>
    <p:sldId id="310" r:id="rId40"/>
    <p:sldId id="311"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DE65F-B044-433F-ACAF-83396A2EFE72}"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654144F3-85C5-4FFB-9B39-75F66BC91231}">
      <dgm:prSet/>
      <dgm:spPr/>
      <dgm:t>
        <a:bodyPr/>
        <a:lstStyle/>
        <a:p>
          <a:pPr rtl="0"/>
          <a:r>
            <a:rPr lang="en-US" b="1" dirty="0" smtClean="0">
              <a:solidFill>
                <a:schemeClr val="tx1"/>
              </a:solidFill>
              <a:latin typeface="Times New Roman" pitchFamily="18" charset="0"/>
              <a:cs typeface="Times New Roman" pitchFamily="18" charset="0"/>
            </a:rPr>
            <a:t>1. Analyzing Organizational Plan for HR</a:t>
          </a:r>
          <a:endParaRPr lang="en-US" b="1" dirty="0">
            <a:solidFill>
              <a:schemeClr val="tx1"/>
            </a:solidFill>
            <a:latin typeface="Times New Roman" pitchFamily="18" charset="0"/>
            <a:cs typeface="Times New Roman" pitchFamily="18" charset="0"/>
          </a:endParaRPr>
        </a:p>
      </dgm:t>
    </dgm:pt>
    <dgm:pt modelId="{FB43409E-A3C7-49C1-AB60-F2EA8C7D54AD}" type="parTrans" cxnId="{B49D02C2-A1C5-41EA-8E5C-B43B1400CCBF}">
      <dgm:prSet/>
      <dgm:spPr/>
      <dgm:t>
        <a:bodyPr/>
        <a:lstStyle/>
        <a:p>
          <a:endParaRPr lang="en-US"/>
        </a:p>
      </dgm:t>
    </dgm:pt>
    <dgm:pt modelId="{5D2854E5-4651-45BA-A67F-BEB36D034EFA}" type="sibTrans" cxnId="{B49D02C2-A1C5-41EA-8E5C-B43B1400CCBF}">
      <dgm:prSet/>
      <dgm:spPr/>
      <dgm:t>
        <a:bodyPr/>
        <a:lstStyle/>
        <a:p>
          <a:endParaRPr lang="en-US"/>
        </a:p>
      </dgm:t>
    </dgm:pt>
    <dgm:pt modelId="{9A8CE088-83C8-44FC-AEA5-807902494DC6}">
      <dgm:prSet/>
      <dgm:spPr/>
      <dgm:t>
        <a:bodyPr/>
        <a:lstStyle/>
        <a:p>
          <a:pPr rtl="0"/>
          <a:r>
            <a:rPr lang="en-US" b="1" dirty="0" smtClean="0">
              <a:solidFill>
                <a:schemeClr val="tx1"/>
              </a:solidFill>
              <a:latin typeface="Times New Roman" pitchFamily="18" charset="0"/>
              <a:cs typeface="Times New Roman" pitchFamily="18" charset="0"/>
            </a:rPr>
            <a:t>2. Analyzing Objectives of Human Resource Planning</a:t>
          </a:r>
          <a:endParaRPr lang="en-US" b="1" dirty="0">
            <a:solidFill>
              <a:schemeClr val="tx1"/>
            </a:solidFill>
            <a:latin typeface="Times New Roman" pitchFamily="18" charset="0"/>
            <a:cs typeface="Times New Roman" pitchFamily="18" charset="0"/>
          </a:endParaRPr>
        </a:p>
      </dgm:t>
    </dgm:pt>
    <dgm:pt modelId="{F9D49859-95D5-4E1E-A148-AA762BEB85C7}" type="parTrans" cxnId="{86122652-27BD-43B6-979A-27B4C5C6B63B}">
      <dgm:prSet/>
      <dgm:spPr/>
      <dgm:t>
        <a:bodyPr/>
        <a:lstStyle/>
        <a:p>
          <a:endParaRPr lang="en-US"/>
        </a:p>
      </dgm:t>
    </dgm:pt>
    <dgm:pt modelId="{49CEC200-461B-49E7-BD45-41DB201718F0}" type="sibTrans" cxnId="{86122652-27BD-43B6-979A-27B4C5C6B63B}">
      <dgm:prSet/>
      <dgm:spPr/>
      <dgm:t>
        <a:bodyPr/>
        <a:lstStyle/>
        <a:p>
          <a:endParaRPr lang="en-US"/>
        </a:p>
      </dgm:t>
    </dgm:pt>
    <dgm:pt modelId="{D85D6EAE-F6E1-443A-9140-C97572026F0E}">
      <dgm:prSet/>
      <dgm:spPr/>
      <dgm:t>
        <a:bodyPr/>
        <a:lstStyle/>
        <a:p>
          <a:pPr rtl="0"/>
          <a:r>
            <a:rPr lang="en-US" b="1" dirty="0" smtClean="0">
              <a:solidFill>
                <a:schemeClr val="tx1"/>
              </a:solidFill>
              <a:latin typeface="Times New Roman" pitchFamily="18" charset="0"/>
              <a:cs typeface="Times New Roman" pitchFamily="18" charset="0"/>
            </a:rPr>
            <a:t>3. Forecasting Demand for Human Resources</a:t>
          </a:r>
          <a:endParaRPr lang="en-US" b="1" dirty="0">
            <a:solidFill>
              <a:schemeClr val="tx1"/>
            </a:solidFill>
            <a:latin typeface="Times New Roman" pitchFamily="18" charset="0"/>
            <a:cs typeface="Times New Roman" pitchFamily="18" charset="0"/>
          </a:endParaRPr>
        </a:p>
      </dgm:t>
    </dgm:pt>
    <dgm:pt modelId="{D08E1D74-B6C4-485D-8B9E-E09C6C000F8B}" type="parTrans" cxnId="{E0966A19-EBA1-49AF-9809-B4C56B20A923}">
      <dgm:prSet/>
      <dgm:spPr/>
      <dgm:t>
        <a:bodyPr/>
        <a:lstStyle/>
        <a:p>
          <a:endParaRPr lang="en-US"/>
        </a:p>
      </dgm:t>
    </dgm:pt>
    <dgm:pt modelId="{2EF937D8-4779-4E27-98C2-630A69CB3C21}" type="sibTrans" cxnId="{E0966A19-EBA1-49AF-9809-B4C56B20A923}">
      <dgm:prSet/>
      <dgm:spPr/>
      <dgm:t>
        <a:bodyPr/>
        <a:lstStyle/>
        <a:p>
          <a:endParaRPr lang="en-US"/>
        </a:p>
      </dgm:t>
    </dgm:pt>
    <dgm:pt modelId="{767AD73A-FA00-4DAF-B961-1AD1B3893EAC}">
      <dgm:prSet/>
      <dgm:spPr/>
      <dgm:t>
        <a:bodyPr/>
        <a:lstStyle/>
        <a:p>
          <a:pPr rtl="0"/>
          <a:r>
            <a:rPr lang="en-US" b="1" dirty="0" smtClean="0">
              <a:solidFill>
                <a:schemeClr val="tx1"/>
              </a:solidFill>
              <a:latin typeface="Times New Roman" pitchFamily="18" charset="0"/>
              <a:cs typeface="Times New Roman" pitchFamily="18" charset="0"/>
            </a:rPr>
            <a:t>4. Forecasting Supply of Human Resources</a:t>
          </a:r>
          <a:endParaRPr lang="en-US" b="1" dirty="0">
            <a:solidFill>
              <a:schemeClr val="tx1"/>
            </a:solidFill>
            <a:latin typeface="Times New Roman" pitchFamily="18" charset="0"/>
            <a:cs typeface="Times New Roman" pitchFamily="18" charset="0"/>
          </a:endParaRPr>
        </a:p>
      </dgm:t>
    </dgm:pt>
    <dgm:pt modelId="{0272D101-63F6-4800-9E62-411836784FB6}" type="parTrans" cxnId="{EC404BEA-F6E0-41D6-BF5E-5D96A10FA285}">
      <dgm:prSet/>
      <dgm:spPr/>
      <dgm:t>
        <a:bodyPr/>
        <a:lstStyle/>
        <a:p>
          <a:endParaRPr lang="en-US"/>
        </a:p>
      </dgm:t>
    </dgm:pt>
    <dgm:pt modelId="{BA895FED-31DA-4A92-9690-F2BA995B91BF}" type="sibTrans" cxnId="{EC404BEA-F6E0-41D6-BF5E-5D96A10FA285}">
      <dgm:prSet/>
      <dgm:spPr/>
      <dgm:t>
        <a:bodyPr/>
        <a:lstStyle/>
        <a:p>
          <a:endParaRPr lang="en-US"/>
        </a:p>
      </dgm:t>
    </dgm:pt>
    <dgm:pt modelId="{EFDB19BB-152C-4775-96F0-1CCC43FFD61E}">
      <dgm:prSet/>
      <dgm:spPr/>
      <dgm:t>
        <a:bodyPr/>
        <a:lstStyle/>
        <a:p>
          <a:pPr rtl="0"/>
          <a:r>
            <a:rPr lang="en-US" b="1" dirty="0" smtClean="0">
              <a:solidFill>
                <a:schemeClr val="tx1"/>
              </a:solidFill>
              <a:latin typeface="Times New Roman" pitchFamily="18" charset="0"/>
              <a:cs typeface="Times New Roman" pitchFamily="18" charset="0"/>
            </a:rPr>
            <a:t>5. Matching Demand &amp; Supply</a:t>
          </a:r>
          <a:endParaRPr lang="en-US" b="1" dirty="0">
            <a:solidFill>
              <a:schemeClr val="tx1"/>
            </a:solidFill>
            <a:latin typeface="Times New Roman" pitchFamily="18" charset="0"/>
            <a:cs typeface="Times New Roman" pitchFamily="18" charset="0"/>
          </a:endParaRPr>
        </a:p>
      </dgm:t>
    </dgm:pt>
    <dgm:pt modelId="{18C897B9-25C1-4BC9-9541-51442EB46F76}" type="parTrans" cxnId="{5B8E8F3F-1C35-44A7-99B2-6D85E9889672}">
      <dgm:prSet/>
      <dgm:spPr/>
      <dgm:t>
        <a:bodyPr/>
        <a:lstStyle/>
        <a:p>
          <a:endParaRPr lang="en-US"/>
        </a:p>
      </dgm:t>
    </dgm:pt>
    <dgm:pt modelId="{0EF010A5-CE3C-41D0-B070-F0BF005A939C}" type="sibTrans" cxnId="{5B8E8F3F-1C35-44A7-99B2-6D85E9889672}">
      <dgm:prSet/>
      <dgm:spPr/>
      <dgm:t>
        <a:bodyPr/>
        <a:lstStyle/>
        <a:p>
          <a:endParaRPr lang="en-US"/>
        </a:p>
      </dgm:t>
    </dgm:pt>
    <dgm:pt modelId="{37388B82-5C08-4C4F-9A1F-9571B29F6ABA}">
      <dgm:prSet/>
      <dgm:spPr/>
      <dgm:t>
        <a:bodyPr/>
        <a:lstStyle/>
        <a:p>
          <a:pPr rtl="0"/>
          <a:r>
            <a:rPr lang="en-US" b="1" dirty="0" smtClean="0">
              <a:solidFill>
                <a:schemeClr val="tx1"/>
              </a:solidFill>
              <a:latin typeface="Times New Roman" pitchFamily="18" charset="0"/>
              <a:cs typeface="Times New Roman" pitchFamily="18" charset="0"/>
            </a:rPr>
            <a:t>6. Monitoring and Control</a:t>
          </a:r>
          <a:endParaRPr lang="en-US" b="1" dirty="0">
            <a:solidFill>
              <a:schemeClr val="tx1"/>
            </a:solidFill>
            <a:latin typeface="Times New Roman" pitchFamily="18" charset="0"/>
            <a:cs typeface="Times New Roman" pitchFamily="18" charset="0"/>
          </a:endParaRPr>
        </a:p>
      </dgm:t>
    </dgm:pt>
    <dgm:pt modelId="{E4AB7F37-2461-4D62-9438-05412BDB9995}" type="parTrans" cxnId="{9CE96979-635B-4051-8A82-0BF8DA2A8972}">
      <dgm:prSet/>
      <dgm:spPr/>
      <dgm:t>
        <a:bodyPr/>
        <a:lstStyle/>
        <a:p>
          <a:endParaRPr lang="en-US"/>
        </a:p>
      </dgm:t>
    </dgm:pt>
    <dgm:pt modelId="{73CA0EEF-3084-4E2D-BA97-F96A66D14EEA}" type="sibTrans" cxnId="{9CE96979-635B-4051-8A82-0BF8DA2A8972}">
      <dgm:prSet/>
      <dgm:spPr/>
      <dgm:t>
        <a:bodyPr/>
        <a:lstStyle/>
        <a:p>
          <a:endParaRPr lang="en-US"/>
        </a:p>
      </dgm:t>
    </dgm:pt>
    <dgm:pt modelId="{8575A185-0E99-4C15-9388-50F61D8592C2}" type="pres">
      <dgm:prSet presAssocID="{E2EDE65F-B044-433F-ACAF-83396A2EFE72}" presName="Name0" presStyleCnt="0">
        <dgm:presLayoutVars>
          <dgm:dir/>
          <dgm:animLvl val="lvl"/>
          <dgm:resizeHandles val="exact"/>
        </dgm:presLayoutVars>
      </dgm:prSet>
      <dgm:spPr/>
      <dgm:t>
        <a:bodyPr/>
        <a:lstStyle/>
        <a:p>
          <a:endParaRPr lang="en-US"/>
        </a:p>
      </dgm:t>
    </dgm:pt>
    <dgm:pt modelId="{2C8986EC-E24B-46D7-97D9-A5030CEC73E1}" type="pres">
      <dgm:prSet presAssocID="{37388B82-5C08-4C4F-9A1F-9571B29F6ABA}" presName="boxAndChildren" presStyleCnt="0"/>
      <dgm:spPr/>
    </dgm:pt>
    <dgm:pt modelId="{EDF39176-754B-42E6-9CFC-189ABB6EC4CE}" type="pres">
      <dgm:prSet presAssocID="{37388B82-5C08-4C4F-9A1F-9571B29F6ABA}" presName="parentTextBox" presStyleLbl="node1" presStyleIdx="0" presStyleCnt="6"/>
      <dgm:spPr/>
      <dgm:t>
        <a:bodyPr/>
        <a:lstStyle/>
        <a:p>
          <a:endParaRPr lang="en-US"/>
        </a:p>
      </dgm:t>
    </dgm:pt>
    <dgm:pt modelId="{72FB289D-F788-4E10-B973-13BD820C6780}" type="pres">
      <dgm:prSet presAssocID="{0EF010A5-CE3C-41D0-B070-F0BF005A939C}" presName="sp" presStyleCnt="0"/>
      <dgm:spPr/>
    </dgm:pt>
    <dgm:pt modelId="{D0550812-A944-4F49-AFC0-8E3F701772E9}" type="pres">
      <dgm:prSet presAssocID="{EFDB19BB-152C-4775-96F0-1CCC43FFD61E}" presName="arrowAndChildren" presStyleCnt="0"/>
      <dgm:spPr/>
    </dgm:pt>
    <dgm:pt modelId="{C48523AA-C1CC-4E24-AE3E-5EB743783151}" type="pres">
      <dgm:prSet presAssocID="{EFDB19BB-152C-4775-96F0-1CCC43FFD61E}" presName="parentTextArrow" presStyleLbl="node1" presStyleIdx="1" presStyleCnt="6"/>
      <dgm:spPr/>
      <dgm:t>
        <a:bodyPr/>
        <a:lstStyle/>
        <a:p>
          <a:endParaRPr lang="en-US"/>
        </a:p>
      </dgm:t>
    </dgm:pt>
    <dgm:pt modelId="{FC5E24FE-9073-43B6-BD16-7D96B3245079}" type="pres">
      <dgm:prSet presAssocID="{BA895FED-31DA-4A92-9690-F2BA995B91BF}" presName="sp" presStyleCnt="0"/>
      <dgm:spPr/>
    </dgm:pt>
    <dgm:pt modelId="{E8A70FD3-8B9D-4D79-84F8-BF76AFB035F0}" type="pres">
      <dgm:prSet presAssocID="{767AD73A-FA00-4DAF-B961-1AD1B3893EAC}" presName="arrowAndChildren" presStyleCnt="0"/>
      <dgm:spPr/>
    </dgm:pt>
    <dgm:pt modelId="{AFA4F417-E26A-4F89-8F69-09BB389DB272}" type="pres">
      <dgm:prSet presAssocID="{767AD73A-FA00-4DAF-B961-1AD1B3893EAC}" presName="parentTextArrow" presStyleLbl="node1" presStyleIdx="2" presStyleCnt="6"/>
      <dgm:spPr/>
      <dgm:t>
        <a:bodyPr/>
        <a:lstStyle/>
        <a:p>
          <a:endParaRPr lang="en-US"/>
        </a:p>
      </dgm:t>
    </dgm:pt>
    <dgm:pt modelId="{738A1E1D-DCE3-4A9E-9F57-9BD271CCDE0E}" type="pres">
      <dgm:prSet presAssocID="{2EF937D8-4779-4E27-98C2-630A69CB3C21}" presName="sp" presStyleCnt="0"/>
      <dgm:spPr/>
    </dgm:pt>
    <dgm:pt modelId="{3D206D7D-9937-405F-809B-4AC964FBDC27}" type="pres">
      <dgm:prSet presAssocID="{D85D6EAE-F6E1-443A-9140-C97572026F0E}" presName="arrowAndChildren" presStyleCnt="0"/>
      <dgm:spPr/>
    </dgm:pt>
    <dgm:pt modelId="{9FE0BEB8-6653-4EE1-942B-DC1D66391BD2}" type="pres">
      <dgm:prSet presAssocID="{D85D6EAE-F6E1-443A-9140-C97572026F0E}" presName="parentTextArrow" presStyleLbl="node1" presStyleIdx="3" presStyleCnt="6"/>
      <dgm:spPr/>
      <dgm:t>
        <a:bodyPr/>
        <a:lstStyle/>
        <a:p>
          <a:endParaRPr lang="en-US"/>
        </a:p>
      </dgm:t>
    </dgm:pt>
    <dgm:pt modelId="{5E8E558C-F0B4-49D8-BAB9-2CE0BE250406}" type="pres">
      <dgm:prSet presAssocID="{49CEC200-461B-49E7-BD45-41DB201718F0}" presName="sp" presStyleCnt="0"/>
      <dgm:spPr/>
    </dgm:pt>
    <dgm:pt modelId="{B8DE7281-469C-4B09-999E-B372287C4FB1}" type="pres">
      <dgm:prSet presAssocID="{9A8CE088-83C8-44FC-AEA5-807902494DC6}" presName="arrowAndChildren" presStyleCnt="0"/>
      <dgm:spPr/>
    </dgm:pt>
    <dgm:pt modelId="{7086FAB6-1220-4CCB-AFB8-E25D567C74A2}" type="pres">
      <dgm:prSet presAssocID="{9A8CE088-83C8-44FC-AEA5-807902494DC6}" presName="parentTextArrow" presStyleLbl="node1" presStyleIdx="4" presStyleCnt="6"/>
      <dgm:spPr/>
      <dgm:t>
        <a:bodyPr/>
        <a:lstStyle/>
        <a:p>
          <a:endParaRPr lang="en-US"/>
        </a:p>
      </dgm:t>
    </dgm:pt>
    <dgm:pt modelId="{02E0AD15-A727-465C-B429-6D1B03ED04A2}" type="pres">
      <dgm:prSet presAssocID="{5D2854E5-4651-45BA-A67F-BEB36D034EFA}" presName="sp" presStyleCnt="0"/>
      <dgm:spPr/>
    </dgm:pt>
    <dgm:pt modelId="{682FB79E-6511-4C14-B04B-FACF0A85035C}" type="pres">
      <dgm:prSet presAssocID="{654144F3-85C5-4FFB-9B39-75F66BC91231}" presName="arrowAndChildren" presStyleCnt="0"/>
      <dgm:spPr/>
    </dgm:pt>
    <dgm:pt modelId="{AC289149-D249-4951-817A-B83B62913E00}" type="pres">
      <dgm:prSet presAssocID="{654144F3-85C5-4FFB-9B39-75F66BC91231}" presName="parentTextArrow" presStyleLbl="node1" presStyleIdx="5" presStyleCnt="6"/>
      <dgm:spPr/>
      <dgm:t>
        <a:bodyPr/>
        <a:lstStyle/>
        <a:p>
          <a:endParaRPr lang="en-US"/>
        </a:p>
      </dgm:t>
    </dgm:pt>
  </dgm:ptLst>
  <dgm:cxnLst>
    <dgm:cxn modelId="{EC404BEA-F6E0-41D6-BF5E-5D96A10FA285}" srcId="{E2EDE65F-B044-433F-ACAF-83396A2EFE72}" destId="{767AD73A-FA00-4DAF-B961-1AD1B3893EAC}" srcOrd="3" destOrd="0" parTransId="{0272D101-63F6-4800-9E62-411836784FB6}" sibTransId="{BA895FED-31DA-4A92-9690-F2BA995B91BF}"/>
    <dgm:cxn modelId="{E7C83DDC-4DB7-4E87-AFF1-C5D315C544D6}" type="presOf" srcId="{EFDB19BB-152C-4775-96F0-1CCC43FFD61E}" destId="{C48523AA-C1CC-4E24-AE3E-5EB743783151}" srcOrd="0" destOrd="0" presId="urn:microsoft.com/office/officeart/2005/8/layout/process4"/>
    <dgm:cxn modelId="{0F99A9CB-F11F-41E2-9310-077DAE015EEE}" type="presOf" srcId="{9A8CE088-83C8-44FC-AEA5-807902494DC6}" destId="{7086FAB6-1220-4CCB-AFB8-E25D567C74A2}" srcOrd="0" destOrd="0" presId="urn:microsoft.com/office/officeart/2005/8/layout/process4"/>
    <dgm:cxn modelId="{5B8E8F3F-1C35-44A7-99B2-6D85E9889672}" srcId="{E2EDE65F-B044-433F-ACAF-83396A2EFE72}" destId="{EFDB19BB-152C-4775-96F0-1CCC43FFD61E}" srcOrd="4" destOrd="0" parTransId="{18C897B9-25C1-4BC9-9541-51442EB46F76}" sibTransId="{0EF010A5-CE3C-41D0-B070-F0BF005A939C}"/>
    <dgm:cxn modelId="{25EA94F8-3993-431A-961E-1251B2BF1640}" type="presOf" srcId="{37388B82-5C08-4C4F-9A1F-9571B29F6ABA}" destId="{EDF39176-754B-42E6-9CFC-189ABB6EC4CE}" srcOrd="0" destOrd="0" presId="urn:microsoft.com/office/officeart/2005/8/layout/process4"/>
    <dgm:cxn modelId="{D3E1DB4B-2DB1-4FE6-BEB6-6CDF4D390E0B}" type="presOf" srcId="{767AD73A-FA00-4DAF-B961-1AD1B3893EAC}" destId="{AFA4F417-E26A-4F89-8F69-09BB389DB272}" srcOrd="0" destOrd="0" presId="urn:microsoft.com/office/officeart/2005/8/layout/process4"/>
    <dgm:cxn modelId="{B49D02C2-A1C5-41EA-8E5C-B43B1400CCBF}" srcId="{E2EDE65F-B044-433F-ACAF-83396A2EFE72}" destId="{654144F3-85C5-4FFB-9B39-75F66BC91231}" srcOrd="0" destOrd="0" parTransId="{FB43409E-A3C7-49C1-AB60-F2EA8C7D54AD}" sibTransId="{5D2854E5-4651-45BA-A67F-BEB36D034EFA}"/>
    <dgm:cxn modelId="{86122652-27BD-43B6-979A-27B4C5C6B63B}" srcId="{E2EDE65F-B044-433F-ACAF-83396A2EFE72}" destId="{9A8CE088-83C8-44FC-AEA5-807902494DC6}" srcOrd="1" destOrd="0" parTransId="{F9D49859-95D5-4E1E-A148-AA762BEB85C7}" sibTransId="{49CEC200-461B-49E7-BD45-41DB201718F0}"/>
    <dgm:cxn modelId="{4CBAFC48-CD07-40A3-9CC6-2715504CA8E6}" type="presOf" srcId="{E2EDE65F-B044-433F-ACAF-83396A2EFE72}" destId="{8575A185-0E99-4C15-9388-50F61D8592C2}" srcOrd="0" destOrd="0" presId="urn:microsoft.com/office/officeart/2005/8/layout/process4"/>
    <dgm:cxn modelId="{4251AE76-34FA-44EC-AEB3-8BEF3CE1A757}" type="presOf" srcId="{654144F3-85C5-4FFB-9B39-75F66BC91231}" destId="{AC289149-D249-4951-817A-B83B62913E00}" srcOrd="0" destOrd="0" presId="urn:microsoft.com/office/officeart/2005/8/layout/process4"/>
    <dgm:cxn modelId="{A59E93FA-9090-4972-B343-97DAC19F0391}" type="presOf" srcId="{D85D6EAE-F6E1-443A-9140-C97572026F0E}" destId="{9FE0BEB8-6653-4EE1-942B-DC1D66391BD2}" srcOrd="0" destOrd="0" presId="urn:microsoft.com/office/officeart/2005/8/layout/process4"/>
    <dgm:cxn modelId="{9CE96979-635B-4051-8A82-0BF8DA2A8972}" srcId="{E2EDE65F-B044-433F-ACAF-83396A2EFE72}" destId="{37388B82-5C08-4C4F-9A1F-9571B29F6ABA}" srcOrd="5" destOrd="0" parTransId="{E4AB7F37-2461-4D62-9438-05412BDB9995}" sibTransId="{73CA0EEF-3084-4E2D-BA97-F96A66D14EEA}"/>
    <dgm:cxn modelId="{E0966A19-EBA1-49AF-9809-B4C56B20A923}" srcId="{E2EDE65F-B044-433F-ACAF-83396A2EFE72}" destId="{D85D6EAE-F6E1-443A-9140-C97572026F0E}" srcOrd="2" destOrd="0" parTransId="{D08E1D74-B6C4-485D-8B9E-E09C6C000F8B}" sibTransId="{2EF937D8-4779-4E27-98C2-630A69CB3C21}"/>
    <dgm:cxn modelId="{EA6C5936-3C2B-4576-87FB-7A1333777DB8}" type="presParOf" srcId="{8575A185-0E99-4C15-9388-50F61D8592C2}" destId="{2C8986EC-E24B-46D7-97D9-A5030CEC73E1}" srcOrd="0" destOrd="0" presId="urn:microsoft.com/office/officeart/2005/8/layout/process4"/>
    <dgm:cxn modelId="{41CFDEC6-633F-4EFC-A768-E1A4D5764420}" type="presParOf" srcId="{2C8986EC-E24B-46D7-97D9-A5030CEC73E1}" destId="{EDF39176-754B-42E6-9CFC-189ABB6EC4CE}" srcOrd="0" destOrd="0" presId="urn:microsoft.com/office/officeart/2005/8/layout/process4"/>
    <dgm:cxn modelId="{21791D80-9251-4B69-BE5D-4C3B0E54F9E2}" type="presParOf" srcId="{8575A185-0E99-4C15-9388-50F61D8592C2}" destId="{72FB289D-F788-4E10-B973-13BD820C6780}" srcOrd="1" destOrd="0" presId="urn:microsoft.com/office/officeart/2005/8/layout/process4"/>
    <dgm:cxn modelId="{57876E0D-CAD8-448C-B81C-1FA40D962D15}" type="presParOf" srcId="{8575A185-0E99-4C15-9388-50F61D8592C2}" destId="{D0550812-A944-4F49-AFC0-8E3F701772E9}" srcOrd="2" destOrd="0" presId="urn:microsoft.com/office/officeart/2005/8/layout/process4"/>
    <dgm:cxn modelId="{5F556611-DB94-4998-AAA9-47CE174700C2}" type="presParOf" srcId="{D0550812-A944-4F49-AFC0-8E3F701772E9}" destId="{C48523AA-C1CC-4E24-AE3E-5EB743783151}" srcOrd="0" destOrd="0" presId="urn:microsoft.com/office/officeart/2005/8/layout/process4"/>
    <dgm:cxn modelId="{049709B5-5AB3-4380-B901-725EDF330773}" type="presParOf" srcId="{8575A185-0E99-4C15-9388-50F61D8592C2}" destId="{FC5E24FE-9073-43B6-BD16-7D96B3245079}" srcOrd="3" destOrd="0" presId="urn:microsoft.com/office/officeart/2005/8/layout/process4"/>
    <dgm:cxn modelId="{7A768F45-8FDF-4059-BB05-7B444FE7C0B5}" type="presParOf" srcId="{8575A185-0E99-4C15-9388-50F61D8592C2}" destId="{E8A70FD3-8B9D-4D79-84F8-BF76AFB035F0}" srcOrd="4" destOrd="0" presId="urn:microsoft.com/office/officeart/2005/8/layout/process4"/>
    <dgm:cxn modelId="{F0C580B4-F6C8-4F34-A6FE-FE1846836A04}" type="presParOf" srcId="{E8A70FD3-8B9D-4D79-84F8-BF76AFB035F0}" destId="{AFA4F417-E26A-4F89-8F69-09BB389DB272}" srcOrd="0" destOrd="0" presId="urn:microsoft.com/office/officeart/2005/8/layout/process4"/>
    <dgm:cxn modelId="{98BF70C8-62D9-415A-A083-FF417C58BE70}" type="presParOf" srcId="{8575A185-0E99-4C15-9388-50F61D8592C2}" destId="{738A1E1D-DCE3-4A9E-9F57-9BD271CCDE0E}" srcOrd="5" destOrd="0" presId="urn:microsoft.com/office/officeart/2005/8/layout/process4"/>
    <dgm:cxn modelId="{97B8094E-6C41-4BD3-A1C6-3488DA743C72}" type="presParOf" srcId="{8575A185-0E99-4C15-9388-50F61D8592C2}" destId="{3D206D7D-9937-405F-809B-4AC964FBDC27}" srcOrd="6" destOrd="0" presId="urn:microsoft.com/office/officeart/2005/8/layout/process4"/>
    <dgm:cxn modelId="{0D668D3C-B050-428F-A250-3AD88C8A0781}" type="presParOf" srcId="{3D206D7D-9937-405F-809B-4AC964FBDC27}" destId="{9FE0BEB8-6653-4EE1-942B-DC1D66391BD2}" srcOrd="0" destOrd="0" presId="urn:microsoft.com/office/officeart/2005/8/layout/process4"/>
    <dgm:cxn modelId="{2006E5B1-C818-43A6-A449-7E078FF6FF7D}" type="presParOf" srcId="{8575A185-0E99-4C15-9388-50F61D8592C2}" destId="{5E8E558C-F0B4-49D8-BAB9-2CE0BE250406}" srcOrd="7" destOrd="0" presId="urn:microsoft.com/office/officeart/2005/8/layout/process4"/>
    <dgm:cxn modelId="{C684F140-5518-4E9D-AD27-4FD3C2320F8F}" type="presParOf" srcId="{8575A185-0E99-4C15-9388-50F61D8592C2}" destId="{B8DE7281-469C-4B09-999E-B372287C4FB1}" srcOrd="8" destOrd="0" presId="urn:microsoft.com/office/officeart/2005/8/layout/process4"/>
    <dgm:cxn modelId="{D350036B-94FE-4411-B9F3-4DAA3694B37B}" type="presParOf" srcId="{B8DE7281-469C-4B09-999E-B372287C4FB1}" destId="{7086FAB6-1220-4CCB-AFB8-E25D567C74A2}" srcOrd="0" destOrd="0" presId="urn:microsoft.com/office/officeart/2005/8/layout/process4"/>
    <dgm:cxn modelId="{5D992CFB-6DEE-4252-99F9-62AC645DB56D}" type="presParOf" srcId="{8575A185-0E99-4C15-9388-50F61D8592C2}" destId="{02E0AD15-A727-465C-B429-6D1B03ED04A2}" srcOrd="9" destOrd="0" presId="urn:microsoft.com/office/officeart/2005/8/layout/process4"/>
    <dgm:cxn modelId="{9334C1EF-D765-4288-AD51-B71A22D77570}" type="presParOf" srcId="{8575A185-0E99-4C15-9388-50F61D8592C2}" destId="{682FB79E-6511-4C14-B04B-FACF0A85035C}" srcOrd="10" destOrd="0" presId="urn:microsoft.com/office/officeart/2005/8/layout/process4"/>
    <dgm:cxn modelId="{C0D6F068-0DC6-40CA-BF68-A5D1B73FCCE2}" type="presParOf" srcId="{682FB79E-6511-4C14-B04B-FACF0A85035C}" destId="{AC289149-D249-4951-817A-B83B62913E00}" srcOrd="0" destOrd="0" presId="urn:microsoft.com/office/officeart/2005/8/layout/process4"/>
  </dgm:cxnLst>
  <dgm:bg/>
  <dgm:whole/>
</dgm:dataModel>
</file>

<file path=ppt/diagrams/data2.xml><?xml version="1.0" encoding="utf-8"?>
<dgm:dataModel xmlns:dgm="http://schemas.openxmlformats.org/drawingml/2006/diagram" xmlns:a="http://schemas.openxmlformats.org/drawingml/2006/main">
  <dgm:ptLst>
    <dgm:pt modelId="{C0D07F98-EB9F-48CB-A1DF-2391585BEB94}" type="doc">
      <dgm:prSet loTypeId="urn:microsoft.com/office/officeart/2011/layout/TabList" loCatId="list" qsTypeId="urn:microsoft.com/office/officeart/2005/8/quickstyle/simple2" qsCatId="simple" csTypeId="urn:microsoft.com/office/officeart/2005/8/colors/accent0_1" csCatId="mainScheme" phldr="1"/>
      <dgm:spPr/>
      <dgm:t>
        <a:bodyPr/>
        <a:lstStyle/>
        <a:p>
          <a:endParaRPr lang="en-US"/>
        </a:p>
      </dgm:t>
    </dgm:pt>
    <dgm:pt modelId="{8572C9CF-F35C-49AD-8DAD-7A4C7110ECBE}">
      <dgm:prSet phldrT="[Text]" custT="1"/>
      <dgm:spPr/>
      <dgm:t>
        <a:bodyPr/>
        <a:lstStyle/>
        <a:p>
          <a:r>
            <a:rPr lang="en-US" sz="3200" b="1" dirty="0" smtClean="0">
              <a:latin typeface="Rockwell"/>
            </a:rPr>
            <a:t>1</a:t>
          </a:r>
          <a:endParaRPr lang="en-US" sz="1800" b="1" dirty="0">
            <a:latin typeface="Rockwell"/>
          </a:endParaRPr>
        </a:p>
      </dgm:t>
    </dgm:pt>
    <dgm:pt modelId="{E549177A-9B81-4497-BABC-46C0C4D5452F}" type="parTrans" cxnId="{B5DA42EA-6686-48E4-B26C-8837686AA004}">
      <dgm:prSet/>
      <dgm:spPr/>
      <dgm:t>
        <a:bodyPr/>
        <a:lstStyle/>
        <a:p>
          <a:endParaRPr lang="en-US"/>
        </a:p>
      </dgm:t>
    </dgm:pt>
    <dgm:pt modelId="{0CECAAAD-3003-4C81-A8A2-8F2BEAFFC9C6}" type="sibTrans" cxnId="{B5DA42EA-6686-48E4-B26C-8837686AA004}">
      <dgm:prSet/>
      <dgm:spPr/>
      <dgm:t>
        <a:bodyPr/>
        <a:lstStyle/>
        <a:p>
          <a:endParaRPr lang="en-US"/>
        </a:p>
      </dgm:t>
    </dgm:pt>
    <dgm:pt modelId="{2EBB372F-09DF-4E10-ADA3-82A1A429F689}">
      <dgm:prSet phldrT="[Text]" custT="1"/>
      <dgm:spPr/>
      <dgm:t>
        <a:bodyPr/>
        <a:lstStyle/>
        <a:p>
          <a:pPr algn="just">
            <a:lnSpc>
              <a:spcPct val="100000"/>
            </a:lnSpc>
          </a:pPr>
          <a:r>
            <a:rPr lang="en-US" sz="2000" dirty="0" smtClean="0">
              <a:latin typeface="Book Antiqua" pitchFamily="18" charset="0"/>
            </a:rPr>
            <a:t>The Process of making a “Hire” or “No Hire” decision regarding each applicant for a job.</a:t>
          </a:r>
          <a:endParaRPr lang="en-US" sz="2000" dirty="0">
            <a:latin typeface="Book Antiqua" pitchFamily="18" charset="0"/>
          </a:endParaRPr>
        </a:p>
      </dgm:t>
    </dgm:pt>
    <dgm:pt modelId="{4587129B-7741-4B33-90E0-B922CCE69AFC}" type="parTrans" cxnId="{6A15FAF7-CADA-4289-B6B4-071C63A8D154}">
      <dgm:prSet/>
      <dgm:spPr/>
      <dgm:t>
        <a:bodyPr/>
        <a:lstStyle/>
        <a:p>
          <a:endParaRPr lang="en-US"/>
        </a:p>
      </dgm:t>
    </dgm:pt>
    <dgm:pt modelId="{6CC4E3B7-29CF-4D09-949F-569202303AFF}" type="sibTrans" cxnId="{6A15FAF7-CADA-4289-B6B4-071C63A8D154}">
      <dgm:prSet/>
      <dgm:spPr/>
      <dgm:t>
        <a:bodyPr/>
        <a:lstStyle/>
        <a:p>
          <a:endParaRPr lang="en-US"/>
        </a:p>
      </dgm:t>
    </dgm:pt>
    <dgm:pt modelId="{37BC3331-A00B-49B3-8A39-CD343D4A70AE}">
      <dgm:prSet phldrT="[Text]" custT="1"/>
      <dgm:spPr/>
      <dgm:t>
        <a:bodyPr/>
        <a:lstStyle/>
        <a:p>
          <a:r>
            <a:rPr lang="en-US" sz="2800" b="1" dirty="0" smtClean="0">
              <a:latin typeface="Rockwell"/>
            </a:rPr>
            <a:t>2</a:t>
          </a:r>
          <a:endParaRPr lang="en-US" sz="1800" b="1" dirty="0">
            <a:latin typeface="Rockwell"/>
          </a:endParaRPr>
        </a:p>
      </dgm:t>
    </dgm:pt>
    <dgm:pt modelId="{B66B79ED-C2D1-419C-8555-7B22FBB0FFD9}" type="parTrans" cxnId="{8B30B745-D09A-4602-9009-E00C4881B798}">
      <dgm:prSet/>
      <dgm:spPr/>
      <dgm:t>
        <a:bodyPr/>
        <a:lstStyle/>
        <a:p>
          <a:endParaRPr lang="en-US"/>
        </a:p>
      </dgm:t>
    </dgm:pt>
    <dgm:pt modelId="{041B1455-D81D-4199-9745-7BAF8F2E4556}" type="sibTrans" cxnId="{8B30B745-D09A-4602-9009-E00C4881B798}">
      <dgm:prSet/>
      <dgm:spPr/>
      <dgm:t>
        <a:bodyPr/>
        <a:lstStyle/>
        <a:p>
          <a:endParaRPr lang="en-US"/>
        </a:p>
      </dgm:t>
    </dgm:pt>
    <dgm:pt modelId="{679D4860-CEE9-43BE-8160-BD5A55E064D3}">
      <dgm:prSet phldrT="[Text]" custT="1"/>
      <dgm:spPr/>
      <dgm:t>
        <a:bodyPr/>
        <a:lstStyle/>
        <a:p>
          <a:pPr algn="just">
            <a:lnSpc>
              <a:spcPct val="100000"/>
            </a:lnSpc>
          </a:pPr>
          <a:r>
            <a:rPr lang="en-US" sz="2000" dirty="0" smtClean="0">
              <a:latin typeface="Book Antiqua" pitchFamily="18" charset="0"/>
            </a:rPr>
            <a:t>Selection is the process of choosing qualified individuals who are available to fill the positions in organization.</a:t>
          </a:r>
          <a:endParaRPr lang="en-US" sz="2000" dirty="0">
            <a:latin typeface="Book Antiqua" pitchFamily="18" charset="0"/>
          </a:endParaRPr>
        </a:p>
      </dgm:t>
    </dgm:pt>
    <dgm:pt modelId="{ACA88AE9-BA34-4D4D-AD13-F521812BE534}" type="parTrans" cxnId="{782A852E-DC81-4797-925C-9C63B7D5CF1E}">
      <dgm:prSet/>
      <dgm:spPr/>
      <dgm:t>
        <a:bodyPr/>
        <a:lstStyle/>
        <a:p>
          <a:endParaRPr lang="en-US"/>
        </a:p>
      </dgm:t>
    </dgm:pt>
    <dgm:pt modelId="{4E589A20-09C5-4996-ACD2-3D71D7B12703}" type="sibTrans" cxnId="{782A852E-DC81-4797-925C-9C63B7D5CF1E}">
      <dgm:prSet/>
      <dgm:spPr/>
      <dgm:t>
        <a:bodyPr/>
        <a:lstStyle/>
        <a:p>
          <a:endParaRPr lang="en-US"/>
        </a:p>
      </dgm:t>
    </dgm:pt>
    <dgm:pt modelId="{AFDCA4C5-490D-409B-998F-8A0A0BD99735}">
      <dgm:prSet phldrT="[Text]" custT="1"/>
      <dgm:spPr/>
      <dgm:t>
        <a:bodyPr/>
        <a:lstStyle/>
        <a:p>
          <a:pPr algn="l">
            <a:lnSpc>
              <a:spcPct val="90000"/>
            </a:lnSpc>
          </a:pPr>
          <a:endParaRPr lang="en-US" sz="2000" dirty="0">
            <a:latin typeface="Book Antiqua" pitchFamily="18" charset="0"/>
          </a:endParaRPr>
        </a:p>
      </dgm:t>
    </dgm:pt>
    <dgm:pt modelId="{8C62772F-8BA4-4154-A3B3-200584A24A00}" type="parTrans" cxnId="{FE1D6756-B622-48BA-9921-9B627BAE6C19}">
      <dgm:prSet/>
      <dgm:spPr/>
      <dgm:t>
        <a:bodyPr/>
        <a:lstStyle/>
        <a:p>
          <a:endParaRPr lang="en-US"/>
        </a:p>
      </dgm:t>
    </dgm:pt>
    <dgm:pt modelId="{99698A92-CA81-4980-B94A-ED53E7E1429A}" type="sibTrans" cxnId="{FE1D6756-B622-48BA-9921-9B627BAE6C19}">
      <dgm:prSet/>
      <dgm:spPr/>
      <dgm:t>
        <a:bodyPr/>
        <a:lstStyle/>
        <a:p>
          <a:endParaRPr lang="en-US"/>
        </a:p>
      </dgm:t>
    </dgm:pt>
    <dgm:pt modelId="{746E09CC-F385-4B3C-B027-DDE19BC96A2B}">
      <dgm:prSet phldrT="[Text]" custT="1"/>
      <dgm:spPr/>
      <dgm:t>
        <a:bodyPr/>
        <a:lstStyle/>
        <a:p>
          <a:pPr algn="just">
            <a:lnSpc>
              <a:spcPct val="90000"/>
            </a:lnSpc>
          </a:pPr>
          <a:endParaRPr lang="en-US" sz="1800" dirty="0">
            <a:latin typeface="Book Antiqua" pitchFamily="18" charset="0"/>
          </a:endParaRPr>
        </a:p>
      </dgm:t>
    </dgm:pt>
    <dgm:pt modelId="{FA9106C5-B222-485B-92CC-37C3362B6D9E}" type="sibTrans" cxnId="{FA0742F2-6F92-4D03-8FD7-23C712AD8FCC}">
      <dgm:prSet/>
      <dgm:spPr/>
      <dgm:t>
        <a:bodyPr/>
        <a:lstStyle/>
        <a:p>
          <a:endParaRPr lang="en-US"/>
        </a:p>
      </dgm:t>
    </dgm:pt>
    <dgm:pt modelId="{16C74994-1472-4B66-B458-0894E61B4F11}" type="parTrans" cxnId="{FA0742F2-6F92-4D03-8FD7-23C712AD8FCC}">
      <dgm:prSet/>
      <dgm:spPr/>
      <dgm:t>
        <a:bodyPr/>
        <a:lstStyle/>
        <a:p>
          <a:endParaRPr lang="en-US"/>
        </a:p>
      </dgm:t>
    </dgm:pt>
    <dgm:pt modelId="{78BBD541-A6E7-489B-82A0-5D21EDA45655}" type="pres">
      <dgm:prSet presAssocID="{C0D07F98-EB9F-48CB-A1DF-2391585BEB94}" presName="Name0" presStyleCnt="0">
        <dgm:presLayoutVars>
          <dgm:chMax/>
          <dgm:chPref val="3"/>
          <dgm:dir/>
          <dgm:animOne val="branch"/>
          <dgm:animLvl val="lvl"/>
        </dgm:presLayoutVars>
      </dgm:prSet>
      <dgm:spPr/>
      <dgm:t>
        <a:bodyPr/>
        <a:lstStyle/>
        <a:p>
          <a:endParaRPr lang="en-US"/>
        </a:p>
      </dgm:t>
    </dgm:pt>
    <dgm:pt modelId="{CF88C04B-2360-4D41-874F-1B1A0E13BD49}" type="pres">
      <dgm:prSet presAssocID="{8572C9CF-F35C-49AD-8DAD-7A4C7110ECBE}" presName="composite" presStyleCnt="0"/>
      <dgm:spPr/>
      <dgm:t>
        <a:bodyPr/>
        <a:lstStyle/>
        <a:p>
          <a:endParaRPr lang="en-US"/>
        </a:p>
      </dgm:t>
    </dgm:pt>
    <dgm:pt modelId="{2C805D73-1358-4491-997D-EB59B490B65D}" type="pres">
      <dgm:prSet presAssocID="{8572C9CF-F35C-49AD-8DAD-7A4C7110ECBE}" presName="FirstChild" presStyleLbl="revTx" presStyleIdx="0" presStyleCnt="4">
        <dgm:presLayoutVars>
          <dgm:chMax val="0"/>
          <dgm:chPref val="0"/>
          <dgm:bulletEnabled val="1"/>
        </dgm:presLayoutVars>
      </dgm:prSet>
      <dgm:spPr/>
      <dgm:t>
        <a:bodyPr/>
        <a:lstStyle/>
        <a:p>
          <a:endParaRPr lang="en-US"/>
        </a:p>
      </dgm:t>
    </dgm:pt>
    <dgm:pt modelId="{0262EEC9-B405-47A2-B596-4214DF5E8E62}" type="pres">
      <dgm:prSet presAssocID="{8572C9CF-F35C-49AD-8DAD-7A4C7110ECBE}" presName="Parent" presStyleLbl="alignNode1" presStyleIdx="0" presStyleCnt="2" custScaleX="82692">
        <dgm:presLayoutVars>
          <dgm:chMax val="3"/>
          <dgm:chPref val="3"/>
          <dgm:bulletEnabled val="1"/>
        </dgm:presLayoutVars>
      </dgm:prSet>
      <dgm:spPr/>
      <dgm:t>
        <a:bodyPr/>
        <a:lstStyle/>
        <a:p>
          <a:endParaRPr lang="en-US"/>
        </a:p>
      </dgm:t>
    </dgm:pt>
    <dgm:pt modelId="{CCB24B6E-9157-4BD1-9E10-DE1AABD99495}" type="pres">
      <dgm:prSet presAssocID="{8572C9CF-F35C-49AD-8DAD-7A4C7110ECBE}" presName="Accent" presStyleLbl="parChTrans1D1" presStyleIdx="0" presStyleCnt="2"/>
      <dgm:spPr/>
      <dgm:t>
        <a:bodyPr/>
        <a:lstStyle/>
        <a:p>
          <a:endParaRPr lang="en-US"/>
        </a:p>
      </dgm:t>
    </dgm:pt>
    <dgm:pt modelId="{E82B5936-5C5B-42C8-A494-A875C88AB23B}" type="pres">
      <dgm:prSet presAssocID="{8572C9CF-F35C-49AD-8DAD-7A4C7110ECBE}" presName="Child" presStyleLbl="revTx" presStyleIdx="1" presStyleCnt="4">
        <dgm:presLayoutVars>
          <dgm:chMax val="0"/>
          <dgm:chPref val="0"/>
          <dgm:bulletEnabled val="1"/>
        </dgm:presLayoutVars>
      </dgm:prSet>
      <dgm:spPr/>
      <dgm:t>
        <a:bodyPr/>
        <a:lstStyle/>
        <a:p>
          <a:endParaRPr lang="en-US"/>
        </a:p>
      </dgm:t>
    </dgm:pt>
    <dgm:pt modelId="{CC06CB56-CE90-412F-9BC4-0CDF8EEE40D7}" type="pres">
      <dgm:prSet presAssocID="{0CECAAAD-3003-4C81-A8A2-8F2BEAFFC9C6}" presName="sibTrans" presStyleCnt="0"/>
      <dgm:spPr/>
      <dgm:t>
        <a:bodyPr/>
        <a:lstStyle/>
        <a:p>
          <a:endParaRPr lang="en-US"/>
        </a:p>
      </dgm:t>
    </dgm:pt>
    <dgm:pt modelId="{024DDB15-5B25-4EC3-8DCE-2AB1727C4021}" type="pres">
      <dgm:prSet presAssocID="{37BC3331-A00B-49B3-8A39-CD343D4A70AE}" presName="composite" presStyleCnt="0"/>
      <dgm:spPr/>
      <dgm:t>
        <a:bodyPr/>
        <a:lstStyle/>
        <a:p>
          <a:endParaRPr lang="en-US"/>
        </a:p>
      </dgm:t>
    </dgm:pt>
    <dgm:pt modelId="{E4CAD2DC-CB58-4ADF-92D4-5F5726C09865}" type="pres">
      <dgm:prSet presAssocID="{37BC3331-A00B-49B3-8A39-CD343D4A70AE}" presName="FirstChild" presStyleLbl="revTx" presStyleIdx="2" presStyleCnt="4">
        <dgm:presLayoutVars>
          <dgm:chMax val="0"/>
          <dgm:chPref val="0"/>
          <dgm:bulletEnabled val="1"/>
        </dgm:presLayoutVars>
      </dgm:prSet>
      <dgm:spPr/>
      <dgm:t>
        <a:bodyPr/>
        <a:lstStyle/>
        <a:p>
          <a:endParaRPr lang="en-US"/>
        </a:p>
      </dgm:t>
    </dgm:pt>
    <dgm:pt modelId="{317BC190-0ED6-4346-9A3E-E02DDBA1B1F6}" type="pres">
      <dgm:prSet presAssocID="{37BC3331-A00B-49B3-8A39-CD343D4A70AE}" presName="Parent" presStyleLbl="alignNode1" presStyleIdx="1" presStyleCnt="2" custScaleX="77404">
        <dgm:presLayoutVars>
          <dgm:chMax val="3"/>
          <dgm:chPref val="3"/>
          <dgm:bulletEnabled val="1"/>
        </dgm:presLayoutVars>
      </dgm:prSet>
      <dgm:spPr/>
      <dgm:t>
        <a:bodyPr/>
        <a:lstStyle/>
        <a:p>
          <a:endParaRPr lang="en-US"/>
        </a:p>
      </dgm:t>
    </dgm:pt>
    <dgm:pt modelId="{053D315E-622D-494F-ABB6-323FFC47B224}" type="pres">
      <dgm:prSet presAssocID="{37BC3331-A00B-49B3-8A39-CD343D4A70AE}" presName="Accent" presStyleLbl="parChTrans1D1" presStyleIdx="1" presStyleCnt="2"/>
      <dgm:spPr/>
      <dgm:t>
        <a:bodyPr/>
        <a:lstStyle/>
        <a:p>
          <a:endParaRPr lang="en-US"/>
        </a:p>
      </dgm:t>
    </dgm:pt>
    <dgm:pt modelId="{2FF1B42C-9F97-44D0-AF43-763D71B70A9E}" type="pres">
      <dgm:prSet presAssocID="{37BC3331-A00B-49B3-8A39-CD343D4A70AE}" presName="Child" presStyleLbl="revTx" presStyleIdx="3" presStyleCnt="4">
        <dgm:presLayoutVars>
          <dgm:chMax val="0"/>
          <dgm:chPref val="0"/>
          <dgm:bulletEnabled val="1"/>
        </dgm:presLayoutVars>
      </dgm:prSet>
      <dgm:spPr/>
      <dgm:t>
        <a:bodyPr/>
        <a:lstStyle/>
        <a:p>
          <a:endParaRPr lang="en-US"/>
        </a:p>
      </dgm:t>
    </dgm:pt>
  </dgm:ptLst>
  <dgm:cxnLst>
    <dgm:cxn modelId="{6A15FAF7-CADA-4289-B6B4-071C63A8D154}" srcId="{8572C9CF-F35C-49AD-8DAD-7A4C7110ECBE}" destId="{2EBB372F-09DF-4E10-ADA3-82A1A429F689}" srcOrd="1" destOrd="0" parTransId="{4587129B-7741-4B33-90E0-B922CCE69AFC}" sibTransId="{6CC4E3B7-29CF-4D09-949F-569202303AFF}"/>
    <dgm:cxn modelId="{2F9FF60E-5200-4DCC-8BCE-9410B4AB7AAD}" type="presOf" srcId="{8572C9CF-F35C-49AD-8DAD-7A4C7110ECBE}" destId="{0262EEC9-B405-47A2-B596-4214DF5E8E62}" srcOrd="0" destOrd="0" presId="urn:microsoft.com/office/officeart/2011/layout/TabList"/>
    <dgm:cxn modelId="{D6D9C677-1C76-4F89-A7D2-92DEF48CDE51}" type="presOf" srcId="{746E09CC-F385-4B3C-B027-DDE19BC96A2B}" destId="{E4CAD2DC-CB58-4ADF-92D4-5F5726C09865}" srcOrd="0" destOrd="0" presId="urn:microsoft.com/office/officeart/2011/layout/TabList"/>
    <dgm:cxn modelId="{E5F79AF5-09DC-41CA-9E88-D58A0DF3BE4E}" type="presOf" srcId="{37BC3331-A00B-49B3-8A39-CD343D4A70AE}" destId="{317BC190-0ED6-4346-9A3E-E02DDBA1B1F6}" srcOrd="0" destOrd="0" presId="urn:microsoft.com/office/officeart/2011/layout/TabList"/>
    <dgm:cxn modelId="{F23ECC90-5AC0-4C49-BFA1-697D41912FC7}" type="presOf" srcId="{2EBB372F-09DF-4E10-ADA3-82A1A429F689}" destId="{E82B5936-5C5B-42C8-A494-A875C88AB23B}" srcOrd="0" destOrd="0" presId="urn:microsoft.com/office/officeart/2011/layout/TabList"/>
    <dgm:cxn modelId="{FDC4BD44-45DC-4D11-A5B5-23A9F667A8D1}" type="presOf" srcId="{679D4860-CEE9-43BE-8160-BD5A55E064D3}" destId="{2FF1B42C-9F97-44D0-AF43-763D71B70A9E}" srcOrd="0" destOrd="0" presId="urn:microsoft.com/office/officeart/2011/layout/TabList"/>
    <dgm:cxn modelId="{FA0742F2-6F92-4D03-8FD7-23C712AD8FCC}" srcId="{37BC3331-A00B-49B3-8A39-CD343D4A70AE}" destId="{746E09CC-F385-4B3C-B027-DDE19BC96A2B}" srcOrd="0" destOrd="0" parTransId="{16C74994-1472-4B66-B458-0894E61B4F11}" sibTransId="{FA9106C5-B222-485B-92CC-37C3362B6D9E}"/>
    <dgm:cxn modelId="{5ABF4EF9-616F-4482-870D-C0A1E6CA325B}" type="presOf" srcId="{AFDCA4C5-490D-409B-998F-8A0A0BD99735}" destId="{2C805D73-1358-4491-997D-EB59B490B65D}" srcOrd="0" destOrd="0" presId="urn:microsoft.com/office/officeart/2011/layout/TabList"/>
    <dgm:cxn modelId="{B5DA42EA-6686-48E4-B26C-8837686AA004}" srcId="{C0D07F98-EB9F-48CB-A1DF-2391585BEB94}" destId="{8572C9CF-F35C-49AD-8DAD-7A4C7110ECBE}" srcOrd="0" destOrd="0" parTransId="{E549177A-9B81-4497-BABC-46C0C4D5452F}" sibTransId="{0CECAAAD-3003-4C81-A8A2-8F2BEAFFC9C6}"/>
    <dgm:cxn modelId="{782A852E-DC81-4797-925C-9C63B7D5CF1E}" srcId="{37BC3331-A00B-49B3-8A39-CD343D4A70AE}" destId="{679D4860-CEE9-43BE-8160-BD5A55E064D3}" srcOrd="1" destOrd="0" parTransId="{ACA88AE9-BA34-4D4D-AD13-F521812BE534}" sibTransId="{4E589A20-09C5-4996-ACD2-3D71D7B12703}"/>
    <dgm:cxn modelId="{FE1D6756-B622-48BA-9921-9B627BAE6C19}" srcId="{8572C9CF-F35C-49AD-8DAD-7A4C7110ECBE}" destId="{AFDCA4C5-490D-409B-998F-8A0A0BD99735}" srcOrd="0" destOrd="0" parTransId="{8C62772F-8BA4-4154-A3B3-200584A24A00}" sibTransId="{99698A92-CA81-4980-B94A-ED53E7E1429A}"/>
    <dgm:cxn modelId="{8B30B745-D09A-4602-9009-E00C4881B798}" srcId="{C0D07F98-EB9F-48CB-A1DF-2391585BEB94}" destId="{37BC3331-A00B-49B3-8A39-CD343D4A70AE}" srcOrd="1" destOrd="0" parTransId="{B66B79ED-C2D1-419C-8555-7B22FBB0FFD9}" sibTransId="{041B1455-D81D-4199-9745-7BAF8F2E4556}"/>
    <dgm:cxn modelId="{F958A624-821E-47F5-8A2F-262969B17E9C}" type="presOf" srcId="{C0D07F98-EB9F-48CB-A1DF-2391585BEB94}" destId="{78BBD541-A6E7-489B-82A0-5D21EDA45655}" srcOrd="0" destOrd="0" presId="urn:microsoft.com/office/officeart/2011/layout/TabList"/>
    <dgm:cxn modelId="{648F04F1-134A-44AE-A2AB-64CBFE29370E}" type="presParOf" srcId="{78BBD541-A6E7-489B-82A0-5D21EDA45655}" destId="{CF88C04B-2360-4D41-874F-1B1A0E13BD49}" srcOrd="0" destOrd="0" presId="urn:microsoft.com/office/officeart/2011/layout/TabList"/>
    <dgm:cxn modelId="{2DCCAFB8-4A58-4B30-9DF1-CC527201060C}" type="presParOf" srcId="{CF88C04B-2360-4D41-874F-1B1A0E13BD49}" destId="{2C805D73-1358-4491-997D-EB59B490B65D}" srcOrd="0" destOrd="0" presId="urn:microsoft.com/office/officeart/2011/layout/TabList"/>
    <dgm:cxn modelId="{76E422B5-F45A-4FD3-8C78-AA35B42978EC}" type="presParOf" srcId="{CF88C04B-2360-4D41-874F-1B1A0E13BD49}" destId="{0262EEC9-B405-47A2-B596-4214DF5E8E62}" srcOrd="1" destOrd="0" presId="urn:microsoft.com/office/officeart/2011/layout/TabList"/>
    <dgm:cxn modelId="{0D1522CF-0E17-45A2-8A4A-8DE0E2A8632B}" type="presParOf" srcId="{CF88C04B-2360-4D41-874F-1B1A0E13BD49}" destId="{CCB24B6E-9157-4BD1-9E10-DE1AABD99495}" srcOrd="2" destOrd="0" presId="urn:microsoft.com/office/officeart/2011/layout/TabList"/>
    <dgm:cxn modelId="{69A641F3-8BE1-4552-955A-D7DF71FE600A}" type="presParOf" srcId="{78BBD541-A6E7-489B-82A0-5D21EDA45655}" destId="{E82B5936-5C5B-42C8-A494-A875C88AB23B}" srcOrd="1" destOrd="0" presId="urn:microsoft.com/office/officeart/2011/layout/TabList"/>
    <dgm:cxn modelId="{A589E953-FB80-43CC-B836-BDDA528E612C}" type="presParOf" srcId="{78BBD541-A6E7-489B-82A0-5D21EDA45655}" destId="{CC06CB56-CE90-412F-9BC4-0CDF8EEE40D7}" srcOrd="2" destOrd="0" presId="urn:microsoft.com/office/officeart/2011/layout/TabList"/>
    <dgm:cxn modelId="{920D343E-BE60-4633-959F-744142AE1626}" type="presParOf" srcId="{78BBD541-A6E7-489B-82A0-5D21EDA45655}" destId="{024DDB15-5B25-4EC3-8DCE-2AB1727C4021}" srcOrd="3" destOrd="0" presId="urn:microsoft.com/office/officeart/2011/layout/TabList"/>
    <dgm:cxn modelId="{93107CCB-2CEF-4248-909E-F231AD974D79}" type="presParOf" srcId="{024DDB15-5B25-4EC3-8DCE-2AB1727C4021}" destId="{E4CAD2DC-CB58-4ADF-92D4-5F5726C09865}" srcOrd="0" destOrd="0" presId="urn:microsoft.com/office/officeart/2011/layout/TabList"/>
    <dgm:cxn modelId="{BA8CFE10-79FF-4D7D-A16E-CA41F41CB138}" type="presParOf" srcId="{024DDB15-5B25-4EC3-8DCE-2AB1727C4021}" destId="{317BC190-0ED6-4346-9A3E-E02DDBA1B1F6}" srcOrd="1" destOrd="0" presId="urn:microsoft.com/office/officeart/2011/layout/TabList"/>
    <dgm:cxn modelId="{719A073D-BC49-4DD4-AFFD-99025AB90B83}" type="presParOf" srcId="{024DDB15-5B25-4EC3-8DCE-2AB1727C4021}" destId="{053D315E-622D-494F-ABB6-323FFC47B224}" srcOrd="2" destOrd="0" presId="urn:microsoft.com/office/officeart/2011/layout/TabList"/>
    <dgm:cxn modelId="{39FD9A84-B453-483A-A30B-DDF3DAC49FBF}" type="presParOf" srcId="{78BBD541-A6E7-489B-82A0-5D21EDA45655}" destId="{2FF1B42C-9F97-44D0-AF43-763D71B70A9E}" srcOrd="4" destOrd="0" presId="urn:microsoft.com/office/officeart/2011/layout/TabList"/>
  </dgm:cxnLst>
  <dgm:bg/>
  <dgm:whole/>
</dgm:dataModel>
</file>

<file path=ppt/diagrams/data3.xml><?xml version="1.0" encoding="utf-8"?>
<dgm:dataModel xmlns:dgm="http://schemas.openxmlformats.org/drawingml/2006/diagram" xmlns:a="http://schemas.openxmlformats.org/drawingml/2006/main">
  <dgm:ptLst>
    <dgm:pt modelId="{E80FC7FE-3DD4-44E2-AD4F-D84193AB3BA3}"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en-US"/>
        </a:p>
      </dgm:t>
    </dgm:pt>
    <dgm:pt modelId="{25618FA7-AA0B-4AD2-9FF2-5C4416F681C1}">
      <dgm:prSet phldrT="[Text]"/>
      <dgm:spPr/>
      <dgm:t>
        <a:bodyPr/>
        <a:lstStyle/>
        <a:p>
          <a:r>
            <a:rPr lang="en-US" b="1" dirty="0" smtClean="0">
              <a:latin typeface="Book Antiqua" pitchFamily="18" charset="0"/>
            </a:rPr>
            <a:t>1. Testing </a:t>
          </a:r>
          <a:endParaRPr lang="en-US" b="1" dirty="0">
            <a:latin typeface="Book Antiqua" pitchFamily="18" charset="0"/>
          </a:endParaRPr>
        </a:p>
      </dgm:t>
    </dgm:pt>
    <dgm:pt modelId="{5ED05D02-7CB6-4C21-80F6-F8AEFC95DA8F}" type="parTrans" cxnId="{718DE65B-08B4-4DBD-A9C9-71C54A90D764}">
      <dgm:prSet/>
      <dgm:spPr/>
      <dgm:t>
        <a:bodyPr/>
        <a:lstStyle/>
        <a:p>
          <a:endParaRPr lang="en-US"/>
        </a:p>
      </dgm:t>
    </dgm:pt>
    <dgm:pt modelId="{E2501A6A-1A37-433F-971F-0ABE589AC88C}" type="sibTrans" cxnId="{718DE65B-08B4-4DBD-A9C9-71C54A90D764}">
      <dgm:prSet/>
      <dgm:spPr/>
      <dgm:t>
        <a:bodyPr/>
        <a:lstStyle/>
        <a:p>
          <a:endParaRPr lang="en-US"/>
        </a:p>
      </dgm:t>
    </dgm:pt>
    <dgm:pt modelId="{5106E5FF-A329-4B29-AFC4-3F5DF542AC32}">
      <dgm:prSet phldrT="[Text]"/>
      <dgm:spPr/>
      <dgm:t>
        <a:bodyPr/>
        <a:lstStyle/>
        <a:p>
          <a:r>
            <a:rPr lang="en-US" b="1" dirty="0" smtClean="0">
              <a:latin typeface="Book Antiqua" pitchFamily="18" charset="0"/>
            </a:rPr>
            <a:t>2. Gathering Information</a:t>
          </a:r>
          <a:endParaRPr lang="en-US" b="1" dirty="0">
            <a:latin typeface="Book Antiqua" pitchFamily="18" charset="0"/>
          </a:endParaRPr>
        </a:p>
      </dgm:t>
    </dgm:pt>
    <dgm:pt modelId="{FEAE710A-C42B-4676-8D7B-39E43A37058D}" type="parTrans" cxnId="{6EDCBE3F-1451-42D5-BFFD-5C2CE0AA1DDE}">
      <dgm:prSet/>
      <dgm:spPr/>
      <dgm:t>
        <a:bodyPr/>
        <a:lstStyle/>
        <a:p>
          <a:endParaRPr lang="en-US"/>
        </a:p>
      </dgm:t>
    </dgm:pt>
    <dgm:pt modelId="{A9D8DDE7-F8E3-4508-8E3F-89F014C5E060}" type="sibTrans" cxnId="{6EDCBE3F-1451-42D5-BFFD-5C2CE0AA1DDE}">
      <dgm:prSet/>
      <dgm:spPr/>
      <dgm:t>
        <a:bodyPr/>
        <a:lstStyle/>
        <a:p>
          <a:endParaRPr lang="en-US"/>
        </a:p>
      </dgm:t>
    </dgm:pt>
    <dgm:pt modelId="{B3381A75-BDC2-41C8-B7E5-C353E859F163}">
      <dgm:prSet phldrT="[Text]"/>
      <dgm:spPr/>
      <dgm:t>
        <a:bodyPr/>
        <a:lstStyle/>
        <a:p>
          <a:r>
            <a:rPr lang="en-US" b="1" dirty="0" smtClean="0">
              <a:latin typeface="Book Antiqua" pitchFamily="18" charset="0"/>
            </a:rPr>
            <a:t>3. Interviewing</a:t>
          </a:r>
          <a:endParaRPr lang="en-US" b="1" dirty="0">
            <a:latin typeface="Book Antiqua" pitchFamily="18" charset="0"/>
          </a:endParaRPr>
        </a:p>
      </dgm:t>
    </dgm:pt>
    <dgm:pt modelId="{4C5EEB6C-1B57-4FD6-BC6B-AE3F382E7DAB}" type="parTrans" cxnId="{F89B5D6C-E2AA-4C40-8D8B-7C287B236BB1}">
      <dgm:prSet/>
      <dgm:spPr/>
      <dgm:t>
        <a:bodyPr/>
        <a:lstStyle/>
        <a:p>
          <a:endParaRPr lang="en-US"/>
        </a:p>
      </dgm:t>
    </dgm:pt>
    <dgm:pt modelId="{D30B41E9-9E2F-4E9D-9911-7F9516AA94F8}" type="sibTrans" cxnId="{F89B5D6C-E2AA-4C40-8D8B-7C287B236BB1}">
      <dgm:prSet/>
      <dgm:spPr/>
      <dgm:t>
        <a:bodyPr/>
        <a:lstStyle/>
        <a:p>
          <a:endParaRPr lang="en-US"/>
        </a:p>
      </dgm:t>
    </dgm:pt>
    <dgm:pt modelId="{F0680AB1-A0FE-4023-A1FE-CDFC59A9AAEB}" type="pres">
      <dgm:prSet presAssocID="{E80FC7FE-3DD4-44E2-AD4F-D84193AB3BA3}" presName="linear" presStyleCnt="0">
        <dgm:presLayoutVars>
          <dgm:dir/>
          <dgm:animLvl val="lvl"/>
          <dgm:resizeHandles val="exact"/>
        </dgm:presLayoutVars>
      </dgm:prSet>
      <dgm:spPr/>
      <dgm:t>
        <a:bodyPr/>
        <a:lstStyle/>
        <a:p>
          <a:endParaRPr lang="en-US"/>
        </a:p>
      </dgm:t>
    </dgm:pt>
    <dgm:pt modelId="{0971F195-B907-42A3-AD25-DFD551B270F6}" type="pres">
      <dgm:prSet presAssocID="{25618FA7-AA0B-4AD2-9FF2-5C4416F681C1}" presName="parentLin" presStyleCnt="0"/>
      <dgm:spPr/>
      <dgm:t>
        <a:bodyPr/>
        <a:lstStyle/>
        <a:p>
          <a:endParaRPr lang="en-US"/>
        </a:p>
      </dgm:t>
    </dgm:pt>
    <dgm:pt modelId="{EFA78205-4101-4E3F-B193-BD6A9A98332D}" type="pres">
      <dgm:prSet presAssocID="{25618FA7-AA0B-4AD2-9FF2-5C4416F681C1}" presName="parentLeftMargin" presStyleLbl="node1" presStyleIdx="0" presStyleCnt="3"/>
      <dgm:spPr/>
      <dgm:t>
        <a:bodyPr/>
        <a:lstStyle/>
        <a:p>
          <a:endParaRPr lang="en-US"/>
        </a:p>
      </dgm:t>
    </dgm:pt>
    <dgm:pt modelId="{76174B3D-962E-447B-93E5-54180D47B576}" type="pres">
      <dgm:prSet presAssocID="{25618FA7-AA0B-4AD2-9FF2-5C4416F681C1}" presName="parentText" presStyleLbl="node1" presStyleIdx="0" presStyleCnt="3">
        <dgm:presLayoutVars>
          <dgm:chMax val="0"/>
          <dgm:bulletEnabled val="1"/>
        </dgm:presLayoutVars>
      </dgm:prSet>
      <dgm:spPr/>
      <dgm:t>
        <a:bodyPr/>
        <a:lstStyle/>
        <a:p>
          <a:endParaRPr lang="en-US"/>
        </a:p>
      </dgm:t>
    </dgm:pt>
    <dgm:pt modelId="{374B72E4-0577-4944-9A26-711DA2BFA81A}" type="pres">
      <dgm:prSet presAssocID="{25618FA7-AA0B-4AD2-9FF2-5C4416F681C1}" presName="negativeSpace" presStyleCnt="0"/>
      <dgm:spPr/>
      <dgm:t>
        <a:bodyPr/>
        <a:lstStyle/>
        <a:p>
          <a:endParaRPr lang="en-US"/>
        </a:p>
      </dgm:t>
    </dgm:pt>
    <dgm:pt modelId="{E573A6E1-DAC9-4C0C-A6A1-2A371707EF3E}" type="pres">
      <dgm:prSet presAssocID="{25618FA7-AA0B-4AD2-9FF2-5C4416F681C1}" presName="childText" presStyleLbl="conFgAcc1" presStyleIdx="0" presStyleCnt="3">
        <dgm:presLayoutVars>
          <dgm:bulletEnabled val="1"/>
        </dgm:presLayoutVars>
      </dgm:prSet>
      <dgm:spPr/>
      <dgm:t>
        <a:bodyPr/>
        <a:lstStyle/>
        <a:p>
          <a:endParaRPr lang="en-US"/>
        </a:p>
      </dgm:t>
    </dgm:pt>
    <dgm:pt modelId="{CC4452C5-354C-4D59-BBD0-E309EAE6F3C0}" type="pres">
      <dgm:prSet presAssocID="{E2501A6A-1A37-433F-971F-0ABE589AC88C}" presName="spaceBetweenRectangles" presStyleCnt="0"/>
      <dgm:spPr/>
      <dgm:t>
        <a:bodyPr/>
        <a:lstStyle/>
        <a:p>
          <a:endParaRPr lang="en-US"/>
        </a:p>
      </dgm:t>
    </dgm:pt>
    <dgm:pt modelId="{D0FDD1F1-7B12-4379-A3A4-5F310E13C21A}" type="pres">
      <dgm:prSet presAssocID="{5106E5FF-A329-4B29-AFC4-3F5DF542AC32}" presName="parentLin" presStyleCnt="0"/>
      <dgm:spPr/>
      <dgm:t>
        <a:bodyPr/>
        <a:lstStyle/>
        <a:p>
          <a:endParaRPr lang="en-US"/>
        </a:p>
      </dgm:t>
    </dgm:pt>
    <dgm:pt modelId="{7F9014C6-CE4C-42A0-A3D0-80AA4FF9C393}" type="pres">
      <dgm:prSet presAssocID="{5106E5FF-A329-4B29-AFC4-3F5DF542AC32}" presName="parentLeftMargin" presStyleLbl="node1" presStyleIdx="0" presStyleCnt="3"/>
      <dgm:spPr/>
      <dgm:t>
        <a:bodyPr/>
        <a:lstStyle/>
        <a:p>
          <a:endParaRPr lang="en-US"/>
        </a:p>
      </dgm:t>
    </dgm:pt>
    <dgm:pt modelId="{528600F4-15DD-473E-B743-E5D546FE05D4}" type="pres">
      <dgm:prSet presAssocID="{5106E5FF-A329-4B29-AFC4-3F5DF542AC32}" presName="parentText" presStyleLbl="node1" presStyleIdx="1" presStyleCnt="3">
        <dgm:presLayoutVars>
          <dgm:chMax val="0"/>
          <dgm:bulletEnabled val="1"/>
        </dgm:presLayoutVars>
      </dgm:prSet>
      <dgm:spPr/>
      <dgm:t>
        <a:bodyPr/>
        <a:lstStyle/>
        <a:p>
          <a:endParaRPr lang="en-US"/>
        </a:p>
      </dgm:t>
    </dgm:pt>
    <dgm:pt modelId="{B1CEE9DF-91A1-4D23-BE04-42C5073ECF17}" type="pres">
      <dgm:prSet presAssocID="{5106E5FF-A329-4B29-AFC4-3F5DF542AC32}" presName="negativeSpace" presStyleCnt="0"/>
      <dgm:spPr/>
      <dgm:t>
        <a:bodyPr/>
        <a:lstStyle/>
        <a:p>
          <a:endParaRPr lang="en-US"/>
        </a:p>
      </dgm:t>
    </dgm:pt>
    <dgm:pt modelId="{CFF4A511-3240-4F31-9907-5B7AB99935F2}" type="pres">
      <dgm:prSet presAssocID="{5106E5FF-A329-4B29-AFC4-3F5DF542AC32}" presName="childText" presStyleLbl="conFgAcc1" presStyleIdx="1" presStyleCnt="3">
        <dgm:presLayoutVars>
          <dgm:bulletEnabled val="1"/>
        </dgm:presLayoutVars>
      </dgm:prSet>
      <dgm:spPr/>
      <dgm:t>
        <a:bodyPr/>
        <a:lstStyle/>
        <a:p>
          <a:endParaRPr lang="en-US"/>
        </a:p>
      </dgm:t>
    </dgm:pt>
    <dgm:pt modelId="{BB96DA80-2A1F-4D88-9DC3-8D1BD8D0B116}" type="pres">
      <dgm:prSet presAssocID="{A9D8DDE7-F8E3-4508-8E3F-89F014C5E060}" presName="spaceBetweenRectangles" presStyleCnt="0"/>
      <dgm:spPr/>
      <dgm:t>
        <a:bodyPr/>
        <a:lstStyle/>
        <a:p>
          <a:endParaRPr lang="en-US"/>
        </a:p>
      </dgm:t>
    </dgm:pt>
    <dgm:pt modelId="{E39171B4-5261-4950-B7C8-2D82AA775B58}" type="pres">
      <dgm:prSet presAssocID="{B3381A75-BDC2-41C8-B7E5-C353E859F163}" presName="parentLin" presStyleCnt="0"/>
      <dgm:spPr/>
      <dgm:t>
        <a:bodyPr/>
        <a:lstStyle/>
        <a:p>
          <a:endParaRPr lang="en-US"/>
        </a:p>
      </dgm:t>
    </dgm:pt>
    <dgm:pt modelId="{7302D274-4001-4E78-A727-C3FAD3B9CBB8}" type="pres">
      <dgm:prSet presAssocID="{B3381A75-BDC2-41C8-B7E5-C353E859F163}" presName="parentLeftMargin" presStyleLbl="node1" presStyleIdx="1" presStyleCnt="3"/>
      <dgm:spPr/>
      <dgm:t>
        <a:bodyPr/>
        <a:lstStyle/>
        <a:p>
          <a:endParaRPr lang="en-US"/>
        </a:p>
      </dgm:t>
    </dgm:pt>
    <dgm:pt modelId="{4C0C5721-A806-46DE-A75E-3DB669F1715B}" type="pres">
      <dgm:prSet presAssocID="{B3381A75-BDC2-41C8-B7E5-C353E859F163}" presName="parentText" presStyleLbl="node1" presStyleIdx="2" presStyleCnt="3">
        <dgm:presLayoutVars>
          <dgm:chMax val="0"/>
          <dgm:bulletEnabled val="1"/>
        </dgm:presLayoutVars>
      </dgm:prSet>
      <dgm:spPr/>
      <dgm:t>
        <a:bodyPr/>
        <a:lstStyle/>
        <a:p>
          <a:endParaRPr lang="en-US"/>
        </a:p>
      </dgm:t>
    </dgm:pt>
    <dgm:pt modelId="{49B5E49E-42AC-4FC0-B6A2-0E859748905F}" type="pres">
      <dgm:prSet presAssocID="{B3381A75-BDC2-41C8-B7E5-C353E859F163}" presName="negativeSpace" presStyleCnt="0"/>
      <dgm:spPr/>
      <dgm:t>
        <a:bodyPr/>
        <a:lstStyle/>
        <a:p>
          <a:endParaRPr lang="en-US"/>
        </a:p>
      </dgm:t>
    </dgm:pt>
    <dgm:pt modelId="{66CEDCA9-5119-495F-8CB7-8B0A3835B621}" type="pres">
      <dgm:prSet presAssocID="{B3381A75-BDC2-41C8-B7E5-C353E859F163}" presName="childText" presStyleLbl="conFgAcc1" presStyleIdx="2" presStyleCnt="3">
        <dgm:presLayoutVars>
          <dgm:bulletEnabled val="1"/>
        </dgm:presLayoutVars>
      </dgm:prSet>
      <dgm:spPr/>
      <dgm:t>
        <a:bodyPr/>
        <a:lstStyle/>
        <a:p>
          <a:endParaRPr lang="en-US"/>
        </a:p>
      </dgm:t>
    </dgm:pt>
  </dgm:ptLst>
  <dgm:cxnLst>
    <dgm:cxn modelId="{598B8BDD-1F64-4CC5-B7B4-C4346789AFFF}" type="presOf" srcId="{E80FC7FE-3DD4-44E2-AD4F-D84193AB3BA3}" destId="{F0680AB1-A0FE-4023-A1FE-CDFC59A9AAEB}" srcOrd="0" destOrd="0" presId="urn:microsoft.com/office/officeart/2005/8/layout/list1"/>
    <dgm:cxn modelId="{F89B5D6C-E2AA-4C40-8D8B-7C287B236BB1}" srcId="{E80FC7FE-3DD4-44E2-AD4F-D84193AB3BA3}" destId="{B3381A75-BDC2-41C8-B7E5-C353E859F163}" srcOrd="2" destOrd="0" parTransId="{4C5EEB6C-1B57-4FD6-BC6B-AE3F382E7DAB}" sibTransId="{D30B41E9-9E2F-4E9D-9911-7F9516AA94F8}"/>
    <dgm:cxn modelId="{B051C78B-092F-40FB-81D6-7995F2CBBE31}" type="presOf" srcId="{5106E5FF-A329-4B29-AFC4-3F5DF542AC32}" destId="{528600F4-15DD-473E-B743-E5D546FE05D4}" srcOrd="1" destOrd="0" presId="urn:microsoft.com/office/officeart/2005/8/layout/list1"/>
    <dgm:cxn modelId="{718DE65B-08B4-4DBD-A9C9-71C54A90D764}" srcId="{E80FC7FE-3DD4-44E2-AD4F-D84193AB3BA3}" destId="{25618FA7-AA0B-4AD2-9FF2-5C4416F681C1}" srcOrd="0" destOrd="0" parTransId="{5ED05D02-7CB6-4C21-80F6-F8AEFC95DA8F}" sibTransId="{E2501A6A-1A37-433F-971F-0ABE589AC88C}"/>
    <dgm:cxn modelId="{6EDCBE3F-1451-42D5-BFFD-5C2CE0AA1DDE}" srcId="{E80FC7FE-3DD4-44E2-AD4F-D84193AB3BA3}" destId="{5106E5FF-A329-4B29-AFC4-3F5DF542AC32}" srcOrd="1" destOrd="0" parTransId="{FEAE710A-C42B-4676-8D7B-39E43A37058D}" sibTransId="{A9D8DDE7-F8E3-4508-8E3F-89F014C5E060}"/>
    <dgm:cxn modelId="{D1E16A0A-A295-4363-945C-082216CB71AB}" type="presOf" srcId="{B3381A75-BDC2-41C8-B7E5-C353E859F163}" destId="{4C0C5721-A806-46DE-A75E-3DB669F1715B}" srcOrd="1" destOrd="0" presId="urn:microsoft.com/office/officeart/2005/8/layout/list1"/>
    <dgm:cxn modelId="{D63EECFF-56BF-4690-A80A-916B557D4B45}" type="presOf" srcId="{B3381A75-BDC2-41C8-B7E5-C353E859F163}" destId="{7302D274-4001-4E78-A727-C3FAD3B9CBB8}" srcOrd="0" destOrd="0" presId="urn:microsoft.com/office/officeart/2005/8/layout/list1"/>
    <dgm:cxn modelId="{CB3F0CC8-DB56-417F-BA02-61733142E18E}" type="presOf" srcId="{25618FA7-AA0B-4AD2-9FF2-5C4416F681C1}" destId="{76174B3D-962E-447B-93E5-54180D47B576}" srcOrd="1" destOrd="0" presId="urn:microsoft.com/office/officeart/2005/8/layout/list1"/>
    <dgm:cxn modelId="{0A2D2BC0-D1C2-41A6-9BE4-53196C576260}" type="presOf" srcId="{5106E5FF-A329-4B29-AFC4-3F5DF542AC32}" destId="{7F9014C6-CE4C-42A0-A3D0-80AA4FF9C393}" srcOrd="0" destOrd="0" presId="urn:microsoft.com/office/officeart/2005/8/layout/list1"/>
    <dgm:cxn modelId="{FDDA17C7-0EA9-4754-8A88-F3AE7F11C6D5}" type="presOf" srcId="{25618FA7-AA0B-4AD2-9FF2-5C4416F681C1}" destId="{EFA78205-4101-4E3F-B193-BD6A9A98332D}" srcOrd="0" destOrd="0" presId="urn:microsoft.com/office/officeart/2005/8/layout/list1"/>
    <dgm:cxn modelId="{8D5E20DD-6D61-48CD-9C2A-DD6E72B42565}" type="presParOf" srcId="{F0680AB1-A0FE-4023-A1FE-CDFC59A9AAEB}" destId="{0971F195-B907-42A3-AD25-DFD551B270F6}" srcOrd="0" destOrd="0" presId="urn:microsoft.com/office/officeart/2005/8/layout/list1"/>
    <dgm:cxn modelId="{8EB8DAFE-36D7-4C25-B866-A2CA82471D56}" type="presParOf" srcId="{0971F195-B907-42A3-AD25-DFD551B270F6}" destId="{EFA78205-4101-4E3F-B193-BD6A9A98332D}" srcOrd="0" destOrd="0" presId="urn:microsoft.com/office/officeart/2005/8/layout/list1"/>
    <dgm:cxn modelId="{47C68F5D-D9C3-4708-A70F-21ECDD3087C4}" type="presParOf" srcId="{0971F195-B907-42A3-AD25-DFD551B270F6}" destId="{76174B3D-962E-447B-93E5-54180D47B576}" srcOrd="1" destOrd="0" presId="urn:microsoft.com/office/officeart/2005/8/layout/list1"/>
    <dgm:cxn modelId="{E2688D56-035F-410C-A907-72D169E216A5}" type="presParOf" srcId="{F0680AB1-A0FE-4023-A1FE-CDFC59A9AAEB}" destId="{374B72E4-0577-4944-9A26-711DA2BFA81A}" srcOrd="1" destOrd="0" presId="urn:microsoft.com/office/officeart/2005/8/layout/list1"/>
    <dgm:cxn modelId="{FF08D092-9B59-4EFD-A9FA-FA6BA074046C}" type="presParOf" srcId="{F0680AB1-A0FE-4023-A1FE-CDFC59A9AAEB}" destId="{E573A6E1-DAC9-4C0C-A6A1-2A371707EF3E}" srcOrd="2" destOrd="0" presId="urn:microsoft.com/office/officeart/2005/8/layout/list1"/>
    <dgm:cxn modelId="{5D660856-76E7-4AB0-BC3B-1FD917BB2E13}" type="presParOf" srcId="{F0680AB1-A0FE-4023-A1FE-CDFC59A9AAEB}" destId="{CC4452C5-354C-4D59-BBD0-E309EAE6F3C0}" srcOrd="3" destOrd="0" presId="urn:microsoft.com/office/officeart/2005/8/layout/list1"/>
    <dgm:cxn modelId="{2003E9E6-5F40-42E9-82E2-9558EAF5347E}" type="presParOf" srcId="{F0680AB1-A0FE-4023-A1FE-CDFC59A9AAEB}" destId="{D0FDD1F1-7B12-4379-A3A4-5F310E13C21A}" srcOrd="4" destOrd="0" presId="urn:microsoft.com/office/officeart/2005/8/layout/list1"/>
    <dgm:cxn modelId="{6FE6FA82-E6CD-4D4F-85E3-A81F1B02CECE}" type="presParOf" srcId="{D0FDD1F1-7B12-4379-A3A4-5F310E13C21A}" destId="{7F9014C6-CE4C-42A0-A3D0-80AA4FF9C393}" srcOrd="0" destOrd="0" presId="urn:microsoft.com/office/officeart/2005/8/layout/list1"/>
    <dgm:cxn modelId="{51D88A98-9CB0-4B43-A00B-DDED1281C876}" type="presParOf" srcId="{D0FDD1F1-7B12-4379-A3A4-5F310E13C21A}" destId="{528600F4-15DD-473E-B743-E5D546FE05D4}" srcOrd="1" destOrd="0" presId="urn:microsoft.com/office/officeart/2005/8/layout/list1"/>
    <dgm:cxn modelId="{F835D8AA-03C2-4594-95ED-CF4E064CDDD7}" type="presParOf" srcId="{F0680AB1-A0FE-4023-A1FE-CDFC59A9AAEB}" destId="{B1CEE9DF-91A1-4D23-BE04-42C5073ECF17}" srcOrd="5" destOrd="0" presId="urn:microsoft.com/office/officeart/2005/8/layout/list1"/>
    <dgm:cxn modelId="{099E680B-373D-424B-8997-AA15635B0818}" type="presParOf" srcId="{F0680AB1-A0FE-4023-A1FE-CDFC59A9AAEB}" destId="{CFF4A511-3240-4F31-9907-5B7AB99935F2}" srcOrd="6" destOrd="0" presId="urn:microsoft.com/office/officeart/2005/8/layout/list1"/>
    <dgm:cxn modelId="{C8CA98E3-E2B5-47D9-B03A-8018D1F99A70}" type="presParOf" srcId="{F0680AB1-A0FE-4023-A1FE-CDFC59A9AAEB}" destId="{BB96DA80-2A1F-4D88-9DC3-8D1BD8D0B116}" srcOrd="7" destOrd="0" presId="urn:microsoft.com/office/officeart/2005/8/layout/list1"/>
    <dgm:cxn modelId="{1DFB1E74-75DF-4833-BBFF-23BE106375DB}" type="presParOf" srcId="{F0680AB1-A0FE-4023-A1FE-CDFC59A9AAEB}" destId="{E39171B4-5261-4950-B7C8-2D82AA775B58}" srcOrd="8" destOrd="0" presId="urn:microsoft.com/office/officeart/2005/8/layout/list1"/>
    <dgm:cxn modelId="{347AB0F8-7D50-4E8B-966C-8C56A9F1B4C7}" type="presParOf" srcId="{E39171B4-5261-4950-B7C8-2D82AA775B58}" destId="{7302D274-4001-4E78-A727-C3FAD3B9CBB8}" srcOrd="0" destOrd="0" presId="urn:microsoft.com/office/officeart/2005/8/layout/list1"/>
    <dgm:cxn modelId="{079FAC77-BB22-4489-BF76-A17E791636E7}" type="presParOf" srcId="{E39171B4-5261-4950-B7C8-2D82AA775B58}" destId="{4C0C5721-A806-46DE-A75E-3DB669F1715B}" srcOrd="1" destOrd="0" presId="urn:microsoft.com/office/officeart/2005/8/layout/list1"/>
    <dgm:cxn modelId="{730F3E7E-5B17-4652-8CD2-3A8B4155B7B7}" type="presParOf" srcId="{F0680AB1-A0FE-4023-A1FE-CDFC59A9AAEB}" destId="{49B5E49E-42AC-4FC0-B6A2-0E859748905F}" srcOrd="9" destOrd="0" presId="urn:microsoft.com/office/officeart/2005/8/layout/list1"/>
    <dgm:cxn modelId="{C2BFF617-86FE-494D-8B85-8B2774A140F4}" type="presParOf" srcId="{F0680AB1-A0FE-4023-A1FE-CDFC59A9AAEB}" destId="{66CEDCA9-5119-495F-8CB7-8B0A3835B621}"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848D7-EA21-4275-BBF8-5E33E186EB06}" type="datetimeFigureOut">
              <a:rPr lang="en-US" smtClean="0"/>
              <a:pPr/>
              <a:t>25-Aug-15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86E2E3-A623-4A6A-910B-2BB6F6B493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0"/>
          <p:cNvSpPr>
            <a:spLocks noGrp="1" noChangeArrowheads="1"/>
          </p:cNvSpPr>
          <p:nvPr>
            <p:ph type="ftr" sz="quarter" idx="4"/>
          </p:nvPr>
        </p:nvSpPr>
        <p:spPr>
          <a:ln/>
        </p:spPr>
        <p:txBody>
          <a:bodyPr/>
          <a:lstStyle/>
          <a:p>
            <a:r>
              <a:rPr lang="en-US"/>
              <a:t>By www.IIUC28A9.comDeveloped by N. Zaidi</a:t>
            </a:r>
          </a:p>
        </p:txBody>
      </p:sp>
      <p:sp>
        <p:nvSpPr>
          <p:cNvPr id="26626" name="Rectangle 1026"/>
          <p:cNvSpPr>
            <a:spLocks noGrp="1" noChangeArrowheads="1"/>
          </p:cNvSpPr>
          <p:nvPr>
            <p:ph type="hdr" sz="quarter"/>
          </p:nvPr>
        </p:nvSpPr>
        <p:spPr>
          <a:noFill/>
        </p:spPr>
        <p:txBody>
          <a:bodyPr/>
          <a:lstStyle/>
          <a:p>
            <a:r>
              <a:rPr lang="en-US"/>
              <a:t>HRM</a:t>
            </a:r>
          </a:p>
        </p:txBody>
      </p:sp>
      <p:sp>
        <p:nvSpPr>
          <p:cNvPr id="26627" name="Rectangle 1030"/>
          <p:cNvSpPr txBox="1">
            <a:spLocks noGrp="1" noChangeArrowheads="1"/>
          </p:cNvSpPr>
          <p:nvPr/>
        </p:nvSpPr>
        <p:spPr bwMode="auto">
          <a:xfrm>
            <a:off x="0" y="8686800"/>
            <a:ext cx="2971800" cy="457200"/>
          </a:xfrm>
          <a:prstGeom prst="rect">
            <a:avLst/>
          </a:prstGeom>
          <a:noFill/>
          <a:ln w="9525">
            <a:noFill/>
            <a:miter lim="800000"/>
            <a:headEnd/>
            <a:tailEnd/>
          </a:ln>
        </p:spPr>
        <p:txBody>
          <a:bodyPr anchor="b"/>
          <a:lstStyle/>
          <a:p>
            <a:r>
              <a:rPr lang="en-US" sz="1200"/>
              <a:t>Developed by N. Zaidi</a:t>
            </a:r>
          </a:p>
        </p:txBody>
      </p:sp>
      <p:sp>
        <p:nvSpPr>
          <p:cNvPr id="26628" name="Rectangle 1031"/>
          <p:cNvSpPr>
            <a:spLocks noGrp="1" noChangeArrowheads="1"/>
          </p:cNvSpPr>
          <p:nvPr>
            <p:ph type="sldNum" sz="quarter" idx="5"/>
          </p:nvPr>
        </p:nvSpPr>
        <p:spPr>
          <a:noFill/>
        </p:spPr>
        <p:txBody>
          <a:bodyPr/>
          <a:lstStyle/>
          <a:p>
            <a:fld id="{C9DEC169-8066-4CD8-B826-95D85EF81510}" type="slidenum">
              <a:rPr lang="en-US" smtClean="0">
                <a:latin typeface="Times New Roman" pitchFamily="18" charset="0"/>
              </a:rPr>
              <a:pPr/>
              <a:t>3</a:t>
            </a:fld>
            <a:endParaRPr lang="en-US" smtClean="0">
              <a:latin typeface="Times New Roman" pitchFamily="18" charset="0"/>
            </a:endParaRPr>
          </a:p>
        </p:txBody>
      </p:sp>
      <p:sp>
        <p:nvSpPr>
          <p:cNvPr id="26629"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6630" name="Rectangle 3"/>
          <p:cNvSpPr>
            <a:spLocks noGrp="1" noChangeArrowheads="1"/>
          </p:cNvSpPr>
          <p:nvPr>
            <p:ph type="body" idx="1"/>
          </p:nvPr>
        </p:nvSpPr>
        <p:spPr>
          <a:xfrm>
            <a:off x="914400" y="4356100"/>
            <a:ext cx="5029200" cy="4135438"/>
          </a:xfrm>
          <a:solidFill>
            <a:srgbClr val="FFFFFF"/>
          </a:solidFill>
          <a:ln>
            <a:solidFill>
              <a:srgbClr val="000000"/>
            </a:solidFill>
          </a:ln>
        </p:spPr>
        <p:txBody>
          <a:bodyPr/>
          <a:lstStyle/>
          <a:p>
            <a:pPr eaLnBrk="1" hangingPunct="1"/>
            <a:endParaRPr lang="fr-FR"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F2568CDB-C15B-154E-90D3-55C7A88AFDB4}" type="slidenum">
              <a:rPr lang="en-US" sz="1200" b="0"/>
              <a:pPr eaLnBrk="1" hangingPunct="1"/>
              <a:t>7</a:t>
            </a:fld>
            <a:endParaRPr lang="en-US" sz="1200" b="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9258F854-2089-7543-8019-5FC34DD9A710}" type="slidenum">
              <a:rPr lang="en-US" sz="1200" b="0"/>
              <a:pPr eaLnBrk="1" hangingPunct="1"/>
              <a:t>24</a:t>
            </a:fld>
            <a:endParaRPr lang="en-US" sz="1200" b="0" dirty="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2CCCF-8EF1-4D78-B82F-D9540319A977}" type="slidenum">
              <a:rPr lang="en-US" smtClean="0"/>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C5AB2329-DD4F-DD46-B3CD-D2DE2A44C1CF}" type="slidenum">
              <a:rPr lang="en-US" sz="1200" b="0"/>
              <a:pPr eaLnBrk="1" hangingPunct="1"/>
              <a:t>41</a:t>
            </a:fld>
            <a:endParaRPr lang="en-US" sz="1200" b="0" dirty="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82279D62-DEFA-694C-B6B1-10FACFB3D1B1}" type="slidenum">
              <a:rPr lang="en-US" sz="1200" b="0"/>
              <a:pPr eaLnBrk="1" hangingPunct="1"/>
              <a:t>42</a:t>
            </a:fld>
            <a:endParaRPr lang="en-US" sz="1200" b="0"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DF2404-2E02-4BFC-9BBC-C8179CB4B6FE}" type="datetimeFigureOut">
              <a:rPr lang="en-US" smtClean="0"/>
              <a:pPr/>
              <a:t>25-Aug-15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2DF2404-2E02-4BFC-9BBC-C8179CB4B6FE}" type="datetimeFigureOut">
              <a:rPr lang="en-US" smtClean="0"/>
              <a:pPr/>
              <a:t>25-Aug-15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0D102C2-9B5A-4F63-A4E5-368EBA9F0E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2DF2404-2E02-4BFC-9BBC-C8179CB4B6FE}" type="datetimeFigureOut">
              <a:rPr lang="en-US" smtClean="0"/>
              <a:pPr/>
              <a:t>25-Aug-15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0D102C2-9B5A-4F63-A4E5-368EBA9F0E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975104"/>
          </a:xfrm>
        </p:spPr>
        <p:txBody>
          <a:bodyPr/>
          <a:lstStyle/>
          <a:p>
            <a:r>
              <a:rPr lang="en-US" dirty="0" smtClean="0"/>
              <a:t>Human Resource Management</a:t>
            </a:r>
            <a:endParaRPr lang="en-US" dirty="0"/>
          </a:p>
        </p:txBody>
      </p:sp>
      <p:sp>
        <p:nvSpPr>
          <p:cNvPr id="3" name="Subtitle 2"/>
          <p:cNvSpPr>
            <a:spLocks noGrp="1"/>
          </p:cNvSpPr>
          <p:nvPr>
            <p:ph type="subTitle" idx="1"/>
          </p:nvPr>
        </p:nvSpPr>
        <p:spPr/>
        <p:txBody>
          <a:bodyPr/>
          <a:lstStyle/>
          <a:p>
            <a:endParaRPr lang="en-US"/>
          </a:p>
        </p:txBody>
      </p:sp>
      <p:pic>
        <p:nvPicPr>
          <p:cNvPr id="4" name="Picture 4" descr="http://www.uwp.edu/departments/business/human.resource.management/organizationWorkforce.png"/>
          <p:cNvPicPr>
            <a:picLocks noChangeAspect="1" noChangeArrowheads="1"/>
          </p:cNvPicPr>
          <p:nvPr/>
        </p:nvPicPr>
        <p:blipFill>
          <a:blip r:embed="rId2"/>
          <a:srcRect/>
          <a:stretch>
            <a:fillRect/>
          </a:stretch>
        </p:blipFill>
        <p:spPr bwMode="auto">
          <a:xfrm>
            <a:off x="4648200" y="2667000"/>
            <a:ext cx="4495800" cy="3990975"/>
          </a:xfrm>
          <a:prstGeom prst="rect">
            <a:avLst/>
          </a:prstGeom>
          <a:noFill/>
          <a:ln w="9525">
            <a:noFill/>
            <a:miter lim="800000"/>
            <a:headEnd/>
            <a:tailEnd/>
          </a:ln>
        </p:spPr>
      </p:pic>
      <p:pic>
        <p:nvPicPr>
          <p:cNvPr id="5" name="Picture 5" descr="http://img.alibaba.com/photo/214841789/StarSoft_Human_Resource_Management_Software.jpg"/>
          <p:cNvPicPr>
            <a:picLocks noChangeAspect="1" noChangeArrowheads="1"/>
          </p:cNvPicPr>
          <p:nvPr/>
        </p:nvPicPr>
        <p:blipFill>
          <a:blip r:embed="rId3"/>
          <a:srcRect t="11111" b="4762"/>
          <a:stretch>
            <a:fillRect/>
          </a:stretch>
        </p:blipFill>
        <p:spPr bwMode="auto">
          <a:xfrm>
            <a:off x="2971800" y="2209800"/>
            <a:ext cx="20193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772400" cy="914400"/>
          </a:xfrm>
        </p:spPr>
        <p:txBody>
          <a:bodyPr/>
          <a:lstStyle/>
          <a:p>
            <a:r>
              <a:rPr lang="en-US" sz="2400" dirty="0" smtClean="0"/>
              <a:t>4C’s HR Policies that have to be achieved</a:t>
            </a:r>
            <a:endParaRPr lang="en-US" dirty="0"/>
          </a:p>
        </p:txBody>
      </p:sp>
      <p:sp>
        <p:nvSpPr>
          <p:cNvPr id="3" name="Content Placeholder 2"/>
          <p:cNvSpPr>
            <a:spLocks noGrp="1"/>
          </p:cNvSpPr>
          <p:nvPr>
            <p:ph idx="1"/>
          </p:nvPr>
        </p:nvSpPr>
        <p:spPr/>
        <p:txBody>
          <a:bodyPr/>
          <a:lstStyle/>
          <a:p>
            <a:r>
              <a:rPr lang="en-US" dirty="0" smtClean="0"/>
              <a:t>Commitment</a:t>
            </a:r>
          </a:p>
          <a:p>
            <a:r>
              <a:rPr lang="en-US" dirty="0" smtClean="0"/>
              <a:t>Competent</a:t>
            </a:r>
          </a:p>
          <a:p>
            <a:r>
              <a:rPr lang="en-US" dirty="0" smtClean="0"/>
              <a:t>Congruence(Compatibility)</a:t>
            </a:r>
          </a:p>
          <a:p>
            <a:r>
              <a:rPr lang="en-US" dirty="0" smtClean="0"/>
              <a:t>Cost effectiveness</a:t>
            </a:r>
          </a:p>
          <a:p>
            <a:endParaRPr lang="en-US" dirty="0"/>
          </a:p>
        </p:txBody>
      </p:sp>
      <p:sp>
        <p:nvSpPr>
          <p:cNvPr id="4"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2CAAC51-AD6E-42A1-AA7E-976FDB1AA8F1}" type="slidenum">
              <a:rPr lang="en-US" smtClean="0"/>
              <a:pPr>
                <a:defRPr/>
              </a:pPr>
              <a:t>11</a:t>
            </a:fld>
            <a:endParaRPr lang="en-US"/>
          </a:p>
        </p:txBody>
      </p:sp>
      <p:sp>
        <p:nvSpPr>
          <p:cNvPr id="21509" name="Rectangle 4"/>
          <p:cNvSpPr>
            <a:spLocks noChangeArrowheads="1"/>
          </p:cNvSpPr>
          <p:nvPr/>
        </p:nvSpPr>
        <p:spPr bwMode="auto">
          <a:xfrm>
            <a:off x="533400" y="1106488"/>
            <a:ext cx="8077200" cy="5940088"/>
          </a:xfrm>
          <a:prstGeom prst="rect">
            <a:avLst/>
          </a:prstGeom>
          <a:noFill/>
          <a:ln w="9525">
            <a:noFill/>
            <a:miter lim="800000"/>
            <a:headEnd/>
            <a:tailEnd/>
          </a:ln>
        </p:spPr>
        <p:txBody>
          <a:bodyPr>
            <a:spAutoFit/>
          </a:bodyPr>
          <a:lstStyle/>
          <a:p>
            <a:pPr marL="236538" lvl="1" indent="-236538" algn="just">
              <a:buFont typeface="Arial" charset="0"/>
              <a:buChar char="•"/>
            </a:pPr>
            <a:r>
              <a:rPr lang="en-US" sz="2000" b="1" dirty="0">
                <a:latin typeface="Times New Roman" pitchFamily="18" charset="0"/>
                <a:cs typeface="Times New Roman" pitchFamily="18" charset="0"/>
              </a:rPr>
              <a:t>Service provider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lvl="1" indent="-236538" algn="just"/>
            <a:r>
              <a:rPr lang="en-US" sz="2000" dirty="0" smtClean="0">
                <a:latin typeface="Times New Roman" pitchFamily="18" charset="0"/>
                <a:cs typeface="Times New Roman" pitchFamily="18" charset="0"/>
              </a:rPr>
              <a:t>	To complete the demand of employees by the supply of effective employees. Management also needs </a:t>
            </a:r>
            <a:r>
              <a:rPr lang="en-US" sz="2000" dirty="0">
                <a:latin typeface="Times New Roman" pitchFamily="18" charset="0"/>
                <a:cs typeface="Times New Roman" pitchFamily="18" charset="0"/>
              </a:rPr>
              <a:t>to gather information such as market statistics, pay rates and labor </a:t>
            </a:r>
            <a:r>
              <a:rPr lang="en-US" sz="2000" dirty="0" smtClean="0">
                <a:latin typeface="Times New Roman" pitchFamily="18" charset="0"/>
                <a:cs typeface="Times New Roman" pitchFamily="18" charset="0"/>
              </a:rPr>
              <a:t>laws, legislations and </a:t>
            </a:r>
            <a:r>
              <a:rPr lang="en-US" sz="2000" dirty="0">
                <a:latin typeface="Times New Roman" pitchFamily="18" charset="0"/>
                <a:cs typeface="Times New Roman" pitchFamily="18" charset="0"/>
              </a:rPr>
              <a:t>various employee related issues. </a:t>
            </a:r>
            <a:endParaRPr lang="en-US" sz="2000" dirty="0" smtClean="0">
              <a:latin typeface="Times New Roman" pitchFamily="18" charset="0"/>
              <a:cs typeface="Times New Roman" pitchFamily="18" charset="0"/>
            </a:endParaRPr>
          </a:p>
          <a:p>
            <a:pPr marL="236538" lvl="1" indent="-236538" algn="just"/>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smtClean="0">
                <a:latin typeface="Times New Roman" pitchFamily="18" charset="0"/>
                <a:cs typeface="Times New Roman" pitchFamily="18" charset="0"/>
              </a:rPr>
              <a:t>Facilitator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act as a facilitator when training and development actions are planned and conducted and when performance appraisals are done</a:t>
            </a:r>
            <a:r>
              <a:rPr lang="en-US" sz="2000" dirty="0" smtClean="0">
                <a:latin typeface="Times New Roman" pitchFamily="18" charset="0"/>
                <a:cs typeface="Times New Roman" pitchFamily="18" charset="0"/>
              </a:rPr>
              <a:t>.</a:t>
            </a:r>
          </a:p>
          <a:p>
            <a:pPr marL="236538" indent="-236538"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a:latin typeface="Times New Roman" pitchFamily="18" charset="0"/>
                <a:cs typeface="Times New Roman" pitchFamily="18" charset="0"/>
              </a:rPr>
              <a:t>Consultant</a:t>
            </a:r>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supervising the employees, managers face many problems. </a:t>
            </a:r>
            <a:r>
              <a:rPr lang="en-US" sz="2000" dirty="0" smtClean="0">
                <a:latin typeface="Times New Roman" pitchFamily="18" charset="0"/>
                <a:cs typeface="Times New Roman" pitchFamily="18" charset="0"/>
              </a:rPr>
              <a:t>So they consult with employees for their personal growth.</a:t>
            </a:r>
          </a:p>
          <a:p>
            <a:pPr marL="236538" indent="-236538" algn="just"/>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a:latin typeface="Times New Roman" pitchFamily="18" charset="0"/>
                <a:cs typeface="Times New Roman" pitchFamily="18" charset="0"/>
              </a:rPr>
              <a:t>Auditor</a:t>
            </a:r>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a:t>
            </a:r>
            <a:r>
              <a:rPr lang="en-US" sz="2000" dirty="0">
                <a:latin typeface="Times New Roman" pitchFamily="18" charset="0"/>
                <a:cs typeface="Times New Roman" pitchFamily="18" charset="0"/>
              </a:rPr>
              <a:t>specialists are responsible for ensuring that all members of the management perform their respective roles efficiently and also ensures that there is effective use of the human resources of the </a:t>
            </a:r>
            <a:r>
              <a:rPr lang="en-US" sz="2000" dirty="0" smtClean="0">
                <a:latin typeface="Times New Roman" pitchFamily="18" charset="0"/>
                <a:cs typeface="Times New Roman" pitchFamily="18" charset="0"/>
              </a:rPr>
              <a:t>organization. </a:t>
            </a:r>
          </a:p>
          <a:p>
            <a:pPr marL="236538" indent="-236538" algn="just">
              <a:buFont typeface="Arial" charset="0"/>
              <a:buChar char="•"/>
            </a:pPr>
            <a:endParaRPr lang="en-US" sz="2000" dirty="0">
              <a:latin typeface="Times New Roman" pitchFamily="18" charset="0"/>
              <a:cs typeface="Times New Roman" pitchFamily="18" charset="0"/>
            </a:endParaRPr>
          </a:p>
        </p:txBody>
      </p:sp>
      <p:sp>
        <p:nvSpPr>
          <p:cNvPr id="5" name="Rectangle 2"/>
          <p:cNvSpPr txBox="1">
            <a:spLocks noChangeArrowheads="1"/>
          </p:cNvSpPr>
          <p:nvPr/>
        </p:nvSpPr>
        <p:spPr bwMode="auto">
          <a:xfrm>
            <a:off x="685800" y="381000"/>
            <a:ext cx="7477125" cy="687387"/>
          </a:xfrm>
          <a:prstGeom prst="rect">
            <a:avLst/>
          </a:prstGeom>
          <a:noFill/>
          <a:ln w="9525">
            <a:noFill/>
            <a:miter lim="800000"/>
            <a:headEnd/>
            <a:tailEnd/>
          </a:ln>
        </p:spPr>
        <p:txBody>
          <a:bodyPr anchor="ctr"/>
          <a:lstStyle/>
          <a:p>
            <a:pPr eaLnBrk="1" hangingPunct="1">
              <a:defRPr/>
            </a:pPr>
            <a:r>
              <a:rPr lang="en-US" sz="3200" b="1" spc="-100" dirty="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Role of HR Executives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B6A42C-0810-4F6C-9339-A5321BF5A80A}" type="slidenum">
              <a:rPr lang="en-US" smtClean="0"/>
              <a:pPr>
                <a:defRPr/>
              </a:pPr>
              <a:t>12</a:t>
            </a:fld>
            <a:endParaRPr lang="en-US"/>
          </a:p>
        </p:txBody>
      </p:sp>
      <p:sp>
        <p:nvSpPr>
          <p:cNvPr id="4" name="Rectangle 3"/>
          <p:cNvSpPr/>
          <p:nvPr/>
        </p:nvSpPr>
        <p:spPr>
          <a:xfrm>
            <a:off x="609600" y="1481138"/>
            <a:ext cx="7620000" cy="4401205"/>
          </a:xfrm>
          <a:prstGeom prst="rect">
            <a:avLst/>
          </a:prstGeom>
        </p:spPr>
        <p:txBody>
          <a:bodyPr>
            <a:spAutoFit/>
          </a:bodyPr>
          <a:lstStyle/>
          <a:p>
            <a:pPr marL="236538" indent="-236538" algn="just">
              <a:buFont typeface="Arial" pitchFamily="34" charset="0"/>
              <a:buChar char="•"/>
              <a:defRPr/>
            </a:pPr>
            <a:r>
              <a:rPr lang="en-US" sz="2000" b="1" dirty="0">
                <a:latin typeface="Times New Roman" pitchFamily="18" charset="0"/>
                <a:cs typeface="Times New Roman" pitchFamily="18" charset="0"/>
              </a:rPr>
              <a:t>Change agent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executive is the person that </a:t>
            </a:r>
            <a:r>
              <a:rPr lang="en-US" sz="2000" dirty="0">
                <a:latin typeface="Times New Roman" pitchFamily="18" charset="0"/>
                <a:cs typeface="Times New Roman" pitchFamily="18" charset="0"/>
              </a:rPr>
              <a:t>helps </a:t>
            </a:r>
            <a:r>
              <a:rPr lang="en-US" sz="2000" dirty="0" smtClean="0">
                <a:latin typeface="Times New Roman" pitchFamily="18" charset="0"/>
                <a:cs typeface="Times New Roman" pitchFamily="18" charset="0"/>
              </a:rPr>
              <a:t>to the organizations </a:t>
            </a:r>
            <a:r>
              <a:rPr lang="en-US" sz="2000" dirty="0">
                <a:latin typeface="Times New Roman" pitchFamily="18" charset="0"/>
                <a:cs typeface="Times New Roman" pitchFamily="18" charset="0"/>
              </a:rPr>
              <a:t>to implement changes and </a:t>
            </a:r>
            <a:r>
              <a:rPr lang="en-US" sz="2000" dirty="0" smtClean="0">
                <a:latin typeface="Times New Roman" pitchFamily="18" charset="0"/>
                <a:cs typeface="Times New Roman" pitchFamily="18" charset="0"/>
              </a:rPr>
              <a:t>encourage </a:t>
            </a:r>
            <a:r>
              <a:rPr lang="en-US" sz="2000" dirty="0">
                <a:latin typeface="Times New Roman" pitchFamily="18" charset="0"/>
                <a:cs typeface="Times New Roman" pitchFamily="18" charset="0"/>
              </a:rPr>
              <a:t>employees </a:t>
            </a:r>
            <a:r>
              <a:rPr lang="en-US" sz="2000" dirty="0" smtClean="0">
                <a:latin typeface="Times New Roman" pitchFamily="18" charset="0"/>
                <a:cs typeface="Times New Roman" pitchFamily="18" charset="0"/>
              </a:rPr>
              <a:t>to adapt changes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endParaRPr lang="en-US" sz="2000" dirty="0">
              <a:latin typeface="Times New Roman" pitchFamily="18" charset="0"/>
              <a:cs typeface="Times New Roman" pitchFamily="18" charset="0"/>
            </a:endParaRPr>
          </a:p>
          <a:p>
            <a:pPr marL="236538" indent="-236538" algn="just">
              <a:buFont typeface="Arial" pitchFamily="34" charset="0"/>
              <a:buChar char="•"/>
              <a:defRPr/>
            </a:pPr>
            <a:r>
              <a:rPr lang="en-US" sz="2000" b="1" dirty="0">
                <a:latin typeface="Times New Roman" pitchFamily="18" charset="0"/>
                <a:cs typeface="Times New Roman" pitchFamily="18" charset="0"/>
              </a:rPr>
              <a:t>Employee advocate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executives </a:t>
            </a:r>
            <a:r>
              <a:rPr lang="en-US" sz="2000" dirty="0">
                <a:latin typeface="Times New Roman" pitchFamily="18" charset="0"/>
                <a:cs typeface="Times New Roman" pitchFamily="18" charset="0"/>
              </a:rPr>
              <a:t>are the link between the top management and the employees. The concerns of the employees are first reported to the HR personnel. They report these issues to the top management and try to resolve the issues. </a:t>
            </a:r>
          </a:p>
          <a:p>
            <a:pPr marL="236538" indent="-236538" algn="just">
              <a:defRPr/>
            </a:pPr>
            <a:endParaRPr lang="en-US" sz="2000" dirty="0">
              <a:latin typeface="Times New Roman" pitchFamily="18" charset="0"/>
              <a:cs typeface="Times New Roman" pitchFamily="18" charset="0"/>
            </a:endParaRPr>
          </a:p>
          <a:p>
            <a:pPr marL="236538" indent="-236538" algn="just">
              <a:defRPr/>
            </a:pP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HR in any organisation has multiple roles to play.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may have to perform all the mentioned roles at different stages in their career as HR personnel. </a:t>
            </a:r>
          </a:p>
        </p:txBody>
      </p:sp>
      <p:sp>
        <p:nvSpPr>
          <p:cNvPr id="5" name="Rectangle 2"/>
          <p:cNvSpPr txBox="1">
            <a:spLocks noChangeArrowheads="1"/>
          </p:cNvSpPr>
          <p:nvPr/>
        </p:nvSpPr>
        <p:spPr bwMode="auto">
          <a:xfrm>
            <a:off x="685800" y="457200"/>
            <a:ext cx="7477125" cy="687387"/>
          </a:xfrm>
          <a:prstGeom prst="rect">
            <a:avLst/>
          </a:prstGeom>
          <a:noFill/>
          <a:ln w="9525">
            <a:noFill/>
            <a:miter lim="800000"/>
            <a:headEnd/>
            <a:tailEnd/>
          </a:ln>
        </p:spPr>
        <p:txBody>
          <a:bodyPr anchor="ctr"/>
          <a:lstStyle/>
          <a:p>
            <a:pPr eaLnBrk="1" hangingPunct="1">
              <a:defRPr/>
            </a:pPr>
            <a:r>
              <a:rPr lang="en-US" sz="3200" b="1" spc="-100" dirty="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Role of HR Executives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762000"/>
            <a:ext cx="8077200" cy="603250"/>
          </a:xfrm>
        </p:spPr>
        <p:txBody>
          <a:bodyPr/>
          <a:lstStyle/>
          <a:p>
            <a:pPr eaLnBrk="1" hangingPunct="1">
              <a:defRPr/>
            </a:pP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HUMAN RESOURCE PLANNING</a:t>
            </a:r>
          </a:p>
        </p:txBody>
      </p:sp>
      <p:sp>
        <p:nvSpPr>
          <p:cNvPr id="22531" name="Rectangle 3"/>
          <p:cNvSpPr>
            <a:spLocks noGrp="1" noChangeArrowheads="1"/>
          </p:cNvSpPr>
          <p:nvPr>
            <p:ph type="body" idx="1"/>
          </p:nvPr>
        </p:nvSpPr>
        <p:spPr>
          <a:xfrm>
            <a:off x="533400" y="1066800"/>
            <a:ext cx="7772400" cy="5257800"/>
          </a:xfrm>
        </p:spPr>
        <p:txBody>
          <a:bodyPr anchor="ctr">
            <a:noAutofit/>
          </a:bodyPr>
          <a:lstStyle/>
          <a:p>
            <a:pPr>
              <a:lnSpc>
                <a:spcPct val="150000"/>
              </a:lnSpc>
              <a:spcBef>
                <a:spcPts val="0"/>
              </a:spcBef>
            </a:pPr>
            <a:r>
              <a:rPr lang="en-US" sz="1800" dirty="0" smtClean="0">
                <a:latin typeface="Arial" pitchFamily="34" charset="0"/>
                <a:cs typeface="Arial" pitchFamily="34" charset="0"/>
              </a:rPr>
              <a:t>It is the continuous process of planning the human resource of an organization to meet the demand in terms of numbers and the quality.</a:t>
            </a:r>
          </a:p>
          <a:p>
            <a:pPr>
              <a:lnSpc>
                <a:spcPct val="150000"/>
              </a:lnSpc>
              <a:spcBef>
                <a:spcPts val="0"/>
              </a:spcBef>
            </a:pPr>
            <a:r>
              <a:rPr lang="en-US" sz="1800" dirty="0" smtClean="0">
                <a:latin typeface="Arial" pitchFamily="34" charset="0"/>
                <a:cs typeface="Arial" pitchFamily="34" charset="0"/>
              </a:rPr>
              <a:t>It involves getting the right number of qualified people into the right jobs at the right time in order to achieve organizational objectives.</a:t>
            </a:r>
          </a:p>
          <a:p>
            <a:r>
              <a:rPr lang="en-US" sz="1800" dirty="0" smtClean="0">
                <a:latin typeface="Arial" pitchFamily="34" charset="0"/>
                <a:cs typeface="Arial" pitchFamily="34" charset="0"/>
              </a:rPr>
              <a:t>It is a process of comparing human resource demand by human resource supply for current scenario or Future.</a:t>
            </a:r>
          </a:p>
          <a:p>
            <a:pPr algn="just" eaLnBrk="1" hangingPunct="1">
              <a:lnSpc>
                <a:spcPct val="150000"/>
              </a:lnSpc>
            </a:pPr>
            <a:r>
              <a:rPr lang="en-US" sz="1800" dirty="0" smtClean="0">
                <a:latin typeface="Arial" pitchFamily="34" charset="0"/>
                <a:cs typeface="Arial" pitchFamily="34" charset="0"/>
              </a:rPr>
              <a:t>In light of the organization’s objectives, strategies, HRP is the process of analyzing an organization’s human resource needs and developing plans, policies, and systems to satisfy those needs.</a:t>
            </a:r>
          </a:p>
          <a:p>
            <a:pPr algn="just">
              <a:lnSpc>
                <a:spcPct val="150000"/>
              </a:lnSpc>
            </a:pPr>
            <a:r>
              <a:rPr lang="en-US" sz="1800" dirty="0" smtClean="0">
                <a:latin typeface="Arial" pitchFamily="34" charset="0"/>
                <a:cs typeface="Arial" pitchFamily="34" charset="0"/>
              </a:rPr>
              <a:t>It is important for a firm to plan its workforce requirements in advance.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81000"/>
            <a:ext cx="9059863" cy="854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100" normalizeH="0" baseline="0" noProof="0" dirty="0" smtClean="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DEFINITION</a:t>
            </a:r>
            <a:endParaRPr kumimoji="0" lang="en-US" sz="3200" b="1" i="0" u="none" strike="noStrike" kern="1200" cap="none" spc="-100" normalizeH="0" baseline="0" noProof="0" dirty="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252413" y="1239838"/>
            <a:ext cx="8053387" cy="3027362"/>
          </a:xfrm>
          <a:prstGeom prst="rect">
            <a:avLst/>
          </a:prstGeom>
        </p:spPr>
        <p:txBody>
          <a:bodyPr/>
          <a:lstStyle/>
          <a:p>
            <a:r>
              <a:rPr lang="en-US" sz="1600" b="1" dirty="0" smtClean="0"/>
              <a:t>According to Edwin B. </a:t>
            </a:r>
            <a:r>
              <a:rPr lang="en-US" sz="1600" b="1" dirty="0" err="1" smtClean="0"/>
              <a:t>Geisler</a:t>
            </a:r>
            <a:r>
              <a:rPr lang="en-US" sz="1600" b="1" dirty="0" smtClean="0"/>
              <a:t>:-</a:t>
            </a:r>
          </a:p>
          <a:p>
            <a:r>
              <a:rPr lang="en-US" sz="1600" dirty="0" smtClean="0"/>
              <a:t>Human Resource planning is, "the process by which a firm ensures that it has the right number of people and the right kind of people, at the right places, at the right time, doing things for which they are economically mast useful".</a:t>
            </a:r>
          </a:p>
          <a:p>
            <a:r>
              <a:rPr lang="en-US" sz="1600" b="1" dirty="0" smtClean="0"/>
              <a:t>According to Bruce P. Coleman:-</a:t>
            </a:r>
          </a:p>
          <a:p>
            <a:r>
              <a:rPr lang="en-US" sz="1600" dirty="0" smtClean="0"/>
              <a:t>Manpower Planning is, "the process of determining manpower requirements in order to carry out the integrated plan of the organization.</a:t>
            </a:r>
          </a:p>
          <a:p>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According to Terry L. Leap and Michael D. </a:t>
            </a:r>
            <a:r>
              <a:rPr kumimoji="0" lang="en-US" sz="16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Crino</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lang="en-US" sz="1600" dirty="0" smtClean="0"/>
              <a:t>HRP includes estimation of how many qualified people are necessary to carry out the assigned activities, how many people will be available and what, if anything must be done to ensure that personnel supply equals personnel demand at the appropriate point in future.”</a:t>
            </a:r>
          </a:p>
        </p:txBody>
      </p:sp>
      <p:sp>
        <p:nvSpPr>
          <p:cNvPr id="4" name="Content Placeholder 2"/>
          <p:cNvSpPr txBox="1">
            <a:spLocks/>
          </p:cNvSpPr>
          <p:nvPr/>
        </p:nvSpPr>
        <p:spPr>
          <a:xfrm>
            <a:off x="304800" y="4495800"/>
            <a:ext cx="8123238" cy="2362200"/>
          </a:xfrm>
          <a:prstGeom prst="rect">
            <a:avLst/>
          </a:prstGeom>
        </p:spPr>
        <p:txBody>
          <a:bodyPr>
            <a:normAutofit/>
          </a:bodyPr>
          <a:lstStyle/>
          <a:p>
            <a:pPr marL="274320" marR="0" lvl="0" indent="-274320" algn="just" defTabSz="914400" rtl="0" eaLnBrk="1" fontAlgn="auto" latinLnBrk="0" hangingPunct="1">
              <a:lnSpc>
                <a:spcPct val="100000"/>
              </a:lnSpc>
              <a:spcBef>
                <a:spcPts val="580"/>
              </a:spcBef>
              <a:spcAft>
                <a:spcPts val="0"/>
              </a:spcAft>
              <a:buClr>
                <a:schemeClr val="tx2"/>
              </a:buClr>
              <a:buSzPct val="95000"/>
              <a:buFont typeface="Wingdings 2" pitchFamily="18" charset="2"/>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ts val="580"/>
              </a:spcBef>
              <a:spcAft>
                <a:spcPts val="0"/>
              </a:spcAft>
              <a:buClr>
                <a:schemeClr val="tx2"/>
              </a:buClr>
              <a:buSzPct val="95000"/>
              <a:buFont typeface="Wingdings 2"/>
              <a:buAutoNum type="alphaLcPeriod"/>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Identify Requirement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forecasting of human requirement involves the determining the number and types of employees needed.</a:t>
            </a:r>
          </a:p>
          <a:p>
            <a:pPr marL="514350" marR="0" lvl="0" indent="-514350" algn="just" defTabSz="914400" rtl="0" eaLnBrk="1" fontAlgn="auto" latinLnBrk="0" hangingPunct="1">
              <a:lnSpc>
                <a:spcPct val="100000"/>
              </a:lnSpc>
              <a:spcBef>
                <a:spcPts val="580"/>
              </a:spcBef>
              <a:spcAft>
                <a:spcPts val="0"/>
              </a:spcAft>
              <a:buClr>
                <a:schemeClr val="tx2"/>
              </a:buClr>
              <a:buSzPct val="95000"/>
              <a:buFont typeface="Wingdings 2"/>
              <a:buAutoNum type="alphaLcPeriod"/>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Availability of Human Resource-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After analyzing the   requirements, the firm determines whether there is a surplus or shortage of manpower.</a:t>
            </a:r>
          </a:p>
        </p:txBody>
      </p:sp>
      <p:sp>
        <p:nvSpPr>
          <p:cNvPr id="5" name="TextBox 4"/>
          <p:cNvSpPr txBox="1"/>
          <p:nvPr/>
        </p:nvSpPr>
        <p:spPr>
          <a:xfrm>
            <a:off x="457200" y="4419600"/>
            <a:ext cx="5102679" cy="369332"/>
          </a:xfrm>
          <a:prstGeom prst="rect">
            <a:avLst/>
          </a:prstGeom>
          <a:noFill/>
        </p:spPr>
        <p:txBody>
          <a:bodyPr wrap="none" rtlCol="0">
            <a:spAutoFit/>
          </a:bodyPr>
          <a:lstStyle/>
          <a:p>
            <a:r>
              <a:rPr lang="en-US" b="1" dirty="0" smtClean="0"/>
              <a:t>Important measures for human resource planning</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914400"/>
          </a:xfrm>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NEED of HRP</a:t>
            </a:r>
            <a:endParaRPr lang="en-US" sz="2800" dirty="0"/>
          </a:p>
        </p:txBody>
      </p:sp>
      <p:sp>
        <p:nvSpPr>
          <p:cNvPr id="3" name="Content Placeholder 2"/>
          <p:cNvSpPr>
            <a:spLocks noGrp="1"/>
          </p:cNvSpPr>
          <p:nvPr>
            <p:ph idx="1"/>
          </p:nvPr>
        </p:nvSpPr>
        <p:spPr>
          <a:xfrm>
            <a:off x="228600" y="1371600"/>
            <a:ext cx="8458200" cy="4572000"/>
          </a:xfrm>
        </p:spPr>
        <p:txBody>
          <a:bodyPr>
            <a:normAutofit/>
          </a:bodyPr>
          <a:lstStyle/>
          <a:p>
            <a:r>
              <a:rPr lang="en-US" sz="1800" b="1" dirty="0" smtClean="0"/>
              <a:t>Forecast personnel requirement :</a:t>
            </a:r>
            <a:r>
              <a:rPr lang="en-US" sz="2000" b="1" dirty="0" smtClean="0"/>
              <a:t> </a:t>
            </a:r>
            <a:r>
              <a:rPr lang="en-US" sz="1600" dirty="0" smtClean="0"/>
              <a:t>To avoid the situations of surplus or deficiency of manpower in future, it is important to plan your manpower in advance. For this purpose a proper forecasting of futures business needs helps you to ascertain our future manpower needs. From this angle, HRP plays an important role to predict the right size of manpower in the organization.</a:t>
            </a:r>
            <a:endParaRPr lang="en-US" sz="1400" dirty="0" smtClean="0"/>
          </a:p>
          <a:p>
            <a:r>
              <a:rPr lang="en-US" sz="1800" b="1" dirty="0" smtClean="0"/>
              <a:t>Cope with change:</a:t>
            </a:r>
            <a:r>
              <a:rPr lang="en-US" sz="1600" b="1" dirty="0" smtClean="0"/>
              <a:t> </a:t>
            </a:r>
            <a:r>
              <a:rPr lang="en-US" sz="1600" dirty="0" smtClean="0"/>
              <a:t>HRP enables an enterprise to cope with changes in competitive forces, markets, technology, products and government regulations. Such changes generate changes in job content, skills demands and number of human resources required.</a:t>
            </a:r>
            <a:endParaRPr lang="en-US" sz="1800" dirty="0" smtClean="0"/>
          </a:p>
          <a:p>
            <a:r>
              <a:rPr lang="en-US" sz="1800" b="1" dirty="0" smtClean="0"/>
              <a:t>Creating highly talented personnel:</a:t>
            </a:r>
            <a:r>
              <a:rPr lang="en-US" sz="1800" dirty="0" smtClean="0"/>
              <a:t> </a:t>
            </a:r>
            <a:r>
              <a:rPr lang="en-US" sz="1400" dirty="0" smtClean="0"/>
              <a:t>Since jobs are becoming highly intellectual and professionalized, HRP helps prevent shortages of personnel caused by attrition. Further technology changes would further upgrade or degrade jobs and create manpower shortages. In these situations only accurate human resource planning can help to meet the resource requirements. Further HRP is also an answer to the problems of succession planning.</a:t>
            </a:r>
            <a:endParaRPr lang="en-US" sz="1800" dirty="0" smtClean="0"/>
          </a:p>
          <a:p>
            <a:r>
              <a:rPr lang="en-US" sz="1800" b="1" dirty="0" smtClean="0"/>
              <a:t>Protection of weaker sections : </a:t>
            </a:r>
            <a:r>
              <a:rPr lang="en-US" sz="1600" dirty="0" smtClean="0"/>
              <a:t>A well-conceived personnel planning would also help to protect the interests of the SC/ST, physically handicapped and backward classes.</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p>
        </p:txBody>
      </p:sp>
      <p:sp>
        <p:nvSpPr>
          <p:cNvPr id="3" name="Content Placeholder 2"/>
          <p:cNvSpPr>
            <a:spLocks noGrp="1"/>
          </p:cNvSpPr>
          <p:nvPr>
            <p:ph idx="1"/>
          </p:nvPr>
        </p:nvSpPr>
        <p:spPr/>
        <p:txBody>
          <a:bodyPr>
            <a:normAutofit/>
          </a:bodyPr>
          <a:lstStyle/>
          <a:p>
            <a:r>
              <a:rPr lang="en-US" sz="1800" b="1" dirty="0" smtClean="0"/>
              <a:t>International strategies :</a:t>
            </a:r>
            <a:r>
              <a:rPr lang="en-US" sz="1600" dirty="0" smtClean="0"/>
              <a:t> International expansion strategies largely depend upon effective HRP. With growing trends towards global operations, the need for HRP further becomes more important as the need to integrate HRP more closely into the organization keeps growing. This is also because the process of meeting staffing needs from foreign countries grows in a complex manner. </a:t>
            </a:r>
          </a:p>
          <a:p>
            <a:r>
              <a:rPr lang="en-US" sz="1800" b="1" dirty="0" smtClean="0"/>
              <a:t>Increasing investments in HR : </a:t>
            </a:r>
            <a:r>
              <a:rPr lang="en-US" sz="1600" dirty="0" smtClean="0"/>
              <a:t>Another importance is the investment that an  organization makes in human capital. It is important that employees are used effectively throughout their careers. Because human assets can increase the organization value tremendously as opposed to physical assets.</a:t>
            </a: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533400"/>
            <a:ext cx="6484937" cy="674687"/>
          </a:xfrm>
          <a:prstGeom prst="rect">
            <a:avLst/>
          </a:prstGeom>
        </p:spPr>
        <p:txBody>
          <a:bodyPr vert="horz" rtlCol="0" anchor="t">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PROCESS OF HRP</a:t>
            </a:r>
          </a:p>
        </p:txBody>
      </p:sp>
      <p:graphicFrame>
        <p:nvGraphicFramePr>
          <p:cNvPr id="7" name="Content Placeholder 4"/>
          <p:cNvGraphicFramePr>
            <a:graphicFrameLocks/>
          </p:cNvGraphicFramePr>
          <p:nvPr/>
        </p:nvGraphicFramePr>
        <p:xfrm>
          <a:off x="373063" y="1371599"/>
          <a:ext cx="8276134" cy="4670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017794" cy="6858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1. Analyzing Organizational Plan for HR</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Content Placeholder 2"/>
          <p:cNvSpPr>
            <a:spLocks noGrp="1"/>
          </p:cNvSpPr>
          <p:nvPr>
            <p:ph idx="1"/>
          </p:nvPr>
        </p:nvSpPr>
        <p:spPr>
          <a:xfrm>
            <a:off x="228600" y="1295401"/>
            <a:ext cx="7959328" cy="4495800"/>
          </a:xfrm>
        </p:spPr>
        <p:txBody>
          <a:bodyPr>
            <a:normAutofit/>
          </a:bodyPr>
          <a:lstStyle/>
          <a:p>
            <a:r>
              <a:rPr lang="en-US" sz="2000" dirty="0" smtClean="0">
                <a:latin typeface="Times New Roman" pitchFamily="18" charset="0"/>
                <a:cs typeface="Times New Roman" pitchFamily="18" charset="0"/>
              </a:rPr>
              <a:t>The process of HRP planning begins with analyzing the overall plans &amp; objectives of the firm.</a:t>
            </a:r>
          </a:p>
          <a:p>
            <a:r>
              <a:rPr lang="en-US" sz="2000" dirty="0" smtClean="0">
                <a:latin typeface="Times New Roman" pitchFamily="18" charset="0"/>
                <a:cs typeface="Times New Roman" pitchFamily="18" charset="0"/>
              </a:rPr>
              <a:t>The reason for this is HR plans stem from the business plan.</a:t>
            </a:r>
          </a:p>
          <a:p>
            <a:r>
              <a:rPr lang="en-US" sz="2000" dirty="0" smtClean="0">
                <a:latin typeface="Times New Roman" pitchFamily="18" charset="0"/>
                <a:cs typeface="Times New Roman" pitchFamily="18" charset="0"/>
              </a:rPr>
              <a:t>Analysis of business plan into sub-sectional plans like production, sales, finance, marketing etc helps access the requirements of HR for each department.</a:t>
            </a:r>
          </a:p>
          <a:p>
            <a:r>
              <a:rPr lang="en-US" sz="2000" dirty="0" smtClean="0">
                <a:latin typeface="Times New Roman" pitchFamily="18" charset="0"/>
                <a:cs typeface="Times New Roman" pitchFamily="18" charset="0"/>
              </a:rPr>
              <a:t>Analysis of organizational and departmental objectives provide human resource requirements in the firm.</a:t>
            </a:r>
          </a:p>
          <a:p>
            <a:r>
              <a:rPr lang="en-US" sz="2000" dirty="0" smtClean="0">
                <a:latin typeface="Times New Roman" pitchFamily="18" charset="0"/>
                <a:cs typeface="Times New Roman" pitchFamily="18" charset="0"/>
              </a:rPr>
              <a:t>If the objective of the company is to grow, expand or increase sales, then, the requirements for manpower will be changed for the company or respective departments.</a:t>
            </a:r>
          </a:p>
          <a:p>
            <a:r>
              <a:rPr lang="en-US" sz="2000" dirty="0" smtClean="0">
                <a:latin typeface="Times New Roman" pitchFamily="18" charset="0"/>
                <a:cs typeface="Times New Roman" pitchFamily="18" charset="0"/>
              </a:rPr>
              <a:t>Hence, HRP needs to be made according to the organizational plans.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017794" cy="7620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2. Analyzing Objectives of Human Resource Planning</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Content Placeholder 2"/>
          <p:cNvSpPr>
            <a:spLocks noGrp="1"/>
          </p:cNvSpPr>
          <p:nvPr>
            <p:ph idx="1"/>
          </p:nvPr>
        </p:nvSpPr>
        <p:spPr>
          <a:xfrm>
            <a:off x="228600" y="1295400"/>
            <a:ext cx="7750969" cy="5583237"/>
          </a:xfrm>
        </p:spPr>
        <p:txBody>
          <a:bodyPr>
            <a:normAutofit/>
          </a:bodyPr>
          <a:lstStyle/>
          <a:p>
            <a:r>
              <a:rPr lang="en-US" sz="2000" dirty="0" smtClean="0">
                <a:latin typeface="Times New Roman" pitchFamily="18" charset="0"/>
                <a:cs typeface="Times New Roman" pitchFamily="18" charset="0"/>
              </a:rPr>
              <a:t>The next step is to analyze the objectives of HRP.</a:t>
            </a:r>
          </a:p>
          <a:p>
            <a:r>
              <a:rPr lang="en-US" sz="2000" dirty="0" smtClean="0">
                <a:latin typeface="Times New Roman" pitchFamily="18" charset="0"/>
                <a:cs typeface="Times New Roman" pitchFamily="18" charset="0"/>
              </a:rPr>
              <a:t>The main purpose of HRP is to find the right quantity &amp; quality of workforce in the organization, who will in turn benefit the company, by helping it achieve its various goals.</a:t>
            </a:r>
          </a:p>
          <a:p>
            <a:r>
              <a:rPr lang="en-US" sz="2000" dirty="0" smtClean="0">
                <a:latin typeface="Times New Roman" pitchFamily="18" charset="0"/>
                <a:cs typeface="Times New Roman" pitchFamily="18" charset="0"/>
              </a:rPr>
              <a:t>HRP aims at matching employees abilities with organizational requirements.</a:t>
            </a:r>
          </a:p>
          <a:p>
            <a:r>
              <a:rPr lang="en-US" sz="2000" dirty="0" smtClean="0">
                <a:latin typeface="Times New Roman" pitchFamily="18" charset="0"/>
                <a:cs typeface="Times New Roman" pitchFamily="18" charset="0"/>
              </a:rPr>
              <a:t>HRP also aims at maximizing the future return on investment in human resources.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HRM Overview</a:t>
            </a:r>
          </a:p>
        </p:txBody>
      </p:sp>
      <p:sp>
        <p:nvSpPr>
          <p:cNvPr id="3" name="Content Placeholder 2"/>
          <p:cNvSpPr>
            <a:spLocks noGrp="1"/>
          </p:cNvSpPr>
          <p:nvPr>
            <p:ph idx="1"/>
          </p:nvPr>
        </p:nvSpPr>
        <p:spPr>
          <a:xfrm>
            <a:off x="457200" y="1600200"/>
            <a:ext cx="8229600" cy="4648199"/>
          </a:xfrm>
        </p:spPr>
        <p:txBody>
          <a:bodyPr>
            <a:normAutofit/>
          </a:bodyPr>
          <a:lstStyle/>
          <a:p>
            <a:r>
              <a:rPr lang="en-US" sz="2000" dirty="0" smtClean="0"/>
              <a:t>Human Resource Management (HRM) is the function within an organization that focuses on recruitment of, management of, and providing direction for the people who work in the organization. Human Resource Management can also be performed by line managers. </a:t>
            </a:r>
          </a:p>
          <a:p>
            <a:r>
              <a:rPr lang="en-US" sz="2000" dirty="0" smtClean="0"/>
              <a:t>Human Resource Management is the organizational function that deals with issues related to people such as compensation, hiring, performance management, organization development, safety, wellness, benefits, employee motivation, communication, administration, and training.</a:t>
            </a:r>
          </a:p>
          <a:p>
            <a:pPr algn="just"/>
            <a:r>
              <a:rPr lang="en-US" sz="2000" dirty="0" smtClean="0"/>
              <a:t>It is concerned with philosophy, principles, policies and practices related to human aspect of management.</a:t>
            </a:r>
          </a:p>
          <a:p>
            <a:pPr algn="just"/>
            <a:r>
              <a:rPr lang="en-US" sz="2000" dirty="0" smtClean="0"/>
              <a:t>It aims at achieving organizational objectives through the efficient and effective mobilization of human resources.</a:t>
            </a:r>
          </a:p>
          <a:p>
            <a:endParaRPr lang="en-US" sz="2000" dirty="0"/>
          </a:p>
        </p:txBody>
      </p:sp>
      <p:sp>
        <p:nvSpPr>
          <p:cNvPr id="5"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472487" cy="7493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3. Forecasting Demand for Human Resources</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Content Placeholder 2"/>
          <p:cNvSpPr>
            <a:spLocks noGrp="1"/>
          </p:cNvSpPr>
          <p:nvPr>
            <p:ph idx="1"/>
          </p:nvPr>
        </p:nvSpPr>
        <p:spPr>
          <a:xfrm>
            <a:off x="228600" y="1119188"/>
            <a:ext cx="8239125" cy="5738812"/>
          </a:xfrm>
        </p:spPr>
        <p:txBody>
          <a:bodyPr>
            <a:normAutofit/>
          </a:bodyPr>
          <a:lstStyle/>
          <a:p>
            <a:r>
              <a:rPr lang="en-US" sz="2000" dirty="0" smtClean="0">
                <a:latin typeface="Times New Roman" pitchFamily="18" charset="0"/>
                <a:cs typeface="Times New Roman" pitchFamily="18" charset="0"/>
              </a:rPr>
              <a:t>In this step, the management tries to determine how many employees are going to be required in the organization at a particular point of time.</a:t>
            </a:r>
          </a:p>
          <a:p>
            <a:r>
              <a:rPr lang="en-US" sz="2000" dirty="0" smtClean="0">
                <a:latin typeface="Times New Roman" pitchFamily="18" charset="0"/>
                <a:cs typeface="Times New Roman" pitchFamily="18" charset="0"/>
              </a:rPr>
              <a:t>However, this varies from time to time depending upon both internal and external factors.</a:t>
            </a:r>
          </a:p>
          <a:p>
            <a:r>
              <a:rPr lang="en-US" sz="2000" dirty="0" smtClean="0">
                <a:latin typeface="Times New Roman" pitchFamily="18" charset="0"/>
                <a:cs typeface="Times New Roman" pitchFamily="18" charset="0"/>
              </a:rPr>
              <a:t>External factors include competition, changes in technology, government policies, economic environment etc.</a:t>
            </a:r>
          </a:p>
          <a:p>
            <a:r>
              <a:rPr lang="en-US" sz="2000" dirty="0" smtClean="0">
                <a:latin typeface="Times New Roman" pitchFamily="18" charset="0"/>
                <a:cs typeface="Times New Roman" pitchFamily="18" charset="0"/>
              </a:rPr>
              <a:t>Internal factors include growth &amp; expansion, change in leadership, employees resignation, retirement, termination, death etc.</a:t>
            </a:r>
          </a:p>
          <a:p>
            <a:r>
              <a:rPr lang="en-US" sz="2000" dirty="0" smtClean="0">
                <a:latin typeface="Times New Roman" pitchFamily="18" charset="0"/>
                <a:cs typeface="Times New Roman" pitchFamily="18" charset="0"/>
              </a:rPr>
              <a:t>Hence, both these factors have to be taken into consideration while forecasting the  demand for human resources. </a:t>
            </a:r>
          </a:p>
          <a:p>
            <a:r>
              <a:rPr lang="en-US" sz="2000" dirty="0" smtClean="0">
                <a:latin typeface="Times New Roman" pitchFamily="18" charset="0"/>
                <a:cs typeface="Times New Roman" pitchFamily="18" charset="0"/>
              </a:rPr>
              <a:t>There are various techniques for forecasting the demand for human resources.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448425" cy="8128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4. Forecasting Supply of Human Resources</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Content Placeholder 2"/>
          <p:cNvSpPr>
            <a:spLocks noGrp="1"/>
          </p:cNvSpPr>
          <p:nvPr>
            <p:ph idx="1"/>
          </p:nvPr>
        </p:nvSpPr>
        <p:spPr>
          <a:xfrm>
            <a:off x="381000" y="1143000"/>
            <a:ext cx="8153400" cy="5527675"/>
          </a:xfrm>
        </p:spPr>
        <p:txBody>
          <a:bodyPr>
            <a:normAutofit/>
          </a:bodyPr>
          <a:lstStyle/>
          <a:p>
            <a:r>
              <a:rPr lang="en-US" sz="2000" dirty="0" smtClean="0">
                <a:latin typeface="Times New Roman" pitchFamily="18" charset="0"/>
                <a:cs typeface="Times New Roman" pitchFamily="18" charset="0"/>
              </a:rPr>
              <a:t>After forecasting the demand for human resources, the next step is to forecast the supply of human resources.</a:t>
            </a:r>
          </a:p>
          <a:p>
            <a:r>
              <a:rPr lang="en-US" sz="2000" dirty="0" smtClean="0">
                <a:latin typeface="Times New Roman" pitchFamily="18" charset="0"/>
                <a:cs typeface="Times New Roman" pitchFamily="18" charset="0"/>
              </a:rPr>
              <a:t>It gives an estimate about the quantity &amp; quality of people available from internal &amp; external sources.</a:t>
            </a:r>
          </a:p>
          <a:p>
            <a:r>
              <a:rPr lang="en-US" sz="2000" dirty="0" smtClean="0">
                <a:latin typeface="Times New Roman" pitchFamily="18" charset="0"/>
                <a:cs typeface="Times New Roman" pitchFamily="18" charset="0"/>
              </a:rPr>
              <a:t>Forecasting of human resource begins with the current human resource inventory or human resource audit- which contains information about the present human resources in an organization.</a:t>
            </a:r>
          </a:p>
          <a:p>
            <a:r>
              <a:rPr lang="en-US" sz="2000" dirty="0" smtClean="0">
                <a:latin typeface="Times New Roman" pitchFamily="18" charset="0"/>
                <a:cs typeface="Times New Roman" pitchFamily="18" charset="0"/>
              </a:rPr>
              <a:t>It reveals the number &amp; type of human resources available.</a:t>
            </a:r>
          </a:p>
          <a:p>
            <a:r>
              <a:rPr lang="en-US" sz="2000" dirty="0" smtClean="0">
                <a:latin typeface="Times New Roman" pitchFamily="18" charset="0"/>
                <a:cs typeface="Times New Roman" pitchFamily="18" charset="0"/>
              </a:rPr>
              <a:t>This indicates whether demand is more than supply or supply is more than demand for human resources.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448425" cy="714375"/>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5. Matching Demand &amp; Supply by HRP</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4579" name="Content Placeholder 2"/>
          <p:cNvSpPr>
            <a:spLocks noGrp="1"/>
          </p:cNvSpPr>
          <p:nvPr>
            <p:ph idx="1"/>
          </p:nvPr>
        </p:nvSpPr>
        <p:spPr>
          <a:xfrm>
            <a:off x="304800" y="1203325"/>
            <a:ext cx="8274844" cy="5654675"/>
          </a:xfrm>
        </p:spPr>
        <p:txBody>
          <a:bodyPr>
            <a:normAutofit/>
          </a:bodyPr>
          <a:lstStyle/>
          <a:p>
            <a:r>
              <a:rPr lang="en-US" sz="2000" dirty="0" smtClean="0">
                <a:latin typeface="Times New Roman" pitchFamily="18" charset="0"/>
                <a:cs typeface="Times New Roman" pitchFamily="18" charset="0"/>
              </a:rPr>
              <a:t>Once demand &amp; supply of human resources of an organization are forecasted, the two need to be matched or reconciled.</a:t>
            </a:r>
          </a:p>
          <a:p>
            <a:r>
              <a:rPr lang="en-US" sz="2000" dirty="0" smtClean="0">
                <a:latin typeface="Times New Roman" pitchFamily="18" charset="0"/>
                <a:cs typeface="Times New Roman" pitchFamily="18" charset="0"/>
              </a:rPr>
              <a:t>Such reconciliation will reveal either shortage or surplus of human resources in future.</a:t>
            </a:r>
          </a:p>
          <a:p>
            <a:r>
              <a:rPr lang="en-US" sz="2000" dirty="0" smtClean="0">
                <a:latin typeface="Times New Roman" pitchFamily="18" charset="0"/>
                <a:cs typeface="Times New Roman" pitchFamily="18" charset="0"/>
              </a:rPr>
              <a:t>Accordingly, action plans can be prepared to strike a balance between the two.</a:t>
            </a:r>
          </a:p>
          <a:p>
            <a:r>
              <a:rPr lang="en-US" sz="2000" dirty="0" smtClean="0">
                <a:latin typeface="Times New Roman" pitchFamily="18" charset="0"/>
                <a:cs typeface="Times New Roman" pitchFamily="18" charset="0"/>
              </a:rPr>
              <a:t>Incase of shortage of HR requirements, it can be met through recruitment, transfers, promotions, retentions etc.</a:t>
            </a:r>
          </a:p>
          <a:p>
            <a:r>
              <a:rPr lang="en-US" sz="2000" dirty="0" smtClean="0">
                <a:latin typeface="Times New Roman" pitchFamily="18" charset="0"/>
                <a:cs typeface="Times New Roman" pitchFamily="18" charset="0"/>
              </a:rPr>
              <a:t>Incase of surplus human resources, it can be rectified through redeployment, VRS schemes, retrenchment etc.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448425" cy="7620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6. Monitoring and Control</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603" name="Content Placeholder 2"/>
          <p:cNvSpPr>
            <a:spLocks noGrp="1"/>
          </p:cNvSpPr>
          <p:nvPr>
            <p:ph idx="1"/>
          </p:nvPr>
        </p:nvSpPr>
        <p:spPr>
          <a:xfrm>
            <a:off x="381000" y="1263650"/>
            <a:ext cx="7833122" cy="5594350"/>
          </a:xfrm>
        </p:spPr>
        <p:txBody>
          <a:bodyPr>
            <a:normAutofit/>
          </a:bodyPr>
          <a:lstStyle/>
          <a:p>
            <a:r>
              <a:rPr lang="en-US" sz="2000" dirty="0" smtClean="0">
                <a:latin typeface="Times New Roman" pitchFamily="18" charset="0"/>
                <a:cs typeface="Times New Roman" pitchFamily="18" charset="0"/>
              </a:rPr>
              <a:t>The final step in HRP is monitoring and control.</a:t>
            </a:r>
          </a:p>
          <a:p>
            <a:r>
              <a:rPr lang="en-US" sz="2000" dirty="0" smtClean="0">
                <a:latin typeface="Times New Roman" pitchFamily="18" charset="0"/>
                <a:cs typeface="Times New Roman" pitchFamily="18" charset="0"/>
              </a:rPr>
              <a:t>Once action plans are implemented, these need to be continuously regulated and monitored against standards. </a:t>
            </a:r>
          </a:p>
          <a:p>
            <a:r>
              <a:rPr lang="en-US" sz="2000" dirty="0" smtClean="0">
                <a:latin typeface="Times New Roman" pitchFamily="18" charset="0"/>
                <a:cs typeface="Times New Roman" pitchFamily="18" charset="0"/>
              </a:rPr>
              <a:t>Monitoring helps reveal deficiencies and immediate corrective action can be taken to remove the deficiency. </a:t>
            </a:r>
          </a:p>
          <a:p>
            <a:r>
              <a:rPr lang="en-US" sz="2000" dirty="0" smtClean="0">
                <a:latin typeface="Times New Roman" pitchFamily="18" charset="0"/>
                <a:cs typeface="Times New Roman" pitchFamily="18" charset="0"/>
              </a:rPr>
              <a:t>In case of changes in the business environment, earlier plans need to be modified. </a:t>
            </a:r>
          </a:p>
          <a:p>
            <a:pPr>
              <a:buFont typeface="Wingdings 3" pitchFamily="18" charset="2"/>
              <a:buNone/>
            </a:pPr>
            <a:r>
              <a:rPr lang="en-US" sz="2000" dirty="0" smtClean="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leichschenkliges Dreieck 63"/>
          <p:cNvSpPr/>
          <p:nvPr/>
        </p:nvSpPr>
        <p:spPr>
          <a:xfrm>
            <a:off x="1958975" y="1350963"/>
            <a:ext cx="5226050" cy="4572000"/>
          </a:xfrm>
          <a:prstGeom prst="triangle">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solidFill>
                <a:srgbClr val="595959"/>
              </a:solidFill>
            </a:endParaRPr>
          </a:p>
        </p:txBody>
      </p:sp>
      <p:sp>
        <p:nvSpPr>
          <p:cNvPr id="86" name="Freihandform 85"/>
          <p:cNvSpPr/>
          <p:nvPr/>
        </p:nvSpPr>
        <p:spPr>
          <a:xfrm>
            <a:off x="2771775" y="3068638"/>
            <a:ext cx="3600450" cy="1458912"/>
          </a:xfrm>
          <a:custGeom>
            <a:avLst/>
            <a:gdLst>
              <a:gd name="connsiteX0" fmla="*/ 823122 w 3645253"/>
              <a:gd name="connsiteY0" fmla="*/ 11759 h 1458023"/>
              <a:gd name="connsiteX1" fmla="*/ 0 w 3645253"/>
              <a:gd name="connsiteY1" fmla="*/ 1458023 h 1458023"/>
              <a:gd name="connsiteX2" fmla="*/ 3645253 w 3645253"/>
              <a:gd name="connsiteY2" fmla="*/ 1458023 h 1458023"/>
              <a:gd name="connsiteX3" fmla="*/ 2833891 w 3645253"/>
              <a:gd name="connsiteY3" fmla="*/ 0 h 1458023"/>
              <a:gd name="connsiteX4" fmla="*/ 823122 w 3645253"/>
              <a:gd name="connsiteY4" fmla="*/ 11759 h 1458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253" h="1458023">
                <a:moveTo>
                  <a:pt x="823122" y="11759"/>
                </a:moveTo>
                <a:lnTo>
                  <a:pt x="0" y="1458023"/>
                </a:lnTo>
                <a:lnTo>
                  <a:pt x="3645253" y="1458023"/>
                </a:lnTo>
                <a:lnTo>
                  <a:pt x="2833891" y="0"/>
                </a:lnTo>
                <a:lnTo>
                  <a:pt x="823122" y="11759"/>
                </a:lnTo>
                <a:close/>
              </a:path>
            </a:pathLst>
          </a:custGeom>
          <a:solidFill>
            <a:schemeClr val="bg1">
              <a:lumMod val="95000"/>
            </a:schemeClr>
          </a:solid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p>
        </p:txBody>
      </p:sp>
      <p:sp>
        <p:nvSpPr>
          <p:cNvPr id="37891" name="Rectangle 6"/>
          <p:cNvSpPr>
            <a:spLocks noGrp="1" noChangeArrowheads="1"/>
          </p:cNvSpPr>
          <p:nvPr>
            <p:ph type="title"/>
          </p:nvPr>
        </p:nvSpPr>
        <p:spPr/>
        <p:txBody>
          <a:bodyPr/>
          <a:lstStyle/>
          <a:p>
            <a:pPr eaLnBrk="1" hangingPunct="1"/>
            <a:r>
              <a:rPr lang="de-DE" sz="2800" dirty="0" smtClean="0">
                <a:latin typeface="Arial Black" charset="0"/>
                <a:ea typeface="ＭＳ Ｐゴシック" charset="0"/>
                <a:cs typeface="ＭＳ Ｐゴシック" charset="0"/>
              </a:rPr>
              <a:t>Management of Workforce </a:t>
            </a:r>
            <a:endParaRPr lang="de-DE" sz="2800" dirty="0">
              <a:latin typeface="Arial Black" charset="0"/>
              <a:ea typeface="ＭＳ Ｐゴシック" charset="0"/>
              <a:cs typeface="ＭＳ Ｐゴシック" charset="0"/>
            </a:endParaRPr>
          </a:p>
        </p:txBody>
      </p:sp>
      <p:cxnSp>
        <p:nvCxnSpPr>
          <p:cNvPr id="67" name="Gerade Verbindung mit Pfeil 66"/>
          <p:cNvCxnSpPr/>
          <p:nvPr/>
        </p:nvCxnSpPr>
        <p:spPr>
          <a:xfrm>
            <a:off x="1958975" y="5160963"/>
            <a:ext cx="1546225" cy="1587"/>
          </a:xfrm>
          <a:prstGeom prst="straightConnector1">
            <a:avLst/>
          </a:prstGeom>
          <a:ln w="9525">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8" name="Gerade Verbindung mit Pfeil 67"/>
          <p:cNvCxnSpPr/>
          <p:nvPr/>
        </p:nvCxnSpPr>
        <p:spPr>
          <a:xfrm>
            <a:off x="1547813" y="3789363"/>
            <a:ext cx="2262187" cy="0"/>
          </a:xfrm>
          <a:prstGeom prst="straightConnector1">
            <a:avLst/>
          </a:prstGeom>
          <a:ln w="9525" cmpd="sng">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mit Pfeil 68"/>
          <p:cNvCxnSpPr/>
          <p:nvPr/>
        </p:nvCxnSpPr>
        <p:spPr>
          <a:xfrm>
            <a:off x="3352800" y="2343150"/>
            <a:ext cx="914400" cy="1588"/>
          </a:xfrm>
          <a:prstGeom prst="straightConnector1">
            <a:avLst/>
          </a:prstGeom>
          <a:ln w="9525">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mit Pfeil 69"/>
          <p:cNvCxnSpPr/>
          <p:nvPr/>
        </p:nvCxnSpPr>
        <p:spPr>
          <a:xfrm>
            <a:off x="5357813" y="3790950"/>
            <a:ext cx="1927225" cy="1588"/>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mit Pfeil 70"/>
          <p:cNvCxnSpPr/>
          <p:nvPr/>
        </p:nvCxnSpPr>
        <p:spPr>
          <a:xfrm>
            <a:off x="5638800" y="5157788"/>
            <a:ext cx="1546225" cy="4762"/>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Gerade Verbindung mit Pfeil 71"/>
          <p:cNvCxnSpPr/>
          <p:nvPr/>
        </p:nvCxnSpPr>
        <p:spPr>
          <a:xfrm>
            <a:off x="4876800" y="2335213"/>
            <a:ext cx="914400" cy="4762"/>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Gerade Verbindung mit Pfeil 72"/>
          <p:cNvCxnSpPr/>
          <p:nvPr/>
        </p:nvCxnSpPr>
        <p:spPr>
          <a:xfrm rot="5400000" flipH="1" flipV="1">
            <a:off x="4055269" y="3120232"/>
            <a:ext cx="1031875" cy="1587"/>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Gerade Verbindung mit Pfeil 73"/>
          <p:cNvCxnSpPr/>
          <p:nvPr/>
        </p:nvCxnSpPr>
        <p:spPr>
          <a:xfrm rot="5400000" flipH="1" flipV="1">
            <a:off x="4040188" y="4322763"/>
            <a:ext cx="1063625" cy="3175"/>
          </a:xfrm>
          <a:prstGeom prst="straightConnector1">
            <a:avLst/>
          </a:prstGeom>
          <a:ln w="19050">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75" name="Textfeld 74"/>
          <p:cNvSpPr txBox="1"/>
          <p:nvPr/>
        </p:nvSpPr>
        <p:spPr>
          <a:xfrm>
            <a:off x="1476375" y="3451225"/>
            <a:ext cx="776288" cy="338138"/>
          </a:xfrm>
          <a:prstGeom prst="rect">
            <a:avLst/>
          </a:prstGeom>
          <a:noFill/>
        </p:spPr>
        <p:txBody>
          <a:bodyPr wrap="none">
            <a:spAutoFit/>
          </a:bodyPr>
          <a:lstStyle/>
          <a:p>
            <a:pPr>
              <a:defRPr/>
            </a:pPr>
            <a:r>
              <a:rPr lang="de-DE" sz="1600" dirty="0" err="1">
                <a:solidFill>
                  <a:schemeClr val="tx1">
                    <a:lumMod val="65000"/>
                    <a:lumOff val="35000"/>
                  </a:schemeClr>
                </a:solidFill>
                <a:latin typeface="Arial"/>
                <a:cs typeface="Arial"/>
              </a:rPr>
              <a:t>Hiring</a:t>
            </a:r>
            <a:endParaRPr lang="de-DE" sz="1600" dirty="0">
              <a:solidFill>
                <a:schemeClr val="tx1">
                  <a:lumMod val="65000"/>
                  <a:lumOff val="35000"/>
                </a:schemeClr>
              </a:solidFill>
              <a:latin typeface="Arial"/>
              <a:cs typeface="Arial"/>
            </a:endParaRPr>
          </a:p>
        </p:txBody>
      </p:sp>
      <p:sp>
        <p:nvSpPr>
          <p:cNvPr id="37901" name="Textfeld 75"/>
          <p:cNvSpPr txBox="1">
            <a:spLocks noChangeArrowheads="1"/>
          </p:cNvSpPr>
          <p:nvPr/>
        </p:nvSpPr>
        <p:spPr bwMode="auto">
          <a:xfrm>
            <a:off x="6475413" y="3440113"/>
            <a:ext cx="8921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r>
              <a:rPr lang="de-DE" sz="1600">
                <a:solidFill>
                  <a:srgbClr val="800000"/>
                </a:solidFill>
                <a:cs typeface="Arial" charset="0"/>
              </a:rPr>
              <a:t>Losses</a:t>
            </a:r>
          </a:p>
        </p:txBody>
      </p:sp>
      <p:sp>
        <p:nvSpPr>
          <p:cNvPr id="77" name="Textfeld 76"/>
          <p:cNvSpPr txBox="1"/>
          <p:nvPr/>
        </p:nvSpPr>
        <p:spPr>
          <a:xfrm>
            <a:off x="3976688" y="3192463"/>
            <a:ext cx="1119217" cy="553998"/>
          </a:xfrm>
          <a:prstGeom prst="rect">
            <a:avLst/>
          </a:prstGeom>
          <a:solidFill>
            <a:schemeClr val="bg1">
              <a:lumMod val="95000"/>
            </a:schemeClr>
          </a:solidFill>
        </p:spPr>
        <p:txBody>
          <a:bodyPr wrap="none">
            <a:spAutoFit/>
          </a:bodyPr>
          <a:lstStyle/>
          <a:p>
            <a:pPr>
              <a:defRPr/>
            </a:pPr>
            <a:r>
              <a:rPr lang="de-DE" sz="1600" dirty="0">
                <a:solidFill>
                  <a:srgbClr val="800000"/>
                </a:solidFill>
                <a:latin typeface="Arial"/>
                <a:cs typeface="Arial"/>
              </a:rPr>
              <a:t>Promotion</a:t>
            </a:r>
            <a:br>
              <a:rPr lang="de-DE" sz="1600" dirty="0">
                <a:solidFill>
                  <a:srgbClr val="800000"/>
                </a:solidFill>
                <a:latin typeface="Arial"/>
                <a:cs typeface="Arial"/>
              </a:rPr>
            </a:br>
            <a:endParaRPr lang="de-DE" sz="1400" b="0" dirty="0">
              <a:solidFill>
                <a:srgbClr val="800000"/>
              </a:solidFill>
              <a:latin typeface="Arial"/>
              <a:cs typeface="Arial"/>
            </a:endParaRPr>
          </a:p>
        </p:txBody>
      </p:sp>
      <p:sp>
        <p:nvSpPr>
          <p:cNvPr id="78" name="Textfeld 77"/>
          <p:cNvSpPr txBox="1"/>
          <p:nvPr/>
        </p:nvSpPr>
        <p:spPr>
          <a:xfrm>
            <a:off x="3976688" y="3965575"/>
            <a:ext cx="1211262" cy="554038"/>
          </a:xfrm>
          <a:prstGeom prst="rect">
            <a:avLst/>
          </a:prstGeom>
          <a:solidFill>
            <a:schemeClr val="bg1">
              <a:lumMod val="95000"/>
            </a:schemeClr>
          </a:solidFill>
        </p:spPr>
        <p:txBody>
          <a:bodyPr wrap="none">
            <a:spAutoFit/>
          </a:bodyPr>
          <a:lstStyle/>
          <a:p>
            <a:pPr>
              <a:defRPr/>
            </a:pPr>
            <a:r>
              <a:rPr lang="de-DE" sz="1600" dirty="0">
                <a:solidFill>
                  <a:schemeClr val="tx1">
                    <a:lumMod val="65000"/>
                    <a:lumOff val="35000"/>
                  </a:schemeClr>
                </a:solidFill>
                <a:latin typeface="Arial"/>
                <a:cs typeface="Arial"/>
              </a:rPr>
              <a:t>Promotion</a:t>
            </a:r>
            <a:br>
              <a:rPr lang="de-DE" sz="1600" dirty="0">
                <a:solidFill>
                  <a:schemeClr val="tx1">
                    <a:lumMod val="65000"/>
                    <a:lumOff val="35000"/>
                  </a:schemeClr>
                </a:solidFill>
                <a:latin typeface="Arial"/>
                <a:cs typeface="Arial"/>
              </a:rPr>
            </a:br>
            <a:r>
              <a:rPr lang="de-DE" sz="1400" b="0" dirty="0">
                <a:solidFill>
                  <a:schemeClr val="tx1">
                    <a:lumMod val="65000"/>
                    <a:lumOff val="35000"/>
                  </a:schemeClr>
                </a:solidFill>
                <a:latin typeface="Arial"/>
                <a:cs typeface="Arial"/>
              </a:rPr>
              <a:t>in</a:t>
            </a:r>
          </a:p>
        </p:txBody>
      </p:sp>
      <p:sp>
        <p:nvSpPr>
          <p:cNvPr id="37904" name="Textfeld 78"/>
          <p:cNvSpPr txBox="1">
            <a:spLocks noChangeArrowheads="1"/>
          </p:cNvSpPr>
          <p:nvPr/>
        </p:nvSpPr>
        <p:spPr bwMode="auto">
          <a:xfrm>
            <a:off x="3671888" y="2781300"/>
            <a:ext cx="74771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dirty="0">
                <a:solidFill>
                  <a:srgbClr val="595959"/>
                </a:solidFill>
                <a:cs typeface="Arial" charset="0"/>
              </a:rPr>
              <a:t>Senior</a:t>
            </a:r>
          </a:p>
        </p:txBody>
      </p:sp>
      <p:sp>
        <p:nvSpPr>
          <p:cNvPr id="37905" name="Textfeld 79"/>
          <p:cNvSpPr txBox="1">
            <a:spLocks noChangeArrowheads="1"/>
          </p:cNvSpPr>
          <p:nvPr/>
        </p:nvSpPr>
        <p:spPr bwMode="auto">
          <a:xfrm>
            <a:off x="1143000" y="4572000"/>
            <a:ext cx="121602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dirty="0">
                <a:solidFill>
                  <a:srgbClr val="595959"/>
                </a:solidFill>
                <a:cs typeface="Arial" charset="0"/>
              </a:rPr>
              <a:t>Professional</a:t>
            </a:r>
          </a:p>
        </p:txBody>
      </p:sp>
      <p:sp>
        <p:nvSpPr>
          <p:cNvPr id="37906" name="Textfeld 80"/>
          <p:cNvSpPr txBox="1">
            <a:spLocks noChangeArrowheads="1"/>
          </p:cNvSpPr>
          <p:nvPr/>
        </p:nvSpPr>
        <p:spPr bwMode="auto">
          <a:xfrm>
            <a:off x="2057400" y="5616575"/>
            <a:ext cx="71755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a:solidFill>
                  <a:srgbClr val="595959"/>
                </a:solidFill>
                <a:cs typeface="Arial" charset="0"/>
              </a:rPr>
              <a:t>Junior</a:t>
            </a:r>
          </a:p>
        </p:txBody>
      </p:sp>
      <p:sp>
        <p:nvSpPr>
          <p:cNvPr id="82" name="Textfeld 81"/>
          <p:cNvSpPr txBox="1"/>
          <p:nvPr/>
        </p:nvSpPr>
        <p:spPr>
          <a:xfrm>
            <a:off x="1505525" y="3790950"/>
            <a:ext cx="1232341" cy="307777"/>
          </a:xfrm>
          <a:prstGeom prst="rect">
            <a:avLst/>
          </a:prstGeom>
          <a:noFill/>
        </p:spPr>
        <p:txBody>
          <a:bodyPr wrap="none">
            <a:spAutoFit/>
          </a:bodyPr>
          <a:lstStyle/>
          <a:p>
            <a:pPr>
              <a:defRPr/>
            </a:pPr>
            <a:r>
              <a:rPr lang="de-DE" sz="1400" b="0" dirty="0" err="1">
                <a:solidFill>
                  <a:schemeClr val="tx1">
                    <a:lumMod val="65000"/>
                    <a:lumOff val="35000"/>
                  </a:schemeClr>
                </a:solidFill>
                <a:latin typeface="Arial"/>
                <a:cs typeface="Arial"/>
              </a:rPr>
              <a:t>From</a:t>
            </a:r>
            <a:r>
              <a:rPr lang="de-DE" sz="1400" b="0" dirty="0">
                <a:solidFill>
                  <a:schemeClr val="tx1">
                    <a:lumMod val="65000"/>
                    <a:lumOff val="35000"/>
                  </a:schemeClr>
                </a:solidFill>
                <a:latin typeface="Arial"/>
                <a:cs typeface="Arial"/>
              </a:rPr>
              <a:t> </a:t>
            </a:r>
            <a:r>
              <a:rPr lang="de-DE" sz="1400" b="0" dirty="0" smtClean="0">
                <a:solidFill>
                  <a:schemeClr val="tx1">
                    <a:lumMod val="65000"/>
                    <a:lumOff val="35000"/>
                  </a:schemeClr>
                </a:solidFill>
                <a:latin typeface="Arial"/>
                <a:cs typeface="Arial"/>
              </a:rPr>
              <a:t>outside</a:t>
            </a:r>
            <a:endParaRPr lang="de-DE" sz="1400" b="0" dirty="0">
              <a:solidFill>
                <a:schemeClr val="tx1">
                  <a:lumMod val="65000"/>
                  <a:lumOff val="35000"/>
                </a:schemeClr>
              </a:solidFill>
              <a:latin typeface="Arial"/>
              <a:cs typeface="Arial"/>
            </a:endParaRPr>
          </a:p>
        </p:txBody>
      </p:sp>
      <p:sp>
        <p:nvSpPr>
          <p:cNvPr id="37908" name="Textfeld 82"/>
          <p:cNvSpPr txBox="1">
            <a:spLocks noChangeArrowheads="1"/>
          </p:cNvSpPr>
          <p:nvPr/>
        </p:nvSpPr>
        <p:spPr bwMode="auto">
          <a:xfrm>
            <a:off x="6276975" y="3787775"/>
            <a:ext cx="11144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r>
              <a:rPr lang="de-DE" sz="1400" b="0">
                <a:solidFill>
                  <a:srgbClr val="800000"/>
                </a:solidFill>
                <a:cs typeface="Arial" charset="0"/>
              </a:rPr>
              <a:t>Retirement,</a:t>
            </a:r>
            <a:br>
              <a:rPr lang="de-DE" sz="1400" b="0">
                <a:solidFill>
                  <a:srgbClr val="800000"/>
                </a:solidFill>
                <a:cs typeface="Arial" charset="0"/>
              </a:rPr>
            </a:br>
            <a:r>
              <a:rPr lang="de-DE" sz="1400" b="0">
                <a:solidFill>
                  <a:srgbClr val="800000"/>
                </a:solidFill>
                <a:cs typeface="Arial" charset="0"/>
              </a:rPr>
              <a:t>Turnover</a:t>
            </a:r>
          </a:p>
        </p:txBody>
      </p:sp>
      <p:sp>
        <p:nvSpPr>
          <p:cNvPr id="84" name="Gleichschenkliges Dreieck 83"/>
          <p:cNvSpPr/>
          <p:nvPr/>
        </p:nvSpPr>
        <p:spPr>
          <a:xfrm>
            <a:off x="1708150" y="1122363"/>
            <a:ext cx="5711825" cy="5029200"/>
          </a:xfrm>
          <a:prstGeom prst="triangle">
            <a:avLst/>
          </a:prstGeom>
          <a:noFill/>
          <a:ln w="19050" cmpd="sng">
            <a:solidFill>
              <a:srgbClr val="60010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solidFill>
                <a:srgbClr val="595959"/>
              </a:solidFill>
            </a:endParaRPr>
          </a:p>
        </p:txBody>
      </p:sp>
      <p:sp>
        <p:nvSpPr>
          <p:cNvPr id="37910" name="Rechteck 84"/>
          <p:cNvSpPr>
            <a:spLocks noChangeArrowheads="1"/>
          </p:cNvSpPr>
          <p:nvPr/>
        </p:nvSpPr>
        <p:spPr bwMode="auto">
          <a:xfrm>
            <a:off x="4130675" y="5970588"/>
            <a:ext cx="903288" cy="3381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de-DE" sz="1600">
                <a:solidFill>
                  <a:srgbClr val="800000"/>
                </a:solidFill>
                <a:cs typeface="Arial" charset="0"/>
              </a:rPr>
              <a:t>Growth</a:t>
            </a:r>
            <a:endParaRPr lang="de-DE" sz="1600">
              <a:solidFill>
                <a:srgbClr val="80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36867" name="Content Placeholder 2"/>
          <p:cNvSpPr>
            <a:spLocks noGrp="1"/>
          </p:cNvSpPr>
          <p:nvPr>
            <p:ph sz="quarter" idx="1"/>
          </p:nvPr>
        </p:nvSpPr>
        <p:spPr>
          <a:xfrm>
            <a:off x="301625" y="1527175"/>
            <a:ext cx="8504238" cy="4572000"/>
          </a:xfrm>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CF124A0E-FBA2-415F-A900-444C118ABEAB}" type="slidenum">
              <a:rPr lang="en-US"/>
              <a:pPr>
                <a:defRPr/>
              </a:pPr>
              <a:t>25</a:t>
            </a:fld>
            <a:endParaRPr lang="en-US"/>
          </a:p>
        </p:txBody>
      </p:sp>
      <p:pic>
        <p:nvPicPr>
          <p:cNvPr id="36869" name="Picture 3"/>
          <p:cNvPicPr>
            <a:picLocks noChangeAspect="1" noChangeArrowheads="1"/>
          </p:cNvPicPr>
          <p:nvPr/>
        </p:nvPicPr>
        <p:blipFill>
          <a:blip r:embed="rId2"/>
          <a:srcRect/>
          <a:stretch>
            <a:fillRect/>
          </a:stretch>
        </p:blipFill>
        <p:spPr bwMode="auto">
          <a:xfrm>
            <a:off x="119063" y="-76200"/>
            <a:ext cx="8948737"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609600"/>
            <a:ext cx="7541588" cy="75723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BENEFITS OF HRP</a:t>
            </a:r>
          </a:p>
        </p:txBody>
      </p:sp>
      <p:sp>
        <p:nvSpPr>
          <p:cNvPr id="3" name="Content Placeholder 2"/>
          <p:cNvSpPr txBox="1">
            <a:spLocks/>
          </p:cNvSpPr>
          <p:nvPr/>
        </p:nvSpPr>
        <p:spPr>
          <a:xfrm>
            <a:off x="685800" y="1447800"/>
            <a:ext cx="8085137" cy="5257800"/>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meets organization need for the right type of people, in the right number, at the right place &amp; time.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helps maintain a balance between demand for &amp; supply of human resource.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makes optimum use of human resources.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Manpower shortfalls &amp; surpluses are avoided.</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helps firms create and develop training &amp; succession planning for managers and employees.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It provides multiple gains to the employees by way of promotions, incentives and other benefits.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8600" y="1177925"/>
            <a:ext cx="8482012" cy="5680075"/>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Some of the problems of managing change may be foreseen in advance and their consequences mitigated. Consultation in advance with affected groups can take place at an early stage, thus </a:t>
            </a:r>
            <a:r>
              <a:rPr lang="en-US" sz="2400" dirty="0" smtClean="0">
                <a:latin typeface="Times New Roman" pitchFamily="18" charset="0"/>
                <a:cs typeface="Times New Roman" pitchFamily="18" charset="0"/>
              </a:rPr>
              <a:t>possible to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avoid resistance.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HRM compels management to assess critically the strengths &amp; weaknesses of its employees on continuous basis and take corrective measures for improvement.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Duplication of efforts and efforts is eliminated as a result of HRP &amp; coordination of workers efforts can be improved.</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With an increase in skills, productivity &amp; job satisfaction of employees, the organization becomes the main beneficiary in terms of increase in profits, growth, prosperity &amp; an edge over its competitors.</a:t>
            </a:r>
          </a:p>
        </p:txBody>
      </p:sp>
      <p:sp>
        <p:nvSpPr>
          <p:cNvPr id="3" name="Title 1"/>
          <p:cNvSpPr txBox="1">
            <a:spLocks/>
          </p:cNvSpPr>
          <p:nvPr/>
        </p:nvSpPr>
        <p:spPr>
          <a:xfrm>
            <a:off x="609600" y="609600"/>
            <a:ext cx="7541588" cy="75723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Contd.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The Responsibility Assignment Matrix (RAM)</a:t>
            </a:r>
            <a:b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32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38200" y="1295400"/>
            <a:ext cx="7772400" cy="4572000"/>
          </a:xfrm>
        </p:spPr>
        <p:txBody>
          <a:bodyPr>
            <a:noAutofit/>
          </a:bodyPr>
          <a:lstStyle/>
          <a:p>
            <a:pPr>
              <a:lnSpc>
                <a:spcPct val="110000"/>
              </a:lnSpc>
              <a:defRPr/>
            </a:pPr>
            <a:r>
              <a:rPr lang="en-US" sz="1800" dirty="0" smtClean="0">
                <a:latin typeface="Times New Roman" pitchFamily="18" charset="0"/>
                <a:cs typeface="Times New Roman" pitchFamily="18" charset="0"/>
              </a:rPr>
              <a:t>This is describes the participation by various roles in completing tasks for a business process.</a:t>
            </a:r>
          </a:p>
          <a:p>
            <a:pPr>
              <a:lnSpc>
                <a:spcPct val="110000"/>
              </a:lnSpc>
              <a:defRPr/>
            </a:pPr>
            <a:r>
              <a:rPr lang="en-US" sz="1800" dirty="0" smtClean="0">
                <a:latin typeface="Times New Roman" pitchFamily="18" charset="0"/>
                <a:cs typeface="Times New Roman" pitchFamily="18" charset="0"/>
              </a:rPr>
              <a:t>Projects can involve large numbers of people often from different departments, functions and divisions of the business. The project manager is accountable for the project but this does not mean they are solely responsible for all the work involved. A Responsibility Matrix is used to define who in the organization is responsible for individual work elements and deliverables. By forming a matrix with the work breakdown structure and the organizational breakdown structure, responsibilities can be assigned to employees in form of tasks.</a:t>
            </a:r>
          </a:p>
          <a:p>
            <a:pPr>
              <a:lnSpc>
                <a:spcPct val="110000"/>
              </a:lnSpc>
              <a:defRPr/>
            </a:pPr>
            <a:r>
              <a:rPr lang="en-US" sz="1800" dirty="0" smtClean="0">
                <a:latin typeface="Times New Roman" pitchFamily="18" charset="0"/>
                <a:cs typeface="Times New Roman" pitchFamily="18" charset="0"/>
              </a:rPr>
              <a:t>The matrix itself is a chart you can create using Microsoft Excel listing human resources across the top and activities down the left-hand side. The matrix can be as simple as placing a check mark under the resources name for a particular task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2000" b="1" dirty="0" smtClean="0"/>
              <a:t>EXAMPLE for A RESPONSIBILITY ASSIGNMENT MATRIX (RAM)</a:t>
            </a:r>
            <a:r>
              <a:rPr lang="en-US" sz="2000" dirty="0" smtClean="0"/>
              <a:t/>
            </a:r>
            <a:br>
              <a:rPr lang="en-US" sz="2000" dirty="0" smtClean="0"/>
            </a:br>
            <a:r>
              <a:rPr lang="en-US" sz="2000" dirty="0" smtClean="0"/>
              <a:t/>
            </a:r>
            <a:br>
              <a:rPr lang="en-US" sz="2000" dirty="0" smtClean="0"/>
            </a:br>
            <a:endParaRPr lang="en-US" sz="2000" dirty="0"/>
          </a:p>
        </p:txBody>
      </p:sp>
      <p:pic>
        <p:nvPicPr>
          <p:cNvPr id="4" name="Picture 3" descr="C:\Users\Administrator\Downloads\responsibility_assignment_matrix3.jpg"/>
          <p:cNvPicPr/>
          <p:nvPr/>
        </p:nvPicPr>
        <p:blipFill>
          <a:blip r:embed="rId2"/>
          <a:srcRect/>
          <a:stretch>
            <a:fillRect/>
          </a:stretch>
        </p:blipFill>
        <p:spPr bwMode="auto">
          <a:xfrm>
            <a:off x="1066800" y="1981200"/>
            <a:ext cx="7391400" cy="3810887"/>
          </a:xfrm>
          <a:prstGeom prst="rect">
            <a:avLst/>
          </a:prstGeom>
          <a:noFill/>
          <a:ln w="9525">
            <a:noFill/>
            <a:miter lim="800000"/>
            <a:headEnd/>
            <a:tailEnd/>
          </a:ln>
        </p:spPr>
      </p:pic>
      <p:sp>
        <p:nvSpPr>
          <p:cNvPr id="5" name="TextBox 4"/>
          <p:cNvSpPr txBox="1"/>
          <p:nvPr/>
        </p:nvSpPr>
        <p:spPr>
          <a:xfrm>
            <a:off x="1219200" y="1295400"/>
            <a:ext cx="6019800" cy="646331"/>
          </a:xfrm>
          <a:prstGeom prst="rect">
            <a:avLst/>
          </a:prstGeom>
          <a:noFill/>
        </p:spPr>
        <p:txBody>
          <a:bodyPr wrap="square" rtlCol="0">
            <a:spAutoFit/>
          </a:bodyPr>
          <a:lstStyle/>
          <a:p>
            <a:r>
              <a:rPr lang="en-US" b="1" dirty="0" smtClean="0"/>
              <a:t>R – </a:t>
            </a:r>
            <a:r>
              <a:rPr lang="en-US" dirty="0" smtClean="0"/>
              <a:t>Responsible, </a:t>
            </a:r>
            <a:r>
              <a:rPr lang="en-US" b="1" dirty="0" smtClean="0"/>
              <a:t>A – </a:t>
            </a:r>
            <a:r>
              <a:rPr lang="en-US" dirty="0" smtClean="0"/>
              <a:t>Accountable, </a:t>
            </a:r>
            <a:r>
              <a:rPr lang="en-US" b="1" dirty="0" smtClean="0"/>
              <a:t>C – </a:t>
            </a:r>
            <a:r>
              <a:rPr lang="en-US" dirty="0" smtClean="0"/>
              <a:t>Consult, </a:t>
            </a:r>
            <a:r>
              <a:rPr lang="en-US" b="1" dirty="0" smtClean="0"/>
              <a:t>I – </a:t>
            </a:r>
            <a:r>
              <a:rPr lang="en-US" dirty="0" smtClean="0"/>
              <a:t>Inform</a:t>
            </a:r>
          </a:p>
          <a:p>
            <a:endParaRPr lang="en-US" dirty="0"/>
          </a:p>
        </p:txBody>
      </p:sp>
      <p:sp>
        <p:nvSpPr>
          <p:cNvPr id="6" name="TextBox 5"/>
          <p:cNvSpPr txBox="1"/>
          <p:nvPr/>
        </p:nvSpPr>
        <p:spPr>
          <a:xfrm>
            <a:off x="4038600" y="6096000"/>
            <a:ext cx="1582421" cy="369332"/>
          </a:xfrm>
          <a:prstGeom prst="rect">
            <a:avLst/>
          </a:prstGeom>
          <a:noFill/>
        </p:spPr>
        <p:txBody>
          <a:bodyPr wrap="none" rtlCol="0">
            <a:spAutoFit/>
          </a:bodyPr>
          <a:lstStyle/>
          <a:p>
            <a:r>
              <a:rPr lang="en-US" b="1" dirty="0" smtClean="0"/>
              <a:t>(RACI CHART)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609600"/>
            <a:ext cx="7772400" cy="757237"/>
          </a:xfrm>
        </p:spPr>
        <p:txBody>
          <a:bodyPr/>
          <a:lstStyle/>
          <a:p>
            <a:pPr algn="ctr" eaLnBrk="1" hangingPunct="1"/>
            <a:r>
              <a:rPr lang="en-US" altLang="en-US" sz="3200" b="1" dirty="0" smtClean="0">
                <a:effectLst>
                  <a:outerShdw blurRad="38100" dist="38100" dir="2700000" algn="tl">
                    <a:srgbClr val="000000">
                      <a:alpha val="43137"/>
                    </a:srgbClr>
                  </a:outerShdw>
                </a:effectLst>
                <a:latin typeface="Times New Roman" pitchFamily="18" charset="0"/>
                <a:cs typeface="Times New Roman" pitchFamily="18" charset="0"/>
              </a:rPr>
              <a:t>Human Resource Management</a:t>
            </a:r>
          </a:p>
        </p:txBody>
      </p:sp>
      <p:sp>
        <p:nvSpPr>
          <p:cNvPr id="379907" name="Rectangle 3"/>
          <p:cNvSpPr>
            <a:spLocks noGrp="1" noChangeArrowheads="1"/>
          </p:cNvSpPr>
          <p:nvPr>
            <p:ph idx="1"/>
          </p:nvPr>
        </p:nvSpPr>
        <p:spPr>
          <a:xfrm>
            <a:off x="457200" y="1752600"/>
            <a:ext cx="7620000" cy="3810000"/>
          </a:xfrm>
        </p:spPr>
        <p:txBody>
          <a:bodyPr/>
          <a:lstStyle/>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Human</a:t>
            </a:r>
            <a:r>
              <a:rPr lang="en-US" sz="2000" b="1" dirty="0" smtClean="0">
                <a:cs typeface="Times New Roman" pitchFamily="18" charset="0"/>
              </a:rPr>
              <a:t>” represents the dimension of HRM  which relates to the soft aspects such as commitment of employees through participation and the most important assets being the employees. </a:t>
            </a:r>
          </a:p>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Resource</a:t>
            </a:r>
            <a:r>
              <a:rPr lang="en-US" sz="2000" b="1" dirty="0" smtClean="0">
                <a:cs typeface="Times New Roman" pitchFamily="18" charset="0"/>
              </a:rPr>
              <a:t>” represents the hard aspects such as the strategy link of HRM and the importance of efficient utilization of employees. </a:t>
            </a:r>
          </a:p>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Management</a:t>
            </a:r>
            <a:r>
              <a:rPr lang="en-US" sz="2000" b="1" dirty="0" smtClean="0">
                <a:cs typeface="Times New Roman" pitchFamily="18" charset="0"/>
              </a:rPr>
              <a:t>” represents the role of HRM as part of management that implies that it’s not only an administrative function that carries out the formulated policies but also a managerial function that contributes to strategy formulation.</a:t>
            </a:r>
            <a:endParaRPr lang="en-US" altLang="en-US" sz="2000" b="1" dirty="0" smtClean="0">
              <a:cs typeface="Times New Roman" pitchFamily="18" charset="0"/>
            </a:endParaRPr>
          </a:p>
        </p:txBody>
      </p:sp>
      <p:sp>
        <p:nvSpPr>
          <p:cNvPr id="13314" name="Slide Number Placeholder 5"/>
          <p:cNvSpPr>
            <a:spLocks noGrp="1"/>
          </p:cNvSpPr>
          <p:nvPr>
            <p:ph type="sldNum" sz="quarter" idx="12"/>
          </p:nvPr>
        </p:nvSpPr>
        <p:spPr>
          <a:noFill/>
        </p:spPr>
        <p:txBody>
          <a:bodyPr/>
          <a:lstStyle/>
          <a:p>
            <a:fld id="{9B31B2C1-9EC9-4A1C-ADF6-F8A00FC3930E}" type="slidenum">
              <a:rPr lang="en-US" smtClean="0">
                <a:latin typeface="Times New Roman" pitchFamily="18" charset="0"/>
              </a:rPr>
              <a:pPr/>
              <a:t>3</a:t>
            </a:fld>
            <a:endParaRPr lang="en-US" smtClean="0">
              <a:latin typeface="Times New Roman" pitchFamily="18" charset="0"/>
            </a:endParaRPr>
          </a:p>
        </p:txBody>
      </p:sp>
      <p:sp>
        <p:nvSpPr>
          <p:cNvPr id="13317" name="Action Button: Home 6">
            <a:hlinkClick r:id="" action="ppaction://hlinkshowjump?jump=firstslide" highlightClick="1"/>
          </p:cNvPr>
          <p:cNvSpPr>
            <a:spLocks noChangeArrowheads="1"/>
          </p:cNvSpPr>
          <p:nvPr/>
        </p:nvSpPr>
        <p:spPr bwMode="auto">
          <a:xfrm>
            <a:off x="6781800" y="6324600"/>
            <a:ext cx="533400" cy="304800"/>
          </a:xfrm>
          <a:prstGeom prst="actionButtonHome">
            <a:avLst/>
          </a:prstGeom>
          <a:solidFill>
            <a:schemeClr val="accent1"/>
          </a:solidFill>
          <a:ln w="12700" cap="sq" algn="ctr">
            <a:solidFill>
              <a:schemeClr val="tx1"/>
            </a:solidFill>
            <a:round/>
            <a:headEnd type="none" w="sm" len="sm"/>
            <a:tailEnd type="none" w="sm" len="sm"/>
          </a:ln>
        </p:spPr>
        <p:txBody>
          <a:bodyPr wrap="none" lIns="0" tIns="0" rIns="0" bIns="0">
            <a:spAutoFit/>
          </a:bodyPr>
          <a:lstStyle/>
          <a:p>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wipe(left)">
                                      <p:cBhvr>
                                        <p:cTn id="7" dur="500"/>
                                        <p:tgtEl>
                                          <p:spTgt spid="3799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9907">
                                            <p:txEl>
                                              <p:pRg st="1" end="1"/>
                                            </p:txEl>
                                          </p:spTgt>
                                        </p:tgtEl>
                                        <p:attrNameLst>
                                          <p:attrName>style.visibility</p:attrName>
                                        </p:attrNameLst>
                                      </p:cBhvr>
                                      <p:to>
                                        <p:strVal val="visible"/>
                                      </p:to>
                                    </p:set>
                                    <p:animEffect transition="in" filter="wipe(left)">
                                      <p:cBhvr>
                                        <p:cTn id="10" dur="500"/>
                                        <p:tgtEl>
                                          <p:spTgt spid="37990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Effect transition="in" filter="wipe(left)">
                                      <p:cBhvr>
                                        <p:cTn id="13" dur="500"/>
                                        <p:tgtEl>
                                          <p:spTgt spid="379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772400" cy="478536"/>
          </a:xfrm>
        </p:spPr>
        <p:txBody>
          <a:bodyPr/>
          <a:lstStyle/>
          <a:p>
            <a:r>
              <a:rPr lang="en-US" sz="2000" b="1" dirty="0" smtClean="0"/>
              <a:t>Another EXAMPLE for A RESPONSIBILITY ASSIGNMENT MATRIX</a:t>
            </a:r>
            <a:r>
              <a:rPr lang="en-US" sz="2000" dirty="0" smtClean="0"/>
              <a:t/>
            </a:r>
            <a:br>
              <a:rPr lang="en-US" sz="2000" dirty="0" smtClean="0"/>
            </a:br>
            <a:r>
              <a:rPr lang="en-US" sz="2000" dirty="0" smtClean="0"/>
              <a:t/>
            </a:r>
            <a:br>
              <a:rPr lang="en-US" sz="2000" dirty="0" smtClean="0"/>
            </a:br>
            <a:endParaRPr lang="en-US" sz="2000" dirty="0"/>
          </a:p>
        </p:txBody>
      </p:sp>
      <p:sp>
        <p:nvSpPr>
          <p:cNvPr id="1026" name="AutoShape 2" descr="http://pmtips.net/wp-content/uploads/2010/04/RAM.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esktop\btech\content\RAM.jpg"/>
          <p:cNvPicPr>
            <a:picLocks noChangeAspect="1" noChangeArrowheads="1"/>
          </p:cNvPicPr>
          <p:nvPr/>
        </p:nvPicPr>
        <p:blipFill>
          <a:blip r:embed="rId2"/>
          <a:srcRect/>
          <a:stretch>
            <a:fillRect/>
          </a:stretch>
        </p:blipFill>
        <p:spPr bwMode="auto">
          <a:xfrm>
            <a:off x="914400" y="1600200"/>
            <a:ext cx="7391400" cy="428548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990600"/>
            <a:ext cx="77724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spc="-100" dirty="0" smtClean="0">
                <a:solidFill>
                  <a:schemeClr val="tx2">
                    <a:satMod val="200000"/>
                  </a:schemeClr>
                </a:solidFill>
                <a:latin typeface="+mj-lt"/>
                <a:ea typeface="+mj-ea"/>
                <a:cs typeface="+mj-cs"/>
              </a:rPr>
              <a:t>Why to use</a:t>
            </a:r>
            <a:r>
              <a:rPr kumimoji="0" lang="en-US" sz="2000" b="1" i="0" u="none" strike="noStrike" kern="1200" cap="none" spc="-100" normalizeH="0" baseline="0" noProof="0" dirty="0" smtClean="0">
                <a:ln>
                  <a:noFill/>
                </a:ln>
                <a:solidFill>
                  <a:schemeClr val="tx2">
                    <a:satMod val="200000"/>
                  </a:schemeClr>
                </a:solidFill>
                <a:effectLst/>
                <a:uLnTx/>
                <a:uFillTx/>
                <a:latin typeface="+mj-lt"/>
                <a:ea typeface="+mj-ea"/>
                <a:cs typeface="+mj-cs"/>
              </a:rPr>
              <a:t> responsibility assignment matrix?</a:t>
            </a:r>
            <a: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br>
            <a: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br>
            <a:endParaRPr kumimoji="0" lang="en-US"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3" name="TextBox 2"/>
          <p:cNvSpPr txBox="1"/>
          <p:nvPr/>
        </p:nvSpPr>
        <p:spPr>
          <a:xfrm>
            <a:off x="838200" y="1752600"/>
            <a:ext cx="7239000" cy="2246769"/>
          </a:xfrm>
          <a:prstGeom prst="rect">
            <a:avLst/>
          </a:prstGeom>
          <a:noFill/>
        </p:spPr>
        <p:txBody>
          <a:bodyPr wrap="square" rtlCol="0">
            <a:spAutoFit/>
          </a:bodyPr>
          <a:lstStyle/>
          <a:p>
            <a:pPr>
              <a:buFont typeface="Arial" pitchFamily="34" charset="0"/>
              <a:buChar char="•"/>
            </a:pPr>
            <a:r>
              <a:rPr lang="en-US" sz="2000" dirty="0" smtClean="0"/>
              <a:t>You can quickly see whether you have enough resources to complete the project in the time allotted.</a:t>
            </a:r>
          </a:p>
          <a:p>
            <a:pPr>
              <a:buFont typeface="Arial" pitchFamily="34" charset="0"/>
              <a:buChar char="•"/>
            </a:pPr>
            <a:r>
              <a:rPr lang="en-US" sz="2000" dirty="0" smtClean="0"/>
              <a:t>You can also avoid confusion - especially if you use the roles listed below - over who is assigned to do what and when.</a:t>
            </a:r>
          </a:p>
          <a:p>
            <a:pPr>
              <a:buFont typeface="Arial" pitchFamily="34" charset="0"/>
              <a:buChar char="•"/>
            </a:pPr>
            <a:r>
              <a:rPr lang="en-US" sz="2000" dirty="0" smtClean="0"/>
              <a:t>You can paint a realistic picture for perspective investors  or  to management by showing exactly how many resources are required to finish the project.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0"/>
            <a:ext cx="9144000" cy="1066800"/>
          </a:xfrm>
          <a:prstGeom prst="rect">
            <a:avLst/>
          </a:prstGeom>
          <a:noFill/>
          <a:ln w="9525">
            <a:solidFill>
              <a:srgbClr val="009999"/>
            </a:solidFill>
            <a:miter lim="800000"/>
            <a:headEnd/>
            <a:tailEnd/>
          </a:ln>
        </p:spPr>
        <p:txBody>
          <a:bodyPr wrap="none" anchor="ctr"/>
          <a:lstStyle/>
          <a:p>
            <a:pPr algn="ct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RECRUITMENT</a:t>
            </a:r>
          </a:p>
        </p:txBody>
      </p:sp>
      <p:sp>
        <p:nvSpPr>
          <p:cNvPr id="9" name="TextBox 8"/>
          <p:cNvSpPr txBox="1"/>
          <p:nvPr/>
        </p:nvSpPr>
        <p:spPr>
          <a:xfrm>
            <a:off x="914400" y="1447800"/>
            <a:ext cx="762000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2200" dirty="0" smtClean="0">
                <a:latin typeface="Book Antiqua" pitchFamily="18" charset="0"/>
              </a:rPr>
              <a:t>The Process of generating a pool of qualified candidates for a particular job.</a:t>
            </a:r>
          </a:p>
        </p:txBody>
      </p:sp>
      <p:sp>
        <p:nvSpPr>
          <p:cNvPr id="10" name="TextBox 9"/>
          <p:cNvSpPr txBox="1"/>
          <p:nvPr/>
        </p:nvSpPr>
        <p:spPr>
          <a:xfrm>
            <a:off x="914400" y="5562600"/>
            <a:ext cx="7620000" cy="5500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hangingPunct="0">
              <a:lnSpc>
                <a:spcPct val="150000"/>
              </a:lnSpc>
            </a:pPr>
            <a:r>
              <a:rPr lang="en-US" sz="2200" dirty="0" smtClean="0">
                <a:latin typeface="Book Antiqua" pitchFamily="18" charset="0"/>
              </a:rPr>
              <a:t>The Process of discovering potential candidates.</a:t>
            </a:r>
          </a:p>
        </p:txBody>
      </p:sp>
      <p:sp>
        <p:nvSpPr>
          <p:cNvPr id="13" name="Rectangle 12"/>
          <p:cNvSpPr/>
          <p:nvPr/>
        </p:nvSpPr>
        <p:spPr>
          <a:xfrm>
            <a:off x="1752600" y="3581400"/>
            <a:ext cx="86273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3600" b="1" dirty="0" smtClean="0">
                <a:latin typeface="Bell MT" pitchFamily="18" charset="0"/>
              </a:rPr>
              <a:t>OR</a:t>
            </a:r>
            <a:endParaRPr lang="en-US" sz="3600" dirty="0"/>
          </a:p>
        </p:txBody>
      </p:sp>
      <p:pic>
        <p:nvPicPr>
          <p:cNvPr id="41986" name="Picture 2" descr="http://www.goodstaff.com/wp-content/uploads/2010/09/Recruiting.jpg"/>
          <p:cNvPicPr>
            <a:picLocks noChangeAspect="1" noChangeArrowheads="1"/>
          </p:cNvPicPr>
          <p:nvPr/>
        </p:nvPicPr>
        <p:blipFill>
          <a:blip r:embed="rId2" cstate="print"/>
          <a:srcRect/>
          <a:stretch>
            <a:fillRect/>
          </a:stretch>
        </p:blipFill>
        <p:spPr bwMode="auto">
          <a:xfrm>
            <a:off x="5105400" y="2971800"/>
            <a:ext cx="3453467" cy="1981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noFill/>
          <a:ln w="9525">
            <a:solidFill>
              <a:srgbClr val="009999"/>
            </a:solidFill>
            <a:miter lim="800000"/>
            <a:headEnd/>
            <a:tailEnd/>
          </a:ln>
        </p:spPr>
        <p:txBody>
          <a:bodyPr wrap="none" anchor="ctr"/>
          <a:lstStyle/>
          <a:p>
            <a:r>
              <a:rPr lang="en-US" sz="28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STRATEGIC RECRUITING DECISIONS </a:t>
            </a:r>
          </a:p>
        </p:txBody>
      </p:sp>
      <p:graphicFrame>
        <p:nvGraphicFramePr>
          <p:cNvPr id="5" name="Table 4"/>
          <p:cNvGraphicFramePr>
            <a:graphicFrameLocks noGrp="1"/>
          </p:cNvGraphicFramePr>
          <p:nvPr/>
        </p:nvGraphicFramePr>
        <p:xfrm>
          <a:off x="457200" y="914400"/>
          <a:ext cx="8610600" cy="5288280"/>
        </p:xfrm>
        <a:graphic>
          <a:graphicData uri="http://schemas.openxmlformats.org/drawingml/2006/table">
            <a:tbl>
              <a:tblPr firstRow="1" bandRow="1">
                <a:tableStyleId>{5940675A-B579-460E-94D1-54222C63F5DA}</a:tableStyleId>
              </a:tblPr>
              <a:tblGrid>
                <a:gridCol w="3635048"/>
                <a:gridCol w="497555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FLEXIBLE STAFFING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DESCRIPTIONS</a:t>
                      </a:r>
                    </a:p>
                  </a:txBody>
                  <a:tcPr anchor="ctr"/>
                </a:tc>
              </a:tr>
              <a:tr h="1076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1. REGULAR EMPLOYMENT</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Book Antiqua" pitchFamily="18" charset="0"/>
                        </a:rPr>
                        <a:t>Regular employment consists of continuous, predictable, and scheduled employment of six months' duration or longer. </a:t>
                      </a:r>
                      <a:r>
                        <a:rPr lang="en-US" sz="1400" kern="1200" dirty="0" smtClean="0">
                          <a:latin typeface="Book Antiqua" pitchFamily="18" charset="0"/>
                        </a:rPr>
                        <a:t>Regular employment may be</a:t>
                      </a:r>
                      <a:r>
                        <a:rPr lang="en-US" sz="1400" kern="1200" baseline="0" dirty="0" smtClean="0">
                          <a:latin typeface="Book Antiqua" pitchFamily="18" charset="0"/>
                        </a:rPr>
                        <a:t> full time or part time.</a:t>
                      </a:r>
                      <a:endParaRPr lang="en-US" sz="1400" kern="1200" dirty="0" smtClean="0">
                        <a:solidFill>
                          <a:schemeClr val="dk1"/>
                        </a:solidFill>
                        <a:latin typeface="Book Antiqua" pitchFamily="18"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2. FULL-TIME OR PART-TIME</a:t>
                      </a:r>
                    </a:p>
                  </a:txBody>
                  <a:tcPr anchor="ctr"/>
                </a:tc>
                <a:tc>
                  <a:txBody>
                    <a:bodyPr/>
                    <a:lstStyle/>
                    <a:p>
                      <a:pPr algn="just"/>
                      <a:r>
                        <a:rPr lang="en-US" sz="1400" dirty="0" smtClean="0">
                          <a:latin typeface="Book Antiqua" pitchFamily="18" charset="0"/>
                        </a:rPr>
                        <a:t>Full-time employment consists of a regular schedule of 37.5 hours per week. Part-time employment consists of a regular schedule of less than 37.5 hours per week.</a:t>
                      </a:r>
                    </a:p>
                  </a:txBody>
                  <a:tcPr/>
                </a:tc>
              </a:tr>
              <a:tr h="370840">
                <a:tc>
                  <a:txBody>
                    <a:bodyPr/>
                    <a:lstStyle/>
                    <a:p>
                      <a:r>
                        <a:rPr lang="en-US" sz="1600" b="1" dirty="0" smtClean="0">
                          <a:latin typeface="Book Antiqua" pitchFamily="18" charset="0"/>
                        </a:rPr>
                        <a:t>3. INDEPENDENT  </a:t>
                      </a:r>
                    </a:p>
                    <a:p>
                      <a:r>
                        <a:rPr lang="en-US" sz="1600" b="1" dirty="0" smtClean="0">
                          <a:latin typeface="Book Antiqua" pitchFamily="18" charset="0"/>
                        </a:rPr>
                        <a:t>    CONTRACT</a:t>
                      </a:r>
                    </a:p>
                  </a:txBody>
                  <a:tcPr anchor="ctr"/>
                </a:tc>
                <a:tc>
                  <a:txBody>
                    <a:bodyPr/>
                    <a:lstStyle/>
                    <a:p>
                      <a:pPr algn="just"/>
                      <a:r>
                        <a:rPr lang="en-US" sz="1400" dirty="0" smtClean="0">
                          <a:latin typeface="Book Antiqua" pitchFamily="18" charset="0"/>
                        </a:rPr>
                        <a:t>Perform specific services on a contract basis used in a number of areas, including building maintenance, security, and advertising/public relations.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4. TEMPORARY WORKERS</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itchFamily="18" charset="0"/>
                        </a:rPr>
                        <a:t>This  is based on “try before you buy” approach . Employers who use temporary employees can hire their own temporary staff or use agencies supplying temporary workers. Such firms supply workers on a rate-per-day or per-week basis. </a:t>
                      </a:r>
                      <a:endParaRPr lang="en-US" sz="1600" b="0" dirty="0" smtClean="0">
                        <a:latin typeface="Book Antiqua"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5. SEASONAL EMPLOYEES</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Book Antiqua" pitchFamily="18" charset="0"/>
                        </a:rPr>
                        <a:t>Seasonal employees are hired to work on a part-time basis by companies that need extra help during a particular season, typically the Christmas season or crops harvesting. </a:t>
                      </a:r>
                      <a:endParaRPr lang="en-US" sz="1600" kern="1200" dirty="0" smtClean="0">
                        <a:solidFill>
                          <a:schemeClr val="dk1"/>
                        </a:solidFill>
                        <a:latin typeface="Book Antiqua" pitchFamily="18" charset="0"/>
                        <a:ea typeface="+mn-ea"/>
                        <a:cs typeface="+mn-cs"/>
                      </a:endParaRP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590800" y="3581400"/>
            <a:ext cx="381000" cy="685800"/>
          </a:xfrm>
          <a:prstGeom prst="downArrow">
            <a:avLst>
              <a:gd name="adj1" fmla="val 50000"/>
              <a:gd name="adj2" fmla="val 45000"/>
            </a:avLst>
          </a:prstGeom>
          <a:solidFill>
            <a:srgbClr val="FF0000"/>
          </a:solidFill>
          <a:ln w="38100">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 name="Oval 10"/>
          <p:cNvSpPr>
            <a:spLocks noChangeArrowheads="1"/>
          </p:cNvSpPr>
          <p:nvPr/>
        </p:nvSpPr>
        <p:spPr bwMode="auto">
          <a:xfrm>
            <a:off x="762000" y="4191000"/>
            <a:ext cx="20574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INTERNAL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6" name="Oval 11"/>
          <p:cNvSpPr>
            <a:spLocks noChangeArrowheads="1"/>
          </p:cNvSpPr>
          <p:nvPr/>
        </p:nvSpPr>
        <p:spPr bwMode="auto">
          <a:xfrm>
            <a:off x="2743200" y="4191000"/>
            <a:ext cx="22098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EXTERNAL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7" name="AutoShape 18"/>
          <p:cNvSpPr>
            <a:spLocks noChangeArrowheads="1"/>
          </p:cNvSpPr>
          <p:nvPr/>
        </p:nvSpPr>
        <p:spPr bwMode="auto">
          <a:xfrm>
            <a:off x="1371600" y="1371600"/>
            <a:ext cx="2819400" cy="2057400"/>
          </a:xfrm>
          <a:prstGeom prst="flowChartDecision">
            <a:avLst/>
          </a:prstGeom>
          <a:ln>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1600" b="1" dirty="0" smtClean="0">
                <a:latin typeface="Book Antiqua" pitchFamily="18" charset="0"/>
              </a:rPr>
              <a:t>SOURCES OF</a:t>
            </a:r>
          </a:p>
          <a:p>
            <a:pPr algn="ctr"/>
            <a:r>
              <a:rPr lang="en-US" sz="1600" b="1" dirty="0" smtClean="0">
                <a:latin typeface="Book Antiqua" pitchFamily="18" charset="0"/>
              </a:rPr>
              <a:t>RECRUITMENT</a:t>
            </a:r>
          </a:p>
        </p:txBody>
      </p:sp>
      <p:pic>
        <p:nvPicPr>
          <p:cNvPr id="8" name="Picture 2" descr="http://mobile-cuisine.com/wp-content/uploads/2011/05/Job_Posting.jpg"/>
          <p:cNvPicPr>
            <a:picLocks noChangeAspect="1" noChangeArrowheads="1"/>
          </p:cNvPicPr>
          <p:nvPr/>
        </p:nvPicPr>
        <p:blipFill>
          <a:blip r:embed="rId2" cstate="print"/>
          <a:srcRect/>
          <a:stretch>
            <a:fillRect/>
          </a:stretch>
        </p:blipFill>
        <p:spPr bwMode="auto">
          <a:xfrm>
            <a:off x="6324600" y="1676400"/>
            <a:ext cx="1673225" cy="170577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2" descr="http://4.bp.blogspot.com/-0uZbQe2QmzM/Tck61vv5WQI/AAAAAAAAAA8/gx3m-k0eQDw/s1600/jobs.jpg"/>
          <p:cNvPicPr>
            <a:picLocks noChangeAspect="1" noChangeArrowheads="1"/>
          </p:cNvPicPr>
          <p:nvPr/>
        </p:nvPicPr>
        <p:blipFill>
          <a:blip r:embed="rId3" cstate="print"/>
          <a:srcRect/>
          <a:stretch>
            <a:fillRect/>
          </a:stretch>
        </p:blipFill>
        <p:spPr bwMode="auto">
          <a:xfrm>
            <a:off x="5867400" y="4191000"/>
            <a:ext cx="2133600" cy="1581531"/>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Sources of recruitment</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48006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80772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077200" y="5713412"/>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800600" y="5713412"/>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Diamond 3"/>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6" name="Rectangle 5"/>
          <p:cNvSpPr/>
          <p:nvPr/>
        </p:nvSpPr>
        <p:spPr>
          <a:xfrm>
            <a:off x="5181600" y="28194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Promotions and</a:t>
            </a:r>
          </a:p>
          <a:p>
            <a:pPr algn="ctr"/>
            <a:r>
              <a:rPr lang="en-US" b="1" dirty="0" smtClean="0">
                <a:solidFill>
                  <a:schemeClr val="tx1"/>
                </a:solidFill>
                <a:latin typeface="Book Antiqua" pitchFamily="18" charset="0"/>
              </a:rPr>
              <a:t> Transfers</a:t>
            </a:r>
            <a:endParaRPr lang="en-US" dirty="0">
              <a:solidFill>
                <a:schemeClr val="tx1"/>
              </a:solidFill>
              <a:latin typeface="Book Antiqua" pitchFamily="18" charset="0"/>
            </a:endParaRPr>
          </a:p>
        </p:txBody>
      </p:sp>
      <p:sp>
        <p:nvSpPr>
          <p:cNvPr id="7" name="Rectangle 6"/>
          <p:cNvSpPr/>
          <p:nvPr/>
        </p:nvSpPr>
        <p:spPr>
          <a:xfrm>
            <a:off x="5105400" y="16764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Job Posting  &amp; </a:t>
            </a:r>
          </a:p>
          <a:p>
            <a:pPr algn="ctr"/>
            <a:r>
              <a:rPr lang="en-US" b="1" dirty="0" smtClean="0">
                <a:solidFill>
                  <a:schemeClr val="tx1"/>
                </a:solidFill>
                <a:latin typeface="Book Antiqua" pitchFamily="18" charset="0"/>
              </a:rPr>
              <a:t>Bidding</a:t>
            </a:r>
            <a:endParaRPr lang="en-US" dirty="0">
              <a:solidFill>
                <a:schemeClr val="tx1"/>
              </a:solidFill>
              <a:latin typeface="Book Antiqua" pitchFamily="18" charset="0"/>
            </a:endParaRPr>
          </a:p>
        </p:txBody>
      </p:sp>
      <p:sp>
        <p:nvSpPr>
          <p:cNvPr id="9" name="Rectangle 8"/>
          <p:cNvSpPr/>
          <p:nvPr/>
        </p:nvSpPr>
        <p:spPr>
          <a:xfrm>
            <a:off x="5181600" y="38862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Employee </a:t>
            </a:r>
          </a:p>
          <a:p>
            <a:pPr algn="ctr"/>
            <a:r>
              <a:rPr lang="en-US" b="1" dirty="0" smtClean="0">
                <a:solidFill>
                  <a:schemeClr val="tx1"/>
                </a:solidFill>
                <a:latin typeface="Book Antiqua" pitchFamily="18" charset="0"/>
              </a:rPr>
              <a:t>Referrals</a:t>
            </a:r>
            <a:endParaRPr lang="en-US" sz="2400" dirty="0">
              <a:solidFill>
                <a:schemeClr val="tx1"/>
              </a:solidFill>
              <a:latin typeface="Book Antiqua" pitchFamily="18" charset="0"/>
            </a:endParaRPr>
          </a:p>
        </p:txBody>
      </p:sp>
      <p:sp>
        <p:nvSpPr>
          <p:cNvPr id="10" name="Rectangle 9"/>
          <p:cNvSpPr/>
          <p:nvPr/>
        </p:nvSpPr>
        <p:spPr>
          <a:xfrm>
            <a:off x="5181600" y="4953000"/>
            <a:ext cx="3048000" cy="990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latin typeface="Book Antiqua" pitchFamily="18" charset="0"/>
              </a:rPr>
              <a:t>Re-recruiting former Employees &amp; Applicants</a:t>
            </a:r>
            <a:endParaRPr lang="en-US" sz="2000" dirty="0">
              <a:solidFill>
                <a:schemeClr val="tx1"/>
              </a:solidFill>
              <a:latin typeface="Book Antiqua" pitchFamily="18" charset="0"/>
            </a:endParaRPr>
          </a:p>
        </p:txBody>
      </p:sp>
      <p:sp>
        <p:nvSpPr>
          <p:cNvPr id="11" name="Right Arrow 10"/>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2" name="Diamond 11"/>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INTERNAL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13"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14"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15"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cxnSp>
        <p:nvCxnSpPr>
          <p:cNvPr id="24" name="Straight Connector 23"/>
          <p:cNvCxnSpPr/>
          <p:nvPr/>
        </p:nvCxnSpPr>
        <p:spPr>
          <a:xfrm rot="5400000">
            <a:off x="2896394" y="3810000"/>
            <a:ext cx="3809206" cy="794"/>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6553597" y="3810397"/>
            <a:ext cx="3809206" cy="1588"/>
          </a:xfrm>
          <a:prstGeom prst="line">
            <a:avLst/>
          </a:prstGeom>
        </p:spPr>
        <p:style>
          <a:lnRef idx="3">
            <a:schemeClr val="dk1"/>
          </a:lnRef>
          <a:fillRef idx="0">
            <a:schemeClr val="dk1"/>
          </a:fillRef>
          <a:effectRef idx="2">
            <a:schemeClr val="dk1"/>
          </a:effectRef>
          <a:fontRef idx="minor">
            <a:schemeClr val="tx1"/>
          </a:fontRef>
        </p:style>
      </p:cxnSp>
      <p:sp>
        <p:nvSpPr>
          <p:cNvPr id="20"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Table 7"/>
          <p:cNvGraphicFramePr>
            <a:graphicFrameLocks noGrp="1"/>
          </p:cNvGraphicFramePr>
          <p:nvPr/>
        </p:nvGraphicFramePr>
        <p:xfrm>
          <a:off x="609600" y="1401379"/>
          <a:ext cx="8382000" cy="527304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INTERNAL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2000" dirty="0" smtClean="0">
                          <a:latin typeface="Book Antiqua" pitchFamily="18" charset="0"/>
                        </a:rPr>
                        <a:t> Morale of Promotee</a:t>
                      </a:r>
                    </a:p>
                    <a:p>
                      <a:pPr>
                        <a:lnSpc>
                          <a:spcPct val="150000"/>
                        </a:lnSpc>
                        <a:buFont typeface="Wingdings" pitchFamily="2" charset="2"/>
                        <a:buChar char="Ø"/>
                      </a:pPr>
                      <a:r>
                        <a:rPr lang="en-US" sz="2000" dirty="0" smtClean="0">
                          <a:latin typeface="Book Antiqua" pitchFamily="18" charset="0"/>
                        </a:rPr>
                        <a:t> Assessment of abilities</a:t>
                      </a:r>
                    </a:p>
                    <a:p>
                      <a:pPr>
                        <a:lnSpc>
                          <a:spcPct val="150000"/>
                        </a:lnSpc>
                        <a:buFont typeface="Wingdings" pitchFamily="2" charset="2"/>
                        <a:buChar char="Ø"/>
                      </a:pPr>
                      <a:r>
                        <a:rPr lang="en-US" sz="2000" dirty="0" smtClean="0">
                          <a:latin typeface="Book Antiqua" pitchFamily="18" charset="0"/>
                        </a:rPr>
                        <a:t> Cost</a:t>
                      </a:r>
                      <a:r>
                        <a:rPr lang="en-US" sz="2000" baseline="0" dirty="0" smtClean="0">
                          <a:latin typeface="Book Antiqua" pitchFamily="18" charset="0"/>
                        </a:rPr>
                        <a:t> effective than external recruitment</a:t>
                      </a:r>
                      <a:endParaRPr lang="en-US" sz="2000" dirty="0" smtClean="0">
                        <a:latin typeface="Book Antiqua" pitchFamily="18" charset="0"/>
                      </a:endParaRPr>
                    </a:p>
                    <a:p>
                      <a:pPr>
                        <a:lnSpc>
                          <a:spcPct val="150000"/>
                        </a:lnSpc>
                        <a:buFont typeface="Wingdings" pitchFamily="2" charset="2"/>
                        <a:buChar char="Ø"/>
                      </a:pPr>
                      <a:r>
                        <a:rPr lang="en-US" sz="2000" dirty="0" smtClean="0">
                          <a:latin typeface="Book Antiqua" pitchFamily="18" charset="0"/>
                        </a:rPr>
                        <a:t>  Causes a succession of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None/>
                      </a:pPr>
                      <a:endParaRPr lang="en-US" sz="2000" dirty="0" smtClean="0">
                        <a:latin typeface="Book Antiqua" pitchFamily="18" charset="0"/>
                      </a:endParaRPr>
                    </a:p>
                  </a:txBody>
                  <a:tcPr/>
                </a:tc>
                <a:tc>
                  <a:txBody>
                    <a:bodyPr/>
                    <a:lstStyle/>
                    <a:p>
                      <a:pPr>
                        <a:lnSpc>
                          <a:spcPct val="150000"/>
                        </a:lnSpc>
                        <a:buFont typeface="Wingdings" pitchFamily="2" charset="2"/>
                        <a:buChar char="Ø"/>
                      </a:pPr>
                      <a:r>
                        <a:rPr lang="en-US" sz="2000" dirty="0" smtClean="0">
                          <a:latin typeface="Book Antiqua" pitchFamily="18" charset="0"/>
                        </a:rPr>
                        <a:t> Inbreeding</a:t>
                      </a:r>
                    </a:p>
                    <a:p>
                      <a:pPr>
                        <a:lnSpc>
                          <a:spcPct val="150000"/>
                        </a:lnSpc>
                        <a:buFont typeface="Wingdings" pitchFamily="2" charset="2"/>
                        <a:buChar char="Ø"/>
                      </a:pPr>
                      <a:r>
                        <a:rPr lang="en-US" sz="2000" dirty="0" smtClean="0">
                          <a:latin typeface="Book Antiqua" pitchFamily="18" charset="0"/>
                        </a:rPr>
                        <a:t> Possible morale problems with  </a:t>
                      </a:r>
                    </a:p>
                    <a:p>
                      <a:pPr>
                        <a:lnSpc>
                          <a:spcPct val="150000"/>
                        </a:lnSpc>
                        <a:buFont typeface="Wingdings" pitchFamily="2" charset="2"/>
                        <a:buNone/>
                      </a:pPr>
                      <a:r>
                        <a:rPr lang="en-US" sz="2000" dirty="0" smtClean="0">
                          <a:latin typeface="Book Antiqua" pitchFamily="18" charset="0"/>
                        </a:rPr>
                        <a:t>    those who not promoted</a:t>
                      </a:r>
                    </a:p>
                    <a:p>
                      <a:pPr>
                        <a:lnSpc>
                          <a:spcPct val="150000"/>
                        </a:lnSpc>
                        <a:buFont typeface="Wingdings" pitchFamily="2" charset="2"/>
                        <a:buChar char="Ø"/>
                      </a:pPr>
                      <a:r>
                        <a:rPr lang="en-US" sz="2000" dirty="0" smtClean="0">
                          <a:latin typeface="Book Antiqua" pitchFamily="18" charset="0"/>
                        </a:rPr>
                        <a:t>“Political” infighting for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Char char="Ø"/>
                      </a:pPr>
                      <a:r>
                        <a:rPr lang="en-US" sz="2000" dirty="0" smtClean="0">
                          <a:latin typeface="Book Antiqua" pitchFamily="18" charset="0"/>
                        </a:rPr>
                        <a:t> Need for management-</a:t>
                      </a:r>
                    </a:p>
                    <a:p>
                      <a:pPr>
                        <a:lnSpc>
                          <a:spcPct val="150000"/>
                        </a:lnSpc>
                        <a:buFont typeface="Wingdings" pitchFamily="2" charset="2"/>
                        <a:buNone/>
                      </a:pPr>
                      <a:r>
                        <a:rPr lang="en-US" sz="2000" baseline="0" dirty="0" smtClean="0">
                          <a:latin typeface="Book Antiqua" pitchFamily="18" charset="0"/>
                        </a:rPr>
                        <a:t>   </a:t>
                      </a:r>
                      <a:r>
                        <a:rPr lang="en-US" sz="2000" dirty="0" smtClean="0">
                          <a:latin typeface="Book Antiqua" pitchFamily="18" charset="0"/>
                        </a:rPr>
                        <a:t>Development program for change management</a:t>
                      </a:r>
                    </a:p>
                  </a:txBody>
                  <a:tcPr/>
                </a:tc>
              </a:tr>
            </a:tbl>
          </a:graphicData>
        </a:graphic>
      </p:graphicFrame>
      <p:sp>
        <p:nvSpPr>
          <p:cNvPr id="9" name="Rectangle 2"/>
          <p:cNvSpPr>
            <a:spLocks noGrp="1" noChangeArrowheads="1"/>
          </p:cNvSpPr>
          <p:nvPr>
            <p:ph type="title"/>
          </p:nvPr>
        </p:nvSpPr>
        <p:spPr>
          <a:xfrm>
            <a:off x="395536" y="76200"/>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077200" y="51054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4800600" y="5105400"/>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10" name="Diamond 9"/>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11" name="Rectangle 10"/>
          <p:cNvSpPr/>
          <p:nvPr/>
        </p:nvSpPr>
        <p:spPr>
          <a:xfrm>
            <a:off x="5105400" y="19812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Schools Colleges &amp;</a:t>
            </a:r>
          </a:p>
          <a:p>
            <a:pPr algn="ctr"/>
            <a:r>
              <a:rPr lang="en-US" b="1" dirty="0" smtClean="0">
                <a:solidFill>
                  <a:schemeClr val="tx1"/>
                </a:solidFill>
                <a:latin typeface="Book Antiqua" pitchFamily="18" charset="0"/>
              </a:rPr>
              <a:t>Universities</a:t>
            </a:r>
            <a:endParaRPr lang="en-US" dirty="0">
              <a:solidFill>
                <a:schemeClr val="tx1"/>
              </a:solidFill>
              <a:latin typeface="Book Antiqua" pitchFamily="18" charset="0"/>
            </a:endParaRPr>
          </a:p>
        </p:txBody>
      </p:sp>
      <p:sp>
        <p:nvSpPr>
          <p:cNvPr id="13" name="Rectangle 12"/>
          <p:cNvSpPr/>
          <p:nvPr/>
        </p:nvSpPr>
        <p:spPr>
          <a:xfrm>
            <a:off x="5105400" y="28956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Labor</a:t>
            </a:r>
          </a:p>
          <a:p>
            <a:pPr algn="ctr"/>
            <a:r>
              <a:rPr lang="en-US" b="1" dirty="0" smtClean="0">
                <a:solidFill>
                  <a:schemeClr val="tx1"/>
                </a:solidFill>
                <a:latin typeface="Book Antiqua" pitchFamily="18" charset="0"/>
              </a:rPr>
              <a:t>Unions</a:t>
            </a:r>
            <a:endParaRPr lang="en-US" dirty="0">
              <a:solidFill>
                <a:schemeClr val="tx1"/>
              </a:solidFill>
              <a:latin typeface="Book Antiqua" pitchFamily="18" charset="0"/>
            </a:endParaRPr>
          </a:p>
        </p:txBody>
      </p:sp>
      <p:sp>
        <p:nvSpPr>
          <p:cNvPr id="15" name="Rectangle 14"/>
          <p:cNvSpPr/>
          <p:nvPr/>
        </p:nvSpPr>
        <p:spPr>
          <a:xfrm>
            <a:off x="5105400" y="38100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Media Sources</a:t>
            </a:r>
            <a:endParaRPr lang="en-US" sz="2400" dirty="0">
              <a:solidFill>
                <a:schemeClr val="tx1"/>
              </a:solidFill>
              <a:latin typeface="Book Antiqua" pitchFamily="18" charset="0"/>
            </a:endParaRPr>
          </a:p>
        </p:txBody>
      </p:sp>
      <p:sp>
        <p:nvSpPr>
          <p:cNvPr id="16" name="Rectangle 15"/>
          <p:cNvSpPr/>
          <p:nvPr/>
        </p:nvSpPr>
        <p:spPr>
          <a:xfrm>
            <a:off x="5105400" y="47244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Employment Agencies</a:t>
            </a:r>
            <a:endParaRPr lang="en-US" sz="2400" dirty="0">
              <a:solidFill>
                <a:schemeClr val="tx1"/>
              </a:solidFill>
              <a:latin typeface="Book Antiqua" pitchFamily="18" charset="0"/>
            </a:endParaRPr>
          </a:p>
        </p:txBody>
      </p:sp>
      <p:sp>
        <p:nvSpPr>
          <p:cNvPr id="17" name="Right Arrow 16"/>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Diamond 17"/>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EXTERNAL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cxnSp>
        <p:nvCxnSpPr>
          <p:cNvPr id="19" name="Straight Connector 18"/>
          <p:cNvCxnSpPr/>
          <p:nvPr/>
        </p:nvCxnSpPr>
        <p:spPr>
          <a:xfrm>
            <a:off x="48006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3353594" y="3657600"/>
            <a:ext cx="2894806" cy="79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80772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rot="5400000">
            <a:off x="7010797" y="3657997"/>
            <a:ext cx="2894806" cy="1588"/>
          </a:xfrm>
          <a:prstGeom prst="line">
            <a:avLst/>
          </a:prstGeom>
        </p:spPr>
        <p:style>
          <a:lnRef idx="3">
            <a:schemeClr val="dk1"/>
          </a:lnRef>
          <a:fillRef idx="0">
            <a:schemeClr val="dk1"/>
          </a:fillRef>
          <a:effectRef idx="2">
            <a:schemeClr val="dk1"/>
          </a:effectRef>
          <a:fontRef idx="minor">
            <a:schemeClr val="tx1"/>
          </a:fontRef>
        </p:style>
      </p:cxnSp>
      <p:sp>
        <p:nvSpPr>
          <p:cNvPr id="23"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Table 7"/>
          <p:cNvGraphicFramePr>
            <a:graphicFrameLocks noGrp="1"/>
          </p:cNvGraphicFramePr>
          <p:nvPr/>
        </p:nvGraphicFramePr>
        <p:xfrm>
          <a:off x="609600" y="1291017"/>
          <a:ext cx="8382000" cy="512712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EXTERNAL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nchor="ct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1800" dirty="0" smtClean="0">
                          <a:latin typeface="Book Antiqua" pitchFamily="18" charset="0"/>
                        </a:rPr>
                        <a:t> New “blood” brings new  </a:t>
                      </a:r>
                    </a:p>
                    <a:p>
                      <a:pPr>
                        <a:lnSpc>
                          <a:spcPct val="150000"/>
                        </a:lnSpc>
                        <a:buFont typeface="Wingdings" pitchFamily="2" charset="2"/>
                        <a:buNone/>
                      </a:pPr>
                      <a:r>
                        <a:rPr lang="en-US" sz="1800" dirty="0" smtClean="0">
                          <a:latin typeface="Book Antiqua" pitchFamily="18" charset="0"/>
                        </a:rPr>
                        <a:t>    perspectives</a:t>
                      </a:r>
                    </a:p>
                    <a:p>
                      <a:pPr>
                        <a:lnSpc>
                          <a:spcPct val="150000"/>
                        </a:lnSpc>
                        <a:buFont typeface="Wingdings" pitchFamily="2" charset="2"/>
                        <a:buChar char="Ø"/>
                      </a:pPr>
                      <a:r>
                        <a:rPr lang="en-US" sz="1800" dirty="0" smtClean="0">
                          <a:latin typeface="Book Antiqua" pitchFamily="18" charset="0"/>
                        </a:rPr>
                        <a:t> Cheaper and faster than train</a:t>
                      </a:r>
                      <a:r>
                        <a:rPr lang="en-US" sz="1800" baseline="0" dirty="0" smtClean="0">
                          <a:latin typeface="Book Antiqua" pitchFamily="18" charset="0"/>
                        </a:rPr>
                        <a:t> to existing employees</a:t>
                      </a:r>
                      <a:endParaRPr lang="en-US" sz="1800" dirty="0" smtClean="0">
                        <a:latin typeface="Book Antiqua" pitchFamily="18" charset="0"/>
                      </a:endParaRPr>
                    </a:p>
                    <a:p>
                      <a:pPr>
                        <a:lnSpc>
                          <a:spcPct val="150000"/>
                        </a:lnSpc>
                        <a:buFont typeface="Wingdings" pitchFamily="2" charset="2"/>
                        <a:buChar char="Ø"/>
                      </a:pPr>
                      <a:r>
                        <a:rPr lang="en-US" sz="1800" dirty="0" smtClean="0">
                          <a:latin typeface="Book Antiqua" pitchFamily="18" charset="0"/>
                        </a:rPr>
                        <a:t> No possession or</a:t>
                      </a:r>
                      <a:r>
                        <a:rPr lang="en-US" sz="1800" baseline="0" dirty="0" smtClean="0">
                          <a:latin typeface="Book Antiqua" pitchFamily="18" charset="0"/>
                        </a:rPr>
                        <a:t> controlling over group of employees</a:t>
                      </a:r>
                      <a:endParaRPr lang="en-US" sz="1800" dirty="0" smtClean="0">
                        <a:latin typeface="Book Antiqua" pitchFamily="18" charset="0"/>
                      </a:endParaRPr>
                    </a:p>
                    <a:p>
                      <a:pPr>
                        <a:lnSpc>
                          <a:spcPct val="150000"/>
                        </a:lnSpc>
                        <a:buFont typeface="Wingdings" pitchFamily="2" charset="2"/>
                        <a:buChar char="Ø"/>
                      </a:pPr>
                      <a:r>
                        <a:rPr lang="en-US" sz="1800" dirty="0" smtClean="0">
                          <a:latin typeface="Book Antiqua" pitchFamily="18" charset="0"/>
                        </a:rPr>
                        <a:t> May bring new industry insights</a:t>
                      </a:r>
                    </a:p>
                  </a:txBody>
                  <a:tcPr/>
                </a:tc>
                <a:tc>
                  <a:txBody>
                    <a:bodyPr/>
                    <a:lstStyle/>
                    <a:p>
                      <a:pPr>
                        <a:lnSpc>
                          <a:spcPct val="150000"/>
                        </a:lnSpc>
                        <a:buFont typeface="Wingdings" pitchFamily="2" charset="2"/>
                        <a:buChar char="Ø"/>
                      </a:pPr>
                      <a:r>
                        <a:rPr lang="en-US" dirty="0" smtClean="0">
                          <a:latin typeface="Book Antiqua" pitchFamily="18" charset="0"/>
                        </a:rPr>
                        <a:t> May not select someone who will  </a:t>
                      </a:r>
                    </a:p>
                    <a:p>
                      <a:pPr>
                        <a:lnSpc>
                          <a:spcPct val="150000"/>
                        </a:lnSpc>
                        <a:buFont typeface="Wingdings" pitchFamily="2" charset="2"/>
                        <a:buNone/>
                      </a:pPr>
                      <a:r>
                        <a:rPr lang="en-US" dirty="0" smtClean="0">
                          <a:latin typeface="Book Antiqua" pitchFamily="18" charset="0"/>
                        </a:rPr>
                        <a:t>    “fit”</a:t>
                      </a:r>
                      <a:r>
                        <a:rPr lang="en-US" baseline="0" dirty="0" smtClean="0">
                          <a:latin typeface="Book Antiqua" pitchFamily="18" charset="0"/>
                        </a:rPr>
                        <a:t> </a:t>
                      </a:r>
                      <a:r>
                        <a:rPr lang="en-US" dirty="0" smtClean="0">
                          <a:latin typeface="Book Antiqua" pitchFamily="18" charset="0"/>
                        </a:rPr>
                        <a:t>the job </a:t>
                      </a:r>
                      <a:r>
                        <a:rPr lang="en-US" baseline="0" dirty="0" smtClean="0">
                          <a:latin typeface="Book Antiqua" pitchFamily="18" charset="0"/>
                        </a:rPr>
                        <a:t> </a:t>
                      </a:r>
                      <a:r>
                        <a:rPr lang="en-US" dirty="0" smtClean="0">
                          <a:latin typeface="Book Antiqua" pitchFamily="18" charset="0"/>
                        </a:rPr>
                        <a:t>or organization</a:t>
                      </a:r>
                    </a:p>
                    <a:p>
                      <a:pPr>
                        <a:lnSpc>
                          <a:spcPct val="150000"/>
                        </a:lnSpc>
                        <a:buFont typeface="Wingdings" pitchFamily="2" charset="2"/>
                        <a:buChar char="Ø"/>
                      </a:pPr>
                      <a:r>
                        <a:rPr lang="en-US" dirty="0" smtClean="0">
                          <a:latin typeface="Book Antiqua" pitchFamily="18" charset="0"/>
                        </a:rPr>
                        <a:t> May cause morale problems for </a:t>
                      </a:r>
                    </a:p>
                    <a:p>
                      <a:pPr>
                        <a:lnSpc>
                          <a:spcPct val="150000"/>
                        </a:lnSpc>
                        <a:buFont typeface="Wingdings" pitchFamily="2" charset="2"/>
                        <a:buNone/>
                      </a:pPr>
                      <a:r>
                        <a:rPr lang="en-US" dirty="0" smtClean="0">
                          <a:latin typeface="Book Antiqua" pitchFamily="18" charset="0"/>
                        </a:rPr>
                        <a:t>    internal</a:t>
                      </a:r>
                    </a:p>
                    <a:p>
                      <a:pPr>
                        <a:lnSpc>
                          <a:spcPct val="150000"/>
                        </a:lnSpc>
                        <a:buFont typeface="Wingdings" pitchFamily="2" charset="2"/>
                        <a:buChar char="Ø"/>
                      </a:pPr>
                      <a:r>
                        <a:rPr lang="en-US" dirty="0" smtClean="0">
                          <a:latin typeface="Book Antiqua" pitchFamily="18" charset="0"/>
                        </a:rPr>
                        <a:t>  Longer “adjustment” or orientation  </a:t>
                      </a:r>
                    </a:p>
                    <a:p>
                      <a:pPr>
                        <a:lnSpc>
                          <a:spcPct val="150000"/>
                        </a:lnSpc>
                        <a:buFont typeface="Wingdings" pitchFamily="2" charset="2"/>
                        <a:buNone/>
                      </a:pPr>
                      <a:r>
                        <a:rPr lang="en-US" dirty="0" smtClean="0">
                          <a:latin typeface="Book Antiqua" pitchFamily="18" charset="0"/>
                        </a:rPr>
                        <a:t>    time</a:t>
                      </a:r>
                    </a:p>
                  </a:txBody>
                  <a:tcPr/>
                </a:tc>
              </a:tr>
            </a:tbl>
          </a:graphicData>
        </a:graphic>
      </p:graphicFrame>
      <p:sp>
        <p:nvSpPr>
          <p:cNvPr id="9"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Diagram 7"/>
          <p:cNvGraphicFramePr/>
          <p:nvPr>
            <p:extLst>
              <p:ext uri="{D42A27DB-BD31-4B8C-83A1-F6EECF244321}">
                <p14:modId xmlns="" xmlns:p14="http://schemas.microsoft.com/office/powerpoint/2010/main" val="3930749848"/>
              </p:ext>
            </p:extLst>
          </p:nvPr>
        </p:nvGraphicFramePr>
        <p:xfrm>
          <a:off x="533400" y="1727200"/>
          <a:ext cx="5638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352800" y="3200400"/>
            <a:ext cx="728084"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sz="3600" b="1" dirty="0" smtClean="0">
                <a:latin typeface="Bell MT" pitchFamily="18" charset="0"/>
              </a:rPr>
              <a:t>Or</a:t>
            </a:r>
            <a:endParaRPr lang="en-US" sz="3600" dirty="0"/>
          </a:p>
        </p:txBody>
      </p:sp>
      <p:pic>
        <p:nvPicPr>
          <p:cNvPr id="23553" name="Picture 1" descr="C:\Documents and Settings\hammad.ahmad\Desktop\images.jpg"/>
          <p:cNvPicPr>
            <a:picLocks noChangeAspect="1" noChangeArrowheads="1"/>
          </p:cNvPicPr>
          <p:nvPr/>
        </p:nvPicPr>
        <p:blipFill>
          <a:blip r:embed="rId6" cstate="print"/>
          <a:srcRect/>
          <a:stretch>
            <a:fillRect/>
          </a:stretch>
        </p:blipFill>
        <p:spPr bwMode="auto">
          <a:xfrm>
            <a:off x="6781800" y="1600200"/>
            <a:ext cx="1790700" cy="1847850"/>
          </a:xfrm>
          <a:prstGeom prst="rect">
            <a:avLst/>
          </a:prstGeom>
          <a:ln w="88900" cap="sq" cmpd="thickThin">
            <a:solidFill>
              <a:srgbClr val="000000"/>
            </a:solidFill>
            <a:prstDash val="solid"/>
            <a:miter lim="800000"/>
          </a:ln>
          <a:effectLst>
            <a:innerShdw blurRad="76200">
              <a:srgbClr val="000000"/>
            </a:innerShdw>
          </a:effectLst>
        </p:spPr>
      </p:pic>
      <p:pic>
        <p:nvPicPr>
          <p:cNvPr id="23555" name="Picture 3" descr="http://www.duzuki.com/wp-content/uploads/2011/05/Recruitment.jpg"/>
          <p:cNvPicPr>
            <a:picLocks noChangeAspect="1" noChangeArrowheads="1"/>
          </p:cNvPicPr>
          <p:nvPr/>
        </p:nvPicPr>
        <p:blipFill>
          <a:blip r:embed="rId7" cstate="print"/>
          <a:srcRect/>
          <a:stretch>
            <a:fillRect/>
          </a:stretch>
        </p:blipFill>
        <p:spPr bwMode="auto">
          <a:xfrm>
            <a:off x="6629400" y="4876800"/>
            <a:ext cx="2171700" cy="1447800"/>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2"/>
          <p:cNvSpPr>
            <a:spLocks noGrp="1" noChangeArrowheads="1"/>
          </p:cNvSpPr>
          <p:nvPr>
            <p:ph type="title"/>
          </p:nvPr>
        </p:nvSpPr>
        <p:spPr>
          <a:xfrm>
            <a:off x="395536" y="130175"/>
            <a:ext cx="8569325" cy="850900"/>
          </a:xfrm>
        </p:spPr>
        <p:txBody>
          <a:bodyPr/>
          <a:lstStyle/>
          <a:p>
            <a:pPr algn="ctr" eaLnBrk="1" hangingPunct="1"/>
            <a:r>
              <a:rPr lang="de-DE" b="1" dirty="0" smtClean="0">
                <a:effectLst>
                  <a:outerShdw blurRad="38100" dist="38100" dir="2700000" algn="tl">
                    <a:srgbClr val="000000">
                      <a:alpha val="43137"/>
                    </a:srgbClr>
                  </a:outerShdw>
                </a:effectLst>
                <a:latin typeface="Times New Roman" pitchFamily="18" charset="0"/>
                <a:cs typeface="Times New Roman" pitchFamily="18" charset="0"/>
              </a:rPr>
              <a:t>Selection</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p>
        </p:txBody>
      </p:sp>
      <p:sp>
        <p:nvSpPr>
          <p:cNvPr id="3" name="Content Placeholder 2"/>
          <p:cNvSpPr>
            <a:spLocks noGrp="1"/>
          </p:cNvSpPr>
          <p:nvPr>
            <p:ph idx="1"/>
          </p:nvPr>
        </p:nvSpPr>
        <p:spPr/>
        <p:txBody>
          <a:bodyPr>
            <a:normAutofit fontScale="92500" lnSpcReduction="20000"/>
          </a:bodyPr>
          <a:lstStyle/>
          <a:p>
            <a:pPr>
              <a:buNone/>
            </a:pPr>
            <a:r>
              <a:rPr lang="en-US" sz="2000" dirty="0" smtClean="0"/>
              <a:t>According to Edwin </a:t>
            </a:r>
            <a:r>
              <a:rPr lang="en-US" sz="2000" dirty="0" err="1" smtClean="0"/>
              <a:t>Flippo</a:t>
            </a:r>
            <a:r>
              <a:rPr lang="en-US" sz="2000" dirty="0" smtClean="0"/>
              <a:t> ,</a:t>
            </a:r>
          </a:p>
          <a:p>
            <a:r>
              <a:rPr lang="en-US" sz="2000" dirty="0" smtClean="0"/>
              <a:t> HRM as “planning, organizing, directing, controlling of procurement, development, compensation, integration , maintenance and separation of human resources to the end that individual, organizational and social objectives are achieved".</a:t>
            </a:r>
          </a:p>
          <a:p>
            <a:endParaRPr lang="en-US" sz="2000" dirty="0" smtClean="0"/>
          </a:p>
          <a:p>
            <a:pPr algn="just">
              <a:buNone/>
            </a:pPr>
            <a:r>
              <a:rPr lang="en-US" sz="2000" dirty="0" smtClean="0"/>
              <a:t>According to </a:t>
            </a:r>
            <a:r>
              <a:rPr lang="en-GB" sz="2000" dirty="0" smtClean="0"/>
              <a:t>Storey </a:t>
            </a:r>
            <a:r>
              <a:rPr lang="en-GB" sz="2000" dirty="0"/>
              <a:t>J</a:t>
            </a:r>
            <a:r>
              <a:rPr lang="en-GB" sz="2000" dirty="0" smtClean="0"/>
              <a:t>.</a:t>
            </a:r>
          </a:p>
          <a:p>
            <a:pPr>
              <a:lnSpc>
                <a:spcPct val="90000"/>
              </a:lnSpc>
              <a:buClr>
                <a:schemeClr val="hlink"/>
              </a:buClr>
              <a:buSzPct val="70000"/>
              <a:defRPr/>
            </a:pPr>
            <a:r>
              <a:rPr lang="en-GB" sz="2200" dirty="0"/>
              <a:t>Human resource management is a distinctive approach to employment management which seeks to achieve competitive advantage through the strategic deployment of a highly committed and capable workforce, using </a:t>
            </a:r>
            <a:r>
              <a:rPr lang="en-GB" sz="2200" dirty="0" smtClean="0"/>
              <a:t>an array </a:t>
            </a:r>
            <a:r>
              <a:rPr lang="en-GB" sz="2200" dirty="0"/>
              <a:t>of cultural, structural and personnel </a:t>
            </a:r>
            <a:r>
              <a:rPr lang="en-GB" sz="2200" dirty="0" smtClean="0"/>
              <a:t>techniques</a:t>
            </a:r>
          </a:p>
          <a:p>
            <a:pPr>
              <a:lnSpc>
                <a:spcPct val="90000"/>
              </a:lnSpc>
              <a:buClr>
                <a:schemeClr val="hlink"/>
              </a:buClr>
              <a:buSzPct val="70000"/>
              <a:defRPr/>
            </a:pPr>
            <a:endParaRPr lang="en-US" sz="2200" dirty="0"/>
          </a:p>
          <a:p>
            <a:pPr algn="just">
              <a:buNone/>
            </a:pPr>
            <a:r>
              <a:rPr lang="en-US" sz="2000" dirty="0" smtClean="0"/>
              <a:t>According to Donnelly and Gibson,</a:t>
            </a:r>
          </a:p>
          <a:p>
            <a:pPr algn="just"/>
            <a:r>
              <a:rPr lang="en-US" sz="2000" dirty="0" smtClean="0"/>
              <a:t>HRM is the process of accomplishing organizational objectives by acquiring, retaining, terminating, developing and properly using the human resources in an organization.</a:t>
            </a:r>
          </a:p>
          <a:p>
            <a:pPr algn="just"/>
            <a:endParaRPr lang="en-US" sz="2000" dirty="0" smtClean="0"/>
          </a:p>
          <a:p>
            <a:pPr>
              <a:buNone/>
            </a:pPr>
            <a:endParaRPr lang="en-US" sz="2000" dirty="0"/>
          </a:p>
        </p:txBody>
      </p:sp>
      <p:sp>
        <p:nvSpPr>
          <p:cNvPr id="4"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graphicFrame>
        <p:nvGraphicFramePr>
          <p:cNvPr id="8" name="Diagram 7"/>
          <p:cNvGraphicFramePr/>
          <p:nvPr/>
        </p:nvGraphicFramePr>
        <p:xfrm>
          <a:off x="2057400" y="1752600"/>
          <a:ext cx="35814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57200" y="1219200"/>
            <a:ext cx="5867400" cy="400110"/>
          </a:xfrm>
          <a:prstGeom prst="rect">
            <a:avLst/>
          </a:prstGeom>
        </p:spPr>
        <p:txBody>
          <a:bodyPr wrap="square">
            <a:spAutoFit/>
          </a:bodyPr>
          <a:lstStyle/>
          <a:p>
            <a:pPr>
              <a:spcBef>
                <a:spcPct val="40000"/>
              </a:spcBef>
              <a:spcAft>
                <a:spcPct val="30000"/>
              </a:spcAft>
            </a:pPr>
            <a:r>
              <a:rPr lang="en-US" sz="2000" dirty="0" smtClean="0">
                <a:latin typeface="Book Antiqua" pitchFamily="18" charset="0"/>
              </a:rPr>
              <a:t>The Three most Common Methods used are:</a:t>
            </a:r>
          </a:p>
        </p:txBody>
      </p:sp>
      <p:sp>
        <p:nvSpPr>
          <p:cNvPr id="10" name="Rectangle 2"/>
          <p:cNvSpPr>
            <a:spLocks noGrp="1" noChangeArrowheads="1"/>
          </p:cNvSpPr>
          <p:nvPr>
            <p:ph type="title"/>
          </p:nvPr>
        </p:nvSpPr>
        <p:spPr>
          <a:xfrm>
            <a:off x="395536" y="130175"/>
            <a:ext cx="8569325" cy="850900"/>
          </a:xfrm>
        </p:spPr>
        <p:txBody>
          <a:bodyPr/>
          <a:lstStyle/>
          <a:p>
            <a:pPr algn="ctr" eaLnBrk="1" hangingPunct="1"/>
            <a:r>
              <a:rPr lang="de-DE" b="1" dirty="0" smtClean="0">
                <a:effectLst>
                  <a:outerShdw blurRad="38100" dist="38100" dir="2700000" algn="tl">
                    <a:srgbClr val="000000">
                      <a:alpha val="43137"/>
                    </a:srgbClr>
                  </a:outerShdw>
                </a:effectLst>
                <a:latin typeface="Times New Roman" pitchFamily="18" charset="0"/>
                <a:cs typeface="Times New Roman" pitchFamily="18" charset="0"/>
              </a:rPr>
              <a:t>Selection Methods</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TextBox 10"/>
          <p:cNvSpPr txBox="1"/>
          <p:nvPr/>
        </p:nvSpPr>
        <p:spPr>
          <a:xfrm>
            <a:off x="838201" y="4572000"/>
            <a:ext cx="7620000" cy="2308324"/>
          </a:xfrm>
          <a:prstGeom prst="rect">
            <a:avLst/>
          </a:prstGeom>
          <a:noFill/>
        </p:spPr>
        <p:txBody>
          <a:bodyPr wrap="square" rtlCol="0">
            <a:spAutoFit/>
          </a:bodyPr>
          <a:lstStyle/>
          <a:p>
            <a:pPr>
              <a:buFont typeface="Arial" pitchFamily="34" charset="0"/>
              <a:buChar char="•"/>
            </a:pPr>
            <a:r>
              <a:rPr lang="en-US" dirty="0" smtClean="0"/>
              <a:t>Testing can consist cognitive ability test, personality test, integrity test etc.</a:t>
            </a:r>
          </a:p>
          <a:p>
            <a:pPr>
              <a:buFont typeface="Arial" pitchFamily="34" charset="0"/>
              <a:buChar char="•"/>
            </a:pPr>
            <a:r>
              <a:rPr lang="en-US" dirty="0" smtClean="0">
                <a:latin typeface="Book Antiqua" pitchFamily="18" charset="0"/>
              </a:rPr>
              <a:t>Common methods for gathering information include application forms and résumés, biographical data, and reference checking.</a:t>
            </a:r>
          </a:p>
          <a:p>
            <a:pPr marL="0" lvl="1">
              <a:buFont typeface="Arial" pitchFamily="34" charset="0"/>
              <a:buChar char="•"/>
            </a:pPr>
            <a:r>
              <a:rPr lang="en-US" dirty="0" smtClean="0">
                <a:latin typeface="Book Antiqua" pitchFamily="18" charset="0"/>
              </a:rPr>
              <a:t>For interview, typical areas in which questions are asked included education, experience, knowledge of job procedures, mental ability, personality, communication ability, social skills.</a:t>
            </a:r>
          </a:p>
          <a:p>
            <a:pPr>
              <a:buFont typeface="Arial" pitchFamily="34" charset="0"/>
              <a:buChar char="•"/>
            </a:pPr>
            <a:endParaRPr lang="en-US" dirty="0" smtClean="0">
              <a:latin typeface="Book Antiqua" pitchFamily="18" charset="0"/>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title"/>
          </p:nvPr>
        </p:nvSpPr>
        <p:spPr>
          <a:xfrm>
            <a:off x="395536" y="130175"/>
            <a:ext cx="8569325" cy="850900"/>
          </a:xfrm>
        </p:spPr>
        <p:txBody>
          <a:bodyPr/>
          <a:lstStyle/>
          <a:p>
            <a:pPr eaLnBrk="1" hangingPunct="1"/>
            <a:r>
              <a:rPr lang="de-DE" sz="3600" b="1" dirty="0" smtClean="0">
                <a:effectLst>
                  <a:outerShdw blurRad="38100" dist="38100" dir="2700000" algn="tl">
                    <a:srgbClr val="000000">
                      <a:alpha val="43137"/>
                    </a:srgbClr>
                  </a:outerShdw>
                </a:effectLst>
                <a:latin typeface="Times New Roman" pitchFamily="18" charset="0"/>
                <a:cs typeface="Times New Roman" pitchFamily="18" charset="0"/>
              </a:rPr>
              <a:t>Training and </a:t>
            </a:r>
            <a:r>
              <a:rPr lang="de-DE" sz="3600" b="1" dirty="0">
                <a:effectLst>
                  <a:outerShdw blurRad="38100" dist="38100" dir="2700000" algn="tl">
                    <a:srgbClr val="000000">
                      <a:alpha val="43137"/>
                    </a:srgbClr>
                  </a:outerShdw>
                </a:effectLst>
                <a:latin typeface="Times New Roman" pitchFamily="18" charset="0"/>
                <a:cs typeface="Times New Roman" pitchFamily="18" charset="0"/>
              </a:rPr>
              <a:t>Development</a:t>
            </a:r>
          </a:p>
        </p:txBody>
      </p:sp>
      <p:sp>
        <p:nvSpPr>
          <p:cNvPr id="234498" name="Rectangle 3"/>
          <p:cNvSpPr>
            <a:spLocks noGrp="1" noChangeArrowheads="1"/>
          </p:cNvSpPr>
          <p:nvPr>
            <p:ph sz="half" idx="1"/>
          </p:nvPr>
        </p:nvSpPr>
        <p:spPr>
          <a:xfrm>
            <a:off x="3998913" y="1196975"/>
            <a:ext cx="3813175" cy="863600"/>
          </a:xfrm>
        </p:spPr>
        <p:txBody>
          <a:bodyPr>
            <a:normAutofit fontScale="85000" lnSpcReduction="20000"/>
          </a:bodyPr>
          <a:lstStyle/>
          <a:p>
            <a:pPr eaLnBrk="1" hangingPunct="1">
              <a:spcBef>
                <a:spcPts val="700"/>
              </a:spcBef>
            </a:pPr>
            <a:r>
              <a:rPr lang="de-DE" sz="1800" dirty="0">
                <a:latin typeface="Arial" charset="0"/>
                <a:ea typeface="ＭＳ Ｐゴシック" charset="0"/>
                <a:cs typeface="ＭＳ Ｐゴシック" charset="0"/>
              </a:rPr>
              <a:t>Target Group</a:t>
            </a:r>
          </a:p>
          <a:p>
            <a:pPr eaLnBrk="1" hangingPunct="1">
              <a:spcBef>
                <a:spcPts val="700"/>
              </a:spcBef>
            </a:pPr>
            <a:r>
              <a:rPr lang="de-DE" sz="1800" dirty="0">
                <a:latin typeface="Arial" charset="0"/>
                <a:ea typeface="ＭＳ Ｐゴシック" charset="0"/>
                <a:cs typeface="ＭＳ Ｐゴシック" charset="0"/>
              </a:rPr>
              <a:t>Learning Needs</a:t>
            </a:r>
          </a:p>
          <a:p>
            <a:pPr eaLnBrk="1" hangingPunct="1">
              <a:spcBef>
                <a:spcPts val="700"/>
              </a:spcBef>
            </a:pPr>
            <a:r>
              <a:rPr lang="de-DE" sz="1800" dirty="0">
                <a:latin typeface="Arial" charset="0"/>
                <a:ea typeface="ＭＳ Ｐゴシック" charset="0"/>
                <a:cs typeface="ＭＳ Ｐゴシック" charset="0"/>
              </a:rPr>
              <a:t>Relevant situations</a:t>
            </a:r>
          </a:p>
        </p:txBody>
      </p:sp>
      <p:sp>
        <p:nvSpPr>
          <p:cNvPr id="235523" name="Rectangle 4"/>
          <p:cNvSpPr>
            <a:spLocks noChangeArrowheads="1"/>
          </p:cNvSpPr>
          <p:nvPr/>
        </p:nvSpPr>
        <p:spPr bwMode="auto">
          <a:xfrm>
            <a:off x="1336675" y="1270000"/>
            <a:ext cx="2520950" cy="935038"/>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dirty="0">
                <a:solidFill>
                  <a:srgbClr val="5F5F5F"/>
                </a:solidFill>
              </a:rPr>
              <a:t>Needs Analysis</a:t>
            </a:r>
          </a:p>
        </p:txBody>
      </p:sp>
      <p:sp>
        <p:nvSpPr>
          <p:cNvPr id="235524" name="Rectangle 5"/>
          <p:cNvSpPr>
            <a:spLocks noChangeArrowheads="1"/>
          </p:cNvSpPr>
          <p:nvPr/>
        </p:nvSpPr>
        <p:spPr bwMode="auto">
          <a:xfrm>
            <a:off x="1336675" y="2493963"/>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a:solidFill>
                  <a:srgbClr val="5F5F5F"/>
                </a:solidFill>
              </a:rPr>
              <a:t>Design</a:t>
            </a:r>
          </a:p>
        </p:txBody>
      </p:sp>
      <p:cxnSp>
        <p:nvCxnSpPr>
          <p:cNvPr id="234501" name="AutoShape 6"/>
          <p:cNvCxnSpPr>
            <a:cxnSpLocks noChangeShapeType="1"/>
            <a:stCxn id="235523" idx="2"/>
            <a:endCxn id="235524" idx="0"/>
          </p:cNvCxnSpPr>
          <p:nvPr/>
        </p:nvCxnSpPr>
        <p:spPr bwMode="auto">
          <a:xfrm>
            <a:off x="2597150" y="2205038"/>
            <a:ext cx="0" cy="288925"/>
          </a:xfrm>
          <a:prstGeom prst="straightConnector1">
            <a:avLst/>
          </a:prstGeom>
          <a:noFill/>
          <a:ln w="9525">
            <a:solidFill>
              <a:srgbClr val="800000"/>
            </a:solidFill>
            <a:round/>
            <a:headEnd/>
            <a:tailEnd type="triangle" w="lg" len="lg"/>
          </a:ln>
          <a:extLst>
            <a:ext uri="{909E8E84-426E-40dd-AFC4-6F175D3DCCD1}">
              <a14:hiddenFill xmlns:a14="http://schemas.microsoft.com/office/drawing/2010/main" xmlns="">
                <a:noFill/>
              </a14:hiddenFill>
            </a:ext>
          </a:extLst>
        </p:spPr>
      </p:cxnSp>
      <p:sp>
        <p:nvSpPr>
          <p:cNvPr id="235526" name="Rectangle 7"/>
          <p:cNvSpPr>
            <a:spLocks noChangeArrowheads="1"/>
          </p:cNvSpPr>
          <p:nvPr/>
        </p:nvSpPr>
        <p:spPr bwMode="auto">
          <a:xfrm>
            <a:off x="1336675" y="3719513"/>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dirty="0">
                <a:solidFill>
                  <a:srgbClr val="5F5F5F"/>
                </a:solidFill>
              </a:rPr>
              <a:t>Operation</a:t>
            </a:r>
          </a:p>
        </p:txBody>
      </p:sp>
      <p:cxnSp>
        <p:nvCxnSpPr>
          <p:cNvPr id="234503" name="AutoShape 8"/>
          <p:cNvCxnSpPr>
            <a:cxnSpLocks noChangeShapeType="1"/>
            <a:stCxn id="235524" idx="2"/>
            <a:endCxn id="235526" idx="0"/>
          </p:cNvCxnSpPr>
          <p:nvPr/>
        </p:nvCxnSpPr>
        <p:spPr bwMode="auto">
          <a:xfrm>
            <a:off x="2597150" y="3429000"/>
            <a:ext cx="0" cy="290513"/>
          </a:xfrm>
          <a:prstGeom prst="straightConnector1">
            <a:avLst/>
          </a:prstGeom>
          <a:noFill/>
          <a:ln w="9525">
            <a:solidFill>
              <a:srgbClr val="800000"/>
            </a:solidFill>
            <a:round/>
            <a:headEnd/>
            <a:tailEnd type="triangle" w="lg" len="lg"/>
          </a:ln>
          <a:extLst>
            <a:ext uri="{909E8E84-426E-40dd-AFC4-6F175D3DCCD1}">
              <a14:hiddenFill xmlns:a14="http://schemas.microsoft.com/office/drawing/2010/main" xmlns="">
                <a:noFill/>
              </a14:hiddenFill>
            </a:ext>
          </a:extLst>
        </p:spPr>
      </p:cxnSp>
      <p:sp>
        <p:nvSpPr>
          <p:cNvPr id="235528" name="Rectangle 9"/>
          <p:cNvSpPr>
            <a:spLocks noChangeArrowheads="1"/>
          </p:cNvSpPr>
          <p:nvPr/>
        </p:nvSpPr>
        <p:spPr bwMode="auto">
          <a:xfrm>
            <a:off x="1336675" y="4941888"/>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a:solidFill>
                  <a:srgbClr val="5F5F5F"/>
                </a:solidFill>
              </a:rPr>
              <a:t>Evaluation</a:t>
            </a:r>
          </a:p>
        </p:txBody>
      </p:sp>
      <p:cxnSp>
        <p:nvCxnSpPr>
          <p:cNvPr id="234505" name="AutoShape 10"/>
          <p:cNvCxnSpPr>
            <a:cxnSpLocks noChangeShapeType="1"/>
            <a:stCxn id="235526" idx="2"/>
            <a:endCxn id="235528" idx="0"/>
          </p:cNvCxnSpPr>
          <p:nvPr/>
        </p:nvCxnSpPr>
        <p:spPr bwMode="auto">
          <a:xfrm>
            <a:off x="2597150" y="4654550"/>
            <a:ext cx="0" cy="287338"/>
          </a:xfrm>
          <a:prstGeom prst="straightConnector1">
            <a:avLst/>
          </a:prstGeom>
          <a:noFill/>
          <a:ln w="9525">
            <a:solidFill>
              <a:srgbClr val="800000"/>
            </a:solidFill>
            <a:round/>
            <a:headEnd/>
            <a:tailEnd type="triangle" w="lg" len="lg"/>
          </a:ln>
          <a:extLst>
            <a:ext uri="{909E8E84-426E-40dd-AFC4-6F175D3DCCD1}">
              <a14:hiddenFill xmlns:a14="http://schemas.microsoft.com/office/drawing/2010/main" xmlns="">
                <a:noFill/>
              </a14:hiddenFill>
            </a:ext>
          </a:extLst>
        </p:spPr>
      </p:cxnSp>
      <p:cxnSp>
        <p:nvCxnSpPr>
          <p:cNvPr id="234506" name="AutoShape 11"/>
          <p:cNvCxnSpPr>
            <a:cxnSpLocks noChangeShapeType="1"/>
            <a:stCxn id="235528" idx="1"/>
            <a:endCxn id="235524" idx="1"/>
          </p:cNvCxnSpPr>
          <p:nvPr/>
        </p:nvCxnSpPr>
        <p:spPr bwMode="auto">
          <a:xfrm rot="10800000">
            <a:off x="1336675" y="2960688"/>
            <a:ext cx="12700" cy="2449512"/>
          </a:xfrm>
          <a:prstGeom prst="bentConnector3">
            <a:avLst>
              <a:gd name="adj1" fmla="val 1800000"/>
            </a:avLst>
          </a:prstGeom>
          <a:noFill/>
          <a:ln w="9525">
            <a:solidFill>
              <a:srgbClr val="800000"/>
            </a:solidFill>
            <a:miter lim="800000"/>
            <a:headEnd/>
            <a:tailEnd type="triangle" w="lg" len="lg"/>
          </a:ln>
          <a:extLst>
            <a:ext uri="{909E8E84-426E-40dd-AFC4-6F175D3DCCD1}">
              <a14:hiddenFill xmlns:a14="http://schemas.microsoft.com/office/drawing/2010/main" xmlns="">
                <a:noFill/>
              </a14:hiddenFill>
            </a:ext>
          </a:extLst>
        </p:spPr>
      </p:cxnSp>
      <p:sp>
        <p:nvSpPr>
          <p:cNvPr id="234507" name="Rectangle 12"/>
          <p:cNvSpPr>
            <a:spLocks noChangeArrowheads="1"/>
          </p:cNvSpPr>
          <p:nvPr/>
        </p:nvSpPr>
        <p:spPr bwMode="auto">
          <a:xfrm>
            <a:off x="3998913" y="2420938"/>
            <a:ext cx="4389437"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How to provide training</a:t>
            </a:r>
          </a:p>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Learning objectives and content</a:t>
            </a: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Methods and media</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Costs </a:t>
            </a:r>
            <a:r>
              <a:rPr lang="de-DE" sz="1500" dirty="0" smtClean="0">
                <a:latin typeface="Arial" charset="0"/>
                <a:ea typeface="ＭＳ Ｐゴシック" charset="0"/>
                <a:cs typeface="ＭＳ Ｐゴシック" charset="0"/>
              </a:rPr>
              <a:t>and </a:t>
            </a:r>
            <a:r>
              <a:rPr lang="de-DE" sz="1500" dirty="0">
                <a:latin typeface="Arial" charset="0"/>
                <a:ea typeface="ＭＳ Ｐゴシック" charset="0"/>
                <a:cs typeface="ＭＳ Ｐゴシック" charset="0"/>
              </a:rPr>
              <a:t>budgets</a:t>
            </a:r>
          </a:p>
          <a:p>
            <a:pPr marL="411480" indent="-342900">
              <a:lnSpc>
                <a:spcPct val="80000"/>
              </a:lnSpc>
              <a:spcBef>
                <a:spcPts val="700"/>
              </a:spcBef>
              <a:buClr>
                <a:schemeClr val="tx2"/>
              </a:buClr>
              <a:buSzPct val="95000"/>
              <a:buFont typeface="Wingdings"/>
              <a:buChar char=""/>
            </a:pP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endParaRPr lang="de-DE" sz="1500" dirty="0">
              <a:latin typeface="Arial" charset="0"/>
              <a:ea typeface="ＭＳ Ｐゴシック" charset="0"/>
              <a:cs typeface="ＭＳ Ｐゴシック" charset="0"/>
            </a:endParaRPr>
          </a:p>
        </p:txBody>
      </p:sp>
      <p:sp>
        <p:nvSpPr>
          <p:cNvPr id="234508" name="Rectangle 13"/>
          <p:cNvSpPr>
            <a:spLocks noChangeArrowheads="1"/>
          </p:cNvSpPr>
          <p:nvPr/>
        </p:nvSpPr>
        <p:spPr bwMode="auto">
          <a:xfrm>
            <a:off x="4038600" y="3810000"/>
            <a:ext cx="3813175"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Trainer (internal or external)</a:t>
            </a: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Duration, Schedule</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Infrastructure</a:t>
            </a:r>
          </a:p>
        </p:txBody>
      </p:sp>
      <p:sp>
        <p:nvSpPr>
          <p:cNvPr id="234509" name="Rectangle 14"/>
          <p:cNvSpPr>
            <a:spLocks noChangeArrowheads="1"/>
          </p:cNvSpPr>
          <p:nvPr/>
        </p:nvSpPr>
        <p:spPr bwMode="auto">
          <a:xfrm>
            <a:off x="4038600" y="5029200"/>
            <a:ext cx="3813175"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Evaluation</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Optimization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title"/>
          </p:nvPr>
        </p:nvSpPr>
        <p:spPr>
          <a:xfrm>
            <a:off x="838200" y="304800"/>
            <a:ext cx="7772400" cy="914400"/>
          </a:xfrm>
        </p:spPr>
        <p:txBody>
          <a:bodyPr/>
          <a:lstStyle/>
          <a:p>
            <a:pPr eaLnBrk="1" hangingPunct="1"/>
            <a:r>
              <a:rPr lang="de-DE" sz="3200" b="1" dirty="0">
                <a:effectLst>
                  <a:outerShdw blurRad="38100" dist="38100" dir="2700000" algn="tl">
                    <a:srgbClr val="000000">
                      <a:alpha val="43137"/>
                    </a:srgbClr>
                  </a:outerShdw>
                </a:effectLst>
                <a:latin typeface="Times New Roman" pitchFamily="18" charset="0"/>
                <a:cs typeface="Times New Roman" pitchFamily="18" charset="0"/>
              </a:rPr>
              <a:t>Training Approaches</a:t>
            </a:r>
          </a:p>
        </p:txBody>
      </p:sp>
      <p:sp>
        <p:nvSpPr>
          <p:cNvPr id="241667" name="Rectangle 4"/>
          <p:cNvSpPr>
            <a:spLocks noChangeArrowheads="1"/>
          </p:cNvSpPr>
          <p:nvPr/>
        </p:nvSpPr>
        <p:spPr bwMode="auto">
          <a:xfrm>
            <a:off x="914400" y="1143000"/>
            <a:ext cx="2752725" cy="1295400"/>
          </a:xfrm>
          <a:prstGeom prst="rect">
            <a:avLst/>
          </a:prstGeom>
          <a:solidFill>
            <a:schemeClr val="bg1">
              <a:lumMod val="95000"/>
            </a:schemeClr>
          </a:solidFill>
          <a:ln w="9525" cmpd="sng">
            <a:solidFill>
              <a:schemeClr val="bg1">
                <a:lumMod val="75000"/>
              </a:schemeClr>
            </a:solidFill>
            <a:miter lim="800000"/>
            <a:headEnd/>
            <a:tailEnd/>
          </a:ln>
        </p:spPr>
        <p:txBody>
          <a:bodyPr wrap="none" tIns="46800"/>
          <a:lstStyle/>
          <a:p>
            <a:pPr>
              <a:defRPr/>
            </a:pPr>
            <a:r>
              <a:rPr lang="de-DE" sz="1600" b="1" dirty="0">
                <a:solidFill>
                  <a:schemeClr val="accent4"/>
                </a:solidFill>
              </a:rPr>
              <a:t>On the </a:t>
            </a:r>
            <a:r>
              <a:rPr lang="de-DE" sz="1600" b="1" dirty="0" smtClean="0">
                <a:solidFill>
                  <a:schemeClr val="accent4"/>
                </a:solidFill>
              </a:rPr>
              <a:t>Job</a:t>
            </a:r>
          </a:p>
          <a:p>
            <a:pPr>
              <a:defRPr/>
            </a:pPr>
            <a:r>
              <a:rPr lang="de-DE" sz="1600" dirty="0" smtClean="0">
                <a:solidFill>
                  <a:schemeClr val="tx1">
                    <a:lumMod val="65000"/>
                    <a:lumOff val="35000"/>
                  </a:schemeClr>
                </a:solidFill>
              </a:rPr>
              <a:t>Assistance or internship</a:t>
            </a:r>
            <a:r>
              <a:rPr lang="de-DE" sz="1600" dirty="0">
                <a:solidFill>
                  <a:schemeClr val="tx1">
                    <a:lumMod val="65000"/>
                    <a:lumOff val="35000"/>
                  </a:schemeClr>
                </a:solidFill>
              </a:rPr>
              <a:t/>
            </a:r>
            <a:br>
              <a:rPr lang="de-DE" sz="1600" dirty="0">
                <a:solidFill>
                  <a:schemeClr val="tx1">
                    <a:lumMod val="65000"/>
                    <a:lumOff val="35000"/>
                  </a:schemeClr>
                </a:solidFill>
              </a:rPr>
            </a:br>
            <a:r>
              <a:rPr lang="de-DE" sz="1600" b="0" dirty="0">
                <a:solidFill>
                  <a:schemeClr val="tx1">
                    <a:lumMod val="65000"/>
                    <a:lumOff val="35000"/>
                  </a:schemeClr>
                </a:solidFill>
              </a:rPr>
              <a:t>Job Rotation</a:t>
            </a:r>
          </a:p>
          <a:p>
            <a:pPr>
              <a:defRPr/>
            </a:pPr>
            <a:r>
              <a:rPr lang="de-DE" sz="1600" b="0" dirty="0" smtClean="0">
                <a:solidFill>
                  <a:schemeClr val="tx1">
                    <a:lumMod val="65000"/>
                    <a:lumOff val="35000"/>
                  </a:schemeClr>
                </a:solidFill>
              </a:rPr>
              <a:t>Coaching</a:t>
            </a:r>
            <a:r>
              <a:rPr lang="de-DE" sz="1600" b="0" dirty="0">
                <a:solidFill>
                  <a:schemeClr val="tx1">
                    <a:lumMod val="65000"/>
                    <a:lumOff val="35000"/>
                  </a:schemeClr>
                </a:solidFill>
              </a:rPr>
              <a:t/>
            </a:r>
            <a:br>
              <a:rPr lang="de-DE" sz="1600" b="0" dirty="0">
                <a:solidFill>
                  <a:schemeClr val="tx1">
                    <a:lumMod val="65000"/>
                    <a:lumOff val="35000"/>
                  </a:schemeClr>
                </a:solidFill>
              </a:rPr>
            </a:br>
            <a:r>
              <a:rPr lang="de-DE" sz="1600" b="0" dirty="0" smtClean="0">
                <a:solidFill>
                  <a:schemeClr val="tx1">
                    <a:lumMod val="65000"/>
                    <a:lumOff val="35000"/>
                  </a:schemeClr>
                </a:solidFill>
              </a:rPr>
              <a:t>Orientation training</a:t>
            </a:r>
            <a:endParaRPr lang="de-DE" sz="1600" b="0" dirty="0">
              <a:solidFill>
                <a:schemeClr val="tx1">
                  <a:lumMod val="65000"/>
                  <a:lumOff val="35000"/>
                </a:schemeClr>
              </a:solidFill>
            </a:endParaRPr>
          </a:p>
        </p:txBody>
      </p:sp>
      <p:sp>
        <p:nvSpPr>
          <p:cNvPr id="241671" name="Rectangle 8"/>
          <p:cNvSpPr>
            <a:spLocks noChangeArrowheads="1"/>
          </p:cNvSpPr>
          <p:nvPr/>
        </p:nvSpPr>
        <p:spPr bwMode="auto">
          <a:xfrm>
            <a:off x="4724400" y="990600"/>
            <a:ext cx="2752725" cy="1600200"/>
          </a:xfrm>
          <a:prstGeom prst="rect">
            <a:avLst/>
          </a:prstGeom>
          <a:solidFill>
            <a:schemeClr val="bg1">
              <a:lumMod val="95000"/>
            </a:schemeClr>
          </a:solidFill>
          <a:ln w="9525" cmpd="sng">
            <a:solidFill>
              <a:schemeClr val="bg1">
                <a:lumMod val="75000"/>
              </a:schemeClr>
            </a:solidFill>
            <a:miter lim="800000"/>
            <a:headEnd/>
            <a:tailEnd/>
          </a:ln>
        </p:spPr>
        <p:txBody>
          <a:bodyPr tIns="93600"/>
          <a:lstStyle/>
          <a:p>
            <a:pPr>
              <a:defRPr/>
            </a:pPr>
            <a:r>
              <a:rPr lang="de-DE" sz="1600" b="1" dirty="0">
                <a:solidFill>
                  <a:schemeClr val="accent4"/>
                </a:solidFill>
              </a:rPr>
              <a:t>Off the Job</a:t>
            </a:r>
            <a:r>
              <a:rPr lang="de-DE" sz="1600" dirty="0">
                <a:solidFill>
                  <a:schemeClr val="tx1">
                    <a:lumMod val="65000"/>
                    <a:lumOff val="35000"/>
                  </a:schemeClr>
                </a:solidFill>
              </a:rPr>
              <a:t/>
            </a:r>
            <a:br>
              <a:rPr lang="de-DE" sz="1600" dirty="0">
                <a:solidFill>
                  <a:schemeClr val="tx1">
                    <a:lumMod val="65000"/>
                    <a:lumOff val="35000"/>
                  </a:schemeClr>
                </a:solidFill>
              </a:rPr>
            </a:br>
            <a:r>
              <a:rPr lang="de-DE" sz="1600" dirty="0" smtClean="0">
                <a:solidFill>
                  <a:schemeClr val="tx1">
                    <a:lumMod val="65000"/>
                    <a:lumOff val="35000"/>
                  </a:schemeClr>
                </a:solidFill>
              </a:rPr>
              <a:t>Lecture or study meterial</a:t>
            </a:r>
            <a:endParaRPr lang="de-DE" sz="1600" b="0" dirty="0">
              <a:solidFill>
                <a:schemeClr val="tx1">
                  <a:lumMod val="65000"/>
                  <a:lumOff val="35000"/>
                </a:schemeClr>
              </a:solidFill>
            </a:endParaRPr>
          </a:p>
          <a:p>
            <a:pPr>
              <a:defRPr/>
            </a:pPr>
            <a:r>
              <a:rPr lang="de-DE" sz="1600" b="0" dirty="0" smtClean="0">
                <a:solidFill>
                  <a:schemeClr val="tx1">
                    <a:lumMod val="65000"/>
                    <a:lumOff val="35000"/>
                  </a:schemeClr>
                </a:solidFill>
              </a:rPr>
              <a:t>Off-side-Training</a:t>
            </a:r>
          </a:p>
          <a:p>
            <a:pPr>
              <a:defRPr/>
            </a:pPr>
            <a:r>
              <a:rPr lang="de-DE" sz="1600" dirty="0" smtClean="0">
                <a:solidFill>
                  <a:schemeClr val="tx1">
                    <a:lumMod val="65000"/>
                    <a:lumOff val="35000"/>
                  </a:schemeClr>
                </a:solidFill>
              </a:rPr>
              <a:t>Conference or discussion</a:t>
            </a:r>
          </a:p>
          <a:p>
            <a:pPr>
              <a:defRPr/>
            </a:pPr>
            <a:r>
              <a:rPr lang="de-DE" sz="1600" dirty="0" smtClean="0">
                <a:solidFill>
                  <a:schemeClr val="tx1">
                    <a:lumMod val="65000"/>
                    <a:lumOff val="35000"/>
                  </a:schemeClr>
                </a:solidFill>
              </a:rPr>
              <a:t>Internet based classes</a:t>
            </a:r>
          </a:p>
          <a:p>
            <a:pPr>
              <a:defRPr/>
            </a:pPr>
            <a:r>
              <a:rPr lang="de-DE" sz="1600" b="0" dirty="0" smtClean="0">
                <a:solidFill>
                  <a:schemeClr val="tx1">
                    <a:lumMod val="65000"/>
                    <a:lumOff val="35000"/>
                  </a:schemeClr>
                </a:solidFill>
              </a:rPr>
              <a:t>Simulation</a:t>
            </a:r>
            <a:endParaRPr lang="de-DE" sz="1600" b="0" dirty="0">
              <a:solidFill>
                <a:schemeClr val="tx1">
                  <a:lumMod val="65000"/>
                  <a:lumOff val="35000"/>
                </a:schemeClr>
              </a:solidFill>
            </a:endParaRPr>
          </a:p>
        </p:txBody>
      </p:sp>
      <p:sp>
        <p:nvSpPr>
          <p:cNvPr id="11" name="Rectangle 2"/>
          <p:cNvSpPr txBox="1">
            <a:spLocks noChangeArrowheads="1"/>
          </p:cNvSpPr>
          <p:nvPr/>
        </p:nvSpPr>
        <p:spPr>
          <a:xfrm>
            <a:off x="457200" y="2590800"/>
            <a:ext cx="8229600" cy="48488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b="1" i="0" u="none" strike="noStrike" kern="1200" cap="none" spc="-100" normalizeH="0" baseline="0" noProof="0" dirty="0" smtClean="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Advantages of „On-the-job“ versus „Off-the-job“ -Training</a:t>
            </a:r>
            <a:endParaRPr kumimoji="0" lang="de-DE" b="1" i="0" u="none" strike="noStrike" kern="1200" cap="none" spc="-100" normalizeH="0" baseline="0" noProof="0" dirty="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12" name="Rectangle 3"/>
          <p:cNvSpPr>
            <a:spLocks noGrp="1" noChangeArrowheads="1"/>
          </p:cNvSpPr>
          <p:nvPr>
            <p:ph sz="half" idx="1"/>
          </p:nvPr>
        </p:nvSpPr>
        <p:spPr>
          <a:xfrm>
            <a:off x="539750" y="3467101"/>
            <a:ext cx="3744913" cy="2857500"/>
          </a:xfrm>
          <a:ln>
            <a:solidFill>
              <a:schemeClr val="bg1">
                <a:lumMod val="75000"/>
              </a:schemeClr>
            </a:solidFill>
          </a:ln>
        </p:spPr>
        <p:txBody>
          <a:bodyPr tIns="140400" rIns="108000"/>
          <a:lstStyle/>
          <a:p>
            <a:pPr eaLnBrk="1" hangingPunct="1">
              <a:defRPr/>
            </a:pPr>
            <a:r>
              <a:rPr lang="de-DE" sz="1400" dirty="0">
                <a:latin typeface="Arial" charset="0"/>
                <a:ea typeface="ＭＳ Ｐゴシック" charset="0"/>
                <a:cs typeface="ＭＳ Ｐゴシック" charset="0"/>
              </a:rPr>
              <a:t>Natural and </a:t>
            </a:r>
            <a:r>
              <a:rPr lang="de-DE" sz="1400" dirty="0" smtClean="0">
                <a:latin typeface="Arial" charset="0"/>
                <a:ea typeface="ＭＳ Ｐゴシック" charset="0"/>
                <a:cs typeface="ＭＳ Ｐゴシック" charset="0"/>
              </a:rPr>
              <a:t>job-related</a:t>
            </a:r>
            <a:endParaRPr lang="de-DE" sz="1400" dirty="0">
              <a:latin typeface="Arial" charset="0"/>
              <a:ea typeface="ＭＳ Ｐゴシック" charset="0"/>
              <a:cs typeface="ＭＳ Ｐゴシック" charset="0"/>
            </a:endParaRPr>
          </a:p>
          <a:p>
            <a:pPr eaLnBrk="1" hangingPunct="1">
              <a:defRPr/>
            </a:pPr>
            <a:r>
              <a:rPr lang="de-DE" sz="1400" dirty="0">
                <a:latin typeface="Arial" charset="0"/>
                <a:ea typeface="ＭＳ Ｐゴシック" charset="0"/>
                <a:cs typeface="ＭＳ Ｐゴシック" charset="0"/>
              </a:rPr>
              <a:t>Lower </a:t>
            </a:r>
            <a:r>
              <a:rPr lang="de-DE" sz="1400" dirty="0" smtClean="0">
                <a:latin typeface="Arial" charset="0"/>
                <a:ea typeface="ＭＳ Ｐゴシック" charset="0"/>
                <a:cs typeface="ＭＳ Ｐゴシック" charset="0"/>
              </a:rPr>
              <a:t>cost for development</a:t>
            </a:r>
            <a:endParaRPr lang="de-DE" sz="1400" dirty="0">
              <a:latin typeface="Arial" charset="0"/>
              <a:ea typeface="ＭＳ Ｐゴシック" charset="0"/>
              <a:cs typeface="ＭＳ Ｐゴシック" charset="0"/>
            </a:endParaRPr>
          </a:p>
          <a:p>
            <a:pPr eaLnBrk="1" hangingPunct="1">
              <a:defRPr/>
            </a:pPr>
            <a:r>
              <a:rPr lang="de-DE" sz="1400" dirty="0">
                <a:latin typeface="Arial" charset="0"/>
                <a:ea typeface="ＭＳ Ｐゴシック" charset="0"/>
                <a:cs typeface="ＭＳ Ｐゴシック" charset="0"/>
              </a:rPr>
              <a:t>Immediate </a:t>
            </a:r>
            <a:r>
              <a:rPr lang="de-DE" sz="1400" dirty="0" smtClean="0">
                <a:latin typeface="Arial" charset="0"/>
                <a:ea typeface="ＭＳ Ｐゴシック" charset="0"/>
                <a:cs typeface="ＭＳ Ｐゴシック" charset="0"/>
              </a:rPr>
              <a:t>applicable for </a:t>
            </a:r>
            <a:r>
              <a:rPr lang="de-DE" sz="1400" dirty="0">
                <a:latin typeface="Arial" charset="0"/>
                <a:ea typeface="ＭＳ Ｐゴシック" charset="0"/>
                <a:cs typeface="ＭＳ Ｐゴシック" charset="0"/>
              </a:rPr>
              <a:t>newly acquired knowledge</a:t>
            </a:r>
          </a:p>
          <a:p>
            <a:pPr eaLnBrk="1" hangingPunct="1">
              <a:defRPr/>
            </a:pPr>
            <a:r>
              <a:rPr lang="de-DE" sz="1400" dirty="0">
                <a:latin typeface="Arial" charset="0"/>
                <a:ea typeface="ＭＳ Ｐゴシック" charset="0"/>
                <a:cs typeface="ＭＳ Ｐゴシック" charset="0"/>
              </a:rPr>
              <a:t>Immediate Feedback </a:t>
            </a:r>
          </a:p>
          <a:p>
            <a:pPr eaLnBrk="1" hangingPunct="1">
              <a:defRPr/>
            </a:pPr>
            <a:r>
              <a:rPr lang="de-DE" sz="1400" dirty="0">
                <a:latin typeface="Arial" charset="0"/>
                <a:ea typeface="ＭＳ Ｐゴシック" charset="0"/>
                <a:cs typeface="ＭＳ Ｐゴシック" charset="0"/>
              </a:rPr>
              <a:t>Opportunity </a:t>
            </a:r>
            <a:r>
              <a:rPr lang="de-DE" sz="1400" dirty="0" smtClean="0">
                <a:latin typeface="Arial" charset="0"/>
                <a:ea typeface="ＭＳ Ｐゴシック" charset="0"/>
                <a:cs typeface="ＭＳ Ｐゴシック" charset="0"/>
              </a:rPr>
              <a:t>to easily </a:t>
            </a:r>
            <a:r>
              <a:rPr lang="de-DE" sz="1400" dirty="0">
                <a:latin typeface="Arial" charset="0"/>
                <a:ea typeface="ＭＳ Ｐゴシック" charset="0"/>
                <a:cs typeface="ＭＳ Ｐゴシック" charset="0"/>
              </a:rPr>
              <a:t>monitor </a:t>
            </a:r>
            <a:r>
              <a:rPr lang="de-DE" sz="1400" dirty="0" smtClean="0">
                <a:latin typeface="Arial" charset="0"/>
                <a:ea typeface="ＭＳ Ｐゴシック" charset="0"/>
                <a:cs typeface="ＭＳ Ｐゴシック" charset="0"/>
              </a:rPr>
              <a:t>and evaluate development impacts </a:t>
            </a:r>
            <a:endParaRPr lang="de-DE" sz="1400" dirty="0">
              <a:latin typeface="Arial" charset="0"/>
              <a:ea typeface="ＭＳ Ｐゴシック" charset="0"/>
              <a:cs typeface="ＭＳ Ｐゴシック" charset="0"/>
            </a:endParaRPr>
          </a:p>
          <a:p>
            <a:pPr eaLnBrk="1" hangingPunct="1">
              <a:defRPr/>
            </a:pPr>
            <a:r>
              <a:rPr lang="de-DE" sz="1400" dirty="0" smtClean="0">
                <a:latin typeface="Arial" charset="0"/>
                <a:ea typeface="ＭＳ Ｐゴシック" charset="0"/>
                <a:cs typeface="ＭＳ Ｐゴシック" charset="0"/>
              </a:rPr>
              <a:t>Motivation to learn</a:t>
            </a:r>
            <a:endParaRPr lang="de-DE" sz="1400" dirty="0">
              <a:latin typeface="Arial" charset="0"/>
              <a:ea typeface="ＭＳ Ｐゴシック" charset="0"/>
              <a:cs typeface="ＭＳ Ｐゴシック" charset="0"/>
            </a:endParaRPr>
          </a:p>
        </p:txBody>
      </p:sp>
      <p:sp>
        <p:nvSpPr>
          <p:cNvPr id="15" name="Rectangle 4"/>
          <p:cNvSpPr txBox="1">
            <a:spLocks noChangeArrowheads="1"/>
          </p:cNvSpPr>
          <p:nvPr/>
        </p:nvSpPr>
        <p:spPr>
          <a:xfrm>
            <a:off x="4716463" y="3467101"/>
            <a:ext cx="3743325" cy="2476500"/>
          </a:xfrm>
          <a:prstGeom prst="rect">
            <a:avLst/>
          </a:prstGeom>
          <a:ln>
            <a:solidFill>
              <a:schemeClr val="bg1">
                <a:lumMod val="75000"/>
              </a:schemeClr>
            </a:solidFill>
          </a:ln>
        </p:spPr>
        <p:txBody>
          <a:bodyPr tIns="140400" rIns="108000"/>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Exposure by external trainer</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Professional learning environment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Focus on training, limited job-related disruptions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Networking among participants out of different functions and countries</a:t>
            </a:r>
            <a:endParaRPr kumimoji="0" lang="de-DE" sz="1400" b="0" i="0" u="none" strike="noStrike" kern="1200" cap="none" spc="0" normalizeH="0" baseline="0" noProof="0" dirty="0">
              <a:ln>
                <a:noFill/>
              </a:ln>
              <a:solidFill>
                <a:schemeClr val="tx1"/>
              </a:solidFill>
              <a:effectLst/>
              <a:uLnTx/>
              <a:uFillTx/>
              <a:latin typeface="Arial" charset="0"/>
              <a:ea typeface="ＭＳ Ｐゴシック" charset="0"/>
              <a:cs typeface="ＭＳ Ｐゴシック" charset="0"/>
            </a:endParaRPr>
          </a:p>
        </p:txBody>
      </p:sp>
      <p:sp>
        <p:nvSpPr>
          <p:cNvPr id="16" name="Rechteck 8"/>
          <p:cNvSpPr/>
          <p:nvPr/>
        </p:nvSpPr>
        <p:spPr bwMode="auto">
          <a:xfrm>
            <a:off x="539750" y="3033010"/>
            <a:ext cx="3744913" cy="395990"/>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1" dirty="0">
                <a:solidFill>
                  <a:schemeClr val="tx1">
                    <a:lumMod val="65000"/>
                    <a:lumOff val="35000"/>
                  </a:schemeClr>
                </a:solidFill>
                <a:latin typeface="Arial" pitchFamily="-65" charset="0"/>
              </a:rPr>
              <a:t>On-</a:t>
            </a:r>
            <a:r>
              <a:rPr lang="de-DE" sz="1400" b="1" dirty="0" err="1">
                <a:solidFill>
                  <a:schemeClr val="tx1">
                    <a:lumMod val="65000"/>
                    <a:lumOff val="35000"/>
                  </a:schemeClr>
                </a:solidFill>
                <a:latin typeface="Arial" pitchFamily="-65" charset="0"/>
              </a:rPr>
              <a:t>the</a:t>
            </a:r>
            <a:r>
              <a:rPr lang="de-DE" sz="1400" b="1" dirty="0">
                <a:solidFill>
                  <a:schemeClr val="tx1">
                    <a:lumMod val="65000"/>
                    <a:lumOff val="35000"/>
                  </a:schemeClr>
                </a:solidFill>
                <a:latin typeface="Arial" pitchFamily="-65" charset="0"/>
              </a:rPr>
              <a:t>-Job</a:t>
            </a:r>
          </a:p>
        </p:txBody>
      </p:sp>
      <p:sp>
        <p:nvSpPr>
          <p:cNvPr id="17" name="Rechteck 9"/>
          <p:cNvSpPr/>
          <p:nvPr/>
        </p:nvSpPr>
        <p:spPr bwMode="auto">
          <a:xfrm>
            <a:off x="4716463" y="3033010"/>
            <a:ext cx="3744912" cy="395990"/>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1" dirty="0">
                <a:solidFill>
                  <a:schemeClr val="tx1">
                    <a:lumMod val="65000"/>
                    <a:lumOff val="35000"/>
                  </a:schemeClr>
                </a:solidFill>
                <a:latin typeface="Arial" pitchFamily="-65" charset="0"/>
              </a:rPr>
              <a:t>Off-</a:t>
            </a:r>
            <a:r>
              <a:rPr lang="de-DE" sz="1400" b="1" dirty="0" err="1">
                <a:solidFill>
                  <a:schemeClr val="tx1">
                    <a:lumMod val="65000"/>
                    <a:lumOff val="35000"/>
                  </a:schemeClr>
                </a:solidFill>
                <a:latin typeface="Arial" pitchFamily="-65" charset="0"/>
              </a:rPr>
              <a:t>the</a:t>
            </a:r>
            <a:r>
              <a:rPr lang="de-DE" sz="1400" b="1" dirty="0">
                <a:solidFill>
                  <a:schemeClr val="tx1">
                    <a:lumMod val="65000"/>
                    <a:lumOff val="35000"/>
                  </a:schemeClr>
                </a:solidFill>
                <a:latin typeface="Arial" pitchFamily="-65" charset="0"/>
              </a:rPr>
              <a:t>-Job</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Evolution of HR</a:t>
            </a:r>
          </a:p>
        </p:txBody>
      </p:sp>
      <p:sp>
        <p:nvSpPr>
          <p:cNvPr id="14340" name="Rectangle 3"/>
          <p:cNvSpPr>
            <a:spLocks noGrp="1" noChangeArrowheads="1"/>
          </p:cNvSpPr>
          <p:nvPr>
            <p:ph idx="1"/>
          </p:nvPr>
        </p:nvSpPr>
        <p:spPr>
          <a:xfrm>
            <a:off x="533400" y="1295400"/>
            <a:ext cx="8153400" cy="5060160"/>
          </a:xfrm>
        </p:spPr>
        <p:txBody>
          <a:bodyPr>
            <a:normAutofit fontScale="92500" lnSpcReduction="10000"/>
          </a:bodyPr>
          <a:lstStyle/>
          <a:p>
            <a:pPr eaLnBrk="1" hangingPunct="1">
              <a:lnSpc>
                <a:spcPct val="90000"/>
              </a:lnSpc>
            </a:pPr>
            <a:r>
              <a:rPr lang="en-US" sz="2000" dirty="0" smtClean="0">
                <a:cs typeface="Times New Roman" pitchFamily="18" charset="0"/>
              </a:rPr>
              <a:t>The terminology used to describe the role and function of workers has evolved from "personnel" to "industrial relations" to "employee relations" to "human resources." </a:t>
            </a:r>
          </a:p>
          <a:p>
            <a:pPr>
              <a:lnSpc>
                <a:spcPct val="90000"/>
              </a:lnSpc>
            </a:pPr>
            <a:r>
              <a:rPr lang="en-US" sz="2000" dirty="0" smtClean="0">
                <a:cs typeface="Times New Roman" pitchFamily="18" charset="0"/>
              </a:rPr>
              <a:t>The need for an organized form of HRM emerged during the industrial revolution from 18</a:t>
            </a:r>
            <a:r>
              <a:rPr lang="en-US" sz="2000" baseline="30000" dirty="0" smtClean="0">
                <a:cs typeface="Times New Roman" pitchFamily="18" charset="0"/>
              </a:rPr>
              <a:t>th</a:t>
            </a:r>
            <a:r>
              <a:rPr lang="en-US" sz="2000" dirty="0" smtClean="0">
                <a:cs typeface="Times New Roman" pitchFamily="18" charset="0"/>
              </a:rPr>
              <a:t> century.</a:t>
            </a:r>
          </a:p>
          <a:p>
            <a:pPr>
              <a:lnSpc>
                <a:spcPct val="90000"/>
              </a:lnSpc>
            </a:pPr>
            <a:r>
              <a:rPr lang="en-US" sz="2000" b="1" dirty="0" smtClean="0">
                <a:solidFill>
                  <a:srgbClr val="00B050"/>
                </a:solidFill>
              </a:rPr>
              <a:t>F.W. Taylor </a:t>
            </a:r>
            <a:r>
              <a:rPr lang="en-US" sz="2000" dirty="0" smtClean="0"/>
              <a:t>invented principles of scientific management in the 19</a:t>
            </a:r>
            <a:r>
              <a:rPr lang="en-US" sz="2000" baseline="30000" dirty="0" smtClean="0"/>
              <a:t>th</a:t>
            </a:r>
            <a:r>
              <a:rPr lang="en-US" sz="2000" dirty="0" smtClean="0"/>
              <a:t> century. </a:t>
            </a:r>
          </a:p>
          <a:p>
            <a:pPr algn="just"/>
            <a:r>
              <a:rPr lang="en-US" sz="2000" dirty="0" smtClean="0"/>
              <a:t>He suggested to plan work and gave methods to maximize productivity and minimize inefficiencies. </a:t>
            </a:r>
          </a:p>
          <a:p>
            <a:pPr algn="just"/>
            <a:r>
              <a:rPr lang="en-US" sz="2000" dirty="0" smtClean="0"/>
              <a:t>In his studies, he explained less about humanization of workplaces and focused more on output from the workers. </a:t>
            </a:r>
          </a:p>
          <a:p>
            <a:pPr>
              <a:lnSpc>
                <a:spcPct val="90000"/>
              </a:lnSpc>
            </a:pPr>
            <a:r>
              <a:rPr lang="en-US" sz="2000" dirty="0" smtClean="0"/>
              <a:t>The </a:t>
            </a:r>
            <a:r>
              <a:rPr lang="en-US" sz="2000" b="1" dirty="0" smtClean="0">
                <a:solidFill>
                  <a:srgbClr val="00B050"/>
                </a:solidFill>
              </a:rPr>
              <a:t>Hawthorne studies</a:t>
            </a:r>
            <a:r>
              <a:rPr lang="en-US" sz="2000" dirty="0" smtClean="0"/>
              <a:t> (Elton Mayo and </a:t>
            </a:r>
            <a:r>
              <a:rPr lang="en-US" sz="2000" smtClean="0"/>
              <a:t>Fritz Roethlisberger,1924) </a:t>
            </a:r>
            <a:r>
              <a:rPr lang="en-US" sz="2000" dirty="0" smtClean="0"/>
              <a:t>laid the foundation for the human relations movement and explain why human elements are important to rise productivity. Personnel Management introduced.</a:t>
            </a:r>
          </a:p>
          <a:p>
            <a:pPr>
              <a:lnSpc>
                <a:spcPct val="90000"/>
              </a:lnSpc>
            </a:pPr>
            <a:r>
              <a:rPr lang="en-US" sz="2000" dirty="0" smtClean="0"/>
              <a:t>1950 to till date: After 1950 The HR concept has started narrowly. From 1997  to 2000 HR concepts tried to achieve the recognition. After that it has recognized. Some organization started to set HR department</a:t>
            </a:r>
            <a:endParaRPr lang="en-US" sz="2000" dirty="0" smtClean="0">
              <a:cs typeface="Times New Roman" pitchFamily="18" charset="0"/>
            </a:endParaRPr>
          </a:p>
        </p:txBody>
      </p:sp>
      <p:sp>
        <p:nvSpPr>
          <p:cNvPr id="14338" name="Slide Number Placeholder 5"/>
          <p:cNvSpPr>
            <a:spLocks noGrp="1"/>
          </p:cNvSpPr>
          <p:nvPr>
            <p:ph type="sldNum" sz="quarter" idx="12"/>
          </p:nvPr>
        </p:nvSpPr>
        <p:spPr>
          <a:noFill/>
        </p:spPr>
        <p:txBody>
          <a:bodyPr/>
          <a:lstStyle/>
          <a:p>
            <a:fld id="{649B795E-7F62-4971-9F09-FAFF519EA212}" type="slidenum">
              <a:rPr lang="en-US" smtClean="0">
                <a:latin typeface="Times New Roman" pitchFamily="18" charset="0"/>
              </a:rPr>
              <a:pPr/>
              <a:t>5</a:t>
            </a:fld>
            <a:endParaRPr lang="en-US" smtClean="0">
              <a:latin typeface="Times New Roman" pitchFamily="18" charset="0"/>
            </a:endParaRPr>
          </a:p>
        </p:txBody>
      </p:sp>
      <p:sp>
        <p:nvSpPr>
          <p:cNvPr id="14341" name="Action Button: Forward or Next 5">
            <a:hlinkClick r:id="" action="ppaction://hlinkshowjump?jump=nextslide" highlightClick="1"/>
          </p:cNvPr>
          <p:cNvSpPr>
            <a:spLocks noChangeArrowheads="1"/>
          </p:cNvSpPr>
          <p:nvPr/>
        </p:nvSpPr>
        <p:spPr bwMode="auto">
          <a:xfrm>
            <a:off x="7086600" y="6324600"/>
            <a:ext cx="533400" cy="228600"/>
          </a:xfrm>
          <a:prstGeom prst="actionButtonForwardNext">
            <a:avLst/>
          </a:prstGeom>
          <a:solidFill>
            <a:schemeClr val="accent1"/>
          </a:solidFill>
          <a:ln w="12700" cap="sq" algn="ctr">
            <a:solidFill>
              <a:schemeClr val="tx1"/>
            </a:solidFill>
            <a:round/>
            <a:headEnd type="none" w="sm" len="sm"/>
            <a:tailEnd type="none" w="sm" len="sm"/>
          </a:ln>
        </p:spPr>
        <p:txBody>
          <a:bodyPr wrap="none" lIns="0" tIns="0" rIns="0" bIns="0">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Functions of HRM</a:t>
            </a:r>
          </a:p>
        </p:txBody>
      </p:sp>
      <p:sp>
        <p:nvSpPr>
          <p:cNvPr id="32771" name="Content Placeholder 2"/>
          <p:cNvSpPr>
            <a:spLocks noGrp="1"/>
          </p:cNvSpPr>
          <p:nvPr>
            <p:ph sz="quarter" idx="1"/>
          </p:nvPr>
        </p:nvSpPr>
        <p:spPr>
          <a:xfrm>
            <a:off x="228600" y="1295400"/>
            <a:ext cx="8504238" cy="5181600"/>
          </a:xfrm>
        </p:spPr>
        <p:txBody>
          <a:bodyPr>
            <a:normAutofit fontScale="70000" lnSpcReduction="20000"/>
          </a:bodyPr>
          <a:lstStyle/>
          <a:p>
            <a:pPr>
              <a:lnSpc>
                <a:spcPct val="120000"/>
              </a:lnSpc>
            </a:pPr>
            <a:r>
              <a:rPr lang="en-US" sz="2200" b="1" dirty="0" smtClean="0"/>
              <a:t>Human Resource Planning: </a:t>
            </a:r>
          </a:p>
          <a:p>
            <a:pPr>
              <a:lnSpc>
                <a:spcPct val="120000"/>
              </a:lnSpc>
              <a:buNone/>
            </a:pPr>
            <a:r>
              <a:rPr lang="en-US" sz="2100" b="1" dirty="0" smtClean="0"/>
              <a:t>       </a:t>
            </a:r>
            <a:r>
              <a:rPr lang="en-US" sz="1700" dirty="0" smtClean="0"/>
              <a:t>Human resources planning is a process that identifies current and future human resources needs for an organization to achieve its goals. Human resources planning should serve as a link between human resources management and the overall strategic plan of an organization.</a:t>
            </a:r>
          </a:p>
          <a:p>
            <a:pPr eaLnBrk="1" hangingPunct="1">
              <a:lnSpc>
                <a:spcPct val="120000"/>
              </a:lnSpc>
            </a:pPr>
            <a:r>
              <a:rPr lang="en-US" sz="2000" b="1" dirty="0" smtClean="0"/>
              <a:t>Recruitment &amp; Selection:</a:t>
            </a:r>
          </a:p>
          <a:p>
            <a:pPr>
              <a:lnSpc>
                <a:spcPct val="120000"/>
              </a:lnSpc>
              <a:buNone/>
            </a:pPr>
            <a:r>
              <a:rPr lang="en-US" sz="1700" dirty="0" smtClean="0"/>
              <a:t>         Recruitment can be defined as searching for and obtaining a pool of potential candidates with the desired knowledge, skills and experience to allow an organization to select the most appropriate people to fill job vacancies against defined position descriptions and specifications.</a:t>
            </a:r>
          </a:p>
          <a:p>
            <a:pPr eaLnBrk="1" hangingPunct="1">
              <a:lnSpc>
                <a:spcPct val="120000"/>
              </a:lnSpc>
            </a:pPr>
            <a:r>
              <a:rPr lang="en-US" sz="2000" b="1" dirty="0" smtClean="0"/>
              <a:t>Performance Appraisal:</a:t>
            </a:r>
          </a:p>
          <a:p>
            <a:pPr>
              <a:lnSpc>
                <a:spcPct val="120000"/>
              </a:lnSpc>
              <a:buNone/>
            </a:pPr>
            <a:r>
              <a:rPr lang="en-US" sz="1800" dirty="0" smtClean="0"/>
              <a:t>         Performance appraisal is a formal and structured process and relies heavily on benchmark comparison. Such appraisal results in an assessment of the strengths and weaknesses of a manager and his ability to deliver on a stated benchmark goal.</a:t>
            </a:r>
            <a:endParaRPr lang="en-US" sz="2000" dirty="0" smtClean="0"/>
          </a:p>
          <a:p>
            <a:pPr eaLnBrk="1" hangingPunct="1">
              <a:lnSpc>
                <a:spcPct val="120000"/>
              </a:lnSpc>
            </a:pPr>
            <a:r>
              <a:rPr lang="en-US" sz="2000" b="1" dirty="0" smtClean="0"/>
              <a:t>Training and Development :</a:t>
            </a:r>
          </a:p>
          <a:p>
            <a:pPr>
              <a:lnSpc>
                <a:spcPct val="120000"/>
              </a:lnSpc>
              <a:buNone/>
            </a:pPr>
            <a:r>
              <a:rPr lang="en-US" sz="1800" b="1" dirty="0" smtClean="0"/>
              <a:t>	</a:t>
            </a:r>
            <a:r>
              <a:rPr lang="en-US" sz="1800" dirty="0" smtClean="0"/>
              <a:t>Training and development is a function of human resource management concerned with organizational activity aimed at bettering the performance of individuals and groups in organizational settings.</a:t>
            </a:r>
            <a:endParaRPr lang="en-US" sz="2000" dirty="0" smtClean="0"/>
          </a:p>
          <a:p>
            <a:pPr eaLnBrk="1" hangingPunct="1">
              <a:lnSpc>
                <a:spcPct val="120000"/>
              </a:lnSpc>
            </a:pPr>
            <a:r>
              <a:rPr lang="en-US" sz="2000" b="1" dirty="0" smtClean="0"/>
              <a:t>Compensation and Remuneration:</a:t>
            </a:r>
          </a:p>
          <a:p>
            <a:pPr>
              <a:lnSpc>
                <a:spcPct val="120000"/>
              </a:lnSpc>
              <a:buNone/>
            </a:pPr>
            <a:r>
              <a:rPr lang="en-US" sz="2000" dirty="0" smtClean="0"/>
              <a:t>	</a:t>
            </a:r>
            <a:r>
              <a:rPr lang="en-US" sz="1600" b="1" dirty="0" smtClean="0"/>
              <a:t> </a:t>
            </a:r>
            <a:r>
              <a:rPr lang="en-US" sz="2100" dirty="0" smtClean="0"/>
              <a:t>Compensation and benefits (abbreviated “C&amp;B”) is a sub-discipline of human resources, focused on employee compensation and benefits policy-making. It is also known in the UK as “total reward” and as “remuneration” in Australia and New Zealand. Job Evaluation, Wage and salary, incentive, fringe benefits.</a:t>
            </a:r>
          </a:p>
        </p:txBody>
      </p:sp>
      <p:sp>
        <p:nvSpPr>
          <p:cNvPr id="4" name="Slide Number Placeholder 3"/>
          <p:cNvSpPr>
            <a:spLocks noGrp="1"/>
          </p:cNvSpPr>
          <p:nvPr>
            <p:ph type="sldNum" sz="quarter" idx="12"/>
          </p:nvPr>
        </p:nvSpPr>
        <p:spPr/>
        <p:txBody>
          <a:bodyPr/>
          <a:lstStyle/>
          <a:p>
            <a:pPr>
              <a:defRPr/>
            </a:pPr>
            <a:fld id="{384C59AF-27A2-4CC8-9AD9-034C7D9B42CD}"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pPr eaLnBrk="1" hangingPunct="1"/>
            <a:r>
              <a:rPr lang="de-DE" sz="3200" b="1" dirty="0">
                <a:effectLst>
                  <a:outerShdw blurRad="38100" dist="38100" dir="2700000" algn="tl">
                    <a:srgbClr val="000000">
                      <a:alpha val="43137"/>
                    </a:srgbClr>
                  </a:outerShdw>
                </a:effectLst>
                <a:latin typeface="Times New Roman" pitchFamily="18" charset="0"/>
                <a:cs typeface="Times New Roman" pitchFamily="18" charset="0"/>
              </a:rPr>
              <a:t>HRM Landscape</a:t>
            </a:r>
          </a:p>
        </p:txBody>
      </p:sp>
      <p:sp>
        <p:nvSpPr>
          <p:cNvPr id="2" name="Gleichschenkliges Dreieck 1"/>
          <p:cNvSpPr/>
          <p:nvPr/>
        </p:nvSpPr>
        <p:spPr bwMode="auto">
          <a:xfrm>
            <a:off x="1619250" y="1052513"/>
            <a:ext cx="5851525" cy="5184775"/>
          </a:xfrm>
          <a:prstGeom prst="triangle">
            <a:avLst/>
          </a:prstGeom>
          <a:solidFill>
            <a:schemeClr val="bg1">
              <a:lumMod val="85000"/>
            </a:schemeClr>
          </a:solidFill>
          <a:ln w="9525" cap="flat" cmpd="sng" algn="ctr">
            <a:solidFill>
              <a:srgbClr val="800000"/>
            </a:solidFill>
            <a:prstDash val="solid"/>
            <a:round/>
            <a:headEnd type="none" w="med" len="med"/>
            <a:tailEnd type="none" w="med" len="med"/>
          </a:ln>
          <a:effectLst/>
        </p:spPr>
        <p:txBody>
          <a:bodyPr/>
          <a:lstStyle/>
          <a:p>
            <a:pPr>
              <a:defRPr/>
            </a:pPr>
            <a:endParaRPr lang="de-DE">
              <a:latin typeface="Arial" pitchFamily="-65" charset="0"/>
            </a:endParaRPr>
          </a:p>
        </p:txBody>
      </p:sp>
      <p:sp>
        <p:nvSpPr>
          <p:cNvPr id="25" name="Rechteck 24"/>
          <p:cNvSpPr/>
          <p:nvPr/>
        </p:nvSpPr>
        <p:spPr bwMode="auto">
          <a:xfrm>
            <a:off x="5580063" y="5445125"/>
            <a:ext cx="1225550"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Controlling</a:t>
            </a:r>
            <a:endParaRPr lang="de-DE" sz="1400" b="0" dirty="0">
              <a:solidFill>
                <a:schemeClr val="tx1">
                  <a:lumMod val="65000"/>
                  <a:lumOff val="35000"/>
                </a:schemeClr>
              </a:solidFill>
              <a:latin typeface="Arial" pitchFamily="-65" charset="0"/>
            </a:endParaRPr>
          </a:p>
        </p:txBody>
      </p:sp>
      <p:sp>
        <p:nvSpPr>
          <p:cNvPr id="26" name="Rechteck 25"/>
          <p:cNvSpPr/>
          <p:nvPr/>
        </p:nvSpPr>
        <p:spPr bwMode="auto">
          <a:xfrm>
            <a:off x="2339975" y="5445125"/>
            <a:ext cx="1223963"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Organization</a:t>
            </a:r>
            <a:endParaRPr lang="de-DE" sz="1400" b="0" dirty="0">
              <a:solidFill>
                <a:schemeClr val="tx1">
                  <a:lumMod val="65000"/>
                  <a:lumOff val="35000"/>
                </a:schemeClr>
              </a:solidFill>
              <a:latin typeface="Arial" pitchFamily="-65" charset="0"/>
            </a:endParaRPr>
          </a:p>
        </p:txBody>
      </p:sp>
      <p:sp>
        <p:nvSpPr>
          <p:cNvPr id="27" name="Rechteck 26"/>
          <p:cNvSpPr/>
          <p:nvPr/>
        </p:nvSpPr>
        <p:spPr bwMode="auto">
          <a:xfrm>
            <a:off x="3635375" y="5445125"/>
            <a:ext cx="792163"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IT</a:t>
            </a:r>
            <a:endParaRPr lang="de-DE" sz="1400" b="0" dirty="0">
              <a:solidFill>
                <a:schemeClr val="tx1">
                  <a:lumMod val="65000"/>
                  <a:lumOff val="35000"/>
                </a:schemeClr>
              </a:solidFill>
              <a:latin typeface="Arial" pitchFamily="-65" charset="0"/>
            </a:endParaRPr>
          </a:p>
        </p:txBody>
      </p:sp>
      <p:sp>
        <p:nvSpPr>
          <p:cNvPr id="29" name="Rechteck 28"/>
          <p:cNvSpPr/>
          <p:nvPr/>
        </p:nvSpPr>
        <p:spPr bwMode="auto">
          <a:xfrm>
            <a:off x="4500563" y="5445125"/>
            <a:ext cx="1008062"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err="1">
                <a:solidFill>
                  <a:schemeClr val="tx1">
                    <a:lumMod val="65000"/>
                    <a:lumOff val="35000"/>
                  </a:schemeClr>
                </a:solidFill>
                <a:latin typeface="Arial" pitchFamily="-65" charset="0"/>
              </a:rPr>
              <a:t>Social</a:t>
            </a:r>
            <a:r>
              <a:rPr lang="de-DE" sz="1400" b="0" dirty="0">
                <a:solidFill>
                  <a:schemeClr val="tx1">
                    <a:lumMod val="65000"/>
                    <a:lumOff val="35000"/>
                  </a:schemeClr>
                </a:solidFill>
                <a:latin typeface="Arial" pitchFamily="-65" charset="0"/>
              </a:rPr>
              <a:t> Media</a:t>
            </a:r>
          </a:p>
        </p:txBody>
      </p:sp>
      <p:sp>
        <p:nvSpPr>
          <p:cNvPr id="3" name="Oval 2"/>
          <p:cNvSpPr/>
          <p:nvPr/>
        </p:nvSpPr>
        <p:spPr bwMode="auto">
          <a:xfrm>
            <a:off x="2051050" y="3819525"/>
            <a:ext cx="1368425" cy="1008063"/>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400" b="0" dirty="0">
                <a:solidFill>
                  <a:schemeClr val="tx1">
                    <a:lumMod val="65000"/>
                    <a:lumOff val="35000"/>
                  </a:schemeClr>
                </a:solidFill>
                <a:latin typeface="Arial" pitchFamily="-65" charset="0"/>
              </a:rPr>
              <a:t>Talent </a:t>
            </a:r>
            <a:r>
              <a:rPr lang="de-DE" sz="1400" b="0" dirty="0" err="1">
                <a:solidFill>
                  <a:schemeClr val="tx1">
                    <a:lumMod val="65000"/>
                    <a:lumOff val="35000"/>
                  </a:schemeClr>
                </a:solidFill>
                <a:latin typeface="Arial" pitchFamily="-65" charset="0"/>
              </a:rPr>
              <a:t>Acquisition</a:t>
            </a:r>
            <a:endParaRPr lang="de-DE" sz="1400" b="0" dirty="0">
              <a:solidFill>
                <a:schemeClr val="tx1">
                  <a:lumMod val="65000"/>
                  <a:lumOff val="35000"/>
                </a:schemeClr>
              </a:solidFill>
              <a:latin typeface="Arial" pitchFamily="-65" charset="0"/>
            </a:endParaRPr>
          </a:p>
        </p:txBody>
      </p:sp>
      <p:sp>
        <p:nvSpPr>
          <p:cNvPr id="19" name="Oval 18"/>
          <p:cNvSpPr/>
          <p:nvPr/>
        </p:nvSpPr>
        <p:spPr bwMode="auto">
          <a:xfrm>
            <a:off x="4716463" y="4724400"/>
            <a:ext cx="1368425" cy="792163"/>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100" b="0" dirty="0" err="1">
                <a:solidFill>
                  <a:schemeClr val="tx1">
                    <a:lumMod val="65000"/>
                    <a:lumOff val="35000"/>
                  </a:schemeClr>
                </a:solidFill>
                <a:latin typeface="Arial" pitchFamily="-65" charset="0"/>
              </a:rPr>
              <a:t>Compensation</a:t>
            </a:r>
            <a:r>
              <a:rPr lang="de-DE" sz="1100" b="0" dirty="0">
                <a:solidFill>
                  <a:schemeClr val="tx1">
                    <a:lumMod val="65000"/>
                    <a:lumOff val="35000"/>
                  </a:schemeClr>
                </a:solidFill>
                <a:latin typeface="Arial" pitchFamily="-65" charset="0"/>
              </a:rPr>
              <a:t> &amp; </a:t>
            </a:r>
            <a:r>
              <a:rPr lang="de-DE" sz="1100" b="0" dirty="0" err="1">
                <a:solidFill>
                  <a:schemeClr val="tx1">
                    <a:lumMod val="65000"/>
                    <a:lumOff val="35000"/>
                  </a:schemeClr>
                </a:solidFill>
                <a:latin typeface="Arial" pitchFamily="-65" charset="0"/>
              </a:rPr>
              <a:t>Benefits</a:t>
            </a:r>
            <a:endParaRPr lang="de-DE" sz="1100" b="0" dirty="0">
              <a:solidFill>
                <a:schemeClr val="tx1">
                  <a:lumMod val="65000"/>
                  <a:lumOff val="35000"/>
                </a:schemeClr>
              </a:solidFill>
              <a:latin typeface="Arial" pitchFamily="-65" charset="0"/>
            </a:endParaRPr>
          </a:p>
        </p:txBody>
      </p:sp>
      <p:sp>
        <p:nvSpPr>
          <p:cNvPr id="21" name="Oval 20"/>
          <p:cNvSpPr/>
          <p:nvPr/>
        </p:nvSpPr>
        <p:spPr bwMode="auto">
          <a:xfrm>
            <a:off x="5003800" y="3573463"/>
            <a:ext cx="1008063" cy="825500"/>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400" b="0" dirty="0">
                <a:solidFill>
                  <a:schemeClr val="tx1">
                    <a:lumMod val="65000"/>
                    <a:lumOff val="35000"/>
                  </a:schemeClr>
                </a:solidFill>
                <a:latin typeface="Arial" pitchFamily="-65" charset="0"/>
              </a:rPr>
              <a:t>Learning</a:t>
            </a:r>
          </a:p>
        </p:txBody>
      </p:sp>
      <p:sp>
        <p:nvSpPr>
          <p:cNvPr id="23" name="Oval 22"/>
          <p:cNvSpPr/>
          <p:nvPr/>
        </p:nvSpPr>
        <p:spPr bwMode="auto">
          <a:xfrm>
            <a:off x="5778500" y="4292600"/>
            <a:ext cx="1136650" cy="609600"/>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400" b="0" dirty="0">
                <a:solidFill>
                  <a:schemeClr val="tx1">
                    <a:lumMod val="65000"/>
                    <a:lumOff val="35000"/>
                  </a:schemeClr>
                </a:solidFill>
                <a:latin typeface="Arial" pitchFamily="-65" charset="0"/>
              </a:rPr>
              <a:t>Retention</a:t>
            </a:r>
          </a:p>
        </p:txBody>
      </p:sp>
      <p:sp>
        <p:nvSpPr>
          <p:cNvPr id="24" name="Oval 23"/>
          <p:cNvSpPr/>
          <p:nvPr/>
        </p:nvSpPr>
        <p:spPr bwMode="auto">
          <a:xfrm>
            <a:off x="3203575" y="3357563"/>
            <a:ext cx="1620838" cy="681037"/>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300" b="0" dirty="0">
                <a:solidFill>
                  <a:schemeClr val="tx1">
                    <a:lumMod val="65000"/>
                    <a:lumOff val="35000"/>
                  </a:schemeClr>
                </a:solidFill>
                <a:latin typeface="Arial" pitchFamily="-65" charset="0"/>
              </a:rPr>
              <a:t>Change Management</a:t>
            </a:r>
          </a:p>
        </p:txBody>
      </p:sp>
      <p:sp>
        <p:nvSpPr>
          <p:cNvPr id="28" name="Oval 27"/>
          <p:cNvSpPr/>
          <p:nvPr/>
        </p:nvSpPr>
        <p:spPr bwMode="auto">
          <a:xfrm>
            <a:off x="3059113" y="4652963"/>
            <a:ext cx="1225550" cy="792162"/>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300" b="0" dirty="0" err="1">
                <a:solidFill>
                  <a:schemeClr val="tx1">
                    <a:lumMod val="65000"/>
                    <a:lumOff val="35000"/>
                  </a:schemeClr>
                </a:solidFill>
                <a:latin typeface="Arial" pitchFamily="-65" charset="0"/>
              </a:rPr>
              <a:t>Candidate</a:t>
            </a:r>
            <a:r>
              <a:rPr lang="de-DE" sz="1300" b="0" dirty="0">
                <a:solidFill>
                  <a:schemeClr val="tx1">
                    <a:lumMod val="65000"/>
                    <a:lumOff val="35000"/>
                  </a:schemeClr>
                </a:solidFill>
                <a:latin typeface="Arial" pitchFamily="-65" charset="0"/>
              </a:rPr>
              <a:t> </a:t>
            </a:r>
            <a:r>
              <a:rPr lang="de-DE" sz="1300" b="0" dirty="0" err="1">
                <a:solidFill>
                  <a:schemeClr val="tx1">
                    <a:lumMod val="65000"/>
                    <a:lumOff val="35000"/>
                  </a:schemeClr>
                </a:solidFill>
                <a:latin typeface="Arial" pitchFamily="-65" charset="0"/>
              </a:rPr>
              <a:t>Selection</a:t>
            </a:r>
            <a:endParaRPr lang="de-DE" sz="1300" b="0" dirty="0">
              <a:solidFill>
                <a:schemeClr val="tx1">
                  <a:lumMod val="65000"/>
                  <a:lumOff val="35000"/>
                </a:schemeClr>
              </a:solidFill>
              <a:latin typeface="Arial" pitchFamily="-65" charset="0"/>
            </a:endParaRPr>
          </a:p>
        </p:txBody>
      </p:sp>
      <p:sp>
        <p:nvSpPr>
          <p:cNvPr id="7" name="Gleichschenkliges Dreieck 6"/>
          <p:cNvSpPr/>
          <p:nvPr/>
        </p:nvSpPr>
        <p:spPr bwMode="auto">
          <a:xfrm>
            <a:off x="3717925" y="1341438"/>
            <a:ext cx="1655763" cy="1439862"/>
          </a:xfrm>
          <a:prstGeom prst="triangle">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lstStyle/>
          <a:p>
            <a:pPr>
              <a:defRPr/>
            </a:pPr>
            <a:endParaRPr lang="de-DE" dirty="0">
              <a:latin typeface="Arial" pitchFamily="-65" charset="0"/>
            </a:endParaRPr>
          </a:p>
        </p:txBody>
      </p:sp>
      <p:sp>
        <p:nvSpPr>
          <p:cNvPr id="21518" name="Rechteck 11"/>
          <p:cNvSpPr>
            <a:spLocks noChangeArrowheads="1"/>
          </p:cNvSpPr>
          <p:nvPr/>
        </p:nvSpPr>
        <p:spPr bwMode="auto">
          <a:xfrm>
            <a:off x="4038600" y="1905000"/>
            <a:ext cx="1331913"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de-DE" sz="1400" b="0" dirty="0">
                <a:solidFill>
                  <a:srgbClr val="595959"/>
                </a:solidFill>
              </a:rPr>
              <a:t>HR-</a:t>
            </a:r>
            <a:br>
              <a:rPr lang="de-DE" sz="1400" b="0" dirty="0">
                <a:solidFill>
                  <a:srgbClr val="595959"/>
                </a:solidFill>
              </a:rPr>
            </a:br>
            <a:r>
              <a:rPr lang="de-DE" sz="1400" b="0" dirty="0">
                <a:solidFill>
                  <a:srgbClr val="595959"/>
                </a:solidFill>
              </a:rPr>
              <a:t>Strategy &amp; Planning</a:t>
            </a:r>
          </a:p>
        </p:txBody>
      </p:sp>
      <p:sp>
        <p:nvSpPr>
          <p:cNvPr id="22" name="Oval 21"/>
          <p:cNvSpPr/>
          <p:nvPr/>
        </p:nvSpPr>
        <p:spPr bwMode="auto">
          <a:xfrm>
            <a:off x="4140200" y="2667000"/>
            <a:ext cx="1439863" cy="720725"/>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200" b="0" dirty="0">
                <a:solidFill>
                  <a:schemeClr val="tx1">
                    <a:lumMod val="65000"/>
                    <a:lumOff val="35000"/>
                  </a:schemeClr>
                </a:solidFill>
                <a:latin typeface="Arial" pitchFamily="-65" charset="0"/>
              </a:rPr>
              <a:t>Talent Development</a:t>
            </a:r>
          </a:p>
        </p:txBody>
      </p:sp>
      <p:sp>
        <p:nvSpPr>
          <p:cNvPr id="30" name="Oval 29"/>
          <p:cNvSpPr/>
          <p:nvPr/>
        </p:nvSpPr>
        <p:spPr bwMode="auto">
          <a:xfrm>
            <a:off x="3995738" y="4076700"/>
            <a:ext cx="1081087" cy="720725"/>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400" b="0" dirty="0">
                <a:solidFill>
                  <a:schemeClr val="tx1">
                    <a:lumMod val="65000"/>
                    <a:lumOff val="35000"/>
                  </a:schemeClr>
                </a:solidFill>
                <a:latin typeface="Arial" pitchFamily="-65" charset="0"/>
              </a:rPr>
              <a:t>Work</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09600"/>
            <a:ext cx="7772400" cy="914400"/>
          </a:xfrm>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Challenges to HRM</a:t>
            </a:r>
          </a:p>
        </p:txBody>
      </p:sp>
      <p:sp>
        <p:nvSpPr>
          <p:cNvPr id="43011" name="Content Placeholder 2"/>
          <p:cNvSpPr>
            <a:spLocks noGrp="1"/>
          </p:cNvSpPr>
          <p:nvPr>
            <p:ph sz="quarter" idx="1"/>
          </p:nvPr>
        </p:nvSpPr>
        <p:spPr>
          <a:xfrm>
            <a:off x="304800" y="1676400"/>
            <a:ext cx="8504238" cy="3733800"/>
          </a:xfrm>
        </p:spPr>
        <p:txBody>
          <a:bodyPr>
            <a:noAutofit/>
          </a:bodyPr>
          <a:lstStyle/>
          <a:p>
            <a:r>
              <a:rPr lang="en-US" sz="2400" dirty="0" smtClean="0"/>
              <a:t> </a:t>
            </a:r>
            <a:r>
              <a:rPr lang="en-GB" sz="2400" dirty="0" smtClean="0"/>
              <a:t>Increasing cut-throat competition</a:t>
            </a:r>
            <a:endParaRPr lang="en-US" sz="2400" dirty="0" smtClean="0"/>
          </a:p>
          <a:p>
            <a:pPr eaLnBrk="1" hangingPunct="1"/>
            <a:r>
              <a:rPr lang="en-US" sz="2400" dirty="0" smtClean="0"/>
              <a:t>Globalization</a:t>
            </a:r>
          </a:p>
          <a:p>
            <a:pPr eaLnBrk="1" hangingPunct="1"/>
            <a:r>
              <a:rPr lang="en-US" sz="2400" dirty="0" smtClean="0"/>
              <a:t>Technological Advances</a:t>
            </a:r>
          </a:p>
          <a:p>
            <a:r>
              <a:rPr lang="en-US" sz="2400" dirty="0" smtClean="0"/>
              <a:t>Workforce diversity</a:t>
            </a:r>
          </a:p>
          <a:p>
            <a:pPr eaLnBrk="1" hangingPunct="1"/>
            <a:r>
              <a:rPr lang="en-US" sz="2400" dirty="0" smtClean="0"/>
              <a:t>Women work as work force </a:t>
            </a:r>
          </a:p>
          <a:p>
            <a:pPr eaLnBrk="1" hangingPunct="1"/>
            <a:r>
              <a:rPr lang="en-US" sz="2400" dirty="0" smtClean="0"/>
              <a:t>Rising employees' expectations</a:t>
            </a:r>
          </a:p>
          <a:p>
            <a:pPr eaLnBrk="1" hangingPunct="1"/>
            <a:r>
              <a:rPr lang="en-US" sz="2400" dirty="0" smtClean="0"/>
              <a:t>Impact of new organizational policies</a:t>
            </a:r>
          </a:p>
          <a:p>
            <a:r>
              <a:rPr lang="en-US" sz="2400" dirty="0" smtClean="0"/>
              <a:t>Impact of new economic policies or  Government policies. </a:t>
            </a:r>
          </a:p>
          <a:p>
            <a:pPr eaLnBrk="1" hangingPunct="1"/>
            <a:r>
              <a:rPr lang="en-US" sz="2400" dirty="0" smtClean="0"/>
              <a:t>Retention and Retrenchment of employees</a:t>
            </a:r>
          </a:p>
        </p:txBody>
      </p:sp>
      <p:sp>
        <p:nvSpPr>
          <p:cNvPr id="4" name="Slide Number Placeholder 3"/>
          <p:cNvSpPr>
            <a:spLocks noGrp="1"/>
          </p:cNvSpPr>
          <p:nvPr>
            <p:ph type="sldNum" sz="quarter" idx="12"/>
          </p:nvPr>
        </p:nvSpPr>
        <p:spPr/>
        <p:txBody>
          <a:bodyPr/>
          <a:lstStyle/>
          <a:p>
            <a:pPr>
              <a:defRPr/>
            </a:pPr>
            <a:fld id="{EDC5681F-C0DA-4C8A-A17C-D6E68B1E12D2}"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System Model of HRM</a:t>
            </a:r>
          </a:p>
        </p:txBody>
      </p:sp>
      <p:sp>
        <p:nvSpPr>
          <p:cNvPr id="6" name="Rounded Rectangle 5"/>
          <p:cNvSpPr/>
          <p:nvPr/>
        </p:nvSpPr>
        <p:spPr>
          <a:xfrm>
            <a:off x="381000" y="1524000"/>
            <a:ext cx="1524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sz="2700" b="1" dirty="0"/>
              <a:t>Input</a:t>
            </a:r>
          </a:p>
        </p:txBody>
      </p:sp>
      <p:sp>
        <p:nvSpPr>
          <p:cNvPr id="7" name="Content Placeholder 6"/>
          <p:cNvSpPr>
            <a:spLocks noGrp="1"/>
          </p:cNvSpPr>
          <p:nvPr>
            <p:ph sz="quarter" idx="1"/>
          </p:nvPr>
        </p:nvSpPr>
        <p:spPr>
          <a:xfrm>
            <a:off x="3276600" y="1600200"/>
            <a:ext cx="1905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92500" lnSpcReduction="10000"/>
          </a:bodyPr>
          <a:lstStyle/>
          <a:p>
            <a:pPr algn="ctr" eaLnBrk="1" hangingPunct="1">
              <a:buFont typeface="Wingdings 2" pitchFamily="18" charset="2"/>
              <a:buNone/>
              <a:defRPr/>
            </a:pPr>
            <a:r>
              <a:rPr lang="en-US" b="1" dirty="0" smtClean="0"/>
              <a:t>Process</a:t>
            </a:r>
            <a:endParaRPr lang="en-US" b="1" dirty="0"/>
          </a:p>
        </p:txBody>
      </p:sp>
      <p:sp>
        <p:nvSpPr>
          <p:cNvPr id="8" name="Rounded Rectangle 7"/>
          <p:cNvSpPr/>
          <p:nvPr/>
        </p:nvSpPr>
        <p:spPr>
          <a:xfrm>
            <a:off x="6781800" y="1524000"/>
            <a:ext cx="1524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sz="2700" b="1" dirty="0"/>
              <a:t>Output</a:t>
            </a:r>
          </a:p>
        </p:txBody>
      </p:sp>
      <p:sp>
        <p:nvSpPr>
          <p:cNvPr id="9" name="Rectangle 8"/>
          <p:cNvSpPr/>
          <p:nvPr/>
        </p:nvSpPr>
        <p:spPr>
          <a:xfrm>
            <a:off x="228600" y="2438400"/>
            <a:ext cx="2362200" cy="1752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buFont typeface="Arial" pitchFamily="34" charset="0"/>
              <a:buChar char="•"/>
              <a:defRPr/>
            </a:pPr>
            <a:r>
              <a:rPr lang="en-US" sz="2200" dirty="0"/>
              <a:t> </a:t>
            </a:r>
            <a:r>
              <a:rPr lang="en-US" sz="2200" dirty="0" smtClean="0"/>
              <a:t> </a:t>
            </a:r>
            <a:r>
              <a:rPr lang="en-US" sz="2200" dirty="0"/>
              <a:t>Organizational Plan</a:t>
            </a:r>
          </a:p>
          <a:p>
            <a:pPr fontAlgn="auto">
              <a:spcBef>
                <a:spcPts val="0"/>
              </a:spcBef>
              <a:spcAft>
                <a:spcPts val="0"/>
              </a:spcAft>
              <a:buFont typeface="Arial" pitchFamily="34" charset="0"/>
              <a:buChar char="•"/>
              <a:defRPr/>
            </a:pPr>
            <a:r>
              <a:rPr lang="en-US" sz="2200" dirty="0"/>
              <a:t> HR Plan</a:t>
            </a:r>
          </a:p>
          <a:p>
            <a:pPr fontAlgn="auto">
              <a:spcBef>
                <a:spcPts val="0"/>
              </a:spcBef>
              <a:spcAft>
                <a:spcPts val="0"/>
              </a:spcAft>
              <a:buFont typeface="Arial" pitchFamily="34" charset="0"/>
              <a:buChar char="•"/>
              <a:defRPr/>
            </a:pPr>
            <a:r>
              <a:rPr lang="en-US" sz="2200" dirty="0" smtClean="0"/>
              <a:t> </a:t>
            </a:r>
            <a:r>
              <a:rPr lang="en-US" sz="2200" dirty="0"/>
              <a:t>Job Analysis</a:t>
            </a:r>
          </a:p>
        </p:txBody>
      </p:sp>
      <p:sp>
        <p:nvSpPr>
          <p:cNvPr id="10" name="Rectangle 9"/>
          <p:cNvSpPr/>
          <p:nvPr/>
        </p:nvSpPr>
        <p:spPr>
          <a:xfrm>
            <a:off x="3200400" y="2438400"/>
            <a:ext cx="2057400" cy="18288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buFont typeface="Arial" pitchFamily="34" charset="0"/>
              <a:buChar char="•"/>
              <a:defRPr/>
            </a:pPr>
            <a:r>
              <a:rPr lang="en-US" sz="2200" dirty="0"/>
              <a:t> </a:t>
            </a:r>
            <a:r>
              <a:rPr lang="en-US" sz="2200" dirty="0" smtClean="0"/>
              <a:t>Key Functions of  HRM</a:t>
            </a:r>
            <a:endParaRPr lang="en-US" sz="2200" dirty="0"/>
          </a:p>
        </p:txBody>
      </p:sp>
      <p:sp>
        <p:nvSpPr>
          <p:cNvPr id="11" name="Rectangle 10"/>
          <p:cNvSpPr/>
          <p:nvPr/>
        </p:nvSpPr>
        <p:spPr>
          <a:xfrm>
            <a:off x="5943600" y="2362200"/>
            <a:ext cx="2971800" cy="3276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defRPr/>
            </a:pPr>
            <a:r>
              <a:rPr lang="en-US" sz="2200" dirty="0">
                <a:solidFill>
                  <a:schemeClr val="tx1"/>
                </a:solidFill>
              </a:rPr>
              <a:t>Organizational</a:t>
            </a:r>
          </a:p>
          <a:p>
            <a:pPr fontAlgn="auto">
              <a:spcBef>
                <a:spcPts val="0"/>
              </a:spcBef>
              <a:spcAft>
                <a:spcPts val="0"/>
              </a:spcAft>
              <a:buFont typeface="Arial" pitchFamily="34" charset="0"/>
              <a:buChar char="•"/>
              <a:defRPr/>
            </a:pPr>
            <a:r>
              <a:rPr lang="en-US" sz="2200" dirty="0"/>
              <a:t> Goals achievement</a:t>
            </a:r>
          </a:p>
          <a:p>
            <a:pPr fontAlgn="auto">
              <a:spcBef>
                <a:spcPts val="0"/>
              </a:spcBef>
              <a:spcAft>
                <a:spcPts val="0"/>
              </a:spcAft>
              <a:buFont typeface="Arial" pitchFamily="34" charset="0"/>
              <a:buChar char="•"/>
              <a:defRPr/>
            </a:pPr>
            <a:r>
              <a:rPr lang="en-US" sz="2200" dirty="0"/>
              <a:t> Quality of work life</a:t>
            </a:r>
          </a:p>
          <a:p>
            <a:pPr fontAlgn="auto">
              <a:spcBef>
                <a:spcPts val="0"/>
              </a:spcBef>
              <a:spcAft>
                <a:spcPts val="0"/>
              </a:spcAft>
              <a:buFont typeface="Arial" pitchFamily="34" charset="0"/>
              <a:buChar char="•"/>
              <a:defRPr/>
            </a:pPr>
            <a:r>
              <a:rPr lang="en-US" sz="2200" dirty="0"/>
              <a:t> </a:t>
            </a:r>
            <a:r>
              <a:rPr lang="en-US" sz="2200" dirty="0" smtClean="0"/>
              <a:t>Productivity </a:t>
            </a:r>
            <a:endParaRPr lang="en-US" sz="2200" dirty="0"/>
          </a:p>
          <a:p>
            <a:pPr fontAlgn="auto">
              <a:spcBef>
                <a:spcPts val="0"/>
              </a:spcBef>
              <a:spcAft>
                <a:spcPts val="0"/>
              </a:spcAft>
              <a:buFont typeface="Arial" pitchFamily="34" charset="0"/>
              <a:buChar char="•"/>
              <a:defRPr/>
            </a:pPr>
            <a:r>
              <a:rPr lang="en-US" sz="2200" dirty="0"/>
              <a:t> Readiness for change</a:t>
            </a:r>
          </a:p>
          <a:p>
            <a:pPr fontAlgn="auto">
              <a:spcBef>
                <a:spcPts val="0"/>
              </a:spcBef>
              <a:spcAft>
                <a:spcPts val="0"/>
              </a:spcAft>
              <a:defRPr/>
            </a:pPr>
            <a:r>
              <a:rPr lang="en-US" sz="2200" dirty="0">
                <a:solidFill>
                  <a:schemeClr val="tx1"/>
                </a:solidFill>
              </a:rPr>
              <a:t>Personal</a:t>
            </a:r>
          </a:p>
          <a:p>
            <a:pPr fontAlgn="auto">
              <a:spcBef>
                <a:spcPts val="0"/>
              </a:spcBef>
              <a:spcAft>
                <a:spcPts val="0"/>
              </a:spcAft>
              <a:buFont typeface="Arial" pitchFamily="34" charset="0"/>
              <a:buChar char="•"/>
              <a:defRPr/>
            </a:pPr>
            <a:r>
              <a:rPr lang="en-US" sz="2200" dirty="0"/>
              <a:t> Commitment</a:t>
            </a:r>
          </a:p>
          <a:p>
            <a:pPr fontAlgn="auto">
              <a:spcBef>
                <a:spcPts val="0"/>
              </a:spcBef>
              <a:spcAft>
                <a:spcPts val="0"/>
              </a:spcAft>
              <a:buFont typeface="Arial" pitchFamily="34" charset="0"/>
              <a:buChar char="•"/>
              <a:defRPr/>
            </a:pPr>
            <a:r>
              <a:rPr lang="en-US" sz="2200" dirty="0"/>
              <a:t> Competence</a:t>
            </a:r>
          </a:p>
          <a:p>
            <a:pPr fontAlgn="auto">
              <a:spcBef>
                <a:spcPts val="0"/>
              </a:spcBef>
              <a:spcAft>
                <a:spcPts val="0"/>
              </a:spcAft>
              <a:buFont typeface="Arial" pitchFamily="34" charset="0"/>
              <a:buChar char="•"/>
              <a:defRPr/>
            </a:pPr>
            <a:r>
              <a:rPr lang="en-US" sz="2200" dirty="0"/>
              <a:t> </a:t>
            </a:r>
            <a:r>
              <a:rPr lang="en-US" sz="2200" dirty="0" smtClean="0"/>
              <a:t>Congruence</a:t>
            </a:r>
          </a:p>
          <a:p>
            <a:pPr fontAlgn="auto">
              <a:spcBef>
                <a:spcPts val="0"/>
              </a:spcBef>
              <a:spcAft>
                <a:spcPts val="0"/>
              </a:spcAft>
              <a:buFont typeface="Arial" pitchFamily="34" charset="0"/>
              <a:buChar char="•"/>
              <a:defRPr/>
            </a:pPr>
            <a:endParaRPr lang="en-US" sz="2200" dirty="0"/>
          </a:p>
        </p:txBody>
      </p:sp>
      <p:sp>
        <p:nvSpPr>
          <p:cNvPr id="13" name="Rectangle 12"/>
          <p:cNvSpPr/>
          <p:nvPr/>
        </p:nvSpPr>
        <p:spPr>
          <a:xfrm>
            <a:off x="3276600" y="60198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t>Feedback</a:t>
            </a:r>
          </a:p>
        </p:txBody>
      </p:sp>
      <p:cxnSp>
        <p:nvCxnSpPr>
          <p:cNvPr id="15" name="Shape 14"/>
          <p:cNvCxnSpPr>
            <a:stCxn id="11" idx="2"/>
            <a:endCxn id="13" idx="3"/>
          </p:cNvCxnSpPr>
          <p:nvPr/>
        </p:nvCxnSpPr>
        <p:spPr>
          <a:xfrm rot="5400000">
            <a:off x="6000750" y="4895850"/>
            <a:ext cx="685800" cy="21717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p:cNvCxnSpPr>
          <p:nvPr/>
        </p:nvCxnSpPr>
        <p:spPr>
          <a:xfrm rot="5400000" flipH="1" flipV="1">
            <a:off x="3429001" y="5181600"/>
            <a:ext cx="1676400"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3" idx="1"/>
          </p:cNvCxnSpPr>
          <p:nvPr/>
        </p:nvCxnSpPr>
        <p:spPr>
          <a:xfrm rot="10800000">
            <a:off x="1219200" y="4191000"/>
            <a:ext cx="2057400" cy="21336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2133600" y="1524000"/>
            <a:ext cx="990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ight Arrow 37"/>
          <p:cNvSpPr/>
          <p:nvPr/>
        </p:nvSpPr>
        <p:spPr>
          <a:xfrm>
            <a:off x="5410200" y="15240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Slide Number Placeholder 38"/>
          <p:cNvSpPr>
            <a:spLocks noGrp="1"/>
          </p:cNvSpPr>
          <p:nvPr>
            <p:ph type="sldNum" sz="quarter" idx="12"/>
          </p:nvPr>
        </p:nvSpPr>
        <p:spPr/>
        <p:txBody>
          <a:bodyPr/>
          <a:lstStyle/>
          <a:p>
            <a:pPr>
              <a:defRPr/>
            </a:pPr>
            <a:fld id="{ADEAC199-932F-4E1C-8C2F-A45C2D6116AF}"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1419</TotalTime>
  <Words>3066</Words>
  <Application>Microsoft Office PowerPoint</Application>
  <PresentationFormat>On-screen Show (4:3)</PresentationFormat>
  <Paragraphs>358</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Metro</vt:lpstr>
      <vt:lpstr>Human Resource Management</vt:lpstr>
      <vt:lpstr>HRM Overview</vt:lpstr>
      <vt:lpstr>Human Resource Management</vt:lpstr>
      <vt:lpstr>Contd.</vt:lpstr>
      <vt:lpstr>Evolution of HR</vt:lpstr>
      <vt:lpstr>Functions of HRM</vt:lpstr>
      <vt:lpstr>HRM Landscape</vt:lpstr>
      <vt:lpstr>Challenges to HRM</vt:lpstr>
      <vt:lpstr>System Model of HRM</vt:lpstr>
      <vt:lpstr>4C’s HR Policies that have to be achieved</vt:lpstr>
      <vt:lpstr>Slide 11</vt:lpstr>
      <vt:lpstr>Slide 12</vt:lpstr>
      <vt:lpstr>HUMAN RESOURCE PLANNING</vt:lpstr>
      <vt:lpstr>Slide 14</vt:lpstr>
      <vt:lpstr>NEED of HRP</vt:lpstr>
      <vt:lpstr>Contd.</vt:lpstr>
      <vt:lpstr>Slide 17</vt:lpstr>
      <vt:lpstr>1. Analyzing Organizational Plan for HR </vt:lpstr>
      <vt:lpstr>2. Analyzing Objectives of Human Resource Planning </vt:lpstr>
      <vt:lpstr>3. Forecasting Demand for Human Resources </vt:lpstr>
      <vt:lpstr>4. Forecasting Supply of Human Resources </vt:lpstr>
      <vt:lpstr>5. Matching Demand &amp; Supply by HRP </vt:lpstr>
      <vt:lpstr>6. Monitoring and Control </vt:lpstr>
      <vt:lpstr>Management of Workforce </vt:lpstr>
      <vt:lpstr>Slide 25</vt:lpstr>
      <vt:lpstr>Slide 26</vt:lpstr>
      <vt:lpstr>Slide 27</vt:lpstr>
      <vt:lpstr>The Responsibility Assignment Matrix (RAM) </vt:lpstr>
      <vt:lpstr>EXAMPLE for A RESPONSIBILITY ASSIGNMENT MATRIX (RAM)  </vt:lpstr>
      <vt:lpstr>Another EXAMPLE for A RESPONSIBILITY ASSIGNMENT MATRIX  </vt:lpstr>
      <vt:lpstr>Slide 31</vt:lpstr>
      <vt:lpstr>Slide 32</vt:lpstr>
      <vt:lpstr>Slide 33</vt:lpstr>
      <vt:lpstr>Sources of recruitment</vt:lpstr>
      <vt:lpstr>Contd.</vt:lpstr>
      <vt:lpstr>Contd.</vt:lpstr>
      <vt:lpstr>Contd.</vt:lpstr>
      <vt:lpstr>Contd.</vt:lpstr>
      <vt:lpstr>Selection</vt:lpstr>
      <vt:lpstr>Selection Methods</vt:lpstr>
      <vt:lpstr>Training and Development</vt:lpstr>
      <vt:lpstr>Training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dc:title>
  <dc:creator>Windows User</dc:creator>
  <cp:lastModifiedBy>Windows User</cp:lastModifiedBy>
  <cp:revision>97</cp:revision>
  <dcterms:created xsi:type="dcterms:W3CDTF">2015-08-14T06:58:39Z</dcterms:created>
  <dcterms:modified xsi:type="dcterms:W3CDTF">2015-08-25T11:20:36Z</dcterms:modified>
</cp:coreProperties>
</file>