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5" r:id="rId3"/>
    <p:sldId id="259" r:id="rId4"/>
    <p:sldId id="257" r:id="rId5"/>
    <p:sldId id="260" r:id="rId6"/>
    <p:sldId id="288" r:id="rId7"/>
    <p:sldId id="276" r:id="rId8"/>
    <p:sldId id="258" r:id="rId9"/>
    <p:sldId id="275" r:id="rId10"/>
    <p:sldId id="277" r:id="rId11"/>
    <p:sldId id="279" r:id="rId12"/>
    <p:sldId id="280" r:id="rId13"/>
    <p:sldId id="281" r:id="rId14"/>
    <p:sldId id="262" r:id="rId15"/>
    <p:sldId id="263" r:id="rId16"/>
    <p:sldId id="283" r:id="rId17"/>
    <p:sldId id="282" r:id="rId18"/>
    <p:sldId id="289" r:id="rId19"/>
    <p:sldId id="291" r:id="rId20"/>
    <p:sldId id="290" r:id="rId21"/>
    <p:sldId id="292" r:id="rId22"/>
    <p:sldId id="26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624" autoAdjust="0"/>
  </p:normalViewPr>
  <p:slideViewPr>
    <p:cSldViewPr>
      <p:cViewPr>
        <p:scale>
          <a:sx n="75" d="100"/>
          <a:sy n="75" d="100"/>
        </p:scale>
        <p:origin x="-1146"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10-Sep-15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10-Sep-15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10-Sep-15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10-Sep-15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10-Sep-15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5048" cy="1828800"/>
          </a:xfrm>
        </p:spPr>
        <p:txBody>
          <a:bodyPr/>
          <a:lstStyle/>
          <a:p>
            <a:r>
              <a:rPr lang="en-US" dirty="0" smtClean="0"/>
              <a:t>Supply Chain Management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67512"/>
          </a:xfrm>
        </p:spPr>
        <p:txBody>
          <a:bodyPr>
            <a:noAutofit/>
          </a:bodyPr>
          <a:lstStyle/>
          <a:p>
            <a:r>
              <a:rPr lang="en-US" sz="4000" dirty="0" smtClean="0"/>
              <a:t>Types of Supply Chain</a:t>
            </a:r>
            <a:endParaRPr lang="en-US" sz="4000" dirty="0"/>
          </a:p>
        </p:txBody>
      </p:sp>
      <p:sp>
        <p:nvSpPr>
          <p:cNvPr id="3" name="Content Placeholder 2"/>
          <p:cNvSpPr>
            <a:spLocks noGrp="1"/>
          </p:cNvSpPr>
          <p:nvPr>
            <p:ph idx="1"/>
          </p:nvPr>
        </p:nvSpPr>
        <p:spPr>
          <a:xfrm>
            <a:off x="457200" y="1143000"/>
            <a:ext cx="8229600" cy="5181600"/>
          </a:xfrm>
        </p:spPr>
        <p:txBody>
          <a:bodyPr>
            <a:normAutofit fontScale="92500" lnSpcReduction="10000"/>
          </a:bodyPr>
          <a:lstStyle/>
          <a:p>
            <a:pPr>
              <a:buNone/>
            </a:pPr>
            <a:r>
              <a:rPr lang="en-US" sz="1700" dirty="0" smtClean="0"/>
              <a:t>If the company is a traditional one, it will produce items that will be stored in warehouses and other locations, making the supply chain more complex. If the company uses a make-to-order business model, there will be no need for storing finished products, but there will be need to store raw materials and components. Therefore, it is clear that supply chains depend on the nature of the company. The following four types are very common.</a:t>
            </a:r>
            <a:endParaRPr lang="en-US" b="1" dirty="0" smtClean="0"/>
          </a:p>
          <a:p>
            <a:pPr>
              <a:buNone/>
            </a:pPr>
            <a:r>
              <a:rPr lang="en-US" b="1" dirty="0" smtClean="0"/>
              <a:t>1. Integrated Make-to-Stock Model: </a:t>
            </a:r>
            <a:r>
              <a:rPr lang="en-US" sz="1700" dirty="0" smtClean="0"/>
              <a:t>The integrated make-to-stock supply chain model focuses on </a:t>
            </a:r>
            <a:r>
              <a:rPr lang="en-US" sz="1700" b="1" dirty="0" smtClean="0"/>
              <a:t>tracking customer demand in real time,</a:t>
            </a:r>
            <a:r>
              <a:rPr lang="en-US" sz="1700" dirty="0" smtClean="0"/>
              <a:t> so that the production process can restock the finished goods inventory efficiently. Through application of such a system, the organization can receive real-time demand information that can be used to develop and modify production plans and schedules.</a:t>
            </a:r>
            <a:endParaRPr lang="en-US" dirty="0" smtClean="0"/>
          </a:p>
          <a:p>
            <a:pPr>
              <a:buNone/>
            </a:pPr>
            <a:r>
              <a:rPr lang="en-US" sz="1600" b="1" dirty="0" smtClean="0"/>
              <a:t>	An example is Starbucks Coffee (</a:t>
            </a:r>
            <a:r>
              <a:rPr lang="en-US" sz="1600" i="1" dirty="0" smtClean="0"/>
              <a:t>starbucks.com) which uses several distribution </a:t>
            </a:r>
            <a:r>
              <a:rPr lang="en-US" sz="1600" dirty="0" smtClean="0"/>
              <a:t>channels, not only selling coffee drinks to consumers, but also selling beans and ground coffee to businesses such as airlines, supermarkets, department stores, and ice-cream makers. Sales are also done through direct mail, including the Internet. Starbucks is successfully integrating all sources of demand and matching it with the supply by using Oracle’s automated information system for manufacturing (called GEMMS). The system does distribution planning, manufacturing scheduling, and inventory control (using MRP). The coordination of supply with multiple distribution channels requires timely and accurate information flow about demand, inventories, storage capacity, transportation scheduling, and more. The information systems are critical in doing all the above with maximum effectiveness and reasonable cost. Finally, Starbucks must work closely with hundreds of business partners.</a:t>
            </a:r>
            <a:endParaRPr lang="en-US" b="1"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67512"/>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57200" y="1143000"/>
            <a:ext cx="8229600" cy="5181600"/>
          </a:xfrm>
        </p:spPr>
        <p:txBody>
          <a:bodyPr>
            <a:normAutofit/>
          </a:bodyPr>
          <a:lstStyle/>
          <a:p>
            <a:pPr>
              <a:buNone/>
            </a:pPr>
            <a:r>
              <a:rPr lang="en-US" dirty="0" smtClean="0"/>
              <a:t>2. </a:t>
            </a:r>
            <a:r>
              <a:rPr lang="en-US" b="1" dirty="0" smtClean="0"/>
              <a:t>Build-to-Order Model:</a:t>
            </a:r>
          </a:p>
          <a:p>
            <a:pPr>
              <a:buNone/>
            </a:pPr>
            <a:r>
              <a:rPr lang="en-US" sz="1800" dirty="0" smtClean="0"/>
              <a:t>		In this model a company begins assembly of the customer’s order almost immediately upon receipt of the order. This requires careful management of the component inventories and delivery of needed  supplies along the supply chain. A solution to this potential inventory problem is to utilize many common components across several production lines and in several locations.</a:t>
            </a:r>
          </a:p>
          <a:p>
            <a:pPr>
              <a:buNone/>
            </a:pPr>
            <a:r>
              <a:rPr lang="en-US" sz="1800" dirty="0" smtClean="0"/>
              <a:t>		One of the primary benefits of this type of supply chain model is the </a:t>
            </a:r>
            <a:r>
              <a:rPr lang="en-US" sz="1800" b="1" dirty="0" smtClean="0"/>
              <a:t>perception</a:t>
            </a:r>
            <a:r>
              <a:rPr lang="en-US" sz="1800" dirty="0" smtClean="0"/>
              <a:t> that</a:t>
            </a:r>
            <a:r>
              <a:rPr lang="en-US" sz="1800" b="1" dirty="0" smtClean="0"/>
              <a:t> each customer is receiving a personalized product</a:t>
            </a:r>
            <a:r>
              <a:rPr lang="en-US" sz="1800" dirty="0" smtClean="0"/>
              <a:t>. In addition, the customer is receiving it rapidly. This type of supply chain model supports the concept of mass customization.</a:t>
            </a:r>
          </a:p>
          <a:p>
            <a:pPr>
              <a:buNone/>
            </a:pPr>
            <a:r>
              <a:rPr lang="en-US" sz="1800" dirty="0" smtClean="0"/>
              <a:t>	</a:t>
            </a:r>
            <a:r>
              <a:rPr lang="en-US" sz="1600" b="1" dirty="0" smtClean="0"/>
              <a:t>Example: </a:t>
            </a:r>
            <a:r>
              <a:rPr lang="en-US" sz="1600" dirty="0" smtClean="0"/>
              <a:t>Dell Computer is best known for its application of the build-to-order model.</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67512"/>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57200" y="1143000"/>
            <a:ext cx="8229600" cy="5181600"/>
          </a:xfrm>
        </p:spPr>
        <p:txBody>
          <a:bodyPr>
            <a:normAutofit/>
          </a:bodyPr>
          <a:lstStyle/>
          <a:p>
            <a:pPr>
              <a:buNone/>
            </a:pPr>
            <a:r>
              <a:rPr lang="en-US" dirty="0" smtClean="0"/>
              <a:t>3. </a:t>
            </a:r>
            <a:r>
              <a:rPr lang="en-US" b="1" dirty="0" smtClean="0"/>
              <a:t>Continuous Replenishment Model:</a:t>
            </a:r>
          </a:p>
          <a:p>
            <a:pPr>
              <a:buNone/>
            </a:pPr>
            <a:r>
              <a:rPr lang="en-US" sz="1800" dirty="0" smtClean="0"/>
              <a:t>		The idea of the continuous replenishment supply chain model is to </a:t>
            </a:r>
            <a:r>
              <a:rPr lang="en-US" sz="1800" b="1" dirty="0" smtClean="0"/>
              <a:t>constantly replenish the inventory</a:t>
            </a:r>
            <a:r>
              <a:rPr lang="en-US" sz="1800" dirty="0" smtClean="0"/>
              <a:t> by working closely with suppliers and/or intermediaries. Real-time information about demand changes is required in order for the production process to maintain the desired replenishment schedules and levels.</a:t>
            </a:r>
          </a:p>
          <a:p>
            <a:pPr>
              <a:buNone/>
            </a:pPr>
            <a:r>
              <a:rPr lang="en-US" sz="1800" dirty="0" smtClean="0"/>
              <a:t>		This model is most applicable to environments with</a:t>
            </a:r>
            <a:r>
              <a:rPr lang="en-US" sz="1800" b="1" dirty="0" smtClean="0"/>
              <a:t> stable demand patterns</a:t>
            </a:r>
            <a:r>
              <a:rPr lang="en-US" sz="1800" dirty="0" smtClean="0"/>
              <a:t>, as is usually the case with distribution of prescription medicine.</a:t>
            </a:r>
          </a:p>
          <a:p>
            <a:pPr>
              <a:buNone/>
            </a:pPr>
            <a:endParaRPr lang="en-US" sz="1800" dirty="0" smtClean="0"/>
          </a:p>
          <a:p>
            <a:pPr>
              <a:buNone/>
            </a:pP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67512"/>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57200" y="1143000"/>
            <a:ext cx="8229600" cy="5181600"/>
          </a:xfrm>
        </p:spPr>
        <p:txBody>
          <a:bodyPr>
            <a:normAutofit/>
          </a:bodyPr>
          <a:lstStyle/>
          <a:p>
            <a:pPr>
              <a:buNone/>
            </a:pPr>
            <a:r>
              <a:rPr lang="en-US" b="1" dirty="0" smtClean="0"/>
              <a:t>4. Channel Assembly Model:</a:t>
            </a:r>
          </a:p>
          <a:p>
            <a:pPr>
              <a:buNone/>
            </a:pPr>
            <a:r>
              <a:rPr lang="en-US" sz="1800" dirty="0" smtClean="0"/>
              <a:t>		</a:t>
            </a:r>
            <a:r>
              <a:rPr lang="en-US" sz="1800" dirty="0" smtClean="0"/>
              <a:t>In </a:t>
            </a:r>
            <a:r>
              <a:rPr lang="en-US" sz="1800" dirty="0" smtClean="0"/>
              <a:t>this model, the parts of the product are gathered and assembled as the product moves through the distribution channel. This is accomplished through strategic alliances with </a:t>
            </a:r>
            <a:r>
              <a:rPr lang="en-US" sz="1800" i="1" dirty="0" smtClean="0"/>
              <a:t>third-party logistics (3PL) firms. These services </a:t>
            </a:r>
            <a:r>
              <a:rPr lang="en-US" sz="1800" dirty="0" smtClean="0"/>
              <a:t>sometimes involve either physical assembly of a product at a 3PL facility or collection of finished components for delivery to the customer. </a:t>
            </a:r>
          </a:p>
          <a:p>
            <a:pPr>
              <a:buNone/>
            </a:pPr>
            <a:r>
              <a:rPr lang="en-US" sz="1600" b="1" dirty="0" smtClean="0"/>
              <a:t>For example</a:t>
            </a:r>
            <a:r>
              <a:rPr lang="en-US" sz="1600" dirty="0" smtClean="0"/>
              <a:t>, a computer company would have items such as the monitor shipped directly from its vendor to a 3PL facility (e.g., one run by Federal Express or UPS). The customer’s computer order would therefore only come together once all items were placed on a vehicle for delivery. A channel assembly may have low or zero inventories, and it is popular in the computer technology industry. </a:t>
            </a:r>
            <a:endParaRPr lang="en-US" sz="1800" dirty="0" smtClean="0"/>
          </a:p>
          <a:p>
            <a:pPr>
              <a:buNone/>
            </a:pPr>
            <a:endParaRPr lang="en-US" sz="1800" dirty="0" smtClean="0"/>
          </a:p>
          <a:p>
            <a:pPr>
              <a:buNone/>
            </a:pP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91312"/>
          </a:xfrm>
        </p:spPr>
        <p:txBody>
          <a:bodyPr>
            <a:normAutofit fontScale="90000"/>
          </a:bodyPr>
          <a:lstStyle/>
          <a:p>
            <a:r>
              <a:rPr lang="en-US" b="1" dirty="0" smtClean="0"/>
              <a:t>Key Business Processes</a:t>
            </a:r>
            <a:endParaRPr lang="en-US" b="1" dirty="0"/>
          </a:p>
        </p:txBody>
      </p:sp>
      <p:sp>
        <p:nvSpPr>
          <p:cNvPr id="3" name="Content Placeholder 2"/>
          <p:cNvSpPr>
            <a:spLocks noGrp="1"/>
          </p:cNvSpPr>
          <p:nvPr>
            <p:ph idx="1"/>
          </p:nvPr>
        </p:nvSpPr>
        <p:spPr/>
        <p:txBody>
          <a:bodyPr>
            <a:normAutofit fontScale="85000" lnSpcReduction="20000"/>
          </a:bodyPr>
          <a:lstStyle/>
          <a:p>
            <a:pPr marL="509588" indent="-509588"/>
            <a:r>
              <a:rPr lang="en-US" sz="2400" b="1" dirty="0" smtClean="0">
                <a:solidFill>
                  <a:schemeClr val="tx2"/>
                </a:solidFill>
                <a:latin typeface="+mj-lt"/>
              </a:rPr>
              <a:t>Customer relationship management:</a:t>
            </a:r>
          </a:p>
          <a:p>
            <a:pPr marL="509588" indent="-509588">
              <a:buNone/>
            </a:pPr>
            <a:r>
              <a:rPr lang="en-US" sz="2000" dirty="0" smtClean="0">
                <a:latin typeface="+mj-lt"/>
              </a:rPr>
              <a:t>	</a:t>
            </a:r>
            <a:r>
              <a:rPr lang="en-US" sz="2100" dirty="0" smtClean="0">
                <a:latin typeface="+mj-lt"/>
              </a:rPr>
              <a:t>Allows companies to  prioritize their marketing focus on different customer groups according to each group’s long-term value to the company or supply chain.</a:t>
            </a:r>
          </a:p>
          <a:p>
            <a:pPr marL="509588" indent="-509588"/>
            <a:r>
              <a:rPr lang="en-US" sz="2400" b="1" dirty="0" smtClean="0">
                <a:solidFill>
                  <a:schemeClr val="tx2"/>
                </a:solidFill>
                <a:latin typeface="+mj-lt"/>
              </a:rPr>
              <a:t>Customer service management: </a:t>
            </a:r>
          </a:p>
          <a:p>
            <a:pPr marL="509588" indent="-509588">
              <a:buNone/>
            </a:pPr>
            <a:r>
              <a:rPr lang="en-US" sz="2400" b="1" dirty="0" smtClean="0">
                <a:solidFill>
                  <a:schemeClr val="tx2"/>
                </a:solidFill>
                <a:latin typeface="+mj-lt"/>
              </a:rPr>
              <a:t>	</a:t>
            </a:r>
            <a:r>
              <a:rPr lang="en-US" sz="2100" dirty="0" smtClean="0">
                <a:latin typeface="+mj-lt"/>
              </a:rPr>
              <a:t>Presents a multi-company, unified response system to the customer whenever complaints, concerns, questions, or comments are voiced</a:t>
            </a:r>
            <a:endParaRPr lang="en-US" sz="2000" b="1" dirty="0" smtClean="0">
              <a:solidFill>
                <a:schemeClr val="tx2"/>
              </a:solidFill>
              <a:latin typeface="+mj-lt"/>
            </a:endParaRPr>
          </a:p>
          <a:p>
            <a:pPr marL="509588" indent="-509588"/>
            <a:r>
              <a:rPr lang="en-US" sz="2400" b="1" dirty="0" smtClean="0">
                <a:solidFill>
                  <a:schemeClr val="tx2"/>
                </a:solidFill>
                <a:latin typeface="+mj-lt"/>
              </a:rPr>
              <a:t>Demand management:</a:t>
            </a:r>
          </a:p>
          <a:p>
            <a:pPr marL="465138" indent="-465138">
              <a:lnSpc>
                <a:spcPct val="120000"/>
              </a:lnSpc>
              <a:buClr>
                <a:schemeClr val="folHlink"/>
              </a:buClr>
              <a:buSzPct val="80000"/>
              <a:buNone/>
            </a:pPr>
            <a:r>
              <a:rPr lang="en-US" sz="2400" b="1" dirty="0" smtClean="0">
                <a:solidFill>
                  <a:schemeClr val="tx2"/>
                </a:solidFill>
                <a:latin typeface="+mj-lt"/>
              </a:rPr>
              <a:t>	</a:t>
            </a:r>
            <a:r>
              <a:rPr lang="en-US" sz="2100" dirty="0" smtClean="0">
                <a:latin typeface="+mj-lt"/>
              </a:rPr>
              <a:t>Seeks to align supply and demand throughout the supply chain by anticipating customer requirements at each level and create demand-related plans of action prior to actual customer purchasing behavior</a:t>
            </a:r>
            <a:endParaRPr lang="en-US" sz="2400" b="1" dirty="0" smtClean="0">
              <a:solidFill>
                <a:schemeClr val="tx2"/>
              </a:solidFill>
              <a:latin typeface="+mj-lt"/>
            </a:endParaRPr>
          </a:p>
          <a:p>
            <a:pPr marL="509588" indent="-509588"/>
            <a:r>
              <a:rPr lang="en-US" sz="2400" b="1" dirty="0" smtClean="0">
                <a:solidFill>
                  <a:schemeClr val="tx2"/>
                </a:solidFill>
                <a:latin typeface="+mj-lt"/>
              </a:rPr>
              <a:t>Order or distribution fulfillment:</a:t>
            </a:r>
          </a:p>
          <a:p>
            <a:pPr marL="512763" indent="-273050">
              <a:lnSpc>
                <a:spcPct val="120000"/>
              </a:lnSpc>
              <a:buClr>
                <a:schemeClr val="folHlink"/>
              </a:buClr>
              <a:buSzPct val="80000"/>
              <a:buNone/>
            </a:pPr>
            <a:r>
              <a:rPr lang="en-US" sz="2400" dirty="0" smtClean="0">
                <a:latin typeface="+mj-lt"/>
              </a:rPr>
              <a:t>	</a:t>
            </a:r>
            <a:r>
              <a:rPr lang="en-US" sz="1900" dirty="0" smtClean="0">
                <a:latin typeface="+mj-lt"/>
              </a:rPr>
              <a:t>a highly integrated process, often requiring persons from multiple companies and multiple functions to come together and coordinate to create customer satisfaction at a given place and time</a:t>
            </a:r>
          </a:p>
          <a:p>
            <a:pPr marL="509588" indent="-509588"/>
            <a:endParaRPr lang="en-US" sz="2400" b="1" dirty="0" smtClean="0">
              <a:solidFill>
                <a:schemeClr val="tx2"/>
              </a:solidFill>
              <a:latin typeface="+mj-lt"/>
            </a:endParaRPr>
          </a:p>
          <a:p>
            <a:pPr marL="509588" indent="-509588"/>
            <a:endParaRPr lang="en-US" sz="2000" b="1" dirty="0" smtClean="0">
              <a:solidFill>
                <a:schemeClr val="tx2"/>
              </a:solidFill>
              <a:latin typeface="+mj-lt"/>
            </a:endParaRPr>
          </a:p>
          <a:p>
            <a:pPr marL="509588" indent="-509588"/>
            <a:endParaRPr lang="en-US"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b="1" dirty="0" smtClean="0"/>
              <a:t>Contd.</a:t>
            </a:r>
            <a:endParaRPr lang="en-US" b="1" dirty="0"/>
          </a:p>
        </p:txBody>
      </p:sp>
      <p:sp>
        <p:nvSpPr>
          <p:cNvPr id="3" name="Content Placeholder 2"/>
          <p:cNvSpPr>
            <a:spLocks noGrp="1"/>
          </p:cNvSpPr>
          <p:nvPr>
            <p:ph idx="1"/>
          </p:nvPr>
        </p:nvSpPr>
        <p:spPr>
          <a:xfrm>
            <a:off x="457200" y="1600200"/>
            <a:ext cx="8229600" cy="4648200"/>
          </a:xfrm>
        </p:spPr>
        <p:txBody>
          <a:bodyPr>
            <a:normAutofit fontScale="77500" lnSpcReduction="20000"/>
          </a:bodyPr>
          <a:lstStyle/>
          <a:p>
            <a:pPr marL="509588" indent="-509588"/>
            <a:r>
              <a:rPr lang="en-US" sz="2800" b="1" dirty="0" smtClean="0">
                <a:solidFill>
                  <a:schemeClr val="tx2"/>
                </a:solidFill>
                <a:latin typeface="+mj-lt"/>
              </a:rPr>
              <a:t>Manufacturing flow management:</a:t>
            </a:r>
          </a:p>
          <a:p>
            <a:pPr marL="509588" indent="-509588">
              <a:lnSpc>
                <a:spcPct val="120000"/>
              </a:lnSpc>
              <a:buClr>
                <a:schemeClr val="folHlink"/>
              </a:buClr>
              <a:buSzPct val="80000"/>
              <a:buNone/>
            </a:pPr>
            <a:r>
              <a:rPr lang="en-US" sz="2800" dirty="0" smtClean="0">
                <a:latin typeface="+mj-lt"/>
              </a:rPr>
              <a:t>	</a:t>
            </a:r>
            <a:r>
              <a:rPr lang="en-US" sz="2100" dirty="0" smtClean="0">
                <a:latin typeface="+mj-lt"/>
              </a:rPr>
              <a:t>Concerned with ensuring that firms in the supply chain have the needed resources to manufacture with flexibility and to move products through a multi-stage production process</a:t>
            </a:r>
          </a:p>
          <a:p>
            <a:pPr marL="509588" indent="-509588"/>
            <a:r>
              <a:rPr lang="en-US" sz="2800" b="1" dirty="0" smtClean="0">
                <a:solidFill>
                  <a:schemeClr val="tx2"/>
                </a:solidFill>
                <a:latin typeface="+mj-lt"/>
              </a:rPr>
              <a:t>Supplier relationship management:</a:t>
            </a:r>
          </a:p>
          <a:p>
            <a:pPr marL="509588" indent="-509588">
              <a:buNone/>
            </a:pPr>
            <a:r>
              <a:rPr lang="en-US" sz="2800" dirty="0" smtClean="0">
                <a:latin typeface="+mj-lt"/>
              </a:rPr>
              <a:t>	</a:t>
            </a:r>
            <a:r>
              <a:rPr lang="en-US" sz="2300" dirty="0" smtClean="0">
                <a:latin typeface="+mj-lt"/>
              </a:rPr>
              <a:t>Closely related to the manufacturing flow management process and contains several characteristics that parallel the customer relationship management process</a:t>
            </a:r>
          </a:p>
          <a:p>
            <a:pPr marL="509588" indent="-509588"/>
            <a:r>
              <a:rPr lang="en-US" sz="2800" b="1" dirty="0" smtClean="0">
                <a:solidFill>
                  <a:schemeClr val="tx2"/>
                </a:solidFill>
                <a:latin typeface="+mj-lt"/>
              </a:rPr>
              <a:t>Product development and commercialization:</a:t>
            </a:r>
          </a:p>
          <a:p>
            <a:pPr marL="509588" indent="-509588">
              <a:buNone/>
            </a:pPr>
            <a:r>
              <a:rPr lang="en-US" sz="2800" dirty="0" smtClean="0">
                <a:latin typeface="+mj-lt"/>
              </a:rPr>
              <a:t>	</a:t>
            </a:r>
            <a:r>
              <a:rPr lang="en-US" sz="2300" dirty="0" smtClean="0">
                <a:latin typeface="+mj-lt"/>
              </a:rPr>
              <a:t>Includes the group activities that facilitates the joint development and marketing of new offerings among a group of supply chain partner firms</a:t>
            </a:r>
          </a:p>
          <a:p>
            <a:pPr marL="509588" indent="-509588"/>
            <a:r>
              <a:rPr lang="en-US" sz="2800" b="1" dirty="0" smtClean="0">
                <a:solidFill>
                  <a:schemeClr val="tx2"/>
                </a:solidFill>
                <a:latin typeface="+mj-lt"/>
              </a:rPr>
              <a:t>Returns management:</a:t>
            </a:r>
          </a:p>
          <a:p>
            <a:pPr marL="509588" indent="-509588">
              <a:buNone/>
            </a:pPr>
            <a:r>
              <a:rPr lang="en-US" dirty="0" smtClean="0">
                <a:latin typeface="+mj-lt"/>
              </a:rPr>
              <a:t>	</a:t>
            </a:r>
            <a:r>
              <a:rPr lang="en-US" sz="2100" dirty="0" smtClean="0">
                <a:latin typeface="+mj-lt"/>
              </a:rPr>
              <a:t>Enables firms to manage volumes of returned product efficiently, while minimizing returns-related costs and maximizing the value of the returned assets to the firms in the supply chain</a:t>
            </a:r>
          </a:p>
          <a:p>
            <a:pPr marL="509588" indent="-509588"/>
            <a:endParaRPr lang="en-US" dirty="0">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2884" t="10417" r="13324" b="6250"/>
          <a:stretch>
            <a:fillRect/>
          </a:stretch>
        </p:blipFill>
        <p:spPr bwMode="auto">
          <a:xfrm>
            <a:off x="0" y="762000"/>
            <a:ext cx="8915400" cy="6096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t>Variability in SCM</a:t>
            </a:r>
            <a:endParaRPr lang="en-US" sz="4400" dirty="0"/>
          </a:p>
        </p:txBody>
      </p:sp>
      <p:sp>
        <p:nvSpPr>
          <p:cNvPr id="3" name="Content Placeholder 2"/>
          <p:cNvSpPr>
            <a:spLocks noGrp="1"/>
          </p:cNvSpPr>
          <p:nvPr>
            <p:ph idx="1"/>
          </p:nvPr>
        </p:nvSpPr>
        <p:spPr>
          <a:xfrm>
            <a:off x="457200" y="1752600"/>
            <a:ext cx="8229600" cy="4724400"/>
          </a:xfrm>
        </p:spPr>
        <p:txBody>
          <a:bodyPr/>
          <a:lstStyle/>
          <a:p>
            <a:r>
              <a:rPr lang="en-US" dirty="0" smtClean="0"/>
              <a:t>Demand Variability:</a:t>
            </a:r>
          </a:p>
          <a:p>
            <a:pPr marL="914400" indent="-225425">
              <a:buNone/>
            </a:pPr>
            <a:r>
              <a:rPr lang="en-US" sz="2000" dirty="0" smtClean="0"/>
              <a:t>Even the most sophisticated demand forecasting tools often fails to anticipate the demand.</a:t>
            </a:r>
            <a:endParaRPr lang="en-US" dirty="0" smtClean="0"/>
          </a:p>
          <a:p>
            <a:pPr marL="231775" indent="-225425"/>
            <a:r>
              <a:rPr lang="en-US" dirty="0" smtClean="0"/>
              <a:t>Process Variability:</a:t>
            </a:r>
          </a:p>
          <a:p>
            <a:pPr marL="231775" indent="-225425">
              <a:buNone/>
            </a:pPr>
            <a:r>
              <a:rPr lang="en-US" dirty="0" smtClean="0"/>
              <a:t>		</a:t>
            </a:r>
            <a:r>
              <a:rPr lang="en-US" sz="2000" dirty="0" smtClean="0"/>
              <a:t>Unexpected staff absence </a:t>
            </a:r>
          </a:p>
          <a:p>
            <a:pPr marL="231775" indent="-225425">
              <a:buNone/>
            </a:pPr>
            <a:r>
              <a:rPr lang="en-US" sz="2000" dirty="0" smtClean="0"/>
              <a:t>		wrong inventory forecast</a:t>
            </a:r>
          </a:p>
          <a:p>
            <a:pPr marL="231775" indent="-225425"/>
            <a:r>
              <a:rPr lang="en-US" dirty="0" smtClean="0"/>
              <a:t>Supply Variability:</a:t>
            </a:r>
          </a:p>
          <a:p>
            <a:pPr marL="231775" indent="-225425">
              <a:buNone/>
            </a:pPr>
            <a:r>
              <a:rPr lang="en-US" dirty="0" smtClean="0"/>
              <a:t>		</a:t>
            </a:r>
            <a:r>
              <a:rPr lang="en-US" sz="2000" dirty="0" smtClean="0"/>
              <a:t>Late delivery from supplier </a:t>
            </a:r>
            <a:r>
              <a:rPr lang="en-US" dirty="0" smtClean="0"/>
              <a: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Autofit/>
          </a:bodyPr>
          <a:lstStyle/>
          <a:p>
            <a:r>
              <a:rPr lang="en-US" sz="4000" b="1" dirty="0" smtClean="0"/>
              <a:t>Levels of Decisions in the Supply Chain</a:t>
            </a:r>
            <a:endParaRPr lang="en-US" sz="4000" dirty="0"/>
          </a:p>
        </p:txBody>
      </p:sp>
      <p:sp>
        <p:nvSpPr>
          <p:cNvPr id="3" name="Content Placeholder 2"/>
          <p:cNvSpPr>
            <a:spLocks noGrp="1"/>
          </p:cNvSpPr>
          <p:nvPr>
            <p:ph idx="1"/>
          </p:nvPr>
        </p:nvSpPr>
        <p:spPr>
          <a:xfrm>
            <a:off x="457200" y="1219200"/>
            <a:ext cx="8229600" cy="5105400"/>
          </a:xfrm>
        </p:spPr>
        <p:txBody>
          <a:bodyPr>
            <a:normAutofit/>
          </a:bodyPr>
          <a:lstStyle/>
          <a:p>
            <a:pPr marL="0" indent="0">
              <a:buNone/>
            </a:pPr>
            <a:r>
              <a:rPr lang="en-US" sz="1600" dirty="0" smtClean="0"/>
              <a:t>     In order to make sure that the above supply chain is running smoothly and also to ensure maximum customer satisfaction at the lowest possible cost, organizations adopt supply chain management processes and various technologies to assist in these processes.</a:t>
            </a:r>
          </a:p>
          <a:p>
            <a:pPr marL="0" indent="0">
              <a:buNone/>
            </a:pPr>
            <a:r>
              <a:rPr lang="en-US" sz="1600" dirty="0" smtClean="0"/>
              <a:t>There are three levels of activities/decision in Supply Chain Management with that different departments of an organization focus on to achieve the smooth running of the supply chain. They are:</a:t>
            </a:r>
          </a:p>
          <a:p>
            <a:endParaRPr lang="en-US" sz="1600" dirty="0" smtClean="0"/>
          </a:p>
          <a:p>
            <a:r>
              <a:rPr lang="en-US" sz="1600" dirty="0" smtClean="0"/>
              <a:t>Strategic Decision</a:t>
            </a:r>
          </a:p>
          <a:p>
            <a:r>
              <a:rPr lang="en-US" sz="1600" dirty="0" smtClean="0"/>
              <a:t>Tactical Decision</a:t>
            </a:r>
          </a:p>
          <a:p>
            <a:r>
              <a:rPr lang="en-US" sz="1600" dirty="0" smtClean="0"/>
              <a:t>Operational Decision</a:t>
            </a:r>
          </a:p>
          <a:p>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57200" y="1295400"/>
            <a:ext cx="8229600" cy="5029200"/>
          </a:xfrm>
        </p:spPr>
        <p:txBody>
          <a:bodyPr>
            <a:normAutofit/>
          </a:bodyPr>
          <a:lstStyle/>
          <a:p>
            <a:r>
              <a:rPr lang="en-US" b="1" dirty="0" smtClean="0"/>
              <a:t>Strategic -</a:t>
            </a:r>
            <a:r>
              <a:rPr lang="en-US" sz="1400" dirty="0" smtClean="0"/>
              <a:t> At this level, senior management is involved in the supply chain process and makes decisions that concern the entire organization and “what processes each stage will perform?”. Every effective supply chain strategy begins with solid long-term decision-making. The strategic level lays the groundwork for the entire supply chain process, from beginning to end, and is an essential part of supply chain management. Decisions made at this level include the size and site of the production area, the collaborations with suppliers, and the type of that product that is going to be manufactured and so forth.</a:t>
            </a:r>
          </a:p>
          <a:p>
            <a:pPr>
              <a:buNone/>
            </a:pPr>
            <a:r>
              <a:rPr lang="en-US" sz="1400" dirty="0" smtClean="0"/>
              <a:t>Decisions addressed at this level include:</a:t>
            </a:r>
          </a:p>
          <a:p>
            <a:pPr lvl="0"/>
            <a:r>
              <a:rPr lang="en-US" sz="1400" dirty="0" smtClean="0"/>
              <a:t>Designing the SCM to meet the organizational goal</a:t>
            </a:r>
          </a:p>
          <a:p>
            <a:pPr lvl="0"/>
            <a:r>
              <a:rPr lang="en-US" sz="1400" dirty="0" smtClean="0"/>
              <a:t>Recognize and clear state vision </a:t>
            </a:r>
          </a:p>
          <a:p>
            <a:pPr lvl="0"/>
            <a:r>
              <a:rPr lang="en-US" sz="1400" dirty="0" smtClean="0"/>
              <a:t>Recognize business trend, priorities</a:t>
            </a:r>
          </a:p>
          <a:p>
            <a:pPr lvl="0"/>
            <a:r>
              <a:rPr lang="en-US" sz="1400" dirty="0" smtClean="0"/>
              <a:t>Choosing the site and purpose of business facilities</a:t>
            </a:r>
          </a:p>
          <a:p>
            <a:pPr lvl="0"/>
            <a:r>
              <a:rPr lang="en-US" sz="1400" dirty="0" smtClean="0"/>
              <a:t>Creating a network of reliable suppliers, transporters, and logistics handlers</a:t>
            </a:r>
          </a:p>
          <a:p>
            <a:pPr lvl="0"/>
            <a:r>
              <a:rPr lang="en-US" sz="1400" dirty="0" smtClean="0"/>
              <a:t>Long-term improvements and innovations to meet client demands</a:t>
            </a:r>
          </a:p>
          <a:p>
            <a:pPr lvl="0"/>
            <a:r>
              <a:rPr lang="en-US" sz="1400" dirty="0" smtClean="0"/>
              <a:t>Inventory and product management throughout its life cycle</a:t>
            </a:r>
          </a:p>
          <a:p>
            <a:pPr lvl="0"/>
            <a:r>
              <a:rPr lang="en-US" sz="1400" dirty="0" smtClean="0"/>
              <a:t>IT programs and systems to make the process more effective</a:t>
            </a:r>
          </a:p>
          <a:p>
            <a:pPr lvl="0"/>
            <a:r>
              <a:rPr lang="en-US" sz="1400" dirty="0" smtClean="0"/>
              <a:t>Involved top level management</a:t>
            </a:r>
          </a:p>
          <a:p>
            <a:pPr lvl="0"/>
            <a:endParaRPr lang="en-US" sz="14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04800" y="762000"/>
            <a:ext cx="8128000" cy="9144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Supply Chain Management - Introduction</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Rectangle 5"/>
          <p:cNvSpPr>
            <a:spLocks noChangeArrowheads="1"/>
          </p:cNvSpPr>
          <p:nvPr/>
        </p:nvSpPr>
        <p:spPr bwMode="auto">
          <a:xfrm>
            <a:off x="609600" y="2590800"/>
            <a:ext cx="914400" cy="914400"/>
          </a:xfrm>
          <a:prstGeom prst="rect">
            <a:avLst/>
          </a:prstGeom>
          <a:solidFill>
            <a:srgbClr val="339966"/>
          </a:solidFill>
          <a:ln w="9525">
            <a:solidFill>
              <a:schemeClr val="tx1"/>
            </a:solidFill>
            <a:miter lim="800000"/>
            <a:headEnd/>
            <a:tailEnd/>
          </a:ln>
          <a:effectLst/>
        </p:spPr>
        <p:txBody>
          <a:bodyPr wrap="none" anchor="ctr"/>
          <a:lstStyle/>
          <a:p>
            <a:pPr algn="ctr" eaLnBrk="0" hangingPunct="0"/>
            <a:r>
              <a:rPr lang="en-US" dirty="0" smtClean="0">
                <a:latin typeface="Times New Roman" pitchFamily="18" charset="0"/>
              </a:rPr>
              <a:t>Material A</a:t>
            </a:r>
            <a:endParaRPr lang="en-US" dirty="0">
              <a:latin typeface="Times New Roman" pitchFamily="18" charset="0"/>
            </a:endParaRPr>
          </a:p>
        </p:txBody>
      </p:sp>
      <p:sp>
        <p:nvSpPr>
          <p:cNvPr id="4" name="Rectangle 6"/>
          <p:cNvSpPr>
            <a:spLocks noChangeArrowheads="1"/>
          </p:cNvSpPr>
          <p:nvPr/>
        </p:nvSpPr>
        <p:spPr bwMode="auto">
          <a:xfrm>
            <a:off x="609600" y="4191000"/>
            <a:ext cx="914400" cy="914400"/>
          </a:xfrm>
          <a:prstGeom prst="rect">
            <a:avLst/>
          </a:prstGeom>
          <a:solidFill>
            <a:srgbClr val="339966"/>
          </a:solidFill>
          <a:ln w="9525">
            <a:solidFill>
              <a:schemeClr val="tx1"/>
            </a:solidFill>
            <a:miter lim="800000"/>
            <a:headEnd/>
            <a:tailEnd/>
          </a:ln>
          <a:effectLst/>
        </p:spPr>
        <p:txBody>
          <a:bodyPr wrap="none" anchor="ctr"/>
          <a:lstStyle/>
          <a:p>
            <a:pPr algn="ctr" eaLnBrk="0" hangingPunct="0"/>
            <a:r>
              <a:rPr lang="en-US" dirty="0" smtClean="0">
                <a:latin typeface="Times New Roman" pitchFamily="18" charset="0"/>
              </a:rPr>
              <a:t>Material C</a:t>
            </a:r>
            <a:endParaRPr lang="en-US" dirty="0">
              <a:latin typeface="Times New Roman" pitchFamily="18" charset="0"/>
            </a:endParaRPr>
          </a:p>
        </p:txBody>
      </p:sp>
      <p:sp>
        <p:nvSpPr>
          <p:cNvPr id="5" name="Rectangle 7"/>
          <p:cNvSpPr>
            <a:spLocks noChangeArrowheads="1"/>
          </p:cNvSpPr>
          <p:nvPr/>
        </p:nvSpPr>
        <p:spPr bwMode="auto">
          <a:xfrm>
            <a:off x="3505200" y="1981200"/>
            <a:ext cx="1143000" cy="6858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Times New Roman" pitchFamily="18" charset="0"/>
              </a:rPr>
              <a:t>Factory</a:t>
            </a:r>
          </a:p>
          <a:p>
            <a:pPr algn="ctr" eaLnBrk="0" hangingPunct="0"/>
            <a:r>
              <a:rPr lang="en-US" sz="2400">
                <a:latin typeface="Times New Roman" pitchFamily="18" charset="0"/>
              </a:rPr>
              <a:t>1</a:t>
            </a:r>
          </a:p>
        </p:txBody>
      </p:sp>
      <p:sp>
        <p:nvSpPr>
          <p:cNvPr id="6" name="Rectangle 8"/>
          <p:cNvSpPr>
            <a:spLocks noChangeArrowheads="1"/>
          </p:cNvSpPr>
          <p:nvPr/>
        </p:nvSpPr>
        <p:spPr bwMode="auto">
          <a:xfrm>
            <a:off x="3505200" y="2971800"/>
            <a:ext cx="1143000" cy="6858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Times New Roman" pitchFamily="18" charset="0"/>
              </a:rPr>
              <a:t>Factory</a:t>
            </a:r>
          </a:p>
          <a:p>
            <a:pPr algn="ctr" eaLnBrk="0" hangingPunct="0"/>
            <a:r>
              <a:rPr lang="en-US" sz="2400">
                <a:latin typeface="Times New Roman" pitchFamily="18" charset="0"/>
              </a:rPr>
              <a:t>2</a:t>
            </a:r>
          </a:p>
        </p:txBody>
      </p:sp>
      <p:sp>
        <p:nvSpPr>
          <p:cNvPr id="7" name="Rectangle 9"/>
          <p:cNvSpPr>
            <a:spLocks noChangeArrowheads="1"/>
          </p:cNvSpPr>
          <p:nvPr/>
        </p:nvSpPr>
        <p:spPr bwMode="auto">
          <a:xfrm>
            <a:off x="3505200" y="3886200"/>
            <a:ext cx="1143000" cy="6096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Times New Roman" pitchFamily="18" charset="0"/>
              </a:rPr>
              <a:t>Factory</a:t>
            </a:r>
          </a:p>
          <a:p>
            <a:pPr algn="ctr" eaLnBrk="0" hangingPunct="0"/>
            <a:r>
              <a:rPr lang="en-US" sz="2400">
                <a:latin typeface="Times New Roman" pitchFamily="18" charset="0"/>
              </a:rPr>
              <a:t>3</a:t>
            </a:r>
          </a:p>
        </p:txBody>
      </p:sp>
      <p:sp>
        <p:nvSpPr>
          <p:cNvPr id="8" name="Rectangle 10"/>
          <p:cNvSpPr>
            <a:spLocks noChangeArrowheads="1"/>
          </p:cNvSpPr>
          <p:nvPr/>
        </p:nvSpPr>
        <p:spPr bwMode="auto">
          <a:xfrm>
            <a:off x="3505200" y="4648200"/>
            <a:ext cx="1143000" cy="6858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Times New Roman" pitchFamily="18" charset="0"/>
              </a:rPr>
              <a:t>Factory</a:t>
            </a:r>
          </a:p>
          <a:p>
            <a:pPr algn="ctr" eaLnBrk="0" hangingPunct="0"/>
            <a:r>
              <a:rPr lang="en-US" sz="2400">
                <a:latin typeface="Times New Roman" pitchFamily="18" charset="0"/>
              </a:rPr>
              <a:t>4</a:t>
            </a:r>
          </a:p>
        </p:txBody>
      </p:sp>
      <p:sp>
        <p:nvSpPr>
          <p:cNvPr id="9" name="Rectangle 11"/>
          <p:cNvSpPr>
            <a:spLocks noChangeArrowheads="1"/>
          </p:cNvSpPr>
          <p:nvPr/>
        </p:nvSpPr>
        <p:spPr bwMode="auto">
          <a:xfrm>
            <a:off x="3505200" y="5562600"/>
            <a:ext cx="1143000" cy="6858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Times New Roman" pitchFamily="18" charset="0"/>
              </a:rPr>
              <a:t>Factory</a:t>
            </a:r>
          </a:p>
          <a:p>
            <a:pPr algn="ctr" eaLnBrk="0" hangingPunct="0"/>
            <a:r>
              <a:rPr lang="en-US" sz="2400">
                <a:latin typeface="Times New Roman" pitchFamily="18" charset="0"/>
              </a:rPr>
              <a:t>5</a:t>
            </a:r>
          </a:p>
        </p:txBody>
      </p:sp>
      <p:sp>
        <p:nvSpPr>
          <p:cNvPr id="10" name="Rectangle 12"/>
          <p:cNvSpPr>
            <a:spLocks noChangeArrowheads="1"/>
          </p:cNvSpPr>
          <p:nvPr/>
        </p:nvSpPr>
        <p:spPr bwMode="auto">
          <a:xfrm>
            <a:off x="5257800" y="3276600"/>
            <a:ext cx="1600200" cy="18288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endParaRPr lang="en-US" sz="2400">
              <a:latin typeface="Times New Roman" pitchFamily="18" charset="0"/>
            </a:endParaRPr>
          </a:p>
          <a:p>
            <a:pPr algn="ctr" eaLnBrk="0" hangingPunct="0"/>
            <a:r>
              <a:rPr lang="en-US" sz="2400">
                <a:latin typeface="Times New Roman" pitchFamily="18" charset="0"/>
              </a:rPr>
              <a:t>The</a:t>
            </a:r>
          </a:p>
          <a:p>
            <a:pPr algn="ctr" eaLnBrk="0" hangingPunct="0"/>
            <a:r>
              <a:rPr lang="en-US" sz="2400">
                <a:latin typeface="Times New Roman" pitchFamily="18" charset="0"/>
              </a:rPr>
              <a:t>Customer</a:t>
            </a:r>
          </a:p>
          <a:p>
            <a:pPr algn="ctr" eaLnBrk="0" hangingPunct="0"/>
            <a:r>
              <a:rPr lang="en-US" sz="2400">
                <a:latin typeface="Times New Roman" pitchFamily="18" charset="0"/>
              </a:rPr>
              <a:t>(Retailer)</a:t>
            </a:r>
          </a:p>
          <a:p>
            <a:pPr algn="ctr" eaLnBrk="0" hangingPunct="0"/>
            <a:endParaRPr lang="en-US" sz="2400">
              <a:latin typeface="Times New Roman" pitchFamily="18" charset="0"/>
            </a:endParaRPr>
          </a:p>
        </p:txBody>
      </p:sp>
      <p:sp>
        <p:nvSpPr>
          <p:cNvPr id="11" name="Rectangle 19"/>
          <p:cNvSpPr>
            <a:spLocks noChangeArrowheads="1"/>
          </p:cNvSpPr>
          <p:nvPr/>
        </p:nvSpPr>
        <p:spPr bwMode="auto">
          <a:xfrm>
            <a:off x="1905000" y="1905000"/>
            <a:ext cx="1143000" cy="12954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dirty="0" smtClean="0">
                <a:latin typeface="Times New Roman" pitchFamily="18" charset="0"/>
              </a:rPr>
              <a:t>Material B</a:t>
            </a:r>
            <a:endParaRPr lang="en-US" dirty="0">
              <a:latin typeface="Times New Roman" pitchFamily="18" charset="0"/>
            </a:endParaRPr>
          </a:p>
        </p:txBody>
      </p:sp>
      <p:sp>
        <p:nvSpPr>
          <p:cNvPr id="12" name="Line 21"/>
          <p:cNvSpPr>
            <a:spLocks noChangeShapeType="1"/>
          </p:cNvSpPr>
          <p:nvPr/>
        </p:nvSpPr>
        <p:spPr bwMode="auto">
          <a:xfrm>
            <a:off x="3048000" y="2133600"/>
            <a:ext cx="457200" cy="152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3" name="Line 22"/>
          <p:cNvSpPr>
            <a:spLocks noChangeShapeType="1"/>
          </p:cNvSpPr>
          <p:nvPr/>
        </p:nvSpPr>
        <p:spPr bwMode="auto">
          <a:xfrm>
            <a:off x="3048000" y="2438400"/>
            <a:ext cx="457200" cy="838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4" name="Line 23"/>
          <p:cNvSpPr>
            <a:spLocks noChangeShapeType="1"/>
          </p:cNvSpPr>
          <p:nvPr/>
        </p:nvSpPr>
        <p:spPr bwMode="auto">
          <a:xfrm>
            <a:off x="3048000" y="2743200"/>
            <a:ext cx="457200" cy="1447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 name="Line 24"/>
          <p:cNvSpPr>
            <a:spLocks noChangeShapeType="1"/>
          </p:cNvSpPr>
          <p:nvPr/>
        </p:nvSpPr>
        <p:spPr bwMode="auto">
          <a:xfrm>
            <a:off x="2819400" y="3200400"/>
            <a:ext cx="685800" cy="1828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 name="Line 25"/>
          <p:cNvSpPr>
            <a:spLocks noChangeShapeType="1"/>
          </p:cNvSpPr>
          <p:nvPr/>
        </p:nvSpPr>
        <p:spPr bwMode="auto">
          <a:xfrm>
            <a:off x="2590800" y="3200400"/>
            <a:ext cx="914400" cy="2743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 name="Line 26"/>
          <p:cNvSpPr>
            <a:spLocks noChangeShapeType="1"/>
          </p:cNvSpPr>
          <p:nvPr/>
        </p:nvSpPr>
        <p:spPr bwMode="auto">
          <a:xfrm>
            <a:off x="1524000" y="2819400"/>
            <a:ext cx="3810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 name="Line 27"/>
          <p:cNvSpPr>
            <a:spLocks noChangeShapeType="1"/>
          </p:cNvSpPr>
          <p:nvPr/>
        </p:nvSpPr>
        <p:spPr bwMode="auto">
          <a:xfrm flipV="1">
            <a:off x="1524000" y="2514600"/>
            <a:ext cx="1981200" cy="1905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9" name="Line 28"/>
          <p:cNvSpPr>
            <a:spLocks noChangeShapeType="1"/>
          </p:cNvSpPr>
          <p:nvPr/>
        </p:nvSpPr>
        <p:spPr bwMode="auto">
          <a:xfrm flipV="1">
            <a:off x="1524000" y="3352800"/>
            <a:ext cx="1981200" cy="1143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0" name="Line 29"/>
          <p:cNvSpPr>
            <a:spLocks noChangeShapeType="1"/>
          </p:cNvSpPr>
          <p:nvPr/>
        </p:nvSpPr>
        <p:spPr bwMode="auto">
          <a:xfrm flipV="1">
            <a:off x="1524000" y="4267200"/>
            <a:ext cx="1981200"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1" name="Line 32"/>
          <p:cNvSpPr>
            <a:spLocks noChangeShapeType="1"/>
          </p:cNvSpPr>
          <p:nvPr/>
        </p:nvSpPr>
        <p:spPr bwMode="auto">
          <a:xfrm>
            <a:off x="1524000" y="4953000"/>
            <a:ext cx="2057400" cy="1143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 name="Line 33"/>
          <p:cNvSpPr>
            <a:spLocks noChangeShapeType="1"/>
          </p:cNvSpPr>
          <p:nvPr/>
        </p:nvSpPr>
        <p:spPr bwMode="auto">
          <a:xfrm>
            <a:off x="1524000" y="4800600"/>
            <a:ext cx="1981200"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3" name="Line 34"/>
          <p:cNvSpPr>
            <a:spLocks noChangeShapeType="1"/>
          </p:cNvSpPr>
          <p:nvPr/>
        </p:nvSpPr>
        <p:spPr bwMode="auto">
          <a:xfrm>
            <a:off x="4648200" y="2362200"/>
            <a:ext cx="609600" cy="1447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4" name="Line 35"/>
          <p:cNvSpPr>
            <a:spLocks noChangeShapeType="1"/>
          </p:cNvSpPr>
          <p:nvPr/>
        </p:nvSpPr>
        <p:spPr bwMode="auto">
          <a:xfrm>
            <a:off x="4648200" y="3352800"/>
            <a:ext cx="6096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 name="Line 36"/>
          <p:cNvSpPr>
            <a:spLocks noChangeShapeType="1"/>
          </p:cNvSpPr>
          <p:nvPr/>
        </p:nvSpPr>
        <p:spPr bwMode="auto">
          <a:xfrm>
            <a:off x="4648200" y="4191000"/>
            <a:ext cx="609600" cy="76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6" name="Line 37"/>
          <p:cNvSpPr>
            <a:spLocks noChangeShapeType="1"/>
          </p:cNvSpPr>
          <p:nvPr/>
        </p:nvSpPr>
        <p:spPr bwMode="auto">
          <a:xfrm flipV="1">
            <a:off x="4648200" y="4648200"/>
            <a:ext cx="60960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7" name="Line 38"/>
          <p:cNvSpPr>
            <a:spLocks noChangeShapeType="1"/>
          </p:cNvSpPr>
          <p:nvPr/>
        </p:nvSpPr>
        <p:spPr bwMode="auto">
          <a:xfrm flipV="1">
            <a:off x="4648200" y="4953000"/>
            <a:ext cx="609600" cy="914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8" name="Line 39"/>
          <p:cNvSpPr>
            <a:spLocks noChangeShapeType="1"/>
          </p:cNvSpPr>
          <p:nvPr/>
        </p:nvSpPr>
        <p:spPr bwMode="auto">
          <a:xfrm flipV="1">
            <a:off x="6858000" y="2819400"/>
            <a:ext cx="762000" cy="838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9" name="Line 40"/>
          <p:cNvSpPr>
            <a:spLocks noChangeShapeType="1"/>
          </p:cNvSpPr>
          <p:nvPr/>
        </p:nvSpPr>
        <p:spPr bwMode="auto">
          <a:xfrm>
            <a:off x="6858000" y="4038600"/>
            <a:ext cx="685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0" name="Line 41"/>
          <p:cNvSpPr>
            <a:spLocks noChangeShapeType="1"/>
          </p:cNvSpPr>
          <p:nvPr/>
        </p:nvSpPr>
        <p:spPr bwMode="auto">
          <a:xfrm>
            <a:off x="6858000" y="4572000"/>
            <a:ext cx="838200" cy="762000"/>
          </a:xfrm>
          <a:prstGeom prst="line">
            <a:avLst/>
          </a:prstGeom>
          <a:noFill/>
          <a:ln w="9525">
            <a:solidFill>
              <a:schemeClr val="tx1"/>
            </a:solidFill>
            <a:round/>
            <a:headEnd/>
            <a:tailEnd type="triangle" w="med" len="med"/>
          </a:ln>
          <a:effectLst/>
        </p:spPr>
        <p:txBody>
          <a:bodyPr wrap="none" anchor="ctr"/>
          <a:lstStyle/>
          <a:p>
            <a:endParaRPr lang="en-US"/>
          </a:p>
        </p:txBody>
      </p:sp>
      <p:pic>
        <p:nvPicPr>
          <p:cNvPr id="31" name="Picture 42" descr="AG00308_"/>
          <p:cNvPicPr>
            <a:picLocks noChangeAspect="1" noChangeArrowheads="1" noCrop="1"/>
          </p:cNvPicPr>
          <p:nvPr/>
        </p:nvPicPr>
        <p:blipFill>
          <a:blip r:embed="rId2"/>
          <a:srcRect/>
          <a:stretch>
            <a:fillRect/>
          </a:stretch>
        </p:blipFill>
        <p:spPr bwMode="auto">
          <a:xfrm>
            <a:off x="7620000" y="2209800"/>
            <a:ext cx="982663" cy="1066800"/>
          </a:xfrm>
          <a:prstGeom prst="rect">
            <a:avLst/>
          </a:prstGeom>
          <a:noFill/>
        </p:spPr>
      </p:pic>
      <p:pic>
        <p:nvPicPr>
          <p:cNvPr id="32" name="Picture 43" descr="AG00301_"/>
          <p:cNvPicPr>
            <a:picLocks noChangeAspect="1" noChangeArrowheads="1" noCrop="1"/>
          </p:cNvPicPr>
          <p:nvPr/>
        </p:nvPicPr>
        <p:blipFill>
          <a:blip r:embed="rId3"/>
          <a:srcRect/>
          <a:stretch>
            <a:fillRect/>
          </a:stretch>
        </p:blipFill>
        <p:spPr bwMode="auto">
          <a:xfrm>
            <a:off x="7696200" y="3505200"/>
            <a:ext cx="800100" cy="1108075"/>
          </a:xfrm>
          <a:prstGeom prst="rect">
            <a:avLst/>
          </a:prstGeom>
          <a:noFill/>
        </p:spPr>
      </p:pic>
      <p:pic>
        <p:nvPicPr>
          <p:cNvPr id="33" name="Picture 44" descr="AG00315_"/>
          <p:cNvPicPr>
            <a:picLocks noChangeAspect="1" noChangeArrowheads="1" noCrop="1"/>
          </p:cNvPicPr>
          <p:nvPr/>
        </p:nvPicPr>
        <p:blipFill>
          <a:blip r:embed="rId4"/>
          <a:srcRect/>
          <a:stretch>
            <a:fillRect/>
          </a:stretch>
        </p:blipFill>
        <p:spPr bwMode="auto">
          <a:xfrm>
            <a:off x="7696200" y="4876800"/>
            <a:ext cx="914400" cy="1143000"/>
          </a:xfrm>
          <a:prstGeom prst="rect">
            <a:avLst/>
          </a:prstGeom>
          <a:noFill/>
        </p:spPr>
      </p:pic>
      <p:sp>
        <p:nvSpPr>
          <p:cNvPr id="34" name="Line 40"/>
          <p:cNvSpPr>
            <a:spLocks noChangeShapeType="1"/>
          </p:cNvSpPr>
          <p:nvPr/>
        </p:nvSpPr>
        <p:spPr bwMode="auto">
          <a:xfrm>
            <a:off x="1097280" y="3505200"/>
            <a:ext cx="45719" cy="609600"/>
          </a:xfrm>
          <a:prstGeom prst="line">
            <a:avLst/>
          </a:prstGeom>
          <a:noFill/>
          <a:ln w="9525">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57200" y="1219200"/>
            <a:ext cx="8229600" cy="5105400"/>
          </a:xfrm>
        </p:spPr>
        <p:txBody>
          <a:bodyPr>
            <a:normAutofit/>
          </a:bodyPr>
          <a:lstStyle/>
          <a:p>
            <a:r>
              <a:rPr lang="en-US" b="1" dirty="0" smtClean="0"/>
              <a:t>Tactical - </a:t>
            </a:r>
            <a:r>
              <a:rPr lang="en-US" sz="1400" dirty="0" smtClean="0"/>
              <a:t>“ How to achieve the strategic goals?” ,Tactical level of activity focuses on achieving lowest costs for running the supply chain. Businesses make mid-term decisions involving the supply chain at the tactical level. At the strategy level, general planning begins, but processes are actually defined at the tactical level. Tactical decisions play a big role in controlling costs and minimizing risks. At this level, the focus is on customer demands and achieving the best end value. Some of the ways this is done is by creating a purchasing plan with a preferred suppliers and working with transportation companies for cost effective transport.</a:t>
            </a:r>
          </a:p>
          <a:p>
            <a:pPr>
              <a:buNone/>
            </a:pPr>
            <a:r>
              <a:rPr lang="en-US" sz="1600" dirty="0" smtClean="0"/>
              <a:t> </a:t>
            </a:r>
            <a:r>
              <a:rPr lang="en-US" sz="1400" dirty="0" smtClean="0"/>
              <a:t>Common concerns include:</a:t>
            </a:r>
          </a:p>
          <a:p>
            <a:pPr lvl="0"/>
            <a:r>
              <a:rPr lang="en-US" sz="1400" dirty="0" smtClean="0"/>
              <a:t>Procurement contracts for necessary materials and services</a:t>
            </a:r>
          </a:p>
          <a:p>
            <a:pPr lvl="0"/>
            <a:r>
              <a:rPr lang="en-US" sz="1400" dirty="0" smtClean="0"/>
              <a:t>Mid term planning and mid level management involved</a:t>
            </a:r>
          </a:p>
          <a:p>
            <a:pPr lvl="0"/>
            <a:r>
              <a:rPr lang="en-US" sz="1400" dirty="0" smtClean="0"/>
              <a:t>Production schedules and guidelines to meet quality, safety, and quantity standards</a:t>
            </a:r>
          </a:p>
          <a:p>
            <a:pPr lvl="0"/>
            <a:r>
              <a:rPr lang="en-US" sz="1400" dirty="0" smtClean="0"/>
              <a:t>Transportation and warehousing solutions, including outsourcing and third-party options</a:t>
            </a:r>
          </a:p>
          <a:p>
            <a:pPr lvl="0"/>
            <a:r>
              <a:rPr lang="en-US" sz="1400" dirty="0" smtClean="0"/>
              <a:t>Inventory logistics and policies, including storage and end-product distribution</a:t>
            </a:r>
          </a:p>
          <a:p>
            <a:pPr lvl="0"/>
            <a:r>
              <a:rPr lang="en-US" sz="1400" dirty="0" smtClean="0"/>
              <a:t>Adopting best practices in comparison to competitors</a:t>
            </a:r>
          </a:p>
          <a:p>
            <a:pPr>
              <a:buNone/>
            </a:pPr>
            <a:endParaRPr lang="en-US" sz="1500" dirty="0" smtClean="0"/>
          </a:p>
          <a:p>
            <a:pPr>
              <a:buNone/>
            </a:pPr>
            <a:endParaRPr lang="en-US" sz="1500" dirty="0" smtClean="0"/>
          </a:p>
          <a:p>
            <a:pPr>
              <a:buNone/>
            </a:pPr>
            <a:endParaRPr lang="en-US" sz="1500" dirty="0" smtClean="0"/>
          </a:p>
          <a:p>
            <a:endParaRPr lang="en-US" sz="14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57200" y="1143000"/>
            <a:ext cx="8229600" cy="5181600"/>
          </a:xfrm>
        </p:spPr>
        <p:txBody>
          <a:bodyPr/>
          <a:lstStyle/>
          <a:p>
            <a:r>
              <a:rPr lang="en-US" b="1" dirty="0" smtClean="0"/>
              <a:t>Operational -</a:t>
            </a:r>
            <a:r>
              <a:rPr lang="en-US" dirty="0" smtClean="0"/>
              <a:t> </a:t>
            </a:r>
            <a:r>
              <a:rPr lang="en-US" sz="1400" dirty="0" smtClean="0"/>
              <a:t>At the operational level, activity decisions are made on a day-to-day basis and these decisions affect how the product distribute along the supply chain. Some of the decisions taken at this level include taking customer orders and the movement of goods from the warehouse to the point of consumption. To keep the supply chain active, this level played an important role but plans and decisions for real execution is made at the above levels. The mistake that many companies make is to jump straight into operational management without focusing on the strategy and tactical levels. Effective operational level processes are the result of strong strategic and tactical planning.</a:t>
            </a:r>
          </a:p>
          <a:p>
            <a:pPr>
              <a:buNone/>
            </a:pPr>
            <a:r>
              <a:rPr lang="en-US" sz="1400" dirty="0" smtClean="0"/>
              <a:t>Some aspects of operational level management are:</a:t>
            </a:r>
          </a:p>
          <a:p>
            <a:pPr lvl="0"/>
            <a:r>
              <a:rPr lang="en-US" sz="1400" dirty="0" smtClean="0"/>
              <a:t>Daily and weekly forecasting to figure out and satisfy demand(Short term planning)</a:t>
            </a:r>
          </a:p>
          <a:p>
            <a:pPr lvl="0"/>
            <a:r>
              <a:rPr lang="en-US" sz="1400" dirty="0" smtClean="0"/>
              <a:t>Production operations, including scheduling and detailed management of goods-in-process</a:t>
            </a:r>
          </a:p>
          <a:p>
            <a:pPr lvl="0"/>
            <a:r>
              <a:rPr lang="en-US" sz="1400" dirty="0" smtClean="0"/>
              <a:t>Monitoring logistics activity for contract and order fulfillment</a:t>
            </a:r>
          </a:p>
          <a:p>
            <a:pPr lvl="0"/>
            <a:r>
              <a:rPr lang="en-US" sz="1400" dirty="0" smtClean="0"/>
              <a:t>Settling damages or losses with suppliers, vendors, and clients</a:t>
            </a:r>
          </a:p>
          <a:p>
            <a:pPr lvl="0"/>
            <a:r>
              <a:rPr lang="en-US" sz="1400" dirty="0" smtClean="0"/>
              <a:t>Managing incoming and outgoing materials and products, as well as on-hand inventories</a:t>
            </a:r>
          </a:p>
          <a:p>
            <a:pPr lvl="0"/>
            <a:r>
              <a:rPr lang="en-US" sz="1400" dirty="0" smtClean="0"/>
              <a:t>Goal implemented in such a way to be effectively implemented at operational level</a:t>
            </a:r>
          </a:p>
          <a:p>
            <a:endParaRPr lang="en-US" sz="14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4000" b="1" dirty="0" smtClean="0"/>
              <a:t>Benefits of Supply Chain Management </a:t>
            </a:r>
            <a:endParaRPr lang="en-US" sz="4000" dirty="0"/>
          </a:p>
        </p:txBody>
      </p:sp>
      <p:sp>
        <p:nvSpPr>
          <p:cNvPr id="3" name="Content Placeholder 2"/>
          <p:cNvSpPr>
            <a:spLocks noGrp="1"/>
          </p:cNvSpPr>
          <p:nvPr>
            <p:ph idx="1"/>
          </p:nvPr>
        </p:nvSpPr>
        <p:spPr>
          <a:xfrm>
            <a:off x="228600" y="1524000"/>
            <a:ext cx="8229600" cy="4389120"/>
          </a:xfrm>
        </p:spPr>
        <p:txBody>
          <a:bodyPr>
            <a:normAutofit/>
          </a:bodyPr>
          <a:lstStyle/>
          <a:p>
            <a:pPr marL="742950" lvl="1" indent="-285750">
              <a:buFont typeface="Arial" charset="0"/>
              <a:buChar char="•"/>
            </a:pPr>
            <a:endParaRPr lang="en-US" sz="2000" dirty="0" smtClean="0">
              <a:latin typeface="Arial" charset="0"/>
            </a:endParaRPr>
          </a:p>
          <a:p>
            <a:pPr marL="742950" lvl="1" indent="-285750">
              <a:buFont typeface="Arial" charset="0"/>
              <a:buChar char="•"/>
            </a:pPr>
            <a:r>
              <a:rPr lang="en-US" sz="2000" dirty="0" smtClean="0">
                <a:latin typeface="Arial" charset="0"/>
              </a:rPr>
              <a:t>Lower inventory, transportation, warehousing, and packaging costs</a:t>
            </a:r>
            <a:endParaRPr lang="en-US" sz="900" dirty="0" smtClean="0">
              <a:latin typeface="Arial" charset="0"/>
            </a:endParaRPr>
          </a:p>
          <a:p>
            <a:pPr marL="742950" lvl="1" indent="-285750">
              <a:buFont typeface="Arial" charset="0"/>
              <a:buChar char="•"/>
            </a:pPr>
            <a:r>
              <a:rPr lang="en-US" sz="2000" dirty="0" smtClean="0">
                <a:latin typeface="Arial" charset="0"/>
              </a:rPr>
              <a:t>Greater supply chain flexibility and eliminated rush(unplanned) activity</a:t>
            </a:r>
          </a:p>
          <a:p>
            <a:pPr marL="742950" lvl="1" indent="-285750">
              <a:buFont typeface="Arial" charset="0"/>
              <a:buChar char="•"/>
            </a:pPr>
            <a:r>
              <a:rPr lang="en-US" sz="2000" dirty="0" smtClean="0">
                <a:latin typeface="Arial" charset="0"/>
              </a:rPr>
              <a:t>Improved customer services</a:t>
            </a:r>
          </a:p>
          <a:p>
            <a:pPr marL="742950" lvl="1" indent="-285750">
              <a:buFont typeface="Arial" charset="0"/>
              <a:buChar char="•"/>
            </a:pPr>
            <a:r>
              <a:rPr lang="en-US" sz="2000" dirty="0" smtClean="0">
                <a:latin typeface="Arial" charset="0"/>
              </a:rPr>
              <a:t>Minimizes delays</a:t>
            </a:r>
          </a:p>
          <a:p>
            <a:pPr marL="742950" lvl="1" indent="-285750">
              <a:buFont typeface="Arial" charset="0"/>
              <a:buChar char="•"/>
            </a:pPr>
            <a:r>
              <a:rPr lang="en-US" sz="2000" dirty="0" smtClean="0">
                <a:latin typeface="Arial" charset="0"/>
              </a:rPr>
              <a:t>Reduces the uncertainty of chain</a:t>
            </a:r>
          </a:p>
          <a:p>
            <a:pPr marL="742950" lvl="1" indent="-285750">
              <a:buFont typeface="Arial" charset="0"/>
              <a:buChar char="•"/>
            </a:pPr>
            <a:r>
              <a:rPr lang="en-US" sz="2000" dirty="0" smtClean="0">
                <a:latin typeface="Arial" charset="0"/>
              </a:rPr>
              <a:t>Higher revenues</a:t>
            </a:r>
            <a:endParaRPr lang="en-US" sz="900" dirty="0" smtClean="0">
              <a:latin typeface="Arial" charset="0"/>
            </a:endParaRPr>
          </a:p>
          <a:p>
            <a:pPr marL="742950" lvl="1" indent="-285750">
              <a:buFont typeface="Arial" charset="0"/>
              <a:buChar char="•"/>
            </a:pPr>
            <a:r>
              <a:rPr lang="en-US" sz="2000" dirty="0" smtClean="0">
                <a:latin typeface="Arial" charset="0"/>
              </a:rPr>
              <a:t>Increased performance and profitability </a:t>
            </a:r>
            <a:endParaRPr lang="en-US" dirty="0" smtClean="0">
              <a:latin typeface="Arial" charset="0"/>
            </a:endParaRP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86000"/>
            <a:ext cx="8001000" cy="369332"/>
          </a:xfrm>
          <a:prstGeom prst="rect">
            <a:avLst/>
          </a:prstGeom>
          <a:noFill/>
        </p:spPr>
        <p:txBody>
          <a:bodyPr wrap="square" rtlCol="0">
            <a:spAutoFit/>
          </a:bodyPr>
          <a:lstStyle/>
          <a:p>
            <a:endParaRPr lang="en-US" dirty="0"/>
          </a:p>
        </p:txBody>
      </p:sp>
      <p:sp>
        <p:nvSpPr>
          <p:cNvPr id="3" name="TextBox 2"/>
          <p:cNvSpPr txBox="1"/>
          <p:nvPr/>
        </p:nvSpPr>
        <p:spPr>
          <a:xfrm>
            <a:off x="228600" y="1194911"/>
            <a:ext cx="8305799" cy="6463308"/>
          </a:xfrm>
          <a:prstGeom prst="rect">
            <a:avLst/>
          </a:prstGeom>
          <a:noFill/>
        </p:spPr>
        <p:txBody>
          <a:bodyPr wrap="square" rtlCol="0">
            <a:spAutoFit/>
          </a:bodyPr>
          <a:lstStyle/>
          <a:p>
            <a:r>
              <a:rPr lang="en-US" dirty="0" smtClean="0"/>
              <a:t>The supply chain-a network of organizations and the business processes for acquiring the raw materials, transforming them into finished goods, and distributing the products to the customers. The supply chain links many business entities, such as supplier, manufacturer, transporter, distributor, retailer, and the customers themselves.</a:t>
            </a:r>
          </a:p>
          <a:p>
            <a:r>
              <a:rPr lang="en-US" dirty="0" smtClean="0"/>
              <a:t>The supply chain is driven by three </a:t>
            </a:r>
            <a:r>
              <a:rPr lang="en-US" b="1" dirty="0" smtClean="0"/>
              <a:t>main inputs namely information, materials and funds</a:t>
            </a:r>
            <a:r>
              <a:rPr lang="en-US" dirty="0" smtClean="0"/>
              <a:t> which flow among the supply chain members.</a:t>
            </a:r>
          </a:p>
          <a:p>
            <a:r>
              <a:rPr lang="en-US" dirty="0" smtClean="0"/>
              <a:t>The raw material sources from suppliers are transformed to intermediate products and finished goods through manufacturing facilities. The finished products are shipped to distribution centers and from there to retailers and ultimately to customers. However, the supply chains, especially of large manufacturers, can have primary, secondary, and tertiary suppliers also.</a:t>
            </a:r>
          </a:p>
          <a:p>
            <a:r>
              <a:rPr lang="en-US" dirty="0" smtClean="0"/>
              <a:t>The </a:t>
            </a:r>
            <a:r>
              <a:rPr lang="en-US" b="1" dirty="0" smtClean="0"/>
              <a:t>ultimate goal of supply chain management</a:t>
            </a:r>
            <a:r>
              <a:rPr lang="en-US" dirty="0" smtClean="0"/>
              <a:t> systems is to efficiently manage the flow of information, materials, and funds across the entire supply chain, thereby reducing the cost of supply chain while bringing a firm’s products from concept to market.</a:t>
            </a:r>
          </a:p>
          <a:p>
            <a:r>
              <a:rPr lang="en-US" sz="1400" b="1" dirty="0" smtClean="0"/>
              <a:t>Note </a:t>
            </a:r>
            <a:r>
              <a:rPr lang="en-US" sz="1400" dirty="0" smtClean="0"/>
              <a:t>that the supply chains of different organizations may differ in the number of entities and it is not always required for a supply chain to have all the entities. Each entity in the supply chain contributes to the goal of reaching the customers.</a:t>
            </a:r>
            <a:endParaRPr lang="en-US" dirty="0" smtClean="0"/>
          </a:p>
          <a:p>
            <a:endParaRPr lang="en-US" dirty="0" smtClean="0"/>
          </a:p>
          <a:p>
            <a:endParaRPr lang="en-US" dirty="0" smtClean="0"/>
          </a:p>
          <a:p>
            <a:endParaRPr lang="en-US" dirty="0" smtClean="0"/>
          </a:p>
          <a:p>
            <a:endParaRPr lang="en-US" dirty="0"/>
          </a:p>
        </p:txBody>
      </p:sp>
      <p:sp>
        <p:nvSpPr>
          <p:cNvPr id="4" name="TextBox 3"/>
          <p:cNvSpPr txBox="1"/>
          <p:nvPr/>
        </p:nvSpPr>
        <p:spPr>
          <a:xfrm>
            <a:off x="457200" y="609600"/>
            <a:ext cx="5101781" cy="646331"/>
          </a:xfrm>
          <a:prstGeom prst="rect">
            <a:avLst/>
          </a:prstGeom>
          <a:noFill/>
        </p:spPr>
        <p:txBody>
          <a:bodyPr wrap="none" rtlCol="0">
            <a:spAutoFit/>
          </a:bodyPr>
          <a:lstStyle/>
          <a:p>
            <a:r>
              <a:rPr lang="en-US" sz="3600" b="1" dirty="0" smtClean="0">
                <a:solidFill>
                  <a:schemeClr val="tx2"/>
                </a:solidFill>
                <a:latin typeface="+mj-lt"/>
                <a:ea typeface="+mj-ea"/>
                <a:cs typeface="+mj-cs"/>
              </a:rPr>
              <a:t>Overview of Supply Chain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51688"/>
          </a:xfrm>
        </p:spPr>
        <p:txBody>
          <a:bodyPr>
            <a:noAutofit/>
          </a:bodyPr>
          <a:lstStyle/>
          <a:p>
            <a:r>
              <a:rPr lang="en-US" sz="3600" b="1" dirty="0" smtClean="0"/>
              <a:t>Introduction to Supply chain management</a:t>
            </a:r>
            <a:endParaRPr lang="en-US" sz="3600" b="1" dirty="0"/>
          </a:p>
        </p:txBody>
      </p:sp>
      <p:sp>
        <p:nvSpPr>
          <p:cNvPr id="3" name="Content Placeholder 2"/>
          <p:cNvSpPr>
            <a:spLocks noGrp="1"/>
          </p:cNvSpPr>
          <p:nvPr>
            <p:ph idx="1"/>
          </p:nvPr>
        </p:nvSpPr>
        <p:spPr>
          <a:xfrm>
            <a:off x="457200" y="1295400"/>
            <a:ext cx="8229600" cy="5334000"/>
          </a:xfrm>
        </p:spPr>
        <p:txBody>
          <a:bodyPr>
            <a:normAutofit/>
          </a:bodyPr>
          <a:lstStyle/>
          <a:p>
            <a:r>
              <a:rPr lang="en-US" sz="2000" dirty="0" smtClean="0"/>
              <a:t>What is supply chain?</a:t>
            </a:r>
          </a:p>
          <a:p>
            <a:pPr>
              <a:buNone/>
            </a:pPr>
            <a:r>
              <a:rPr lang="en-US" sz="2000" dirty="0" smtClean="0"/>
              <a:t>		Supply chain refers the entire network of companies that work together to design, produce, deliver and service products.</a:t>
            </a:r>
          </a:p>
          <a:p>
            <a:pPr>
              <a:buNone/>
            </a:pPr>
            <a:r>
              <a:rPr lang="en-US" sz="2000" dirty="0" smtClean="0"/>
              <a:t>		or  A </a:t>
            </a:r>
            <a:r>
              <a:rPr lang="en-US" sz="2000" i="1" dirty="0" smtClean="0"/>
              <a:t>supply chain</a:t>
            </a:r>
            <a:r>
              <a:rPr lang="en-US" sz="2000" dirty="0" smtClean="0"/>
              <a:t> is a sequence of organizations - their facilities, functions and activities - that are involved in producing and delivering a product or service.</a:t>
            </a:r>
          </a:p>
          <a:p>
            <a:r>
              <a:rPr lang="en-US" sz="2000" dirty="0" smtClean="0"/>
              <a:t>A </a:t>
            </a:r>
            <a:r>
              <a:rPr lang="en-US" sz="2000" i="1" dirty="0" smtClean="0"/>
              <a:t>value chain</a:t>
            </a:r>
            <a:r>
              <a:rPr lang="en-US" sz="2000" dirty="0" smtClean="0"/>
              <a:t> is another name for a </a:t>
            </a:r>
            <a:r>
              <a:rPr lang="en-US" sz="2000" i="1" dirty="0" smtClean="0"/>
              <a:t>supply chain</a:t>
            </a:r>
            <a:r>
              <a:rPr lang="en-US" sz="2000" dirty="0" smtClean="0"/>
              <a:t>.</a:t>
            </a:r>
          </a:p>
          <a:p>
            <a:r>
              <a:rPr lang="en-US" sz="2000" dirty="0" smtClean="0"/>
              <a:t>Supply chain management (SCM) is a business and technology discipline that refers to the ways of coordinating the activities involved in purchasing, designing, building and selling a product.</a:t>
            </a:r>
          </a:p>
          <a:p>
            <a:endParaRPr lang="en-US" sz="2000" dirty="0" smtClean="0"/>
          </a:p>
          <a:p>
            <a:r>
              <a:rPr lang="en-US" sz="2000" dirty="0" smtClean="0"/>
              <a:t>SCM includes managing supply and demand, sourcing raw materials and parts, manufacturing and assembly, warehousing and inventory tracking, order entry and order management, distribution across all the channels, delivery to the customers.</a:t>
            </a:r>
          </a:p>
          <a:p>
            <a:endParaRPr lang="en-US" sz="2000" dirty="0" smtClean="0"/>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51688"/>
          </a:xfrm>
        </p:spPr>
        <p:txBody>
          <a:bodyPr>
            <a:noAutofit/>
          </a:bodyPr>
          <a:lstStyle/>
          <a:p>
            <a:r>
              <a:rPr lang="en-US" sz="3600" b="1" dirty="0" smtClean="0"/>
              <a:t>Contd.</a:t>
            </a:r>
            <a:endParaRPr lang="en-US" sz="3600" b="1" dirty="0"/>
          </a:p>
        </p:txBody>
      </p:sp>
      <p:sp>
        <p:nvSpPr>
          <p:cNvPr id="3" name="Content Placeholder 2"/>
          <p:cNvSpPr>
            <a:spLocks noGrp="1"/>
          </p:cNvSpPr>
          <p:nvPr>
            <p:ph idx="1"/>
          </p:nvPr>
        </p:nvSpPr>
        <p:spPr>
          <a:xfrm>
            <a:off x="457200" y="1295400"/>
            <a:ext cx="8229600" cy="4389120"/>
          </a:xfrm>
        </p:spPr>
        <p:txBody>
          <a:bodyPr>
            <a:normAutofit fontScale="92500" lnSpcReduction="10000"/>
          </a:bodyPr>
          <a:lstStyle/>
          <a:p>
            <a:pPr>
              <a:buNone/>
            </a:pPr>
            <a:r>
              <a:rPr lang="en-US" sz="2400" b="1" dirty="0" smtClean="0"/>
              <a:t>More definitions</a:t>
            </a:r>
            <a:r>
              <a:rPr lang="en-US" sz="2400" dirty="0" smtClean="0"/>
              <a:t>:</a:t>
            </a:r>
            <a:endParaRPr lang="en-US" sz="2000" dirty="0" smtClean="0"/>
          </a:p>
          <a:p>
            <a:pPr>
              <a:buNone/>
            </a:pPr>
            <a:r>
              <a:rPr lang="en-US" sz="2000" dirty="0" smtClean="0"/>
              <a:t>Supply chain management deals with the management of materials, information, and financial flows in a network consisting of suppliers, manufacturer, distributor and customers.</a:t>
            </a:r>
          </a:p>
          <a:p>
            <a:pPr>
              <a:buNone/>
            </a:pPr>
            <a:r>
              <a:rPr lang="en-US" sz="2000" dirty="0" smtClean="0"/>
              <a:t>						</a:t>
            </a:r>
          </a:p>
          <a:p>
            <a:pPr>
              <a:buNone/>
            </a:pPr>
            <a:r>
              <a:rPr lang="en-US" sz="2000" dirty="0" smtClean="0"/>
              <a:t>SCM involves “managing the flow of items, information, cash and ideas through the coordination of supply chain processes and through the strategic addition of place, period ad pattern values.”</a:t>
            </a:r>
          </a:p>
          <a:p>
            <a:pPr>
              <a:buNone/>
            </a:pPr>
            <a:r>
              <a:rPr lang="en-US" sz="2000" dirty="0" smtClean="0"/>
              <a:t>		</a:t>
            </a:r>
          </a:p>
          <a:p>
            <a:pPr>
              <a:buNone/>
            </a:pPr>
            <a:r>
              <a:rPr lang="en-US" sz="2000" dirty="0" smtClean="0"/>
              <a:t>Supply chain management is a set of approaches utilized to efficiently integrate suppliers, manufacturers, warehouses, and stores, so that merchandise is produced and distributed at the right quantities, to the right locations, and at the right time, in order to minimize system wide costs while satisfying service level requirements. 				</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6398" t="6250" r="17423" b="6250"/>
          <a:stretch>
            <a:fillRect/>
          </a:stretch>
        </p:blipFill>
        <p:spPr bwMode="auto">
          <a:xfrm>
            <a:off x="304800" y="152400"/>
            <a:ext cx="8610600" cy="64008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Autofit/>
          </a:bodyPr>
          <a:lstStyle/>
          <a:p>
            <a:r>
              <a:rPr lang="en-US" sz="3600" dirty="0" smtClean="0"/>
              <a:t>Objective of SCM</a:t>
            </a:r>
            <a:endParaRPr lang="en-US" sz="3600" dirty="0"/>
          </a:p>
        </p:txBody>
      </p:sp>
      <p:sp>
        <p:nvSpPr>
          <p:cNvPr id="3" name="Content Placeholder 2"/>
          <p:cNvSpPr>
            <a:spLocks noGrp="1"/>
          </p:cNvSpPr>
          <p:nvPr>
            <p:ph idx="1"/>
          </p:nvPr>
        </p:nvSpPr>
        <p:spPr>
          <a:xfrm>
            <a:off x="457200" y="1143000"/>
            <a:ext cx="8229600" cy="5486400"/>
          </a:xfrm>
        </p:spPr>
        <p:txBody>
          <a:bodyPr>
            <a:noAutofit/>
          </a:bodyPr>
          <a:lstStyle/>
          <a:p>
            <a:pPr>
              <a:buNone/>
            </a:pPr>
            <a:r>
              <a:rPr lang="en-US" sz="1600" dirty="0" smtClean="0">
                <a:latin typeface="+mj-lt"/>
              </a:rPr>
              <a:t>The various objectives of Supply Chain Management which are applicable for International Logistics and Supply Chain management.</a:t>
            </a:r>
          </a:p>
          <a:p>
            <a:pPr>
              <a:buNone/>
            </a:pPr>
            <a:r>
              <a:rPr lang="en-US" sz="1600" dirty="0" smtClean="0">
                <a:latin typeface="+mj-lt"/>
              </a:rPr>
              <a:t>1.To maximize overall value generated</a:t>
            </a:r>
          </a:p>
          <a:p>
            <a:pPr>
              <a:buNone/>
            </a:pPr>
            <a:r>
              <a:rPr lang="en-US" sz="1600" dirty="0" smtClean="0">
                <a:latin typeface="+mj-lt"/>
              </a:rPr>
              <a:t>2.To look for Sources of Revenue and Cost</a:t>
            </a:r>
          </a:p>
          <a:p>
            <a:pPr>
              <a:buNone/>
            </a:pPr>
            <a:r>
              <a:rPr lang="en-US" sz="1600" dirty="0" smtClean="0">
                <a:latin typeface="+mj-lt"/>
              </a:rPr>
              <a:t>3. Replenishment of the Material or Product whenever required</a:t>
            </a:r>
          </a:p>
          <a:p>
            <a:pPr>
              <a:buNone/>
            </a:pPr>
            <a:r>
              <a:rPr lang="en-US" sz="1600" dirty="0" smtClean="0">
                <a:latin typeface="+mj-lt"/>
              </a:rPr>
              <a:t>4. Quality Improvement</a:t>
            </a:r>
          </a:p>
          <a:p>
            <a:pPr>
              <a:buNone/>
            </a:pPr>
            <a:r>
              <a:rPr lang="en-US" sz="1600" dirty="0" smtClean="0">
                <a:latin typeface="+mj-lt"/>
              </a:rPr>
              <a:t>5. Shortening time to Order</a:t>
            </a:r>
          </a:p>
          <a:p>
            <a:pPr>
              <a:buNone/>
            </a:pPr>
            <a:r>
              <a:rPr lang="en-US" sz="1600" dirty="0" smtClean="0">
                <a:latin typeface="+mj-lt"/>
              </a:rPr>
              <a:t>6. To speedup the Market and</a:t>
            </a:r>
            <a:r>
              <a:rPr lang="en-US" sz="1600" dirty="0" smtClean="0"/>
              <a:t> maximize efficiency of distribution side</a:t>
            </a:r>
            <a:endParaRPr lang="en-US" sz="1600" dirty="0" smtClean="0">
              <a:latin typeface="+mj-lt"/>
            </a:endParaRPr>
          </a:p>
          <a:p>
            <a:pPr>
              <a:buNone/>
            </a:pPr>
            <a:r>
              <a:rPr lang="en-US" sz="1600" dirty="0" smtClean="0">
                <a:latin typeface="+mj-lt"/>
              </a:rPr>
              <a:t>7. To meet consumer demand for guaranteed delivery of high quality and low cost with minimal lead time.</a:t>
            </a:r>
          </a:p>
          <a:p>
            <a:pPr>
              <a:buNone/>
            </a:pPr>
            <a:r>
              <a:rPr lang="en-US" sz="1600" dirty="0" smtClean="0">
                <a:latin typeface="+mj-lt"/>
              </a:rPr>
              <a:t>8. </a:t>
            </a:r>
            <a:r>
              <a:rPr lang="en-US" sz="1600" dirty="0" smtClean="0"/>
              <a:t>Helps in better decision</a:t>
            </a:r>
            <a:endParaRPr lang="en-US" sz="1600" dirty="0" smtClean="0">
              <a:latin typeface="+mj-lt"/>
            </a:endParaRPr>
          </a:p>
          <a:p>
            <a:pPr>
              <a:buNone/>
            </a:pPr>
            <a:r>
              <a:rPr lang="en-US" sz="1600" dirty="0" smtClean="0">
                <a:latin typeface="+mj-lt"/>
              </a:rPr>
              <a:t>9.  To achieve world class performance</a:t>
            </a:r>
          </a:p>
          <a:p>
            <a:pPr>
              <a:buNone/>
            </a:pPr>
            <a:r>
              <a:rPr lang="en-US" sz="1600" dirty="0" smtClean="0">
                <a:latin typeface="+mj-lt"/>
              </a:rPr>
              <a:t>10. More awareness of supply chain dynamics and efficiency</a:t>
            </a:r>
          </a:p>
          <a:p>
            <a:pPr>
              <a:buNone/>
            </a:pPr>
            <a:r>
              <a:rPr lang="en-US" sz="1600" dirty="0" smtClean="0">
                <a:latin typeface="+mj-lt"/>
              </a:rPr>
              <a:t>11. To fulfill customer demand through efficient resources</a:t>
            </a:r>
          </a:p>
          <a:p>
            <a:pPr>
              <a:buNone/>
            </a:pPr>
            <a:r>
              <a:rPr lang="en-US" sz="1600" dirty="0" smtClean="0">
                <a:latin typeface="+mj-lt"/>
              </a:rPr>
              <a:t>12. To optimize pre and post production inventory levels</a:t>
            </a:r>
          </a:p>
          <a:p>
            <a:pPr>
              <a:buNone/>
            </a:pPr>
            <a:r>
              <a:rPr lang="en-US" sz="1600" dirty="0" smtClean="0">
                <a:latin typeface="+mj-lt"/>
              </a:rPr>
              <a:t>13. Good understanding of business characteristics</a:t>
            </a:r>
          </a:p>
          <a:p>
            <a:pPr>
              <a:buNone/>
            </a:pPr>
            <a:r>
              <a:rPr lang="en-US" sz="1600" dirty="0" smtClean="0">
                <a:latin typeface="+mj-lt"/>
              </a:rPr>
              <a:t>14. Provide flexible planning and control mechanism</a:t>
            </a:r>
          </a:p>
          <a:p>
            <a:pPr>
              <a:buNone/>
            </a:pPr>
            <a:r>
              <a:rPr lang="en-US" sz="1600" dirty="0" smtClean="0">
                <a:latin typeface="+mj-lt"/>
              </a:rPr>
              <a:t>15. Reduce transportation cost</a:t>
            </a:r>
          </a:p>
          <a:p>
            <a:endParaRPr lang="en-US" sz="1600"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7570" t="8333" r="16252"/>
          <a:stretch>
            <a:fillRect/>
          </a:stretch>
        </p:blipFill>
        <p:spPr bwMode="auto">
          <a:xfrm>
            <a:off x="228600" y="152400"/>
            <a:ext cx="8610600" cy="6705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2884" r="12738" b="6250"/>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1351</TotalTime>
  <Words>1115</Words>
  <Application>Microsoft Office PowerPoint</Application>
  <PresentationFormat>On-screen Show (4:3)</PresentationFormat>
  <Paragraphs>151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Supply Chain Management</vt:lpstr>
      <vt:lpstr>Slide 2</vt:lpstr>
      <vt:lpstr>Slide 3</vt:lpstr>
      <vt:lpstr>Introduction to Supply chain management</vt:lpstr>
      <vt:lpstr>Contd.</vt:lpstr>
      <vt:lpstr>Slide 6</vt:lpstr>
      <vt:lpstr>Objective of SCM</vt:lpstr>
      <vt:lpstr>Slide 8</vt:lpstr>
      <vt:lpstr>Slide 9</vt:lpstr>
      <vt:lpstr>Types of Supply Chain</vt:lpstr>
      <vt:lpstr>Contd.</vt:lpstr>
      <vt:lpstr>Contd.</vt:lpstr>
      <vt:lpstr>Contd.</vt:lpstr>
      <vt:lpstr>Key Business Processes</vt:lpstr>
      <vt:lpstr>Contd.</vt:lpstr>
      <vt:lpstr>Slide 16</vt:lpstr>
      <vt:lpstr>Variability in SCM</vt:lpstr>
      <vt:lpstr>Levels of Decisions in the Supply Chain</vt:lpstr>
      <vt:lpstr>Contd.</vt:lpstr>
      <vt:lpstr>Contd.</vt:lpstr>
      <vt:lpstr>Contd.</vt:lpstr>
      <vt:lpstr>Benefits of Supply Chain Management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Windows User</cp:lastModifiedBy>
  <cp:revision>83</cp:revision>
  <dcterms:created xsi:type="dcterms:W3CDTF">2006-08-16T00:00:00Z</dcterms:created>
  <dcterms:modified xsi:type="dcterms:W3CDTF">2015-09-10T05:49:53Z</dcterms:modified>
</cp:coreProperties>
</file>