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sldIdLst>
    <p:sldId id="256" r:id="rId2"/>
    <p:sldId id="265" r:id="rId3"/>
    <p:sldId id="259" r:id="rId4"/>
    <p:sldId id="257" r:id="rId5"/>
    <p:sldId id="260" r:id="rId6"/>
    <p:sldId id="288" r:id="rId7"/>
    <p:sldId id="276" r:id="rId8"/>
    <p:sldId id="258" r:id="rId9"/>
    <p:sldId id="275" r:id="rId10"/>
    <p:sldId id="277" r:id="rId11"/>
    <p:sldId id="279" r:id="rId12"/>
    <p:sldId id="280" r:id="rId13"/>
    <p:sldId id="281" r:id="rId14"/>
    <p:sldId id="262" r:id="rId15"/>
    <p:sldId id="263" r:id="rId16"/>
    <p:sldId id="283" r:id="rId17"/>
    <p:sldId id="282" r:id="rId18"/>
    <p:sldId id="289" r:id="rId19"/>
    <p:sldId id="291" r:id="rId20"/>
    <p:sldId id="290" r:id="rId21"/>
    <p:sldId id="292" r:id="rId22"/>
    <p:sldId id="261" r:id="rId23"/>
    <p:sldId id="293" r:id="rId24"/>
    <p:sldId id="294" r:id="rId25"/>
    <p:sldId id="295" r:id="rId26"/>
    <p:sldId id="296" r:id="rId27"/>
    <p:sldId id="297" r:id="rId28"/>
    <p:sldId id="299" r:id="rId29"/>
    <p:sldId id="300" r:id="rId30"/>
    <p:sldId id="301" r:id="rId31"/>
    <p:sldId id="302" r:id="rId32"/>
    <p:sldId id="303" r:id="rId33"/>
    <p:sldId id="304" r:id="rId34"/>
    <p:sldId id="307" r:id="rId35"/>
    <p:sldId id="306" r:id="rId36"/>
    <p:sldId id="305" r:id="rId37"/>
    <p:sldId id="308" r:id="rId38"/>
    <p:sldId id="309" r:id="rId39"/>
    <p:sldId id="310" r:id="rId40"/>
    <p:sldId id="264" r:id="rId41"/>
    <p:sldId id="31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12" autoAdjust="0"/>
    <p:restoredTop sz="94624" autoAdjust="0"/>
  </p:normalViewPr>
  <p:slideViewPr>
    <p:cSldViewPr>
      <p:cViewPr>
        <p:scale>
          <a:sx n="75" d="100"/>
          <a:sy n="75" d="100"/>
        </p:scale>
        <p:origin x="-1098" y="120"/>
      </p:cViewPr>
      <p:guideLst>
        <p:guide orient="horz" pos="2160"/>
        <p:guide pos="2880"/>
      </p:guideLst>
    </p:cSldViewPr>
  </p:slideViewPr>
  <p:outlineViewPr>
    <p:cViewPr>
      <p:scale>
        <a:sx n="33" d="100"/>
        <a:sy n="33" d="100"/>
      </p:scale>
      <p:origin x="0" y="309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D844F-4A99-49FB-9D30-7314B627FC70}" type="datetimeFigureOut">
              <a:rPr lang="en-US" smtClean="0"/>
              <a:pPr/>
              <a:t>05-Nov-15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4ACE81-33BA-4C38-A530-6CB78CE292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ACE81-33BA-4C38-A530-6CB78CE29208}"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Rot="1" noChangeAspect="1" noChangeArrowheads="1" noTextEdit="1"/>
          </p:cNvSpPr>
          <p:nvPr>
            <p:ph type="sldImg"/>
          </p:nvPr>
        </p:nvSpPr>
        <p:spPr>
          <a:ln/>
        </p:spPr>
      </p:sp>
      <p:sp>
        <p:nvSpPr>
          <p:cNvPr id="9994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05-Nov-15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05-Nov-15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05-Nov-15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05-Nov-15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05-Nov-15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05-Nov-15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05-Nov-15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File:Bullwhip_effect.png"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5048" cy="1828800"/>
          </a:xfrm>
        </p:spPr>
        <p:txBody>
          <a:bodyPr/>
          <a:lstStyle/>
          <a:p>
            <a:r>
              <a:rPr lang="en-US" dirty="0" smtClean="0"/>
              <a:t>Supply Chain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Autofit/>
          </a:bodyPr>
          <a:lstStyle/>
          <a:p>
            <a:r>
              <a:rPr lang="en-US" sz="4000" dirty="0" smtClean="0"/>
              <a:t>Types of Supply Chain</a:t>
            </a:r>
            <a:endParaRPr lang="en-US" sz="4000"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a:buNone/>
            </a:pPr>
            <a:r>
              <a:rPr lang="en-US" sz="1700" dirty="0" smtClean="0"/>
              <a:t>If the company is a traditional one, it will produce items that will be stored in warehouses and other locations, making the supply chain more complex. If the company uses a make-to-order business model, there will be no need for storing finished products, but there will be need to store raw materials and components. Therefore, it is clear that supply chains depend on the nature of the company. The following four types are very common.</a:t>
            </a:r>
            <a:endParaRPr lang="en-US" b="1" dirty="0" smtClean="0"/>
          </a:p>
          <a:p>
            <a:pPr>
              <a:buNone/>
            </a:pPr>
            <a:r>
              <a:rPr lang="en-US" b="1" dirty="0" smtClean="0"/>
              <a:t>1. Integrated Make-to-Stock Model: </a:t>
            </a:r>
            <a:r>
              <a:rPr lang="en-US" sz="1700" dirty="0" smtClean="0"/>
              <a:t>The integrated make-to-stock supply chain model focuses on </a:t>
            </a:r>
            <a:r>
              <a:rPr lang="en-US" sz="1700" b="1" dirty="0" smtClean="0"/>
              <a:t>tracking customer demand in real time,</a:t>
            </a:r>
            <a:r>
              <a:rPr lang="en-US" sz="1700" dirty="0" smtClean="0"/>
              <a:t> so that the production process can restock the finished goods inventory efficiently. Through application of such a system, the organization can receive real-time demand information that can be used to develop and modify production plans and schedules.</a:t>
            </a:r>
            <a:endParaRPr lang="en-US" dirty="0" smtClean="0"/>
          </a:p>
          <a:p>
            <a:pPr>
              <a:buNone/>
            </a:pPr>
            <a:r>
              <a:rPr lang="en-US" sz="1600" b="1" dirty="0" smtClean="0"/>
              <a:t>	An example is Starbucks Coffee (</a:t>
            </a:r>
            <a:r>
              <a:rPr lang="en-US" sz="1600" i="1" dirty="0" smtClean="0"/>
              <a:t>starbucks.com) which uses several distribution </a:t>
            </a:r>
            <a:r>
              <a:rPr lang="en-US" sz="1600" dirty="0" smtClean="0"/>
              <a:t>channels, not only selling coffee drinks to consumers, but also selling beans and ground coffee to businesses such as airlines, supermarkets, department stores, and ice-cream makers. Sales are also done through direct mail, including the Internet. Starbucks is successfully integrating all sources of demand and matching it with the supply by using Oracle’s automated information system for manufacturing (called GEMMS). The system does distribution planning, manufacturing scheduling, and inventory control (using MRP). The coordination of supply with multiple distribution channels requires timely and accurate information flow about demand, inventories, storage capacity, transportation scheduling, and more. The information systems are critical in doing all the above with maximum effectiveness and reasonable cost. Finally, Starbucks must work closely with hundreds of business partners.</a:t>
            </a:r>
            <a:endParaRPr lang="en-US" b="1"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dirty="0" smtClean="0"/>
              <a:t>2. </a:t>
            </a:r>
            <a:r>
              <a:rPr lang="en-US" b="1" dirty="0" smtClean="0"/>
              <a:t>Build-to-Order Model:</a:t>
            </a:r>
          </a:p>
          <a:p>
            <a:pPr>
              <a:buNone/>
            </a:pPr>
            <a:r>
              <a:rPr lang="en-US" sz="1800" dirty="0" smtClean="0"/>
              <a:t>		In this model a company begins assembly of the customer’s order almost immediately upon receipt of the order. This requires careful management of the component inventories and delivery of needed  supplies along the supply chain. A solution to this potential inventory problem is to utilize many common components across several production lines and in several locations.</a:t>
            </a:r>
          </a:p>
          <a:p>
            <a:pPr>
              <a:buNone/>
            </a:pPr>
            <a:r>
              <a:rPr lang="en-US" sz="1800" dirty="0" smtClean="0"/>
              <a:t>		One of the primary benefits of this type of supply chain model is the </a:t>
            </a:r>
            <a:r>
              <a:rPr lang="en-US" sz="1800" b="1" dirty="0" smtClean="0"/>
              <a:t>perception</a:t>
            </a:r>
            <a:r>
              <a:rPr lang="en-US" sz="1800" dirty="0" smtClean="0"/>
              <a:t> that</a:t>
            </a:r>
            <a:r>
              <a:rPr lang="en-US" sz="1800" b="1" dirty="0" smtClean="0"/>
              <a:t> each customer is receiving a personalized product</a:t>
            </a:r>
            <a:r>
              <a:rPr lang="en-US" sz="1800" dirty="0" smtClean="0"/>
              <a:t>. In addition, the customer is receiving it rapidly. This type of supply chain model supports the concept of mass customization.</a:t>
            </a:r>
          </a:p>
          <a:p>
            <a:pPr>
              <a:buNone/>
            </a:pPr>
            <a:r>
              <a:rPr lang="en-US" sz="1800" dirty="0" smtClean="0"/>
              <a:t>	</a:t>
            </a:r>
            <a:r>
              <a:rPr lang="en-US" sz="1600" b="1" dirty="0" smtClean="0"/>
              <a:t>Example: </a:t>
            </a:r>
            <a:r>
              <a:rPr lang="en-US" sz="1600" dirty="0" smtClean="0"/>
              <a:t>Dell Computer is best known for its application of the build-to-order model.</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dirty="0" smtClean="0"/>
              <a:t>3. </a:t>
            </a:r>
            <a:r>
              <a:rPr lang="en-US" b="1" dirty="0" smtClean="0"/>
              <a:t>Continuous Replenishment Model:</a:t>
            </a:r>
          </a:p>
          <a:p>
            <a:pPr>
              <a:buNone/>
            </a:pPr>
            <a:r>
              <a:rPr lang="en-US" sz="1800" dirty="0" smtClean="0"/>
              <a:t>		The idea of the continuous replenishment supply chain model is to </a:t>
            </a:r>
            <a:r>
              <a:rPr lang="en-US" sz="1800" b="1" dirty="0" smtClean="0"/>
              <a:t>constantly replenish the inventory</a:t>
            </a:r>
            <a:r>
              <a:rPr lang="en-US" sz="1800" dirty="0" smtClean="0"/>
              <a:t> by working closely with suppliers and/or intermediaries. Real-time information about demand changes is required in order for the production process to maintain the desired replenishment schedules and levels.</a:t>
            </a:r>
          </a:p>
          <a:p>
            <a:pPr>
              <a:buNone/>
            </a:pPr>
            <a:r>
              <a:rPr lang="en-US" sz="1800" dirty="0" smtClean="0"/>
              <a:t>		This model is most applicable to environments with</a:t>
            </a:r>
            <a:r>
              <a:rPr lang="en-US" sz="1800" b="1" dirty="0" smtClean="0"/>
              <a:t> stable demand patterns</a:t>
            </a:r>
            <a:r>
              <a:rPr lang="en-US" sz="1800" dirty="0" smtClean="0"/>
              <a:t>, as is usually the case with distribution of prescription medicine.</a:t>
            </a:r>
          </a:p>
          <a:p>
            <a:pPr>
              <a:buNone/>
            </a:pP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675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a:buNone/>
            </a:pPr>
            <a:r>
              <a:rPr lang="en-US" b="1" dirty="0" smtClean="0"/>
              <a:t>4. Channel Assembly Model:</a:t>
            </a:r>
          </a:p>
          <a:p>
            <a:pPr>
              <a:buNone/>
            </a:pPr>
            <a:r>
              <a:rPr lang="en-US" sz="1800" dirty="0" smtClean="0"/>
              <a:t>		In this model, the parts of the product are gathered and assembled as the product moves through the distribution channel. This is accomplished through strategic alliances with </a:t>
            </a:r>
            <a:r>
              <a:rPr lang="en-US" sz="1800" i="1" dirty="0" smtClean="0"/>
              <a:t>third-party logistics (3PL) firms. These services </a:t>
            </a:r>
            <a:r>
              <a:rPr lang="en-US" sz="1800" dirty="0" smtClean="0"/>
              <a:t>sometimes involve either physical assembly of a product at a 3PL facility or collection of finished components for delivery to the customer</a:t>
            </a:r>
            <a:r>
              <a:rPr lang="en-US" sz="1800" smtClean="0"/>
              <a:t>. </a:t>
            </a:r>
            <a:endParaRPr lang="en-US" sz="1800" dirty="0" smtClean="0"/>
          </a:p>
          <a:p>
            <a:pPr>
              <a:buNone/>
            </a:pPr>
            <a:r>
              <a:rPr lang="en-US" sz="1600" b="1" dirty="0" smtClean="0"/>
              <a:t>For example</a:t>
            </a:r>
            <a:r>
              <a:rPr lang="en-US" sz="1600" dirty="0" smtClean="0"/>
              <a:t>, a computer company would have items such as the monitor shipped directly from its vendor to a 3PL facility (e.g., one run by Federal Express or UPS). The customer’s computer order would therefore only come together once all items were placed on a vehicle for delivery. A channel assembly may have low or zero inventories, and it is popular in the computer technology industry. </a:t>
            </a:r>
            <a:endParaRPr lang="en-US" sz="1800" dirty="0" smtClean="0"/>
          </a:p>
          <a:p>
            <a:pPr>
              <a:buNone/>
            </a:pP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91312"/>
          </a:xfrm>
        </p:spPr>
        <p:txBody>
          <a:bodyPr>
            <a:normAutofit fontScale="90000"/>
          </a:bodyPr>
          <a:lstStyle/>
          <a:p>
            <a:r>
              <a:rPr lang="en-US" b="1" dirty="0" smtClean="0"/>
              <a:t>Key Business Processes</a:t>
            </a:r>
            <a:endParaRPr lang="en-US" b="1" dirty="0"/>
          </a:p>
        </p:txBody>
      </p:sp>
      <p:sp>
        <p:nvSpPr>
          <p:cNvPr id="3" name="Content Placeholder 2"/>
          <p:cNvSpPr>
            <a:spLocks noGrp="1"/>
          </p:cNvSpPr>
          <p:nvPr>
            <p:ph idx="1"/>
          </p:nvPr>
        </p:nvSpPr>
        <p:spPr/>
        <p:txBody>
          <a:bodyPr>
            <a:normAutofit fontScale="85000" lnSpcReduction="20000"/>
          </a:bodyPr>
          <a:lstStyle/>
          <a:p>
            <a:pPr marL="509588" indent="-509588"/>
            <a:r>
              <a:rPr lang="en-US" sz="2400" b="1" dirty="0" smtClean="0">
                <a:solidFill>
                  <a:schemeClr val="tx2"/>
                </a:solidFill>
                <a:latin typeface="+mj-lt"/>
              </a:rPr>
              <a:t>Customer relationship management:</a:t>
            </a:r>
          </a:p>
          <a:p>
            <a:pPr marL="509588" indent="-509588">
              <a:buNone/>
            </a:pPr>
            <a:r>
              <a:rPr lang="en-US" sz="2000" dirty="0" smtClean="0">
                <a:latin typeface="+mj-lt"/>
              </a:rPr>
              <a:t>	</a:t>
            </a:r>
            <a:r>
              <a:rPr lang="en-US" sz="2100" dirty="0" smtClean="0">
                <a:latin typeface="+mj-lt"/>
              </a:rPr>
              <a:t>Allows companies to  prioritize their marketing focus on different customer groups according to each group’s long-term value to the company or supply chain.</a:t>
            </a:r>
          </a:p>
          <a:p>
            <a:pPr marL="509588" indent="-509588"/>
            <a:r>
              <a:rPr lang="en-US" sz="2400" b="1" dirty="0" smtClean="0">
                <a:solidFill>
                  <a:schemeClr val="tx2"/>
                </a:solidFill>
                <a:latin typeface="+mj-lt"/>
              </a:rPr>
              <a:t>Customer service management: </a:t>
            </a:r>
          </a:p>
          <a:p>
            <a:pPr marL="509588" indent="-509588">
              <a:buNone/>
            </a:pPr>
            <a:r>
              <a:rPr lang="en-US" sz="2400" b="1" dirty="0" smtClean="0">
                <a:solidFill>
                  <a:schemeClr val="tx2"/>
                </a:solidFill>
                <a:latin typeface="+mj-lt"/>
              </a:rPr>
              <a:t>	</a:t>
            </a:r>
            <a:r>
              <a:rPr lang="en-US" sz="2100" dirty="0" smtClean="0">
                <a:latin typeface="+mj-lt"/>
              </a:rPr>
              <a:t>Presents a multi-company, unified response system to the customer whenever complaints, concerns, questions, or comments are voiced</a:t>
            </a:r>
            <a:endParaRPr lang="en-US" sz="2000" b="1" dirty="0" smtClean="0">
              <a:solidFill>
                <a:schemeClr val="tx2"/>
              </a:solidFill>
              <a:latin typeface="+mj-lt"/>
            </a:endParaRPr>
          </a:p>
          <a:p>
            <a:pPr marL="509588" indent="-509588"/>
            <a:r>
              <a:rPr lang="en-US" sz="2400" b="1" dirty="0" smtClean="0">
                <a:solidFill>
                  <a:schemeClr val="tx2"/>
                </a:solidFill>
                <a:latin typeface="+mj-lt"/>
              </a:rPr>
              <a:t>Demand management:</a:t>
            </a:r>
          </a:p>
          <a:p>
            <a:pPr marL="465138" indent="-465138">
              <a:lnSpc>
                <a:spcPct val="120000"/>
              </a:lnSpc>
              <a:buClr>
                <a:schemeClr val="folHlink"/>
              </a:buClr>
              <a:buSzPct val="80000"/>
              <a:buNone/>
            </a:pPr>
            <a:r>
              <a:rPr lang="en-US" sz="2400" b="1" dirty="0" smtClean="0">
                <a:solidFill>
                  <a:schemeClr val="tx2"/>
                </a:solidFill>
                <a:latin typeface="+mj-lt"/>
              </a:rPr>
              <a:t>	</a:t>
            </a:r>
            <a:r>
              <a:rPr lang="en-US" sz="2100" dirty="0" smtClean="0">
                <a:latin typeface="+mj-lt"/>
              </a:rPr>
              <a:t>Seeks to align supply and demand throughout the supply chain by anticipating customer requirements at each level and create demand-related plans of action prior to actual customer purchasing behavior</a:t>
            </a:r>
            <a:endParaRPr lang="en-US" sz="2400" b="1" dirty="0" smtClean="0">
              <a:solidFill>
                <a:schemeClr val="tx2"/>
              </a:solidFill>
              <a:latin typeface="+mj-lt"/>
            </a:endParaRPr>
          </a:p>
          <a:p>
            <a:pPr marL="509588" indent="-509588"/>
            <a:r>
              <a:rPr lang="en-US" sz="2400" b="1" dirty="0" smtClean="0">
                <a:solidFill>
                  <a:schemeClr val="tx2"/>
                </a:solidFill>
                <a:latin typeface="+mj-lt"/>
              </a:rPr>
              <a:t>Order or distribution fulfillment:</a:t>
            </a:r>
          </a:p>
          <a:p>
            <a:pPr marL="512763" indent="-273050">
              <a:lnSpc>
                <a:spcPct val="120000"/>
              </a:lnSpc>
              <a:buClr>
                <a:schemeClr val="folHlink"/>
              </a:buClr>
              <a:buSzPct val="80000"/>
              <a:buNone/>
            </a:pPr>
            <a:r>
              <a:rPr lang="en-US" sz="2400" dirty="0" smtClean="0">
                <a:latin typeface="+mj-lt"/>
              </a:rPr>
              <a:t>	</a:t>
            </a:r>
            <a:r>
              <a:rPr lang="en-US" sz="1900" dirty="0" smtClean="0">
                <a:latin typeface="+mj-lt"/>
              </a:rPr>
              <a:t>a highly integrated process, often requiring persons from multiple companies and multiple functions to come together and coordinate to create customer satisfaction at a given place and time</a:t>
            </a:r>
          </a:p>
          <a:p>
            <a:pPr marL="509588" indent="-509588"/>
            <a:endParaRPr lang="en-US" sz="2400" b="1" dirty="0" smtClean="0">
              <a:solidFill>
                <a:schemeClr val="tx2"/>
              </a:solidFill>
              <a:latin typeface="+mj-lt"/>
            </a:endParaRPr>
          </a:p>
          <a:p>
            <a:pPr marL="509588" indent="-509588"/>
            <a:endParaRPr lang="en-US" sz="2000" b="1" dirty="0" smtClean="0">
              <a:solidFill>
                <a:schemeClr val="tx2"/>
              </a:solidFill>
              <a:latin typeface="+mj-lt"/>
            </a:endParaRPr>
          </a:p>
          <a:p>
            <a:pPr marL="509588" indent="-509588"/>
            <a:endParaRPr lang="en-U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marL="509588" indent="-509588"/>
            <a:r>
              <a:rPr lang="en-US" sz="2800" b="1" dirty="0" smtClean="0">
                <a:solidFill>
                  <a:schemeClr val="tx2"/>
                </a:solidFill>
                <a:latin typeface="+mj-lt"/>
              </a:rPr>
              <a:t>Manufacturing flow management:</a:t>
            </a:r>
          </a:p>
          <a:p>
            <a:pPr marL="509588" indent="-509588">
              <a:lnSpc>
                <a:spcPct val="120000"/>
              </a:lnSpc>
              <a:buClr>
                <a:schemeClr val="folHlink"/>
              </a:buClr>
              <a:buSzPct val="80000"/>
              <a:buNone/>
            </a:pPr>
            <a:r>
              <a:rPr lang="en-US" sz="2800" dirty="0" smtClean="0">
                <a:latin typeface="+mj-lt"/>
              </a:rPr>
              <a:t>	</a:t>
            </a:r>
            <a:r>
              <a:rPr lang="en-US" sz="2100" dirty="0" smtClean="0">
                <a:latin typeface="+mj-lt"/>
              </a:rPr>
              <a:t>Concerned with ensuring that firms in the supply chain have the needed resources to manufacture with flexibility and to move products through a multi-stage production process</a:t>
            </a:r>
          </a:p>
          <a:p>
            <a:pPr marL="509588" indent="-509588"/>
            <a:r>
              <a:rPr lang="en-US" sz="2800" b="1" dirty="0" smtClean="0">
                <a:solidFill>
                  <a:schemeClr val="tx2"/>
                </a:solidFill>
                <a:latin typeface="+mj-lt"/>
              </a:rPr>
              <a:t>Supplier relationship management:</a:t>
            </a:r>
          </a:p>
          <a:p>
            <a:pPr marL="509588" indent="-509588">
              <a:buNone/>
            </a:pPr>
            <a:r>
              <a:rPr lang="en-US" sz="2800" dirty="0" smtClean="0">
                <a:latin typeface="+mj-lt"/>
              </a:rPr>
              <a:t>	</a:t>
            </a:r>
            <a:r>
              <a:rPr lang="en-US" sz="2300" dirty="0" smtClean="0">
                <a:latin typeface="+mj-lt"/>
              </a:rPr>
              <a:t>Closely related to the manufacturing flow management process and contains several characteristics that parallel the customer relationship management process</a:t>
            </a:r>
          </a:p>
          <a:p>
            <a:pPr marL="509588" indent="-509588"/>
            <a:r>
              <a:rPr lang="en-US" sz="2800" b="1" dirty="0" smtClean="0">
                <a:solidFill>
                  <a:schemeClr val="tx2"/>
                </a:solidFill>
                <a:latin typeface="+mj-lt"/>
              </a:rPr>
              <a:t>Product development and commercialization:</a:t>
            </a:r>
          </a:p>
          <a:p>
            <a:pPr marL="509588" indent="-509588">
              <a:buNone/>
            </a:pPr>
            <a:r>
              <a:rPr lang="en-US" sz="2800" dirty="0" smtClean="0">
                <a:latin typeface="+mj-lt"/>
              </a:rPr>
              <a:t>	</a:t>
            </a:r>
            <a:r>
              <a:rPr lang="en-US" sz="2300" dirty="0" smtClean="0">
                <a:latin typeface="+mj-lt"/>
              </a:rPr>
              <a:t>Includes the group activities that facilitates the joint development and marketing of new offerings among a group of supply chain partner firms</a:t>
            </a:r>
          </a:p>
          <a:p>
            <a:pPr marL="509588" indent="-509588"/>
            <a:r>
              <a:rPr lang="en-US" sz="2800" b="1" dirty="0" smtClean="0">
                <a:solidFill>
                  <a:schemeClr val="tx2"/>
                </a:solidFill>
                <a:latin typeface="+mj-lt"/>
              </a:rPr>
              <a:t>Returns management:</a:t>
            </a:r>
          </a:p>
          <a:p>
            <a:pPr marL="509588" indent="-509588">
              <a:buNone/>
            </a:pPr>
            <a:r>
              <a:rPr lang="en-US" dirty="0" smtClean="0">
                <a:latin typeface="+mj-lt"/>
              </a:rPr>
              <a:t>	</a:t>
            </a:r>
            <a:r>
              <a:rPr lang="en-US" sz="2100" dirty="0" smtClean="0">
                <a:latin typeface="+mj-lt"/>
              </a:rPr>
              <a:t>Enables firms to manage volumes of returned product efficiently, while minimizing returns-related costs and maximizing the value of the returned assets to the firms in the supply chain</a:t>
            </a:r>
          </a:p>
          <a:p>
            <a:pPr marL="509588" indent="-509588"/>
            <a:endParaRPr lang="en-US"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2884" t="10417" r="13324" b="6250"/>
          <a:stretch>
            <a:fillRect/>
          </a:stretch>
        </p:blipFill>
        <p:spPr bwMode="auto">
          <a:xfrm>
            <a:off x="0" y="762000"/>
            <a:ext cx="89154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t>Variability in SCM</a:t>
            </a:r>
            <a:endParaRPr lang="en-US" sz="4400" dirty="0"/>
          </a:p>
        </p:txBody>
      </p:sp>
      <p:sp>
        <p:nvSpPr>
          <p:cNvPr id="3" name="Content Placeholder 2"/>
          <p:cNvSpPr>
            <a:spLocks noGrp="1"/>
          </p:cNvSpPr>
          <p:nvPr>
            <p:ph idx="1"/>
          </p:nvPr>
        </p:nvSpPr>
        <p:spPr>
          <a:xfrm>
            <a:off x="457200" y="1752600"/>
            <a:ext cx="8229600" cy="4724400"/>
          </a:xfrm>
        </p:spPr>
        <p:txBody>
          <a:bodyPr/>
          <a:lstStyle/>
          <a:p>
            <a:r>
              <a:rPr lang="en-US" dirty="0" smtClean="0"/>
              <a:t>Demand Variability:</a:t>
            </a:r>
          </a:p>
          <a:p>
            <a:pPr marL="914400" indent="-225425">
              <a:buNone/>
            </a:pPr>
            <a:r>
              <a:rPr lang="en-US" sz="2000" dirty="0" smtClean="0"/>
              <a:t>Even the most sophisticated demand forecasting tools often fails to anticipate the demand.</a:t>
            </a:r>
            <a:endParaRPr lang="en-US" dirty="0" smtClean="0"/>
          </a:p>
          <a:p>
            <a:pPr marL="231775" indent="-225425"/>
            <a:r>
              <a:rPr lang="en-US" dirty="0" smtClean="0"/>
              <a:t>Process Variability:</a:t>
            </a:r>
          </a:p>
          <a:p>
            <a:pPr marL="231775" indent="-225425">
              <a:buNone/>
            </a:pPr>
            <a:r>
              <a:rPr lang="en-US" dirty="0" smtClean="0"/>
              <a:t>		</a:t>
            </a:r>
            <a:r>
              <a:rPr lang="en-US" sz="2000" dirty="0" smtClean="0"/>
              <a:t>Unexpected staff absence </a:t>
            </a:r>
          </a:p>
          <a:p>
            <a:pPr marL="231775" indent="-225425">
              <a:buNone/>
            </a:pPr>
            <a:r>
              <a:rPr lang="en-US" sz="2000" dirty="0" smtClean="0"/>
              <a:t>		wrong inventory forecast</a:t>
            </a:r>
          </a:p>
          <a:p>
            <a:pPr marL="231775" indent="-225425"/>
            <a:r>
              <a:rPr lang="en-US" dirty="0" smtClean="0"/>
              <a:t>Supply Variability:</a:t>
            </a:r>
          </a:p>
          <a:p>
            <a:pPr marL="231775" indent="-225425">
              <a:buNone/>
            </a:pPr>
            <a:r>
              <a:rPr lang="en-US" dirty="0" smtClean="0"/>
              <a:t>		</a:t>
            </a:r>
            <a:r>
              <a:rPr lang="en-US" sz="2000" dirty="0" smtClean="0"/>
              <a:t>Late delivery from supplier </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4000" b="1" dirty="0" smtClean="0"/>
              <a:t>Levels of Decisions in the Supply Chain</a:t>
            </a:r>
            <a:endParaRPr lang="en-US" sz="4000" dirty="0"/>
          </a:p>
        </p:txBody>
      </p:sp>
      <p:sp>
        <p:nvSpPr>
          <p:cNvPr id="3" name="Content Placeholder 2"/>
          <p:cNvSpPr>
            <a:spLocks noGrp="1"/>
          </p:cNvSpPr>
          <p:nvPr>
            <p:ph idx="1"/>
          </p:nvPr>
        </p:nvSpPr>
        <p:spPr>
          <a:xfrm>
            <a:off x="457200" y="1219200"/>
            <a:ext cx="8229600" cy="5105400"/>
          </a:xfrm>
        </p:spPr>
        <p:txBody>
          <a:bodyPr>
            <a:normAutofit/>
          </a:bodyPr>
          <a:lstStyle/>
          <a:p>
            <a:pPr marL="0" indent="0">
              <a:buNone/>
            </a:pPr>
            <a:r>
              <a:rPr lang="en-US" sz="1600" dirty="0" smtClean="0"/>
              <a:t>     In order to make sure that the above supply chain is running smoothly and also to ensure maximum customer satisfaction at the lowest possible cost, organizations adopt supply chain management processes and various technologies to assist in these processes.</a:t>
            </a:r>
          </a:p>
          <a:p>
            <a:pPr marL="0" indent="0">
              <a:buNone/>
            </a:pPr>
            <a:r>
              <a:rPr lang="en-US" sz="1600" dirty="0" smtClean="0"/>
              <a:t>There are three levels of activities/decision in Supply Chain Management with that different departments of an organization focus on to achieve the smooth running of the supply chain. They are:</a:t>
            </a:r>
          </a:p>
          <a:p>
            <a:endParaRPr lang="en-US" sz="1600" dirty="0" smtClean="0"/>
          </a:p>
          <a:p>
            <a:r>
              <a:rPr lang="en-US" sz="1600" dirty="0" smtClean="0"/>
              <a:t>Strategic Decision</a:t>
            </a:r>
          </a:p>
          <a:p>
            <a:r>
              <a:rPr lang="en-US" sz="1600" dirty="0" smtClean="0"/>
              <a:t>Tactical Decision</a:t>
            </a:r>
          </a:p>
          <a:p>
            <a:r>
              <a:rPr lang="en-US" sz="1600" dirty="0" smtClean="0"/>
              <a:t>Operational Decision</a:t>
            </a:r>
          </a:p>
          <a:p>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b="1" dirty="0" smtClean="0"/>
              <a:t>Strategic -</a:t>
            </a:r>
            <a:r>
              <a:rPr lang="en-US" sz="1400" dirty="0" smtClean="0"/>
              <a:t> At this level, senior management is involved in the supply chain process and makes decisions that concern the entire organization and “what processes each stage will perform?”. Every effective supply chain strategy begins with solid long-term decision-making. The strategic level lays the groundwork for the entire supply chain process, from beginning to end, and is an essential part of supply chain management. Decisions made at this level include the size and site of the production area, the collaborations with suppliers, and the type of that product that is going to be manufactured and so forth.</a:t>
            </a:r>
          </a:p>
          <a:p>
            <a:pPr>
              <a:buNone/>
            </a:pPr>
            <a:r>
              <a:rPr lang="en-US" sz="1400" dirty="0" smtClean="0"/>
              <a:t>Decisions addressed at this level include:</a:t>
            </a:r>
          </a:p>
          <a:p>
            <a:pPr lvl="0"/>
            <a:r>
              <a:rPr lang="en-US" sz="1400" dirty="0" smtClean="0"/>
              <a:t>Designing the SCM to meet the organizational goal</a:t>
            </a:r>
          </a:p>
          <a:p>
            <a:pPr lvl="0"/>
            <a:r>
              <a:rPr lang="en-US" sz="1400" dirty="0" smtClean="0"/>
              <a:t>Recognize business trend, priorities</a:t>
            </a:r>
          </a:p>
          <a:p>
            <a:pPr lvl="0"/>
            <a:r>
              <a:rPr lang="en-US" sz="1400" dirty="0" smtClean="0"/>
              <a:t>Choosing the site and purpose of business facilities</a:t>
            </a:r>
          </a:p>
          <a:p>
            <a:pPr lvl="0"/>
            <a:r>
              <a:rPr lang="en-US" sz="1400" dirty="0" smtClean="0"/>
              <a:t>Creating a network of reliable suppliers, transporters, and logistics handlers</a:t>
            </a:r>
          </a:p>
          <a:p>
            <a:pPr lvl="0"/>
            <a:r>
              <a:rPr lang="en-US" sz="1400" dirty="0" smtClean="0"/>
              <a:t>Long-term improvements and innovations to meet client demands</a:t>
            </a:r>
          </a:p>
          <a:p>
            <a:pPr lvl="0"/>
            <a:r>
              <a:rPr lang="en-US" sz="1400" dirty="0" smtClean="0"/>
              <a:t>Inventory and product management throughout its life cycle</a:t>
            </a:r>
          </a:p>
          <a:p>
            <a:pPr lvl="0"/>
            <a:r>
              <a:rPr lang="en-US" sz="1400" dirty="0" smtClean="0"/>
              <a:t>Define the role of  IT programs and systems to make the process more effective</a:t>
            </a:r>
          </a:p>
          <a:p>
            <a:pPr lvl="0"/>
            <a:r>
              <a:rPr lang="en-US" sz="1400" dirty="0" smtClean="0"/>
              <a:t>Involved top level management</a:t>
            </a:r>
          </a:p>
          <a:p>
            <a:pPr lvl="0"/>
            <a:endParaRPr lang="en-US" sz="1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762000"/>
            <a:ext cx="81280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Supply Chain Management - Introduction</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3" name="Rectangle 5"/>
          <p:cNvSpPr>
            <a:spLocks noChangeArrowheads="1"/>
          </p:cNvSpPr>
          <p:nvPr/>
        </p:nvSpPr>
        <p:spPr bwMode="auto">
          <a:xfrm>
            <a:off x="609600" y="2590800"/>
            <a:ext cx="914400" cy="914400"/>
          </a:xfrm>
          <a:prstGeom prst="rect">
            <a:avLst/>
          </a:prstGeom>
          <a:solidFill>
            <a:srgbClr val="339966"/>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A</a:t>
            </a:r>
            <a:endParaRPr lang="en-US" dirty="0">
              <a:latin typeface="Times New Roman" pitchFamily="18" charset="0"/>
            </a:endParaRPr>
          </a:p>
        </p:txBody>
      </p:sp>
      <p:sp>
        <p:nvSpPr>
          <p:cNvPr id="4" name="Rectangle 6"/>
          <p:cNvSpPr>
            <a:spLocks noChangeArrowheads="1"/>
          </p:cNvSpPr>
          <p:nvPr/>
        </p:nvSpPr>
        <p:spPr bwMode="auto">
          <a:xfrm>
            <a:off x="609600" y="4191000"/>
            <a:ext cx="914400" cy="914400"/>
          </a:xfrm>
          <a:prstGeom prst="rect">
            <a:avLst/>
          </a:prstGeom>
          <a:solidFill>
            <a:srgbClr val="339966"/>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C</a:t>
            </a:r>
            <a:endParaRPr lang="en-US" dirty="0">
              <a:latin typeface="Times New Roman" pitchFamily="18" charset="0"/>
            </a:endParaRPr>
          </a:p>
        </p:txBody>
      </p:sp>
      <p:sp>
        <p:nvSpPr>
          <p:cNvPr id="5" name="Rectangle 7"/>
          <p:cNvSpPr>
            <a:spLocks noChangeArrowheads="1"/>
          </p:cNvSpPr>
          <p:nvPr/>
        </p:nvSpPr>
        <p:spPr bwMode="auto">
          <a:xfrm>
            <a:off x="3505200" y="19812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1</a:t>
            </a:r>
          </a:p>
        </p:txBody>
      </p:sp>
      <p:sp>
        <p:nvSpPr>
          <p:cNvPr id="6" name="Rectangle 8"/>
          <p:cNvSpPr>
            <a:spLocks noChangeArrowheads="1"/>
          </p:cNvSpPr>
          <p:nvPr/>
        </p:nvSpPr>
        <p:spPr bwMode="auto">
          <a:xfrm>
            <a:off x="3505200" y="29718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2</a:t>
            </a:r>
          </a:p>
        </p:txBody>
      </p:sp>
      <p:sp>
        <p:nvSpPr>
          <p:cNvPr id="7" name="Rectangle 9"/>
          <p:cNvSpPr>
            <a:spLocks noChangeArrowheads="1"/>
          </p:cNvSpPr>
          <p:nvPr/>
        </p:nvSpPr>
        <p:spPr bwMode="auto">
          <a:xfrm>
            <a:off x="3505200" y="38862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3</a:t>
            </a:r>
          </a:p>
        </p:txBody>
      </p:sp>
      <p:sp>
        <p:nvSpPr>
          <p:cNvPr id="8" name="Rectangle 10"/>
          <p:cNvSpPr>
            <a:spLocks noChangeArrowheads="1"/>
          </p:cNvSpPr>
          <p:nvPr/>
        </p:nvSpPr>
        <p:spPr bwMode="auto">
          <a:xfrm>
            <a:off x="3505200" y="46482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4</a:t>
            </a:r>
          </a:p>
        </p:txBody>
      </p:sp>
      <p:sp>
        <p:nvSpPr>
          <p:cNvPr id="9" name="Rectangle 11"/>
          <p:cNvSpPr>
            <a:spLocks noChangeArrowheads="1"/>
          </p:cNvSpPr>
          <p:nvPr/>
        </p:nvSpPr>
        <p:spPr bwMode="auto">
          <a:xfrm>
            <a:off x="3505200" y="5562600"/>
            <a:ext cx="1143000" cy="685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a:latin typeface="Times New Roman" pitchFamily="18" charset="0"/>
              </a:rPr>
              <a:t>Factory</a:t>
            </a:r>
          </a:p>
          <a:p>
            <a:pPr algn="ctr" eaLnBrk="0" hangingPunct="0"/>
            <a:r>
              <a:rPr lang="en-US" sz="2400">
                <a:latin typeface="Times New Roman" pitchFamily="18" charset="0"/>
              </a:rPr>
              <a:t>5</a:t>
            </a:r>
          </a:p>
        </p:txBody>
      </p:sp>
      <p:sp>
        <p:nvSpPr>
          <p:cNvPr id="10" name="Rectangle 12"/>
          <p:cNvSpPr>
            <a:spLocks noChangeArrowheads="1"/>
          </p:cNvSpPr>
          <p:nvPr/>
        </p:nvSpPr>
        <p:spPr bwMode="auto">
          <a:xfrm>
            <a:off x="5257800" y="3276600"/>
            <a:ext cx="1600200" cy="18288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endParaRPr lang="en-US" sz="2400">
              <a:latin typeface="Times New Roman" pitchFamily="18" charset="0"/>
            </a:endParaRPr>
          </a:p>
          <a:p>
            <a:pPr algn="ctr" eaLnBrk="0" hangingPunct="0"/>
            <a:r>
              <a:rPr lang="en-US" sz="2400">
                <a:latin typeface="Times New Roman" pitchFamily="18" charset="0"/>
              </a:rPr>
              <a:t>The</a:t>
            </a:r>
          </a:p>
          <a:p>
            <a:pPr algn="ctr" eaLnBrk="0" hangingPunct="0"/>
            <a:r>
              <a:rPr lang="en-US" sz="2400">
                <a:latin typeface="Times New Roman" pitchFamily="18" charset="0"/>
              </a:rPr>
              <a:t>Customer</a:t>
            </a:r>
          </a:p>
          <a:p>
            <a:pPr algn="ctr" eaLnBrk="0" hangingPunct="0"/>
            <a:r>
              <a:rPr lang="en-US" sz="2400">
                <a:latin typeface="Times New Roman" pitchFamily="18" charset="0"/>
              </a:rPr>
              <a:t>(Retailer)</a:t>
            </a:r>
          </a:p>
          <a:p>
            <a:pPr algn="ctr" eaLnBrk="0" hangingPunct="0"/>
            <a:endParaRPr lang="en-US" sz="2400">
              <a:latin typeface="Times New Roman" pitchFamily="18" charset="0"/>
            </a:endParaRPr>
          </a:p>
        </p:txBody>
      </p:sp>
      <p:sp>
        <p:nvSpPr>
          <p:cNvPr id="11" name="Rectangle 19"/>
          <p:cNvSpPr>
            <a:spLocks noChangeArrowheads="1"/>
          </p:cNvSpPr>
          <p:nvPr/>
        </p:nvSpPr>
        <p:spPr bwMode="auto">
          <a:xfrm>
            <a:off x="1905000" y="1905000"/>
            <a:ext cx="1143000" cy="12954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dirty="0" smtClean="0">
                <a:latin typeface="Times New Roman" pitchFamily="18" charset="0"/>
              </a:rPr>
              <a:t>Material B</a:t>
            </a:r>
            <a:endParaRPr lang="en-US" dirty="0">
              <a:latin typeface="Times New Roman" pitchFamily="18" charset="0"/>
            </a:endParaRPr>
          </a:p>
        </p:txBody>
      </p:sp>
      <p:sp>
        <p:nvSpPr>
          <p:cNvPr id="12" name="Line 21"/>
          <p:cNvSpPr>
            <a:spLocks noChangeShapeType="1"/>
          </p:cNvSpPr>
          <p:nvPr/>
        </p:nvSpPr>
        <p:spPr bwMode="auto">
          <a:xfrm>
            <a:off x="3048000" y="2133600"/>
            <a:ext cx="457200" cy="152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2"/>
          <p:cNvSpPr>
            <a:spLocks noChangeShapeType="1"/>
          </p:cNvSpPr>
          <p:nvPr/>
        </p:nvSpPr>
        <p:spPr bwMode="auto">
          <a:xfrm>
            <a:off x="3048000" y="2438400"/>
            <a:ext cx="4572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3"/>
          <p:cNvSpPr>
            <a:spLocks noChangeShapeType="1"/>
          </p:cNvSpPr>
          <p:nvPr/>
        </p:nvSpPr>
        <p:spPr bwMode="auto">
          <a:xfrm>
            <a:off x="3048000" y="2743200"/>
            <a:ext cx="457200" cy="1447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Line 24"/>
          <p:cNvSpPr>
            <a:spLocks noChangeShapeType="1"/>
          </p:cNvSpPr>
          <p:nvPr/>
        </p:nvSpPr>
        <p:spPr bwMode="auto">
          <a:xfrm>
            <a:off x="2819400" y="3200400"/>
            <a:ext cx="685800" cy="1828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Line 25"/>
          <p:cNvSpPr>
            <a:spLocks noChangeShapeType="1"/>
          </p:cNvSpPr>
          <p:nvPr/>
        </p:nvSpPr>
        <p:spPr bwMode="auto">
          <a:xfrm>
            <a:off x="2590800" y="3200400"/>
            <a:ext cx="914400" cy="274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7" name="Line 26"/>
          <p:cNvSpPr>
            <a:spLocks noChangeShapeType="1"/>
          </p:cNvSpPr>
          <p:nvPr/>
        </p:nvSpPr>
        <p:spPr bwMode="auto">
          <a:xfrm>
            <a:off x="1524000" y="281940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 name="Line 27"/>
          <p:cNvSpPr>
            <a:spLocks noChangeShapeType="1"/>
          </p:cNvSpPr>
          <p:nvPr/>
        </p:nvSpPr>
        <p:spPr bwMode="auto">
          <a:xfrm flipV="1">
            <a:off x="1524000" y="2514600"/>
            <a:ext cx="1981200" cy="1905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9" name="Line 28"/>
          <p:cNvSpPr>
            <a:spLocks noChangeShapeType="1"/>
          </p:cNvSpPr>
          <p:nvPr/>
        </p:nvSpPr>
        <p:spPr bwMode="auto">
          <a:xfrm flipV="1">
            <a:off x="1524000" y="3352800"/>
            <a:ext cx="198120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0" name="Line 29"/>
          <p:cNvSpPr>
            <a:spLocks noChangeShapeType="1"/>
          </p:cNvSpPr>
          <p:nvPr/>
        </p:nvSpPr>
        <p:spPr bwMode="auto">
          <a:xfrm flipV="1">
            <a:off x="1524000" y="4267200"/>
            <a:ext cx="1981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1" name="Line 32"/>
          <p:cNvSpPr>
            <a:spLocks noChangeShapeType="1"/>
          </p:cNvSpPr>
          <p:nvPr/>
        </p:nvSpPr>
        <p:spPr bwMode="auto">
          <a:xfrm>
            <a:off x="1524000" y="4953000"/>
            <a:ext cx="205740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33"/>
          <p:cNvSpPr>
            <a:spLocks noChangeShapeType="1"/>
          </p:cNvSpPr>
          <p:nvPr/>
        </p:nvSpPr>
        <p:spPr bwMode="auto">
          <a:xfrm>
            <a:off x="1524000" y="4800600"/>
            <a:ext cx="1981200" cy="381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Line 34"/>
          <p:cNvSpPr>
            <a:spLocks noChangeShapeType="1"/>
          </p:cNvSpPr>
          <p:nvPr/>
        </p:nvSpPr>
        <p:spPr bwMode="auto">
          <a:xfrm>
            <a:off x="4648200" y="2362200"/>
            <a:ext cx="609600" cy="1447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35"/>
          <p:cNvSpPr>
            <a:spLocks noChangeShapeType="1"/>
          </p:cNvSpPr>
          <p:nvPr/>
        </p:nvSpPr>
        <p:spPr bwMode="auto">
          <a:xfrm>
            <a:off x="4648200" y="3352800"/>
            <a:ext cx="609600" cy="609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Line 36"/>
          <p:cNvSpPr>
            <a:spLocks noChangeShapeType="1"/>
          </p:cNvSpPr>
          <p:nvPr/>
        </p:nvSpPr>
        <p:spPr bwMode="auto">
          <a:xfrm>
            <a:off x="4648200" y="4191000"/>
            <a:ext cx="6096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6" name="Line 37"/>
          <p:cNvSpPr>
            <a:spLocks noChangeShapeType="1"/>
          </p:cNvSpPr>
          <p:nvPr/>
        </p:nvSpPr>
        <p:spPr bwMode="auto">
          <a:xfrm flipV="1">
            <a:off x="4648200" y="4648200"/>
            <a:ext cx="6096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7" name="Line 38"/>
          <p:cNvSpPr>
            <a:spLocks noChangeShapeType="1"/>
          </p:cNvSpPr>
          <p:nvPr/>
        </p:nvSpPr>
        <p:spPr bwMode="auto">
          <a:xfrm flipV="1">
            <a:off x="4648200" y="4953000"/>
            <a:ext cx="609600" cy="914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8" name="Line 39"/>
          <p:cNvSpPr>
            <a:spLocks noChangeShapeType="1"/>
          </p:cNvSpPr>
          <p:nvPr/>
        </p:nvSpPr>
        <p:spPr bwMode="auto">
          <a:xfrm flipV="1">
            <a:off x="6858000" y="2819400"/>
            <a:ext cx="762000" cy="838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Line 40"/>
          <p:cNvSpPr>
            <a:spLocks noChangeShapeType="1"/>
          </p:cNvSpPr>
          <p:nvPr/>
        </p:nvSpPr>
        <p:spPr bwMode="auto">
          <a:xfrm>
            <a:off x="6858000" y="4038600"/>
            <a:ext cx="685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Line 41"/>
          <p:cNvSpPr>
            <a:spLocks noChangeShapeType="1"/>
          </p:cNvSpPr>
          <p:nvPr/>
        </p:nvSpPr>
        <p:spPr bwMode="auto">
          <a:xfrm>
            <a:off x="6858000" y="4572000"/>
            <a:ext cx="838200" cy="762000"/>
          </a:xfrm>
          <a:prstGeom prst="line">
            <a:avLst/>
          </a:prstGeom>
          <a:noFill/>
          <a:ln w="9525">
            <a:solidFill>
              <a:schemeClr val="tx1"/>
            </a:solidFill>
            <a:round/>
            <a:headEnd/>
            <a:tailEnd type="triangle" w="med" len="med"/>
          </a:ln>
          <a:effectLst/>
        </p:spPr>
        <p:txBody>
          <a:bodyPr wrap="none" anchor="ctr"/>
          <a:lstStyle/>
          <a:p>
            <a:endParaRPr lang="en-US"/>
          </a:p>
        </p:txBody>
      </p:sp>
      <p:pic>
        <p:nvPicPr>
          <p:cNvPr id="31" name="Picture 42" descr="AG00308_"/>
          <p:cNvPicPr>
            <a:picLocks noChangeAspect="1" noChangeArrowheads="1" noCrop="1"/>
          </p:cNvPicPr>
          <p:nvPr/>
        </p:nvPicPr>
        <p:blipFill>
          <a:blip r:embed="rId2" cstate="print"/>
          <a:srcRect/>
          <a:stretch>
            <a:fillRect/>
          </a:stretch>
        </p:blipFill>
        <p:spPr bwMode="auto">
          <a:xfrm>
            <a:off x="7620000" y="2209800"/>
            <a:ext cx="982663" cy="1066800"/>
          </a:xfrm>
          <a:prstGeom prst="rect">
            <a:avLst/>
          </a:prstGeom>
          <a:noFill/>
        </p:spPr>
      </p:pic>
      <p:pic>
        <p:nvPicPr>
          <p:cNvPr id="32" name="Picture 43" descr="AG00301_"/>
          <p:cNvPicPr>
            <a:picLocks noChangeAspect="1" noChangeArrowheads="1" noCrop="1"/>
          </p:cNvPicPr>
          <p:nvPr/>
        </p:nvPicPr>
        <p:blipFill>
          <a:blip r:embed="rId3" cstate="print"/>
          <a:srcRect/>
          <a:stretch>
            <a:fillRect/>
          </a:stretch>
        </p:blipFill>
        <p:spPr bwMode="auto">
          <a:xfrm>
            <a:off x="7696200" y="3505200"/>
            <a:ext cx="800100" cy="1108075"/>
          </a:xfrm>
          <a:prstGeom prst="rect">
            <a:avLst/>
          </a:prstGeom>
          <a:noFill/>
        </p:spPr>
      </p:pic>
      <p:pic>
        <p:nvPicPr>
          <p:cNvPr id="33" name="Picture 44" descr="AG00315_"/>
          <p:cNvPicPr>
            <a:picLocks noChangeAspect="1" noChangeArrowheads="1" noCrop="1"/>
          </p:cNvPicPr>
          <p:nvPr/>
        </p:nvPicPr>
        <p:blipFill>
          <a:blip r:embed="rId4" cstate="print"/>
          <a:srcRect/>
          <a:stretch>
            <a:fillRect/>
          </a:stretch>
        </p:blipFill>
        <p:spPr bwMode="auto">
          <a:xfrm>
            <a:off x="7696200" y="4876800"/>
            <a:ext cx="914400" cy="1143000"/>
          </a:xfrm>
          <a:prstGeom prst="rect">
            <a:avLst/>
          </a:prstGeom>
          <a:noFill/>
        </p:spPr>
      </p:pic>
      <p:sp>
        <p:nvSpPr>
          <p:cNvPr id="34" name="Line 40"/>
          <p:cNvSpPr>
            <a:spLocks noChangeShapeType="1"/>
          </p:cNvSpPr>
          <p:nvPr/>
        </p:nvSpPr>
        <p:spPr bwMode="auto">
          <a:xfrm>
            <a:off x="1097280" y="3505200"/>
            <a:ext cx="45719" cy="6096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b="1" dirty="0" smtClean="0"/>
              <a:t>Tactical - </a:t>
            </a:r>
            <a:r>
              <a:rPr lang="en-US" sz="1400" dirty="0" smtClean="0"/>
              <a:t>“ How to achieve the strategic goals?” ,Tactical level of activity focuses on achieving lowest costs for running the supply chain. Businesses make mid-term decisions involving the supply chain at the tactical level. At the strategy level, general planning begins, but processes are actually defined at the tactical level. Tactical decisions play a big role in controlling costs and minimizing risks. At this level, the focus is on customer demands and achieving the best end value. Some of the ways this is done is by creating a purchasing plan with a preferred suppliers and working with transportation companies for cost effective transport.</a:t>
            </a:r>
          </a:p>
          <a:p>
            <a:pPr>
              <a:buNone/>
            </a:pPr>
            <a:r>
              <a:rPr lang="en-US" sz="1600" dirty="0" smtClean="0"/>
              <a:t> </a:t>
            </a:r>
            <a:r>
              <a:rPr lang="en-US" sz="1400" dirty="0" smtClean="0"/>
              <a:t>Common concerns include:</a:t>
            </a:r>
          </a:p>
          <a:p>
            <a:pPr lvl="0"/>
            <a:r>
              <a:rPr lang="en-US" sz="1400" dirty="0" smtClean="0"/>
              <a:t>Procurement contracts for necessary materials and services</a:t>
            </a:r>
          </a:p>
          <a:p>
            <a:pPr lvl="0"/>
            <a:r>
              <a:rPr lang="en-US" sz="1400" dirty="0" smtClean="0"/>
              <a:t>Mid term planning and mid level management involved</a:t>
            </a:r>
          </a:p>
          <a:p>
            <a:pPr lvl="0"/>
            <a:r>
              <a:rPr lang="en-US" sz="1400" dirty="0" smtClean="0"/>
              <a:t>Production schedules and guidelines to meet quality, safety, and quantity standards</a:t>
            </a:r>
          </a:p>
          <a:p>
            <a:pPr lvl="0"/>
            <a:r>
              <a:rPr lang="en-US" sz="1400" dirty="0" smtClean="0"/>
              <a:t>Transportation and warehousing solutions, including outsourcing and third-party options</a:t>
            </a:r>
          </a:p>
          <a:p>
            <a:pPr lvl="0"/>
            <a:r>
              <a:rPr lang="en-US" sz="1400" dirty="0" smtClean="0"/>
              <a:t>Inventory logistics and policies, including storage and end-product distribution</a:t>
            </a:r>
          </a:p>
          <a:p>
            <a:pPr lvl="0"/>
            <a:r>
              <a:rPr lang="en-US" sz="1400" dirty="0" smtClean="0"/>
              <a:t>Adopting best practices in comparison to competitors</a:t>
            </a:r>
          </a:p>
          <a:p>
            <a:pPr>
              <a:buNone/>
            </a:pPr>
            <a:endParaRPr lang="en-US" sz="1500" dirty="0" smtClean="0"/>
          </a:p>
          <a:p>
            <a:pPr>
              <a:buNone/>
            </a:pPr>
            <a:endParaRPr lang="en-US" sz="1500" dirty="0" smtClean="0"/>
          </a:p>
          <a:p>
            <a:pPr>
              <a:buNone/>
            </a:pPr>
            <a:endParaRPr lang="en-US" sz="1500" dirty="0" smtClean="0"/>
          </a:p>
          <a:p>
            <a:endParaRPr lang="en-US" sz="1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1143000"/>
            <a:ext cx="8229600" cy="5181600"/>
          </a:xfrm>
        </p:spPr>
        <p:txBody>
          <a:bodyPr/>
          <a:lstStyle/>
          <a:p>
            <a:r>
              <a:rPr lang="en-US" b="1" dirty="0" smtClean="0"/>
              <a:t>Operational -</a:t>
            </a:r>
            <a:r>
              <a:rPr lang="en-US" dirty="0" smtClean="0"/>
              <a:t> </a:t>
            </a:r>
            <a:r>
              <a:rPr lang="en-US" sz="1400" dirty="0" smtClean="0"/>
              <a:t>At the operational level, activity decisions are made on a day-to-day basis and these decisions affect how the product distribute along the supply chain. Some of the decisions taken at this level include taking customer orders and the movement of goods from the warehouse to the point of consumption. To keep the supply chain active, this level played an important role but plans and decisions for real execution is made at the above levels. The mistake that many companies make is to jump straight into operational management without focusing on the strategy and tactical levels. Effective operational level processes are the result of strong strategic and tactical planning.</a:t>
            </a:r>
          </a:p>
          <a:p>
            <a:pPr>
              <a:buNone/>
            </a:pPr>
            <a:r>
              <a:rPr lang="en-US" sz="1400" dirty="0" smtClean="0"/>
              <a:t>Some aspects of operational level management are:</a:t>
            </a:r>
          </a:p>
          <a:p>
            <a:pPr lvl="0"/>
            <a:r>
              <a:rPr lang="en-US" sz="1400" dirty="0" smtClean="0"/>
              <a:t>Daily and weekly forecasting to figure out and satisfy demand(Short term planning)</a:t>
            </a:r>
          </a:p>
          <a:p>
            <a:pPr lvl="0"/>
            <a:r>
              <a:rPr lang="en-US" sz="1400" dirty="0" smtClean="0"/>
              <a:t>Production operations, including scheduling and detailed management of goods-in-process</a:t>
            </a:r>
          </a:p>
          <a:p>
            <a:pPr lvl="0"/>
            <a:r>
              <a:rPr lang="en-US" sz="1400" dirty="0" smtClean="0"/>
              <a:t>Monitoring logistics activity for contract and order fulfillment</a:t>
            </a:r>
          </a:p>
          <a:p>
            <a:pPr lvl="0"/>
            <a:r>
              <a:rPr lang="en-US" sz="1400" dirty="0" smtClean="0"/>
              <a:t>Settling damages or losses with suppliers, vendors, and clients</a:t>
            </a:r>
          </a:p>
          <a:p>
            <a:pPr lvl="0"/>
            <a:r>
              <a:rPr lang="en-US" sz="1400" dirty="0" smtClean="0"/>
              <a:t>Managing incoming and outgoing materials and products, as well as on-hand inventories</a:t>
            </a:r>
          </a:p>
          <a:p>
            <a:pPr lvl="0"/>
            <a:r>
              <a:rPr lang="en-US" sz="1400" dirty="0" smtClean="0"/>
              <a:t>Goal implemented in such a way to be effectively implemented at operational level</a:t>
            </a:r>
          </a:p>
          <a:p>
            <a:endParaRPr lang="en-US" sz="1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4000" b="1" dirty="0" smtClean="0"/>
              <a:t>Benefits of Supply Chain Management </a:t>
            </a:r>
            <a:endParaRPr lang="en-US" sz="4000" dirty="0"/>
          </a:p>
        </p:txBody>
      </p:sp>
      <p:sp>
        <p:nvSpPr>
          <p:cNvPr id="3" name="Content Placeholder 2"/>
          <p:cNvSpPr>
            <a:spLocks noGrp="1"/>
          </p:cNvSpPr>
          <p:nvPr>
            <p:ph idx="1"/>
          </p:nvPr>
        </p:nvSpPr>
        <p:spPr>
          <a:xfrm>
            <a:off x="228600" y="1524000"/>
            <a:ext cx="8229600" cy="4389120"/>
          </a:xfrm>
        </p:spPr>
        <p:txBody>
          <a:bodyPr>
            <a:normAutofit/>
          </a:bodyPr>
          <a:lstStyle/>
          <a:p>
            <a:pPr marL="742950" lvl="1" indent="-285750">
              <a:buFont typeface="Arial" charset="0"/>
              <a:buChar char="•"/>
            </a:pPr>
            <a:endParaRPr lang="en-US" sz="2000" dirty="0" smtClean="0">
              <a:latin typeface="Arial" charset="0"/>
            </a:endParaRPr>
          </a:p>
          <a:p>
            <a:pPr marL="742950" lvl="1" indent="-285750">
              <a:buFont typeface="Arial" charset="0"/>
              <a:buChar char="•"/>
            </a:pPr>
            <a:r>
              <a:rPr lang="en-US" sz="2000" dirty="0" smtClean="0">
                <a:latin typeface="Arial" charset="0"/>
              </a:rPr>
              <a:t>Lower inventory, transportation, warehousing, and packaging costs</a:t>
            </a:r>
            <a:endParaRPr lang="en-US" sz="900" dirty="0" smtClean="0">
              <a:latin typeface="Arial" charset="0"/>
            </a:endParaRPr>
          </a:p>
          <a:p>
            <a:pPr marL="742950" lvl="1" indent="-285750">
              <a:buFont typeface="Arial" charset="0"/>
              <a:buChar char="•"/>
            </a:pPr>
            <a:r>
              <a:rPr lang="en-US" sz="2000" dirty="0" smtClean="0">
                <a:latin typeface="Arial" charset="0"/>
              </a:rPr>
              <a:t>Greater supply chain flexibility and eliminated rush(unplanned) activity</a:t>
            </a:r>
          </a:p>
          <a:p>
            <a:pPr marL="742950" lvl="1" indent="-285750">
              <a:buFont typeface="Arial" charset="0"/>
              <a:buChar char="•"/>
            </a:pPr>
            <a:r>
              <a:rPr lang="en-US" sz="2000" dirty="0" smtClean="0">
                <a:latin typeface="Arial" charset="0"/>
              </a:rPr>
              <a:t>Improved customer services</a:t>
            </a:r>
          </a:p>
          <a:p>
            <a:pPr marL="742950" lvl="1" indent="-285750">
              <a:buFont typeface="Arial" charset="0"/>
              <a:buChar char="•"/>
            </a:pPr>
            <a:r>
              <a:rPr lang="en-US" sz="2000" dirty="0" smtClean="0">
                <a:latin typeface="Arial" charset="0"/>
              </a:rPr>
              <a:t>Minimizes delays</a:t>
            </a:r>
          </a:p>
          <a:p>
            <a:pPr marL="742950" lvl="1" indent="-285750">
              <a:buFont typeface="Arial" charset="0"/>
              <a:buChar char="•"/>
            </a:pPr>
            <a:r>
              <a:rPr lang="en-US" sz="2000" dirty="0" smtClean="0">
                <a:latin typeface="Arial" charset="0"/>
              </a:rPr>
              <a:t>Reduces the uncertainty of chain</a:t>
            </a:r>
          </a:p>
          <a:p>
            <a:pPr marL="742950" lvl="1" indent="-285750">
              <a:buFont typeface="Arial" charset="0"/>
              <a:buChar char="•"/>
            </a:pPr>
            <a:r>
              <a:rPr lang="en-US" sz="2000" dirty="0" smtClean="0">
                <a:latin typeface="Arial" charset="0"/>
              </a:rPr>
              <a:t>Higher revenues</a:t>
            </a:r>
            <a:endParaRPr lang="en-US" sz="900" dirty="0" smtClean="0">
              <a:latin typeface="Arial" charset="0"/>
            </a:endParaRPr>
          </a:p>
          <a:p>
            <a:pPr marL="742950" lvl="1" indent="-285750">
              <a:buFont typeface="Arial" charset="0"/>
              <a:buChar char="•"/>
            </a:pPr>
            <a:r>
              <a:rPr lang="en-US" sz="2000" dirty="0" smtClean="0">
                <a:latin typeface="Arial" charset="0"/>
              </a:rPr>
              <a:t>Increased performance and profitability </a:t>
            </a:r>
            <a:endParaRPr lang="en-US" dirty="0" smtClean="0">
              <a:latin typeface="Arial" charset="0"/>
            </a:endParaRP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2400" b="1" dirty="0" smtClean="0"/>
              <a:t>Critical factors that can affect Supply Chain Management </a:t>
            </a:r>
            <a:endParaRPr lang="en-US" sz="2400" dirty="0"/>
          </a:p>
        </p:txBody>
      </p:sp>
      <p:sp>
        <p:nvSpPr>
          <p:cNvPr id="3" name="Content Placeholder 2"/>
          <p:cNvSpPr>
            <a:spLocks noGrp="1"/>
          </p:cNvSpPr>
          <p:nvPr>
            <p:ph idx="1"/>
          </p:nvPr>
        </p:nvSpPr>
        <p:spPr>
          <a:xfrm>
            <a:off x="228600" y="1524000"/>
            <a:ext cx="8229600" cy="4389120"/>
          </a:xfrm>
        </p:spPr>
        <p:txBody>
          <a:bodyPr>
            <a:normAutofit/>
          </a:bodyPr>
          <a:lstStyle/>
          <a:p>
            <a:pPr marL="742950" lvl="1" indent="-285750">
              <a:buFont typeface="Arial" charset="0"/>
              <a:buChar char="•"/>
            </a:pPr>
            <a:endParaRPr lang="en-US" sz="2000" dirty="0" smtClean="0">
              <a:latin typeface="Arial" charset="0"/>
            </a:endParaRPr>
          </a:p>
          <a:p>
            <a:pPr marL="742950" lvl="1" indent="-285750">
              <a:buFont typeface="Arial" charset="0"/>
              <a:buChar char="•"/>
            </a:pPr>
            <a:r>
              <a:rPr lang="en-US" sz="1800" dirty="0" smtClean="0"/>
              <a:t>Environmental uncertainty </a:t>
            </a:r>
          </a:p>
          <a:p>
            <a:pPr marL="1250950" lvl="1" indent="-400050">
              <a:buFont typeface="+mj-lt"/>
              <a:buAutoNum type="romanUcPeriod"/>
            </a:pPr>
            <a:r>
              <a:rPr lang="en-US" sz="1200" dirty="0" smtClean="0"/>
              <a:t>Company environment </a:t>
            </a:r>
          </a:p>
          <a:p>
            <a:pPr marL="1250950" lvl="1" indent="-400050">
              <a:buFont typeface="+mj-lt"/>
              <a:buAutoNum type="romanUcPeriod"/>
            </a:pPr>
            <a:r>
              <a:rPr lang="en-US" sz="1200" dirty="0" smtClean="0"/>
              <a:t>Government Issues</a:t>
            </a:r>
          </a:p>
          <a:p>
            <a:pPr marL="1250950" lvl="1" indent="-400050">
              <a:buFont typeface="+mj-lt"/>
              <a:buAutoNum type="romanUcPeriod"/>
            </a:pPr>
            <a:r>
              <a:rPr lang="en-US" sz="1200" dirty="0" smtClean="0"/>
              <a:t>Uncertainty aspects from overseas</a:t>
            </a:r>
          </a:p>
          <a:p>
            <a:pPr marL="749300" lvl="1" indent="-292100"/>
            <a:r>
              <a:rPr lang="en-US" sz="1800" dirty="0" smtClean="0"/>
              <a:t>Information technology</a:t>
            </a:r>
          </a:p>
          <a:p>
            <a:pPr marL="1200150" lvl="1" indent="-400050">
              <a:buFont typeface="+mj-lt"/>
              <a:buAutoNum type="romanUcPeriod"/>
            </a:pPr>
            <a:r>
              <a:rPr lang="en-US" sz="1200" dirty="0" smtClean="0"/>
              <a:t>Communication tools</a:t>
            </a:r>
          </a:p>
          <a:p>
            <a:pPr marL="1200150" lvl="1" indent="-400050">
              <a:buFont typeface="+mj-lt"/>
              <a:buAutoNum type="romanUcPeriod"/>
            </a:pPr>
            <a:r>
              <a:rPr lang="en-US" sz="1200" dirty="0" smtClean="0"/>
              <a:t>Planning tools(ERP, MRP)</a:t>
            </a:r>
          </a:p>
          <a:p>
            <a:pPr marL="800100" lvl="1" indent="-406400"/>
            <a:r>
              <a:rPr lang="en-US" sz="1800" dirty="0" smtClean="0"/>
              <a:t>Supply chain relationships(with customer &amp; supplier)</a:t>
            </a:r>
          </a:p>
          <a:p>
            <a:pPr marL="800100" lvl="1" indent="-406400"/>
            <a:r>
              <a:rPr lang="en-US" sz="1800" dirty="0" smtClean="0"/>
              <a:t>Supply Chain Management performance(logistics, timely delivery, supplier market, material sourcing)</a:t>
            </a:r>
          </a:p>
          <a:p>
            <a:pPr marL="800100" lvl="1" indent="-406400"/>
            <a:r>
              <a:rPr lang="en-US" sz="1800" dirty="0" smtClean="0"/>
              <a:t>Marketing Strategy </a:t>
            </a:r>
          </a:p>
          <a:p>
            <a:pPr marL="800100" lvl="1" indent="-406400"/>
            <a:r>
              <a:rPr lang="en-US" sz="1800" dirty="0" smtClean="0"/>
              <a:t>Customer satisfaction(services)</a:t>
            </a:r>
          </a:p>
          <a:p>
            <a:pPr marL="800100" lvl="1" indent="-406400"/>
            <a:endParaRPr lang="en-US" sz="1800" dirty="0" smtClean="0">
              <a:latin typeface="Arial" charset="0"/>
            </a:endParaRP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r>
              <a:rPr lang="en-US" sz="4000" dirty="0" smtClean="0"/>
              <a:t>Cross Functional Linkage</a:t>
            </a:r>
            <a:endParaRPr lang="en-US" dirty="0"/>
          </a:p>
        </p:txBody>
      </p:sp>
      <p:sp>
        <p:nvSpPr>
          <p:cNvPr id="3" name="Content Placeholder 2"/>
          <p:cNvSpPr>
            <a:spLocks noGrp="1"/>
          </p:cNvSpPr>
          <p:nvPr>
            <p:ph idx="1"/>
          </p:nvPr>
        </p:nvSpPr>
        <p:spPr>
          <a:xfrm>
            <a:off x="457200" y="1478280"/>
            <a:ext cx="8229600" cy="4389120"/>
          </a:xfrm>
        </p:spPr>
        <p:txBody>
          <a:bodyPr>
            <a:normAutofit fontScale="92500"/>
          </a:bodyPr>
          <a:lstStyle/>
          <a:p>
            <a:pPr>
              <a:buNone/>
            </a:pPr>
            <a:r>
              <a:rPr lang="en-US" sz="1800" dirty="0" smtClean="0"/>
              <a:t>In any business or organization, all functions are interlinked and connected to each other and are often overlapping. Some key aspects like supply chain management, logistics and customers link form the backbone of the business delivery function.</a:t>
            </a:r>
          </a:p>
          <a:p>
            <a:r>
              <a:rPr lang="en-US" sz="1800" dirty="0" smtClean="0"/>
              <a:t>Role of Finance in SCM</a:t>
            </a:r>
          </a:p>
          <a:p>
            <a:r>
              <a:rPr lang="en-US" sz="1800" dirty="0" smtClean="0"/>
              <a:t>Role of IT in SCM</a:t>
            </a:r>
          </a:p>
          <a:p>
            <a:r>
              <a:rPr lang="en-US" sz="1800" dirty="0" smtClean="0"/>
              <a:t>Role of R &amp; D in SCM</a:t>
            </a:r>
          </a:p>
          <a:p>
            <a:r>
              <a:rPr lang="en-US" sz="1800" dirty="0" smtClean="0"/>
              <a:t>Role of Production in SCM</a:t>
            </a:r>
          </a:p>
          <a:p>
            <a:r>
              <a:rPr lang="en-US" sz="1800" dirty="0" smtClean="0"/>
              <a:t>Role of Marketing in SCM</a:t>
            </a:r>
          </a:p>
          <a:p>
            <a:r>
              <a:rPr lang="en-US" sz="1800" dirty="0" smtClean="0"/>
              <a:t>Role of Sales in SCM</a:t>
            </a:r>
          </a:p>
          <a:p>
            <a:r>
              <a:rPr lang="en-US" sz="1800" dirty="0" smtClean="0"/>
              <a:t>Role of Forecasting in SCM</a:t>
            </a:r>
          </a:p>
          <a:p>
            <a:r>
              <a:rPr lang="en-US" sz="1800" dirty="0" smtClean="0"/>
              <a:t>Role of Customer Service in SCM</a:t>
            </a:r>
          </a:p>
          <a:p>
            <a:r>
              <a:rPr lang="en-US" sz="1800" dirty="0" smtClean="0"/>
              <a:t>Role of  Inter-Functional coordination in SCM</a:t>
            </a:r>
          </a:p>
          <a:p>
            <a:r>
              <a:rPr lang="en-US" sz="1800" dirty="0" smtClean="0"/>
              <a:t>Role of  Inter-Corporate in SCM</a:t>
            </a:r>
          </a:p>
          <a:p>
            <a:r>
              <a:rPr lang="en-US" sz="1800" dirty="0" smtClean="0"/>
              <a:t>Role of Performance measurement in SCM</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7488"/>
            <a:ext cx="8229600" cy="515112"/>
          </a:xfrm>
        </p:spPr>
        <p:txBody>
          <a:bodyPr>
            <a:noAutofit/>
          </a:bodyPr>
          <a:lstStyle/>
          <a:p>
            <a:r>
              <a:rPr lang="en-US" sz="2400" b="1" dirty="0" smtClean="0"/>
              <a:t>Why Is Performance Measurement Important? </a:t>
            </a:r>
            <a:r>
              <a:rPr lang="en-US" sz="2400" dirty="0" smtClean="0"/>
              <a:t/>
            </a:r>
            <a:br>
              <a:rPr lang="en-US" sz="2400" dirty="0" smtClean="0"/>
            </a:br>
            <a:endParaRPr lang="en-US" sz="2400" dirty="0"/>
          </a:p>
        </p:txBody>
      </p:sp>
      <p:sp>
        <p:nvSpPr>
          <p:cNvPr id="3" name="Content Placeholder 2"/>
          <p:cNvSpPr>
            <a:spLocks noGrp="1"/>
          </p:cNvSpPr>
          <p:nvPr>
            <p:ph idx="1"/>
          </p:nvPr>
        </p:nvSpPr>
        <p:spPr>
          <a:xfrm>
            <a:off x="457200" y="1600200"/>
            <a:ext cx="8229600" cy="4389120"/>
          </a:xfrm>
        </p:spPr>
        <p:txBody>
          <a:bodyPr>
            <a:normAutofit/>
          </a:bodyPr>
          <a:lstStyle/>
          <a:p>
            <a:pPr>
              <a:buNone/>
            </a:pPr>
            <a:r>
              <a:rPr lang="en-US" sz="1600" dirty="0" smtClean="0"/>
              <a:t>Measurement is important, as it affects behavior that impacts supply chain performance.</a:t>
            </a:r>
            <a:br>
              <a:rPr lang="en-US" sz="1600" dirty="0" smtClean="0"/>
            </a:br>
            <a:r>
              <a:rPr lang="en-US" sz="1600" dirty="0" smtClean="0"/>
              <a:t>As such, performance measurement provides the means by which a company can assess</a:t>
            </a:r>
            <a:br>
              <a:rPr lang="en-US" sz="1600" dirty="0" smtClean="0"/>
            </a:br>
            <a:r>
              <a:rPr lang="en-US" sz="1600" dirty="0" smtClean="0"/>
              <a:t>whether its supply chain has improved or degraded. So these below points should be consider at the time of performance measurement:</a:t>
            </a:r>
          </a:p>
          <a:p>
            <a:r>
              <a:rPr lang="en-US" sz="1600" dirty="0" smtClean="0"/>
              <a:t>Measurements are important to directly controlling behavior and indirectly</a:t>
            </a:r>
            <a:br>
              <a:rPr lang="en-US" sz="1600" dirty="0" smtClean="0"/>
            </a:br>
            <a:r>
              <a:rPr lang="en-US" sz="1600" dirty="0" smtClean="0"/>
              <a:t>to performance .</a:t>
            </a:r>
          </a:p>
          <a:p>
            <a:r>
              <a:rPr lang="en-US" sz="1600" dirty="0" smtClean="0"/>
              <a:t>Identification of  key measurements which will help in keeping a company on track towards achieving its supply chain improvement objectives.</a:t>
            </a:r>
          </a:p>
          <a:p>
            <a:r>
              <a:rPr lang="en-US" sz="1600" dirty="0" smtClean="0"/>
              <a:t>Picking the wrong measures and leaving out important ones could lead to supply chain performance degradation.</a:t>
            </a:r>
          </a:p>
          <a:p>
            <a:pPr>
              <a:buNone/>
            </a:pPr>
            <a:r>
              <a:rPr lang="en-US" sz="1600" dirty="0" smtClean="0"/>
              <a:t>Supply chain performance measures can be classified broadly into two </a:t>
            </a:r>
            <a:r>
              <a:rPr lang="en-US" sz="1600" smtClean="0"/>
              <a:t>categories qualitative </a:t>
            </a:r>
            <a:r>
              <a:rPr lang="en-US" sz="1600" dirty="0" smtClean="0"/>
              <a:t>measures (such as customer satisfaction and product quality) and quantitative measures (such as order-to-delivery lead time, supply chain response time, flexibility, resource utilization, delivery performance, etc.). </a:t>
            </a: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Metrics for performance evaluation</a:t>
            </a:r>
            <a:br>
              <a:rPr lang="en-US" sz="2800" b="1" dirty="0" smtClean="0"/>
            </a:br>
            <a:endParaRPr lang="en-US" sz="2800" dirty="0"/>
          </a:p>
        </p:txBody>
      </p:sp>
      <p:sp>
        <p:nvSpPr>
          <p:cNvPr id="3" name="Content Placeholder 2"/>
          <p:cNvSpPr>
            <a:spLocks noGrp="1"/>
          </p:cNvSpPr>
          <p:nvPr>
            <p:ph idx="1"/>
          </p:nvPr>
        </p:nvSpPr>
        <p:spPr>
          <a:xfrm>
            <a:off x="457200" y="1600200"/>
            <a:ext cx="8229600" cy="4389120"/>
          </a:xfrm>
        </p:spPr>
        <p:txBody>
          <a:bodyPr>
            <a:normAutofit lnSpcReduction="10000"/>
          </a:bodyPr>
          <a:lstStyle/>
          <a:p>
            <a:r>
              <a:rPr lang="en-US" sz="1400" b="1" dirty="0" smtClean="0"/>
              <a:t>Order lead-time</a:t>
            </a:r>
          </a:p>
          <a:p>
            <a:pPr>
              <a:buNone/>
            </a:pPr>
            <a:r>
              <a:rPr lang="en-US" sz="1400" dirty="0" smtClean="0"/>
              <a:t>The total order cycle time, which is called “order lead time ”, refers to the time, which elapses between the receipt of the customer’s order and the delivery of the goods.</a:t>
            </a:r>
          </a:p>
          <a:p>
            <a:pPr>
              <a:buNone/>
            </a:pPr>
            <a:r>
              <a:rPr lang="en-US" sz="1400" dirty="0" smtClean="0"/>
              <a:t>Total order cycle time = Order entry time (through forecast/direct order from the customer) + Order planning time (Design + Communication + Scheduling time) + Order sourcing, assembly and follow up time + Finished goods delivery time.</a:t>
            </a:r>
          </a:p>
          <a:p>
            <a:r>
              <a:rPr lang="en-US" sz="1400" b="1" dirty="0" smtClean="0"/>
              <a:t>The customer order path</a:t>
            </a:r>
          </a:p>
          <a:p>
            <a:pPr>
              <a:buNone/>
            </a:pPr>
            <a:r>
              <a:rPr lang="en-US" sz="1400" dirty="0" smtClean="0"/>
              <a:t>The path that order traverse is another important measure whereby the time spent in different routes and non-value adding activities can be identified, and suitable steps can be taken to eliminate them.</a:t>
            </a:r>
          </a:p>
          <a:p>
            <a:r>
              <a:rPr lang="en-US" sz="1400" b="1" dirty="0" smtClean="0"/>
              <a:t>Supply chain partnership and related metrics</a:t>
            </a:r>
          </a:p>
          <a:p>
            <a:pPr>
              <a:buNone/>
            </a:pPr>
            <a:r>
              <a:rPr lang="en-US" sz="1400" b="1" dirty="0" smtClean="0"/>
              <a:t>A</a:t>
            </a:r>
            <a:r>
              <a:rPr lang="en-US" sz="1400" dirty="0" smtClean="0"/>
              <a:t>n efficient and effective performance evaluation of buyer and/or suppliers is not just enough; the extent of partnership that exists between them needs to be evaluated and improved, as well.</a:t>
            </a:r>
          </a:p>
          <a:p>
            <a:r>
              <a:rPr lang="en-US" sz="1400" b="1" dirty="0" smtClean="0"/>
              <a:t>Measuring customer service and satisfaction</a:t>
            </a:r>
          </a:p>
          <a:p>
            <a:pPr>
              <a:buNone/>
            </a:pPr>
            <a:r>
              <a:rPr lang="en-US" sz="1400" dirty="0" smtClean="0"/>
              <a:t>This measurement is aimed to integrate the customer specification in design, set the dimensions of quality and the feedback for the control process. They contain product/service flexibility, customer query time, and post-transaction service.</a:t>
            </a:r>
          </a:p>
          <a:p>
            <a:r>
              <a:rPr lang="en-US" sz="1400" b="1" dirty="0" smtClean="0"/>
              <a:t>Order entry </a:t>
            </a:r>
          </a:p>
          <a:p>
            <a:pPr>
              <a:buNone/>
            </a:pPr>
            <a:r>
              <a:rPr lang="en-US" sz="1400" dirty="0" smtClean="0"/>
              <a:t>The order entry determines the way and the extent to which the customer specifications/requirements are converted into useful information, and are passed down along the supply chain.</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r>
              <a:rPr lang="en-US" sz="2800" dirty="0" smtClean="0"/>
              <a:t>Contd.</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r>
              <a:rPr lang="en-US" sz="1400" b="1" dirty="0" smtClean="0"/>
              <a:t>Production level measures and metrics</a:t>
            </a:r>
          </a:p>
          <a:p>
            <a:pPr>
              <a:buNone/>
            </a:pPr>
            <a:r>
              <a:rPr lang="en-US" sz="1400" dirty="0" smtClean="0"/>
              <a:t>As an important part of SCM, the performance of the production process also needs to be measured, managed, improved, and suitable metrics for it should be established. This category consists of range of product and services, capacity utilization, and effectiveness of scheduling techniques.</a:t>
            </a:r>
          </a:p>
          <a:p>
            <a:r>
              <a:rPr lang="en-US" sz="1400" b="1" dirty="0" smtClean="0"/>
              <a:t>Performance evaluation of delivery link</a:t>
            </a:r>
          </a:p>
          <a:p>
            <a:pPr>
              <a:buNone/>
            </a:pPr>
            <a:r>
              <a:rPr lang="en-US" sz="1400" dirty="0" smtClean="0"/>
              <a:t>These measures are designed to evaluate the performance of delivery and distribution cost in supply chain. The typical measures for delivery performance evaluation are lead-time reduction in the delivery process, on-time delivery, distribution mode, the delivery channel, vehicle scheduling, and warehouse location, the percentage of goods in transit, quality of information exchanged during delivery, number of faultless notes invoiced, flexibility of delivery systems to meet particular customer needs</a:t>
            </a:r>
          </a:p>
          <a:p>
            <a:r>
              <a:rPr lang="en-US" sz="1400" b="1" dirty="0" smtClean="0"/>
              <a:t>Supply chain finance and logistics cost</a:t>
            </a:r>
          </a:p>
          <a:p>
            <a:pPr>
              <a:buNone/>
            </a:pPr>
            <a:r>
              <a:rPr lang="en-US" sz="1400" dirty="0" smtClean="0"/>
              <a:t>Determining the total logistics cost can assess the financial performance of a supply chain such as assets cost, return on investment, and total inventory cost.</a:t>
            </a:r>
          </a:p>
          <a:p>
            <a:pPr>
              <a:buNone/>
            </a:pPr>
            <a:endParaRPr lang="en-US" sz="1400" dirty="0" smtClean="0"/>
          </a:p>
          <a:p>
            <a:endParaRPr lang="en-US" sz="1400" dirty="0" smtClean="0"/>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b="1" dirty="0" smtClean="0"/>
              <a:t>Inventory Management</a:t>
            </a:r>
            <a:endParaRPr lang="en-US" sz="3600" b="1"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a:buNone/>
            </a:pPr>
            <a:r>
              <a:rPr lang="en-US" sz="2000" b="1" dirty="0" smtClean="0"/>
              <a:t>Inventory: </a:t>
            </a:r>
            <a:r>
              <a:rPr lang="en-US" sz="2000" dirty="0" smtClean="0"/>
              <a:t> </a:t>
            </a:r>
            <a:r>
              <a:rPr lang="en-US" sz="1600" dirty="0" smtClean="0"/>
              <a:t>Goods or material( such as, raw materials, and finished and unfinished products) which have not yet been sold and hold by the company with intent to sell or transform into a more valuable form. Or </a:t>
            </a:r>
          </a:p>
          <a:p>
            <a:pPr>
              <a:buNone/>
            </a:pPr>
            <a:r>
              <a:rPr lang="en-US" sz="1600" dirty="0" smtClean="0"/>
              <a:t>	Inventory is an </a:t>
            </a:r>
            <a:r>
              <a:rPr lang="en-US" sz="1600" b="1" dirty="0" smtClean="0"/>
              <a:t>idle stock of physical goods</a:t>
            </a:r>
            <a:r>
              <a:rPr lang="en-US" sz="1600" dirty="0" smtClean="0"/>
              <a:t> that contain economic value, and are held in various forms by an organization in its custody awaiting packing, processing, transformation, use or sale in a future point of time.</a:t>
            </a:r>
          </a:p>
          <a:p>
            <a:pPr>
              <a:buNone/>
            </a:pPr>
            <a:endParaRPr lang="en-US" sz="1600" dirty="0" smtClean="0"/>
          </a:p>
          <a:p>
            <a:pPr>
              <a:buNone/>
            </a:pPr>
            <a:r>
              <a:rPr lang="en-US" sz="1600" b="1" dirty="0" smtClean="0"/>
              <a:t>Inventory management </a:t>
            </a:r>
            <a:r>
              <a:rPr lang="en-US" sz="1600" dirty="0" smtClean="0"/>
              <a:t>is a very important function that determines the health of the supply chain as well as the impacts the financial health of the balance sheet. Every organization constantly strives to maintain optimum inventory to be able to meet its requirements and avoid over or under inventory that can impact the financial figures.</a:t>
            </a:r>
          </a:p>
          <a:p>
            <a:pPr>
              <a:buNone/>
            </a:pPr>
            <a:r>
              <a:rPr lang="en-US" sz="1600" dirty="0" smtClean="0"/>
              <a:t>Inventory management concerns are inventory forecasting, inventory valuation, available physical space for inventory, carrying cost of inventory, future inventory price forecasting, replenishment, lead time for replenishment, returns and defective goods.</a:t>
            </a:r>
          </a:p>
          <a:p>
            <a:pPr>
              <a:buNone/>
            </a:pPr>
            <a:endParaRPr lang="en-US" sz="1600" dirty="0" smtClean="0"/>
          </a:p>
          <a:p>
            <a:pPr>
              <a:buNone/>
            </a:pPr>
            <a:endParaRPr lang="en-US" sz="1600" dirty="0" smtClean="0"/>
          </a:p>
          <a:p>
            <a:pPr>
              <a:buNone/>
            </a:pPr>
            <a:r>
              <a:rPr lang="en-US" sz="1600" dirty="0" smtClean="0"/>
              <a:t>There are ways to maintain stock in companies:</a:t>
            </a:r>
          </a:p>
          <a:p>
            <a:pPr>
              <a:buNone/>
            </a:pPr>
            <a:r>
              <a:rPr lang="en-US" sz="1600" dirty="0" smtClean="0"/>
              <a:t>	a.) Base stock – the portion of inventory that is replenished after it is sold to customers or used in production. </a:t>
            </a:r>
            <a:br>
              <a:rPr lang="en-US" sz="1600" dirty="0" smtClean="0"/>
            </a:br>
            <a:r>
              <a:rPr lang="en-US" sz="1600" dirty="0" smtClean="0"/>
              <a:t>b.) Safety stock - the second portion of inventory that is held to protect against the impact of uncertainty. </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600" dirty="0" smtClean="0"/>
              <a:t>Contd.</a:t>
            </a:r>
            <a:endParaRPr lang="en-US" sz="3600"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lvl="0">
              <a:buNone/>
            </a:pPr>
            <a:r>
              <a:rPr lang="en-US" sz="1600" b="1" dirty="0" smtClean="0"/>
              <a:t>Types of inventory:</a:t>
            </a:r>
          </a:p>
          <a:p>
            <a:pPr lvl="0"/>
            <a:r>
              <a:rPr lang="en-US" sz="1400" dirty="0" smtClean="0"/>
              <a:t>Raw materials - materials that will be use in making a product.</a:t>
            </a:r>
          </a:p>
          <a:p>
            <a:pPr lvl="0"/>
            <a:r>
              <a:rPr lang="en-US" sz="1400" dirty="0" smtClean="0"/>
              <a:t>Work in process - materials that have begun their transformation to finished goods.</a:t>
            </a:r>
          </a:p>
          <a:p>
            <a:pPr lvl="0"/>
            <a:r>
              <a:rPr lang="en-US" sz="1400" dirty="0" smtClean="0"/>
              <a:t>Finished goods - goods ready for sale to customers.</a:t>
            </a:r>
          </a:p>
          <a:p>
            <a:pPr lvl="0"/>
            <a:r>
              <a:rPr lang="en-US" sz="1400" dirty="0" smtClean="0"/>
              <a:t>Goods for resale - returned goods that can be used in business.</a:t>
            </a:r>
          </a:p>
          <a:p>
            <a:pPr lvl="0"/>
            <a:r>
              <a:rPr lang="en-US" sz="1400" dirty="0" smtClean="0"/>
              <a:t>Stocks in transit- product have been left the factory but not arrived at customer’s place.</a:t>
            </a:r>
          </a:p>
          <a:p>
            <a:pPr>
              <a:buNone/>
            </a:pPr>
            <a:endParaRPr lang="en-US" sz="1600" b="1" dirty="0" smtClean="0"/>
          </a:p>
          <a:p>
            <a:pPr>
              <a:buNone/>
            </a:pPr>
            <a:r>
              <a:rPr lang="en-US" sz="1600" b="1" dirty="0" smtClean="0"/>
              <a:t>Reasons to keep inventory:</a:t>
            </a:r>
            <a:endParaRPr lang="en-US" b="1" dirty="0" smtClean="0"/>
          </a:p>
          <a:p>
            <a:r>
              <a:rPr lang="en-US" sz="1600" dirty="0" smtClean="0"/>
              <a:t>To fill time lag in SCM or in business processes</a:t>
            </a:r>
          </a:p>
          <a:p>
            <a:r>
              <a:rPr lang="en-US" sz="1600" dirty="0" smtClean="0"/>
              <a:t>To complete seasonal demand</a:t>
            </a:r>
          </a:p>
          <a:p>
            <a:r>
              <a:rPr lang="en-US" sz="1600" dirty="0" smtClean="0"/>
              <a:t>Bulk purchasing is economic of scale</a:t>
            </a:r>
          </a:p>
          <a:p>
            <a:r>
              <a:rPr lang="en-US" sz="1600" dirty="0" smtClean="0"/>
              <a:t>An increase in the value of an asset over time</a:t>
            </a:r>
          </a:p>
          <a:p>
            <a:r>
              <a:rPr lang="en-US" sz="1600" dirty="0" smtClean="0"/>
              <a:t>Buffering the product in case of uncertainty</a:t>
            </a:r>
            <a:endParaRPr lang="en-US" dirty="0" smtClean="0"/>
          </a:p>
          <a:p>
            <a:pPr>
              <a:buNone/>
            </a:pPr>
            <a:endParaRPr lang="en-US" sz="1800" b="1" dirty="0" smtClean="0"/>
          </a:p>
          <a:p>
            <a:pPr>
              <a:buNone/>
            </a:pPr>
            <a:r>
              <a:rPr lang="en-US" sz="1600" b="1" dirty="0" smtClean="0"/>
              <a:t>Costs associated with inventory:</a:t>
            </a:r>
            <a:endParaRPr lang="en-US" dirty="0" smtClean="0"/>
          </a:p>
          <a:p>
            <a:pPr lvl="0"/>
            <a:r>
              <a:rPr lang="en-US" sz="1400" dirty="0" smtClean="0"/>
              <a:t>Ordering cost</a:t>
            </a:r>
          </a:p>
          <a:p>
            <a:pPr lvl="0"/>
            <a:r>
              <a:rPr lang="en-US" sz="1400" dirty="0" smtClean="0"/>
              <a:t>Setup cost</a:t>
            </a:r>
          </a:p>
          <a:p>
            <a:pPr lvl="0"/>
            <a:r>
              <a:rPr lang="en-US" sz="1400" dirty="0" smtClean="0"/>
              <a:t>Holding Cost</a:t>
            </a:r>
          </a:p>
          <a:p>
            <a:pPr lvl="0"/>
            <a:r>
              <a:rPr lang="en-US" sz="1400" dirty="0" smtClean="0"/>
              <a:t>Shortage Cost</a:t>
            </a:r>
            <a:endParaRPr lang="en-US" sz="1200" dirty="0" smtClean="0"/>
          </a:p>
          <a:p>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0"/>
            <a:ext cx="8001000" cy="369332"/>
          </a:xfrm>
          <a:prstGeom prst="rect">
            <a:avLst/>
          </a:prstGeom>
          <a:noFill/>
        </p:spPr>
        <p:txBody>
          <a:bodyPr wrap="square" rtlCol="0">
            <a:spAutoFit/>
          </a:bodyPr>
          <a:lstStyle/>
          <a:p>
            <a:endParaRPr lang="en-US" dirty="0"/>
          </a:p>
        </p:txBody>
      </p:sp>
      <p:sp>
        <p:nvSpPr>
          <p:cNvPr id="3" name="TextBox 2"/>
          <p:cNvSpPr txBox="1"/>
          <p:nvPr/>
        </p:nvSpPr>
        <p:spPr>
          <a:xfrm>
            <a:off x="228600" y="914400"/>
            <a:ext cx="8305799" cy="6278642"/>
          </a:xfrm>
          <a:prstGeom prst="rect">
            <a:avLst/>
          </a:prstGeom>
          <a:noFill/>
        </p:spPr>
        <p:txBody>
          <a:bodyPr wrap="square" rtlCol="0">
            <a:spAutoFit/>
          </a:bodyPr>
          <a:lstStyle/>
          <a:p>
            <a:r>
              <a:rPr lang="en-US" b="1" i="1" dirty="0" smtClean="0"/>
              <a:t>	“</a:t>
            </a:r>
            <a:r>
              <a:rPr lang="en-US" i="1" dirty="0" smtClean="0"/>
              <a:t>A Supply Chain is a global network of organizations that cooperate to improve the flows of material and information between suppliers and customers at the lowest cost and the highest speed. </a:t>
            </a:r>
            <a:r>
              <a:rPr lang="en-US" b="1" i="1" dirty="0" smtClean="0"/>
              <a:t>“</a:t>
            </a:r>
            <a:endParaRPr lang="en-US" dirty="0" smtClean="0"/>
          </a:p>
          <a:p>
            <a:r>
              <a:rPr lang="en-US" dirty="0" smtClean="0"/>
              <a:t>The supply chain-a network of organizations and business processes for acquiring the raw materials, transforming them into finished goods, and distributing the products to the customers. The supply chain links many business entities, such as supplier, manufacturer, transporter, distributor, retailer, and the customers themselves.</a:t>
            </a:r>
          </a:p>
          <a:p>
            <a:r>
              <a:rPr lang="en-US" dirty="0" smtClean="0"/>
              <a:t>The supply chain is driven by three </a:t>
            </a:r>
            <a:r>
              <a:rPr lang="en-US" b="1" dirty="0" smtClean="0"/>
              <a:t>main inputs namely information, materials and funds</a:t>
            </a:r>
            <a:r>
              <a:rPr lang="en-US" dirty="0" smtClean="0"/>
              <a:t> which flow among the supply chain members.</a:t>
            </a:r>
          </a:p>
          <a:p>
            <a:r>
              <a:rPr lang="en-US" dirty="0" smtClean="0"/>
              <a:t>The raw material sources from suppliers are transformed to intermediate products and finished goods through manufacturing facilities. The finished products are shipped to distribution centers and from there to retailers and ultimately to customers. However, the supply chains, especially of large manufacturers, can have primary, secondary, and tertiary suppliers also.</a:t>
            </a:r>
          </a:p>
          <a:p>
            <a:endParaRPr lang="en-US" dirty="0" smtClean="0"/>
          </a:p>
          <a:p>
            <a:r>
              <a:rPr lang="en-US" sz="1400" b="1" dirty="0" smtClean="0"/>
              <a:t>Note </a:t>
            </a:r>
            <a:r>
              <a:rPr lang="en-US" sz="1400" dirty="0" smtClean="0"/>
              <a:t>that the supply chains of different organizations may differ in the number of entities and it is not always required for a supply chain to have all the entities. Each entity in the supply chain contributes to the goal of reaching the customers.</a:t>
            </a:r>
            <a:endParaRPr lang="en-US"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457200" y="304800"/>
            <a:ext cx="5101781" cy="646331"/>
          </a:xfrm>
          <a:prstGeom prst="rect">
            <a:avLst/>
          </a:prstGeom>
          <a:noFill/>
        </p:spPr>
        <p:txBody>
          <a:bodyPr wrap="none" rtlCol="0">
            <a:spAutoFit/>
          </a:bodyPr>
          <a:lstStyle/>
          <a:p>
            <a:r>
              <a:rPr lang="en-US" sz="3600" b="1" dirty="0" smtClean="0">
                <a:solidFill>
                  <a:schemeClr val="tx2"/>
                </a:solidFill>
                <a:latin typeface="+mj-lt"/>
                <a:ea typeface="+mj-ea"/>
                <a:cs typeface="+mj-cs"/>
              </a:rPr>
              <a:t>Overview of Supply Chain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Autofit/>
          </a:bodyPr>
          <a:lstStyle/>
          <a:p>
            <a:r>
              <a:rPr lang="en-US" sz="3200" b="1" dirty="0" smtClean="0"/>
              <a:t>E-Marketplace:</a:t>
            </a:r>
            <a:endParaRPr lang="en-US" sz="3200" b="1" dirty="0"/>
          </a:p>
        </p:txBody>
      </p:sp>
      <p:sp>
        <p:nvSpPr>
          <p:cNvPr id="3" name="Content Placeholder 2"/>
          <p:cNvSpPr>
            <a:spLocks noGrp="1"/>
          </p:cNvSpPr>
          <p:nvPr>
            <p:ph idx="1"/>
          </p:nvPr>
        </p:nvSpPr>
        <p:spPr>
          <a:xfrm>
            <a:off x="457200" y="990600"/>
            <a:ext cx="8229600" cy="5562600"/>
          </a:xfrm>
        </p:spPr>
        <p:txBody>
          <a:bodyPr>
            <a:noAutofit/>
          </a:bodyPr>
          <a:lstStyle/>
          <a:p>
            <a:pPr marL="0" indent="292100">
              <a:buNone/>
            </a:pPr>
            <a:r>
              <a:rPr lang="en-GB" sz="1600" dirty="0" smtClean="0"/>
              <a:t> The e-marketplace or electronic market place is a </a:t>
            </a:r>
            <a:r>
              <a:rPr lang="en-GB" sz="1600" b="1" dirty="0" smtClean="0"/>
              <a:t>virtual marketplace </a:t>
            </a:r>
            <a:r>
              <a:rPr lang="en-GB" sz="1600" dirty="0" smtClean="0"/>
              <a:t>where buyers and suppliers meet to exchange information about product and service offers, and to negotiate and carry out business transactions.</a:t>
            </a:r>
          </a:p>
          <a:p>
            <a:pPr marL="0" indent="292100">
              <a:buNone/>
            </a:pPr>
            <a:r>
              <a:rPr lang="en-GB" sz="1600" dirty="0" smtClean="0"/>
              <a:t>OR  </a:t>
            </a:r>
            <a:r>
              <a:rPr lang="en-US" sz="1600" dirty="0" smtClean="0"/>
              <a:t>an Internet-based environment that brings together business-to-business(B</a:t>
            </a:r>
            <a:r>
              <a:rPr lang="en-US" sz="2000" dirty="0" smtClean="0"/>
              <a:t>2</a:t>
            </a:r>
            <a:r>
              <a:rPr lang="en-US" sz="1600" dirty="0" smtClean="0"/>
              <a:t>B) buyers and sellers so that they can trade more efficiently products online.</a:t>
            </a:r>
          </a:p>
          <a:p>
            <a:pPr marL="0" indent="292100">
              <a:buNone/>
            </a:pPr>
            <a:r>
              <a:rPr lang="en-US" sz="1600" dirty="0" smtClean="0"/>
              <a:t>E-Marketplaces have been launched by private firms and industry consortia. For  example, Cisco and Dell run their own private e-Marketplaces to sell their products. An E-marketplace, can be seen as a Website or a set of linked sites of common interest to specific types of  participants. E-marketplace helps enterprises to do business in several ways, which are described below:</a:t>
            </a:r>
            <a:br>
              <a:rPr lang="en-US" sz="1600" dirty="0" smtClean="0"/>
            </a:br>
            <a:r>
              <a:rPr lang="en-US" sz="1600" dirty="0" smtClean="0"/>
              <a:t>     It help buyers when they face a large number of suppliers, it becomes difficult to reach these suppliers off-line or  to contact them. In this case, E-marketplaces usually provide the possibility of a parametric search across suppliers and in-depth product information. In this way, they help customers to make an effective cost-quality analysis and to choose a product, which suits them the best.</a:t>
            </a:r>
            <a:br>
              <a:rPr lang="en-US" sz="1600" dirty="0" smtClean="0"/>
            </a:br>
            <a:r>
              <a:rPr lang="en-US" sz="1600" dirty="0" smtClean="0"/>
              <a:t>It helps in buying and selling products that are available in low volume and for changing the product when it is in warranty. In this case, an E-marketplace usually organizes an on-line spot exchange for its members and helps to build market liquidity.</a:t>
            </a:r>
          </a:p>
          <a:p>
            <a:pPr marL="0" indent="292100">
              <a:buNone/>
            </a:pPr>
            <a:r>
              <a:rPr lang="en-US" sz="1600" b="1" dirty="0" smtClean="0"/>
              <a:t>Examples</a:t>
            </a:r>
            <a:r>
              <a:rPr lang="en-US" sz="1600" dirty="0" smtClean="0"/>
              <a:t> of some online marketplaces are Amazon.com, </a:t>
            </a:r>
            <a:r>
              <a:rPr lang="en-US" sz="1600" dirty="0" err="1" smtClean="0"/>
              <a:t>Alibaba</a:t>
            </a:r>
            <a:r>
              <a:rPr lang="en-US" sz="1600" dirty="0" smtClean="0"/>
              <a:t>, eBay, </a:t>
            </a:r>
            <a:r>
              <a:rPr lang="en-US" sz="1600" dirty="0" err="1" smtClean="0"/>
              <a:t>Flipkart</a:t>
            </a:r>
            <a:r>
              <a:rPr lang="en-US" sz="1600" dirty="0" smtClean="0"/>
              <a:t>, </a:t>
            </a:r>
            <a:r>
              <a:rPr lang="en-US" sz="1600" dirty="0" err="1" smtClean="0"/>
              <a:t>Snapdeal</a:t>
            </a:r>
            <a:r>
              <a:rPr lang="en-US" sz="1600" dirty="0" smtClean="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Autofit/>
          </a:bodyPr>
          <a:lstStyle/>
          <a:p>
            <a:r>
              <a:rPr lang="en-US" sz="2800" b="1" dirty="0" smtClean="0"/>
              <a:t>E-Procurement</a:t>
            </a:r>
            <a:endParaRPr lang="en-US" sz="2800" b="1"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pPr>
              <a:buNone/>
            </a:pPr>
            <a:r>
              <a:rPr lang="en-US" sz="1800" dirty="0" smtClean="0"/>
              <a:t>Procurement cycle starts from raising the requirements of an item and ends to the settlement or  receive of the product. it includes activities like request, place order, purchase approval, product receive, and pay.  Procurement little bit behaves differently after introducing electronic media with above phases. </a:t>
            </a:r>
          </a:p>
          <a:p>
            <a:pPr>
              <a:buNone/>
            </a:pPr>
            <a:r>
              <a:rPr lang="en-US" sz="1800" dirty="0" smtClean="0"/>
              <a:t>E-Procurement refers to web-based procurement networks in which one or more companies contacted to their suppliers at the lowest costs possible and performing procurement .</a:t>
            </a:r>
          </a:p>
          <a:p>
            <a:pPr>
              <a:buNone/>
            </a:pPr>
            <a:r>
              <a:rPr lang="en-US" sz="1800" dirty="0" smtClean="0"/>
              <a:t>E-procurement can be possible for B2B, B2C and B2G sale. It consists of indent management(workflow to prepare tenders), e-Auction, vender management, order status, shipment notification, e-invoicing  and e-payment.</a:t>
            </a:r>
          </a:p>
          <a:p>
            <a:pPr>
              <a:buNone/>
            </a:pPr>
            <a:endParaRPr lang="en-US" sz="1800" b="1" dirty="0" smtClean="0"/>
          </a:p>
          <a:p>
            <a:pPr>
              <a:buNone/>
            </a:pPr>
            <a:r>
              <a:rPr lang="en-US" sz="1800" b="1" dirty="0" smtClean="0"/>
              <a:t>Benefits of e-Procurement</a:t>
            </a:r>
          </a:p>
          <a:p>
            <a:r>
              <a:rPr lang="en-US" sz="1800" dirty="0" smtClean="0"/>
              <a:t>A virtual elimination of paperwork and paperwork handling</a:t>
            </a:r>
          </a:p>
          <a:p>
            <a:r>
              <a:rPr lang="en-US" sz="1800" dirty="0" smtClean="0"/>
              <a:t>A reduction in the time between need recognition and the release and receipt of an order</a:t>
            </a:r>
          </a:p>
          <a:p>
            <a:r>
              <a:rPr lang="en-US" sz="1800" dirty="0" smtClean="0"/>
              <a:t>Improved communication both within the company and with suppliers</a:t>
            </a:r>
          </a:p>
          <a:p>
            <a:r>
              <a:rPr lang="en-US" sz="1800" dirty="0" smtClean="0"/>
              <a:t>A reduction in errors</a:t>
            </a:r>
          </a:p>
          <a:p>
            <a:r>
              <a:rPr lang="en-US" sz="1800" dirty="0" smtClean="0"/>
              <a:t>Lower overhead costs in the purchasing area</a:t>
            </a:r>
          </a:p>
          <a:p>
            <a:r>
              <a:rPr lang="en-US" sz="1800" dirty="0" smtClean="0"/>
              <a:t>Purchasing personnel spend less time on processing of purchase orders and invoices, and more time on strategic value-added purchasing activities</a:t>
            </a:r>
          </a:p>
          <a:p>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3600" b="1" dirty="0" smtClean="0"/>
              <a:t>E-Logistics</a:t>
            </a:r>
            <a:endParaRPr lang="en-US" sz="3600" b="1"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342900">
              <a:buNone/>
            </a:pPr>
            <a:r>
              <a:rPr lang="en-US" sz="1600" b="1" dirty="0" smtClean="0"/>
              <a:t>Logistics</a:t>
            </a:r>
            <a:r>
              <a:rPr lang="en-US" sz="1600" dirty="0" smtClean="0"/>
              <a:t> is the management of the flow of things between the point of origin and the point of consumption in order to meet requirements of customers or corporations. The resources managed in logistics can include physical items. The logistics of physical items usually involves the integration of information flow, which is material handling, production, packaging, inventory, transportation, warehousing, and often security.</a:t>
            </a:r>
          </a:p>
          <a:p>
            <a:pPr marL="0" indent="342900">
              <a:buNone/>
            </a:pPr>
            <a:r>
              <a:rPr lang="en-US" sz="1600" dirty="0" smtClean="0"/>
              <a:t>E-Logistics is applying the same process as logistics such as planning, implementing and controlling procedures for the efficient and effective transportation and storage of goods including services and related information from the point of origin to the point of consumption for the purpose of conforming to customer requirements and includes inbound, outbound, internal and external movements with the help electronic media. </a:t>
            </a:r>
          </a:p>
          <a:p>
            <a:pPr marL="0" indent="342900">
              <a:buNone/>
            </a:pPr>
            <a:endParaRPr lang="en-US" sz="1600" dirty="0" smtClean="0"/>
          </a:p>
          <a:p>
            <a:pPr marL="0" indent="0">
              <a:buNone/>
            </a:pPr>
            <a:r>
              <a:rPr lang="en-US" sz="1600" dirty="0" smtClean="0"/>
              <a:t>It Includes some activities:</a:t>
            </a:r>
          </a:p>
          <a:p>
            <a:pPr marL="0" indent="0"/>
            <a:r>
              <a:rPr lang="en-US" sz="1600" dirty="0" smtClean="0"/>
              <a:t>Inbound logistics</a:t>
            </a:r>
          </a:p>
          <a:p>
            <a:pPr marL="0" indent="0"/>
            <a:r>
              <a:rPr lang="en-US" sz="1600" dirty="0" smtClean="0"/>
              <a:t>Outbound logistics</a:t>
            </a:r>
          </a:p>
          <a:p>
            <a:pPr marL="0" indent="0"/>
            <a:r>
              <a:rPr lang="en-US" sz="1600" dirty="0" smtClean="0"/>
              <a:t>Procurement logistics</a:t>
            </a:r>
          </a:p>
          <a:p>
            <a:pPr marL="0" indent="0"/>
            <a:r>
              <a:rPr lang="en-US" sz="1600" dirty="0" smtClean="0"/>
              <a:t>Distribution logistics</a:t>
            </a:r>
          </a:p>
          <a:p>
            <a:pPr marL="0" indent="0"/>
            <a:r>
              <a:rPr lang="en-US" sz="1600" dirty="0" smtClean="0"/>
              <a:t>Disposal logistics</a:t>
            </a:r>
          </a:p>
          <a:p>
            <a:pPr marL="0" indent="0"/>
            <a:r>
              <a:rPr lang="en-US" sz="1600" dirty="0" smtClean="0"/>
              <a:t>Production logistics</a:t>
            </a:r>
          </a:p>
          <a:p>
            <a:pPr marL="0" indent="0"/>
            <a:r>
              <a:rPr lang="en-US" sz="1600" dirty="0" smtClean="0"/>
              <a:t>Green logistics</a:t>
            </a:r>
          </a:p>
          <a:p>
            <a:pPr marL="0" indent="0"/>
            <a:r>
              <a:rPr lang="en-US" sz="1600" dirty="0" smtClean="0"/>
              <a:t>Reverse logistics</a:t>
            </a:r>
          </a:p>
          <a:p>
            <a:pPr marL="0" indent="0"/>
            <a:r>
              <a:rPr lang="en-US" sz="1600" dirty="0" smtClean="0"/>
              <a:t>Asset control logistics</a:t>
            </a:r>
          </a:p>
          <a:p>
            <a:pPr marL="0" indent="342900">
              <a:buNone/>
            </a:pPr>
            <a:endParaRPr lang="en-US" sz="16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b="1" dirty="0" smtClean="0"/>
              <a:t>ERP(Enterprise Resource Planning)</a:t>
            </a:r>
            <a:endParaRPr lang="en-US" sz="3600" b="1" dirty="0"/>
          </a:p>
        </p:txBody>
      </p:sp>
      <p:sp>
        <p:nvSpPr>
          <p:cNvPr id="3" name="Content Placeholder 2"/>
          <p:cNvSpPr>
            <a:spLocks noGrp="1"/>
          </p:cNvSpPr>
          <p:nvPr>
            <p:ph idx="1"/>
          </p:nvPr>
        </p:nvSpPr>
        <p:spPr>
          <a:xfrm>
            <a:off x="457200" y="1447800"/>
            <a:ext cx="8229600" cy="4876800"/>
          </a:xfrm>
        </p:spPr>
        <p:txBody>
          <a:bodyPr>
            <a:noAutofit/>
          </a:bodyPr>
          <a:lstStyle/>
          <a:p>
            <a:pPr>
              <a:lnSpc>
                <a:spcPct val="125000"/>
              </a:lnSpc>
            </a:pPr>
            <a:r>
              <a:rPr lang="en-US" sz="2000" dirty="0" smtClean="0"/>
              <a:t>An ERP system is a business management software that allows an organization to integrate </a:t>
            </a:r>
            <a:r>
              <a:rPr lang="en-US" sz="2000" dirty="0" smtClean="0">
                <a:solidFill>
                  <a:srgbClr val="FF0066"/>
                </a:solidFill>
              </a:rPr>
              <a:t>all functions</a:t>
            </a:r>
            <a:r>
              <a:rPr lang="en-US" sz="2000" dirty="0" smtClean="0"/>
              <a:t> across a company to a single computer system that can serve all those functions’ specific needs. </a:t>
            </a:r>
          </a:p>
          <a:p>
            <a:pPr>
              <a:lnSpc>
                <a:spcPct val="120000"/>
              </a:lnSpc>
            </a:pPr>
            <a:r>
              <a:rPr lang="en-US" sz="2000" dirty="0" smtClean="0"/>
              <a:t>“</a:t>
            </a:r>
            <a:r>
              <a:rPr lang="en-US" sz="2000" dirty="0" smtClean="0">
                <a:solidFill>
                  <a:schemeClr val="tx2"/>
                </a:solidFill>
              </a:rPr>
              <a:t>Integration</a:t>
            </a:r>
            <a:r>
              <a:rPr lang="en-US" sz="2000" dirty="0" smtClean="0"/>
              <a:t>” is the key word for ERP implementation. It may also integrate key </a:t>
            </a:r>
            <a:r>
              <a:rPr lang="en-US" sz="2000" dirty="0" smtClean="0">
                <a:solidFill>
                  <a:srgbClr val="FF0066"/>
                </a:solidFill>
              </a:rPr>
              <a:t>customers</a:t>
            </a:r>
            <a:r>
              <a:rPr lang="en-US" sz="2000" dirty="0" smtClean="0"/>
              <a:t> and </a:t>
            </a:r>
            <a:r>
              <a:rPr lang="en-US" sz="2000" dirty="0" smtClean="0">
                <a:solidFill>
                  <a:srgbClr val="FF0066"/>
                </a:solidFill>
              </a:rPr>
              <a:t>suppliers</a:t>
            </a:r>
            <a:r>
              <a:rPr lang="en-US" sz="2000" dirty="0" smtClean="0"/>
              <a:t> as part of the enterprise’s operation. </a:t>
            </a:r>
          </a:p>
          <a:p>
            <a:pPr>
              <a:lnSpc>
                <a:spcPct val="120000"/>
              </a:lnSpc>
            </a:pPr>
            <a:r>
              <a:rPr lang="en-US" sz="2000" dirty="0" smtClean="0"/>
              <a:t>It provides integrated database and custom-designed report systems.</a:t>
            </a:r>
          </a:p>
          <a:p>
            <a:pPr>
              <a:lnSpc>
                <a:spcPct val="120000"/>
              </a:lnSpc>
            </a:pPr>
            <a:r>
              <a:rPr lang="en-US" sz="2000" dirty="0" smtClean="0"/>
              <a:t>It adopts a set of “best practices” for carrying out all business processes.</a:t>
            </a:r>
          </a:p>
          <a:p>
            <a:pPr>
              <a:lnSpc>
                <a:spcPct val="125000"/>
              </a:lnSpc>
            </a:pPr>
            <a:r>
              <a:rPr lang="en-US" sz="2000" dirty="0" smtClean="0"/>
              <a:t>There are two main ERP applications :</a:t>
            </a:r>
          </a:p>
          <a:p>
            <a:pPr marL="1371600" indent="-228600">
              <a:buFont typeface="+mj-lt"/>
              <a:buAutoNum type="arabicPeriod"/>
            </a:pPr>
            <a:r>
              <a:rPr lang="en-US" sz="1600" dirty="0" smtClean="0"/>
              <a:t>Core Application(</a:t>
            </a:r>
            <a:r>
              <a:rPr lang="en-US" sz="1600" b="1" dirty="0" smtClean="0"/>
              <a:t>Online Transaction Processing(OLTP)</a:t>
            </a:r>
            <a:r>
              <a:rPr lang="en-US" sz="1600" dirty="0" smtClean="0"/>
              <a:t>): </a:t>
            </a:r>
            <a:r>
              <a:rPr lang="en-US" sz="1200" dirty="0" smtClean="0"/>
              <a:t>Support the day-to-day operational activities of the business.</a:t>
            </a:r>
            <a:r>
              <a:rPr lang="en-US" sz="1600" dirty="0" smtClean="0"/>
              <a:t>	</a:t>
            </a:r>
          </a:p>
          <a:p>
            <a:pPr marL="1371600" indent="-228600">
              <a:buFont typeface="+mj-lt"/>
              <a:buAutoNum type="arabicPeriod"/>
            </a:pPr>
            <a:r>
              <a:rPr lang="en-US" sz="1600" dirty="0" smtClean="0"/>
              <a:t>Business Application(</a:t>
            </a:r>
            <a:r>
              <a:rPr lang="en-US" sz="1600" b="1" dirty="0" smtClean="0"/>
              <a:t>Online Analytical Processing(OLAP)</a:t>
            </a:r>
            <a:r>
              <a:rPr lang="en-US" sz="1600" dirty="0" smtClean="0"/>
              <a:t>):</a:t>
            </a:r>
            <a:r>
              <a:rPr lang="en-US" sz="1200" dirty="0" smtClean="0"/>
              <a:t>Decision support tool for management-critical tasks through analytical investigation of complex data associations</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ChangeArrowheads="1"/>
          </p:cNvSpPr>
          <p:nvPr/>
        </p:nvSpPr>
        <p:spPr bwMode="auto">
          <a:xfrm>
            <a:off x="1752600" y="838200"/>
            <a:ext cx="5562600" cy="4495800"/>
          </a:xfrm>
          <a:prstGeom prst="rect">
            <a:avLst/>
          </a:prstGeom>
          <a:noFill/>
          <a:ln w="9525">
            <a:solidFill>
              <a:schemeClr val="tx1"/>
            </a:solidFill>
            <a:miter lim="800000"/>
            <a:headEnd/>
            <a:tailEnd/>
          </a:ln>
          <a:effectLst/>
        </p:spPr>
        <p:txBody>
          <a:bodyPr wrap="none" anchor="ctr"/>
          <a:lstStyle/>
          <a:p>
            <a:endParaRPr lang="en-US"/>
          </a:p>
        </p:txBody>
      </p:sp>
      <p:sp>
        <p:nvSpPr>
          <p:cNvPr id="969731" name="Rectangle 3"/>
          <p:cNvSpPr>
            <a:spLocks noChangeArrowheads="1"/>
          </p:cNvSpPr>
          <p:nvPr/>
        </p:nvSpPr>
        <p:spPr bwMode="auto">
          <a:xfrm>
            <a:off x="1905000" y="1752600"/>
            <a:ext cx="1524000" cy="1371600"/>
          </a:xfrm>
          <a:prstGeom prst="rect">
            <a:avLst/>
          </a:prstGeom>
          <a:solidFill>
            <a:srgbClr val="618FFD"/>
          </a:solidFill>
          <a:ln w="9525">
            <a:solidFill>
              <a:schemeClr val="tx1"/>
            </a:solidFill>
            <a:miter lim="800000"/>
            <a:headEnd/>
            <a:tailEnd/>
          </a:ln>
          <a:effectLst/>
        </p:spPr>
        <p:txBody>
          <a:bodyPr wrap="none" anchor="ctr"/>
          <a:lstStyle/>
          <a:p>
            <a:pPr algn="ctr"/>
            <a:r>
              <a:rPr lang="en-US" sz="1400">
                <a:solidFill>
                  <a:schemeClr val="tx1"/>
                </a:solidFill>
              </a:rPr>
              <a:t>Order Entry</a:t>
            </a:r>
          </a:p>
          <a:p>
            <a:pPr algn="ctr"/>
            <a:r>
              <a:rPr lang="en-US" sz="1400">
                <a:solidFill>
                  <a:schemeClr val="tx1"/>
                </a:solidFill>
              </a:rPr>
              <a:t>System</a:t>
            </a:r>
          </a:p>
        </p:txBody>
      </p:sp>
      <p:sp>
        <p:nvSpPr>
          <p:cNvPr id="969732" name="Rectangle 4"/>
          <p:cNvSpPr>
            <a:spLocks noChangeArrowheads="1"/>
          </p:cNvSpPr>
          <p:nvPr/>
        </p:nvSpPr>
        <p:spPr bwMode="auto">
          <a:xfrm>
            <a:off x="3810000" y="1752600"/>
            <a:ext cx="1524000" cy="1371600"/>
          </a:xfrm>
          <a:prstGeom prst="rect">
            <a:avLst/>
          </a:prstGeom>
          <a:solidFill>
            <a:srgbClr val="FFFF00"/>
          </a:solidFill>
          <a:ln w="9525">
            <a:solidFill>
              <a:schemeClr val="tx1"/>
            </a:solidFill>
            <a:miter lim="800000"/>
            <a:headEnd/>
            <a:tailEnd/>
          </a:ln>
          <a:effectLst/>
        </p:spPr>
        <p:txBody>
          <a:bodyPr wrap="none" anchor="ctr"/>
          <a:lstStyle/>
          <a:p>
            <a:pPr algn="ctr"/>
            <a:r>
              <a:rPr lang="en-US" sz="1400">
                <a:solidFill>
                  <a:schemeClr val="tx1"/>
                </a:solidFill>
              </a:rPr>
              <a:t>Manufacturing</a:t>
            </a:r>
          </a:p>
          <a:p>
            <a:pPr algn="ctr"/>
            <a:r>
              <a:rPr lang="en-US" sz="1400">
                <a:solidFill>
                  <a:schemeClr val="tx1"/>
                </a:solidFill>
              </a:rPr>
              <a:t>and </a:t>
            </a:r>
          </a:p>
          <a:p>
            <a:pPr algn="ctr"/>
            <a:r>
              <a:rPr lang="en-US" sz="1400">
                <a:solidFill>
                  <a:schemeClr val="tx1"/>
                </a:solidFill>
              </a:rPr>
              <a:t>Distribution</a:t>
            </a:r>
          </a:p>
          <a:p>
            <a:pPr algn="ctr"/>
            <a:r>
              <a:rPr lang="en-US" sz="1400">
                <a:solidFill>
                  <a:schemeClr val="tx1"/>
                </a:solidFill>
              </a:rPr>
              <a:t>System</a:t>
            </a:r>
          </a:p>
        </p:txBody>
      </p:sp>
      <p:sp>
        <p:nvSpPr>
          <p:cNvPr id="969733" name="Rectangle 5"/>
          <p:cNvSpPr>
            <a:spLocks noChangeArrowheads="1"/>
          </p:cNvSpPr>
          <p:nvPr/>
        </p:nvSpPr>
        <p:spPr bwMode="auto">
          <a:xfrm>
            <a:off x="5715000" y="1752600"/>
            <a:ext cx="1447800" cy="1371600"/>
          </a:xfrm>
          <a:prstGeom prst="rect">
            <a:avLst/>
          </a:prstGeom>
          <a:solidFill>
            <a:srgbClr val="FCD1C1"/>
          </a:solidFill>
          <a:ln w="9525">
            <a:solidFill>
              <a:schemeClr val="tx1"/>
            </a:solidFill>
            <a:miter lim="800000"/>
            <a:headEnd/>
            <a:tailEnd/>
          </a:ln>
          <a:effectLst/>
        </p:spPr>
        <p:txBody>
          <a:bodyPr wrap="none" anchor="ctr"/>
          <a:lstStyle/>
          <a:p>
            <a:pPr algn="ctr"/>
            <a:r>
              <a:rPr lang="en-US" sz="1400">
                <a:solidFill>
                  <a:schemeClr val="tx1"/>
                </a:solidFill>
              </a:rPr>
              <a:t>Procurement</a:t>
            </a:r>
          </a:p>
          <a:p>
            <a:pPr algn="ctr"/>
            <a:r>
              <a:rPr lang="en-US" sz="1400">
                <a:solidFill>
                  <a:schemeClr val="tx1"/>
                </a:solidFill>
              </a:rPr>
              <a:t>System</a:t>
            </a:r>
          </a:p>
        </p:txBody>
      </p:sp>
      <p:sp>
        <p:nvSpPr>
          <p:cNvPr id="969734" name="AutoShape 6"/>
          <p:cNvSpPr>
            <a:spLocks noChangeArrowheads="1"/>
          </p:cNvSpPr>
          <p:nvPr/>
        </p:nvSpPr>
        <p:spPr bwMode="auto">
          <a:xfrm>
            <a:off x="1981200" y="3581400"/>
            <a:ext cx="1143000" cy="1143000"/>
          </a:xfrm>
          <a:prstGeom prst="flowChartMagneticDisk">
            <a:avLst/>
          </a:prstGeom>
          <a:solidFill>
            <a:srgbClr val="618FFD"/>
          </a:solidFill>
          <a:ln w="9525">
            <a:solidFill>
              <a:schemeClr val="tx1"/>
            </a:solidFill>
            <a:round/>
            <a:headEnd/>
            <a:tailEnd/>
          </a:ln>
          <a:effectLst/>
        </p:spPr>
        <p:txBody>
          <a:bodyPr wrap="none" anchor="ctr"/>
          <a:lstStyle/>
          <a:p>
            <a:pPr algn="ctr"/>
            <a:r>
              <a:rPr lang="en-US" sz="1400">
                <a:solidFill>
                  <a:schemeClr val="tx1"/>
                </a:solidFill>
              </a:rPr>
              <a:t>Customer</a:t>
            </a:r>
          </a:p>
          <a:p>
            <a:pPr algn="ctr"/>
            <a:r>
              <a:rPr lang="en-US" sz="1400">
                <a:solidFill>
                  <a:schemeClr val="tx1"/>
                </a:solidFill>
              </a:rPr>
              <a:t>Sales</a:t>
            </a:r>
          </a:p>
          <a:p>
            <a:pPr algn="ctr"/>
            <a:r>
              <a:rPr lang="en-US" sz="1400">
                <a:solidFill>
                  <a:schemeClr val="tx1"/>
                </a:solidFill>
              </a:rPr>
              <a:t>Account Rec</a:t>
            </a:r>
          </a:p>
        </p:txBody>
      </p:sp>
      <p:sp>
        <p:nvSpPr>
          <p:cNvPr id="969735" name="AutoShape 7"/>
          <p:cNvSpPr>
            <a:spLocks noChangeArrowheads="1"/>
          </p:cNvSpPr>
          <p:nvPr/>
        </p:nvSpPr>
        <p:spPr bwMode="auto">
          <a:xfrm>
            <a:off x="4114800" y="3581400"/>
            <a:ext cx="1143000" cy="1143000"/>
          </a:xfrm>
          <a:prstGeom prst="flowChartMagneticDisk">
            <a:avLst/>
          </a:prstGeom>
          <a:solidFill>
            <a:srgbClr val="FFFF00"/>
          </a:solidFill>
          <a:ln w="9525">
            <a:solidFill>
              <a:schemeClr val="tx1"/>
            </a:solidFill>
            <a:round/>
            <a:headEnd/>
            <a:tailEnd/>
          </a:ln>
          <a:effectLst/>
        </p:spPr>
        <p:txBody>
          <a:bodyPr wrap="none" anchor="ctr"/>
          <a:lstStyle/>
          <a:p>
            <a:pPr algn="ctr"/>
            <a:r>
              <a:rPr lang="en-US" sz="1400">
                <a:solidFill>
                  <a:schemeClr val="tx1"/>
                </a:solidFill>
              </a:rPr>
              <a:t>Production</a:t>
            </a:r>
          </a:p>
          <a:p>
            <a:pPr algn="ctr"/>
            <a:r>
              <a:rPr lang="en-US" sz="1400">
                <a:solidFill>
                  <a:schemeClr val="tx1"/>
                </a:solidFill>
              </a:rPr>
              <a:t>Scheduling</a:t>
            </a:r>
          </a:p>
          <a:p>
            <a:pPr algn="ctr"/>
            <a:r>
              <a:rPr lang="en-US" sz="1400">
                <a:solidFill>
                  <a:schemeClr val="tx1"/>
                </a:solidFill>
              </a:rPr>
              <a:t>Shipping</a:t>
            </a:r>
          </a:p>
        </p:txBody>
      </p:sp>
      <p:sp>
        <p:nvSpPr>
          <p:cNvPr id="969736" name="AutoShape 8"/>
          <p:cNvSpPr>
            <a:spLocks noChangeArrowheads="1"/>
          </p:cNvSpPr>
          <p:nvPr/>
        </p:nvSpPr>
        <p:spPr bwMode="auto">
          <a:xfrm>
            <a:off x="6019800" y="3581400"/>
            <a:ext cx="1143000" cy="1143000"/>
          </a:xfrm>
          <a:prstGeom prst="flowChartMagneticDisk">
            <a:avLst/>
          </a:prstGeom>
          <a:solidFill>
            <a:srgbClr val="FCD1C1"/>
          </a:solidFill>
          <a:ln w="9525">
            <a:solidFill>
              <a:schemeClr val="tx1"/>
            </a:solidFill>
            <a:round/>
            <a:headEnd/>
            <a:tailEnd/>
          </a:ln>
          <a:effectLst/>
        </p:spPr>
        <p:txBody>
          <a:bodyPr wrap="none" anchor="ctr"/>
          <a:lstStyle/>
          <a:p>
            <a:pPr algn="ctr"/>
            <a:r>
              <a:rPr lang="en-US" sz="1400">
                <a:solidFill>
                  <a:schemeClr val="tx1"/>
                </a:solidFill>
              </a:rPr>
              <a:t>Vendor</a:t>
            </a:r>
          </a:p>
          <a:p>
            <a:pPr algn="ctr"/>
            <a:r>
              <a:rPr lang="en-US" sz="1400">
                <a:solidFill>
                  <a:schemeClr val="tx1"/>
                </a:solidFill>
              </a:rPr>
              <a:t>Accts Pay</a:t>
            </a:r>
          </a:p>
          <a:p>
            <a:pPr algn="ctr"/>
            <a:r>
              <a:rPr lang="en-US" sz="1400">
                <a:solidFill>
                  <a:schemeClr val="tx1"/>
                </a:solidFill>
              </a:rPr>
              <a:t>Inventory</a:t>
            </a:r>
          </a:p>
        </p:txBody>
      </p:sp>
      <p:sp>
        <p:nvSpPr>
          <p:cNvPr id="969737" name="Text Box 9"/>
          <p:cNvSpPr txBox="1">
            <a:spLocks noChangeArrowheads="1"/>
          </p:cNvSpPr>
          <p:nvPr/>
        </p:nvSpPr>
        <p:spPr bwMode="auto">
          <a:xfrm>
            <a:off x="1752600" y="4724400"/>
            <a:ext cx="1981200" cy="336550"/>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Customer Database</a:t>
            </a:r>
            <a:endParaRPr lang="en-US" sz="1400">
              <a:solidFill>
                <a:schemeClr val="tx1"/>
              </a:solidFill>
            </a:endParaRPr>
          </a:p>
        </p:txBody>
      </p:sp>
      <p:sp>
        <p:nvSpPr>
          <p:cNvPr id="969738" name="Text Box 10"/>
          <p:cNvSpPr txBox="1">
            <a:spLocks noChangeArrowheads="1"/>
          </p:cNvSpPr>
          <p:nvPr/>
        </p:nvSpPr>
        <p:spPr bwMode="auto">
          <a:xfrm>
            <a:off x="4114800" y="4724400"/>
            <a:ext cx="1905000" cy="581025"/>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Manufacturing Database</a:t>
            </a:r>
          </a:p>
        </p:txBody>
      </p:sp>
      <p:sp>
        <p:nvSpPr>
          <p:cNvPr id="969739" name="Text Box 11"/>
          <p:cNvSpPr txBox="1">
            <a:spLocks noChangeArrowheads="1"/>
          </p:cNvSpPr>
          <p:nvPr/>
        </p:nvSpPr>
        <p:spPr bwMode="auto">
          <a:xfrm>
            <a:off x="6019800" y="4724400"/>
            <a:ext cx="1524000" cy="581025"/>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Procurement Database</a:t>
            </a:r>
          </a:p>
        </p:txBody>
      </p:sp>
      <p:sp>
        <p:nvSpPr>
          <p:cNvPr id="969740" name="Text Box 12"/>
          <p:cNvSpPr txBox="1">
            <a:spLocks noChangeArrowheads="1"/>
          </p:cNvSpPr>
          <p:nvPr/>
        </p:nvSpPr>
        <p:spPr bwMode="auto">
          <a:xfrm>
            <a:off x="3352800" y="381000"/>
            <a:ext cx="2362200" cy="336550"/>
          </a:xfrm>
          <a:prstGeom prst="rect">
            <a:avLst/>
          </a:prstGeom>
          <a:noFill/>
          <a:ln w="9525">
            <a:noFill/>
            <a:miter lim="800000"/>
            <a:headEnd/>
            <a:tailEnd/>
          </a:ln>
          <a:effectLst/>
        </p:spPr>
        <p:txBody>
          <a:bodyPr>
            <a:spAutoFit/>
          </a:bodyPr>
          <a:lstStyle/>
          <a:p>
            <a:pPr>
              <a:spcBef>
                <a:spcPct val="50000"/>
              </a:spcBef>
            </a:pPr>
            <a:r>
              <a:rPr lang="en-US" sz="1600" b="1" dirty="0">
                <a:solidFill>
                  <a:schemeClr val="tx1"/>
                </a:solidFill>
              </a:rPr>
              <a:t>Business</a:t>
            </a:r>
            <a:r>
              <a:rPr lang="en-US" sz="1600" dirty="0">
                <a:solidFill>
                  <a:schemeClr val="tx1"/>
                </a:solidFill>
              </a:rPr>
              <a:t> Enterprise</a:t>
            </a:r>
          </a:p>
        </p:txBody>
      </p:sp>
      <p:sp>
        <p:nvSpPr>
          <p:cNvPr id="969741" name="Rectangle 13"/>
          <p:cNvSpPr>
            <a:spLocks noChangeArrowheads="1"/>
          </p:cNvSpPr>
          <p:nvPr/>
        </p:nvSpPr>
        <p:spPr bwMode="auto">
          <a:xfrm>
            <a:off x="0" y="2133600"/>
            <a:ext cx="990600" cy="838200"/>
          </a:xfrm>
          <a:prstGeom prst="rect">
            <a:avLst/>
          </a:prstGeom>
          <a:solidFill>
            <a:srgbClr val="A3F25F"/>
          </a:solidFill>
          <a:ln w="9525">
            <a:solidFill>
              <a:schemeClr val="tx1"/>
            </a:solidFill>
            <a:miter lim="800000"/>
            <a:headEnd/>
            <a:tailEnd/>
          </a:ln>
          <a:effectLst/>
        </p:spPr>
        <p:txBody>
          <a:bodyPr wrap="none" anchor="ctr"/>
          <a:lstStyle/>
          <a:p>
            <a:pPr algn="ctr"/>
            <a:r>
              <a:rPr lang="en-US" sz="1600">
                <a:solidFill>
                  <a:schemeClr val="tx1"/>
                </a:solidFill>
              </a:rPr>
              <a:t>Customer</a:t>
            </a:r>
          </a:p>
        </p:txBody>
      </p:sp>
      <p:sp>
        <p:nvSpPr>
          <p:cNvPr id="969742" name="Rectangle 14"/>
          <p:cNvSpPr>
            <a:spLocks noChangeArrowheads="1"/>
          </p:cNvSpPr>
          <p:nvPr/>
        </p:nvSpPr>
        <p:spPr bwMode="auto">
          <a:xfrm>
            <a:off x="8153400" y="2057400"/>
            <a:ext cx="990600" cy="838200"/>
          </a:xfrm>
          <a:prstGeom prst="rect">
            <a:avLst/>
          </a:prstGeom>
          <a:solidFill>
            <a:srgbClr val="A3F25F"/>
          </a:solidFill>
          <a:ln w="9525">
            <a:solidFill>
              <a:schemeClr val="tx1"/>
            </a:solidFill>
            <a:miter lim="800000"/>
            <a:headEnd/>
            <a:tailEnd/>
          </a:ln>
          <a:effectLst/>
        </p:spPr>
        <p:txBody>
          <a:bodyPr wrap="none" anchor="ctr"/>
          <a:lstStyle/>
          <a:p>
            <a:pPr algn="ctr"/>
            <a:r>
              <a:rPr lang="en-US" sz="1600">
                <a:solidFill>
                  <a:schemeClr val="tx1"/>
                </a:solidFill>
              </a:rPr>
              <a:t>Supplier</a:t>
            </a:r>
          </a:p>
        </p:txBody>
      </p:sp>
      <p:cxnSp>
        <p:nvCxnSpPr>
          <p:cNvPr id="969743" name="AutoShape 15"/>
          <p:cNvCxnSpPr>
            <a:cxnSpLocks noChangeShapeType="1"/>
          </p:cNvCxnSpPr>
          <p:nvPr/>
        </p:nvCxnSpPr>
        <p:spPr bwMode="auto">
          <a:xfrm rot="16200000" flipH="1" flipV="1">
            <a:off x="2152650" y="-95250"/>
            <a:ext cx="381000" cy="4076700"/>
          </a:xfrm>
          <a:prstGeom prst="bentConnector3">
            <a:avLst>
              <a:gd name="adj1" fmla="val -60000"/>
            </a:avLst>
          </a:prstGeom>
          <a:noFill/>
          <a:ln w="12700">
            <a:solidFill>
              <a:schemeClr val="tx1"/>
            </a:solidFill>
            <a:miter lim="800000"/>
            <a:headEnd/>
            <a:tailEnd type="triangle" w="med" len="med"/>
          </a:ln>
          <a:effectLst/>
        </p:spPr>
      </p:cxnSp>
      <p:sp>
        <p:nvSpPr>
          <p:cNvPr id="969744" name="Text Box 16"/>
          <p:cNvSpPr txBox="1">
            <a:spLocks noChangeArrowheads="1"/>
          </p:cNvSpPr>
          <p:nvPr/>
        </p:nvSpPr>
        <p:spPr bwMode="auto">
          <a:xfrm>
            <a:off x="685800" y="1219200"/>
            <a:ext cx="914400" cy="304800"/>
          </a:xfrm>
          <a:prstGeom prst="rect">
            <a:avLst/>
          </a:prstGeom>
          <a:noFill/>
          <a:ln w="9525">
            <a:noFill/>
            <a:miter lim="800000"/>
            <a:headEnd/>
            <a:tailEnd/>
          </a:ln>
          <a:effectLst/>
        </p:spPr>
        <p:txBody>
          <a:bodyPr>
            <a:spAutoFit/>
          </a:bodyPr>
          <a:lstStyle/>
          <a:p>
            <a:pPr>
              <a:spcBef>
                <a:spcPct val="50000"/>
              </a:spcBef>
            </a:pPr>
            <a:r>
              <a:rPr lang="en-US" sz="1400">
                <a:solidFill>
                  <a:schemeClr val="tx1"/>
                </a:solidFill>
              </a:rPr>
              <a:t>Products</a:t>
            </a:r>
          </a:p>
        </p:txBody>
      </p:sp>
      <p:sp>
        <p:nvSpPr>
          <p:cNvPr id="969745" name="Line 17"/>
          <p:cNvSpPr>
            <a:spLocks noChangeShapeType="1"/>
          </p:cNvSpPr>
          <p:nvPr/>
        </p:nvSpPr>
        <p:spPr bwMode="auto">
          <a:xfrm>
            <a:off x="990600" y="2514600"/>
            <a:ext cx="914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69746" name="Text Box 18"/>
          <p:cNvSpPr txBox="1">
            <a:spLocks noChangeArrowheads="1"/>
          </p:cNvSpPr>
          <p:nvPr/>
        </p:nvSpPr>
        <p:spPr bwMode="auto">
          <a:xfrm>
            <a:off x="1143000" y="2286000"/>
            <a:ext cx="990600" cy="304800"/>
          </a:xfrm>
          <a:prstGeom prst="rect">
            <a:avLst/>
          </a:prstGeom>
          <a:noFill/>
          <a:ln w="9525">
            <a:noFill/>
            <a:miter lim="800000"/>
            <a:headEnd/>
            <a:tailEnd/>
          </a:ln>
          <a:effectLst/>
        </p:spPr>
        <p:txBody>
          <a:bodyPr>
            <a:spAutoFit/>
          </a:bodyPr>
          <a:lstStyle/>
          <a:p>
            <a:pPr>
              <a:spcBef>
                <a:spcPct val="50000"/>
              </a:spcBef>
            </a:pPr>
            <a:r>
              <a:rPr lang="en-US" sz="1400">
                <a:solidFill>
                  <a:schemeClr val="tx1"/>
                </a:solidFill>
              </a:rPr>
              <a:t>Orders</a:t>
            </a:r>
          </a:p>
        </p:txBody>
      </p:sp>
      <p:sp>
        <p:nvSpPr>
          <p:cNvPr id="969747" name="Line 19"/>
          <p:cNvSpPr>
            <a:spLocks noChangeShapeType="1"/>
          </p:cNvSpPr>
          <p:nvPr/>
        </p:nvSpPr>
        <p:spPr bwMode="auto">
          <a:xfrm>
            <a:off x="3352800" y="24384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69748" name="Line 20"/>
          <p:cNvSpPr>
            <a:spLocks noChangeShapeType="1"/>
          </p:cNvSpPr>
          <p:nvPr/>
        </p:nvSpPr>
        <p:spPr bwMode="auto">
          <a:xfrm>
            <a:off x="5257800" y="2438400"/>
            <a:ext cx="533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69749" name="Line 21"/>
          <p:cNvSpPr>
            <a:spLocks noChangeShapeType="1"/>
          </p:cNvSpPr>
          <p:nvPr/>
        </p:nvSpPr>
        <p:spPr bwMode="auto">
          <a:xfrm>
            <a:off x="2514600" y="312420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69750" name="Line 22"/>
          <p:cNvSpPr>
            <a:spLocks noChangeShapeType="1"/>
          </p:cNvSpPr>
          <p:nvPr/>
        </p:nvSpPr>
        <p:spPr bwMode="auto">
          <a:xfrm>
            <a:off x="4648200" y="312420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69751" name="Line 23"/>
          <p:cNvSpPr>
            <a:spLocks noChangeShapeType="1"/>
          </p:cNvSpPr>
          <p:nvPr/>
        </p:nvSpPr>
        <p:spPr bwMode="auto">
          <a:xfrm>
            <a:off x="6553200" y="312420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69752" name="Text Box 24"/>
          <p:cNvSpPr txBox="1">
            <a:spLocks noChangeArrowheads="1"/>
          </p:cNvSpPr>
          <p:nvPr/>
        </p:nvSpPr>
        <p:spPr bwMode="auto">
          <a:xfrm>
            <a:off x="7315200" y="2209800"/>
            <a:ext cx="914400" cy="304800"/>
          </a:xfrm>
          <a:prstGeom prst="rect">
            <a:avLst/>
          </a:prstGeom>
          <a:noFill/>
          <a:ln w="9525">
            <a:noFill/>
            <a:miter lim="800000"/>
            <a:headEnd/>
            <a:tailEnd/>
          </a:ln>
          <a:effectLst/>
        </p:spPr>
        <p:txBody>
          <a:bodyPr>
            <a:spAutoFit/>
          </a:bodyPr>
          <a:lstStyle/>
          <a:p>
            <a:pPr>
              <a:spcBef>
                <a:spcPct val="50000"/>
              </a:spcBef>
            </a:pPr>
            <a:r>
              <a:rPr lang="en-US" sz="1400">
                <a:solidFill>
                  <a:schemeClr val="tx1"/>
                </a:solidFill>
              </a:rPr>
              <a:t>Purchases</a:t>
            </a:r>
          </a:p>
        </p:txBody>
      </p:sp>
      <p:sp>
        <p:nvSpPr>
          <p:cNvPr id="969753" name="Line 25"/>
          <p:cNvSpPr>
            <a:spLocks noChangeShapeType="1"/>
          </p:cNvSpPr>
          <p:nvPr/>
        </p:nvSpPr>
        <p:spPr bwMode="auto">
          <a:xfrm>
            <a:off x="7162800" y="2514600"/>
            <a:ext cx="9144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969754" name="AutoShape 26"/>
          <p:cNvCxnSpPr>
            <a:cxnSpLocks noChangeShapeType="1"/>
          </p:cNvCxnSpPr>
          <p:nvPr/>
        </p:nvCxnSpPr>
        <p:spPr bwMode="auto">
          <a:xfrm rot="5400000" flipH="1">
            <a:off x="6610350" y="-133350"/>
            <a:ext cx="304800" cy="4076700"/>
          </a:xfrm>
          <a:prstGeom prst="bentConnector3">
            <a:avLst>
              <a:gd name="adj1" fmla="val 175000"/>
            </a:avLst>
          </a:prstGeom>
          <a:noFill/>
          <a:ln w="12700">
            <a:solidFill>
              <a:schemeClr val="tx1"/>
            </a:solidFill>
            <a:miter lim="800000"/>
            <a:headEnd/>
            <a:tailEnd type="triangle" w="med" len="med"/>
          </a:ln>
          <a:effectLst/>
        </p:spPr>
      </p:cxnSp>
      <p:sp>
        <p:nvSpPr>
          <p:cNvPr id="969755" name="Text Box 27"/>
          <p:cNvSpPr txBox="1">
            <a:spLocks noChangeArrowheads="1"/>
          </p:cNvSpPr>
          <p:nvPr/>
        </p:nvSpPr>
        <p:spPr bwMode="auto">
          <a:xfrm>
            <a:off x="7620000" y="1219200"/>
            <a:ext cx="914400" cy="304800"/>
          </a:xfrm>
          <a:prstGeom prst="rect">
            <a:avLst/>
          </a:prstGeom>
          <a:noFill/>
          <a:ln w="9525">
            <a:noFill/>
            <a:miter lim="800000"/>
            <a:headEnd/>
            <a:tailEnd/>
          </a:ln>
          <a:effectLst/>
        </p:spPr>
        <p:txBody>
          <a:bodyPr>
            <a:spAutoFit/>
          </a:bodyPr>
          <a:lstStyle/>
          <a:p>
            <a:pPr>
              <a:spcBef>
                <a:spcPct val="50000"/>
              </a:spcBef>
            </a:pPr>
            <a:r>
              <a:rPr lang="en-US" sz="1400">
                <a:solidFill>
                  <a:schemeClr val="tx1"/>
                </a:solidFill>
              </a:rPr>
              <a:t>Materials</a:t>
            </a:r>
          </a:p>
        </p:txBody>
      </p:sp>
      <p:sp>
        <p:nvSpPr>
          <p:cNvPr id="969756" name="Text Box 28"/>
          <p:cNvSpPr txBox="1">
            <a:spLocks noChangeArrowheads="1"/>
          </p:cNvSpPr>
          <p:nvPr/>
        </p:nvSpPr>
        <p:spPr bwMode="auto">
          <a:xfrm>
            <a:off x="1600200" y="5638800"/>
            <a:ext cx="5943600" cy="822325"/>
          </a:xfrm>
          <a:prstGeom prst="rect">
            <a:avLst/>
          </a:prstGeom>
          <a:solidFill>
            <a:srgbClr val="FF33CC"/>
          </a:solidFill>
          <a:ln w="9525">
            <a:noFill/>
            <a:miter lim="800000"/>
            <a:headEnd/>
            <a:tailEnd/>
          </a:ln>
          <a:effectLst/>
        </p:spPr>
        <p:txBody>
          <a:bodyPr>
            <a:spAutoFit/>
          </a:bodyPr>
          <a:lstStyle/>
          <a:p>
            <a:pPr algn="ctr">
              <a:spcBef>
                <a:spcPct val="50000"/>
              </a:spcBef>
            </a:pPr>
            <a:r>
              <a:rPr lang="en-US" sz="2400" b="1">
                <a:solidFill>
                  <a:schemeClr val="tx1"/>
                </a:solidFill>
              </a:rPr>
              <a:t>Traditional Information System with Closed Database Architecture</a:t>
            </a:r>
            <a:endParaRPr lang="en-US" sz="1600" b="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AutoShape 2"/>
          <p:cNvSpPr>
            <a:spLocks noChangeArrowheads="1"/>
          </p:cNvSpPr>
          <p:nvPr/>
        </p:nvSpPr>
        <p:spPr bwMode="auto">
          <a:xfrm>
            <a:off x="1905000" y="838200"/>
            <a:ext cx="1752600" cy="838200"/>
          </a:xfrm>
          <a:prstGeom prst="flowChartMagneticDisk">
            <a:avLst/>
          </a:prstGeom>
          <a:solidFill>
            <a:srgbClr val="618FFD"/>
          </a:solidFill>
          <a:ln w="9525">
            <a:solidFill>
              <a:schemeClr val="tx1"/>
            </a:solidFill>
            <a:round/>
            <a:headEnd/>
            <a:tailEnd/>
          </a:ln>
          <a:effectLst/>
        </p:spPr>
        <p:txBody>
          <a:bodyPr wrap="none" anchor="ctr"/>
          <a:lstStyle/>
          <a:p>
            <a:pPr algn="ctr"/>
            <a:r>
              <a:rPr lang="en-US" sz="1400">
                <a:solidFill>
                  <a:schemeClr val="tx1"/>
                </a:solidFill>
              </a:rPr>
              <a:t>Data Warehouse</a:t>
            </a:r>
          </a:p>
        </p:txBody>
      </p:sp>
      <p:sp>
        <p:nvSpPr>
          <p:cNvPr id="970755" name="Rectangle 3"/>
          <p:cNvSpPr>
            <a:spLocks noChangeArrowheads="1"/>
          </p:cNvSpPr>
          <p:nvPr/>
        </p:nvSpPr>
        <p:spPr bwMode="auto">
          <a:xfrm>
            <a:off x="1905000" y="2514600"/>
            <a:ext cx="5257800" cy="24384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970756" name="Rectangle 4"/>
          <p:cNvSpPr>
            <a:spLocks noChangeArrowheads="1"/>
          </p:cNvSpPr>
          <p:nvPr/>
        </p:nvSpPr>
        <p:spPr bwMode="auto">
          <a:xfrm>
            <a:off x="1905000" y="2514600"/>
            <a:ext cx="2590800" cy="914400"/>
          </a:xfrm>
          <a:prstGeom prst="rect">
            <a:avLst/>
          </a:prstGeom>
          <a:solidFill>
            <a:srgbClr val="FFFF00"/>
          </a:solidFill>
          <a:ln w="9525">
            <a:solidFill>
              <a:schemeClr val="tx1"/>
            </a:solidFill>
            <a:miter lim="800000"/>
            <a:headEnd/>
            <a:tailEnd/>
          </a:ln>
          <a:effectLst/>
        </p:spPr>
        <p:txBody>
          <a:bodyPr wrap="none" anchor="ctr"/>
          <a:lstStyle/>
          <a:p>
            <a:pPr algn="ctr"/>
            <a:r>
              <a:rPr lang="en-US" sz="1400" dirty="0">
                <a:solidFill>
                  <a:schemeClr val="tx1"/>
                </a:solidFill>
              </a:rPr>
              <a:t>On-Line Analytical Processing</a:t>
            </a:r>
          </a:p>
          <a:p>
            <a:pPr algn="ctr"/>
            <a:r>
              <a:rPr lang="en-US" sz="1400" dirty="0">
                <a:solidFill>
                  <a:schemeClr val="tx1"/>
                </a:solidFill>
              </a:rPr>
              <a:t>(OLAP)</a:t>
            </a:r>
          </a:p>
        </p:txBody>
      </p:sp>
      <p:sp>
        <p:nvSpPr>
          <p:cNvPr id="970757" name="Rectangle 5"/>
          <p:cNvSpPr>
            <a:spLocks noChangeArrowheads="1"/>
          </p:cNvSpPr>
          <p:nvPr/>
        </p:nvSpPr>
        <p:spPr bwMode="auto">
          <a:xfrm>
            <a:off x="4495800" y="2514600"/>
            <a:ext cx="2667000" cy="914400"/>
          </a:xfrm>
          <a:prstGeom prst="rect">
            <a:avLst/>
          </a:prstGeom>
          <a:solidFill>
            <a:srgbClr val="FFFF00"/>
          </a:solidFill>
          <a:ln w="9525">
            <a:solidFill>
              <a:schemeClr val="tx1"/>
            </a:solidFill>
            <a:miter lim="800000"/>
            <a:headEnd/>
            <a:tailEnd/>
          </a:ln>
          <a:effectLst/>
        </p:spPr>
        <p:txBody>
          <a:bodyPr wrap="none" anchor="ctr"/>
          <a:lstStyle/>
          <a:p>
            <a:pPr algn="ctr"/>
            <a:r>
              <a:rPr lang="en-US" sz="1400">
                <a:solidFill>
                  <a:schemeClr val="tx1"/>
                </a:solidFill>
              </a:rPr>
              <a:t>Bolt-On Applications</a:t>
            </a:r>
          </a:p>
          <a:p>
            <a:pPr algn="ctr"/>
            <a:r>
              <a:rPr lang="en-US" sz="1400">
                <a:solidFill>
                  <a:schemeClr val="tx1"/>
                </a:solidFill>
              </a:rPr>
              <a:t>(Industry Specific Functions)</a:t>
            </a:r>
          </a:p>
        </p:txBody>
      </p:sp>
      <p:sp>
        <p:nvSpPr>
          <p:cNvPr id="970758" name="Rectangle 6"/>
          <p:cNvSpPr>
            <a:spLocks noChangeArrowheads="1"/>
          </p:cNvSpPr>
          <p:nvPr/>
        </p:nvSpPr>
        <p:spPr bwMode="auto">
          <a:xfrm>
            <a:off x="2133600" y="3886200"/>
            <a:ext cx="11430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400">
                <a:solidFill>
                  <a:schemeClr val="tx1"/>
                </a:solidFill>
              </a:rPr>
              <a:t>Sales</a:t>
            </a:r>
          </a:p>
          <a:p>
            <a:pPr algn="ctr"/>
            <a:r>
              <a:rPr lang="en-US" sz="1400">
                <a:solidFill>
                  <a:schemeClr val="tx1"/>
                </a:solidFill>
              </a:rPr>
              <a:t>&amp;</a:t>
            </a:r>
          </a:p>
          <a:p>
            <a:pPr algn="ctr"/>
            <a:r>
              <a:rPr lang="en-US" sz="1400">
                <a:solidFill>
                  <a:schemeClr val="tx1"/>
                </a:solidFill>
              </a:rPr>
              <a:t>Distribution</a:t>
            </a:r>
          </a:p>
        </p:txBody>
      </p:sp>
      <p:sp>
        <p:nvSpPr>
          <p:cNvPr id="970759" name="Rectangle 7"/>
          <p:cNvSpPr>
            <a:spLocks noChangeArrowheads="1"/>
          </p:cNvSpPr>
          <p:nvPr/>
        </p:nvSpPr>
        <p:spPr bwMode="auto">
          <a:xfrm>
            <a:off x="3276600" y="3886200"/>
            <a:ext cx="11430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400">
                <a:solidFill>
                  <a:schemeClr val="tx1"/>
                </a:solidFill>
              </a:rPr>
              <a:t>Business</a:t>
            </a:r>
          </a:p>
          <a:p>
            <a:pPr algn="ctr"/>
            <a:r>
              <a:rPr lang="en-US" sz="1400">
                <a:solidFill>
                  <a:schemeClr val="tx1"/>
                </a:solidFill>
              </a:rPr>
              <a:t>Planning</a:t>
            </a:r>
          </a:p>
        </p:txBody>
      </p:sp>
      <p:sp>
        <p:nvSpPr>
          <p:cNvPr id="970760" name="Rectangle 8"/>
          <p:cNvSpPr>
            <a:spLocks noChangeArrowheads="1"/>
          </p:cNvSpPr>
          <p:nvPr/>
        </p:nvSpPr>
        <p:spPr bwMode="auto">
          <a:xfrm>
            <a:off x="4419600" y="3886200"/>
            <a:ext cx="11430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400">
                <a:solidFill>
                  <a:schemeClr val="tx1"/>
                </a:solidFill>
              </a:rPr>
              <a:t>Shop Floor</a:t>
            </a:r>
          </a:p>
          <a:p>
            <a:pPr algn="ctr"/>
            <a:r>
              <a:rPr lang="en-US" sz="1400">
                <a:solidFill>
                  <a:schemeClr val="tx1"/>
                </a:solidFill>
              </a:rPr>
              <a:t>Control</a:t>
            </a:r>
          </a:p>
        </p:txBody>
      </p:sp>
      <p:sp>
        <p:nvSpPr>
          <p:cNvPr id="970761" name="Rectangle 9"/>
          <p:cNvSpPr>
            <a:spLocks noChangeArrowheads="1"/>
          </p:cNvSpPr>
          <p:nvPr/>
        </p:nvSpPr>
        <p:spPr bwMode="auto">
          <a:xfrm>
            <a:off x="5562600" y="3886200"/>
            <a:ext cx="1143000" cy="838200"/>
          </a:xfrm>
          <a:prstGeom prst="rect">
            <a:avLst/>
          </a:prstGeom>
          <a:solidFill>
            <a:schemeClr val="bg1"/>
          </a:solidFill>
          <a:ln w="9525">
            <a:solidFill>
              <a:schemeClr val="tx1"/>
            </a:solidFill>
            <a:miter lim="800000"/>
            <a:headEnd/>
            <a:tailEnd/>
          </a:ln>
          <a:effectLst/>
        </p:spPr>
        <p:txBody>
          <a:bodyPr wrap="none" anchor="ctr"/>
          <a:lstStyle/>
          <a:p>
            <a:pPr algn="ctr"/>
            <a:r>
              <a:rPr lang="en-US" sz="1400">
                <a:solidFill>
                  <a:schemeClr val="tx1"/>
                </a:solidFill>
              </a:rPr>
              <a:t>Logistics</a:t>
            </a:r>
          </a:p>
        </p:txBody>
      </p:sp>
      <p:sp>
        <p:nvSpPr>
          <p:cNvPr id="970762" name="Rectangle 10"/>
          <p:cNvSpPr>
            <a:spLocks noChangeArrowheads="1"/>
          </p:cNvSpPr>
          <p:nvPr/>
        </p:nvSpPr>
        <p:spPr bwMode="auto">
          <a:xfrm>
            <a:off x="0" y="3048000"/>
            <a:ext cx="1143000" cy="838200"/>
          </a:xfrm>
          <a:prstGeom prst="rect">
            <a:avLst/>
          </a:prstGeom>
          <a:solidFill>
            <a:srgbClr val="33CC33"/>
          </a:solidFill>
          <a:ln w="9525">
            <a:solidFill>
              <a:schemeClr val="tx1"/>
            </a:solidFill>
            <a:miter lim="800000"/>
            <a:headEnd/>
            <a:tailEnd/>
          </a:ln>
          <a:effectLst/>
        </p:spPr>
        <p:txBody>
          <a:bodyPr wrap="none" anchor="ctr"/>
          <a:lstStyle/>
          <a:p>
            <a:pPr algn="ctr"/>
            <a:r>
              <a:rPr lang="en-US" sz="1400">
                <a:solidFill>
                  <a:schemeClr val="tx1"/>
                </a:solidFill>
              </a:rPr>
              <a:t>Customers</a:t>
            </a:r>
          </a:p>
        </p:txBody>
      </p:sp>
      <p:sp>
        <p:nvSpPr>
          <p:cNvPr id="970763" name="Rectangle 11"/>
          <p:cNvSpPr>
            <a:spLocks noChangeArrowheads="1"/>
          </p:cNvSpPr>
          <p:nvPr/>
        </p:nvSpPr>
        <p:spPr bwMode="auto">
          <a:xfrm>
            <a:off x="8001000" y="2971800"/>
            <a:ext cx="1143000" cy="838200"/>
          </a:xfrm>
          <a:prstGeom prst="rect">
            <a:avLst/>
          </a:prstGeom>
          <a:solidFill>
            <a:srgbClr val="33CC33"/>
          </a:solidFill>
          <a:ln w="9525">
            <a:solidFill>
              <a:schemeClr val="tx1"/>
            </a:solidFill>
            <a:miter lim="800000"/>
            <a:headEnd/>
            <a:tailEnd/>
          </a:ln>
          <a:effectLst/>
        </p:spPr>
        <p:txBody>
          <a:bodyPr wrap="none" anchor="ctr"/>
          <a:lstStyle/>
          <a:p>
            <a:pPr algn="ctr"/>
            <a:r>
              <a:rPr lang="en-US" sz="1400">
                <a:solidFill>
                  <a:schemeClr val="tx1"/>
                </a:solidFill>
              </a:rPr>
              <a:t>Suppliers</a:t>
            </a:r>
          </a:p>
        </p:txBody>
      </p:sp>
      <p:sp>
        <p:nvSpPr>
          <p:cNvPr id="970764" name="AutoShape 12"/>
          <p:cNvSpPr>
            <a:spLocks noChangeArrowheads="1"/>
          </p:cNvSpPr>
          <p:nvPr/>
        </p:nvSpPr>
        <p:spPr bwMode="auto">
          <a:xfrm>
            <a:off x="3581400" y="5334000"/>
            <a:ext cx="1828800" cy="1066800"/>
          </a:xfrm>
          <a:prstGeom prst="flowChartMagneticDisk">
            <a:avLst/>
          </a:prstGeom>
          <a:solidFill>
            <a:schemeClr val="accent1"/>
          </a:solidFill>
          <a:ln w="9525">
            <a:solidFill>
              <a:schemeClr val="tx1"/>
            </a:solidFill>
            <a:round/>
            <a:headEnd/>
            <a:tailEnd/>
          </a:ln>
          <a:effectLst/>
        </p:spPr>
        <p:txBody>
          <a:bodyPr wrap="none" anchor="ctr"/>
          <a:lstStyle/>
          <a:p>
            <a:pPr algn="ctr"/>
            <a:endParaRPr lang="en-US" sz="1400">
              <a:solidFill>
                <a:schemeClr val="tx1"/>
              </a:solidFill>
            </a:endParaRPr>
          </a:p>
          <a:p>
            <a:pPr algn="ctr"/>
            <a:r>
              <a:rPr lang="en-US" sz="1400">
                <a:solidFill>
                  <a:schemeClr val="tx1"/>
                </a:solidFill>
              </a:rPr>
              <a:t>Operational Database</a:t>
            </a:r>
          </a:p>
          <a:p>
            <a:pPr algn="ctr"/>
            <a:r>
              <a:rPr lang="en-US" sz="1200">
                <a:solidFill>
                  <a:schemeClr val="tx1"/>
                </a:solidFill>
              </a:rPr>
              <a:t>Customers, Production,</a:t>
            </a:r>
          </a:p>
          <a:p>
            <a:pPr algn="ctr"/>
            <a:r>
              <a:rPr lang="en-US" sz="1200">
                <a:solidFill>
                  <a:schemeClr val="tx1"/>
                </a:solidFill>
              </a:rPr>
              <a:t>Vendor, Inventory, etc.</a:t>
            </a:r>
          </a:p>
          <a:p>
            <a:pPr algn="ctr"/>
            <a:endParaRPr lang="en-US" sz="1400">
              <a:solidFill>
                <a:schemeClr val="tx1"/>
              </a:solidFill>
            </a:endParaRPr>
          </a:p>
        </p:txBody>
      </p:sp>
      <p:sp>
        <p:nvSpPr>
          <p:cNvPr id="970765" name="Rectangle 13"/>
          <p:cNvSpPr>
            <a:spLocks noChangeArrowheads="1"/>
          </p:cNvSpPr>
          <p:nvPr/>
        </p:nvSpPr>
        <p:spPr bwMode="auto">
          <a:xfrm>
            <a:off x="5562600" y="838200"/>
            <a:ext cx="1143000" cy="838200"/>
          </a:xfrm>
          <a:prstGeom prst="rect">
            <a:avLst/>
          </a:prstGeom>
          <a:solidFill>
            <a:srgbClr val="FF33CC"/>
          </a:solidFill>
          <a:ln w="9525">
            <a:solidFill>
              <a:schemeClr val="tx1"/>
            </a:solidFill>
            <a:miter lim="800000"/>
            <a:headEnd/>
            <a:tailEnd/>
          </a:ln>
          <a:effectLst/>
        </p:spPr>
        <p:txBody>
          <a:bodyPr wrap="none" anchor="ctr"/>
          <a:lstStyle/>
          <a:p>
            <a:pPr algn="ctr"/>
            <a:r>
              <a:rPr lang="en-US" sz="1400">
                <a:solidFill>
                  <a:schemeClr val="tx1"/>
                </a:solidFill>
              </a:rPr>
              <a:t>Legacy</a:t>
            </a:r>
          </a:p>
          <a:p>
            <a:pPr algn="ctr"/>
            <a:r>
              <a:rPr lang="en-US" sz="1400">
                <a:solidFill>
                  <a:schemeClr val="tx1"/>
                </a:solidFill>
              </a:rPr>
              <a:t>Systems</a:t>
            </a:r>
          </a:p>
        </p:txBody>
      </p:sp>
      <p:sp>
        <p:nvSpPr>
          <p:cNvPr id="970766" name="Text Box 14"/>
          <p:cNvSpPr txBox="1">
            <a:spLocks noChangeArrowheads="1"/>
          </p:cNvSpPr>
          <p:nvPr/>
        </p:nvSpPr>
        <p:spPr bwMode="auto">
          <a:xfrm>
            <a:off x="2209800" y="3581400"/>
            <a:ext cx="5029200" cy="304800"/>
          </a:xfrm>
          <a:prstGeom prst="rect">
            <a:avLst/>
          </a:prstGeom>
          <a:noFill/>
          <a:ln w="9525">
            <a:noFill/>
            <a:miter lim="800000"/>
            <a:headEnd/>
            <a:tailEnd/>
          </a:ln>
          <a:effectLst/>
        </p:spPr>
        <p:txBody>
          <a:bodyPr>
            <a:spAutoFit/>
          </a:bodyPr>
          <a:lstStyle/>
          <a:p>
            <a:pPr>
              <a:spcBef>
                <a:spcPct val="50000"/>
              </a:spcBef>
            </a:pPr>
            <a:r>
              <a:rPr lang="en-US" sz="1400">
                <a:solidFill>
                  <a:schemeClr val="tx1"/>
                </a:solidFill>
              </a:rPr>
              <a:t>Core Functions [On-Line Transaction Processing (OLTP)]</a:t>
            </a:r>
          </a:p>
        </p:txBody>
      </p:sp>
      <p:sp>
        <p:nvSpPr>
          <p:cNvPr id="970767" name="Rectangle 15"/>
          <p:cNvSpPr>
            <a:spLocks noChangeArrowheads="1"/>
          </p:cNvSpPr>
          <p:nvPr/>
        </p:nvSpPr>
        <p:spPr bwMode="auto">
          <a:xfrm>
            <a:off x="1676400" y="685800"/>
            <a:ext cx="5791200" cy="5791200"/>
          </a:xfrm>
          <a:prstGeom prst="rect">
            <a:avLst/>
          </a:prstGeom>
          <a:noFill/>
          <a:ln w="9525">
            <a:solidFill>
              <a:schemeClr val="tx1"/>
            </a:solidFill>
            <a:miter lim="800000"/>
            <a:headEnd/>
            <a:tailEnd/>
          </a:ln>
          <a:effectLst/>
        </p:spPr>
        <p:txBody>
          <a:bodyPr wrap="none" anchor="ctr"/>
          <a:lstStyle/>
          <a:p>
            <a:endParaRPr lang="en-US"/>
          </a:p>
        </p:txBody>
      </p:sp>
      <p:sp>
        <p:nvSpPr>
          <p:cNvPr id="970768" name="Text Box 16"/>
          <p:cNvSpPr txBox="1">
            <a:spLocks noChangeArrowheads="1"/>
          </p:cNvSpPr>
          <p:nvPr/>
        </p:nvSpPr>
        <p:spPr bwMode="auto">
          <a:xfrm>
            <a:off x="3886200" y="2209800"/>
            <a:ext cx="1524000" cy="366713"/>
          </a:xfrm>
          <a:prstGeom prst="rect">
            <a:avLst/>
          </a:prstGeom>
          <a:noFill/>
          <a:ln w="9525">
            <a:noFill/>
            <a:miter lim="800000"/>
            <a:headEnd/>
            <a:tailEnd/>
          </a:ln>
          <a:effectLst/>
        </p:spPr>
        <p:txBody>
          <a:bodyPr>
            <a:spAutoFit/>
          </a:bodyPr>
          <a:lstStyle/>
          <a:p>
            <a:pPr>
              <a:spcBef>
                <a:spcPct val="50000"/>
              </a:spcBef>
            </a:pPr>
            <a:r>
              <a:rPr lang="en-US" sz="1800">
                <a:solidFill>
                  <a:schemeClr val="tx1"/>
                </a:solidFill>
              </a:rPr>
              <a:t>ERP  System</a:t>
            </a:r>
            <a:endParaRPr lang="en-US" sz="1400">
              <a:solidFill>
                <a:schemeClr val="tx1"/>
              </a:solidFill>
            </a:endParaRPr>
          </a:p>
        </p:txBody>
      </p:sp>
      <p:sp>
        <p:nvSpPr>
          <p:cNvPr id="970769" name="Line 17"/>
          <p:cNvSpPr>
            <a:spLocks noChangeShapeType="1"/>
          </p:cNvSpPr>
          <p:nvPr/>
        </p:nvSpPr>
        <p:spPr bwMode="auto">
          <a:xfrm>
            <a:off x="4419600" y="4953000"/>
            <a:ext cx="0" cy="3810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70" name="Line 18"/>
          <p:cNvSpPr>
            <a:spLocks noChangeShapeType="1"/>
          </p:cNvSpPr>
          <p:nvPr/>
        </p:nvSpPr>
        <p:spPr bwMode="auto">
          <a:xfrm>
            <a:off x="2743200" y="1676400"/>
            <a:ext cx="0" cy="838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71" name="Line 19"/>
          <p:cNvSpPr>
            <a:spLocks noChangeShapeType="1"/>
          </p:cNvSpPr>
          <p:nvPr/>
        </p:nvSpPr>
        <p:spPr bwMode="auto">
          <a:xfrm flipH="1">
            <a:off x="3657600" y="1295400"/>
            <a:ext cx="1905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0772" name="Line 20"/>
          <p:cNvSpPr>
            <a:spLocks noChangeShapeType="1"/>
          </p:cNvSpPr>
          <p:nvPr/>
        </p:nvSpPr>
        <p:spPr bwMode="auto">
          <a:xfrm>
            <a:off x="6096000" y="1676400"/>
            <a:ext cx="0" cy="838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73" name="Line 21"/>
          <p:cNvSpPr>
            <a:spLocks noChangeShapeType="1"/>
          </p:cNvSpPr>
          <p:nvPr/>
        </p:nvSpPr>
        <p:spPr bwMode="auto">
          <a:xfrm>
            <a:off x="7467600" y="3429000"/>
            <a:ext cx="5334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74" name="Line 22"/>
          <p:cNvSpPr>
            <a:spLocks noChangeShapeType="1"/>
          </p:cNvSpPr>
          <p:nvPr/>
        </p:nvSpPr>
        <p:spPr bwMode="auto">
          <a:xfrm>
            <a:off x="3124200" y="42672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0775" name="Line 23"/>
          <p:cNvSpPr>
            <a:spLocks noChangeShapeType="1"/>
          </p:cNvSpPr>
          <p:nvPr/>
        </p:nvSpPr>
        <p:spPr bwMode="auto">
          <a:xfrm>
            <a:off x="4267200" y="42672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0776" name="Line 24"/>
          <p:cNvSpPr>
            <a:spLocks noChangeShapeType="1"/>
          </p:cNvSpPr>
          <p:nvPr/>
        </p:nvSpPr>
        <p:spPr bwMode="auto">
          <a:xfrm>
            <a:off x="5410200" y="42672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970777" name="Text Box 25"/>
          <p:cNvSpPr txBox="1">
            <a:spLocks noChangeArrowheads="1"/>
          </p:cNvSpPr>
          <p:nvPr/>
        </p:nvSpPr>
        <p:spPr bwMode="auto">
          <a:xfrm>
            <a:off x="3657600" y="304800"/>
            <a:ext cx="1905000" cy="336550"/>
          </a:xfrm>
          <a:prstGeom prst="rect">
            <a:avLst/>
          </a:prstGeom>
          <a:noFill/>
          <a:ln w="9525">
            <a:noFill/>
            <a:miter lim="800000"/>
            <a:headEnd/>
            <a:tailEnd/>
          </a:ln>
          <a:effectLst/>
        </p:spPr>
        <p:txBody>
          <a:bodyPr>
            <a:spAutoFit/>
          </a:bodyPr>
          <a:lstStyle/>
          <a:p>
            <a:pPr>
              <a:spcBef>
                <a:spcPct val="50000"/>
              </a:spcBef>
            </a:pPr>
            <a:r>
              <a:rPr lang="en-US" sz="1600">
                <a:solidFill>
                  <a:schemeClr val="tx1"/>
                </a:solidFill>
              </a:rPr>
              <a:t>Business Enterprise</a:t>
            </a:r>
          </a:p>
        </p:txBody>
      </p:sp>
      <p:sp>
        <p:nvSpPr>
          <p:cNvPr id="970778" name="Text Box 26"/>
          <p:cNvSpPr txBox="1">
            <a:spLocks noChangeArrowheads="1"/>
          </p:cNvSpPr>
          <p:nvPr/>
        </p:nvSpPr>
        <p:spPr bwMode="auto">
          <a:xfrm>
            <a:off x="228600" y="152400"/>
            <a:ext cx="2667000" cy="457200"/>
          </a:xfrm>
          <a:prstGeom prst="rect">
            <a:avLst/>
          </a:prstGeom>
          <a:solidFill>
            <a:srgbClr val="FC0128"/>
          </a:solidFill>
          <a:ln w="9525">
            <a:noFill/>
            <a:miter lim="800000"/>
            <a:headEnd/>
            <a:tailEnd/>
          </a:ln>
          <a:effectLst/>
        </p:spPr>
        <p:txBody>
          <a:bodyPr>
            <a:spAutoFit/>
          </a:bodyPr>
          <a:lstStyle/>
          <a:p>
            <a:pPr algn="ctr">
              <a:spcBef>
                <a:spcPct val="50000"/>
              </a:spcBef>
            </a:pPr>
            <a:r>
              <a:rPr lang="en-US" sz="2400">
                <a:solidFill>
                  <a:schemeClr val="tx1"/>
                </a:solidFill>
              </a:rPr>
              <a:t>ERP System</a:t>
            </a:r>
            <a:endParaRPr lang="en-US" sz="1600">
              <a:solidFill>
                <a:schemeClr val="tx1"/>
              </a:solidFill>
            </a:endParaRPr>
          </a:p>
        </p:txBody>
      </p:sp>
      <p:sp>
        <p:nvSpPr>
          <p:cNvPr id="970779" name="Line 27"/>
          <p:cNvSpPr>
            <a:spLocks noChangeShapeType="1"/>
          </p:cNvSpPr>
          <p:nvPr/>
        </p:nvSpPr>
        <p:spPr bwMode="auto">
          <a:xfrm>
            <a:off x="1143000" y="3429000"/>
            <a:ext cx="5334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80" name="Line 28"/>
          <p:cNvSpPr>
            <a:spLocks noChangeShapeType="1"/>
          </p:cNvSpPr>
          <p:nvPr/>
        </p:nvSpPr>
        <p:spPr bwMode="auto">
          <a:xfrm>
            <a:off x="3124200" y="320040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70781" name="Line 29"/>
          <p:cNvSpPr>
            <a:spLocks noChangeShapeType="1"/>
          </p:cNvSpPr>
          <p:nvPr/>
        </p:nvSpPr>
        <p:spPr bwMode="auto">
          <a:xfrm>
            <a:off x="5867400" y="320040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6288"/>
            <a:ext cx="8229600" cy="591312"/>
          </a:xfrm>
        </p:spPr>
        <p:txBody>
          <a:bodyPr>
            <a:noAutofit/>
          </a:bodyPr>
          <a:lstStyle/>
          <a:p>
            <a:r>
              <a:rPr lang="en-US" sz="2000" b="1" dirty="0" smtClean="0"/>
              <a:t/>
            </a:r>
            <a:br>
              <a:rPr lang="en-US" sz="2000" b="1" dirty="0" smtClean="0"/>
            </a:br>
            <a:r>
              <a:rPr lang="en-US" sz="2000" b="1" dirty="0" smtClean="0"/>
              <a:t>Major Reasons for Adopting ERP</a:t>
            </a:r>
            <a:endParaRPr lang="en-US" sz="2000" b="1" dirty="0"/>
          </a:p>
        </p:txBody>
      </p:sp>
      <p:sp>
        <p:nvSpPr>
          <p:cNvPr id="3" name="Content Placeholder 2"/>
          <p:cNvSpPr>
            <a:spLocks noGrp="1"/>
          </p:cNvSpPr>
          <p:nvPr>
            <p:ph idx="1"/>
          </p:nvPr>
        </p:nvSpPr>
        <p:spPr>
          <a:xfrm>
            <a:off x="457200" y="3810000"/>
            <a:ext cx="8229600" cy="2667000"/>
          </a:xfrm>
        </p:spPr>
        <p:txBody>
          <a:bodyPr>
            <a:normAutofit/>
          </a:bodyPr>
          <a:lstStyle/>
          <a:p>
            <a:pPr>
              <a:lnSpc>
                <a:spcPct val="110000"/>
              </a:lnSpc>
            </a:pPr>
            <a:r>
              <a:rPr lang="en-US" sz="1400" dirty="0" smtClean="0"/>
              <a:t>Integrate financial, sales information</a:t>
            </a:r>
          </a:p>
          <a:p>
            <a:pPr>
              <a:lnSpc>
                <a:spcPct val="110000"/>
              </a:lnSpc>
            </a:pPr>
            <a:r>
              <a:rPr lang="en-US" sz="1400" dirty="0" smtClean="0"/>
              <a:t>Integrate customer order information</a:t>
            </a:r>
          </a:p>
          <a:p>
            <a:pPr>
              <a:lnSpc>
                <a:spcPct val="110000"/>
              </a:lnSpc>
            </a:pPr>
            <a:r>
              <a:rPr lang="en-US" sz="1400" dirty="0" smtClean="0"/>
              <a:t>Standardize and speed up operations processes</a:t>
            </a:r>
          </a:p>
          <a:p>
            <a:pPr>
              <a:lnSpc>
                <a:spcPct val="110000"/>
              </a:lnSpc>
            </a:pPr>
            <a:r>
              <a:rPr lang="en-US" sz="1400" dirty="0" smtClean="0"/>
              <a:t>Reduce inventory</a:t>
            </a:r>
          </a:p>
          <a:p>
            <a:pPr>
              <a:lnSpc>
                <a:spcPct val="110000"/>
              </a:lnSpc>
            </a:pPr>
            <a:r>
              <a:rPr lang="en-US" sz="1400" dirty="0" smtClean="0"/>
              <a:t>Standardize Human Resources information </a:t>
            </a:r>
          </a:p>
          <a:p>
            <a:pPr>
              <a:lnSpc>
                <a:spcPct val="125000"/>
              </a:lnSpc>
            </a:pPr>
            <a:endParaRPr lang="en-US" sz="1400" dirty="0"/>
          </a:p>
        </p:txBody>
      </p:sp>
      <p:sp>
        <p:nvSpPr>
          <p:cNvPr id="5" name="TextBox 4"/>
          <p:cNvSpPr txBox="1"/>
          <p:nvPr/>
        </p:nvSpPr>
        <p:spPr>
          <a:xfrm>
            <a:off x="381000" y="685800"/>
            <a:ext cx="5029710" cy="461665"/>
          </a:xfrm>
          <a:prstGeom prst="rect">
            <a:avLst/>
          </a:prstGeom>
          <a:noFill/>
        </p:spPr>
        <p:txBody>
          <a:bodyPr wrap="none" rtlCol="0">
            <a:spAutoFit/>
          </a:bodyPr>
          <a:lstStyle/>
          <a:p>
            <a:r>
              <a:rPr lang="en-US" sz="2400" b="1" dirty="0" smtClean="0"/>
              <a:t>ERP Implementation Approaches</a:t>
            </a:r>
            <a:endParaRPr lang="en-US" sz="2400" b="1" dirty="0"/>
          </a:p>
        </p:txBody>
      </p:sp>
      <p:sp>
        <p:nvSpPr>
          <p:cNvPr id="6" name="TextBox 5"/>
          <p:cNvSpPr txBox="1"/>
          <p:nvPr/>
        </p:nvSpPr>
        <p:spPr>
          <a:xfrm>
            <a:off x="533400" y="1371600"/>
            <a:ext cx="7924800" cy="1823576"/>
          </a:xfrm>
          <a:prstGeom prst="rect">
            <a:avLst/>
          </a:prstGeom>
          <a:noFill/>
        </p:spPr>
        <p:txBody>
          <a:bodyPr wrap="square" rtlCol="0">
            <a:spAutoFit/>
          </a:bodyPr>
          <a:lstStyle/>
          <a:p>
            <a:pPr>
              <a:lnSpc>
                <a:spcPct val="105000"/>
              </a:lnSpc>
            </a:pPr>
            <a:r>
              <a:rPr lang="en-US" b="1" dirty="0" smtClean="0"/>
              <a:t>The big bang </a:t>
            </a:r>
            <a:r>
              <a:rPr lang="en-US" dirty="0" smtClean="0"/>
              <a:t>– install a single ERP system across the entire organization</a:t>
            </a:r>
          </a:p>
          <a:p>
            <a:pPr>
              <a:lnSpc>
                <a:spcPct val="105000"/>
              </a:lnSpc>
            </a:pPr>
            <a:r>
              <a:rPr lang="en-US" b="1" dirty="0" smtClean="0"/>
              <a:t>Franchising</a:t>
            </a:r>
            <a:r>
              <a:rPr lang="en-US" dirty="0" smtClean="0"/>
              <a:t> – Independent ERP systems are installed in different units linked by common processes, e.g., bookkeeping.</a:t>
            </a:r>
          </a:p>
          <a:p>
            <a:pPr>
              <a:lnSpc>
                <a:spcPct val="105000"/>
              </a:lnSpc>
            </a:pPr>
            <a:r>
              <a:rPr lang="en-US" b="1" dirty="0" smtClean="0"/>
              <a:t>Slam dunk </a:t>
            </a:r>
            <a:r>
              <a:rPr lang="en-US" dirty="0" smtClean="0"/>
              <a:t>– install one or several ERP modules for phased implementation of key business processes.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2800" b="1" dirty="0" smtClean="0"/>
              <a:t>Major Phases of ERP Implementation</a:t>
            </a:r>
            <a:endParaRPr lang="en-US" sz="2800" b="1" dirty="0"/>
          </a:p>
        </p:txBody>
      </p:sp>
      <p:sp>
        <p:nvSpPr>
          <p:cNvPr id="3" name="Content Placeholder 2"/>
          <p:cNvSpPr>
            <a:spLocks noGrp="1"/>
          </p:cNvSpPr>
          <p:nvPr>
            <p:ph idx="1"/>
          </p:nvPr>
        </p:nvSpPr>
        <p:spPr>
          <a:xfrm>
            <a:off x="457200" y="1371600"/>
            <a:ext cx="8229600" cy="4876800"/>
          </a:xfrm>
        </p:spPr>
        <p:txBody>
          <a:bodyPr>
            <a:normAutofit/>
          </a:bodyPr>
          <a:lstStyle/>
          <a:p>
            <a:r>
              <a:rPr lang="en-US" sz="2000" b="1" dirty="0" smtClean="0"/>
              <a:t>Initiation </a:t>
            </a:r>
            <a:r>
              <a:rPr lang="en-US" sz="2000" dirty="0" smtClean="0"/>
              <a:t>– develop business case, project scope, and implementation strategy</a:t>
            </a:r>
          </a:p>
          <a:p>
            <a:r>
              <a:rPr lang="en-US" sz="2000" b="1" dirty="0" smtClean="0"/>
              <a:t>Planning </a:t>
            </a:r>
            <a:r>
              <a:rPr lang="en-US" sz="2000" dirty="0" smtClean="0"/>
              <a:t>– establish implementation team, determine goals and objectives, establish metrics</a:t>
            </a:r>
          </a:p>
          <a:p>
            <a:r>
              <a:rPr lang="en-US" sz="2000" b="1" dirty="0" smtClean="0"/>
              <a:t>Analysis and process design </a:t>
            </a:r>
            <a:r>
              <a:rPr lang="en-US" sz="2000" dirty="0" smtClean="0"/>
              <a:t>– analyze and improve existing processes, map new processes to be adopted by the system</a:t>
            </a:r>
          </a:p>
          <a:p>
            <a:r>
              <a:rPr lang="en-US" sz="2000" b="1" dirty="0" smtClean="0"/>
              <a:t>Realization</a:t>
            </a:r>
            <a:r>
              <a:rPr lang="en-US" sz="2000" dirty="0" smtClean="0"/>
              <a:t> – install a base system, customization, and test the system</a:t>
            </a:r>
          </a:p>
          <a:p>
            <a:r>
              <a:rPr lang="en-US" sz="2000" b="1" dirty="0" smtClean="0"/>
              <a:t>Transition</a:t>
            </a:r>
            <a:r>
              <a:rPr lang="en-US" sz="2000" dirty="0" smtClean="0"/>
              <a:t> – replace the formal system with the new system, data conversion</a:t>
            </a:r>
          </a:p>
          <a:p>
            <a:r>
              <a:rPr lang="en-US" sz="2000" b="1" dirty="0" smtClean="0"/>
              <a:t>Operation </a:t>
            </a:r>
            <a:r>
              <a:rPr lang="en-US" sz="2000" dirty="0" smtClean="0"/>
              <a:t>– monitor and improve system performance, provide continued training and technical support</a:t>
            </a:r>
          </a:p>
          <a:p>
            <a:pPr>
              <a:lnSpc>
                <a:spcPct val="125000"/>
              </a:lnSpc>
            </a:pP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2800" b="1" dirty="0" smtClean="0"/>
              <a:t>Potential Benefits of ERP</a:t>
            </a:r>
            <a:endParaRPr lang="en-US" sz="2800" b="1" dirty="0"/>
          </a:p>
        </p:txBody>
      </p:sp>
      <p:sp>
        <p:nvSpPr>
          <p:cNvPr id="3" name="Content Placeholder 2"/>
          <p:cNvSpPr>
            <a:spLocks noGrp="1"/>
          </p:cNvSpPr>
          <p:nvPr>
            <p:ph idx="1"/>
          </p:nvPr>
        </p:nvSpPr>
        <p:spPr>
          <a:xfrm>
            <a:off x="457200" y="1371600"/>
            <a:ext cx="8229600" cy="4876800"/>
          </a:xfrm>
        </p:spPr>
        <p:txBody>
          <a:bodyPr>
            <a:normAutofit/>
          </a:bodyPr>
          <a:lstStyle/>
          <a:p>
            <a:pPr>
              <a:lnSpc>
                <a:spcPct val="105000"/>
              </a:lnSpc>
            </a:pPr>
            <a:r>
              <a:rPr lang="en-US" sz="1800" b="1" dirty="0" smtClean="0"/>
              <a:t>Internal Benefits</a:t>
            </a:r>
          </a:p>
          <a:p>
            <a:pPr lvl="1">
              <a:lnSpc>
                <a:spcPct val="105000"/>
              </a:lnSpc>
            </a:pPr>
            <a:r>
              <a:rPr lang="en-US" sz="1800" dirty="0" smtClean="0"/>
              <a:t>Integration of a single source of data</a:t>
            </a:r>
          </a:p>
          <a:p>
            <a:pPr lvl="1">
              <a:lnSpc>
                <a:spcPct val="105000"/>
              </a:lnSpc>
            </a:pPr>
            <a:r>
              <a:rPr lang="en-US" sz="1800" dirty="0" smtClean="0"/>
              <a:t>Common data definition</a:t>
            </a:r>
          </a:p>
          <a:p>
            <a:pPr lvl="1">
              <a:lnSpc>
                <a:spcPct val="105000"/>
              </a:lnSpc>
            </a:pPr>
            <a:r>
              <a:rPr lang="en-US" sz="1800" dirty="0" smtClean="0"/>
              <a:t>A real-time system</a:t>
            </a:r>
          </a:p>
          <a:p>
            <a:pPr lvl="1">
              <a:lnSpc>
                <a:spcPct val="105000"/>
              </a:lnSpc>
            </a:pPr>
            <a:r>
              <a:rPr lang="en-US" sz="1600" dirty="0" smtClean="0"/>
              <a:t>Increased productivity</a:t>
            </a:r>
            <a:r>
              <a:rPr lang="en-US" sz="1800" dirty="0" smtClean="0"/>
              <a:t> </a:t>
            </a:r>
          </a:p>
          <a:p>
            <a:pPr lvl="1">
              <a:lnSpc>
                <a:spcPct val="105000"/>
              </a:lnSpc>
            </a:pPr>
            <a:r>
              <a:rPr lang="en-US" sz="1800" dirty="0" smtClean="0"/>
              <a:t>Reduced operating costs</a:t>
            </a:r>
          </a:p>
          <a:p>
            <a:pPr lvl="1">
              <a:lnSpc>
                <a:spcPct val="105000"/>
              </a:lnSpc>
            </a:pPr>
            <a:r>
              <a:rPr lang="en-US" sz="1800" dirty="0" smtClean="0"/>
              <a:t>Improved internal communication</a:t>
            </a:r>
          </a:p>
          <a:p>
            <a:pPr lvl="1">
              <a:lnSpc>
                <a:spcPct val="105000"/>
              </a:lnSpc>
            </a:pPr>
            <a:r>
              <a:rPr lang="en-US" sz="1800" dirty="0" smtClean="0"/>
              <a:t>Foundation for future improvement</a:t>
            </a:r>
            <a:endParaRPr lang="en-US" sz="1600" dirty="0" smtClean="0"/>
          </a:p>
          <a:p>
            <a:pPr>
              <a:lnSpc>
                <a:spcPct val="120000"/>
              </a:lnSpc>
            </a:pPr>
            <a:r>
              <a:rPr lang="en-US" sz="1600" b="1" dirty="0" smtClean="0"/>
              <a:t>External Benefits</a:t>
            </a:r>
          </a:p>
          <a:p>
            <a:pPr lvl="1">
              <a:lnSpc>
                <a:spcPct val="120000"/>
              </a:lnSpc>
            </a:pPr>
            <a:r>
              <a:rPr lang="en-US" sz="1600" dirty="0" smtClean="0"/>
              <a:t>Improved customer service and order fulfillment</a:t>
            </a:r>
          </a:p>
          <a:p>
            <a:pPr lvl="1">
              <a:lnSpc>
                <a:spcPct val="120000"/>
              </a:lnSpc>
            </a:pPr>
            <a:r>
              <a:rPr lang="en-US" sz="1600" dirty="0" smtClean="0"/>
              <a:t>Improved communication with suppliers and customers</a:t>
            </a:r>
          </a:p>
          <a:p>
            <a:pPr lvl="1">
              <a:lnSpc>
                <a:spcPct val="120000"/>
              </a:lnSpc>
            </a:pPr>
            <a:r>
              <a:rPr lang="en-US" sz="1600" dirty="0" smtClean="0"/>
              <a:t>Enhanced competitive position</a:t>
            </a:r>
          </a:p>
          <a:p>
            <a:pPr lvl="1">
              <a:lnSpc>
                <a:spcPct val="120000"/>
              </a:lnSpc>
            </a:pPr>
            <a:r>
              <a:rPr lang="en-US" sz="1600" dirty="0" smtClean="0"/>
              <a:t>Increased sales and profits</a:t>
            </a:r>
          </a:p>
          <a:p>
            <a:pPr>
              <a:lnSpc>
                <a:spcPct val="125000"/>
              </a:lnSpc>
            </a:pP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2400" b="1" dirty="0" smtClean="0"/>
              <a:t>Major Challenges to ERP Implementation</a:t>
            </a:r>
            <a:endParaRPr lang="en-US" sz="2400" b="1" dirty="0"/>
          </a:p>
        </p:txBody>
      </p:sp>
      <p:sp>
        <p:nvSpPr>
          <p:cNvPr id="3" name="Content Placeholder 2"/>
          <p:cNvSpPr>
            <a:spLocks noGrp="1"/>
          </p:cNvSpPr>
          <p:nvPr>
            <p:ph idx="1"/>
          </p:nvPr>
        </p:nvSpPr>
        <p:spPr>
          <a:xfrm>
            <a:off x="457200" y="1447800"/>
            <a:ext cx="8229600" cy="4876800"/>
          </a:xfrm>
        </p:spPr>
        <p:txBody>
          <a:bodyPr>
            <a:normAutofit/>
          </a:bodyPr>
          <a:lstStyle/>
          <a:p>
            <a:pPr>
              <a:lnSpc>
                <a:spcPct val="105000"/>
              </a:lnSpc>
            </a:pPr>
            <a:r>
              <a:rPr lang="en-US" sz="2000" dirty="0" smtClean="0"/>
              <a:t>Limitations of ERP technical capabilities</a:t>
            </a:r>
          </a:p>
          <a:p>
            <a:pPr>
              <a:lnSpc>
                <a:spcPct val="105000"/>
              </a:lnSpc>
            </a:pPr>
            <a:r>
              <a:rPr lang="en-US" sz="2000" dirty="0" smtClean="0"/>
              <a:t>Inconsistency with existing business processes</a:t>
            </a:r>
          </a:p>
          <a:p>
            <a:pPr>
              <a:lnSpc>
                <a:spcPct val="105000"/>
              </a:lnSpc>
            </a:pPr>
            <a:r>
              <a:rPr lang="en-US" sz="2000" dirty="0" smtClean="0"/>
              <a:t>Costs - implementation (hardware, software, training, consulting) and maintenance</a:t>
            </a:r>
          </a:p>
          <a:p>
            <a:pPr>
              <a:lnSpc>
                <a:spcPct val="105000"/>
              </a:lnSpc>
            </a:pPr>
            <a:r>
              <a:rPr lang="en-US" sz="2000" dirty="0" smtClean="0"/>
              <a:t>Impact on organizational structure (front office vs. back office, product lines, etc.)</a:t>
            </a:r>
          </a:p>
          <a:p>
            <a:pPr>
              <a:lnSpc>
                <a:spcPct val="105000"/>
              </a:lnSpc>
            </a:pPr>
            <a:r>
              <a:rPr lang="en-US" sz="2000" dirty="0" smtClean="0"/>
              <a:t>Changes in employee responsibilities</a:t>
            </a:r>
          </a:p>
          <a:p>
            <a:pPr>
              <a:lnSpc>
                <a:spcPct val="125000"/>
              </a:lnSpc>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Autofit/>
          </a:bodyPr>
          <a:lstStyle/>
          <a:p>
            <a:r>
              <a:rPr lang="en-US" sz="3600" b="1" dirty="0" smtClean="0"/>
              <a:t>Introduction to Supply chain management</a:t>
            </a:r>
            <a:endParaRPr lang="en-US" sz="3600" b="1" dirty="0"/>
          </a:p>
        </p:txBody>
      </p:sp>
      <p:sp>
        <p:nvSpPr>
          <p:cNvPr id="3" name="Content Placeholder 2"/>
          <p:cNvSpPr>
            <a:spLocks noGrp="1"/>
          </p:cNvSpPr>
          <p:nvPr>
            <p:ph idx="1"/>
          </p:nvPr>
        </p:nvSpPr>
        <p:spPr>
          <a:xfrm>
            <a:off x="457200" y="1295400"/>
            <a:ext cx="8229600" cy="5334000"/>
          </a:xfrm>
        </p:spPr>
        <p:txBody>
          <a:bodyPr>
            <a:normAutofit/>
          </a:bodyPr>
          <a:lstStyle/>
          <a:p>
            <a:r>
              <a:rPr lang="en-US" sz="2000" dirty="0" smtClean="0"/>
              <a:t>What is supply chain?</a:t>
            </a:r>
          </a:p>
          <a:p>
            <a:pPr>
              <a:buNone/>
            </a:pPr>
            <a:r>
              <a:rPr lang="en-US" sz="2000" dirty="0" smtClean="0"/>
              <a:t>		Supply chain refers the entire network of companies that work together to design, produce, deliver and service products.</a:t>
            </a:r>
          </a:p>
          <a:p>
            <a:pPr>
              <a:buNone/>
            </a:pPr>
            <a:r>
              <a:rPr lang="en-US" sz="2000" dirty="0" smtClean="0"/>
              <a:t>		or  A </a:t>
            </a:r>
            <a:r>
              <a:rPr lang="en-US" sz="2000" i="1" dirty="0" smtClean="0"/>
              <a:t>supply chain</a:t>
            </a:r>
            <a:r>
              <a:rPr lang="en-US" sz="2000" dirty="0" smtClean="0"/>
              <a:t> is a sequence of organizations - their facilities, functions and activities - that are involved in producing and delivering a product or service.</a:t>
            </a:r>
          </a:p>
          <a:p>
            <a:r>
              <a:rPr lang="en-US" sz="2000" dirty="0" smtClean="0"/>
              <a:t>A </a:t>
            </a:r>
            <a:r>
              <a:rPr lang="en-US" sz="2000" i="1" dirty="0" smtClean="0"/>
              <a:t>value chain</a:t>
            </a:r>
            <a:r>
              <a:rPr lang="en-US" sz="2000" dirty="0" smtClean="0"/>
              <a:t> is another name for a </a:t>
            </a:r>
            <a:r>
              <a:rPr lang="en-US" sz="2000" i="1" dirty="0" smtClean="0"/>
              <a:t>supply chain</a:t>
            </a:r>
            <a:r>
              <a:rPr lang="en-US" sz="2000" dirty="0" smtClean="0"/>
              <a:t>.</a:t>
            </a:r>
          </a:p>
          <a:p>
            <a:r>
              <a:rPr lang="en-US" sz="2000" dirty="0" smtClean="0"/>
              <a:t>Supply chain management (SCM) is a business and technology discipline that refers to the ways of coordinating the activities involved in purchasing, designing, building and selling a product.</a:t>
            </a:r>
          </a:p>
          <a:p>
            <a:endParaRPr lang="en-US" sz="2000" dirty="0" smtClean="0"/>
          </a:p>
          <a:p>
            <a:r>
              <a:rPr lang="en-US" sz="2000" dirty="0" smtClean="0"/>
              <a:t>SCM includes managing supply and demand, sourcing raw materials and parts, manufacturing and assembly, warehousing and inventory tracking, order entry and order management, distribution across all the channels, delivery to the customers.</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1676400"/>
            <a:ext cx="7924800" cy="5693866"/>
          </a:xfrm>
          <a:prstGeom prst="rect">
            <a:avLst/>
          </a:prstGeom>
          <a:noFill/>
        </p:spPr>
        <p:txBody>
          <a:bodyPr wrap="square" rtlCol="0">
            <a:spAutoFit/>
          </a:bodyPr>
          <a:lstStyle/>
          <a:p>
            <a:r>
              <a:rPr lang="en-US" sz="1400" dirty="0" smtClean="0"/>
              <a:t>	The </a:t>
            </a:r>
            <a:r>
              <a:rPr lang="en-US" sz="1400" b="1" dirty="0" smtClean="0"/>
              <a:t>bullwhip effect</a:t>
            </a:r>
            <a:r>
              <a:rPr lang="en-US" sz="1400" dirty="0" smtClean="0"/>
              <a:t> is an observed phenomenon in forecast-driven distribution channels. It refers to a trend of larger and larger swings in inventory in response to changes in customer demand, as one looks at firms further back in the supply chain for a product.</a:t>
            </a:r>
          </a:p>
          <a:p>
            <a:r>
              <a:rPr lang="en-US" sz="1400" dirty="0" smtClean="0"/>
              <a:t>	Demand variability increases as one moves up the supply chain away from the retail customer, and small changes in consumer demand can result in large variations in orders placed upstream. Eventually, the network can oscillate in very large swings as each organization in the supply chain seeks to solve the problem from its own perspective. This phenomenon is known as the </a:t>
            </a:r>
            <a:r>
              <a:rPr lang="en-US" sz="1400" b="1" dirty="0" smtClean="0"/>
              <a:t>bullwhip effect</a:t>
            </a:r>
            <a:r>
              <a:rPr lang="en-US" sz="1400" dirty="0" smtClean="0"/>
              <a:t> and has been observed across most industries, resulting in increased cost and poorer service.</a:t>
            </a:r>
          </a:p>
          <a:p>
            <a:endParaRPr lang="en-US" sz="1400" b="1" dirty="0" smtClean="0"/>
          </a:p>
          <a:p>
            <a:r>
              <a:rPr lang="en-US" sz="1400" b="1" dirty="0" smtClean="0"/>
              <a:t>Reasons for Bullwhip effect: </a:t>
            </a:r>
            <a:r>
              <a:rPr lang="en-US" sz="1400" dirty="0" smtClean="0"/>
              <a:t>Sources of variability can be demand variability, quality problems, strikes, plant fires, etc. Variability coupled with time delays in the transmission of information up the supply chain and time delays in manufacturing and shipping goods down the supply chain create the bullwhip effect.</a:t>
            </a:r>
            <a:endParaRPr lang="en-US" sz="1400" b="1" dirty="0" smtClean="0"/>
          </a:p>
          <a:p>
            <a:endParaRPr lang="en-US" sz="1400" b="1" dirty="0" smtClean="0"/>
          </a:p>
          <a:p>
            <a:r>
              <a:rPr lang="en-US" sz="1400" b="1" dirty="0" smtClean="0"/>
              <a:t>Solution : </a:t>
            </a:r>
            <a:r>
              <a:rPr lang="en-US" sz="1400" dirty="0" smtClean="0"/>
              <a:t>The </a:t>
            </a:r>
            <a:r>
              <a:rPr lang="en-US" sz="1400" i="1" dirty="0" smtClean="0"/>
              <a:t>bullwhip effect</a:t>
            </a:r>
            <a:r>
              <a:rPr lang="en-US" sz="1400" dirty="0" smtClean="0"/>
              <a:t> is the phenomenon of orders and inventories getting progressively larger (more variable) moving backwards through the supply chain.  </a:t>
            </a:r>
          </a:p>
          <a:p>
            <a:r>
              <a:rPr lang="en-US" sz="1400" dirty="0" smtClean="0"/>
              <a:t>How then can we cope with the </a:t>
            </a:r>
            <a:r>
              <a:rPr lang="en-US" sz="1400" i="1" dirty="0" smtClean="0"/>
              <a:t>bullwhip effect</a:t>
            </a:r>
            <a:r>
              <a:rPr lang="en-US" sz="1400" dirty="0" smtClean="0"/>
              <a:t>?</a:t>
            </a:r>
          </a:p>
          <a:p>
            <a:r>
              <a:rPr lang="en-US" sz="1400" dirty="0" smtClean="0"/>
              <a:t>Centralizing demand information occurs when customer demand information is available to all members of the supply chain.  This information can be used to better predict what products and volumes are needed and when they are needed such that manufacturers can better plan for production.  However, even though </a:t>
            </a:r>
            <a:r>
              <a:rPr lang="en-US" sz="1400" b="1" dirty="0" smtClean="0"/>
              <a:t>centralizing demand information can reduce the bullwhip effect</a:t>
            </a:r>
            <a:r>
              <a:rPr lang="en-US" sz="1400" dirty="0" smtClean="0"/>
              <a:t>, it will not eliminate it.  Therefore, other methods are needed to cope with the </a:t>
            </a:r>
            <a:r>
              <a:rPr lang="en-US" sz="1400" i="1" dirty="0" smtClean="0"/>
              <a:t>bullwhip effect</a:t>
            </a:r>
            <a:r>
              <a:rPr lang="en-US" sz="1400" dirty="0" smtClean="0"/>
              <a:t>.</a:t>
            </a:r>
          </a:p>
          <a:p>
            <a:endParaRPr lang="en-US" sz="1400" dirty="0" smtClean="0"/>
          </a:p>
          <a:p>
            <a:endParaRPr lang="en-US" sz="1400" dirty="0"/>
          </a:p>
        </p:txBody>
      </p:sp>
      <p:sp>
        <p:nvSpPr>
          <p:cNvPr id="4" name="TextBox 3"/>
          <p:cNvSpPr txBox="1"/>
          <p:nvPr/>
        </p:nvSpPr>
        <p:spPr>
          <a:xfrm>
            <a:off x="2743200" y="914400"/>
            <a:ext cx="2739211" cy="584775"/>
          </a:xfrm>
          <a:prstGeom prst="rect">
            <a:avLst/>
          </a:prstGeom>
          <a:noFill/>
        </p:spPr>
        <p:txBody>
          <a:bodyPr wrap="none" rtlCol="0">
            <a:spAutoFit/>
          </a:bodyPr>
          <a:lstStyle/>
          <a:p>
            <a:r>
              <a:rPr lang="en-US" sz="3200" b="1" dirty="0" smtClean="0">
                <a:solidFill>
                  <a:schemeClr val="tx2"/>
                </a:solidFill>
                <a:latin typeface="+mj-lt"/>
                <a:ea typeface="+mj-ea"/>
                <a:cs typeface="+mj-cs"/>
              </a:rPr>
              <a:t>Bullwhip Effect</a:t>
            </a:r>
          </a:p>
        </p:txBody>
      </p:sp>
      <p:pic>
        <p:nvPicPr>
          <p:cNvPr id="6" name="Picture 5" descr="https://upload.wikimedia.org/wikipedia/commons/thumb/7/7f/Bullwhip_effect.png/220px-Bullwhip_effect.png">
            <a:hlinkClick r:id="rId2"/>
          </p:cNvPr>
          <p:cNvPicPr/>
          <p:nvPr/>
        </p:nvPicPr>
        <p:blipFill>
          <a:blip r:embed="rId3" cstate="print"/>
          <a:srcRect/>
          <a:stretch>
            <a:fillRect/>
          </a:stretch>
        </p:blipFill>
        <p:spPr bwMode="auto">
          <a:xfrm>
            <a:off x="5562600" y="838200"/>
            <a:ext cx="1047750" cy="862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Symptoms </a:t>
            </a:r>
            <a:r>
              <a:rPr lang="en-US" sz="2800" dirty="0" smtClean="0"/>
              <a:t>of the </a:t>
            </a:r>
            <a:r>
              <a:rPr lang="en-US" sz="2800" dirty="0" smtClean="0"/>
              <a:t>Bullwhip Effect</a:t>
            </a:r>
            <a:endParaRPr lang="en-US" sz="2800" dirty="0"/>
          </a:p>
        </p:txBody>
      </p:sp>
      <p:sp>
        <p:nvSpPr>
          <p:cNvPr id="3" name="Content Placeholder 2"/>
          <p:cNvSpPr>
            <a:spLocks noGrp="1"/>
          </p:cNvSpPr>
          <p:nvPr>
            <p:ph idx="1"/>
          </p:nvPr>
        </p:nvSpPr>
        <p:spPr/>
        <p:txBody>
          <a:bodyPr>
            <a:normAutofit/>
          </a:bodyPr>
          <a:lstStyle/>
          <a:p>
            <a:endParaRPr lang="en-US" sz="1600" dirty="0" smtClean="0"/>
          </a:p>
          <a:p>
            <a:r>
              <a:rPr lang="en-US" sz="1600" dirty="0" smtClean="0"/>
              <a:t>Excessive Inventory</a:t>
            </a:r>
          </a:p>
          <a:p>
            <a:r>
              <a:rPr lang="en-US" sz="1600" dirty="0" smtClean="0"/>
              <a:t>Poor Forecasts</a:t>
            </a:r>
          </a:p>
          <a:p>
            <a:r>
              <a:rPr lang="en-US" sz="1600" dirty="0" smtClean="0"/>
              <a:t>Insufficient and/or excessive capacities</a:t>
            </a:r>
          </a:p>
          <a:p>
            <a:r>
              <a:rPr lang="en-US" sz="1600" dirty="0" smtClean="0"/>
              <a:t>Unavailable Products</a:t>
            </a:r>
          </a:p>
          <a:p>
            <a:r>
              <a:rPr lang="en-US" sz="1600" dirty="0" smtClean="0"/>
              <a:t>Long Backlogs</a:t>
            </a:r>
          </a:p>
          <a:p>
            <a:r>
              <a:rPr lang="en-US" sz="1600" dirty="0" smtClean="0"/>
              <a:t>Costs for Expedited Shipments and</a:t>
            </a:r>
          </a:p>
          <a:p>
            <a:r>
              <a:rPr lang="en-US" sz="1600" dirty="0" smtClean="0"/>
              <a:t>Overtime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Autofit/>
          </a:bodyPr>
          <a:lstStyle/>
          <a:p>
            <a:r>
              <a:rPr lang="en-US" sz="3600" b="1" dirty="0" smtClean="0"/>
              <a:t>Contd.</a:t>
            </a:r>
            <a:endParaRPr lang="en-US" sz="3600" b="1" dirty="0"/>
          </a:p>
        </p:txBody>
      </p:sp>
      <p:sp>
        <p:nvSpPr>
          <p:cNvPr id="3" name="Content Placeholder 2"/>
          <p:cNvSpPr>
            <a:spLocks noGrp="1"/>
          </p:cNvSpPr>
          <p:nvPr>
            <p:ph idx="1"/>
          </p:nvPr>
        </p:nvSpPr>
        <p:spPr>
          <a:xfrm>
            <a:off x="457200" y="1295400"/>
            <a:ext cx="8229600" cy="4389120"/>
          </a:xfrm>
        </p:spPr>
        <p:txBody>
          <a:bodyPr>
            <a:normAutofit fontScale="92500" lnSpcReduction="10000"/>
          </a:bodyPr>
          <a:lstStyle/>
          <a:p>
            <a:pPr>
              <a:buNone/>
            </a:pPr>
            <a:r>
              <a:rPr lang="en-US" sz="2400" b="1" dirty="0" smtClean="0"/>
              <a:t>More definitions</a:t>
            </a:r>
            <a:r>
              <a:rPr lang="en-US" sz="2400" dirty="0" smtClean="0"/>
              <a:t>:</a:t>
            </a:r>
            <a:endParaRPr lang="en-US" sz="2000" dirty="0" smtClean="0"/>
          </a:p>
          <a:p>
            <a:pPr>
              <a:buNone/>
            </a:pPr>
            <a:r>
              <a:rPr lang="en-US" sz="2000" dirty="0" smtClean="0"/>
              <a:t>Supply chain management deals with the management of materials, information, and financial flows in a network consisting of suppliers, manufacturer, distributor and customers.</a:t>
            </a:r>
          </a:p>
          <a:p>
            <a:pPr>
              <a:buNone/>
            </a:pPr>
            <a:r>
              <a:rPr lang="en-US" sz="2000" dirty="0" smtClean="0"/>
              <a:t>						</a:t>
            </a:r>
          </a:p>
          <a:p>
            <a:pPr>
              <a:buNone/>
            </a:pPr>
            <a:r>
              <a:rPr lang="en-US" sz="2000" dirty="0" smtClean="0"/>
              <a:t>SCM involves “managing the flow of items, information, cash and ideas through the coordination of supply chain processes and through the strategic addition of place, period ad pattern values.”</a:t>
            </a:r>
          </a:p>
          <a:p>
            <a:pPr>
              <a:buNone/>
            </a:pPr>
            <a:r>
              <a:rPr lang="en-US" sz="2000" dirty="0" smtClean="0"/>
              <a:t>		</a:t>
            </a:r>
          </a:p>
          <a:p>
            <a:pPr>
              <a:buNone/>
            </a:pPr>
            <a:r>
              <a:rPr lang="en-US" sz="2000" dirty="0" smtClean="0"/>
              <a:t>Supply chain management is a set of approaches utilized to efficiently integrate suppliers, manufacturers, warehouses, and stores, so that merchandise is produced and distributed at the right quantities, to the right locations, and at the right time, in order to minimize system wide costs while satisfying service level requirements. 				</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6398" t="6250" r="17423" b="6250"/>
          <a:stretch>
            <a:fillRect/>
          </a:stretch>
        </p:blipFill>
        <p:spPr bwMode="auto">
          <a:xfrm>
            <a:off x="304800" y="152400"/>
            <a:ext cx="86106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3600" dirty="0" smtClean="0"/>
              <a:t>Objective of SCM</a:t>
            </a:r>
            <a:endParaRPr lang="en-US" sz="3600" dirty="0"/>
          </a:p>
        </p:txBody>
      </p:sp>
      <p:sp>
        <p:nvSpPr>
          <p:cNvPr id="3" name="Content Placeholder 2"/>
          <p:cNvSpPr>
            <a:spLocks noGrp="1"/>
          </p:cNvSpPr>
          <p:nvPr>
            <p:ph idx="1"/>
          </p:nvPr>
        </p:nvSpPr>
        <p:spPr>
          <a:xfrm>
            <a:off x="457200" y="1143000"/>
            <a:ext cx="8229600" cy="5486400"/>
          </a:xfrm>
        </p:spPr>
        <p:txBody>
          <a:bodyPr>
            <a:noAutofit/>
          </a:bodyPr>
          <a:lstStyle/>
          <a:p>
            <a:pPr>
              <a:buNone/>
            </a:pPr>
            <a:r>
              <a:rPr lang="en-US" sz="1600" dirty="0" smtClean="0">
                <a:latin typeface="+mj-lt"/>
              </a:rPr>
              <a:t>The various objectives of Supply Chain Management which are applicable for International Logistics and Supply Chain management.</a:t>
            </a:r>
          </a:p>
          <a:p>
            <a:pPr>
              <a:buNone/>
            </a:pPr>
            <a:r>
              <a:rPr lang="en-US" sz="1600" dirty="0" smtClean="0">
                <a:latin typeface="+mj-lt"/>
              </a:rPr>
              <a:t>1.To maximize overall value generated</a:t>
            </a:r>
          </a:p>
          <a:p>
            <a:pPr>
              <a:buNone/>
            </a:pPr>
            <a:r>
              <a:rPr lang="en-US" sz="1600" dirty="0" smtClean="0">
                <a:latin typeface="+mj-lt"/>
              </a:rPr>
              <a:t>2.To look for Sources of Revenue and Cost</a:t>
            </a:r>
          </a:p>
          <a:p>
            <a:pPr>
              <a:buNone/>
            </a:pPr>
            <a:r>
              <a:rPr lang="en-US" sz="1600" dirty="0" smtClean="0">
                <a:latin typeface="+mj-lt"/>
              </a:rPr>
              <a:t>3. Replenishment of the Material or Product whenever required</a:t>
            </a:r>
          </a:p>
          <a:p>
            <a:pPr>
              <a:buNone/>
            </a:pPr>
            <a:r>
              <a:rPr lang="en-US" sz="1600" dirty="0" smtClean="0">
                <a:latin typeface="+mj-lt"/>
              </a:rPr>
              <a:t>4. Quality Improvement</a:t>
            </a:r>
          </a:p>
          <a:p>
            <a:pPr>
              <a:buNone/>
            </a:pPr>
            <a:r>
              <a:rPr lang="en-US" sz="1600" dirty="0" smtClean="0">
                <a:latin typeface="+mj-lt"/>
              </a:rPr>
              <a:t>5. Shortening time to Order</a:t>
            </a:r>
          </a:p>
          <a:p>
            <a:pPr>
              <a:buNone/>
            </a:pPr>
            <a:r>
              <a:rPr lang="en-US" sz="1600" dirty="0" smtClean="0">
                <a:latin typeface="+mj-lt"/>
              </a:rPr>
              <a:t>6. To speedup the Market and</a:t>
            </a:r>
            <a:r>
              <a:rPr lang="en-US" sz="1600" dirty="0" smtClean="0"/>
              <a:t> maximize efficiency of distribution side</a:t>
            </a:r>
            <a:endParaRPr lang="en-US" sz="1600" dirty="0" smtClean="0">
              <a:latin typeface="+mj-lt"/>
            </a:endParaRPr>
          </a:p>
          <a:p>
            <a:pPr>
              <a:buNone/>
            </a:pPr>
            <a:r>
              <a:rPr lang="en-US" sz="1600" dirty="0" smtClean="0">
                <a:latin typeface="+mj-lt"/>
              </a:rPr>
              <a:t>7. To meet consumer demand for guaranteed delivery of high quality and low cost with minimal lead time.</a:t>
            </a:r>
          </a:p>
          <a:p>
            <a:pPr>
              <a:buNone/>
            </a:pPr>
            <a:r>
              <a:rPr lang="en-US" sz="1600" dirty="0" smtClean="0">
                <a:latin typeface="+mj-lt"/>
              </a:rPr>
              <a:t>8. </a:t>
            </a:r>
            <a:r>
              <a:rPr lang="en-US" sz="1600" dirty="0" smtClean="0"/>
              <a:t>Helps in better decision</a:t>
            </a:r>
            <a:endParaRPr lang="en-US" sz="1600" dirty="0" smtClean="0">
              <a:latin typeface="+mj-lt"/>
            </a:endParaRPr>
          </a:p>
          <a:p>
            <a:pPr>
              <a:buNone/>
            </a:pPr>
            <a:r>
              <a:rPr lang="en-US" sz="1600" dirty="0" smtClean="0">
                <a:latin typeface="+mj-lt"/>
              </a:rPr>
              <a:t>9.  To achieve world class performance</a:t>
            </a:r>
          </a:p>
          <a:p>
            <a:pPr>
              <a:buNone/>
            </a:pPr>
            <a:r>
              <a:rPr lang="en-US" sz="1600" dirty="0" smtClean="0">
                <a:latin typeface="+mj-lt"/>
              </a:rPr>
              <a:t>10. More awareness of supply chain dynamics and efficiency</a:t>
            </a:r>
          </a:p>
          <a:p>
            <a:pPr>
              <a:buNone/>
            </a:pPr>
            <a:r>
              <a:rPr lang="en-US" sz="1600" dirty="0" smtClean="0">
                <a:latin typeface="+mj-lt"/>
              </a:rPr>
              <a:t>11. To fulfill customer demand through efficient resources</a:t>
            </a:r>
          </a:p>
          <a:p>
            <a:pPr>
              <a:buNone/>
            </a:pPr>
            <a:r>
              <a:rPr lang="en-US" sz="1600" dirty="0" smtClean="0">
                <a:latin typeface="+mj-lt"/>
              </a:rPr>
              <a:t>12. To optimize pre and post production inventory levels</a:t>
            </a:r>
          </a:p>
          <a:p>
            <a:pPr>
              <a:buNone/>
            </a:pPr>
            <a:r>
              <a:rPr lang="en-US" sz="1600" dirty="0" smtClean="0">
                <a:latin typeface="+mj-lt"/>
              </a:rPr>
              <a:t>13. Reduce transportation cost</a:t>
            </a:r>
          </a:p>
          <a:p>
            <a:endParaRPr lang="en-US" sz="16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7570" t="8333" r="16252"/>
          <a:stretch>
            <a:fillRect/>
          </a:stretch>
        </p:blipFill>
        <p:spPr bwMode="auto">
          <a:xfrm>
            <a:off x="228600" y="152400"/>
            <a:ext cx="861060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2884" r="12738" b="625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3622</TotalTime>
  <Words>2403</Words>
  <Application>Microsoft Office PowerPoint</Application>
  <PresentationFormat>On-screen Show (4:3)</PresentationFormat>
  <Paragraphs>382</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Supply Chain Management</vt:lpstr>
      <vt:lpstr>Slide 2</vt:lpstr>
      <vt:lpstr>Slide 3</vt:lpstr>
      <vt:lpstr>Introduction to Supply chain management</vt:lpstr>
      <vt:lpstr>Contd.</vt:lpstr>
      <vt:lpstr>Slide 6</vt:lpstr>
      <vt:lpstr>Objective of SCM</vt:lpstr>
      <vt:lpstr>Slide 8</vt:lpstr>
      <vt:lpstr>Slide 9</vt:lpstr>
      <vt:lpstr>Types of Supply Chain</vt:lpstr>
      <vt:lpstr>Contd.</vt:lpstr>
      <vt:lpstr>Contd.</vt:lpstr>
      <vt:lpstr>Contd.</vt:lpstr>
      <vt:lpstr>Key Business Processes</vt:lpstr>
      <vt:lpstr>Contd.</vt:lpstr>
      <vt:lpstr>Slide 16</vt:lpstr>
      <vt:lpstr>Variability in SCM</vt:lpstr>
      <vt:lpstr>Levels of Decisions in the Supply Chain</vt:lpstr>
      <vt:lpstr>Contd.</vt:lpstr>
      <vt:lpstr>Contd.</vt:lpstr>
      <vt:lpstr>Contd.</vt:lpstr>
      <vt:lpstr>Benefits of Supply Chain Management </vt:lpstr>
      <vt:lpstr>Critical factors that can affect Supply Chain Management </vt:lpstr>
      <vt:lpstr>Cross Functional Linkage</vt:lpstr>
      <vt:lpstr>Why Is Performance Measurement Important?  </vt:lpstr>
      <vt:lpstr>Metrics for performance evaluation </vt:lpstr>
      <vt:lpstr>Contd.</vt:lpstr>
      <vt:lpstr>Inventory Management</vt:lpstr>
      <vt:lpstr>Contd.</vt:lpstr>
      <vt:lpstr>E-Marketplace:</vt:lpstr>
      <vt:lpstr>E-Procurement</vt:lpstr>
      <vt:lpstr>E-Logistics</vt:lpstr>
      <vt:lpstr>ERP(Enterprise Resource Planning)</vt:lpstr>
      <vt:lpstr>Slide 34</vt:lpstr>
      <vt:lpstr>Slide 35</vt:lpstr>
      <vt:lpstr> Major Reasons for Adopting ERP</vt:lpstr>
      <vt:lpstr>Major Phases of ERP Implementation</vt:lpstr>
      <vt:lpstr>Potential Benefits of ERP</vt:lpstr>
      <vt:lpstr>Major Challenges to ERP Implementation</vt:lpstr>
      <vt:lpstr>Slide 40</vt:lpstr>
      <vt:lpstr>Symptoms of the Bullwhip Effect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Windows User</cp:lastModifiedBy>
  <cp:revision>192</cp:revision>
  <dcterms:created xsi:type="dcterms:W3CDTF">2006-08-16T00:00:00Z</dcterms:created>
  <dcterms:modified xsi:type="dcterms:W3CDTF">2015-11-05T03:56:49Z</dcterms:modified>
</cp:coreProperties>
</file>