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67" r:id="rId2"/>
    <p:sldId id="257" r:id="rId3"/>
    <p:sldId id="258" r:id="rId4"/>
    <p:sldId id="259" r:id="rId5"/>
    <p:sldId id="256" r:id="rId6"/>
    <p:sldId id="262" r:id="rId7"/>
    <p:sldId id="263" r:id="rId8"/>
    <p:sldId id="268" r:id="rId9"/>
    <p:sldId id="260" r:id="rId10"/>
    <p:sldId id="261" r:id="rId11"/>
    <p:sldId id="265" r:id="rId12"/>
    <p:sldId id="285" r:id="rId13"/>
    <p:sldId id="274" r:id="rId14"/>
    <p:sldId id="270" r:id="rId15"/>
    <p:sldId id="273" r:id="rId16"/>
    <p:sldId id="272" r:id="rId17"/>
    <p:sldId id="271" r:id="rId18"/>
    <p:sldId id="275" r:id="rId19"/>
    <p:sldId id="276" r:id="rId20"/>
    <p:sldId id="277" r:id="rId21"/>
    <p:sldId id="281" r:id="rId22"/>
    <p:sldId id="280" r:id="rId23"/>
    <p:sldId id="286" r:id="rId24"/>
    <p:sldId id="278" r:id="rId25"/>
    <p:sldId id="279" r:id="rId26"/>
    <p:sldId id="291" r:id="rId27"/>
    <p:sldId id="283" r:id="rId28"/>
    <p:sldId id="292" r:id="rId29"/>
    <p:sldId id="293" r:id="rId30"/>
    <p:sldId id="294" r:id="rId31"/>
    <p:sldId id="295" r:id="rId32"/>
    <p:sldId id="296" r:id="rId33"/>
    <p:sldId id="297" r:id="rId34"/>
    <p:sldId id="298" r:id="rId35"/>
    <p:sldId id="307" r:id="rId36"/>
    <p:sldId id="308" r:id="rId37"/>
    <p:sldId id="309" r:id="rId38"/>
    <p:sldId id="303" r:id="rId39"/>
    <p:sldId id="299" r:id="rId40"/>
    <p:sldId id="290" r:id="rId41"/>
    <p:sldId id="301" r:id="rId42"/>
    <p:sldId id="300" r:id="rId43"/>
    <p:sldId id="305" r:id="rId44"/>
    <p:sldId id="306" r:id="rId45"/>
    <p:sldId id="304"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595" autoAdjust="0"/>
  </p:normalViewPr>
  <p:slideViewPr>
    <p:cSldViewPr>
      <p:cViewPr varScale="1">
        <p:scale>
          <a:sx n="73" d="100"/>
          <a:sy n="73" d="100"/>
        </p:scale>
        <p:origin x="-192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9AD8F5-A714-4AEB-90CB-A986B0130E8D}" type="datetimeFigureOut">
              <a:rPr lang="en-US" smtClean="0"/>
              <a:pPr/>
              <a:t>11/28/2015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7B32B9-A39F-460A-96CD-29059C9E17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7B32B9-A39F-460A-96CD-29059C9E17C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7B32B9-A39F-460A-96CD-29059C9E17C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7B32B9-A39F-460A-96CD-29059C9E17C2}"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Complete enumerated survey or Censes</a:t>
            </a:r>
            <a:r>
              <a:rPr lang="en-US" baseline="0" dirty="0" smtClean="0"/>
              <a:t> method</a:t>
            </a:r>
          </a:p>
          <a:p>
            <a:r>
              <a:rPr lang="en-US" baseline="0" dirty="0" smtClean="0"/>
              <a:t>Sampling</a:t>
            </a:r>
            <a:endParaRPr lang="en-US" dirty="0"/>
          </a:p>
        </p:txBody>
      </p:sp>
      <p:sp>
        <p:nvSpPr>
          <p:cNvPr id="4" name="Slide Number Placeholder 3"/>
          <p:cNvSpPr>
            <a:spLocks noGrp="1"/>
          </p:cNvSpPr>
          <p:nvPr>
            <p:ph type="sldNum" sz="quarter" idx="10"/>
          </p:nvPr>
        </p:nvSpPr>
        <p:spPr/>
        <p:txBody>
          <a:bodyPr/>
          <a:lstStyle/>
          <a:p>
            <a:fld id="{087B32B9-A39F-460A-96CD-29059C9E17C2}"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7B32B9-A39F-460A-96CD-29059C9E17C2}"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11/28/2015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11/28/2015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11/28/2015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11/28/2015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11/28/2015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11/28/2015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11/28/2015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attrek.com/Help/Glossary.aspx?Target=Popula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archdatacenter.techtarget.com/definition/ISO-90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438400"/>
            <a:ext cx="8305800" cy="1828800"/>
          </a:xfrm>
        </p:spPr>
        <p:txBody>
          <a:bodyPr>
            <a:normAutofit fontScale="90000"/>
          </a:bodyPr>
          <a:lstStyle/>
          <a:p>
            <a:pPr algn="ctr"/>
            <a:r>
              <a:rPr lang="en-US" sz="6600" dirty="0" smtClean="0"/>
              <a:t>Unit – 4</a:t>
            </a:r>
            <a:br>
              <a:rPr lang="en-US" sz="6600" dirty="0" smtClean="0"/>
            </a:br>
            <a:r>
              <a:rPr lang="en-US" sz="6600" dirty="0" smtClean="0">
                <a:solidFill>
                  <a:srgbClr val="FFFF00"/>
                </a:solidFill>
              </a:rPr>
              <a:t>Quality Management</a:t>
            </a:r>
            <a:endParaRPr lang="en-US" sz="6600" dirty="0">
              <a:solidFill>
                <a:srgbClr val="FFFF00"/>
              </a:solidFill>
            </a:endParaRPr>
          </a:p>
        </p:txBody>
      </p:sp>
      <p:sp>
        <p:nvSpPr>
          <p:cNvPr id="3" name="Subtitle 2"/>
          <p:cNvSpPr>
            <a:spLocks noGrp="1"/>
          </p:cNvSpPr>
          <p:nvPr>
            <p:ph type="subTitle" idx="1"/>
          </p:nvPr>
        </p:nvSpPr>
        <p:spPr/>
        <p:txBody>
          <a:bodyPr/>
          <a:lstStyle/>
          <a:p>
            <a:r>
              <a:rPr lang="en-US" dirty="0" smtClean="0"/>
              <a:t>Management of IT Industries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Design of Experiments</a:t>
            </a:r>
            <a:endParaRPr lang="en-US" sz="3600" dirty="0"/>
          </a:p>
        </p:txBody>
      </p:sp>
      <p:sp>
        <p:nvSpPr>
          <p:cNvPr id="3" name="Content Placeholder 2"/>
          <p:cNvSpPr>
            <a:spLocks noGrp="1"/>
          </p:cNvSpPr>
          <p:nvPr>
            <p:ph sz="quarter" idx="1"/>
          </p:nvPr>
        </p:nvSpPr>
        <p:spPr>
          <a:xfrm>
            <a:off x="612648" y="1600200"/>
            <a:ext cx="8153400" cy="4800600"/>
          </a:xfrm>
        </p:spPr>
        <p:txBody>
          <a:bodyPr>
            <a:normAutofit lnSpcReduction="10000"/>
          </a:bodyPr>
          <a:lstStyle/>
          <a:p>
            <a:pPr marL="273050" lvl="1" indent="-273050">
              <a:spcBef>
                <a:spcPts val="600"/>
              </a:spcBef>
              <a:buFont typeface="Wingdings" pitchFamily="2" charset="2"/>
              <a:buChar char="q"/>
              <a:defRPr/>
            </a:pPr>
            <a:r>
              <a:rPr lang="en-US" sz="2000" b="1" dirty="0" smtClean="0"/>
              <a:t>Design of experiments</a:t>
            </a:r>
            <a:r>
              <a:rPr lang="en-US" sz="2000" dirty="0" smtClean="0"/>
              <a:t> (DOE) is a quality planning technique that helps identify which variables have the most influence on the overall outcome of a process</a:t>
            </a:r>
          </a:p>
          <a:p>
            <a:pPr marL="547687" lvl="2" indent="-273050">
              <a:spcBef>
                <a:spcPts val="600"/>
              </a:spcBef>
              <a:buClr>
                <a:schemeClr val="accent1"/>
              </a:buClr>
              <a:buFont typeface="Wingdings" pitchFamily="2" charset="2"/>
              <a:buChar char="q"/>
              <a:defRPr/>
            </a:pPr>
            <a:r>
              <a:rPr lang="en-US" sz="1600" dirty="0" smtClean="0"/>
              <a:t>Computer chip designer would determine what combination of materials and equipment will produce the most reliable chips at a reasonable cost</a:t>
            </a:r>
          </a:p>
          <a:p>
            <a:pPr marL="320040" lvl="1" indent="-320040">
              <a:spcBef>
                <a:spcPts val="600"/>
              </a:spcBef>
              <a:buClr>
                <a:schemeClr val="accent2"/>
              </a:buClr>
              <a:buSzPct val="60000"/>
              <a:buFont typeface="Wingdings" pitchFamily="2" charset="2"/>
              <a:buChar char="q"/>
              <a:defRPr/>
            </a:pPr>
            <a:r>
              <a:rPr lang="en-US" sz="2000" dirty="0" smtClean="0"/>
              <a:t>Design of experiments is a systematic method to determine the relationship between factors affecting a process and the output of that process. In other words, it is used to find cause-and-effect relationships. This information is needed to manage process inputs in order to optimize the output.</a:t>
            </a:r>
          </a:p>
          <a:p>
            <a:pPr>
              <a:spcBef>
                <a:spcPts val="600"/>
              </a:spcBef>
              <a:buFont typeface="Wingdings" pitchFamily="2" charset="2"/>
              <a:buChar char="q"/>
              <a:defRPr/>
            </a:pPr>
            <a:r>
              <a:rPr lang="en-US" sz="2000" dirty="0" smtClean="0"/>
              <a:t>Also applies to project management issues, such as cost and schedule trade-offs. An appropriately designed experiment to compute` project costs and durations for various combinations of staff can help determine an optimal mix of personnel</a:t>
            </a:r>
          </a:p>
          <a:p>
            <a:pPr>
              <a:spcBef>
                <a:spcPts val="600"/>
              </a:spcBef>
              <a:buFont typeface="Wingdings" pitchFamily="2" charset="2"/>
              <a:buChar char="q"/>
              <a:defRPr/>
            </a:pPr>
            <a:r>
              <a:rPr lang="en-US" sz="2000" dirty="0" smtClean="0"/>
              <a:t>Involves documenting important factors that directly contribute to meeting customer requirements</a:t>
            </a:r>
          </a:p>
          <a:p>
            <a:pPr>
              <a:lnSpc>
                <a:spcPct val="90000"/>
              </a:lnSpc>
              <a:buFont typeface="Wingdings" pitchFamily="2" charset="2"/>
              <a:buChar char="q"/>
              <a:defRPr/>
            </a:pPr>
            <a:endParaRPr lang="en-US" sz="2400" dirty="0" smtClean="0"/>
          </a:p>
          <a:p>
            <a:pPr>
              <a:lnSpc>
                <a:spcPct val="90000"/>
              </a:lnSpc>
              <a:buFont typeface="Wingdings" pitchFamily="2" charset="2"/>
              <a:buChar char="q"/>
              <a:defRPr/>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Quality Assurance</a:t>
            </a:r>
            <a:endParaRPr lang="en-US" b="1" dirty="0"/>
          </a:p>
        </p:txBody>
      </p:sp>
      <p:sp>
        <p:nvSpPr>
          <p:cNvPr id="3" name="Content Placeholder 2"/>
          <p:cNvSpPr>
            <a:spLocks noGrp="1"/>
          </p:cNvSpPr>
          <p:nvPr>
            <p:ph sz="quarter" idx="1"/>
          </p:nvPr>
        </p:nvSpPr>
        <p:spPr>
          <a:xfrm>
            <a:off x="612648" y="1600200"/>
            <a:ext cx="6016752" cy="4495800"/>
          </a:xfrm>
        </p:spPr>
        <p:txBody>
          <a:bodyPr>
            <a:normAutofit lnSpcReduction="10000"/>
          </a:bodyPr>
          <a:lstStyle/>
          <a:p>
            <a:pPr>
              <a:spcBef>
                <a:spcPts val="600"/>
              </a:spcBef>
            </a:pPr>
            <a:r>
              <a:rPr lang="en-US" sz="2000" b="1" dirty="0" smtClean="0"/>
              <a:t>Quality assurance </a:t>
            </a:r>
            <a:r>
              <a:rPr lang="en-US" sz="2000" dirty="0" smtClean="0"/>
              <a:t>includes all the activities related to evaluating the product quality that should satisfying the desired quality standards.</a:t>
            </a:r>
          </a:p>
          <a:p>
            <a:pPr lvl="1">
              <a:spcBef>
                <a:spcPts val="600"/>
              </a:spcBef>
            </a:pPr>
            <a:r>
              <a:rPr lang="en-US" sz="1800" dirty="0" smtClean="0"/>
              <a:t>Another goal of quality assurance is continuous quality improvement</a:t>
            </a:r>
          </a:p>
          <a:p>
            <a:pPr>
              <a:spcBef>
                <a:spcPts val="600"/>
              </a:spcBef>
            </a:pPr>
            <a:r>
              <a:rPr lang="en-US" sz="2000" b="1" dirty="0" smtClean="0"/>
              <a:t>Benchmarking</a:t>
            </a:r>
            <a:r>
              <a:rPr lang="en-US" sz="2000" dirty="0" smtClean="0"/>
              <a:t> generates ideas for quality improvements by comparing specific project practices or product characteristics to those of other projects or products within or outside the performing organization. </a:t>
            </a:r>
          </a:p>
          <a:p>
            <a:pPr>
              <a:spcBef>
                <a:spcPts val="600"/>
              </a:spcBef>
            </a:pPr>
            <a:r>
              <a:rPr lang="en-US" sz="2000" dirty="0" smtClean="0"/>
              <a:t>A </a:t>
            </a:r>
            <a:r>
              <a:rPr lang="en-US" sz="2000" b="1" dirty="0" smtClean="0"/>
              <a:t>quality audit </a:t>
            </a:r>
            <a:r>
              <a:rPr lang="en-US" sz="2000" dirty="0" smtClean="0"/>
              <a:t>is a structured review of specific quality management activities that help identify lessons learned that could improve performance on current or future projects.</a:t>
            </a:r>
          </a:p>
          <a:p>
            <a:pPr lvl="1">
              <a:spcBef>
                <a:spcPts val="600"/>
              </a:spcBef>
            </a:pPr>
            <a:r>
              <a:rPr lang="en-US" sz="1800" dirty="0" smtClean="0"/>
              <a:t>Performed by in-house auditors or third parties </a:t>
            </a:r>
          </a:p>
          <a:p>
            <a:pPr lvl="1">
              <a:spcBef>
                <a:spcPts val="600"/>
              </a:spcBef>
            </a:pPr>
            <a:endParaRPr lang="en-US" sz="1800" dirty="0" smtClean="0"/>
          </a:p>
          <a:p>
            <a:pPr>
              <a:lnSpc>
                <a:spcPct val="90000"/>
              </a:lnSpc>
              <a:spcBef>
                <a:spcPts val="600"/>
              </a:spcBef>
              <a:buFont typeface="Wingdings" pitchFamily="2" charset="2"/>
              <a:buNone/>
            </a:pPr>
            <a:endParaRPr lang="en-US" sz="2000" dirty="0" smtClean="0"/>
          </a:p>
          <a:p>
            <a:pPr>
              <a:spcBef>
                <a:spcPts val="600"/>
              </a:spcBef>
            </a:pPr>
            <a:endParaRPr lang="en-US" sz="2400" dirty="0"/>
          </a:p>
        </p:txBody>
      </p:sp>
      <p:sp>
        <p:nvSpPr>
          <p:cNvPr id="4" name="Text Box 8"/>
          <p:cNvSpPr txBox="1">
            <a:spLocks noChangeArrowheads="1"/>
          </p:cNvSpPr>
          <p:nvPr/>
        </p:nvSpPr>
        <p:spPr bwMode="auto">
          <a:xfrm>
            <a:off x="6781800" y="1746250"/>
            <a:ext cx="2514600" cy="3077766"/>
          </a:xfrm>
          <a:prstGeom prst="rect">
            <a:avLst/>
          </a:prstGeom>
          <a:noFill/>
          <a:ln w="9525">
            <a:noFill/>
            <a:miter lim="800000"/>
            <a:headEnd/>
            <a:tailEnd/>
          </a:ln>
          <a:effectLst/>
        </p:spPr>
        <p:txBody>
          <a:bodyPr>
            <a:spAutoFit/>
          </a:bodyPr>
          <a:lstStyle/>
          <a:p>
            <a:pPr algn="l">
              <a:spcBef>
                <a:spcPts val="600"/>
              </a:spcBef>
            </a:pPr>
            <a:r>
              <a:rPr lang="en-US" sz="1400" b="1" dirty="0"/>
              <a:t>1- </a:t>
            </a:r>
            <a:r>
              <a:rPr lang="en-US" sz="1400" b="1" dirty="0">
                <a:solidFill>
                  <a:srgbClr val="FF0000"/>
                </a:solidFill>
              </a:rPr>
              <a:t>INPUTS</a:t>
            </a:r>
          </a:p>
          <a:p>
            <a:pPr algn="l">
              <a:spcBef>
                <a:spcPts val="600"/>
              </a:spcBef>
            </a:pPr>
            <a:r>
              <a:rPr lang="en-US" sz="1400" dirty="0"/>
              <a:t>-Quality management plan </a:t>
            </a:r>
          </a:p>
          <a:p>
            <a:pPr algn="l">
              <a:spcBef>
                <a:spcPts val="600"/>
              </a:spcBef>
            </a:pPr>
            <a:r>
              <a:rPr lang="en-US" sz="1400" dirty="0" smtClean="0"/>
              <a:t>-Result </a:t>
            </a:r>
            <a:r>
              <a:rPr lang="en-US" sz="1400" dirty="0"/>
              <a:t>of quality control measurements</a:t>
            </a:r>
          </a:p>
          <a:p>
            <a:pPr algn="l">
              <a:spcBef>
                <a:spcPts val="600"/>
              </a:spcBef>
              <a:buFontTx/>
              <a:buChar char="-"/>
            </a:pPr>
            <a:r>
              <a:rPr lang="en-US" sz="1400" dirty="0"/>
              <a:t>Operational definitions</a:t>
            </a:r>
          </a:p>
          <a:p>
            <a:pPr algn="l">
              <a:spcBef>
                <a:spcPts val="600"/>
              </a:spcBef>
            </a:pPr>
            <a:r>
              <a:rPr lang="en-US" sz="1400" b="1" dirty="0"/>
              <a:t>2-</a:t>
            </a:r>
            <a:r>
              <a:rPr lang="en-US" sz="1400" dirty="0"/>
              <a:t> </a:t>
            </a:r>
            <a:r>
              <a:rPr lang="en-US" sz="1400" b="1" dirty="0">
                <a:solidFill>
                  <a:srgbClr val="FF0000"/>
                </a:solidFill>
              </a:rPr>
              <a:t>TOOLS AND TECH.</a:t>
            </a:r>
          </a:p>
          <a:p>
            <a:pPr algn="l">
              <a:spcBef>
                <a:spcPts val="600"/>
              </a:spcBef>
              <a:buFontTx/>
              <a:buChar char="-"/>
            </a:pPr>
            <a:r>
              <a:rPr lang="en-US" sz="1400" dirty="0"/>
              <a:t>Quality planning tools and techniques</a:t>
            </a:r>
          </a:p>
          <a:p>
            <a:pPr algn="l">
              <a:spcBef>
                <a:spcPts val="600"/>
              </a:spcBef>
              <a:buFontTx/>
              <a:buChar char="-"/>
            </a:pPr>
            <a:r>
              <a:rPr lang="en-US" sz="1400" dirty="0"/>
              <a:t>Quality audits</a:t>
            </a:r>
          </a:p>
          <a:p>
            <a:pPr algn="l">
              <a:spcBef>
                <a:spcPts val="600"/>
              </a:spcBef>
            </a:pPr>
            <a:r>
              <a:rPr lang="en-US" sz="1400" b="1" dirty="0"/>
              <a:t>3- </a:t>
            </a:r>
            <a:r>
              <a:rPr lang="en-US" sz="1400" b="1" dirty="0">
                <a:solidFill>
                  <a:srgbClr val="FF0000"/>
                </a:solidFill>
              </a:rPr>
              <a:t>OUTPUTS</a:t>
            </a:r>
          </a:p>
          <a:p>
            <a:pPr algn="l">
              <a:spcBef>
                <a:spcPts val="600"/>
              </a:spcBef>
              <a:buFontTx/>
              <a:buChar char="-"/>
            </a:pPr>
            <a:r>
              <a:rPr lang="en-US" sz="1400" dirty="0"/>
              <a:t>Quality improvement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Quality Control</a:t>
            </a:r>
            <a:endParaRPr lang="en-US" b="1" dirty="0"/>
          </a:p>
        </p:txBody>
      </p:sp>
      <p:sp>
        <p:nvSpPr>
          <p:cNvPr id="3" name="Content Placeholder 2"/>
          <p:cNvSpPr>
            <a:spLocks noGrp="1"/>
          </p:cNvSpPr>
          <p:nvPr>
            <p:ph sz="quarter" idx="1"/>
          </p:nvPr>
        </p:nvSpPr>
        <p:spPr>
          <a:xfrm>
            <a:off x="612648" y="1600200"/>
            <a:ext cx="6473952" cy="5257800"/>
          </a:xfrm>
        </p:spPr>
        <p:txBody>
          <a:bodyPr>
            <a:normAutofit fontScale="85000" lnSpcReduction="20000"/>
          </a:bodyPr>
          <a:lstStyle/>
          <a:p>
            <a:r>
              <a:rPr lang="en-US" sz="2000" b="1" dirty="0" smtClean="0"/>
              <a:t>Quality control</a:t>
            </a:r>
            <a:r>
              <a:rPr lang="en-US" sz="2000" dirty="0" smtClean="0"/>
              <a:t> (QC) is a procedure or set of procedures intended to ensure that a manufactured product or performed service adheres to a defined set of </a:t>
            </a:r>
            <a:r>
              <a:rPr lang="en-US" sz="2000" b="1" dirty="0" smtClean="0"/>
              <a:t>quality</a:t>
            </a:r>
            <a:r>
              <a:rPr lang="en-US" sz="2000" dirty="0" smtClean="0"/>
              <a:t> criteria or meets the requirements of the client or customer. Quality control is the observation techniques and activities used to fulfill requirements for quality. </a:t>
            </a:r>
          </a:p>
          <a:p>
            <a:r>
              <a:rPr lang="en-US" sz="2000" dirty="0" smtClean="0"/>
              <a:t>In project quality management, the project manager and the project team must to inspect the accomplished work to ensure its alignment with the project scope.</a:t>
            </a:r>
          </a:p>
          <a:p>
            <a:r>
              <a:rPr lang="en-US" sz="2000" dirty="0" smtClean="0"/>
              <a:t>Controls include product inspection, where every product is examined visually, and often using a stereo microscope for fine detail before the product is sold into the external market.</a:t>
            </a:r>
          </a:p>
          <a:p>
            <a:r>
              <a:rPr lang="en-US" sz="2000" dirty="0" smtClean="0"/>
              <a:t>Quality control emphasizes testing of products to uncover defects and reporting to management who make the decision to allow or deny product release.</a:t>
            </a:r>
          </a:p>
          <a:p>
            <a:pPr>
              <a:spcBef>
                <a:spcPts val="0"/>
              </a:spcBef>
            </a:pPr>
            <a:r>
              <a:rPr lang="en-US" sz="2100" dirty="0" smtClean="0"/>
              <a:t>Although one of the main goals of QC is to improve quality, its main outcomes are:</a:t>
            </a:r>
          </a:p>
          <a:p>
            <a:pPr lvl="1">
              <a:spcBef>
                <a:spcPts val="0"/>
              </a:spcBef>
            </a:pPr>
            <a:r>
              <a:rPr lang="en-US" sz="1800" b="1" i="1" dirty="0" smtClean="0"/>
              <a:t>Acceptance decisions- </a:t>
            </a:r>
            <a:r>
              <a:rPr lang="en-US" sz="1800" dirty="0" smtClean="0"/>
              <a:t>are the products/services acceptable or should they be rejected and rework is then necessary</a:t>
            </a:r>
          </a:p>
          <a:p>
            <a:pPr lvl="1">
              <a:spcBef>
                <a:spcPts val="0"/>
              </a:spcBef>
            </a:pPr>
            <a:r>
              <a:rPr lang="en-US" sz="1800" b="1" i="1" dirty="0" smtClean="0"/>
              <a:t>Rework</a:t>
            </a:r>
            <a:r>
              <a:rPr lang="en-US" sz="1800" dirty="0" smtClean="0"/>
              <a:t> – action taken to bring rejected items into compliance with products specs. Can be very expensive</a:t>
            </a:r>
          </a:p>
          <a:p>
            <a:pPr lvl="1">
              <a:spcBef>
                <a:spcPts val="0"/>
              </a:spcBef>
            </a:pPr>
            <a:r>
              <a:rPr lang="en-US" sz="1800" b="1" i="1" dirty="0" smtClean="0"/>
              <a:t>Process adjustments </a:t>
            </a:r>
            <a:r>
              <a:rPr lang="en-US" sz="1800" dirty="0" smtClean="0"/>
              <a:t>– correct or prevent further quality problems based on quality control measurements (purchase faster server if response time is too slow)</a:t>
            </a:r>
          </a:p>
          <a:p>
            <a:pPr>
              <a:spcBef>
                <a:spcPts val="0"/>
              </a:spcBef>
            </a:pPr>
            <a:endParaRPr lang="en-US" sz="2100" dirty="0" smtClean="0"/>
          </a:p>
          <a:p>
            <a:pPr>
              <a:spcBef>
                <a:spcPts val="0"/>
              </a:spcBef>
            </a:pPr>
            <a:endParaRPr lang="en-US" sz="2100" dirty="0" smtClean="0"/>
          </a:p>
          <a:p>
            <a:endParaRPr lang="en-US" sz="2000" dirty="0"/>
          </a:p>
        </p:txBody>
      </p:sp>
      <p:sp>
        <p:nvSpPr>
          <p:cNvPr id="4" name="Text Box 9"/>
          <p:cNvSpPr txBox="1">
            <a:spLocks noChangeArrowheads="1"/>
          </p:cNvSpPr>
          <p:nvPr/>
        </p:nvSpPr>
        <p:spPr bwMode="auto">
          <a:xfrm>
            <a:off x="7086600" y="1571625"/>
            <a:ext cx="2514600" cy="4247317"/>
          </a:xfrm>
          <a:prstGeom prst="rect">
            <a:avLst/>
          </a:prstGeom>
          <a:noFill/>
          <a:ln w="9525">
            <a:noFill/>
            <a:miter lim="800000"/>
            <a:headEnd/>
            <a:tailEnd/>
          </a:ln>
          <a:effectLst/>
        </p:spPr>
        <p:txBody>
          <a:bodyPr>
            <a:spAutoFit/>
          </a:bodyPr>
          <a:lstStyle/>
          <a:p>
            <a:pPr algn="l"/>
            <a:r>
              <a:rPr lang="en-US" sz="1400" b="1" dirty="0"/>
              <a:t>1- </a:t>
            </a:r>
            <a:r>
              <a:rPr lang="en-US" sz="1400" b="1" dirty="0">
                <a:solidFill>
                  <a:srgbClr val="FF0000"/>
                </a:solidFill>
              </a:rPr>
              <a:t>INPUTS</a:t>
            </a:r>
          </a:p>
          <a:p>
            <a:pPr algn="l"/>
            <a:r>
              <a:rPr lang="en-US" sz="1400" dirty="0"/>
              <a:t>-work results</a:t>
            </a:r>
          </a:p>
          <a:p>
            <a:pPr algn="l"/>
            <a:r>
              <a:rPr lang="en-US" sz="1400" dirty="0"/>
              <a:t>-quality management plan</a:t>
            </a:r>
          </a:p>
          <a:p>
            <a:pPr algn="l">
              <a:buFontTx/>
              <a:buChar char="-"/>
            </a:pPr>
            <a:r>
              <a:rPr lang="en-US" sz="1400" dirty="0"/>
              <a:t>Operational definitions</a:t>
            </a:r>
          </a:p>
          <a:p>
            <a:pPr algn="l">
              <a:buFontTx/>
              <a:buChar char="-"/>
            </a:pPr>
            <a:r>
              <a:rPr lang="en-US" sz="1400" dirty="0" smtClean="0"/>
              <a:t>Checklists</a:t>
            </a:r>
          </a:p>
          <a:p>
            <a:pPr algn="l">
              <a:buFontTx/>
              <a:buChar char="-"/>
            </a:pPr>
            <a:endParaRPr lang="en-US" sz="1400" dirty="0"/>
          </a:p>
          <a:p>
            <a:pPr algn="l"/>
            <a:r>
              <a:rPr lang="en-US" sz="1400" b="1" dirty="0"/>
              <a:t>2-</a:t>
            </a:r>
            <a:r>
              <a:rPr lang="en-US" sz="1400" dirty="0"/>
              <a:t> </a:t>
            </a:r>
            <a:r>
              <a:rPr lang="en-US" sz="1400" b="1" dirty="0">
                <a:solidFill>
                  <a:srgbClr val="FF0000"/>
                </a:solidFill>
              </a:rPr>
              <a:t>TOOLS AND TECH.</a:t>
            </a:r>
          </a:p>
          <a:p>
            <a:pPr algn="l">
              <a:buFontTx/>
              <a:buChar char="-"/>
            </a:pPr>
            <a:r>
              <a:rPr lang="en-US" sz="1400" dirty="0" smtClean="0"/>
              <a:t>Control </a:t>
            </a:r>
            <a:r>
              <a:rPr lang="en-US" sz="1400" dirty="0"/>
              <a:t>charts</a:t>
            </a:r>
          </a:p>
          <a:p>
            <a:pPr algn="l">
              <a:buFontTx/>
              <a:buChar char="-"/>
            </a:pPr>
            <a:r>
              <a:rPr lang="en-US" sz="1400" dirty="0"/>
              <a:t>Pareto diagrams</a:t>
            </a:r>
          </a:p>
          <a:p>
            <a:pPr algn="l">
              <a:buFontTx/>
              <a:buChar char="-"/>
            </a:pPr>
            <a:r>
              <a:rPr lang="en-US" sz="1400" dirty="0"/>
              <a:t>Statistical sampling</a:t>
            </a:r>
          </a:p>
          <a:p>
            <a:pPr algn="l">
              <a:buFontTx/>
              <a:buChar char="-"/>
            </a:pPr>
            <a:r>
              <a:rPr lang="en-US" sz="1400" dirty="0" smtClean="0"/>
              <a:t>Cause-effect diagram</a:t>
            </a:r>
          </a:p>
          <a:p>
            <a:pPr algn="l">
              <a:buFontTx/>
              <a:buChar char="-"/>
            </a:pPr>
            <a:r>
              <a:rPr lang="en-US" sz="1400" dirty="0" smtClean="0"/>
              <a:t>Etc.</a:t>
            </a:r>
          </a:p>
          <a:p>
            <a:pPr algn="l">
              <a:buFontTx/>
              <a:buChar char="-"/>
            </a:pPr>
            <a:endParaRPr lang="en-US" sz="1400" dirty="0"/>
          </a:p>
          <a:p>
            <a:pPr algn="l"/>
            <a:r>
              <a:rPr lang="en-US" sz="1400" b="1" dirty="0"/>
              <a:t>3- </a:t>
            </a:r>
            <a:r>
              <a:rPr lang="en-US" sz="1400" b="1" dirty="0">
                <a:solidFill>
                  <a:srgbClr val="FF0000"/>
                </a:solidFill>
              </a:rPr>
              <a:t>OUTPUTS</a:t>
            </a:r>
          </a:p>
          <a:p>
            <a:pPr algn="l">
              <a:buFontTx/>
              <a:buChar char="-"/>
            </a:pPr>
            <a:r>
              <a:rPr lang="en-US" sz="1400" dirty="0"/>
              <a:t>Quality improvement</a:t>
            </a:r>
          </a:p>
          <a:p>
            <a:pPr algn="l">
              <a:buFontTx/>
              <a:buChar char="-"/>
            </a:pPr>
            <a:r>
              <a:rPr lang="en-US" sz="1400" dirty="0"/>
              <a:t>Acceptance decisions</a:t>
            </a:r>
          </a:p>
          <a:p>
            <a:pPr algn="l">
              <a:buFontTx/>
              <a:buChar char="-"/>
            </a:pPr>
            <a:r>
              <a:rPr lang="en-US" sz="1400" dirty="0" smtClean="0"/>
              <a:t>Rework</a:t>
            </a:r>
            <a:endParaRPr lang="en-US" sz="1400" dirty="0"/>
          </a:p>
          <a:p>
            <a:pPr algn="l">
              <a:buFontTx/>
              <a:buChar char="-"/>
            </a:pPr>
            <a:r>
              <a:rPr lang="en-US" sz="1400" dirty="0" smtClean="0"/>
              <a:t>Process adjustment</a:t>
            </a:r>
            <a:endParaRPr lang="en-US" sz="1400" dirty="0"/>
          </a:p>
          <a:p>
            <a:pPr algn="l"/>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Quality Control Tools</a:t>
            </a:r>
            <a:endParaRPr lang="en-US" b="1" dirty="0"/>
          </a:p>
        </p:txBody>
      </p:sp>
      <p:sp>
        <p:nvSpPr>
          <p:cNvPr id="3" name="Content Placeholder 2"/>
          <p:cNvSpPr>
            <a:spLocks noGrp="1"/>
          </p:cNvSpPr>
          <p:nvPr>
            <p:ph sz="quarter" idx="1"/>
          </p:nvPr>
        </p:nvSpPr>
        <p:spPr/>
        <p:txBody>
          <a:bodyPr>
            <a:noAutofit/>
          </a:bodyPr>
          <a:lstStyle/>
          <a:p>
            <a:pPr>
              <a:spcBef>
                <a:spcPts val="0"/>
              </a:spcBef>
              <a:buNone/>
            </a:pPr>
            <a:r>
              <a:rPr lang="en-US" sz="1800" dirty="0" smtClean="0"/>
              <a:t>Start your quality journey by mastering these tools:</a:t>
            </a:r>
          </a:p>
          <a:p>
            <a:pPr>
              <a:spcBef>
                <a:spcPts val="0"/>
              </a:spcBef>
            </a:pPr>
            <a:r>
              <a:rPr lang="en-US" sz="1800" b="1" dirty="0" smtClean="0"/>
              <a:t>Pareto chart:</a:t>
            </a:r>
            <a:r>
              <a:rPr lang="en-US" sz="1800" dirty="0" smtClean="0"/>
              <a:t> Shows on a bar graph which focuses on significant factors that can affect quality.</a:t>
            </a:r>
            <a:endParaRPr lang="en-US" sz="1800" b="1" dirty="0" smtClean="0"/>
          </a:p>
          <a:p>
            <a:pPr>
              <a:spcBef>
                <a:spcPts val="0"/>
              </a:spcBef>
            </a:pPr>
            <a:r>
              <a:rPr lang="en-US" sz="1800" b="1" dirty="0" smtClean="0"/>
              <a:t>Cause-and-effect diagram</a:t>
            </a:r>
            <a:r>
              <a:rPr lang="en-US" sz="1800" dirty="0" smtClean="0"/>
              <a:t> (also called Ishikawa or fishbone chart): Identifies many possible causes for an effect or problem and sort ideas into useful categories.</a:t>
            </a:r>
          </a:p>
          <a:p>
            <a:pPr>
              <a:spcBef>
                <a:spcPts val="0"/>
              </a:spcBef>
            </a:pPr>
            <a:r>
              <a:rPr lang="en-US" sz="1800" b="1" dirty="0" smtClean="0"/>
              <a:t>Control chart:</a:t>
            </a:r>
            <a:r>
              <a:rPr lang="en-US" sz="1800" dirty="0" smtClean="0"/>
              <a:t> Graphs used to study how a process changes over time.</a:t>
            </a:r>
            <a:endParaRPr lang="en-US" sz="1800" b="1" dirty="0" smtClean="0"/>
          </a:p>
          <a:p>
            <a:pPr>
              <a:spcBef>
                <a:spcPts val="0"/>
              </a:spcBef>
            </a:pPr>
            <a:r>
              <a:rPr lang="en-US" sz="1800" b="1" dirty="0" smtClean="0"/>
              <a:t>Check sheet:</a:t>
            </a:r>
            <a:r>
              <a:rPr lang="en-US" sz="1800" dirty="0" smtClean="0"/>
              <a:t> A structured, prepared form for collecting and analyzing data; a generic tool that can be adapted for a wide variety of purposes.</a:t>
            </a:r>
          </a:p>
          <a:p>
            <a:pPr>
              <a:spcBef>
                <a:spcPts val="0"/>
              </a:spcBef>
            </a:pPr>
            <a:r>
              <a:rPr lang="en-US" sz="1800" b="1" dirty="0" smtClean="0"/>
              <a:t>Histogram:</a:t>
            </a:r>
            <a:r>
              <a:rPr lang="en-US" sz="1800" dirty="0" smtClean="0"/>
              <a:t> The most commonly used graph for showing frequency distributions, or how often each different value in a set of data occurs.</a:t>
            </a:r>
          </a:p>
          <a:p>
            <a:pPr>
              <a:spcBef>
                <a:spcPts val="0"/>
              </a:spcBef>
            </a:pPr>
            <a:r>
              <a:rPr lang="en-US" sz="1800" b="1" dirty="0" smtClean="0"/>
              <a:t>Scatter diagram:</a:t>
            </a:r>
            <a:r>
              <a:rPr lang="en-US" sz="1800" dirty="0" smtClean="0"/>
              <a:t> Graphs pairs of numerical data, one variable on each axis, to look for a relationship.</a:t>
            </a:r>
          </a:p>
          <a:p>
            <a:pPr>
              <a:spcBef>
                <a:spcPts val="0"/>
              </a:spcBef>
            </a:pPr>
            <a:r>
              <a:rPr lang="en-US" sz="1800" b="1" dirty="0" smtClean="0"/>
              <a:t>Run Chart:</a:t>
            </a:r>
            <a:r>
              <a:rPr lang="en-US" sz="1800" dirty="0" smtClean="0"/>
              <a:t> A technique that separates data gathered from a variety of sources so that patterns can be seen (some lists replace “stratification” with “flowchart” or “Stratification”).</a:t>
            </a:r>
          </a:p>
          <a:p>
            <a:pPr>
              <a:spcBef>
                <a:spcPts val="0"/>
              </a:spcBef>
            </a:pP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Pareto Analysis</a:t>
            </a:r>
            <a:endParaRPr lang="en-US" b="1" dirty="0"/>
          </a:p>
        </p:txBody>
      </p:sp>
      <p:sp>
        <p:nvSpPr>
          <p:cNvPr id="3" name="Content Placeholder 2"/>
          <p:cNvSpPr>
            <a:spLocks noGrp="1"/>
          </p:cNvSpPr>
          <p:nvPr>
            <p:ph sz="quarter" idx="1"/>
          </p:nvPr>
        </p:nvSpPr>
        <p:spPr/>
        <p:txBody>
          <a:bodyPr>
            <a:normAutofit fontScale="92500" lnSpcReduction="10000"/>
          </a:bodyPr>
          <a:lstStyle/>
          <a:p>
            <a:r>
              <a:rPr lang="en-US" sz="1800" dirty="0" smtClean="0"/>
              <a:t>A</a:t>
            </a:r>
            <a:r>
              <a:rPr lang="en-US" sz="1800" b="1" dirty="0" smtClean="0"/>
              <a:t> Pareto chart </a:t>
            </a:r>
            <a:r>
              <a:rPr lang="en-US" sz="1800" dirty="0" smtClean="0"/>
              <a:t>is a histogram that can help you identify and prioritize problem areas.</a:t>
            </a:r>
          </a:p>
          <a:p>
            <a:r>
              <a:rPr lang="en-US" sz="1800" dirty="0" smtClean="0"/>
              <a:t>Pareto Analysis is a statistical technique in decision-making used for the selection of a limited number of tasks that produce significant overall effect. It uses the Pareto Principle (also known as the 80/20 rule) the idea that by doing 20% of the work you can generate 80% of the benefit of doing the entire job. In terms of quality improvement, a large majority of problems (80%) are produced by a few key causes (20%). This is also known as the vital few and the trivial many.</a:t>
            </a:r>
          </a:p>
          <a:p>
            <a:r>
              <a:rPr lang="en-US" sz="1800" dirty="0" smtClean="0"/>
              <a:t>This technique helps to identify the top portion of causes that need to be addressed to resolve the majority of problems. Once the predominant causes are identified, then tools like the Ishikawa diagram or Fish-bone Analysis can be used to identify the root causes of the problems.</a:t>
            </a:r>
          </a:p>
          <a:p>
            <a:r>
              <a:rPr lang="en-US" sz="1800" dirty="0" smtClean="0"/>
              <a:t>A Pareto chart, also called a Pareto distribution diagram, is a vertical bar graph in which values are plotted in decreasing order of relative frequency from left to right. Pareto charts are extremely useful for analyzing what problems need attention first because the taller bars( frequency  ) on the chart, clearly illustrate which variables have the greatest cumulative effect on a given system. </a:t>
            </a:r>
          </a:p>
          <a:p>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Contd.</a:t>
            </a:r>
            <a:endParaRPr lang="en-US" sz="3200" dirty="0"/>
          </a:p>
        </p:txBody>
      </p:sp>
      <p:sp>
        <p:nvSpPr>
          <p:cNvPr id="3" name="Content Placeholder 2"/>
          <p:cNvSpPr>
            <a:spLocks noGrp="1"/>
          </p:cNvSpPr>
          <p:nvPr>
            <p:ph sz="quarter" idx="1"/>
          </p:nvPr>
        </p:nvSpPr>
        <p:spPr/>
        <p:txBody>
          <a:bodyPr>
            <a:normAutofit/>
          </a:bodyPr>
          <a:lstStyle/>
          <a:p>
            <a:pPr>
              <a:buNone/>
            </a:pPr>
            <a:r>
              <a:rPr lang="en-US" sz="1600" dirty="0" smtClean="0"/>
              <a:t>When to Use a Pareto Chart</a:t>
            </a:r>
          </a:p>
          <a:p>
            <a:r>
              <a:rPr lang="en-US" sz="1600" dirty="0" smtClean="0"/>
              <a:t>When analyzing data about the frequency of problems or causes in a process.</a:t>
            </a:r>
          </a:p>
          <a:p>
            <a:r>
              <a:rPr lang="en-US" sz="1600" dirty="0" smtClean="0"/>
              <a:t>When there are many problems or causes and you want to focus on the most significant.</a:t>
            </a:r>
          </a:p>
          <a:p>
            <a:r>
              <a:rPr lang="en-US" sz="1600" dirty="0" smtClean="0"/>
              <a:t>When analyzing broad causes by looking at their specific components.</a:t>
            </a:r>
          </a:p>
          <a:p>
            <a:r>
              <a:rPr lang="en-US" sz="1600" dirty="0" smtClean="0"/>
              <a:t>When communicating with others about your data.</a:t>
            </a:r>
          </a:p>
          <a:p>
            <a:endParaRPr lang="en-US" sz="1600" dirty="0"/>
          </a:p>
        </p:txBody>
      </p:sp>
      <p:pic>
        <p:nvPicPr>
          <p:cNvPr id="2052" name="Picture 4" descr="C:\Users\Administrator\Downloads\1-data.JPG"/>
          <p:cNvPicPr>
            <a:picLocks noChangeAspect="1" noChangeArrowheads="1"/>
          </p:cNvPicPr>
          <p:nvPr/>
        </p:nvPicPr>
        <p:blipFill>
          <a:blip r:embed="rId2" cstate="print"/>
          <a:srcRect/>
          <a:stretch>
            <a:fillRect/>
          </a:stretch>
        </p:blipFill>
        <p:spPr bwMode="auto">
          <a:xfrm>
            <a:off x="609599" y="3657600"/>
            <a:ext cx="3645347" cy="2590800"/>
          </a:xfrm>
          <a:prstGeom prst="rect">
            <a:avLst/>
          </a:prstGeom>
          <a:noFill/>
        </p:spPr>
      </p:pic>
      <p:pic>
        <p:nvPicPr>
          <p:cNvPr id="2053" name="Picture 5" descr="C:\Users\Administrator\Downloads\pareto analysis.JPG"/>
          <p:cNvPicPr>
            <a:picLocks noChangeAspect="1" noChangeArrowheads="1"/>
          </p:cNvPicPr>
          <p:nvPr/>
        </p:nvPicPr>
        <p:blipFill>
          <a:blip r:embed="rId3" cstate="print"/>
          <a:srcRect/>
          <a:stretch>
            <a:fillRect/>
          </a:stretch>
        </p:blipFill>
        <p:spPr bwMode="auto">
          <a:xfrm>
            <a:off x="4476750" y="3686175"/>
            <a:ext cx="4438650" cy="24860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Pareto Chart:</a:t>
            </a:r>
            <a:endParaRPr lang="en-US" sz="3200" dirty="0"/>
          </a:p>
        </p:txBody>
      </p:sp>
      <p:pic>
        <p:nvPicPr>
          <p:cNvPr id="1026" name="Picture 2" descr="C:\Users\Administrator\Desktop\btech\pareto_chart_customer-complaints.jpg"/>
          <p:cNvPicPr>
            <a:picLocks noGrp="1" noChangeAspect="1" noChangeArrowheads="1"/>
          </p:cNvPicPr>
          <p:nvPr>
            <p:ph sz="quarter" idx="1"/>
          </p:nvPr>
        </p:nvPicPr>
        <p:blipFill>
          <a:blip r:embed="rId2" cstate="print"/>
          <a:srcRect/>
          <a:stretch>
            <a:fillRect/>
          </a:stretch>
        </p:blipFill>
        <p:spPr bwMode="auto">
          <a:xfrm>
            <a:off x="4724400" y="1828800"/>
            <a:ext cx="4258235" cy="2895600"/>
          </a:xfrm>
          <a:prstGeom prst="rect">
            <a:avLst/>
          </a:prstGeom>
          <a:noFill/>
        </p:spPr>
      </p:pic>
      <p:sp>
        <p:nvSpPr>
          <p:cNvPr id="5" name="TextBox 4"/>
          <p:cNvSpPr txBox="1"/>
          <p:nvPr/>
        </p:nvSpPr>
        <p:spPr>
          <a:xfrm>
            <a:off x="5525794" y="4876800"/>
            <a:ext cx="2932406" cy="369332"/>
          </a:xfrm>
          <a:prstGeom prst="rect">
            <a:avLst/>
          </a:prstGeom>
          <a:noFill/>
        </p:spPr>
        <p:txBody>
          <a:bodyPr wrap="none" rtlCol="0">
            <a:spAutoFit/>
          </a:bodyPr>
          <a:lstStyle/>
          <a:p>
            <a:r>
              <a:rPr lang="en-US" dirty="0" smtClean="0"/>
              <a:t>An Example for Clothing store</a:t>
            </a:r>
            <a:endParaRPr lang="en-US" dirty="0"/>
          </a:p>
        </p:txBody>
      </p:sp>
      <p:sp>
        <p:nvSpPr>
          <p:cNvPr id="6" name="TextBox 5"/>
          <p:cNvSpPr txBox="1"/>
          <p:nvPr/>
        </p:nvSpPr>
        <p:spPr>
          <a:xfrm>
            <a:off x="685801" y="1524000"/>
            <a:ext cx="3962400" cy="4524315"/>
          </a:xfrm>
          <a:prstGeom prst="rect">
            <a:avLst/>
          </a:prstGeom>
          <a:noFill/>
        </p:spPr>
        <p:txBody>
          <a:bodyPr wrap="square" rtlCol="0">
            <a:spAutoFit/>
          </a:bodyPr>
          <a:lstStyle/>
          <a:p>
            <a:r>
              <a:rPr lang="en-US" sz="1600" dirty="0" smtClean="0"/>
              <a:t>Example: XYZ Clothing Store was seeing a steady decline in business. Before the manager did a customer survey, he assumed the decline was due to customer dissatisfaction with the clothing line he was selling and he blamed his supply chain for his problems. After charting the frequency of the answers in his customer survey, however, it was very clear that the real reasons for the decline of his business had nothing to do with his supply chain. By collecting data and displaying it in a Pareto chart, the manager could see which variables were having the most influence. In this example, parking difficulties, rude sales people and poor lighting were hurting his business most. Following the Pareto Principle, those are the areas where he should focus his attention to build his business back up. </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Contd.</a:t>
            </a:r>
            <a:endParaRPr lang="en-US" sz="3200" dirty="0"/>
          </a:p>
        </p:txBody>
      </p:sp>
      <p:sp>
        <p:nvSpPr>
          <p:cNvPr id="3" name="Content Placeholder 2"/>
          <p:cNvSpPr>
            <a:spLocks noGrp="1"/>
          </p:cNvSpPr>
          <p:nvPr>
            <p:ph sz="quarter" idx="1"/>
          </p:nvPr>
        </p:nvSpPr>
        <p:spPr/>
        <p:txBody>
          <a:bodyPr>
            <a:noAutofit/>
          </a:bodyPr>
          <a:lstStyle/>
          <a:p>
            <a:pPr>
              <a:buNone/>
            </a:pPr>
            <a:r>
              <a:rPr lang="en-US" sz="1600" b="1" dirty="0" smtClean="0"/>
              <a:t>Steps to identify the important causes:</a:t>
            </a:r>
          </a:p>
          <a:p>
            <a:pPr marL="342900" indent="-342900">
              <a:buFont typeface="+mj-lt"/>
              <a:buAutoNum type="arabicParenR"/>
            </a:pPr>
            <a:r>
              <a:rPr lang="en-US" sz="1600" dirty="0" smtClean="0"/>
              <a:t>Form an explicit table listing the causes and their frequency as a percentage.</a:t>
            </a:r>
          </a:p>
          <a:p>
            <a:pPr marL="342900" indent="-342900">
              <a:buFont typeface="+mj-lt"/>
              <a:buAutoNum type="arabicParenR"/>
            </a:pPr>
            <a:r>
              <a:rPr lang="en-US" sz="1600" dirty="0" smtClean="0"/>
              <a:t>Arrange the rows in the decreasing order of importance of the causes (i.e., the most important cause first)</a:t>
            </a:r>
          </a:p>
          <a:p>
            <a:pPr marL="342900" indent="-342900">
              <a:buFont typeface="+mj-lt"/>
              <a:buAutoNum type="arabicParenR"/>
            </a:pPr>
            <a:r>
              <a:rPr lang="en-US" sz="1600" dirty="0" smtClean="0"/>
              <a:t>Add a cumulative percentage column to the table</a:t>
            </a:r>
          </a:p>
          <a:p>
            <a:pPr marL="342900" indent="-342900">
              <a:buFont typeface="+mj-lt"/>
              <a:buAutoNum type="arabicParenR"/>
            </a:pPr>
            <a:r>
              <a:rPr lang="en-US" sz="1600" dirty="0" smtClean="0"/>
              <a:t>Plot with causes on </a:t>
            </a:r>
            <a:r>
              <a:rPr lang="en-US" sz="1600" i="1" dirty="0" smtClean="0"/>
              <a:t>x</a:t>
            </a:r>
            <a:r>
              <a:rPr lang="en-US" sz="1600" dirty="0" smtClean="0"/>
              <a:t>- and cumulative percentage on </a:t>
            </a:r>
            <a:r>
              <a:rPr lang="en-US" sz="1600" i="1" dirty="0" smtClean="0"/>
              <a:t>y</a:t>
            </a:r>
            <a:r>
              <a:rPr lang="en-US" sz="1600" dirty="0" smtClean="0"/>
              <a:t>-axis</a:t>
            </a:r>
          </a:p>
          <a:p>
            <a:pPr marL="342900" indent="-342900">
              <a:buFont typeface="+mj-lt"/>
              <a:buAutoNum type="arabicParenR"/>
            </a:pPr>
            <a:r>
              <a:rPr lang="en-US" sz="1600" dirty="0" smtClean="0"/>
              <a:t>Join the above points to form a curve</a:t>
            </a:r>
          </a:p>
          <a:p>
            <a:pPr marL="342900" indent="-342900">
              <a:buFont typeface="+mj-lt"/>
              <a:buAutoNum type="arabicParenR"/>
            </a:pPr>
            <a:r>
              <a:rPr lang="en-US" sz="1600" dirty="0" smtClean="0"/>
              <a:t>Plot (on the same graph) a bar graph with causes on </a:t>
            </a:r>
            <a:r>
              <a:rPr lang="en-US" sz="1600" i="1" dirty="0" smtClean="0"/>
              <a:t>x</a:t>
            </a:r>
            <a:r>
              <a:rPr lang="en-US" sz="1600" dirty="0" smtClean="0"/>
              <a:t>- and percent frequency on </a:t>
            </a:r>
            <a:r>
              <a:rPr lang="en-US" sz="1600" i="1" dirty="0" smtClean="0"/>
              <a:t>y</a:t>
            </a:r>
            <a:r>
              <a:rPr lang="en-US" sz="1600" dirty="0" smtClean="0"/>
              <a:t>-axis</a:t>
            </a:r>
          </a:p>
          <a:p>
            <a:pPr marL="342900" indent="-342900">
              <a:buFont typeface="+mj-lt"/>
              <a:buAutoNum type="arabicParenR"/>
            </a:pPr>
            <a:r>
              <a:rPr lang="en-US" sz="1600" dirty="0" smtClean="0"/>
              <a:t>Draw a line at 80% on </a:t>
            </a:r>
            <a:r>
              <a:rPr lang="en-US" sz="1600" i="1" dirty="0" smtClean="0"/>
              <a:t>y</a:t>
            </a:r>
            <a:r>
              <a:rPr lang="en-US" sz="1600" dirty="0" smtClean="0"/>
              <a:t>-axis parallel to </a:t>
            </a:r>
            <a:r>
              <a:rPr lang="en-US" sz="1600" i="1" dirty="0" smtClean="0"/>
              <a:t>x</a:t>
            </a:r>
            <a:r>
              <a:rPr lang="en-US" sz="1600" dirty="0" smtClean="0"/>
              <a:t>-axis. Then drop the line at the point of intersection with the curve on </a:t>
            </a:r>
            <a:r>
              <a:rPr lang="en-US" sz="1600" i="1" dirty="0" smtClean="0"/>
              <a:t>x</a:t>
            </a:r>
            <a:r>
              <a:rPr lang="en-US" sz="1600" dirty="0" smtClean="0"/>
              <a:t>-axis. This point on the </a:t>
            </a:r>
            <a:r>
              <a:rPr lang="en-US" sz="1600" i="1" dirty="0" smtClean="0"/>
              <a:t>x</a:t>
            </a:r>
            <a:r>
              <a:rPr lang="en-US" sz="1600" dirty="0" smtClean="0"/>
              <a:t>-axis separates the important causes (on the left) and trivial causes (on the right)</a:t>
            </a:r>
          </a:p>
          <a:p>
            <a:pPr marL="342900" indent="-342900">
              <a:buFont typeface="+mj-lt"/>
              <a:buAutoNum type="arabicParenR"/>
            </a:pPr>
            <a:r>
              <a:rPr lang="en-US" sz="1600" dirty="0" smtClean="0"/>
              <a:t>Explicitly review the chart to ensure that causes for at least 80% of the problems are captured</a:t>
            </a:r>
          </a:p>
          <a:p>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Cause-and-effect diagrams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000" dirty="0" smtClean="0"/>
              <a:t>Also called </a:t>
            </a:r>
            <a:r>
              <a:rPr lang="en-US" sz="2000" b="1" dirty="0" smtClean="0"/>
              <a:t>fishbone diagrams</a:t>
            </a:r>
            <a:r>
              <a:rPr lang="en-US" sz="2000" dirty="0" smtClean="0"/>
              <a:t>, </a:t>
            </a:r>
            <a:r>
              <a:rPr lang="en-US" sz="2000" b="1" dirty="0" smtClean="0"/>
              <a:t>herringbone diagrams</a:t>
            </a:r>
            <a:r>
              <a:rPr lang="en-US" sz="2000" dirty="0" smtClean="0"/>
              <a:t>, </a:t>
            </a:r>
            <a:r>
              <a:rPr lang="en-US" sz="2000" b="1" dirty="0" smtClean="0"/>
              <a:t>Ishikawa diagrams</a:t>
            </a:r>
            <a:r>
              <a:rPr lang="en-US" sz="2000" dirty="0" smtClean="0"/>
              <a:t>, or </a:t>
            </a:r>
            <a:r>
              <a:rPr lang="en-US" sz="2000" b="1" dirty="0" err="1" smtClean="0"/>
              <a:t>Fishikawa</a:t>
            </a:r>
            <a:r>
              <a:rPr lang="en-US" sz="2000" b="1" dirty="0" smtClean="0"/>
              <a:t>.</a:t>
            </a:r>
          </a:p>
          <a:p>
            <a:r>
              <a:rPr lang="en-US" sz="2000" dirty="0" smtClean="0"/>
              <a:t>The fishbone diagram identifies possible causes and related problems for an effect or major problem. It can be used to structure a brainstorming session. It immediately sorts ideas into useful categories.</a:t>
            </a:r>
          </a:p>
          <a:p>
            <a:r>
              <a:rPr lang="en-US" sz="2000" dirty="0" smtClean="0"/>
              <a:t>Common uses of the Ishikawa diagram are product design and quality defect prevention to identify potential factors causing an overall effect.</a:t>
            </a:r>
          </a:p>
          <a:p>
            <a:pPr marL="320040" lvl="1" indent="-320040">
              <a:spcBef>
                <a:spcPts val="700"/>
              </a:spcBef>
              <a:buClr>
                <a:schemeClr val="accent2"/>
              </a:buClr>
              <a:buSzPct val="60000"/>
              <a:buFont typeface="Wingdings"/>
              <a:buChar char=""/>
            </a:pPr>
            <a:r>
              <a:rPr lang="en-US" sz="1900" dirty="0" smtClean="0"/>
              <a:t>Can also use the </a:t>
            </a:r>
            <a:r>
              <a:rPr lang="en-US" sz="1900" b="1" dirty="0" smtClean="0"/>
              <a:t>“why” </a:t>
            </a:r>
            <a:r>
              <a:rPr lang="en-US" sz="1900" dirty="0" smtClean="0"/>
              <a:t>technique where you repeat the question “Why” (five is a good rule of thumb) to peel away the layers of symptoms that can lead to the root cause</a:t>
            </a:r>
          </a:p>
          <a:p>
            <a:endParaRPr lang="en-US" sz="2000" dirty="0" smtClean="0"/>
          </a:p>
          <a:p>
            <a:pPr>
              <a:buNone/>
            </a:pPr>
            <a:r>
              <a:rPr lang="en-US" sz="2000" b="1" dirty="0" smtClean="0"/>
              <a:t>When to Use a Fishbone Diagram</a:t>
            </a:r>
          </a:p>
          <a:p>
            <a:r>
              <a:rPr lang="en-US" sz="1600" dirty="0" smtClean="0"/>
              <a:t>Want to identifying possible causes for a problem.</a:t>
            </a:r>
          </a:p>
          <a:p>
            <a:r>
              <a:rPr lang="en-US" sz="1600" dirty="0" smtClean="0"/>
              <a:t>Especially when a team’s thinking tends to fall </a:t>
            </a:r>
          </a:p>
          <a:p>
            <a:pPr>
              <a:buNone/>
            </a:pPr>
            <a:r>
              <a:rPr lang="en-US" sz="1600" dirty="0" smtClean="0"/>
              <a:t>into pool of problems.</a:t>
            </a:r>
            <a:endParaRPr lang="en-US" sz="2000" dirty="0" smtClean="0"/>
          </a:p>
          <a:p>
            <a:endParaRPr lang="en-US" sz="2000" dirty="0" smtClean="0"/>
          </a:p>
          <a:p>
            <a:endParaRPr lang="en-US" sz="2000" dirty="0"/>
          </a:p>
        </p:txBody>
      </p:sp>
      <p:pic>
        <p:nvPicPr>
          <p:cNvPr id="3074" name="Picture 2"/>
          <p:cNvPicPr>
            <a:picLocks noChangeAspect="1" noChangeArrowheads="1"/>
          </p:cNvPicPr>
          <p:nvPr/>
        </p:nvPicPr>
        <p:blipFill>
          <a:blip r:embed="rId3" cstate="print"/>
          <a:srcRect/>
          <a:stretch>
            <a:fillRect/>
          </a:stretch>
        </p:blipFill>
        <p:spPr bwMode="auto">
          <a:xfrm>
            <a:off x="5791200" y="4114800"/>
            <a:ext cx="3124200" cy="2438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Fishbone Diagram Procedure</a:t>
            </a:r>
            <a:endParaRPr lang="en-US" sz="3200" dirty="0"/>
          </a:p>
        </p:txBody>
      </p:sp>
      <p:sp>
        <p:nvSpPr>
          <p:cNvPr id="3" name="Content Placeholder 2"/>
          <p:cNvSpPr>
            <a:spLocks noGrp="1"/>
          </p:cNvSpPr>
          <p:nvPr>
            <p:ph sz="quarter" idx="1"/>
          </p:nvPr>
        </p:nvSpPr>
        <p:spPr/>
        <p:txBody>
          <a:bodyPr>
            <a:noAutofit/>
          </a:bodyPr>
          <a:lstStyle/>
          <a:p>
            <a:pPr>
              <a:spcBef>
                <a:spcPts val="0"/>
              </a:spcBef>
            </a:pPr>
            <a:r>
              <a:rPr lang="en-US" sz="1600" dirty="0" smtClean="0"/>
              <a:t>Materials needed: flipchart or whiteboard, marking pens.</a:t>
            </a:r>
          </a:p>
          <a:p>
            <a:pPr>
              <a:spcBef>
                <a:spcPts val="0"/>
              </a:spcBef>
            </a:pPr>
            <a:r>
              <a:rPr lang="en-US" sz="1600" dirty="0" smtClean="0"/>
              <a:t>Agree on a problem statement (effect). Write it at the center right of the flipchart or whiteboard. Draw a box around it and draw a horizontal arrow running to it.</a:t>
            </a:r>
          </a:p>
          <a:p>
            <a:pPr>
              <a:spcBef>
                <a:spcPts val="0"/>
              </a:spcBef>
            </a:pPr>
            <a:r>
              <a:rPr lang="en-US" sz="1600" dirty="0" smtClean="0"/>
              <a:t>Brainstorm the major categories of causes of the problem. If this is difficult use generic headings:</a:t>
            </a:r>
          </a:p>
          <a:p>
            <a:pPr lvl="1">
              <a:spcBef>
                <a:spcPts val="0"/>
              </a:spcBef>
            </a:pPr>
            <a:r>
              <a:rPr lang="en-US" sz="1400" dirty="0" smtClean="0"/>
              <a:t>Methods</a:t>
            </a:r>
          </a:p>
          <a:p>
            <a:pPr lvl="1">
              <a:spcBef>
                <a:spcPts val="0"/>
              </a:spcBef>
            </a:pPr>
            <a:r>
              <a:rPr lang="en-US" sz="1400" dirty="0" smtClean="0"/>
              <a:t>Machines (equipment)</a:t>
            </a:r>
          </a:p>
          <a:p>
            <a:pPr lvl="1">
              <a:spcBef>
                <a:spcPts val="0"/>
              </a:spcBef>
            </a:pPr>
            <a:r>
              <a:rPr lang="en-US" sz="1400" dirty="0" smtClean="0"/>
              <a:t>People (manpower)</a:t>
            </a:r>
          </a:p>
          <a:p>
            <a:pPr lvl="1">
              <a:spcBef>
                <a:spcPts val="0"/>
              </a:spcBef>
            </a:pPr>
            <a:r>
              <a:rPr lang="en-US" sz="1400" dirty="0" smtClean="0"/>
              <a:t>Materials</a:t>
            </a:r>
          </a:p>
          <a:p>
            <a:pPr lvl="1">
              <a:spcBef>
                <a:spcPts val="0"/>
              </a:spcBef>
            </a:pPr>
            <a:r>
              <a:rPr lang="en-US" sz="1400" dirty="0" smtClean="0"/>
              <a:t>Measurement</a:t>
            </a:r>
          </a:p>
          <a:p>
            <a:pPr lvl="1">
              <a:spcBef>
                <a:spcPts val="0"/>
              </a:spcBef>
            </a:pPr>
            <a:r>
              <a:rPr lang="en-US" sz="1400" dirty="0" smtClean="0"/>
              <a:t>Environment</a:t>
            </a:r>
          </a:p>
          <a:p>
            <a:pPr>
              <a:spcBef>
                <a:spcPts val="0"/>
              </a:spcBef>
            </a:pPr>
            <a:r>
              <a:rPr lang="en-US" sz="1600" dirty="0" smtClean="0"/>
              <a:t>Write the categories of causes as branches from the main arrow.</a:t>
            </a:r>
          </a:p>
          <a:p>
            <a:pPr>
              <a:spcBef>
                <a:spcPts val="0"/>
              </a:spcBef>
            </a:pPr>
            <a:r>
              <a:rPr lang="en-US" sz="1600" dirty="0" smtClean="0"/>
              <a:t>Brainstorm all the possible causes of the problem. Ask: “Why does this happen?” As each idea is given, the facilitator writes it as a branch from the appropriate category. Causes can be written in several places if they relate to several categories.</a:t>
            </a:r>
          </a:p>
          <a:p>
            <a:pPr>
              <a:spcBef>
                <a:spcPts val="0"/>
              </a:spcBef>
            </a:pPr>
            <a:r>
              <a:rPr lang="en-US" sz="1600" dirty="0" smtClean="0"/>
              <a:t>Again ask “why does this happen?” about each cause. Write sub–causes branching off the causes. Continue to ask “Why?” and generate deeper levels of causes. Layers of branches indicate causal relationships.</a:t>
            </a:r>
          </a:p>
          <a:p>
            <a:pPr>
              <a:spcBef>
                <a:spcPts val="0"/>
              </a:spcBef>
            </a:pPr>
            <a:r>
              <a:rPr lang="en-US" sz="1600" dirty="0" smtClean="0"/>
              <a:t>When the group runs out of ideas, focus attention to places on the chart where ideas are few.</a:t>
            </a:r>
          </a:p>
          <a:p>
            <a:pPr>
              <a:spcBef>
                <a:spcPts val="0"/>
              </a:spcBef>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Quality?</a:t>
            </a:r>
            <a:endParaRPr lang="en-US" dirty="0"/>
          </a:p>
        </p:txBody>
      </p:sp>
      <p:sp>
        <p:nvSpPr>
          <p:cNvPr id="3" name="Content Placeholder 2"/>
          <p:cNvSpPr>
            <a:spLocks noGrp="1"/>
          </p:cNvSpPr>
          <p:nvPr>
            <p:ph sz="quarter" idx="1"/>
          </p:nvPr>
        </p:nvSpPr>
        <p:spPr/>
        <p:txBody>
          <a:bodyPr>
            <a:normAutofit/>
          </a:bodyPr>
          <a:lstStyle/>
          <a:p>
            <a:pPr lvl="1">
              <a:buNone/>
            </a:pPr>
            <a:r>
              <a:rPr lang="en-US" dirty="0" smtClean="0"/>
              <a:t>Quality is</a:t>
            </a:r>
          </a:p>
          <a:p>
            <a:pPr lvl="1"/>
            <a:r>
              <a:rPr lang="en-US" dirty="0" smtClean="0"/>
              <a:t>a degree of excellence to fulfill the requirements.</a:t>
            </a:r>
          </a:p>
          <a:p>
            <a:pPr lvl="1"/>
            <a:r>
              <a:rPr lang="en-US" dirty="0" smtClean="0"/>
              <a:t>Totality of features and characteristics of a product or services to satisfy a given need.</a:t>
            </a:r>
          </a:p>
          <a:p>
            <a:pPr lvl="1"/>
            <a:r>
              <a:rPr lang="en-US" dirty="0" smtClean="0"/>
              <a:t>conformance to requirements: meeting written specifications.</a:t>
            </a:r>
          </a:p>
          <a:p>
            <a:pPr lvl="1"/>
            <a:r>
              <a:rPr lang="en-US" dirty="0" smtClean="0"/>
              <a:t>fitness for purpose: ensuring a product can be used as it was intended.</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5" name="Picture 5" descr="Fig08-02.bmp"/>
          <p:cNvPicPr>
            <a:picLocks noChangeAspect="1"/>
          </p:cNvPicPr>
          <p:nvPr/>
        </p:nvPicPr>
        <p:blipFill>
          <a:blip r:embed="rId2" cstate="print"/>
          <a:srcRect b="8873"/>
          <a:stretch>
            <a:fillRect/>
          </a:stretch>
        </p:blipFill>
        <p:spPr bwMode="auto">
          <a:xfrm>
            <a:off x="685800" y="1711325"/>
            <a:ext cx="7315200" cy="46894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Scatter Diagram</a:t>
            </a:r>
            <a:endParaRPr lang="en-US" b="1" dirty="0"/>
          </a:p>
        </p:txBody>
      </p:sp>
      <p:sp>
        <p:nvSpPr>
          <p:cNvPr id="3" name="Content Placeholder 2"/>
          <p:cNvSpPr>
            <a:spLocks noGrp="1"/>
          </p:cNvSpPr>
          <p:nvPr>
            <p:ph sz="quarter" idx="1"/>
          </p:nvPr>
        </p:nvSpPr>
        <p:spPr>
          <a:xfrm>
            <a:off x="612648" y="1600200"/>
            <a:ext cx="8153400" cy="2743200"/>
          </a:xfrm>
        </p:spPr>
        <p:txBody>
          <a:bodyPr>
            <a:normAutofit fontScale="92500" lnSpcReduction="20000"/>
          </a:bodyPr>
          <a:lstStyle/>
          <a:p>
            <a:r>
              <a:rPr lang="en-US" sz="2000" dirty="0" smtClean="0"/>
              <a:t>A </a:t>
            </a:r>
            <a:r>
              <a:rPr lang="en-US" sz="2000" b="1" dirty="0" smtClean="0"/>
              <a:t>scatter diagram </a:t>
            </a:r>
            <a:r>
              <a:rPr lang="en-US" sz="2000" dirty="0" smtClean="0"/>
              <a:t>helps to show if there is a relationship between two variables, with one variable on each axis, to look for a relationship between them.</a:t>
            </a:r>
          </a:p>
          <a:p>
            <a:r>
              <a:rPr lang="en-US" sz="2000" dirty="0" smtClean="0"/>
              <a:t>The closer data points are to a diagonal line or curve, the more closely the two variables are related.</a:t>
            </a:r>
          </a:p>
          <a:p>
            <a:r>
              <a:rPr lang="en-US" sz="1800" dirty="0" smtClean="0"/>
              <a:t>When to use:</a:t>
            </a:r>
          </a:p>
          <a:p>
            <a:pPr marL="854075" indent="-165100">
              <a:buFont typeface="Arial" pitchFamily="34" charset="0"/>
              <a:buChar char="•"/>
            </a:pPr>
            <a:r>
              <a:rPr lang="en-US" sz="1500" dirty="0" smtClean="0"/>
              <a:t>When you have paired numerical data. </a:t>
            </a:r>
          </a:p>
          <a:p>
            <a:pPr marL="854075" indent="-165100">
              <a:buFont typeface="Arial" pitchFamily="34" charset="0"/>
              <a:buChar char="•"/>
            </a:pPr>
            <a:r>
              <a:rPr lang="en-US" sz="1500" dirty="0" smtClean="0"/>
              <a:t>When your dependent variable may have multiple values for each value of your independent variable.</a:t>
            </a:r>
          </a:p>
          <a:p>
            <a:pPr marL="854075" indent="-165100">
              <a:buFont typeface="Arial" pitchFamily="34" charset="0"/>
              <a:buChar char="•"/>
            </a:pPr>
            <a:r>
              <a:rPr lang="en-US" sz="1500" dirty="0" smtClean="0"/>
              <a:t> When trying to determine whether the two variables are related.</a:t>
            </a:r>
            <a:endParaRPr lang="en-US" sz="1700" dirty="0" smtClean="0"/>
          </a:p>
          <a:p>
            <a:endParaRPr lang="en-US" sz="2000" dirty="0"/>
          </a:p>
        </p:txBody>
      </p:sp>
      <p:pic>
        <p:nvPicPr>
          <p:cNvPr id="4" name="Picture 5" descr="Fig08-05.bmp"/>
          <p:cNvPicPr>
            <a:picLocks noChangeAspect="1"/>
          </p:cNvPicPr>
          <p:nvPr/>
        </p:nvPicPr>
        <p:blipFill>
          <a:blip r:embed="rId2" cstate="print"/>
          <a:srcRect b="12216"/>
          <a:stretch>
            <a:fillRect/>
          </a:stretch>
        </p:blipFill>
        <p:spPr bwMode="auto">
          <a:xfrm>
            <a:off x="1905000" y="4419600"/>
            <a:ext cx="5029200" cy="18573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Run Chart or Stratification</a:t>
            </a:r>
            <a:endParaRPr lang="en-US" b="1" dirty="0"/>
          </a:p>
        </p:txBody>
      </p:sp>
      <p:sp>
        <p:nvSpPr>
          <p:cNvPr id="3" name="Content Placeholder 2"/>
          <p:cNvSpPr>
            <a:spLocks noGrp="1"/>
          </p:cNvSpPr>
          <p:nvPr>
            <p:ph sz="quarter" idx="1"/>
          </p:nvPr>
        </p:nvSpPr>
        <p:spPr/>
        <p:txBody>
          <a:bodyPr>
            <a:normAutofit/>
          </a:bodyPr>
          <a:lstStyle/>
          <a:p>
            <a:pPr>
              <a:spcBef>
                <a:spcPts val="0"/>
              </a:spcBef>
            </a:pPr>
            <a:r>
              <a:rPr lang="en-US" sz="1800" dirty="0" smtClean="0"/>
              <a:t>A run chart displays the history and pattern of variation of a process over the time.</a:t>
            </a:r>
          </a:p>
          <a:p>
            <a:pPr>
              <a:spcBef>
                <a:spcPts val="0"/>
              </a:spcBef>
            </a:pPr>
            <a:r>
              <a:rPr lang="en-US" sz="1800" dirty="0" smtClean="0"/>
              <a:t>It is a line chart that shows data points plotted in the order in which they occur</a:t>
            </a:r>
          </a:p>
          <a:p>
            <a:pPr>
              <a:spcBef>
                <a:spcPts val="0"/>
              </a:spcBef>
            </a:pPr>
            <a:r>
              <a:rPr lang="en-US" sz="1800" dirty="0" smtClean="0"/>
              <a:t>Can be used to perform trend analysis to forecast future outcomes based on historical patterns e.g., of defects</a:t>
            </a:r>
          </a:p>
          <a:p>
            <a:pPr>
              <a:spcBef>
                <a:spcPts val="0"/>
              </a:spcBef>
            </a:pPr>
            <a:endParaRPr lang="en-US" sz="1800" dirty="0"/>
          </a:p>
        </p:txBody>
      </p:sp>
      <p:pic>
        <p:nvPicPr>
          <p:cNvPr id="4" name="Picture 5" descr="Fig08-04.bmp"/>
          <p:cNvPicPr>
            <a:picLocks noChangeAspect="1"/>
          </p:cNvPicPr>
          <p:nvPr/>
        </p:nvPicPr>
        <p:blipFill>
          <a:blip r:embed="rId2" cstate="print"/>
          <a:srcRect b="15202"/>
          <a:stretch>
            <a:fillRect/>
          </a:stretch>
        </p:blipFill>
        <p:spPr bwMode="auto">
          <a:xfrm>
            <a:off x="1981200" y="3352800"/>
            <a:ext cx="5586413" cy="27844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 Sheet</a:t>
            </a:r>
            <a:endParaRPr lang="en-US" b="1" dirty="0"/>
          </a:p>
        </p:txBody>
      </p:sp>
      <p:sp>
        <p:nvSpPr>
          <p:cNvPr id="3" name="Content Placeholder 2"/>
          <p:cNvSpPr>
            <a:spLocks noGrp="1"/>
          </p:cNvSpPr>
          <p:nvPr>
            <p:ph sz="quarter" idx="1"/>
          </p:nvPr>
        </p:nvSpPr>
        <p:spPr/>
        <p:txBody>
          <a:bodyPr>
            <a:noAutofit/>
          </a:bodyPr>
          <a:lstStyle/>
          <a:p>
            <a:r>
              <a:rPr lang="en-US" sz="2000" dirty="0" smtClean="0"/>
              <a:t>The </a:t>
            </a:r>
            <a:r>
              <a:rPr lang="en-US" sz="2000" b="1" dirty="0" smtClean="0"/>
              <a:t>check sheet</a:t>
            </a:r>
            <a:r>
              <a:rPr lang="en-US" sz="2000" dirty="0" smtClean="0"/>
              <a:t> is a simple document that is used for data collection in which the results may be interpreted on the form directly without any additional processing.</a:t>
            </a:r>
          </a:p>
          <a:p>
            <a:r>
              <a:rPr lang="en-US" sz="2000" dirty="0" smtClean="0"/>
              <a:t> A defining characteristic of a check sheet is that data is recorded by making marks (“checks”) on it.</a:t>
            </a:r>
          </a:p>
          <a:p>
            <a:r>
              <a:rPr lang="en-US" sz="2000" dirty="0" smtClean="0"/>
              <a:t>The document is typically a blank form that is designed for the quick, easy, and efficient recording of the desired information, which can be either quantitative or qualitative. </a:t>
            </a:r>
            <a:endParaRPr lang="en-US" sz="2000" dirty="0"/>
          </a:p>
        </p:txBody>
      </p:sp>
      <p:sp>
        <p:nvSpPr>
          <p:cNvPr id="1026" name="AutoShape 2" descr="http://i.ytimg.com/vi/SspVDrL-1Rg/maxresdefault.jpg"/>
          <p:cNvSpPr>
            <a:spLocks noChangeAspect="1" noChangeArrowheads="1"/>
          </p:cNvSpPr>
          <p:nvPr/>
        </p:nvSpPr>
        <p:spPr bwMode="auto">
          <a:xfrm>
            <a:off x="155575" y="-2232025"/>
            <a:ext cx="8277225" cy="46577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dministrator\Desktop\maxresdefault.jpg"/>
          <p:cNvPicPr>
            <a:picLocks noChangeAspect="1" noChangeArrowheads="1"/>
          </p:cNvPicPr>
          <p:nvPr/>
        </p:nvPicPr>
        <p:blipFill>
          <a:blip r:embed="rId2" cstate="print"/>
          <a:srcRect l="7692" t="9148" r="7692" b="5475"/>
          <a:stretch>
            <a:fillRect/>
          </a:stretch>
        </p:blipFill>
        <p:spPr bwMode="auto">
          <a:xfrm>
            <a:off x="4876800" y="4156364"/>
            <a:ext cx="3886200" cy="2473036"/>
          </a:xfrm>
          <a:prstGeom prst="rect">
            <a:avLst/>
          </a:prstGeom>
          <a:noFill/>
        </p:spPr>
      </p:pic>
      <p:pic>
        <p:nvPicPr>
          <p:cNvPr id="1028" name="Picture 4" descr="C:\Users\Administrator\Desktop\21163_example of check sheet.jpg"/>
          <p:cNvPicPr>
            <a:picLocks noChangeAspect="1" noChangeArrowheads="1"/>
          </p:cNvPicPr>
          <p:nvPr/>
        </p:nvPicPr>
        <p:blipFill>
          <a:blip r:embed="rId3" cstate="print"/>
          <a:srcRect t="-9581"/>
          <a:stretch>
            <a:fillRect/>
          </a:stretch>
        </p:blipFill>
        <p:spPr bwMode="auto">
          <a:xfrm>
            <a:off x="914400" y="4724400"/>
            <a:ext cx="3190875" cy="174307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 Charts</a:t>
            </a:r>
            <a:endParaRPr lang="en-US" b="1" dirty="0"/>
          </a:p>
        </p:txBody>
      </p:sp>
      <p:sp>
        <p:nvSpPr>
          <p:cNvPr id="3" name="Content Placeholder 2"/>
          <p:cNvSpPr>
            <a:spLocks noGrp="1"/>
          </p:cNvSpPr>
          <p:nvPr>
            <p:ph sz="quarter" idx="1"/>
          </p:nvPr>
        </p:nvSpPr>
        <p:spPr>
          <a:xfrm>
            <a:off x="612648" y="1600200"/>
            <a:ext cx="8153400" cy="4953000"/>
          </a:xfrm>
        </p:spPr>
        <p:txBody>
          <a:bodyPr>
            <a:normAutofit fontScale="47500" lnSpcReduction="20000"/>
          </a:bodyPr>
          <a:lstStyle/>
          <a:p>
            <a:r>
              <a:rPr lang="en-US" sz="3800" dirty="0" smtClean="0"/>
              <a:t>A</a:t>
            </a:r>
            <a:r>
              <a:rPr lang="en-US" sz="3800" b="1" dirty="0" smtClean="0"/>
              <a:t> control chart</a:t>
            </a:r>
            <a:r>
              <a:rPr lang="en-US" sz="3800" dirty="0" smtClean="0"/>
              <a:t> is a graphic display of data that illustrates the results of a process over time. It is applied in order to monitor and control a process. This chart may serve as a means of judging that the goal has been achieved. </a:t>
            </a:r>
          </a:p>
          <a:p>
            <a:r>
              <a:rPr lang="en-US" sz="3800" dirty="0" smtClean="0"/>
              <a:t>The main use of control charts is to </a:t>
            </a:r>
            <a:r>
              <a:rPr lang="en-US" sz="3800" u="sng" dirty="0" smtClean="0"/>
              <a:t>prevent defects</a:t>
            </a:r>
            <a:r>
              <a:rPr lang="en-US" sz="3800" dirty="0" smtClean="0"/>
              <a:t>, rather than to detect or reject them.</a:t>
            </a:r>
          </a:p>
          <a:p>
            <a:r>
              <a:rPr lang="en-US" sz="3800" dirty="0" smtClean="0"/>
              <a:t>The control chart contains three horizontal lines:</a:t>
            </a:r>
          </a:p>
          <a:p>
            <a:pPr marL="1085850" indent="-457200">
              <a:spcBef>
                <a:spcPts val="0"/>
              </a:spcBef>
              <a:buFont typeface="+mj-lt"/>
              <a:buAutoNum type="arabicPeriod"/>
            </a:pPr>
            <a:r>
              <a:rPr lang="en-US" sz="3400" dirty="0" smtClean="0"/>
              <a:t>Central Line (CL): To indicate the desired standard or level.</a:t>
            </a:r>
          </a:p>
          <a:p>
            <a:pPr marL="1085850" indent="-457200">
              <a:spcBef>
                <a:spcPts val="0"/>
              </a:spcBef>
              <a:buFont typeface="+mj-lt"/>
              <a:buAutoNum type="arabicPeriod"/>
            </a:pPr>
            <a:r>
              <a:rPr lang="en-US" sz="3400" dirty="0" smtClean="0"/>
              <a:t>Upper  Control limit (UCL)</a:t>
            </a:r>
          </a:p>
          <a:p>
            <a:pPr marL="1085850" indent="-457200">
              <a:spcBef>
                <a:spcPts val="0"/>
              </a:spcBef>
              <a:buFont typeface="+mj-lt"/>
              <a:buAutoNum type="arabicPeriod"/>
            </a:pPr>
            <a:r>
              <a:rPr lang="en-US" sz="3400" dirty="0" smtClean="0"/>
              <a:t>Lower Control limit (LVL)</a:t>
            </a:r>
            <a:endParaRPr lang="en-US" sz="3800" dirty="0" smtClean="0"/>
          </a:p>
          <a:p>
            <a:r>
              <a:rPr lang="en-US" sz="3800" dirty="0" smtClean="0"/>
              <a:t>Quality control charts allow you to determine whether a process is in control or out of control</a:t>
            </a:r>
          </a:p>
          <a:p>
            <a:pPr lvl="1"/>
            <a:r>
              <a:rPr lang="en-US" sz="3400" dirty="0" smtClean="0"/>
              <a:t>When a process is in control, any variations in the results of the process are created by random events; processes that are in control do not need to be adjusted</a:t>
            </a:r>
          </a:p>
          <a:p>
            <a:pPr lvl="1"/>
            <a:r>
              <a:rPr lang="en-US" sz="3400" dirty="0" smtClean="0"/>
              <a:t>When a process is out of control, variations in the results of the process are caused by nonrandom events; you need to identify the causes of those nonrandom events and adjust the process to correct or eliminate them</a:t>
            </a:r>
            <a:endParaRPr lang="en-US" sz="2200" dirty="0" smtClean="0"/>
          </a:p>
          <a:p>
            <a:pPr>
              <a:spcBef>
                <a:spcPts val="0"/>
              </a:spcBef>
              <a:buNone/>
            </a:pPr>
            <a:endParaRPr lang="en-US" sz="2300" dirty="0" smtClean="0"/>
          </a:p>
          <a:p>
            <a:pPr>
              <a:spcBef>
                <a:spcPts val="0"/>
              </a:spcBef>
              <a:buNone/>
            </a:pPr>
            <a:r>
              <a:rPr lang="en-US" sz="3400" b="1" dirty="0" smtClean="0"/>
              <a:t>Benefits to use Control Chart</a:t>
            </a:r>
          </a:p>
          <a:p>
            <a:pPr>
              <a:spcBef>
                <a:spcPts val="0"/>
              </a:spcBef>
            </a:pPr>
            <a:r>
              <a:rPr lang="en-US" sz="3400" dirty="0" smtClean="0"/>
              <a:t>Greater efficient in defect prevention</a:t>
            </a:r>
          </a:p>
          <a:p>
            <a:pPr>
              <a:spcBef>
                <a:spcPts val="0"/>
              </a:spcBef>
            </a:pPr>
            <a:r>
              <a:rPr lang="en-US" sz="3400" dirty="0" smtClean="0"/>
              <a:t>Early detection of faults</a:t>
            </a:r>
          </a:p>
          <a:p>
            <a:pPr>
              <a:spcBef>
                <a:spcPts val="0"/>
              </a:spcBef>
            </a:pPr>
            <a:r>
              <a:rPr lang="en-US" sz="3400" dirty="0" smtClean="0"/>
              <a:t>Easy to apply</a:t>
            </a:r>
          </a:p>
          <a:p>
            <a:pPr>
              <a:spcBef>
                <a:spcPts val="0"/>
              </a:spcBef>
            </a:pPr>
            <a:r>
              <a:rPr lang="en-US" sz="3400" dirty="0" smtClean="0"/>
              <a:t>Prevent from unnecessary process adjustmen</a:t>
            </a:r>
            <a:r>
              <a:rPr lang="en-US" sz="2300" dirty="0" smtClean="0"/>
              <a:t>t</a:t>
            </a:r>
            <a:endParaRPr lang="en-US" sz="2000" dirty="0" smtClean="0"/>
          </a:p>
          <a:p>
            <a:pPr>
              <a:spcBef>
                <a:spcPts val="0"/>
              </a:spcBef>
            </a:pPr>
            <a:endParaRPr lang="en-US" sz="20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Contd.</a:t>
            </a:r>
            <a:endParaRPr lang="en-US" sz="3600" dirty="0"/>
          </a:p>
        </p:txBody>
      </p:sp>
      <p:sp>
        <p:nvSpPr>
          <p:cNvPr id="3" name="Content Placeholder 2"/>
          <p:cNvSpPr>
            <a:spLocks noGrp="1"/>
          </p:cNvSpPr>
          <p:nvPr>
            <p:ph sz="quarter" idx="1"/>
          </p:nvPr>
        </p:nvSpPr>
        <p:spPr/>
        <p:txBody>
          <a:bodyPr>
            <a:normAutofit/>
          </a:bodyPr>
          <a:lstStyle/>
          <a:p>
            <a:pPr marL="284163" lvl="1" indent="-284163">
              <a:spcBef>
                <a:spcPct val="0"/>
              </a:spcBef>
              <a:buNone/>
            </a:pPr>
            <a:r>
              <a:rPr lang="en-US" sz="2000" b="1" dirty="0" smtClean="0"/>
              <a:t>Example</a:t>
            </a:r>
            <a:r>
              <a:rPr lang="en-US" sz="2000" dirty="0" smtClean="0"/>
              <a:t>: The following slide is a control chart for the manufacture of 12” rulers</a:t>
            </a:r>
          </a:p>
          <a:p>
            <a:pPr marL="404813" lvl="2">
              <a:spcBef>
                <a:spcPct val="0"/>
              </a:spcBef>
            </a:pPr>
            <a:r>
              <a:rPr lang="en-US" sz="1800" dirty="0" smtClean="0"/>
              <a:t>Upper and lower specifications are 12.10” and 11.9” – this is the range specified as acceptable by the customer for purchase</a:t>
            </a:r>
          </a:p>
          <a:p>
            <a:pPr marL="404813" lvl="2">
              <a:spcBef>
                <a:spcPct val="0"/>
              </a:spcBef>
            </a:pPr>
            <a:r>
              <a:rPr lang="en-US" sz="1800" dirty="0" smtClean="0"/>
              <a:t>The controls limits of 11.91” and 12.09” mean that the manufacturing process is designed to produce rulers within that range</a:t>
            </a:r>
          </a:p>
          <a:p>
            <a:endParaRPr lang="en-US" sz="2400" dirty="0"/>
          </a:p>
        </p:txBody>
      </p:sp>
      <p:pic>
        <p:nvPicPr>
          <p:cNvPr id="4" name="Picture 3"/>
          <p:cNvPicPr>
            <a:picLocks noChangeAspect="1" noChangeArrowheads="1"/>
          </p:cNvPicPr>
          <p:nvPr/>
        </p:nvPicPr>
        <p:blipFill>
          <a:blip r:embed="rId2" cstate="print"/>
          <a:srcRect/>
          <a:stretch>
            <a:fillRect/>
          </a:stretch>
        </p:blipFill>
        <p:spPr bwMode="auto">
          <a:xfrm>
            <a:off x="1295400" y="3429000"/>
            <a:ext cx="6553200" cy="2819400"/>
          </a:xfrm>
          <a:prstGeom prst="rect">
            <a:avLst/>
          </a:prstGeom>
          <a:noFill/>
          <a:ln w="9525">
            <a:noFill/>
            <a:miter lim="800000"/>
            <a:headEnd/>
            <a:tailEnd/>
          </a:ln>
        </p:spPr>
      </p:pic>
      <p:sp>
        <p:nvSpPr>
          <p:cNvPr id="5" name="Rectangle 3"/>
          <p:cNvSpPr txBox="1">
            <a:spLocks noChangeArrowheads="1"/>
          </p:cNvSpPr>
          <p:nvPr/>
        </p:nvSpPr>
        <p:spPr>
          <a:xfrm>
            <a:off x="228600" y="6324600"/>
            <a:ext cx="8534400" cy="381000"/>
          </a:xfrm>
          <a:prstGeom prst="rect">
            <a:avLst/>
          </a:prstGeom>
        </p:spPr>
        <p:txBody>
          <a:bodyPr/>
          <a:lstStyle/>
          <a:p>
            <a:pPr marL="90488" indent="-228600" algn="ctr" eaLnBrk="0" hangingPunct="0">
              <a:spcBef>
                <a:spcPts val="0"/>
              </a:spcBef>
              <a:buClr>
                <a:schemeClr val="accent2"/>
              </a:buClr>
              <a:buSzPct val="85000"/>
              <a:defRPr/>
            </a:pPr>
            <a:r>
              <a:rPr lang="en-US" sz="1800" i="1" dirty="0">
                <a:latin typeface="+mn-lt"/>
              </a:rPr>
              <a:t>The rule violations indicate that a calibration device may need adjustment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Collection Methods</a:t>
            </a:r>
            <a:endParaRPr lang="en-US" dirty="0"/>
          </a:p>
        </p:txBody>
      </p:sp>
      <p:sp>
        <p:nvSpPr>
          <p:cNvPr id="3" name="Content Placeholder 2"/>
          <p:cNvSpPr>
            <a:spLocks noGrp="1"/>
          </p:cNvSpPr>
          <p:nvPr>
            <p:ph sz="quarter" idx="1"/>
          </p:nvPr>
        </p:nvSpPr>
        <p:spPr/>
        <p:txBody>
          <a:bodyPr/>
          <a:lstStyle/>
          <a:p>
            <a:pPr>
              <a:buNone/>
            </a:pPr>
            <a:r>
              <a:rPr lang="en-US" sz="2000" dirty="0" smtClean="0"/>
              <a:t>To derive conclusions from data, we need to know how the data were collected; that is, we need to know the method(s) of data collection. There are two ways in which the required information may be obtained.</a:t>
            </a:r>
          </a:p>
          <a:p>
            <a:pPr>
              <a:buNone/>
            </a:pPr>
            <a:r>
              <a:rPr lang="en-US" sz="2000" dirty="0" err="1" smtClean="0"/>
              <a:t>i</a:t>
            </a:r>
            <a:r>
              <a:rPr lang="en-US" sz="2000" dirty="0" smtClean="0"/>
              <a:t>) Complete enumeration survey or census method:</a:t>
            </a:r>
          </a:p>
          <a:p>
            <a:pPr>
              <a:buNone/>
            </a:pPr>
            <a:r>
              <a:rPr lang="en-US" sz="2000" dirty="0" smtClean="0"/>
              <a:t>		 </a:t>
            </a:r>
            <a:r>
              <a:rPr lang="en-US" sz="1600" dirty="0" smtClean="0"/>
              <a:t>A census is a study that obtains data from every member of a </a:t>
            </a:r>
            <a:r>
              <a:rPr lang="en-US" sz="1600" dirty="0" smtClean="0">
                <a:hlinkClick r:id="rId2"/>
              </a:rPr>
              <a:t>population</a:t>
            </a:r>
            <a:r>
              <a:rPr lang="en-US" sz="1600" dirty="0" smtClean="0"/>
              <a:t>. In most studies, a census is not practical, because of the cost and/or time required.</a:t>
            </a:r>
            <a:endParaRPr lang="en-US" sz="2000" dirty="0" smtClean="0"/>
          </a:p>
          <a:p>
            <a:pPr>
              <a:buNone/>
            </a:pPr>
            <a:r>
              <a:rPr lang="en-US" sz="2000" dirty="0" smtClean="0"/>
              <a:t>Ii) Sampling method:</a:t>
            </a:r>
          </a:p>
          <a:p>
            <a:pPr>
              <a:buNone/>
            </a:pPr>
            <a:r>
              <a:rPr lang="en-US" sz="2000" dirty="0" smtClean="0"/>
              <a:t>		 </a:t>
            </a:r>
            <a:r>
              <a:rPr lang="en-US" sz="1600" dirty="0" smtClean="0"/>
              <a:t>A sample survey is a study that obtains data from a subset of a population, in order to estimate population attributes.</a:t>
            </a:r>
            <a:endParaRPr lang="en-US" sz="2000"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Sampling</a:t>
            </a:r>
            <a:endParaRPr lang="en-US" b="1" dirty="0"/>
          </a:p>
        </p:txBody>
      </p:sp>
      <p:sp>
        <p:nvSpPr>
          <p:cNvPr id="3" name="Content Placeholder 2"/>
          <p:cNvSpPr>
            <a:spLocks noGrp="1"/>
          </p:cNvSpPr>
          <p:nvPr>
            <p:ph sz="quarter" idx="1"/>
          </p:nvPr>
        </p:nvSpPr>
        <p:spPr/>
        <p:txBody>
          <a:bodyPr>
            <a:normAutofit/>
          </a:bodyPr>
          <a:lstStyle/>
          <a:p>
            <a:pPr>
              <a:buNone/>
            </a:pPr>
            <a:r>
              <a:rPr lang="en-US" sz="2000" b="1" dirty="0" smtClean="0"/>
              <a:t>Sampling</a:t>
            </a:r>
            <a:r>
              <a:rPr lang="en-US" sz="2000" dirty="0" smtClean="0"/>
              <a:t> is concerned with the selection of a subset of individuals or within a statistical population to estimate characteristics of the whole population.</a:t>
            </a:r>
          </a:p>
          <a:p>
            <a:pPr>
              <a:buNone/>
            </a:pPr>
            <a:r>
              <a:rPr lang="en-US" sz="2000" dirty="0" smtClean="0"/>
              <a:t>According to statistics regularity, moderately amount of data collected by selected items by the random number of group are almost similar to the average of data collected by items possess by the larger population. By random selection, we mean a selection where each and every item  of the population has an equal chances of being selected in the sample. So sample selection should be in such a manner that represent the population.</a:t>
            </a:r>
          </a:p>
          <a:p>
            <a:pPr>
              <a:buNone/>
            </a:pPr>
            <a:r>
              <a:rPr lang="en-US" sz="2000" dirty="0" smtClean="0"/>
              <a:t>Example: </a:t>
            </a:r>
            <a:r>
              <a:rPr lang="en-US" sz="1600" dirty="0" smtClean="0"/>
              <a:t>A survey without sampling(Population of New Guinea )</a:t>
            </a:r>
          </a:p>
          <a:p>
            <a:pPr>
              <a:buNone/>
            </a:pPr>
            <a:r>
              <a:rPr lang="en-US" sz="1600" dirty="0" smtClean="0"/>
              <a:t>726,680 children less than 5 years of age</a:t>
            </a:r>
          </a:p>
          <a:p>
            <a:pPr>
              <a:buNone/>
            </a:pPr>
            <a:r>
              <a:rPr lang="en-US" sz="1600" dirty="0" smtClean="0"/>
              <a:t>1,298,503 women 15-49 years of age</a:t>
            </a:r>
            <a:endParaRPr lang="en-US" sz="1800" dirty="0" smtClean="0"/>
          </a:p>
          <a:p>
            <a:pPr>
              <a:buNone/>
            </a:pPr>
            <a:r>
              <a:rPr lang="en-US" sz="1500" dirty="0" smtClean="0"/>
              <a:t>If one survey team could collect data on 13 women and 13 children per day, 6 teams would take 16,648 days or 45.6 years to complete data collection. (And that does not allow for any travel time or rest days for the survey workers.)</a:t>
            </a:r>
            <a:endParaRPr lang="en-US" sz="1800" dirty="0" smtClean="0"/>
          </a:p>
          <a:p>
            <a:pPr>
              <a:buNone/>
            </a:pP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Contd..</a:t>
            </a:r>
            <a:endParaRPr lang="en-US" sz="3200" dirty="0"/>
          </a:p>
        </p:txBody>
      </p:sp>
      <p:sp>
        <p:nvSpPr>
          <p:cNvPr id="3" name="Content Placeholder 2"/>
          <p:cNvSpPr>
            <a:spLocks noGrp="1"/>
          </p:cNvSpPr>
          <p:nvPr>
            <p:ph sz="quarter" idx="1"/>
          </p:nvPr>
        </p:nvSpPr>
        <p:spPr/>
        <p:txBody>
          <a:bodyPr>
            <a:normAutofit fontScale="92500" lnSpcReduction="10000"/>
          </a:bodyPr>
          <a:lstStyle/>
          <a:p>
            <a:pPr>
              <a:buNone/>
            </a:pPr>
            <a:r>
              <a:rPr lang="en-US" sz="2000" dirty="0" smtClean="0"/>
              <a:t>There are two methods for Statistical Sampling:</a:t>
            </a:r>
          </a:p>
          <a:p>
            <a:pPr>
              <a:buNone/>
            </a:pPr>
            <a:r>
              <a:rPr lang="en-US" sz="2000" dirty="0" smtClean="0"/>
              <a:t>1: </a:t>
            </a:r>
            <a:r>
              <a:rPr lang="en-US" sz="2000" b="1" dirty="0" smtClean="0"/>
              <a:t>Random Sampling or Chance selection:</a:t>
            </a:r>
          </a:p>
          <a:p>
            <a:pPr>
              <a:buNone/>
            </a:pPr>
            <a:r>
              <a:rPr lang="en-US" sz="2000" dirty="0" smtClean="0"/>
              <a:t>every item of the population has an equal chance of inclusion as the sample. </a:t>
            </a:r>
          </a:p>
          <a:p>
            <a:pPr marL="514350" indent="-171450">
              <a:buFont typeface="+mj-lt"/>
              <a:buAutoNum type="romanUcPeriod"/>
            </a:pPr>
            <a:r>
              <a:rPr lang="en-US" sz="1700" dirty="0" smtClean="0"/>
              <a:t>Simple Random Sampling</a:t>
            </a:r>
          </a:p>
          <a:p>
            <a:pPr marL="514350" indent="-171450">
              <a:buFont typeface="+mj-lt"/>
              <a:buAutoNum type="romanUcPeriod"/>
            </a:pPr>
            <a:r>
              <a:rPr lang="en-US" sz="1700" dirty="0" smtClean="0"/>
              <a:t>Stratified Sampling</a:t>
            </a:r>
          </a:p>
          <a:p>
            <a:pPr marL="514350" indent="-171450">
              <a:buFont typeface="+mj-lt"/>
              <a:buAutoNum type="romanUcPeriod"/>
            </a:pPr>
            <a:r>
              <a:rPr lang="en-US" sz="1700" dirty="0" smtClean="0"/>
              <a:t>Systematic Sampling</a:t>
            </a:r>
            <a:endParaRPr lang="en-US" sz="2000" dirty="0" smtClean="0"/>
          </a:p>
          <a:p>
            <a:pPr>
              <a:buNone/>
            </a:pPr>
            <a:r>
              <a:rPr lang="en-US" sz="2000" dirty="0" smtClean="0"/>
              <a:t>2: </a:t>
            </a:r>
            <a:r>
              <a:rPr lang="en-US" sz="2000" b="1" dirty="0" smtClean="0"/>
              <a:t>Non Random Sampling:</a:t>
            </a:r>
            <a:r>
              <a:rPr lang="en-US" sz="2000" dirty="0" smtClean="0"/>
              <a:t> Non-probability sampling is a sampling technique where the samples are gathered in a process that does not give all the individuals in the population equal chances of being selected.</a:t>
            </a:r>
            <a:br>
              <a:rPr lang="en-US" sz="2000" dirty="0" smtClean="0"/>
            </a:br>
            <a:r>
              <a:rPr lang="en-US" sz="2000" dirty="0" smtClean="0"/>
              <a:t>  In this types of sampling items for the sampling are selected deliberately by the researcher. </a:t>
            </a:r>
          </a:p>
          <a:p>
            <a:pPr marL="514350" indent="-171450">
              <a:buFont typeface="+mj-lt"/>
              <a:buAutoNum type="romanUcPeriod"/>
            </a:pPr>
            <a:r>
              <a:rPr lang="en-US" sz="1700" dirty="0" smtClean="0"/>
              <a:t>Judgment Sampling</a:t>
            </a:r>
          </a:p>
          <a:p>
            <a:pPr marL="514350" indent="-171450">
              <a:buFont typeface="+mj-lt"/>
              <a:buAutoNum type="romanUcPeriod"/>
            </a:pPr>
            <a:r>
              <a:rPr lang="en-US" sz="1700" dirty="0" smtClean="0"/>
              <a:t>Quota Sampling</a:t>
            </a:r>
          </a:p>
          <a:p>
            <a:pPr marL="514350" indent="-171450">
              <a:buFont typeface="+mj-lt"/>
              <a:buAutoNum type="romanUcPeriod"/>
            </a:pPr>
            <a:r>
              <a:rPr lang="en-US" sz="1700" dirty="0" smtClean="0"/>
              <a:t>Convenience Sampling</a:t>
            </a:r>
            <a:endParaRPr lang="en-US" sz="2000" dirty="0" smtClean="0"/>
          </a:p>
          <a:p>
            <a:pPr>
              <a:buNone/>
            </a:pP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Simple Random Sampling:</a:t>
            </a:r>
            <a:endParaRPr lang="en-US" sz="3200" dirty="0"/>
          </a:p>
        </p:txBody>
      </p:sp>
      <p:sp>
        <p:nvSpPr>
          <p:cNvPr id="3" name="Content Placeholder 2"/>
          <p:cNvSpPr>
            <a:spLocks noGrp="1"/>
          </p:cNvSpPr>
          <p:nvPr>
            <p:ph sz="quarter" idx="1"/>
          </p:nvPr>
        </p:nvSpPr>
        <p:spPr/>
        <p:txBody>
          <a:bodyPr/>
          <a:lstStyle/>
          <a:p>
            <a:pPr>
              <a:buNone/>
            </a:pPr>
            <a:r>
              <a:rPr lang="en-US" sz="2000" dirty="0" smtClean="0"/>
              <a:t>It refers to the sampling technique in which each and every item of the population</a:t>
            </a:r>
          </a:p>
          <a:p>
            <a:pPr marL="457200" indent="-171450">
              <a:buFont typeface="+mj-lt"/>
              <a:buAutoNum type="arabicPeriod"/>
            </a:pPr>
            <a:r>
              <a:rPr lang="en-US" sz="2000" dirty="0" smtClean="0"/>
              <a:t>Lottery Method</a:t>
            </a:r>
          </a:p>
          <a:p>
            <a:pPr marL="457200" indent="-171450">
              <a:buFont typeface="+mj-lt"/>
              <a:buAutoNum type="arabicPeriod"/>
            </a:pPr>
            <a:r>
              <a:rPr lang="en-US" sz="2000" dirty="0" smtClean="0"/>
              <a:t>Table of Random Numbers is given an equal chance of being included in the sample.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Importance of Quality?</a:t>
            </a:r>
            <a:endParaRPr lang="en-US" dirty="0"/>
          </a:p>
        </p:txBody>
      </p:sp>
      <p:sp>
        <p:nvSpPr>
          <p:cNvPr id="3" name="Content Placeholder 2"/>
          <p:cNvSpPr>
            <a:spLocks noGrp="1"/>
          </p:cNvSpPr>
          <p:nvPr>
            <p:ph sz="quarter" idx="1"/>
          </p:nvPr>
        </p:nvSpPr>
        <p:spPr/>
        <p:txBody>
          <a:bodyPr>
            <a:normAutofit/>
          </a:bodyPr>
          <a:lstStyle/>
          <a:p>
            <a:r>
              <a:rPr lang="en-US" dirty="0" smtClean="0"/>
              <a:t>Quality= Customer satisfaction=Business growth</a:t>
            </a:r>
          </a:p>
          <a:p>
            <a:r>
              <a:rPr lang="en-US" dirty="0" smtClean="0"/>
              <a:t>Quality= Pride in delivery= Higher team morale</a:t>
            </a:r>
          </a:p>
          <a:p>
            <a:r>
              <a:rPr lang="en-US" dirty="0" smtClean="0"/>
              <a:t>Lack of quality= loss in money</a:t>
            </a:r>
          </a:p>
          <a:p>
            <a:r>
              <a:rPr lang="en-US" dirty="0" smtClean="0"/>
              <a:t>Lack of quality= loss of customer satisfaction= loss of reputation= difficult  in getting or start new business</a:t>
            </a:r>
          </a:p>
          <a:p>
            <a:r>
              <a:rPr lang="en-US" dirty="0" smtClean="0"/>
              <a:t>Lack of quality could lead to loss of life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Stratified Random Sampling:</a:t>
            </a:r>
            <a:endParaRPr lang="en-US" sz="3200" dirty="0"/>
          </a:p>
        </p:txBody>
      </p:sp>
      <p:sp>
        <p:nvSpPr>
          <p:cNvPr id="3" name="Content Placeholder 2"/>
          <p:cNvSpPr>
            <a:spLocks noGrp="1"/>
          </p:cNvSpPr>
          <p:nvPr>
            <p:ph sz="quarter" idx="1"/>
          </p:nvPr>
        </p:nvSpPr>
        <p:spPr/>
        <p:txBody>
          <a:bodyPr>
            <a:normAutofit/>
          </a:bodyPr>
          <a:lstStyle/>
          <a:p>
            <a:pPr algn="just">
              <a:buNone/>
            </a:pPr>
            <a:r>
              <a:rPr lang="en-US" sz="2000" dirty="0" smtClean="0"/>
              <a:t>Useful when the population is heterogeneous and the population may be divided into homogeneous groups or classes called strata. Then a sample may be taken from each group by simple random sampling method and the resulting sampling is called a stratified sample.</a:t>
            </a:r>
          </a:p>
          <a:p>
            <a:pPr algn="just">
              <a:buNone/>
            </a:pPr>
            <a:r>
              <a:rPr lang="en-US" sz="2000" dirty="0" smtClean="0"/>
              <a:t>A </a:t>
            </a:r>
            <a:r>
              <a:rPr lang="en-US" sz="2000" b="1" i="1" dirty="0" smtClean="0"/>
              <a:t>stratified random sample</a:t>
            </a:r>
            <a:r>
              <a:rPr lang="en-US" sz="2000" dirty="0" smtClean="0"/>
              <a:t> is obtained by separating the population into </a:t>
            </a:r>
            <a:r>
              <a:rPr lang="en-US" sz="2000" u="sng" dirty="0" smtClean="0"/>
              <a:t>mutually exclusive sets</a:t>
            </a:r>
            <a:r>
              <a:rPr lang="en-US" sz="2000" dirty="0" smtClean="0"/>
              <a:t>, or strata, and then drawing simple random samples from each stratum.</a:t>
            </a:r>
          </a:p>
          <a:p>
            <a:pPr algn="just">
              <a:buNone/>
            </a:pPr>
            <a:r>
              <a:rPr lang="en-US" sz="2000" dirty="0" smtClean="0"/>
              <a:t>Ex. All </a:t>
            </a:r>
            <a:r>
              <a:rPr lang="en-US" sz="2000" dirty="0" err="1" smtClean="0"/>
              <a:t>india</a:t>
            </a:r>
            <a:r>
              <a:rPr lang="en-US" sz="2000" dirty="0" smtClean="0"/>
              <a:t> survey of a market of a product “XYZ”</a:t>
            </a:r>
          </a:p>
          <a:p>
            <a:pPr algn="just">
              <a:buNone/>
            </a:pPr>
            <a:endParaRPr lang="en-US" sz="2000" dirty="0"/>
          </a:p>
        </p:txBody>
      </p:sp>
      <p:sp>
        <p:nvSpPr>
          <p:cNvPr id="4" name="Text Box 9"/>
          <p:cNvSpPr txBox="1">
            <a:spLocks noChangeArrowheads="1"/>
          </p:cNvSpPr>
          <p:nvPr/>
        </p:nvSpPr>
        <p:spPr bwMode="auto">
          <a:xfrm>
            <a:off x="2933700" y="4191000"/>
            <a:ext cx="1866900" cy="2647950"/>
          </a:xfrm>
          <a:prstGeom prst="rect">
            <a:avLst/>
          </a:prstGeom>
          <a:noFill/>
          <a:ln w="9525">
            <a:noFill/>
            <a:miter lim="800000"/>
            <a:headEnd/>
            <a:tailEnd/>
          </a:ln>
          <a:effectLst/>
        </p:spPr>
        <p:txBody>
          <a:bodyPr wrap="none" anchor="ctr">
            <a:spAutoFit/>
          </a:bodyPr>
          <a:lstStyle/>
          <a:p>
            <a:r>
              <a:rPr lang="en-US" u="sng" dirty="0"/>
              <a:t>Strata 2 : Age</a:t>
            </a:r>
          </a:p>
          <a:p>
            <a:r>
              <a:rPr lang="en-US" dirty="0"/>
              <a:t>&lt; 20</a:t>
            </a:r>
          </a:p>
          <a:p>
            <a:r>
              <a:rPr lang="en-US" dirty="0"/>
              <a:t>20-30</a:t>
            </a:r>
          </a:p>
          <a:p>
            <a:r>
              <a:rPr lang="en-US" dirty="0"/>
              <a:t>31-40</a:t>
            </a:r>
          </a:p>
          <a:p>
            <a:r>
              <a:rPr lang="en-US" dirty="0"/>
              <a:t>41-50</a:t>
            </a:r>
          </a:p>
          <a:p>
            <a:r>
              <a:rPr lang="en-US" dirty="0"/>
              <a:t>51-60</a:t>
            </a:r>
          </a:p>
          <a:p>
            <a:r>
              <a:rPr lang="en-US" dirty="0"/>
              <a:t>&gt; 60</a:t>
            </a:r>
          </a:p>
        </p:txBody>
      </p:sp>
      <p:sp>
        <p:nvSpPr>
          <p:cNvPr id="5" name="Text Box 10"/>
          <p:cNvSpPr txBox="1">
            <a:spLocks noChangeArrowheads="1"/>
          </p:cNvSpPr>
          <p:nvPr/>
        </p:nvSpPr>
        <p:spPr bwMode="auto">
          <a:xfrm>
            <a:off x="4800600" y="4287836"/>
            <a:ext cx="2762250" cy="1917700"/>
          </a:xfrm>
          <a:prstGeom prst="rect">
            <a:avLst/>
          </a:prstGeom>
          <a:noFill/>
          <a:ln w="9525">
            <a:noFill/>
            <a:miter lim="800000"/>
            <a:headEnd/>
            <a:tailEnd/>
          </a:ln>
          <a:effectLst/>
        </p:spPr>
        <p:txBody>
          <a:bodyPr wrap="none" anchor="ctr">
            <a:spAutoFit/>
          </a:bodyPr>
          <a:lstStyle/>
          <a:p>
            <a:r>
              <a:rPr lang="en-US" u="sng" dirty="0"/>
              <a:t>Strata 3 : Occupation</a:t>
            </a:r>
          </a:p>
          <a:p>
            <a:r>
              <a:rPr lang="en-US" dirty="0"/>
              <a:t>professional</a:t>
            </a:r>
          </a:p>
          <a:p>
            <a:r>
              <a:rPr lang="en-US" dirty="0"/>
              <a:t>clerical</a:t>
            </a:r>
          </a:p>
          <a:p>
            <a:r>
              <a:rPr lang="en-US" dirty="0"/>
              <a:t>blue collar</a:t>
            </a:r>
          </a:p>
          <a:p>
            <a:r>
              <a:rPr lang="en-US" dirty="0"/>
              <a:t>other</a:t>
            </a:r>
          </a:p>
        </p:txBody>
      </p:sp>
      <p:sp>
        <p:nvSpPr>
          <p:cNvPr id="7" name="Text Box 8"/>
          <p:cNvSpPr txBox="1">
            <a:spLocks noChangeArrowheads="1"/>
          </p:cNvSpPr>
          <p:nvPr/>
        </p:nvSpPr>
        <p:spPr bwMode="auto">
          <a:xfrm>
            <a:off x="792162" y="4375150"/>
            <a:ext cx="2255838" cy="1187450"/>
          </a:xfrm>
          <a:prstGeom prst="rect">
            <a:avLst/>
          </a:prstGeom>
          <a:noFill/>
          <a:ln w="9525">
            <a:noFill/>
            <a:miter lim="800000"/>
            <a:headEnd/>
            <a:tailEnd/>
          </a:ln>
          <a:effectLst/>
        </p:spPr>
        <p:txBody>
          <a:bodyPr wrap="none" anchor="ctr">
            <a:spAutoFit/>
          </a:bodyPr>
          <a:lstStyle/>
          <a:p>
            <a:r>
              <a:rPr lang="en-US" u="sng" dirty="0"/>
              <a:t>Strata 1 : Gender</a:t>
            </a:r>
          </a:p>
          <a:p>
            <a:r>
              <a:rPr lang="en-US" dirty="0"/>
              <a:t>Male</a:t>
            </a:r>
          </a:p>
          <a:p>
            <a:r>
              <a:rPr lang="en-US" dirty="0"/>
              <a:t>Female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Systematic Sampling</a:t>
            </a:r>
            <a:endParaRPr lang="en-US" sz="3200" dirty="0"/>
          </a:p>
        </p:txBody>
      </p:sp>
      <p:sp>
        <p:nvSpPr>
          <p:cNvPr id="3" name="Content Placeholder 2"/>
          <p:cNvSpPr>
            <a:spLocks noGrp="1"/>
          </p:cNvSpPr>
          <p:nvPr>
            <p:ph sz="quarter" idx="1"/>
          </p:nvPr>
        </p:nvSpPr>
        <p:spPr/>
        <p:txBody>
          <a:bodyPr>
            <a:noAutofit/>
          </a:bodyPr>
          <a:lstStyle/>
          <a:p>
            <a:pPr>
              <a:buNone/>
            </a:pPr>
            <a:r>
              <a:rPr lang="en-US" sz="2000" dirty="0" smtClean="0"/>
              <a:t>Popularly used in those cases where a complete list of the population from which sampling is to be drawn is available.</a:t>
            </a:r>
          </a:p>
          <a:p>
            <a:pPr>
              <a:buNone/>
            </a:pPr>
            <a:r>
              <a:rPr lang="en-US" sz="2000" dirty="0" smtClean="0"/>
              <a:t>The method is to select every </a:t>
            </a:r>
            <a:r>
              <a:rPr lang="en-US" sz="2000" dirty="0" err="1" smtClean="0"/>
              <a:t>Kth</a:t>
            </a:r>
            <a:r>
              <a:rPr lang="en-US" sz="2000" dirty="0" smtClean="0"/>
              <a:t> item from the list where k refers to the sampling interval.</a:t>
            </a:r>
          </a:p>
          <a:p>
            <a:pPr>
              <a:buNone/>
            </a:pPr>
            <a:r>
              <a:rPr lang="en-US" sz="2000" dirty="0" smtClean="0"/>
              <a:t>Ex. If a complete list of 1,000 students of a college is available and if we want to draw a sample of 200 students, this means we must take every fifth item(</a:t>
            </a:r>
            <a:r>
              <a:rPr lang="en-US" sz="2000" dirty="0" err="1" smtClean="0"/>
              <a:t>i.e</a:t>
            </a:r>
            <a:r>
              <a:rPr lang="en-US" sz="2000" dirty="0" smtClean="0"/>
              <a:t> k=5). The first item between one and five shall be selected at random.</a:t>
            </a:r>
          </a:p>
          <a:p>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Judgmental Sampling</a:t>
            </a:r>
            <a:endParaRPr lang="en-US" sz="3200" dirty="0"/>
          </a:p>
        </p:txBody>
      </p:sp>
      <p:sp>
        <p:nvSpPr>
          <p:cNvPr id="3" name="Content Placeholder 2"/>
          <p:cNvSpPr>
            <a:spLocks noGrp="1"/>
          </p:cNvSpPr>
          <p:nvPr>
            <p:ph sz="quarter" idx="1"/>
          </p:nvPr>
        </p:nvSpPr>
        <p:spPr/>
        <p:txBody>
          <a:bodyPr>
            <a:normAutofit/>
          </a:bodyPr>
          <a:lstStyle/>
          <a:p>
            <a:pPr>
              <a:buNone/>
            </a:pPr>
            <a:r>
              <a:rPr lang="en-US" sz="2000" dirty="0" smtClean="0"/>
              <a:t>Judgmental or Purposive sampling is a method of sampling where by the sampler picks the sample from the entire population solely based on the his/her judgment. The sampler controls to a very large extend which elements have a chance of being selected to be in the sample and which ones don't.</a:t>
            </a:r>
            <a:r>
              <a:rPr lang="en-US" sz="2000" i="1" dirty="0" smtClean="0"/>
              <a:t> judgment sampling</a:t>
            </a:r>
            <a:r>
              <a:rPr lang="en-US" sz="2000" dirty="0" smtClean="0"/>
              <a:t> is subject to the researcher's biases and is perhaps even more biased.</a:t>
            </a:r>
          </a:p>
          <a:p>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Convenience Sampling</a:t>
            </a:r>
            <a:endParaRPr lang="en-US" sz="3200" dirty="0"/>
          </a:p>
        </p:txBody>
      </p:sp>
      <p:sp>
        <p:nvSpPr>
          <p:cNvPr id="3" name="Content Placeholder 2"/>
          <p:cNvSpPr>
            <a:spLocks noGrp="1"/>
          </p:cNvSpPr>
          <p:nvPr>
            <p:ph sz="quarter" idx="1"/>
          </p:nvPr>
        </p:nvSpPr>
        <p:spPr/>
        <p:txBody>
          <a:bodyPr>
            <a:normAutofit/>
          </a:bodyPr>
          <a:lstStyle/>
          <a:p>
            <a:pPr>
              <a:buNone/>
            </a:pPr>
            <a:r>
              <a:rPr lang="en-US" sz="2000" dirty="0" smtClean="0"/>
              <a:t>It is a method of sampling where by the sampler picks the sample based on the fact or elements that he/she picks are conveniently close at the moment. </a:t>
            </a:r>
          </a:p>
          <a:p>
            <a:pPr>
              <a:buNone/>
            </a:pPr>
            <a:r>
              <a:rPr lang="en-US" sz="2000" dirty="0" smtClean="0"/>
              <a:t>Ex. Let’s say that a researcher is interested in studying drinking behaviors among college students. </a:t>
            </a:r>
          </a:p>
          <a:p>
            <a:pPr>
              <a:buNone/>
            </a:pPr>
            <a:r>
              <a:rPr lang="en-US" sz="2000" dirty="0" smtClean="0"/>
              <a:t>This would be an example of a convenience sample because the researcher is simply using subjects that are convenient and readily available. This sample would not be representative of all college students and therefore the researcher would not be able to generalize his or her findings to all college students. </a:t>
            </a:r>
          </a:p>
          <a:p>
            <a:pPr>
              <a:buNone/>
            </a:pPr>
            <a:endParaRPr lang="en-US" sz="2000" dirty="0" smtClean="0"/>
          </a:p>
          <a:p>
            <a:endParaRPr lang="en-US" sz="2000" dirty="0" smtClean="0"/>
          </a:p>
          <a:p>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Quota sampling</a:t>
            </a:r>
            <a:endParaRPr lang="en-US" sz="3200" dirty="0"/>
          </a:p>
        </p:txBody>
      </p:sp>
      <p:sp>
        <p:nvSpPr>
          <p:cNvPr id="3" name="Content Placeholder 2"/>
          <p:cNvSpPr>
            <a:spLocks noGrp="1"/>
          </p:cNvSpPr>
          <p:nvPr>
            <p:ph sz="quarter" idx="1"/>
          </p:nvPr>
        </p:nvSpPr>
        <p:spPr/>
        <p:txBody>
          <a:bodyPr>
            <a:normAutofit/>
          </a:bodyPr>
          <a:lstStyle/>
          <a:p>
            <a:pPr>
              <a:buNone/>
            </a:pPr>
            <a:r>
              <a:rPr lang="en-US" sz="2000" dirty="0" smtClean="0"/>
              <a:t>This is one of the most common forms of non-probability sampling. Sampling is done until a specific number of units (quotas) for various sub-populations have been selected. Since there are no rules as to how these quotas are to be filled, </a:t>
            </a:r>
            <a:r>
              <a:rPr lang="en-US" sz="2000" i="1" dirty="0" smtClean="0"/>
              <a:t>quota sampling</a:t>
            </a:r>
            <a:r>
              <a:rPr lang="en-US" sz="2000" dirty="0" smtClean="0"/>
              <a:t> is really a means for satisfying sample size objectives for certain sub-populations.</a:t>
            </a:r>
          </a:p>
          <a:p>
            <a:pPr>
              <a:buNone/>
            </a:pPr>
            <a:r>
              <a:rPr lang="en-US" sz="2000" dirty="0" smtClean="0"/>
              <a:t>Ex.</a:t>
            </a:r>
            <a:r>
              <a:rPr lang="en-US" sz="1600" dirty="0" smtClean="0"/>
              <a:t> The quotas may be based on population proportions. Quota sampling is a type of judgmental sampling. Quotas are set up according to given criteria but within the quotas the selection of sample items depend on personal judgment. For example, if there are 100 men and 100 women in a population and a sample of 20 are to be drawn to participate in a cola taste challenge, you may want to divide the sample evenly between the sexes—10 men and 10 women. Quota sampling can be considered preferable to other forms of non-probability sampling (e.g., judgment sampling) because it forces the inclusion of members of different sub-populations.</a:t>
            </a:r>
            <a:endParaRPr lang="en-US" sz="2000" dirty="0" smtClean="0"/>
          </a:p>
          <a:p>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Quality</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lnSpc>
                <a:spcPct val="90000"/>
              </a:lnSpc>
            </a:pPr>
            <a:r>
              <a:rPr lang="en-US" dirty="0" smtClean="0"/>
              <a:t>Perhaps the most obvious tangible benefit of quality  improvement is the reduction of cost associated with quality and non quality. If we gone throw wrong way by made a mistake in manufacturing a product, it is clear that there is an immediate impact on the financials. </a:t>
            </a:r>
          </a:p>
          <a:p>
            <a:pPr>
              <a:lnSpc>
                <a:spcPct val="90000"/>
              </a:lnSpc>
            </a:pPr>
            <a:r>
              <a:rPr lang="en-US" dirty="0" smtClean="0"/>
              <a:t>The </a:t>
            </a:r>
            <a:r>
              <a:rPr lang="en-US" b="1" dirty="0" smtClean="0"/>
              <a:t>cost of quality</a:t>
            </a:r>
            <a:r>
              <a:rPr lang="en-US" dirty="0" smtClean="0"/>
              <a:t> is the cost of conformance plus the cost of nonconformance</a:t>
            </a:r>
          </a:p>
          <a:p>
            <a:pPr lvl="1">
              <a:lnSpc>
                <a:spcPct val="90000"/>
              </a:lnSpc>
            </a:pPr>
            <a:r>
              <a:rPr lang="en-US" b="1" dirty="0" smtClean="0"/>
              <a:t>Conformance cost</a:t>
            </a:r>
            <a:r>
              <a:rPr lang="en-US" dirty="0" smtClean="0"/>
              <a:t> means delivering of the product that meets requirements and fit for use</a:t>
            </a:r>
          </a:p>
          <a:p>
            <a:pPr lvl="1">
              <a:lnSpc>
                <a:spcPct val="90000"/>
              </a:lnSpc>
            </a:pPr>
            <a:r>
              <a:rPr lang="en-US" b="1" dirty="0" smtClean="0"/>
              <a:t>Cost of nonconformance</a:t>
            </a:r>
            <a:r>
              <a:rPr lang="en-US" dirty="0" smtClean="0"/>
              <a:t> means taking responsibility for failures or not meeting quality expectations</a:t>
            </a:r>
          </a:p>
          <a:p>
            <a:r>
              <a:rPr lang="en-US" b="1" dirty="0" smtClean="0"/>
              <a:t>Five Cost Categories Related to Quality:</a:t>
            </a:r>
          </a:p>
          <a:p>
            <a:pPr marL="571500" indent="-171450">
              <a:spcBef>
                <a:spcPct val="0"/>
              </a:spcBef>
              <a:buFont typeface="Wingdings" pitchFamily="2" charset="2"/>
              <a:buChar char="q"/>
            </a:pPr>
            <a:r>
              <a:rPr lang="en-US" sz="2600" b="1" dirty="0" smtClean="0"/>
              <a:t>Prevention cost</a:t>
            </a:r>
            <a:r>
              <a:rPr lang="en-US" sz="2600" dirty="0" smtClean="0"/>
              <a:t>: cost arise to keep away defects from occurring by planning and executing a plans(Quality control plan, Quality training and workforce development, project design verification, market research, etc) so it become error-free or within an acceptable error range</a:t>
            </a:r>
          </a:p>
          <a:p>
            <a:pPr marL="571500" indent="-171450">
              <a:spcBef>
                <a:spcPct val="0"/>
              </a:spcBef>
              <a:buFont typeface="Wingdings" pitchFamily="2" charset="2"/>
              <a:buChar char="q"/>
            </a:pPr>
            <a:r>
              <a:rPr lang="en-US" sz="2600" b="1" dirty="0" smtClean="0"/>
              <a:t>Appraisal cost</a:t>
            </a:r>
            <a:r>
              <a:rPr lang="en-US" sz="2600" dirty="0" smtClean="0"/>
              <a:t>: cost arise from detecting defects (evaluating processes and their outputs) via test, inspection, quality audit, testing.</a:t>
            </a:r>
          </a:p>
          <a:p>
            <a:pPr marL="571500" indent="-171450">
              <a:spcBef>
                <a:spcPct val="0"/>
              </a:spcBef>
              <a:buFont typeface="Wingdings" pitchFamily="2" charset="2"/>
              <a:buChar char="q"/>
            </a:pPr>
            <a:r>
              <a:rPr lang="en-US" sz="2600" b="1" dirty="0" smtClean="0"/>
              <a:t>Internal failure cost</a:t>
            </a:r>
            <a:r>
              <a:rPr lang="en-US" sz="2600" dirty="0" smtClean="0"/>
              <a:t>: cost arise from defects caught internally and to correct identified defect before the customer receives the product (rework, inventory costs due to defects, premature failure of products, rejection paper work)</a:t>
            </a:r>
          </a:p>
          <a:p>
            <a:pPr marL="571500" indent="-171450">
              <a:spcBef>
                <a:spcPct val="0"/>
              </a:spcBef>
              <a:buFont typeface="Wingdings" pitchFamily="2" charset="2"/>
              <a:buChar char="q"/>
            </a:pPr>
            <a:r>
              <a:rPr lang="en-US" sz="2600" b="1" dirty="0" smtClean="0"/>
              <a:t>External failure cost</a:t>
            </a:r>
            <a:r>
              <a:rPr lang="en-US" sz="2600" dirty="0" smtClean="0"/>
              <a:t>: cost arise from defect that actually reach the final customer (warranty costs, product liability suits, product recall)</a:t>
            </a:r>
          </a:p>
          <a:p>
            <a:pPr marL="571500" indent="-171450">
              <a:spcBef>
                <a:spcPct val="0"/>
              </a:spcBef>
              <a:buFont typeface="Wingdings" pitchFamily="2" charset="2"/>
              <a:buChar char="q"/>
            </a:pPr>
            <a:r>
              <a:rPr lang="en-US" sz="2600" b="1" dirty="0" smtClean="0"/>
              <a:t>Measurement and test equipment costs</a:t>
            </a:r>
            <a:r>
              <a:rPr lang="en-US" sz="2600" dirty="0" smtClean="0"/>
              <a:t>: capital cost of equipment used to perform prevention and appraisal activities</a:t>
            </a: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a:t>
            </a:r>
            <a:endParaRPr lang="en-US" b="1" dirty="0"/>
          </a:p>
        </p:txBody>
      </p:sp>
      <p:sp>
        <p:nvSpPr>
          <p:cNvPr id="3" name="Content Placeholder 2"/>
          <p:cNvSpPr>
            <a:spLocks noGrp="1"/>
          </p:cNvSpPr>
          <p:nvPr>
            <p:ph sz="quarter" idx="1"/>
          </p:nvPr>
        </p:nvSpPr>
        <p:spPr/>
        <p:txBody>
          <a:bodyPr>
            <a:normAutofit/>
          </a:bodyPr>
          <a:lstStyle/>
          <a:p>
            <a:r>
              <a:rPr lang="en-US" sz="2000" dirty="0" smtClean="0"/>
              <a:t>Testing is the process of evaluating a system or its component(s) with the intent to find whether it satisfies the specified requirements or not.</a:t>
            </a:r>
          </a:p>
          <a:p>
            <a:r>
              <a:rPr lang="en-US" sz="2000" dirty="0" smtClean="0"/>
              <a:t>Testing is executing a system in order to identify any gaps, errors, or missing requirements. It includes activities that ensure the identification of bugs/error/defects .</a:t>
            </a:r>
          </a:p>
          <a:p>
            <a:pPr>
              <a:spcBef>
                <a:spcPts val="600"/>
              </a:spcBef>
            </a:pPr>
            <a:r>
              <a:rPr lang="en-US" sz="2000" dirty="0" smtClean="0"/>
              <a:t>It is product-oriented activities.</a:t>
            </a:r>
          </a:p>
          <a:p>
            <a:pPr>
              <a:spcBef>
                <a:spcPts val="600"/>
              </a:spcBef>
            </a:pPr>
            <a:r>
              <a:rPr lang="en-US" sz="2000" dirty="0" smtClean="0"/>
              <a:t>It is a preventive process.</a:t>
            </a:r>
          </a:p>
          <a:p>
            <a:pPr>
              <a:spcBef>
                <a:spcPts val="600"/>
              </a:spcBef>
            </a:pPr>
            <a:r>
              <a:rPr lang="en-US" sz="2000" dirty="0" smtClean="0"/>
              <a:t>Testing is the subset of Quality Control.</a:t>
            </a:r>
            <a:endParaRPr lang="en-US" dirty="0" smtClean="0"/>
          </a:p>
          <a:p>
            <a:pPr>
              <a:spcBef>
                <a:spcPts val="600"/>
              </a:spcBef>
              <a:buNone/>
            </a:pPr>
            <a:r>
              <a:rPr lang="en-US" sz="1800" dirty="0" smtClean="0"/>
              <a:t>Note: Many IT professionals think of testing as a stage that comes near the end of IT product development.</a:t>
            </a:r>
          </a:p>
          <a:p>
            <a:pPr>
              <a:spcBef>
                <a:spcPts val="600"/>
              </a:spcBef>
              <a:buNone/>
            </a:pPr>
            <a:r>
              <a:rPr lang="en-US" sz="1800" dirty="0" smtClean="0"/>
              <a:t>	Testing should be done during almost every phase of the IT product development life cycle</a:t>
            </a: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Tests</a:t>
            </a:r>
            <a:endParaRPr lang="en-US" dirty="0"/>
          </a:p>
        </p:txBody>
      </p:sp>
      <p:sp>
        <p:nvSpPr>
          <p:cNvPr id="3" name="Content Placeholder 2"/>
          <p:cNvSpPr>
            <a:spLocks noGrp="1"/>
          </p:cNvSpPr>
          <p:nvPr>
            <p:ph sz="quarter" idx="1"/>
          </p:nvPr>
        </p:nvSpPr>
        <p:spPr/>
        <p:txBody>
          <a:bodyPr>
            <a:noAutofit/>
          </a:bodyPr>
          <a:lstStyle/>
          <a:p>
            <a:pPr>
              <a:spcBef>
                <a:spcPts val="600"/>
              </a:spcBef>
            </a:pPr>
            <a:r>
              <a:rPr lang="en-US" sz="2000" b="1" dirty="0" smtClean="0"/>
              <a:t>Unit testing</a:t>
            </a:r>
            <a:r>
              <a:rPr lang="en-US" sz="2000" dirty="0" smtClean="0"/>
              <a:t> tests each individual component (often a module) to ensure it is as defect-free as possible.</a:t>
            </a:r>
          </a:p>
          <a:p>
            <a:pPr>
              <a:spcBef>
                <a:spcPts val="600"/>
              </a:spcBef>
            </a:pPr>
            <a:r>
              <a:rPr lang="en-US" sz="2000" b="1" dirty="0" smtClean="0"/>
              <a:t>Integration testing</a:t>
            </a:r>
            <a:r>
              <a:rPr lang="en-US" sz="2000" dirty="0" smtClean="0"/>
              <a:t> occurs between unit and system testing to test functionally grouped components.</a:t>
            </a:r>
          </a:p>
          <a:p>
            <a:pPr>
              <a:spcBef>
                <a:spcPts val="600"/>
              </a:spcBef>
            </a:pPr>
            <a:r>
              <a:rPr lang="en-US" sz="2000" b="1" dirty="0" smtClean="0"/>
              <a:t>System testing</a:t>
            </a:r>
            <a:r>
              <a:rPr lang="en-US" sz="2000" dirty="0" smtClean="0"/>
              <a:t> tests the entire system as one entity.</a:t>
            </a:r>
          </a:p>
          <a:p>
            <a:pPr>
              <a:spcBef>
                <a:spcPts val="600"/>
              </a:spcBef>
            </a:pPr>
            <a:r>
              <a:rPr lang="en-US" sz="2000" b="1" dirty="0" smtClean="0"/>
              <a:t>User acceptance testing</a:t>
            </a:r>
            <a:r>
              <a:rPr lang="en-US" sz="2000" dirty="0" smtClean="0"/>
              <a:t> is an independent test performed by end users prior to accepting the delivered system.</a:t>
            </a:r>
          </a:p>
          <a:p>
            <a:pPr>
              <a:spcBef>
                <a:spcPts val="600"/>
              </a:spcBef>
            </a:pP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Total Quality Management (TQM)</a:t>
            </a:r>
            <a:endParaRPr lang="en-US" dirty="0"/>
          </a:p>
        </p:txBody>
      </p:sp>
      <p:sp>
        <p:nvSpPr>
          <p:cNvPr id="3" name="Content Placeholder 2"/>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Managers realized that “quality of management” is more important than “management of quality.” Birth of the term </a:t>
            </a:r>
            <a:r>
              <a:rPr lang="en-US" sz="2400" i="1" dirty="0" smtClean="0">
                <a:solidFill>
                  <a:srgbClr val="5B6BFF"/>
                </a:solidFill>
                <a:latin typeface="Times New Roman" pitchFamily="18" charset="0"/>
                <a:cs typeface="Times New Roman" pitchFamily="18" charset="0"/>
              </a:rPr>
              <a:t>Total Quality Management (TQM)</a:t>
            </a:r>
            <a:r>
              <a:rPr lang="en-US" sz="2400" dirty="0" smtClean="0">
                <a:solidFill>
                  <a:srgbClr val="5B6BFF"/>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r>
              <a:rPr lang="en-US" sz="2400" i="1" dirty="0" smtClean="0">
                <a:solidFill>
                  <a:srgbClr val="5B6BFF"/>
                </a:solidFill>
                <a:latin typeface="Times New Roman" pitchFamily="18" charset="0"/>
                <a:cs typeface="Times New Roman" pitchFamily="18" charset="0"/>
              </a:rPr>
              <a:t>TQM – Integration of quality principles into organization’s management systems</a:t>
            </a:r>
            <a:r>
              <a:rPr lang="en-US" sz="2400" i="1" dirty="0" smtClean="0">
                <a:solidFill>
                  <a:schemeClr val="accent2"/>
                </a:solidFill>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word "total" means the total of everything in an organization. That is, it covers every process, every job, every resource, every output, </a:t>
            </a:r>
            <a:r>
              <a:rPr lang="en-US" sz="2400" smtClean="0">
                <a:latin typeface="Times New Roman" pitchFamily="18" charset="0"/>
                <a:cs typeface="Times New Roman" pitchFamily="18" charset="0"/>
              </a:rPr>
              <a:t>every person </a:t>
            </a:r>
            <a:r>
              <a:rPr lang="en-US" sz="2400" dirty="0" smtClean="0">
                <a:latin typeface="Times New Roman" pitchFamily="18" charset="0"/>
                <a:cs typeface="Times New Roman" pitchFamily="18" charset="0"/>
              </a:rPr>
              <a:t>and every place.</a:t>
            </a:r>
            <a:endParaRPr lang="en-US" sz="2400" i="1" dirty="0" smtClean="0">
              <a:solidFill>
                <a:schemeClr val="accent2"/>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marL="0" indent="0">
              <a:buNone/>
            </a:pPr>
            <a:r>
              <a:rPr lang="en-US" sz="1800" dirty="0" smtClean="0"/>
              <a:t>“</a:t>
            </a:r>
            <a:r>
              <a:rPr lang="en-US" sz="1800" b="1" dirty="0" smtClean="0"/>
              <a:t>Total Quality Management (TQM) is a comprehensive and structured approach to organizational management that seeks to improve the quality of products and services through ongoing refinements(Continuous Improvement) in response to continuous feedback. “</a:t>
            </a:r>
          </a:p>
          <a:p>
            <a:pPr marL="0" indent="0">
              <a:buNone/>
            </a:pPr>
            <a:r>
              <a:rPr lang="en-US" sz="1800" dirty="0" smtClean="0"/>
              <a:t>According to the American Society for Quality Control (ASQC), “</a:t>
            </a:r>
            <a:r>
              <a:rPr lang="en-US" sz="1800" b="1" dirty="0" smtClean="0"/>
              <a:t>total quality management (TQM) is a management approach to long-term success through customer satisfaction. TQM is based on the participation of all members of an organization to </a:t>
            </a:r>
            <a:r>
              <a:rPr lang="en-US" sz="1800" dirty="0" smtClean="0"/>
              <a:t>improving processes, products, services, and the culture they work in. TQM benefits all organization members and society.”</a:t>
            </a:r>
          </a:p>
          <a:p>
            <a:pPr marL="0" indent="0">
              <a:buNone/>
            </a:pPr>
            <a:r>
              <a:rPr lang="en-US" sz="1800" dirty="0" smtClean="0"/>
              <a:t>TQM requirements may be defined separately for a particular organization or may be in adherence to established standards, such as the International Organization for Standardization's </a:t>
            </a:r>
            <a:r>
              <a:rPr lang="en-US" sz="1800" dirty="0" smtClean="0">
                <a:hlinkClick r:id="rId3"/>
              </a:rPr>
              <a:t>ISO 9000</a:t>
            </a:r>
            <a:r>
              <a:rPr lang="en-US" sz="1800" dirty="0" smtClean="0"/>
              <a:t> series. TQM can be applied to any type of organization; it originated in the manufacturing sector and has since been adapted for use in almost every type of organizations including schools, highway maintenance, hotel, etc. </a:t>
            </a:r>
          </a:p>
          <a:p>
            <a:pPr marL="0" indent="0">
              <a:buNone/>
            </a:pPr>
            <a:endParaRPr lang="en-US" sz="1800" dirty="0"/>
          </a:p>
        </p:txBody>
      </p:sp>
      <p:sp>
        <p:nvSpPr>
          <p:cNvPr id="5" name="Title 1"/>
          <p:cNvSpPr>
            <a:spLocks noGrp="1"/>
          </p:cNvSpPr>
          <p:nvPr>
            <p:ph type="title"/>
          </p:nvPr>
        </p:nvSpPr>
        <p:spPr>
          <a:xfrm>
            <a:off x="612648" y="228600"/>
            <a:ext cx="8153400" cy="990600"/>
          </a:xfrm>
        </p:spPr>
        <p:txBody>
          <a:bodyPr>
            <a:normAutofit/>
          </a:bodyPr>
          <a:lstStyle/>
          <a:p>
            <a:r>
              <a:rPr lang="en-US" sz="4000" dirty="0" smtClean="0"/>
              <a:t>TQM..</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Quality Management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Project quality management </a:t>
            </a:r>
            <a:r>
              <a:rPr lang="en-US" dirty="0" smtClean="0"/>
              <a:t>ensures that the project will satisfy the needs for which it was undertaken</a:t>
            </a:r>
          </a:p>
          <a:p>
            <a:r>
              <a:rPr lang="en-US" dirty="0" smtClean="0"/>
              <a:t>If Quality is an end point for any project, then “Quality Management” is the approach and process for getting quality.</a:t>
            </a:r>
          </a:p>
          <a:p>
            <a:r>
              <a:rPr lang="en-US" dirty="0" smtClean="0"/>
              <a:t>Basic approach to Quality discussed here is intended to be compatible with standards like International Organization for Standardization (ISO) norms. </a:t>
            </a:r>
          </a:p>
          <a:p>
            <a:r>
              <a:rPr lang="en-US" dirty="0" smtClean="0"/>
              <a:t>Processes and Activities of the performing organization that determine quality policies, objectives, and responsibilities so that the project will satisfy the needs for which it was undertaken.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TQM..</a:t>
            </a:r>
            <a:endParaRPr lang="en-US" sz="4000" dirty="0"/>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pPr>
              <a:buNone/>
            </a:pPr>
            <a:r>
              <a:rPr lang="en-US" sz="1800" b="1" dirty="0" smtClean="0"/>
              <a:t>Goal of the TQM is “</a:t>
            </a:r>
            <a:r>
              <a:rPr lang="en-US" sz="1800" b="1" i="1" dirty="0" smtClean="0">
                <a:latin typeface="Times-Italic"/>
              </a:rPr>
              <a:t>Do the right things </a:t>
            </a:r>
            <a:r>
              <a:rPr lang="en-US" sz="1800" b="1" dirty="0" smtClean="0">
                <a:latin typeface="Times-Bold"/>
              </a:rPr>
              <a:t>right at </a:t>
            </a:r>
            <a:r>
              <a:rPr lang="en-US" sz="1800" b="1" dirty="0" smtClean="0">
                <a:latin typeface="Times-Roman"/>
              </a:rPr>
              <a:t>the first time, every time.</a:t>
            </a:r>
            <a:r>
              <a:rPr lang="en-US" sz="1800" b="1" dirty="0" smtClean="0"/>
              <a:t>”.</a:t>
            </a:r>
            <a:endParaRPr lang="en-US" sz="1600" b="1" dirty="0" smtClean="0"/>
          </a:p>
          <a:p>
            <a:pPr>
              <a:buNone/>
            </a:pPr>
            <a:endParaRPr lang="en-US" sz="1800" b="1" dirty="0" smtClean="0"/>
          </a:p>
          <a:p>
            <a:pPr>
              <a:buNone/>
            </a:pPr>
            <a:endParaRPr lang="en-US" sz="1800" b="1" dirty="0" smtClean="0"/>
          </a:p>
          <a:p>
            <a:pPr>
              <a:buNone/>
            </a:pPr>
            <a:r>
              <a:rPr lang="en-US" sz="1800" b="1" dirty="0" smtClean="0"/>
              <a:t>TQM processes</a:t>
            </a:r>
            <a:r>
              <a:rPr lang="en-US" sz="1800" dirty="0" smtClean="0"/>
              <a:t> are divided into four sequential categories:</a:t>
            </a:r>
          </a:p>
          <a:p>
            <a:pPr>
              <a:buNone/>
            </a:pPr>
            <a:r>
              <a:rPr lang="en-US" sz="1800" dirty="0" smtClean="0"/>
              <a:t> </a:t>
            </a:r>
            <a:r>
              <a:rPr lang="en-US" sz="1800" b="1" dirty="0" smtClean="0"/>
              <a:t>Plan, Do, Check, and Act </a:t>
            </a:r>
            <a:r>
              <a:rPr lang="en-US" sz="1800" dirty="0" smtClean="0"/>
              <a:t>(the </a:t>
            </a:r>
            <a:r>
              <a:rPr lang="en-US" sz="1800" i="1" dirty="0" smtClean="0"/>
              <a:t>PDCA cycle</a:t>
            </a:r>
            <a:r>
              <a:rPr lang="en-US" sz="1800" dirty="0" smtClean="0"/>
              <a:t>).</a:t>
            </a:r>
          </a:p>
          <a:p>
            <a:pPr marL="0" indent="0">
              <a:buNone/>
            </a:pPr>
            <a:r>
              <a:rPr lang="en-US" sz="1800" dirty="0" smtClean="0"/>
              <a:t> In the </a:t>
            </a:r>
            <a:r>
              <a:rPr lang="en-US" sz="1800" i="1" dirty="0" smtClean="0"/>
              <a:t>planning</a:t>
            </a:r>
            <a:r>
              <a:rPr lang="en-US" sz="1800" dirty="0" smtClean="0"/>
              <a:t> phase, people define the problem to be addressed, collect relevant data, and ascertain the problem's root cause; in the </a:t>
            </a:r>
            <a:r>
              <a:rPr lang="en-US" sz="1800" i="1" dirty="0" smtClean="0"/>
              <a:t>doing</a:t>
            </a:r>
            <a:r>
              <a:rPr lang="en-US" sz="1800" dirty="0" smtClean="0"/>
              <a:t> phase, people develop and implement a solution, and decide upon a measurement to gauge its effectiveness; in the </a:t>
            </a:r>
            <a:r>
              <a:rPr lang="en-US" sz="1800" i="1" dirty="0" smtClean="0"/>
              <a:t>checking</a:t>
            </a:r>
            <a:r>
              <a:rPr lang="en-US" sz="1800" dirty="0" smtClean="0"/>
              <a:t> phase, people confirm the results through before-and-after data comparison; in the </a:t>
            </a:r>
            <a:r>
              <a:rPr lang="en-US" sz="1800" i="1" dirty="0" smtClean="0"/>
              <a:t>acting</a:t>
            </a:r>
            <a:r>
              <a:rPr lang="en-US" sz="1800" dirty="0" smtClean="0"/>
              <a:t> phase, people document their results, inform others about process changes, and make recommendations for the problem to be addressed in the next PDCA cycle.</a:t>
            </a:r>
          </a:p>
          <a:p>
            <a:pPr marL="0" indent="0">
              <a:buNone/>
            </a:pPr>
            <a:r>
              <a:rPr lang="en-US" sz="1800" dirty="0" smtClean="0"/>
              <a:t>The </a:t>
            </a:r>
            <a:r>
              <a:rPr lang="en-US" sz="1800" b="1" dirty="0" smtClean="0"/>
              <a:t>three aspects</a:t>
            </a:r>
            <a:r>
              <a:rPr lang="en-US" sz="1800" dirty="0" smtClean="0"/>
              <a:t> of TQM: </a:t>
            </a:r>
          </a:p>
          <a:p>
            <a:pPr marL="0" indent="0">
              <a:buNone/>
            </a:pPr>
            <a:r>
              <a:rPr lang="en-US" sz="1800" dirty="0" smtClean="0"/>
              <a:t>1</a:t>
            </a:r>
            <a:r>
              <a:rPr lang="en-US" sz="1800" b="1" dirty="0" smtClean="0"/>
              <a:t>: Tools, techniques, and training</a:t>
            </a:r>
            <a:r>
              <a:rPr lang="en-US" sz="1800" dirty="0" smtClean="0"/>
              <a:t> in their use for analyzing, understanding, and solving quality problems</a:t>
            </a:r>
          </a:p>
          <a:p>
            <a:pPr>
              <a:buNone/>
            </a:pPr>
            <a:r>
              <a:rPr lang="en-US" sz="1800" dirty="0" smtClean="0"/>
              <a:t>2: Quality for </a:t>
            </a:r>
            <a:r>
              <a:rPr lang="en-US" sz="1800" b="1" dirty="0" smtClean="0"/>
              <a:t>the customer </a:t>
            </a:r>
            <a:r>
              <a:rPr lang="en-US" sz="1800" dirty="0" smtClean="0"/>
              <a:t>as a driving force and central concern.</a:t>
            </a:r>
          </a:p>
          <a:p>
            <a:pPr>
              <a:buNone/>
            </a:pPr>
            <a:r>
              <a:rPr lang="en-US" sz="1800" dirty="0" smtClean="0"/>
              <a:t>3: </a:t>
            </a:r>
            <a:r>
              <a:rPr lang="en-US" sz="1800" b="1" dirty="0" smtClean="0"/>
              <a:t>Shared values and belief</a:t>
            </a:r>
            <a:r>
              <a:rPr lang="en-US" sz="1800" dirty="0" smtClean="0"/>
              <a:t>s, expressed by leaders, that define and support quality.</a:t>
            </a:r>
          </a:p>
          <a:p>
            <a:pPr>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p:txBody>
      </p:sp>
      <p:pic>
        <p:nvPicPr>
          <p:cNvPr id="8" name="Picture 12" descr="w0038-n"/>
          <p:cNvPicPr>
            <a:picLocks noChangeAspect="1" noChangeArrowheads="1"/>
          </p:cNvPicPr>
          <p:nvPr/>
        </p:nvPicPr>
        <p:blipFill>
          <a:blip r:embed="rId2" cstate="print"/>
          <a:srcRect/>
          <a:stretch>
            <a:fillRect/>
          </a:stretch>
        </p:blipFill>
        <p:spPr bwMode="auto">
          <a:xfrm>
            <a:off x="6096000" y="1894114"/>
            <a:ext cx="3048000" cy="13062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The TQM System</a:t>
            </a:r>
            <a:endParaRPr lang="en-US" dirty="0"/>
          </a:p>
        </p:txBody>
      </p:sp>
      <p:sp>
        <p:nvSpPr>
          <p:cNvPr id="4" name="Footer Placeholder 3"/>
          <p:cNvSpPr>
            <a:spLocks noGrp="1"/>
          </p:cNvSpPr>
          <p:nvPr>
            <p:ph type="ftr" sz="quarter" idx="11"/>
          </p:nvPr>
        </p:nvSpPr>
        <p:spPr>
          <a:xfrm>
            <a:off x="3219450" y="6477000"/>
            <a:ext cx="2895600" cy="274637"/>
          </a:xfrm>
          <a:noFill/>
        </p:spPr>
        <p:txBody>
          <a:bodyPr/>
          <a:lstStyle/>
          <a:p>
            <a:r>
              <a:rPr lang="en-US" dirty="0"/>
              <a:t>Total Quality Management</a:t>
            </a:r>
            <a:endParaRPr lang="en-US" sz="1400" dirty="0">
              <a:latin typeface="Arial" pitchFamily="34" charset="0"/>
            </a:endParaRPr>
          </a:p>
        </p:txBody>
      </p:sp>
      <p:sp>
        <p:nvSpPr>
          <p:cNvPr id="5" name="Oval 15"/>
          <p:cNvSpPr>
            <a:spLocks noChangeArrowheads="1"/>
          </p:cNvSpPr>
          <p:nvPr/>
        </p:nvSpPr>
        <p:spPr bwMode="auto">
          <a:xfrm>
            <a:off x="4114800" y="1866900"/>
            <a:ext cx="2590800" cy="1219200"/>
          </a:xfrm>
          <a:prstGeom prst="ellipse">
            <a:avLst/>
          </a:prstGeom>
          <a:solidFill>
            <a:schemeClr val="accent2"/>
          </a:solidFill>
          <a:ln w="95250">
            <a:solidFill>
              <a:schemeClr val="bg2"/>
            </a:solidFill>
            <a:round/>
            <a:headEnd/>
            <a:tailEnd/>
          </a:ln>
        </p:spPr>
        <p:txBody>
          <a:bodyPr anchor="ctr">
            <a:spAutoFit/>
          </a:bodyPr>
          <a:lstStyle/>
          <a:p>
            <a:endParaRPr lang="en-US"/>
          </a:p>
        </p:txBody>
      </p:sp>
      <p:sp>
        <p:nvSpPr>
          <p:cNvPr id="6" name="Rectangle 19"/>
          <p:cNvSpPr txBox="1">
            <a:spLocks noChangeArrowheads="1"/>
          </p:cNvSpPr>
          <p:nvPr/>
        </p:nvSpPr>
        <p:spPr>
          <a:xfrm>
            <a:off x="457200" y="1143000"/>
            <a:ext cx="6934200" cy="1143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Text Box 3"/>
          <p:cNvSpPr txBox="1">
            <a:spLocks noChangeArrowheads="1"/>
          </p:cNvSpPr>
          <p:nvPr/>
        </p:nvSpPr>
        <p:spPr bwMode="auto">
          <a:xfrm>
            <a:off x="2324100" y="4152900"/>
            <a:ext cx="1284288" cy="646113"/>
          </a:xfrm>
          <a:prstGeom prst="rect">
            <a:avLst/>
          </a:prstGeom>
          <a:solidFill>
            <a:srgbClr val="FF9966"/>
          </a:solidFill>
          <a:ln w="95250">
            <a:solidFill>
              <a:schemeClr val="bg2"/>
            </a:solidFill>
            <a:miter lim="800000"/>
            <a:headEnd/>
            <a:tailEnd/>
          </a:ln>
        </p:spPr>
        <p:txBody>
          <a:bodyPr wrap="none" anchor="ctr">
            <a:spAutoFit/>
          </a:bodyPr>
          <a:lstStyle/>
          <a:p>
            <a:r>
              <a:rPr kumimoji="0" lang="en-US" sz="1800">
                <a:solidFill>
                  <a:schemeClr val="tx1"/>
                </a:solidFill>
                <a:latin typeface="Arial Rounded MT Bold" pitchFamily="34" charset="0"/>
              </a:rPr>
              <a:t>Customer</a:t>
            </a:r>
          </a:p>
          <a:p>
            <a:r>
              <a:rPr kumimoji="0" lang="en-US" sz="1800">
                <a:solidFill>
                  <a:schemeClr val="tx1"/>
                </a:solidFill>
                <a:latin typeface="Arial Rounded MT Bold" pitchFamily="34" charset="0"/>
              </a:rPr>
              <a:t>Focus</a:t>
            </a:r>
          </a:p>
        </p:txBody>
      </p:sp>
      <p:sp>
        <p:nvSpPr>
          <p:cNvPr id="8" name="Text Box 4"/>
          <p:cNvSpPr txBox="1">
            <a:spLocks noChangeArrowheads="1"/>
          </p:cNvSpPr>
          <p:nvPr/>
        </p:nvSpPr>
        <p:spPr bwMode="auto">
          <a:xfrm>
            <a:off x="3911600" y="4152900"/>
            <a:ext cx="1655763" cy="646113"/>
          </a:xfrm>
          <a:prstGeom prst="rect">
            <a:avLst/>
          </a:prstGeom>
          <a:solidFill>
            <a:srgbClr val="FF9966"/>
          </a:solidFill>
          <a:ln w="95250">
            <a:solidFill>
              <a:schemeClr val="bg2"/>
            </a:solidFill>
            <a:miter lim="800000"/>
            <a:headEnd/>
            <a:tailEnd/>
          </a:ln>
        </p:spPr>
        <p:txBody>
          <a:bodyPr wrap="none" anchor="ctr">
            <a:spAutoFit/>
          </a:bodyPr>
          <a:lstStyle/>
          <a:p>
            <a:r>
              <a:rPr kumimoji="0" lang="en-US" sz="1800">
                <a:solidFill>
                  <a:schemeClr val="tx1"/>
                </a:solidFill>
                <a:latin typeface="Arial Rounded MT Bold" pitchFamily="34" charset="0"/>
              </a:rPr>
              <a:t>Process</a:t>
            </a:r>
          </a:p>
          <a:p>
            <a:r>
              <a:rPr kumimoji="0" lang="en-US" sz="1800">
                <a:solidFill>
                  <a:schemeClr val="tx1"/>
                </a:solidFill>
                <a:latin typeface="Arial Rounded MT Bold" pitchFamily="34" charset="0"/>
              </a:rPr>
              <a:t>Improvement</a:t>
            </a:r>
          </a:p>
        </p:txBody>
      </p:sp>
      <p:sp>
        <p:nvSpPr>
          <p:cNvPr id="9" name="Text Box 5"/>
          <p:cNvSpPr txBox="1">
            <a:spLocks noChangeArrowheads="1"/>
          </p:cNvSpPr>
          <p:nvPr/>
        </p:nvSpPr>
        <p:spPr bwMode="auto">
          <a:xfrm>
            <a:off x="5816600" y="4152900"/>
            <a:ext cx="1539875" cy="646113"/>
          </a:xfrm>
          <a:prstGeom prst="rect">
            <a:avLst/>
          </a:prstGeom>
          <a:solidFill>
            <a:srgbClr val="FF9966"/>
          </a:solidFill>
          <a:ln w="95250">
            <a:solidFill>
              <a:schemeClr val="bg2"/>
            </a:solidFill>
            <a:miter lim="800000"/>
            <a:headEnd/>
            <a:tailEnd/>
          </a:ln>
        </p:spPr>
        <p:txBody>
          <a:bodyPr wrap="none" anchor="ctr">
            <a:spAutoFit/>
          </a:bodyPr>
          <a:lstStyle/>
          <a:p>
            <a:r>
              <a:rPr kumimoji="0" lang="en-US" sz="1800">
                <a:solidFill>
                  <a:schemeClr val="tx1"/>
                </a:solidFill>
                <a:latin typeface="Arial Rounded MT Bold" pitchFamily="34" charset="0"/>
              </a:rPr>
              <a:t>Total</a:t>
            </a:r>
          </a:p>
          <a:p>
            <a:r>
              <a:rPr kumimoji="0" lang="en-US" sz="1800">
                <a:solidFill>
                  <a:schemeClr val="tx1"/>
                </a:solidFill>
                <a:latin typeface="Arial Rounded MT Bold" pitchFamily="34" charset="0"/>
              </a:rPr>
              <a:t>Involvement</a:t>
            </a:r>
          </a:p>
        </p:txBody>
      </p:sp>
      <p:sp>
        <p:nvSpPr>
          <p:cNvPr id="10" name="Text Box 6"/>
          <p:cNvSpPr txBox="1">
            <a:spLocks noChangeArrowheads="1"/>
          </p:cNvSpPr>
          <p:nvPr/>
        </p:nvSpPr>
        <p:spPr bwMode="auto">
          <a:xfrm>
            <a:off x="2146300" y="5188247"/>
            <a:ext cx="5406288" cy="923330"/>
          </a:xfrm>
          <a:prstGeom prst="rect">
            <a:avLst/>
          </a:prstGeom>
          <a:solidFill>
            <a:srgbClr val="FFFF99"/>
          </a:solidFill>
          <a:ln w="95250">
            <a:solidFill>
              <a:schemeClr val="bg2"/>
            </a:solidFill>
            <a:miter lim="800000"/>
            <a:headEnd/>
            <a:tailEnd/>
          </a:ln>
        </p:spPr>
        <p:txBody>
          <a:bodyPr wrap="none" anchor="ctr">
            <a:spAutoFit/>
          </a:bodyPr>
          <a:lstStyle/>
          <a:p>
            <a:r>
              <a:rPr kumimoji="0" lang="en-US" sz="1800" dirty="0" smtClean="0">
                <a:solidFill>
                  <a:srgbClr val="003399"/>
                </a:solidFill>
                <a:latin typeface="Arial Rounded MT Bold" pitchFamily="34" charset="0"/>
              </a:rPr>
              <a:t>Leadership 	Education </a:t>
            </a:r>
            <a:r>
              <a:rPr kumimoji="0" lang="en-US" sz="1800" dirty="0">
                <a:solidFill>
                  <a:srgbClr val="003399"/>
                </a:solidFill>
                <a:latin typeface="Arial Rounded MT Bold" pitchFamily="34" charset="0"/>
              </a:rPr>
              <a:t>and Training   </a:t>
            </a:r>
            <a:endParaRPr kumimoji="0" lang="en-US" sz="1800" dirty="0" smtClean="0">
              <a:solidFill>
                <a:srgbClr val="003399"/>
              </a:solidFill>
              <a:latin typeface="Arial Rounded MT Bold" pitchFamily="34" charset="0"/>
            </a:endParaRPr>
          </a:p>
          <a:p>
            <a:r>
              <a:rPr kumimoji="0" lang="en-US" sz="1800" dirty="0" smtClean="0">
                <a:solidFill>
                  <a:srgbClr val="003399"/>
                </a:solidFill>
                <a:latin typeface="Arial Rounded MT Bold" pitchFamily="34" charset="0"/>
              </a:rPr>
              <a:t>Supportive structure	Communications    </a:t>
            </a:r>
          </a:p>
          <a:p>
            <a:r>
              <a:rPr kumimoji="0" lang="en-US" sz="1800" dirty="0" smtClean="0">
                <a:solidFill>
                  <a:srgbClr val="003399"/>
                </a:solidFill>
                <a:latin typeface="Arial Rounded MT Bold" pitchFamily="34" charset="0"/>
              </a:rPr>
              <a:t> </a:t>
            </a:r>
            <a:r>
              <a:rPr kumimoji="0" lang="en-US" sz="1800" dirty="0">
                <a:solidFill>
                  <a:srgbClr val="003399"/>
                </a:solidFill>
                <a:latin typeface="Arial Rounded MT Bold" pitchFamily="34" charset="0"/>
              </a:rPr>
              <a:t>Reward and </a:t>
            </a:r>
            <a:r>
              <a:rPr kumimoji="0" lang="en-US" sz="1800" dirty="0" smtClean="0">
                <a:solidFill>
                  <a:srgbClr val="003399"/>
                </a:solidFill>
                <a:latin typeface="Arial Rounded MT Bold" pitchFamily="34" charset="0"/>
              </a:rPr>
              <a:t>recognition		Measurement</a:t>
            </a:r>
            <a:endParaRPr kumimoji="0" lang="en-US" sz="1800" dirty="0">
              <a:solidFill>
                <a:srgbClr val="003399"/>
              </a:solidFill>
              <a:latin typeface="Arial Rounded MT Bold" pitchFamily="34" charset="0"/>
            </a:endParaRPr>
          </a:p>
        </p:txBody>
      </p:sp>
      <p:sp>
        <p:nvSpPr>
          <p:cNvPr id="11" name="Line 8"/>
          <p:cNvSpPr>
            <a:spLocks noChangeShapeType="1"/>
          </p:cNvSpPr>
          <p:nvPr/>
        </p:nvSpPr>
        <p:spPr bwMode="auto">
          <a:xfrm flipV="1">
            <a:off x="2286000" y="2781300"/>
            <a:ext cx="1981200" cy="1371600"/>
          </a:xfrm>
          <a:prstGeom prst="line">
            <a:avLst/>
          </a:prstGeom>
          <a:noFill/>
          <a:ln w="95250">
            <a:solidFill>
              <a:schemeClr val="bg2"/>
            </a:solidFill>
            <a:round/>
            <a:headEnd/>
            <a:tailEnd/>
          </a:ln>
        </p:spPr>
        <p:txBody>
          <a:bodyPr anchor="ctr">
            <a:spAutoFit/>
          </a:bodyPr>
          <a:lstStyle/>
          <a:p>
            <a:endParaRPr lang="en-US"/>
          </a:p>
        </p:txBody>
      </p:sp>
      <p:sp>
        <p:nvSpPr>
          <p:cNvPr id="12" name="Line 9"/>
          <p:cNvSpPr>
            <a:spLocks noChangeShapeType="1"/>
          </p:cNvSpPr>
          <p:nvPr/>
        </p:nvSpPr>
        <p:spPr bwMode="auto">
          <a:xfrm flipV="1">
            <a:off x="3581400" y="3009900"/>
            <a:ext cx="1219200" cy="1143000"/>
          </a:xfrm>
          <a:prstGeom prst="line">
            <a:avLst/>
          </a:prstGeom>
          <a:noFill/>
          <a:ln w="95250">
            <a:solidFill>
              <a:schemeClr val="bg2"/>
            </a:solidFill>
            <a:round/>
            <a:headEnd/>
            <a:tailEnd/>
          </a:ln>
        </p:spPr>
        <p:txBody>
          <a:bodyPr anchor="ctr">
            <a:spAutoFit/>
          </a:bodyPr>
          <a:lstStyle/>
          <a:p>
            <a:endParaRPr lang="en-US"/>
          </a:p>
        </p:txBody>
      </p:sp>
      <p:sp>
        <p:nvSpPr>
          <p:cNvPr id="13" name="Line 10"/>
          <p:cNvSpPr>
            <a:spLocks noChangeShapeType="1"/>
          </p:cNvSpPr>
          <p:nvPr/>
        </p:nvSpPr>
        <p:spPr bwMode="auto">
          <a:xfrm flipV="1">
            <a:off x="5562600" y="3086100"/>
            <a:ext cx="152400" cy="1066800"/>
          </a:xfrm>
          <a:prstGeom prst="line">
            <a:avLst/>
          </a:prstGeom>
          <a:noFill/>
          <a:ln w="95250">
            <a:solidFill>
              <a:schemeClr val="bg2"/>
            </a:solidFill>
            <a:round/>
            <a:headEnd/>
            <a:tailEnd/>
          </a:ln>
        </p:spPr>
        <p:txBody>
          <a:bodyPr anchor="ctr">
            <a:spAutoFit/>
          </a:bodyPr>
          <a:lstStyle/>
          <a:p>
            <a:endParaRPr lang="en-US"/>
          </a:p>
        </p:txBody>
      </p:sp>
      <p:sp>
        <p:nvSpPr>
          <p:cNvPr id="14" name="Line 11"/>
          <p:cNvSpPr>
            <a:spLocks noChangeShapeType="1"/>
          </p:cNvSpPr>
          <p:nvPr/>
        </p:nvSpPr>
        <p:spPr bwMode="auto">
          <a:xfrm flipV="1">
            <a:off x="3886200" y="3086100"/>
            <a:ext cx="1143000" cy="1066800"/>
          </a:xfrm>
          <a:prstGeom prst="line">
            <a:avLst/>
          </a:prstGeom>
          <a:noFill/>
          <a:ln w="95250">
            <a:solidFill>
              <a:schemeClr val="bg2"/>
            </a:solidFill>
            <a:round/>
            <a:headEnd/>
            <a:tailEnd/>
          </a:ln>
        </p:spPr>
        <p:txBody>
          <a:bodyPr anchor="ctr">
            <a:spAutoFit/>
          </a:bodyPr>
          <a:lstStyle/>
          <a:p>
            <a:endParaRPr lang="en-US"/>
          </a:p>
        </p:txBody>
      </p:sp>
      <p:sp>
        <p:nvSpPr>
          <p:cNvPr id="15" name="Line 12"/>
          <p:cNvSpPr>
            <a:spLocks noChangeShapeType="1"/>
          </p:cNvSpPr>
          <p:nvPr/>
        </p:nvSpPr>
        <p:spPr bwMode="auto">
          <a:xfrm flipH="1" flipV="1">
            <a:off x="6553200" y="2628900"/>
            <a:ext cx="762000" cy="1524000"/>
          </a:xfrm>
          <a:prstGeom prst="line">
            <a:avLst/>
          </a:prstGeom>
          <a:noFill/>
          <a:ln w="95250">
            <a:solidFill>
              <a:schemeClr val="bg2"/>
            </a:solidFill>
            <a:round/>
            <a:headEnd/>
            <a:tailEnd/>
          </a:ln>
        </p:spPr>
        <p:txBody>
          <a:bodyPr anchor="ctr">
            <a:spAutoFit/>
          </a:bodyPr>
          <a:lstStyle/>
          <a:p>
            <a:endParaRPr lang="en-US"/>
          </a:p>
        </p:txBody>
      </p:sp>
      <p:sp>
        <p:nvSpPr>
          <p:cNvPr id="16" name="Line 13"/>
          <p:cNvSpPr>
            <a:spLocks noChangeShapeType="1"/>
          </p:cNvSpPr>
          <p:nvPr/>
        </p:nvSpPr>
        <p:spPr bwMode="auto">
          <a:xfrm flipV="1">
            <a:off x="5867400" y="3086100"/>
            <a:ext cx="152400" cy="1066800"/>
          </a:xfrm>
          <a:prstGeom prst="line">
            <a:avLst/>
          </a:prstGeom>
          <a:noFill/>
          <a:ln w="95250">
            <a:solidFill>
              <a:schemeClr val="bg2"/>
            </a:solidFill>
            <a:round/>
            <a:headEnd/>
            <a:tailEnd/>
          </a:ln>
        </p:spPr>
        <p:txBody>
          <a:bodyPr anchor="ctr">
            <a:spAutoFit/>
          </a:bodyPr>
          <a:lstStyle/>
          <a:p>
            <a:endParaRPr lang="en-US"/>
          </a:p>
        </p:txBody>
      </p:sp>
      <p:sp>
        <p:nvSpPr>
          <p:cNvPr id="17" name="Text Box 14"/>
          <p:cNvSpPr txBox="1">
            <a:spLocks noChangeArrowheads="1"/>
          </p:cNvSpPr>
          <p:nvPr/>
        </p:nvSpPr>
        <p:spPr bwMode="auto">
          <a:xfrm>
            <a:off x="4311650" y="2035175"/>
            <a:ext cx="2146300" cy="822325"/>
          </a:xfrm>
          <a:prstGeom prst="rect">
            <a:avLst/>
          </a:prstGeom>
          <a:noFill/>
          <a:ln w="95250">
            <a:noFill/>
            <a:miter lim="800000"/>
            <a:headEnd/>
            <a:tailEnd/>
          </a:ln>
        </p:spPr>
        <p:txBody>
          <a:bodyPr wrap="none" anchor="ctr">
            <a:spAutoFit/>
          </a:bodyPr>
          <a:lstStyle/>
          <a:p>
            <a:r>
              <a:rPr kumimoji="0" lang="en-US" sz="2400" i="1">
                <a:solidFill>
                  <a:schemeClr val="tx1"/>
                </a:solidFill>
                <a:latin typeface="Arial Rounded MT Bold" pitchFamily="34" charset="0"/>
              </a:rPr>
              <a:t>Continuous</a:t>
            </a:r>
          </a:p>
          <a:p>
            <a:r>
              <a:rPr kumimoji="0" lang="en-US" sz="2400" i="1">
                <a:solidFill>
                  <a:schemeClr val="tx1"/>
                </a:solidFill>
                <a:latin typeface="Arial Rounded MT Bold" pitchFamily="34" charset="0"/>
              </a:rPr>
              <a:t>Improvement</a:t>
            </a:r>
            <a:endParaRPr kumimoji="0" lang="en-US" sz="1600" b="0">
              <a:solidFill>
                <a:schemeClr val="tx1"/>
              </a:solidFill>
              <a:latin typeface="Arial Rounded MT Bold" pitchFamily="34" charset="0"/>
            </a:endParaRPr>
          </a:p>
        </p:txBody>
      </p:sp>
      <p:sp>
        <p:nvSpPr>
          <p:cNvPr id="18" name="Text Box 16"/>
          <p:cNvSpPr txBox="1">
            <a:spLocks noChangeArrowheads="1"/>
          </p:cNvSpPr>
          <p:nvPr/>
        </p:nvSpPr>
        <p:spPr bwMode="auto">
          <a:xfrm>
            <a:off x="744538" y="2171700"/>
            <a:ext cx="1362075" cy="396875"/>
          </a:xfrm>
          <a:prstGeom prst="rect">
            <a:avLst/>
          </a:prstGeom>
          <a:noFill/>
          <a:ln w="95250">
            <a:noFill/>
            <a:miter lim="800000"/>
            <a:headEnd/>
            <a:tailEnd/>
          </a:ln>
        </p:spPr>
        <p:txBody>
          <a:bodyPr wrap="none" anchor="ctr">
            <a:spAutoFit/>
          </a:bodyPr>
          <a:lstStyle/>
          <a:p>
            <a:r>
              <a:rPr kumimoji="0" lang="en-US" sz="2000">
                <a:solidFill>
                  <a:schemeClr val="tx1"/>
                </a:solidFill>
                <a:latin typeface="Arial Rounded MT Bold" pitchFamily="34" charset="0"/>
              </a:rPr>
              <a:t>Objective</a:t>
            </a:r>
          </a:p>
        </p:txBody>
      </p:sp>
      <p:sp>
        <p:nvSpPr>
          <p:cNvPr id="19" name="Text Box 17"/>
          <p:cNvSpPr txBox="1">
            <a:spLocks noChangeArrowheads="1"/>
          </p:cNvSpPr>
          <p:nvPr/>
        </p:nvSpPr>
        <p:spPr bwMode="auto">
          <a:xfrm>
            <a:off x="749300" y="4152900"/>
            <a:ext cx="1422400" cy="396875"/>
          </a:xfrm>
          <a:prstGeom prst="rect">
            <a:avLst/>
          </a:prstGeom>
          <a:noFill/>
          <a:ln w="95250">
            <a:noFill/>
            <a:miter lim="800000"/>
            <a:headEnd/>
            <a:tailEnd/>
          </a:ln>
        </p:spPr>
        <p:txBody>
          <a:bodyPr wrap="none" anchor="ctr">
            <a:spAutoFit/>
          </a:bodyPr>
          <a:lstStyle/>
          <a:p>
            <a:r>
              <a:rPr kumimoji="0" lang="en-US" sz="2000">
                <a:solidFill>
                  <a:schemeClr val="tx1"/>
                </a:solidFill>
                <a:latin typeface="Arial Rounded MT Bold" pitchFamily="34" charset="0"/>
              </a:rPr>
              <a:t>Principles</a:t>
            </a:r>
          </a:p>
        </p:txBody>
      </p:sp>
      <p:sp>
        <p:nvSpPr>
          <p:cNvPr id="20" name="Text Box 18"/>
          <p:cNvSpPr txBox="1">
            <a:spLocks noChangeArrowheads="1"/>
          </p:cNvSpPr>
          <p:nvPr/>
        </p:nvSpPr>
        <p:spPr bwMode="auto">
          <a:xfrm>
            <a:off x="752475" y="5372100"/>
            <a:ext cx="1331913" cy="396875"/>
          </a:xfrm>
          <a:prstGeom prst="rect">
            <a:avLst/>
          </a:prstGeom>
          <a:noFill/>
          <a:ln w="95250">
            <a:noFill/>
            <a:miter lim="800000"/>
            <a:headEnd/>
            <a:tailEnd/>
          </a:ln>
        </p:spPr>
        <p:txBody>
          <a:bodyPr wrap="none" anchor="ctr">
            <a:spAutoFit/>
          </a:bodyPr>
          <a:lstStyle/>
          <a:p>
            <a:r>
              <a:rPr kumimoji="0" lang="en-US" sz="2000">
                <a:solidFill>
                  <a:schemeClr val="tx1"/>
                </a:solidFill>
                <a:latin typeface="Arial Rounded MT Bold" pitchFamily="34" charset="0"/>
              </a:rPr>
              <a:t>Elements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Continuous Improvement versus Traditional Approach</a:t>
            </a:r>
            <a:endParaRPr lang="en-US" sz="2800" dirty="0"/>
          </a:p>
        </p:txBody>
      </p:sp>
      <p:sp>
        <p:nvSpPr>
          <p:cNvPr id="4" name="Rectangle 8"/>
          <p:cNvSpPr txBox="1">
            <a:spLocks noChangeArrowheads="1"/>
          </p:cNvSpPr>
          <p:nvPr/>
        </p:nvSpPr>
        <p:spPr>
          <a:xfrm>
            <a:off x="714375" y="2209800"/>
            <a:ext cx="4162425" cy="4284663"/>
          </a:xfrm>
          <a:prstGeom prst="rect">
            <a:avLst/>
          </a:prstGeom>
        </p:spPr>
        <p:txBody>
          <a:bodyPr vert="horz">
            <a:normAutofit/>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Market-share focus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Individuals in team</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Focus on ‘who” and “why”</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Short-term focus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Status quo focus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Product focus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Innovation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Fire fighting</a:t>
            </a:r>
          </a:p>
        </p:txBody>
      </p:sp>
      <p:sp>
        <p:nvSpPr>
          <p:cNvPr id="5" name="Rectangle 9"/>
          <p:cNvSpPr txBox="1">
            <a:spLocks noChangeArrowheads="1"/>
          </p:cNvSpPr>
          <p:nvPr/>
        </p:nvSpPr>
        <p:spPr>
          <a:xfrm>
            <a:off x="4419600" y="2133600"/>
            <a:ext cx="4438650" cy="4360863"/>
          </a:xfrm>
          <a:prstGeom prst="rect">
            <a:avLst/>
          </a:prstGeom>
        </p:spPr>
        <p:txBody>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Customer focus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Cross-functional teams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Focus on “what” and “how”</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Long-term focus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Continuous improvement</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Process improvement focus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Incremental improvements</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Problem solving</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 Box 5"/>
          <p:cNvSpPr txBox="1">
            <a:spLocks noChangeArrowheads="1"/>
          </p:cNvSpPr>
          <p:nvPr/>
        </p:nvSpPr>
        <p:spPr bwMode="auto">
          <a:xfrm>
            <a:off x="838200" y="1693863"/>
            <a:ext cx="2738438" cy="396875"/>
          </a:xfrm>
          <a:prstGeom prst="rect">
            <a:avLst/>
          </a:prstGeom>
          <a:noFill/>
          <a:ln w="9525">
            <a:noFill/>
            <a:miter lim="800000"/>
            <a:headEnd/>
            <a:tailEnd/>
          </a:ln>
        </p:spPr>
        <p:txBody>
          <a:bodyPr wrap="none" anchor="ctr">
            <a:spAutoFit/>
          </a:bodyPr>
          <a:lstStyle/>
          <a:p>
            <a:r>
              <a:rPr kumimoji="0" lang="en-US" sz="2000" u="sng" dirty="0">
                <a:solidFill>
                  <a:schemeClr val="tx1"/>
                </a:solidFill>
              </a:rPr>
              <a:t>Traditional Approach</a:t>
            </a:r>
          </a:p>
        </p:txBody>
      </p:sp>
      <p:sp>
        <p:nvSpPr>
          <p:cNvPr id="8" name="Text Box 5"/>
          <p:cNvSpPr txBox="1">
            <a:spLocks noChangeArrowheads="1"/>
          </p:cNvSpPr>
          <p:nvPr/>
        </p:nvSpPr>
        <p:spPr bwMode="auto">
          <a:xfrm>
            <a:off x="4810122" y="1676338"/>
            <a:ext cx="2618987" cy="400110"/>
          </a:xfrm>
          <a:prstGeom prst="rect">
            <a:avLst/>
          </a:prstGeom>
          <a:noFill/>
          <a:ln w="9525">
            <a:noFill/>
            <a:miter lim="800000"/>
            <a:headEnd/>
            <a:tailEnd/>
          </a:ln>
        </p:spPr>
        <p:txBody>
          <a:bodyPr wrap="none" anchor="ctr">
            <a:spAutoFit/>
          </a:bodyPr>
          <a:lstStyle/>
          <a:p>
            <a:r>
              <a:rPr kumimoji="0" lang="en-US" sz="2000" u="sng" dirty="0" smtClean="0">
                <a:solidFill>
                  <a:schemeClr val="tx1"/>
                </a:solidFill>
              </a:rPr>
              <a:t>Continuous improvement</a:t>
            </a:r>
            <a:endParaRPr kumimoji="0" lang="en-US" sz="2000" u="sng"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
                                            <p:txEl>
                                              <p:pRg st="0" end="0"/>
                                            </p:txEl>
                                          </p:spTgt>
                                        </p:tgtEl>
                                        <p:attrNameLst>
                                          <p:attrName>ppt_c</p:attrName>
                                        </p:attrNameLst>
                                      </p:cBhvr>
                                      <p:to>
                                        <a:schemeClr val="tx1"/>
                                      </p:to>
                                    </p:animClr>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
                                            <p:txEl>
                                              <p:pRg st="1" end="1"/>
                                            </p:txEl>
                                          </p:spTgt>
                                        </p:tgtEl>
                                        <p:attrNameLst>
                                          <p:attrName>ppt_c</p:attrName>
                                        </p:attrNameLst>
                                      </p:cBhvr>
                                      <p:to>
                                        <a:schemeClr val="tx1"/>
                                      </p:to>
                                    </p:animClr>
                                  </p:sub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
                                            <p:txEl>
                                              <p:pRg st="2" end="2"/>
                                            </p:txEl>
                                          </p:spTgt>
                                        </p:tgtEl>
                                        <p:attrNameLst>
                                          <p:attrName>ppt_c</p:attrName>
                                        </p:attrNameLst>
                                      </p:cBhvr>
                                      <p:to>
                                        <a:schemeClr val="tx1"/>
                                      </p:to>
                                    </p:animClr>
                                  </p:sub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
                                            <p:txEl>
                                              <p:pRg st="3" end="3"/>
                                            </p:txEl>
                                          </p:spTgt>
                                        </p:tgtEl>
                                        <p:attrNameLst>
                                          <p:attrName>ppt_c</p:attrName>
                                        </p:attrNameLst>
                                      </p:cBhvr>
                                      <p:to>
                                        <a:schemeClr val="tx1"/>
                                      </p:to>
                                    </p:animClr>
                                  </p:sub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
                                            <p:txEl>
                                              <p:pRg st="4" end="4"/>
                                            </p:txEl>
                                          </p:spTgt>
                                        </p:tgtEl>
                                        <p:attrNameLst>
                                          <p:attrName>ppt_c</p:attrName>
                                        </p:attrNameLst>
                                      </p:cBhvr>
                                      <p:to>
                                        <a:schemeClr val="tx1"/>
                                      </p:to>
                                    </p:animClr>
                                  </p:sub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
                                            <p:txEl>
                                              <p:pRg st="5" end="5"/>
                                            </p:txEl>
                                          </p:spTgt>
                                        </p:tgtEl>
                                        <p:attrNameLst>
                                          <p:attrName>ppt_c</p:attrName>
                                        </p:attrNameLst>
                                      </p:cBhvr>
                                      <p:to>
                                        <a:schemeClr val="tx1"/>
                                      </p:to>
                                    </p:animClr>
                                  </p:sub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
                                            <p:txEl>
                                              <p:pRg st="6" end="6"/>
                                            </p:txEl>
                                          </p:spTgt>
                                        </p:tgtEl>
                                        <p:attrNameLst>
                                          <p:attrName>ppt_c</p:attrName>
                                        </p:attrNameLst>
                                      </p:cBhvr>
                                      <p:to>
                                        <a:schemeClr val="tx1"/>
                                      </p:to>
                                    </p:animClr>
                                  </p:sub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
                                            <p:txEl>
                                              <p:pRg st="7" end="7"/>
                                            </p:txEl>
                                          </p:spTgt>
                                        </p:tgtEl>
                                        <p:attrNameLst>
                                          <p:attrName>ppt_c</p:attrName>
                                        </p:attrNameLst>
                                      </p:cBhvr>
                                      <p:to>
                                        <a:schemeClr val="tx1"/>
                                      </p:to>
                                    </p:animClr>
                                  </p:sub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Effect transition="in" filter="slide(fromLeft)">
                                      <p:cBhvr>
                                        <p:cTn id="48" dur="500"/>
                                        <p:tgtEl>
                                          <p:spTgt spid="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animEffect transition="in" filter="slide(fromLeft)">
                                      <p:cBhvr>
                                        <p:cTn id="53" dur="500"/>
                                        <p:tgtEl>
                                          <p:spTgt spid="5">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5">
                                            <p:txEl>
                                              <p:pRg st="2" end="2"/>
                                            </p:txEl>
                                          </p:spTgt>
                                        </p:tgtEl>
                                        <p:attrNameLst>
                                          <p:attrName>style.visibility</p:attrName>
                                        </p:attrNameLst>
                                      </p:cBhvr>
                                      <p:to>
                                        <p:strVal val="visible"/>
                                      </p:to>
                                    </p:set>
                                    <p:animEffect transition="in" filter="slide(fromLeft)">
                                      <p:cBhvr>
                                        <p:cTn id="58" dur="500"/>
                                        <p:tgtEl>
                                          <p:spTgt spid="5">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slide(fromLeft)">
                                      <p:cBhvr>
                                        <p:cTn id="63" dur="500"/>
                                        <p:tgtEl>
                                          <p:spTgt spid="5">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slide(fromLeft)">
                                      <p:cBhvr>
                                        <p:cTn id="68" dur="500"/>
                                        <p:tgtEl>
                                          <p:spTgt spid="5">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slide(fromLeft)">
                                      <p:cBhvr>
                                        <p:cTn id="73" dur="500"/>
                                        <p:tgtEl>
                                          <p:spTgt spid="5">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8" fill="hold" grpId="0" nodeType="click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slide(fromLeft)">
                                      <p:cBhvr>
                                        <p:cTn id="78" dur="500"/>
                                        <p:tgtEl>
                                          <p:spTgt spid="5">
                                            <p:txEl>
                                              <p:pRg st="6" end="6"/>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5">
                                            <p:txEl>
                                              <p:pRg st="7" end="7"/>
                                            </p:txEl>
                                          </p:spTgt>
                                        </p:tgtEl>
                                        <p:attrNameLst>
                                          <p:attrName>style.visibility</p:attrName>
                                        </p:attrNameLst>
                                      </p:cBhvr>
                                      <p:to>
                                        <p:strVal val="visible"/>
                                      </p:to>
                                    </p:set>
                                    <p:animEffect transition="in" filter="slide(fromLeft)">
                                      <p:cBhvr>
                                        <p:cTn id="8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P spid="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Elements of TQM</a:t>
            </a:r>
          </a:p>
        </p:txBody>
      </p:sp>
      <p:sp>
        <p:nvSpPr>
          <p:cNvPr id="3" name="Content Placeholder 2"/>
          <p:cNvSpPr>
            <a:spLocks noGrp="1"/>
          </p:cNvSpPr>
          <p:nvPr>
            <p:ph sz="quarter" idx="1"/>
          </p:nvPr>
        </p:nvSpPr>
        <p:spPr/>
        <p:txBody>
          <a:bodyPr>
            <a:noAutofit/>
          </a:bodyPr>
          <a:lstStyle/>
          <a:p>
            <a:pPr algn="just">
              <a:spcAft>
                <a:spcPts val="600"/>
              </a:spcAft>
            </a:pPr>
            <a:r>
              <a:rPr lang="en-US" sz="1600" b="1" dirty="0" smtClean="0">
                <a:latin typeface="Times New Roman" pitchFamily="18" charset="0"/>
                <a:cs typeface="Times New Roman" pitchFamily="18" charset="0"/>
              </a:rPr>
              <a:t>Be customer focused:</a:t>
            </a:r>
            <a:r>
              <a:rPr lang="en-US" sz="1600" dirty="0" smtClean="0">
                <a:latin typeface="Times New Roman" pitchFamily="18" charset="0"/>
                <a:cs typeface="Times New Roman" pitchFamily="18" charset="0"/>
              </a:rPr>
              <a:t> It requires the company to check customers' attitudes regularly and includes the idea of internal customers as well as external ones.</a:t>
            </a:r>
          </a:p>
          <a:p>
            <a:pPr algn="just">
              <a:spcAft>
                <a:spcPts val="600"/>
              </a:spcAft>
            </a:pPr>
            <a:r>
              <a:rPr lang="en-US" sz="1600" b="1" dirty="0" smtClean="0">
                <a:latin typeface="Times New Roman" pitchFamily="18" charset="0"/>
                <a:cs typeface="Times New Roman" pitchFamily="18" charset="0"/>
              </a:rPr>
              <a:t>Do it right the first time: </a:t>
            </a:r>
            <a:r>
              <a:rPr lang="en-US" sz="1600" dirty="0" smtClean="0">
                <a:latin typeface="Times New Roman" pitchFamily="18" charset="0"/>
                <a:cs typeface="Times New Roman" pitchFamily="18" charset="0"/>
              </a:rPr>
              <a:t>This means avoiding rework, i.e., cutting the amount of defective work.</a:t>
            </a:r>
          </a:p>
          <a:p>
            <a:pPr algn="just">
              <a:lnSpc>
                <a:spcPct val="90000"/>
              </a:lnSpc>
              <a:spcAft>
                <a:spcPts val="600"/>
              </a:spcAft>
              <a:defRPr/>
            </a:pPr>
            <a:r>
              <a:rPr lang="en-US" sz="1600" b="1" dirty="0" smtClean="0">
                <a:latin typeface="Times New Roman" pitchFamily="18" charset="0"/>
                <a:cs typeface="Times New Roman" pitchFamily="18" charset="0"/>
              </a:rPr>
              <a:t>Constantly improve: </a:t>
            </a:r>
            <a:r>
              <a:rPr lang="en-US" sz="1600" dirty="0" smtClean="0">
                <a:latin typeface="Times New Roman" pitchFamily="18" charset="0"/>
                <a:cs typeface="Times New Roman" pitchFamily="18" charset="0"/>
              </a:rPr>
              <a:t>Continuous improvement allows the company gradually to get better.</a:t>
            </a:r>
          </a:p>
          <a:p>
            <a:pPr algn="just">
              <a:lnSpc>
                <a:spcPct val="90000"/>
              </a:lnSpc>
              <a:spcAft>
                <a:spcPts val="600"/>
              </a:spcAft>
              <a:defRPr/>
            </a:pPr>
            <a:r>
              <a:rPr lang="en-US" sz="1600" b="1" dirty="0" smtClean="0">
                <a:latin typeface="Times New Roman" pitchFamily="18" charset="0"/>
                <a:cs typeface="Times New Roman" pitchFamily="18" charset="0"/>
              </a:rPr>
              <a:t>Quality is an attitude: </a:t>
            </a:r>
            <a:r>
              <a:rPr lang="en-US" sz="1600" dirty="0" smtClean="0">
                <a:latin typeface="Times New Roman" pitchFamily="18" charset="0"/>
                <a:cs typeface="Times New Roman" pitchFamily="18" charset="0"/>
              </a:rPr>
              <a:t>Every one has to be committed to quality. That means changing the attitude of the entire workforce, and altering the way the company operates.</a:t>
            </a:r>
          </a:p>
          <a:p>
            <a:pPr algn="just">
              <a:lnSpc>
                <a:spcPct val="90000"/>
              </a:lnSpc>
              <a:spcAft>
                <a:spcPts val="600"/>
              </a:spcAft>
              <a:defRPr/>
            </a:pPr>
            <a:r>
              <a:rPr lang="en-US" sz="1600" b="1" dirty="0" smtClean="0">
                <a:latin typeface="Times New Roman" pitchFamily="18" charset="0"/>
                <a:cs typeface="Times New Roman" pitchFamily="18" charset="0"/>
              </a:rPr>
              <a:t>Telling staff what is going on: </a:t>
            </a:r>
            <a:r>
              <a:rPr lang="en-US" sz="1600" dirty="0" smtClean="0">
                <a:latin typeface="Times New Roman" pitchFamily="18" charset="0"/>
                <a:cs typeface="Times New Roman" pitchFamily="18" charset="0"/>
              </a:rPr>
              <a:t>This involves improved communication. Typically, it includes team briefing.</a:t>
            </a:r>
          </a:p>
          <a:p>
            <a:pPr algn="just">
              <a:spcAft>
                <a:spcPts val="600"/>
              </a:spcAft>
            </a:pPr>
            <a:r>
              <a:rPr lang="en-US" sz="1600" b="1" dirty="0" smtClean="0">
                <a:latin typeface="Times New Roman" pitchFamily="18" charset="0"/>
                <a:cs typeface="Times New Roman" pitchFamily="18" charset="0"/>
              </a:rPr>
              <a:t>Educate and train people:</a:t>
            </a:r>
            <a:r>
              <a:rPr lang="en-US" sz="1600" dirty="0" smtClean="0">
                <a:latin typeface="Times New Roman" pitchFamily="18" charset="0"/>
                <a:cs typeface="Times New Roman" pitchFamily="18" charset="0"/>
              </a:rPr>
              <a:t> An unskilled workforce makes mistakes. Giving more skills to workers means they can do a wider range of jobs, and do them better. It also means educating staff in the principles of TQM, which is a whole new style of working.</a:t>
            </a:r>
          </a:p>
          <a:p>
            <a:endParaRPr lang="en-US" sz="1600" dirty="0" smtClean="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Contd</a:t>
            </a:r>
            <a:r>
              <a:rPr lang="en-US" sz="3200" dirty="0" smtClean="0"/>
              <a:t>…</a:t>
            </a:r>
            <a:endParaRPr lang="en-US" sz="3200" dirty="0"/>
          </a:p>
        </p:txBody>
      </p:sp>
      <p:sp>
        <p:nvSpPr>
          <p:cNvPr id="3" name="Content Placeholder 2"/>
          <p:cNvSpPr>
            <a:spLocks noGrp="1"/>
          </p:cNvSpPr>
          <p:nvPr>
            <p:ph sz="quarter" idx="1"/>
          </p:nvPr>
        </p:nvSpPr>
        <p:spPr>
          <a:xfrm>
            <a:off x="612648" y="1600200"/>
            <a:ext cx="8153400" cy="5105400"/>
          </a:xfrm>
        </p:spPr>
        <p:txBody>
          <a:bodyPr>
            <a:noAutofit/>
          </a:bodyPr>
          <a:lstStyle/>
          <a:p>
            <a:pPr indent="-182880" algn="just">
              <a:lnSpc>
                <a:spcPct val="120000"/>
              </a:lnSpc>
              <a:defRPr/>
            </a:pPr>
            <a:r>
              <a:rPr lang="en-US" sz="1600" b="1" dirty="0" smtClean="0">
                <a:latin typeface="Times New Roman" pitchFamily="18" charset="0"/>
                <a:cs typeface="Times New Roman" pitchFamily="18" charset="0"/>
              </a:rPr>
              <a:t>Measure the work: </a:t>
            </a:r>
            <a:r>
              <a:rPr lang="en-US" sz="1600" dirty="0" smtClean="0">
                <a:latin typeface="Times New Roman" pitchFamily="18" charset="0"/>
                <a:cs typeface="Times New Roman" pitchFamily="18" charset="0"/>
              </a:rPr>
              <a:t>Measurement allows the company to make decisions based on facts, not opinion. It helps to maintain standards and keep processes within the agreed tolerances.</a:t>
            </a:r>
          </a:p>
          <a:p>
            <a:pPr indent="-182880" algn="just">
              <a:lnSpc>
                <a:spcPct val="120000"/>
              </a:lnSpc>
              <a:defRPr/>
            </a:pPr>
            <a:r>
              <a:rPr lang="en-US" sz="1600" b="1" dirty="0" smtClean="0">
                <a:latin typeface="Times New Roman" pitchFamily="18" charset="0"/>
                <a:cs typeface="Times New Roman" pitchFamily="18" charset="0"/>
              </a:rPr>
              <a:t>Top management must be involved:</a:t>
            </a:r>
            <a:r>
              <a:rPr lang="en-US" sz="1600" dirty="0" smtClean="0">
                <a:latin typeface="Times New Roman" pitchFamily="18" charset="0"/>
                <a:cs typeface="Times New Roman" pitchFamily="18" charset="0"/>
              </a:rPr>
              <a:t> If senior management is not involved, the program will fail.</a:t>
            </a:r>
          </a:p>
          <a:p>
            <a:pPr indent="-182880" algn="just">
              <a:lnSpc>
                <a:spcPct val="120000"/>
              </a:lnSpc>
            </a:pPr>
            <a:r>
              <a:rPr lang="en-US" sz="1600" b="1" dirty="0" smtClean="0">
                <a:latin typeface="Times New Roman" pitchFamily="18" charset="0"/>
                <a:cs typeface="Times New Roman" pitchFamily="18" charset="0"/>
              </a:rPr>
              <a:t>Make it a good place to work:</a:t>
            </a:r>
            <a:r>
              <a:rPr lang="en-US" sz="1600" dirty="0" smtClean="0">
                <a:latin typeface="Times New Roman" pitchFamily="18" charset="0"/>
                <a:cs typeface="Times New Roman" pitchFamily="18" charset="0"/>
              </a:rPr>
              <a:t> Many companies are full of fear. Staffs are afraid of the sack, their boss and making mistakes. There is no point in running a TQM program unless the company drives out fear.</a:t>
            </a:r>
          </a:p>
          <a:p>
            <a:pPr indent="-182880" algn="just">
              <a:lnSpc>
                <a:spcPct val="120000"/>
              </a:lnSpc>
            </a:pPr>
            <a:r>
              <a:rPr lang="en-US" sz="1600" b="1" dirty="0" smtClean="0">
                <a:latin typeface="Times New Roman" pitchFamily="18" charset="0"/>
                <a:cs typeface="Times New Roman" pitchFamily="18" charset="0"/>
              </a:rPr>
              <a:t>Introduce team work:</a:t>
            </a:r>
            <a:r>
              <a:rPr lang="en-US" sz="1600" dirty="0" smtClean="0">
                <a:latin typeface="Times New Roman" pitchFamily="18" charset="0"/>
                <a:cs typeface="Times New Roman" pitchFamily="18" charset="0"/>
              </a:rPr>
              <a:t> Team work boosts employees' morale. It reduces conflict and solves problem by hitting them with a wider range of skills. It pushes authority and responsibility downwards and provides better, more balanced solutions.</a:t>
            </a:r>
          </a:p>
          <a:p>
            <a:pPr indent="-182880" algn="just">
              <a:lnSpc>
                <a:spcPct val="120000"/>
              </a:lnSpc>
            </a:pPr>
            <a:r>
              <a:rPr lang="en-US" sz="1600" b="1" dirty="0" smtClean="0">
                <a:latin typeface="Times New Roman" pitchFamily="18" charset="0"/>
                <a:cs typeface="Times New Roman" pitchFamily="18" charset="0"/>
              </a:rPr>
              <a:t>Organize by process, not by function: </a:t>
            </a:r>
            <a:r>
              <a:rPr lang="en-US" sz="1600" dirty="0" smtClean="0">
                <a:latin typeface="Times New Roman" pitchFamily="18" charset="0"/>
                <a:cs typeface="Times New Roman" pitchFamily="18" charset="0"/>
              </a:rPr>
              <a:t>This element of TQM seeks to reduce the barriers that exist between different departments, and concentrates on getting the product to the customer.</a:t>
            </a:r>
          </a:p>
          <a:p>
            <a:pPr indent="-182880">
              <a:lnSpc>
                <a:spcPct val="120000"/>
              </a:lnSpc>
            </a:pPr>
            <a:endParaRPr lang="en-US" sz="16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Deming Management Method</a:t>
            </a:r>
            <a:endParaRPr lang="en-US" dirty="0"/>
          </a:p>
        </p:txBody>
      </p:sp>
      <p:sp>
        <p:nvSpPr>
          <p:cNvPr id="4" name="Rectangle 3"/>
          <p:cNvSpPr>
            <a:spLocks noGrp="1" noChangeArrowheads="1"/>
          </p:cNvSpPr>
          <p:nvPr>
            <p:ph sz="quarter" idx="1"/>
          </p:nvPr>
        </p:nvSpPr>
        <p:spPr>
          <a:xfrm>
            <a:off x="457200" y="1600201"/>
            <a:ext cx="7467600" cy="1752600"/>
          </a:xfrm>
        </p:spPr>
        <p:txBody>
          <a:bodyPr>
            <a:normAutofit/>
          </a:bodyPr>
          <a:lstStyle/>
          <a:p>
            <a:pPr>
              <a:buNone/>
            </a:pPr>
            <a:r>
              <a:rPr lang="en-US" sz="2000" dirty="0" smtClean="0">
                <a:latin typeface="Times New Roman" pitchFamily="18" charset="0"/>
              </a:rPr>
              <a:t>The Deming Philosophy</a:t>
            </a:r>
          </a:p>
          <a:p>
            <a:pPr>
              <a:buFontTx/>
              <a:buNone/>
            </a:pPr>
            <a:r>
              <a:rPr lang="en-US" sz="2000" dirty="0" smtClean="0">
                <a:latin typeface="Times New Roman" pitchFamily="18" charset="0"/>
              </a:rPr>
              <a:t>Definition of quality, “A product or a service possesses quality if it helps somebody and enjoys a good and sustainable market.”</a:t>
            </a:r>
          </a:p>
          <a:p>
            <a:pPr>
              <a:buFontTx/>
              <a:buNone/>
            </a:pPr>
            <a:endParaRPr lang="en-US" sz="2000" dirty="0" smtClean="0">
              <a:latin typeface="Times New Roman" pitchFamily="18" charset="0"/>
            </a:endParaRPr>
          </a:p>
        </p:txBody>
      </p:sp>
      <p:sp>
        <p:nvSpPr>
          <p:cNvPr id="5" name="Text Box 4"/>
          <p:cNvSpPr txBox="1">
            <a:spLocks noChangeArrowheads="1"/>
          </p:cNvSpPr>
          <p:nvPr/>
        </p:nvSpPr>
        <p:spPr bwMode="auto">
          <a:xfrm>
            <a:off x="609600" y="3429000"/>
            <a:ext cx="1746250" cy="379413"/>
          </a:xfrm>
          <a:prstGeom prst="rect">
            <a:avLst/>
          </a:prstGeom>
          <a:noFill/>
          <a:ln w="12700">
            <a:solidFill>
              <a:schemeClr val="tx1"/>
            </a:solidFill>
            <a:miter lim="800000"/>
            <a:headEnd/>
            <a:tailEnd/>
          </a:ln>
        </p:spPr>
        <p:txBody>
          <a:bodyPr wrap="none">
            <a:spAutoFit/>
          </a:bodyPr>
          <a:lstStyle/>
          <a:p>
            <a:r>
              <a:rPr lang="en-US" dirty="0"/>
              <a:t>Improve quality</a:t>
            </a:r>
          </a:p>
        </p:txBody>
      </p:sp>
      <p:sp>
        <p:nvSpPr>
          <p:cNvPr id="6" name="Text Box 5"/>
          <p:cNvSpPr txBox="1">
            <a:spLocks noChangeArrowheads="1"/>
          </p:cNvSpPr>
          <p:nvPr/>
        </p:nvSpPr>
        <p:spPr bwMode="auto">
          <a:xfrm>
            <a:off x="2895600" y="3429000"/>
            <a:ext cx="2584450" cy="1066800"/>
          </a:xfrm>
          <a:prstGeom prst="rect">
            <a:avLst/>
          </a:prstGeom>
          <a:noFill/>
          <a:ln w="12700">
            <a:solidFill>
              <a:schemeClr val="tx1"/>
            </a:solidFill>
            <a:miter lim="800000"/>
            <a:headEnd/>
            <a:tailEnd/>
          </a:ln>
        </p:spPr>
        <p:txBody>
          <a:bodyPr/>
          <a:lstStyle/>
          <a:p>
            <a:r>
              <a:rPr lang="en-US"/>
              <a:t>Decrease cost because of less rework, fewer mistakes.</a:t>
            </a:r>
          </a:p>
        </p:txBody>
      </p:sp>
      <p:sp>
        <p:nvSpPr>
          <p:cNvPr id="7" name="Text Box 6"/>
          <p:cNvSpPr txBox="1">
            <a:spLocks noChangeArrowheads="1"/>
          </p:cNvSpPr>
          <p:nvPr/>
        </p:nvSpPr>
        <p:spPr bwMode="auto">
          <a:xfrm>
            <a:off x="5943600" y="3505200"/>
            <a:ext cx="2438400" cy="381000"/>
          </a:xfrm>
          <a:prstGeom prst="rect">
            <a:avLst/>
          </a:prstGeom>
          <a:noFill/>
          <a:ln w="12700">
            <a:solidFill>
              <a:schemeClr val="tx1"/>
            </a:solidFill>
            <a:miter lim="800000"/>
            <a:headEnd/>
            <a:tailEnd/>
          </a:ln>
        </p:spPr>
        <p:txBody>
          <a:bodyPr wrap="none"/>
          <a:lstStyle/>
          <a:p>
            <a:r>
              <a:rPr lang="en-US"/>
              <a:t>Productivity improves</a:t>
            </a:r>
          </a:p>
        </p:txBody>
      </p:sp>
      <p:sp>
        <p:nvSpPr>
          <p:cNvPr id="8" name="Text Box 7"/>
          <p:cNvSpPr txBox="1">
            <a:spLocks noChangeArrowheads="1"/>
          </p:cNvSpPr>
          <p:nvPr/>
        </p:nvSpPr>
        <p:spPr bwMode="auto">
          <a:xfrm>
            <a:off x="5943600" y="4953000"/>
            <a:ext cx="2362200" cy="990600"/>
          </a:xfrm>
          <a:prstGeom prst="rect">
            <a:avLst/>
          </a:prstGeom>
          <a:noFill/>
          <a:ln w="12700">
            <a:solidFill>
              <a:schemeClr val="tx1"/>
            </a:solidFill>
            <a:miter lim="800000"/>
            <a:headEnd/>
            <a:tailEnd/>
          </a:ln>
        </p:spPr>
        <p:txBody>
          <a:bodyPr/>
          <a:lstStyle/>
          <a:p>
            <a:r>
              <a:rPr lang="en-US"/>
              <a:t>Capture the market with better quality and reduced cost. </a:t>
            </a:r>
          </a:p>
        </p:txBody>
      </p:sp>
      <p:sp>
        <p:nvSpPr>
          <p:cNvPr id="9" name="Text Box 8"/>
          <p:cNvSpPr txBox="1">
            <a:spLocks noChangeArrowheads="1"/>
          </p:cNvSpPr>
          <p:nvPr/>
        </p:nvSpPr>
        <p:spPr bwMode="auto">
          <a:xfrm>
            <a:off x="3200400" y="5029200"/>
            <a:ext cx="1828800" cy="685800"/>
          </a:xfrm>
          <a:prstGeom prst="rect">
            <a:avLst/>
          </a:prstGeom>
          <a:noFill/>
          <a:ln w="12700">
            <a:solidFill>
              <a:schemeClr val="tx1"/>
            </a:solidFill>
            <a:miter lim="800000"/>
            <a:headEnd/>
            <a:tailEnd/>
          </a:ln>
        </p:spPr>
        <p:txBody>
          <a:bodyPr/>
          <a:lstStyle/>
          <a:p>
            <a:r>
              <a:rPr lang="en-US"/>
              <a:t>Stay in business</a:t>
            </a:r>
          </a:p>
        </p:txBody>
      </p:sp>
      <p:sp>
        <p:nvSpPr>
          <p:cNvPr id="10" name="Text Box 9"/>
          <p:cNvSpPr txBox="1">
            <a:spLocks noChangeArrowheads="1"/>
          </p:cNvSpPr>
          <p:nvPr/>
        </p:nvSpPr>
        <p:spPr bwMode="auto">
          <a:xfrm>
            <a:off x="685800" y="5029200"/>
            <a:ext cx="1524000" cy="914400"/>
          </a:xfrm>
          <a:prstGeom prst="rect">
            <a:avLst/>
          </a:prstGeom>
          <a:noFill/>
          <a:ln w="12700">
            <a:solidFill>
              <a:schemeClr val="tx1"/>
            </a:solidFill>
            <a:miter lim="800000"/>
            <a:headEnd/>
            <a:tailEnd/>
          </a:ln>
        </p:spPr>
        <p:txBody>
          <a:bodyPr/>
          <a:lstStyle/>
          <a:p>
            <a:r>
              <a:rPr lang="en-US"/>
              <a:t>Long-term competitive strength</a:t>
            </a:r>
          </a:p>
        </p:txBody>
      </p:sp>
      <p:sp>
        <p:nvSpPr>
          <p:cNvPr id="11" name="Line 10"/>
          <p:cNvSpPr>
            <a:spLocks noChangeShapeType="1"/>
          </p:cNvSpPr>
          <p:nvPr/>
        </p:nvSpPr>
        <p:spPr bwMode="auto">
          <a:xfrm>
            <a:off x="2362200" y="3657600"/>
            <a:ext cx="533400" cy="0"/>
          </a:xfrm>
          <a:prstGeom prst="line">
            <a:avLst/>
          </a:prstGeom>
          <a:noFill/>
          <a:ln w="9525">
            <a:solidFill>
              <a:schemeClr val="tx1"/>
            </a:solidFill>
            <a:round/>
            <a:headEnd/>
            <a:tailEnd type="triangle" w="med" len="med"/>
          </a:ln>
        </p:spPr>
        <p:txBody>
          <a:bodyPr/>
          <a:lstStyle/>
          <a:p>
            <a:endParaRPr lang="en-US"/>
          </a:p>
        </p:txBody>
      </p:sp>
      <p:sp>
        <p:nvSpPr>
          <p:cNvPr id="12" name="Line 11"/>
          <p:cNvSpPr>
            <a:spLocks noChangeShapeType="1"/>
          </p:cNvSpPr>
          <p:nvPr/>
        </p:nvSpPr>
        <p:spPr bwMode="auto">
          <a:xfrm>
            <a:off x="5486400" y="3733800"/>
            <a:ext cx="457200" cy="0"/>
          </a:xfrm>
          <a:prstGeom prst="line">
            <a:avLst/>
          </a:prstGeom>
          <a:noFill/>
          <a:ln w="9525">
            <a:solidFill>
              <a:schemeClr val="tx1"/>
            </a:solidFill>
            <a:round/>
            <a:headEnd/>
            <a:tailEnd type="triangle" w="med" len="med"/>
          </a:ln>
        </p:spPr>
        <p:txBody>
          <a:bodyPr/>
          <a:lstStyle/>
          <a:p>
            <a:endParaRPr lang="en-US"/>
          </a:p>
        </p:txBody>
      </p:sp>
      <p:sp>
        <p:nvSpPr>
          <p:cNvPr id="13" name="Line 12"/>
          <p:cNvSpPr>
            <a:spLocks noChangeShapeType="1"/>
          </p:cNvSpPr>
          <p:nvPr/>
        </p:nvSpPr>
        <p:spPr bwMode="auto">
          <a:xfrm>
            <a:off x="6781800" y="3886200"/>
            <a:ext cx="0" cy="1066800"/>
          </a:xfrm>
          <a:prstGeom prst="line">
            <a:avLst/>
          </a:prstGeom>
          <a:noFill/>
          <a:ln w="9525">
            <a:solidFill>
              <a:schemeClr val="tx1"/>
            </a:solidFill>
            <a:round/>
            <a:headEnd/>
            <a:tailEnd type="triangle" w="med" len="med"/>
          </a:ln>
        </p:spPr>
        <p:txBody>
          <a:bodyPr/>
          <a:lstStyle/>
          <a:p>
            <a:endParaRPr lang="en-US"/>
          </a:p>
        </p:txBody>
      </p:sp>
      <p:sp>
        <p:nvSpPr>
          <p:cNvPr id="14" name="Line 13"/>
          <p:cNvSpPr>
            <a:spLocks noChangeShapeType="1"/>
          </p:cNvSpPr>
          <p:nvPr/>
        </p:nvSpPr>
        <p:spPr bwMode="auto">
          <a:xfrm flipH="1">
            <a:off x="5029200" y="5410200"/>
            <a:ext cx="914400" cy="0"/>
          </a:xfrm>
          <a:prstGeom prst="line">
            <a:avLst/>
          </a:prstGeom>
          <a:noFill/>
          <a:ln w="9525">
            <a:solidFill>
              <a:schemeClr val="tx1"/>
            </a:solidFill>
            <a:round/>
            <a:headEnd/>
            <a:tailEnd type="triangle" w="med" len="med"/>
          </a:ln>
        </p:spPr>
        <p:txBody>
          <a:bodyPr/>
          <a:lstStyle/>
          <a:p>
            <a:endParaRPr lang="en-US"/>
          </a:p>
        </p:txBody>
      </p:sp>
      <p:sp>
        <p:nvSpPr>
          <p:cNvPr id="15" name="Line 14"/>
          <p:cNvSpPr>
            <a:spLocks noChangeShapeType="1"/>
          </p:cNvSpPr>
          <p:nvPr/>
        </p:nvSpPr>
        <p:spPr bwMode="auto">
          <a:xfrm flipH="1">
            <a:off x="2209800" y="5410200"/>
            <a:ext cx="9906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Deming Management Method</a:t>
            </a:r>
            <a:endParaRPr lang="en-US" dirty="0"/>
          </a:p>
        </p:txBody>
      </p:sp>
      <p:sp>
        <p:nvSpPr>
          <p:cNvPr id="3" name="Content Placeholder 2"/>
          <p:cNvSpPr>
            <a:spLocks noGrp="1"/>
          </p:cNvSpPr>
          <p:nvPr>
            <p:ph sz="quarter" idx="1"/>
          </p:nvPr>
        </p:nvSpPr>
        <p:spPr>
          <a:xfrm>
            <a:off x="612648" y="1600200"/>
            <a:ext cx="8153400" cy="4876800"/>
          </a:xfrm>
        </p:spPr>
        <p:txBody>
          <a:bodyPr>
            <a:noAutofit/>
          </a:bodyPr>
          <a:lstStyle/>
          <a:p>
            <a:pPr>
              <a:buNone/>
            </a:pPr>
            <a:r>
              <a:rPr lang="en-US" sz="1600" dirty="0" smtClean="0"/>
              <a:t>1) Create constancy of purpose for improvement of product and service.</a:t>
            </a:r>
          </a:p>
          <a:p>
            <a:pPr>
              <a:buNone/>
            </a:pPr>
            <a:r>
              <a:rPr lang="en-US" sz="1600" dirty="0" smtClean="0"/>
              <a:t>2) Adopt the new philosophy of total quality.</a:t>
            </a:r>
          </a:p>
          <a:p>
            <a:pPr>
              <a:buNone/>
            </a:pPr>
            <a:r>
              <a:rPr lang="en-US" sz="1600" dirty="0" smtClean="0"/>
              <a:t>3) Cease dependence on mass inspection to achieve quality.</a:t>
            </a:r>
          </a:p>
          <a:p>
            <a:pPr>
              <a:buNone/>
            </a:pPr>
            <a:r>
              <a:rPr lang="en-US" sz="1600" dirty="0" smtClean="0"/>
              <a:t>4) End the practice of awarding business based on price tag alone.</a:t>
            </a:r>
          </a:p>
          <a:p>
            <a:pPr>
              <a:buNone/>
            </a:pPr>
            <a:r>
              <a:rPr lang="en-US" sz="1600" dirty="0" smtClean="0"/>
              <a:t>5) Improve constantly and forever the system of production and service.</a:t>
            </a:r>
          </a:p>
          <a:p>
            <a:pPr>
              <a:buNone/>
            </a:pPr>
            <a:r>
              <a:rPr lang="en-US" sz="1600" dirty="0" smtClean="0"/>
              <a:t>6) Institute training on the job.</a:t>
            </a:r>
          </a:p>
          <a:p>
            <a:pPr>
              <a:buNone/>
            </a:pPr>
            <a:r>
              <a:rPr lang="en-US" sz="1600" dirty="0" smtClean="0"/>
              <a:t>7) Institute leadership.</a:t>
            </a:r>
          </a:p>
          <a:p>
            <a:pPr>
              <a:buNone/>
            </a:pPr>
            <a:r>
              <a:rPr lang="en-US" sz="1600" dirty="0" smtClean="0"/>
              <a:t>8) Drive out fear of job insecurity.</a:t>
            </a:r>
          </a:p>
          <a:p>
            <a:pPr>
              <a:buNone/>
            </a:pPr>
            <a:r>
              <a:rPr lang="en-US" sz="1600" dirty="0" smtClean="0"/>
              <a:t>9) Break down barriers between departments or staff areas.</a:t>
            </a:r>
          </a:p>
          <a:p>
            <a:pPr>
              <a:buNone/>
            </a:pPr>
            <a:r>
              <a:rPr lang="en-US" sz="1600" dirty="0" smtClean="0"/>
              <a:t>10) Eliminate slogans, exhortations, and targets for the workforce.</a:t>
            </a:r>
          </a:p>
          <a:p>
            <a:pPr>
              <a:buNone/>
            </a:pPr>
            <a:r>
              <a:rPr lang="en-US" sz="1600" dirty="0" smtClean="0"/>
              <a:t>11) Eliminate numerical quotas, goals, and work standards.</a:t>
            </a:r>
          </a:p>
          <a:p>
            <a:pPr>
              <a:buNone/>
            </a:pPr>
            <a:r>
              <a:rPr lang="en-US" sz="1600" dirty="0" smtClean="0"/>
              <a:t>12) Remove barriers to pride of workmanship.</a:t>
            </a:r>
          </a:p>
          <a:p>
            <a:pPr>
              <a:buNone/>
            </a:pPr>
            <a:r>
              <a:rPr lang="en-US" sz="1600" dirty="0" smtClean="0"/>
              <a:t>13) Institute a vigorous program of education and retraining for everyone.</a:t>
            </a:r>
          </a:p>
          <a:p>
            <a:pPr>
              <a:buNone/>
            </a:pPr>
            <a:r>
              <a:rPr lang="en-US" sz="1600" dirty="0" smtClean="0"/>
              <a:t>14) Put everyone to work to accomplish the transformation.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029200"/>
          </a:xfrm>
        </p:spPr>
        <p:txBody>
          <a:bodyPr>
            <a:normAutofit fontScale="70000" lnSpcReduction="20000"/>
          </a:bodyPr>
          <a:lstStyle/>
          <a:p>
            <a:r>
              <a:rPr lang="en-US" sz="2600" dirty="0" smtClean="0"/>
              <a:t>The International Organization for Standardization (ISO) defines quality as the totality of characteristics of an entity that bear on its ability to satisfy </a:t>
            </a:r>
            <a:r>
              <a:rPr lang="en-US" sz="2600" u="sng" dirty="0" smtClean="0"/>
              <a:t>stated</a:t>
            </a:r>
            <a:r>
              <a:rPr lang="en-US" sz="2600" dirty="0" smtClean="0"/>
              <a:t> or </a:t>
            </a:r>
            <a:r>
              <a:rPr lang="en-US" sz="2600" u="sng" dirty="0" smtClean="0"/>
              <a:t>implied</a:t>
            </a:r>
            <a:r>
              <a:rPr lang="en-US" sz="2600" dirty="0" smtClean="0"/>
              <a:t> needs</a:t>
            </a:r>
          </a:p>
          <a:p>
            <a:r>
              <a:rPr lang="en-US" sz="2600" dirty="0" smtClean="0"/>
              <a:t>Quality concerned with the Prevention over Inspection. ( Inspection is typically used to prove that system works properly rather than a way to reject the failure.)</a:t>
            </a:r>
          </a:p>
          <a:p>
            <a:r>
              <a:rPr lang="en-US" sz="2600" dirty="0" smtClean="0"/>
              <a:t>A good quote to remember is “Quality should be planned in not inspected in ” because the cost of rework can be very high.</a:t>
            </a:r>
          </a:p>
          <a:p>
            <a:pPr>
              <a:spcBef>
                <a:spcPts val="600"/>
              </a:spcBef>
            </a:pPr>
            <a:r>
              <a:rPr lang="en-US" sz="2600" dirty="0" smtClean="0"/>
              <a:t>Project managers are ultimately responsible for quality management on their projects</a:t>
            </a:r>
          </a:p>
          <a:p>
            <a:pPr>
              <a:spcBef>
                <a:spcPts val="600"/>
              </a:spcBef>
            </a:pPr>
            <a:r>
              <a:rPr lang="en-US" sz="2600" dirty="0" smtClean="0"/>
              <a:t>Several organizations and references can help project managers and their teams understand quality</a:t>
            </a:r>
          </a:p>
          <a:p>
            <a:pPr lvl="1">
              <a:spcBef>
                <a:spcPts val="600"/>
              </a:spcBef>
            </a:pPr>
            <a:r>
              <a:rPr lang="en-US" sz="2300" dirty="0" smtClean="0"/>
              <a:t>International Organization for Standardization (www.iso.org)</a:t>
            </a:r>
          </a:p>
          <a:p>
            <a:pPr lvl="2">
              <a:spcBef>
                <a:spcPts val="600"/>
              </a:spcBef>
            </a:pPr>
            <a:r>
              <a:rPr lang="en-US" sz="1600" dirty="0" smtClean="0"/>
              <a:t>When products, systems, machinery and devices work well and safely, it is often because they meet standards. The organization responsible for many thousands of the standards which benefit the world is </a:t>
            </a:r>
            <a:r>
              <a:rPr lang="en-US" sz="1600" b="1" dirty="0" smtClean="0"/>
              <a:t>ISO</a:t>
            </a:r>
            <a:r>
              <a:rPr lang="en-US" sz="1600" dirty="0" smtClean="0"/>
              <a:t> </a:t>
            </a:r>
            <a:r>
              <a:rPr lang="en-US" sz="1600" dirty="0" err="1" smtClean="0"/>
              <a:t>ike</a:t>
            </a:r>
            <a:r>
              <a:rPr lang="en-US" sz="1600" dirty="0" smtClean="0"/>
              <a:t> </a:t>
            </a:r>
            <a:r>
              <a:rPr lang="en-US" sz="1600" b="1" dirty="0" smtClean="0"/>
              <a:t>ISO12207</a:t>
            </a:r>
            <a:r>
              <a:rPr lang="en-US" sz="1600" dirty="0" smtClean="0"/>
              <a:t> </a:t>
            </a:r>
            <a:r>
              <a:rPr lang="en-US" sz="1600" i="1" dirty="0" smtClean="0"/>
              <a:t>Systems and software engineering — Software life cycle processes, </a:t>
            </a:r>
            <a:r>
              <a:rPr lang="en-US" sz="1600" b="1" dirty="0" smtClean="0"/>
              <a:t>ISO 25011 </a:t>
            </a:r>
            <a:r>
              <a:rPr lang="en-US" sz="1600" dirty="0" smtClean="0"/>
              <a:t>Information technology -- Service Quality Requirement and Evaluation(</a:t>
            </a:r>
            <a:r>
              <a:rPr lang="en-US" sz="1600" dirty="0" err="1" smtClean="0"/>
              <a:t>SQuaRE</a:t>
            </a:r>
            <a:r>
              <a:rPr lang="en-US" sz="1600" dirty="0" smtClean="0"/>
              <a:t>) -- IT Service Quality Model, etc.</a:t>
            </a:r>
          </a:p>
          <a:p>
            <a:pPr lvl="1">
              <a:spcBef>
                <a:spcPts val="600"/>
              </a:spcBef>
            </a:pPr>
            <a:r>
              <a:rPr lang="en-US" sz="2300" dirty="0" smtClean="0"/>
              <a:t>IEEE – Standards Association (www.ieee.org)</a:t>
            </a:r>
          </a:p>
          <a:p>
            <a:pPr lvl="2">
              <a:spcBef>
                <a:spcPts val="600"/>
              </a:spcBef>
            </a:pPr>
            <a:r>
              <a:rPr lang="en-US" sz="1600" dirty="0" smtClean="0"/>
              <a:t>A leading, developer of industry standards in a broad-range of industries (Power and Energy, Information Technology, Telecommunications, Transportation, Medical and Healthcare, nanotechnology, cyber security, information assurance, and green technology) . Globally recognized </a:t>
            </a:r>
          </a:p>
          <a:p>
            <a:endParaRPr lang="en-US" dirty="0" smtClean="0"/>
          </a:p>
          <a:p>
            <a:endParaRPr lang="en-US" dirty="0" smtClean="0"/>
          </a:p>
          <a:p>
            <a:pPr lvl="1"/>
            <a:endParaRPr lang="en-US" dirty="0" smtClean="0"/>
          </a:p>
          <a:p>
            <a:endParaRPr lang="en-US" dirty="0"/>
          </a:p>
        </p:txBody>
      </p:sp>
      <p:sp>
        <p:nvSpPr>
          <p:cNvPr id="4" name="Title 3"/>
          <p:cNvSpPr>
            <a:spLocks noGrp="1"/>
          </p:cNvSpPr>
          <p:nvPr>
            <p:ph type="title"/>
          </p:nvPr>
        </p:nvSpPr>
        <p:spPr/>
        <p:txBody>
          <a:bodyPr>
            <a:normAutofit/>
          </a:bodyPr>
          <a:lstStyle/>
          <a:p>
            <a:r>
              <a:rPr lang="en-US" sz="2800" dirty="0" err="1" smtClean="0"/>
              <a:t>Contd</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Quality </a:t>
            </a:r>
            <a:r>
              <a:rPr lang="en-US" dirty="0" smtClean="0"/>
              <a:t>Management Processes</a:t>
            </a:r>
            <a:endParaRPr lang="en-US" dirty="0"/>
          </a:p>
        </p:txBody>
      </p:sp>
      <p:sp>
        <p:nvSpPr>
          <p:cNvPr id="3" name="Content Placeholder 2"/>
          <p:cNvSpPr>
            <a:spLocks noGrp="1"/>
          </p:cNvSpPr>
          <p:nvPr>
            <p:ph sz="quarter" idx="1"/>
          </p:nvPr>
        </p:nvSpPr>
        <p:spPr/>
        <p:txBody>
          <a:bodyPr>
            <a:noAutofit/>
          </a:bodyPr>
          <a:lstStyle/>
          <a:p>
            <a:pPr>
              <a:spcBef>
                <a:spcPts val="2400"/>
              </a:spcBef>
            </a:pPr>
            <a:r>
              <a:rPr lang="en-US" sz="2400" b="1" dirty="0" smtClean="0"/>
              <a:t>Quality planning: </a:t>
            </a:r>
            <a:r>
              <a:rPr lang="en-US" sz="2400" dirty="0" smtClean="0"/>
              <a:t>Identifying which quality standards are relevant to the project and how to satisfy them.</a:t>
            </a:r>
          </a:p>
          <a:p>
            <a:pPr>
              <a:spcBef>
                <a:spcPts val="2400"/>
              </a:spcBef>
            </a:pPr>
            <a:r>
              <a:rPr lang="en-US" sz="2400" b="1" dirty="0" smtClean="0"/>
              <a:t>Quality control: </a:t>
            </a:r>
            <a:r>
              <a:rPr lang="en-US" sz="2400" dirty="0" smtClean="0"/>
              <a:t>Monitoring specific project results to ensure that they comply with the relevant quality standards while identifying ways to improve overall quality and eliminate causes of unsatisfactory performance.</a:t>
            </a:r>
          </a:p>
          <a:p>
            <a:pPr>
              <a:spcBef>
                <a:spcPts val="2400"/>
              </a:spcBef>
            </a:pPr>
            <a:r>
              <a:rPr lang="en-US" sz="2400" b="1" dirty="0" smtClean="0"/>
              <a:t>Quality assurance</a:t>
            </a:r>
            <a:r>
              <a:rPr lang="en-US" sz="2400" dirty="0" smtClean="0"/>
              <a:t>: Evaluating overall project performance to ensure the project will satisfy the relevant quality standards. “QA makes sure you are doing the right things in the right way.”</a:t>
            </a:r>
          </a:p>
          <a:p>
            <a:pPr>
              <a:spcBef>
                <a:spcPts val="2400"/>
              </a:spcBef>
            </a:pP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Experts</a:t>
            </a:r>
            <a:endParaRPr lang="en-US" dirty="0"/>
          </a:p>
        </p:txBody>
      </p:sp>
      <p:sp>
        <p:nvSpPr>
          <p:cNvPr id="3" name="Content Placeholder 2"/>
          <p:cNvSpPr>
            <a:spLocks noGrp="1"/>
          </p:cNvSpPr>
          <p:nvPr>
            <p:ph sz="quarter" idx="1"/>
          </p:nvPr>
        </p:nvSpPr>
        <p:spPr/>
        <p:txBody>
          <a:bodyPr>
            <a:noAutofit/>
          </a:bodyPr>
          <a:lstStyle/>
          <a:p>
            <a:pPr>
              <a:lnSpc>
                <a:spcPct val="90000"/>
              </a:lnSpc>
            </a:pPr>
            <a:r>
              <a:rPr lang="en-US" sz="2400" b="1" dirty="0" smtClean="0"/>
              <a:t>Deming</a:t>
            </a:r>
            <a:r>
              <a:rPr lang="en-US" sz="2400" dirty="0" smtClean="0"/>
              <a:t> was famous for his work in rebuilding Japan and his 14 points</a:t>
            </a:r>
          </a:p>
          <a:p>
            <a:pPr>
              <a:lnSpc>
                <a:spcPct val="90000"/>
              </a:lnSpc>
            </a:pPr>
            <a:r>
              <a:rPr lang="en-US" sz="2400" b="1" dirty="0" err="1" smtClean="0"/>
              <a:t>Juran</a:t>
            </a:r>
            <a:r>
              <a:rPr lang="en-US" sz="2400" dirty="0" smtClean="0"/>
              <a:t> wrote the Quality Control Handbook and 10 steps to quality improvement</a:t>
            </a:r>
          </a:p>
          <a:p>
            <a:pPr>
              <a:lnSpc>
                <a:spcPct val="90000"/>
              </a:lnSpc>
            </a:pPr>
            <a:r>
              <a:rPr lang="en-US" sz="2400" b="1" dirty="0" smtClean="0"/>
              <a:t>Crosby</a:t>
            </a:r>
            <a:r>
              <a:rPr lang="en-US" sz="2400" dirty="0" smtClean="0"/>
              <a:t> wrote Quality is Free and suggested that organizations strive for zero defects</a:t>
            </a:r>
          </a:p>
          <a:p>
            <a:pPr>
              <a:lnSpc>
                <a:spcPct val="90000"/>
              </a:lnSpc>
            </a:pPr>
            <a:r>
              <a:rPr lang="en-US" sz="2400" b="1" dirty="0" smtClean="0"/>
              <a:t>Ishikawa</a:t>
            </a:r>
            <a:r>
              <a:rPr lang="en-US" sz="2400" dirty="0" smtClean="0"/>
              <a:t> developed the concept of quality circles and using fishbone diagrams</a:t>
            </a:r>
          </a:p>
          <a:p>
            <a:pPr>
              <a:lnSpc>
                <a:spcPct val="90000"/>
              </a:lnSpc>
            </a:pPr>
            <a:r>
              <a:rPr lang="en-US" sz="2400" b="1" dirty="0" smtClean="0"/>
              <a:t>Taguchi</a:t>
            </a:r>
            <a:r>
              <a:rPr lang="en-US" sz="2400" dirty="0" smtClean="0"/>
              <a:t> developed methods for optimizing the process of engineering experimentation</a:t>
            </a:r>
          </a:p>
          <a:p>
            <a:pPr>
              <a:lnSpc>
                <a:spcPct val="90000"/>
              </a:lnSpc>
            </a:pPr>
            <a:r>
              <a:rPr lang="en-US" sz="2400" b="1" dirty="0" err="1" smtClean="0"/>
              <a:t>Feigenbaum</a:t>
            </a:r>
            <a:r>
              <a:rPr lang="en-US" sz="2400" dirty="0" smtClean="0"/>
              <a:t> developed the concept of total quality control</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Who’s Responsible for the Quality of Projects?</a:t>
            </a:r>
            <a:endParaRPr lang="en-US" sz="2400" dirty="0"/>
          </a:p>
        </p:txBody>
      </p:sp>
      <p:sp>
        <p:nvSpPr>
          <p:cNvPr id="3" name="Content Placeholder 2"/>
          <p:cNvSpPr>
            <a:spLocks noGrp="1"/>
          </p:cNvSpPr>
          <p:nvPr>
            <p:ph sz="quarter" idx="1"/>
          </p:nvPr>
        </p:nvSpPr>
        <p:spPr>
          <a:xfrm>
            <a:off x="612648" y="1600200"/>
            <a:ext cx="8153400" cy="5257800"/>
          </a:xfrm>
        </p:spPr>
        <p:txBody>
          <a:bodyPr>
            <a:normAutofit/>
          </a:bodyPr>
          <a:lstStyle/>
          <a:p>
            <a:pPr>
              <a:spcBef>
                <a:spcPts val="600"/>
              </a:spcBef>
            </a:pPr>
            <a:r>
              <a:rPr lang="en-US" sz="2000" dirty="0" smtClean="0"/>
              <a:t>Project managers are ultimately responsible for quality management on their projects.</a:t>
            </a:r>
          </a:p>
          <a:p>
            <a:pPr>
              <a:spcBef>
                <a:spcPts val="600"/>
              </a:spcBef>
            </a:pPr>
            <a:r>
              <a:rPr lang="en-US" sz="2000" dirty="0" smtClean="0"/>
              <a:t>Several organizations and references can help project managers and their teams understand about quality</a:t>
            </a:r>
          </a:p>
          <a:p>
            <a:pPr lvl="1">
              <a:spcBef>
                <a:spcPts val="600"/>
              </a:spcBef>
            </a:pPr>
            <a:r>
              <a:rPr lang="en-US" sz="1800" dirty="0" smtClean="0"/>
              <a:t>International Organization for Standardization (www.iso.org)</a:t>
            </a:r>
          </a:p>
          <a:p>
            <a:pPr lvl="2">
              <a:spcBef>
                <a:spcPts val="600"/>
              </a:spcBef>
            </a:pPr>
            <a:r>
              <a:rPr lang="en-US" sz="1200" dirty="0" smtClean="0"/>
              <a:t>When products, systems, machinery and devices work well and safely, it is often because they meet standards. The organization responsible for many thousands of the standards which benefit the world is </a:t>
            </a:r>
            <a:r>
              <a:rPr lang="en-US" sz="1200" b="1" dirty="0" smtClean="0"/>
              <a:t>ISO</a:t>
            </a:r>
            <a:r>
              <a:rPr lang="en-US" sz="1200" dirty="0" smtClean="0"/>
              <a:t> </a:t>
            </a:r>
            <a:r>
              <a:rPr lang="en-US" sz="1200" dirty="0" err="1" smtClean="0"/>
              <a:t>ike</a:t>
            </a:r>
            <a:r>
              <a:rPr lang="en-US" sz="1200" dirty="0" smtClean="0"/>
              <a:t> </a:t>
            </a:r>
            <a:r>
              <a:rPr lang="en-US" sz="1200" b="1" dirty="0" smtClean="0"/>
              <a:t>ISO12207</a:t>
            </a:r>
            <a:r>
              <a:rPr lang="en-US" sz="1200" dirty="0" smtClean="0"/>
              <a:t> </a:t>
            </a:r>
            <a:r>
              <a:rPr lang="en-US" sz="1200" i="1" dirty="0" smtClean="0"/>
              <a:t>Systems and software engineering — Software life cycle processes, </a:t>
            </a:r>
            <a:r>
              <a:rPr lang="en-US" sz="1200" b="1" dirty="0" smtClean="0"/>
              <a:t>ISO 25011 </a:t>
            </a:r>
            <a:r>
              <a:rPr lang="en-US" sz="1200" dirty="0" smtClean="0"/>
              <a:t>Information technology -- Service Quality Requirement and Evaluation(</a:t>
            </a:r>
            <a:r>
              <a:rPr lang="en-US" sz="1200" dirty="0" err="1" smtClean="0"/>
              <a:t>SQuaRE</a:t>
            </a:r>
            <a:r>
              <a:rPr lang="en-US" sz="1200" dirty="0" smtClean="0"/>
              <a:t>) -- IT Service Quality Model, etc.</a:t>
            </a:r>
          </a:p>
          <a:p>
            <a:pPr lvl="1">
              <a:spcBef>
                <a:spcPts val="600"/>
              </a:spcBef>
            </a:pPr>
            <a:r>
              <a:rPr lang="en-US" sz="1800" dirty="0" smtClean="0"/>
              <a:t>IEEE – Standards Association (www.ieee.org)</a:t>
            </a:r>
          </a:p>
          <a:p>
            <a:pPr lvl="2">
              <a:spcBef>
                <a:spcPts val="600"/>
              </a:spcBef>
            </a:pPr>
            <a:r>
              <a:rPr lang="en-US" sz="1200" dirty="0" smtClean="0"/>
              <a:t>A leading, developer of industry standards in a broad-range of industries (Power and Energy, Information Technology, Telecommunications, Transportation, Medical and Healthcare, nanotechnology, cyber security, information assurance, and green technology) . </a:t>
            </a:r>
          </a:p>
          <a:p>
            <a:r>
              <a:rPr lang="en-US" sz="2000" dirty="0" smtClean="0"/>
              <a:t>Note:</a:t>
            </a:r>
          </a:p>
          <a:p>
            <a:r>
              <a:rPr lang="en-US" sz="1100" dirty="0" smtClean="0"/>
              <a:t>The ISO 9000 family addresses various aspects of quality management and contains some of ISO’s best known standards. The standards provide guidance and tools for companies and organizations who want to ensure that their products and services consistently meet customer’s requirements, and that quality is consistently improved. This standard is based on a number of quality management principles including a strong customer focus, the motivation and implication of top management, the process approach and continual improvement.</a:t>
            </a:r>
            <a:endParaRPr lang="en-US" sz="1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Quality Planning</a:t>
            </a:r>
            <a:endParaRPr lang="en-US" b="1" dirty="0"/>
          </a:p>
        </p:txBody>
      </p:sp>
      <p:sp>
        <p:nvSpPr>
          <p:cNvPr id="3" name="Content Placeholder 2"/>
          <p:cNvSpPr>
            <a:spLocks noGrp="1"/>
          </p:cNvSpPr>
          <p:nvPr>
            <p:ph sz="quarter" idx="1"/>
          </p:nvPr>
        </p:nvSpPr>
        <p:spPr>
          <a:xfrm>
            <a:off x="612648" y="1600200"/>
            <a:ext cx="6169152" cy="4953000"/>
          </a:xfrm>
        </p:spPr>
        <p:txBody>
          <a:bodyPr>
            <a:normAutofit fontScale="92500"/>
          </a:bodyPr>
          <a:lstStyle/>
          <a:p>
            <a:pPr>
              <a:spcBef>
                <a:spcPct val="100000"/>
              </a:spcBef>
              <a:buNone/>
            </a:pPr>
            <a:r>
              <a:rPr lang="en-US" sz="2000" b="1" dirty="0" smtClean="0"/>
              <a:t>Quality planning Implies the ability to anticipate situations and prepare actions to bring about the desired outcome.</a:t>
            </a:r>
          </a:p>
          <a:p>
            <a:pPr>
              <a:spcBef>
                <a:spcPct val="100000"/>
              </a:spcBef>
              <a:buNone/>
            </a:pPr>
            <a:r>
              <a:rPr lang="en-US" sz="1800" dirty="0" smtClean="0"/>
              <a:t>A </a:t>
            </a:r>
            <a:r>
              <a:rPr lang="en-US" sz="1800" b="1" dirty="0" smtClean="0"/>
              <a:t>quality plan</a:t>
            </a:r>
            <a:r>
              <a:rPr lang="en-US" sz="1800" dirty="0" smtClean="0"/>
              <a:t> is a document that together specify </a:t>
            </a:r>
            <a:r>
              <a:rPr lang="en-US" sz="1800" b="1" dirty="0" smtClean="0"/>
              <a:t>quality</a:t>
            </a:r>
            <a:r>
              <a:rPr lang="en-US" sz="1800" dirty="0" smtClean="0"/>
              <a:t> standards, practices, resources, specifications, and the sequence of activities relevant to a particular product, service, project, or contract.</a:t>
            </a:r>
            <a:endParaRPr lang="en-US" sz="1800" b="1" dirty="0" smtClean="0"/>
          </a:p>
          <a:p>
            <a:pPr>
              <a:lnSpc>
                <a:spcPct val="170000"/>
              </a:lnSpc>
              <a:spcBef>
                <a:spcPts val="0"/>
              </a:spcBef>
              <a:buNone/>
            </a:pPr>
            <a:r>
              <a:rPr lang="en-US" sz="1600" dirty="0" smtClean="0"/>
              <a:t>The Components of a Project Quality Plan</a:t>
            </a:r>
            <a:r>
              <a:rPr lang="en-US" sz="2000" dirty="0" smtClean="0"/>
              <a:t>:</a:t>
            </a:r>
          </a:p>
          <a:p>
            <a:pPr>
              <a:spcBef>
                <a:spcPts val="600"/>
              </a:spcBef>
              <a:buFont typeface="Arial" pitchFamily="34" charset="0"/>
              <a:buChar char="•"/>
            </a:pPr>
            <a:r>
              <a:rPr lang="en-US" sz="1400" b="1" dirty="0" smtClean="0"/>
              <a:t>Responsibility of Management</a:t>
            </a:r>
            <a:endParaRPr lang="en-US" sz="1400" dirty="0" smtClean="0"/>
          </a:p>
          <a:p>
            <a:pPr>
              <a:spcBef>
                <a:spcPts val="600"/>
              </a:spcBef>
              <a:buFont typeface="Arial" pitchFamily="34" charset="0"/>
              <a:buChar char="•"/>
            </a:pPr>
            <a:r>
              <a:rPr lang="en-US" sz="1400" b="1" dirty="0" smtClean="0"/>
              <a:t>Document Management and Control</a:t>
            </a:r>
          </a:p>
          <a:p>
            <a:pPr>
              <a:spcBef>
                <a:spcPts val="600"/>
              </a:spcBef>
              <a:buFont typeface="Arial" pitchFamily="34" charset="0"/>
              <a:buChar char="•"/>
            </a:pPr>
            <a:r>
              <a:rPr lang="en-US" sz="1400" b="1" dirty="0" smtClean="0"/>
              <a:t>Requirements Scope</a:t>
            </a:r>
            <a:endParaRPr lang="en-US" sz="1400" dirty="0" smtClean="0"/>
          </a:p>
          <a:p>
            <a:pPr>
              <a:spcBef>
                <a:spcPts val="600"/>
              </a:spcBef>
              <a:buFont typeface="Arial" pitchFamily="34" charset="0"/>
              <a:buChar char="•"/>
            </a:pPr>
            <a:r>
              <a:rPr lang="en-US" sz="1400" b="1" dirty="0" smtClean="0"/>
              <a:t>Design Control</a:t>
            </a:r>
            <a:endParaRPr lang="en-US" sz="1400" dirty="0" smtClean="0"/>
          </a:p>
          <a:p>
            <a:pPr>
              <a:spcBef>
                <a:spcPts val="600"/>
              </a:spcBef>
              <a:buFont typeface="Arial" pitchFamily="34" charset="0"/>
              <a:buChar char="•"/>
            </a:pPr>
            <a:r>
              <a:rPr lang="en-US" sz="1400" b="1" dirty="0" smtClean="0"/>
              <a:t>Testing and Quality Assurance</a:t>
            </a:r>
            <a:endParaRPr lang="en-US" sz="1400" dirty="0" smtClean="0"/>
          </a:p>
          <a:p>
            <a:pPr>
              <a:spcBef>
                <a:spcPts val="600"/>
              </a:spcBef>
              <a:buFont typeface="Arial" pitchFamily="34" charset="0"/>
              <a:buChar char="•"/>
            </a:pPr>
            <a:r>
              <a:rPr lang="en-US" sz="1400" b="1" dirty="0" smtClean="0"/>
              <a:t>Defect Management</a:t>
            </a:r>
          </a:p>
          <a:p>
            <a:pPr>
              <a:spcBef>
                <a:spcPts val="600"/>
              </a:spcBef>
              <a:buFont typeface="Arial" pitchFamily="34" charset="0"/>
              <a:buChar char="•"/>
            </a:pPr>
            <a:r>
              <a:rPr lang="en-US" sz="1400" b="1" dirty="0" smtClean="0"/>
              <a:t>Risks &amp; Mitigation</a:t>
            </a:r>
            <a:endParaRPr lang="en-US" sz="2000" dirty="0" smtClean="0"/>
          </a:p>
          <a:p>
            <a:pPr marL="0" indent="0">
              <a:lnSpc>
                <a:spcPct val="120000"/>
              </a:lnSpc>
              <a:spcBef>
                <a:spcPts val="0"/>
              </a:spcBef>
              <a:buNone/>
            </a:pPr>
            <a:endParaRPr lang="en-US" sz="1600" dirty="0" smtClean="0"/>
          </a:p>
          <a:p>
            <a:pPr marL="0" indent="0">
              <a:lnSpc>
                <a:spcPct val="120000"/>
              </a:lnSpc>
              <a:spcBef>
                <a:spcPts val="0"/>
              </a:spcBef>
              <a:buNone/>
            </a:pPr>
            <a:r>
              <a:rPr lang="en-US" sz="1600" dirty="0" smtClean="0"/>
              <a:t>Many scope aspects of IT projects like functionality, features, system outputs, performance, reliability, and maintainability</a:t>
            </a:r>
          </a:p>
          <a:p>
            <a:pPr>
              <a:lnSpc>
                <a:spcPct val="170000"/>
              </a:lnSpc>
              <a:spcBef>
                <a:spcPts val="0"/>
              </a:spcBef>
              <a:buFont typeface="Arial" pitchFamily="34" charset="0"/>
              <a:buChar char="•"/>
            </a:pPr>
            <a:endParaRPr lang="en-US" sz="2000" dirty="0" smtClean="0"/>
          </a:p>
          <a:p>
            <a:pPr>
              <a:spcBef>
                <a:spcPct val="100000"/>
              </a:spcBef>
              <a:buFont typeface="Arial" pitchFamily="34" charset="0"/>
              <a:buChar char="•"/>
            </a:pPr>
            <a:endParaRPr lang="en-US" sz="2000" dirty="0"/>
          </a:p>
        </p:txBody>
      </p:sp>
      <p:sp>
        <p:nvSpPr>
          <p:cNvPr id="5" name="Text Box 6"/>
          <p:cNvSpPr txBox="1">
            <a:spLocks noChangeArrowheads="1"/>
          </p:cNvSpPr>
          <p:nvPr/>
        </p:nvSpPr>
        <p:spPr bwMode="auto">
          <a:xfrm>
            <a:off x="6781800" y="1752600"/>
            <a:ext cx="2514600" cy="4955203"/>
          </a:xfrm>
          <a:prstGeom prst="rect">
            <a:avLst/>
          </a:prstGeom>
          <a:noFill/>
          <a:ln w="9525">
            <a:noFill/>
            <a:miter lim="800000"/>
            <a:headEnd/>
            <a:tailEnd/>
          </a:ln>
          <a:effectLst/>
        </p:spPr>
        <p:txBody>
          <a:bodyPr>
            <a:spAutoFit/>
          </a:bodyPr>
          <a:lstStyle/>
          <a:p>
            <a:pPr algn="l"/>
            <a:r>
              <a:rPr lang="en-US" sz="1400" b="1" dirty="0"/>
              <a:t>1- </a:t>
            </a:r>
            <a:r>
              <a:rPr lang="en-US" sz="1400" b="1" dirty="0">
                <a:solidFill>
                  <a:srgbClr val="FF0000"/>
                </a:solidFill>
              </a:rPr>
              <a:t>INPUTS</a:t>
            </a:r>
          </a:p>
          <a:p>
            <a:pPr algn="l"/>
            <a:r>
              <a:rPr lang="en-US" sz="1400" dirty="0"/>
              <a:t>-Quality policy</a:t>
            </a:r>
          </a:p>
          <a:p>
            <a:pPr algn="l"/>
            <a:r>
              <a:rPr lang="en-US" sz="1400" dirty="0"/>
              <a:t>-Scope statement</a:t>
            </a:r>
          </a:p>
          <a:p>
            <a:pPr algn="l">
              <a:buFontTx/>
              <a:buChar char="-"/>
            </a:pPr>
            <a:r>
              <a:rPr lang="en-US" sz="1400" dirty="0"/>
              <a:t>Product description</a:t>
            </a:r>
          </a:p>
          <a:p>
            <a:pPr algn="l">
              <a:buFontTx/>
              <a:buChar char="-"/>
            </a:pPr>
            <a:r>
              <a:rPr lang="en-US" sz="1400" dirty="0"/>
              <a:t>Standards and </a:t>
            </a:r>
            <a:r>
              <a:rPr lang="en-US" sz="1400" dirty="0" smtClean="0"/>
              <a:t>regulations</a:t>
            </a:r>
          </a:p>
          <a:p>
            <a:pPr algn="l">
              <a:buFontTx/>
              <a:buChar char="-"/>
            </a:pPr>
            <a:endParaRPr lang="en-US" sz="1400" dirty="0"/>
          </a:p>
          <a:p>
            <a:pPr algn="l"/>
            <a:r>
              <a:rPr lang="en-US" sz="1400" b="1" dirty="0"/>
              <a:t>2-</a:t>
            </a:r>
            <a:r>
              <a:rPr lang="en-US" sz="1400" dirty="0"/>
              <a:t> </a:t>
            </a:r>
            <a:r>
              <a:rPr lang="en-US" sz="1400" b="1" dirty="0">
                <a:solidFill>
                  <a:srgbClr val="FF0000"/>
                </a:solidFill>
              </a:rPr>
              <a:t>TOOLS AND TECH.</a:t>
            </a:r>
          </a:p>
          <a:p>
            <a:pPr algn="l">
              <a:buFontTx/>
              <a:buChar char="-"/>
            </a:pPr>
            <a:r>
              <a:rPr lang="en-US" sz="1400" dirty="0"/>
              <a:t>benefit/ cost analysis</a:t>
            </a:r>
          </a:p>
          <a:p>
            <a:pPr algn="l">
              <a:buFontTx/>
              <a:buChar char="-"/>
            </a:pPr>
            <a:r>
              <a:rPr lang="en-US" sz="1400" dirty="0"/>
              <a:t>Benchmarking</a:t>
            </a:r>
          </a:p>
          <a:p>
            <a:pPr algn="l">
              <a:buFontTx/>
              <a:buChar char="-"/>
            </a:pPr>
            <a:r>
              <a:rPr lang="en-US" sz="1400" dirty="0" smtClean="0"/>
              <a:t>Design </a:t>
            </a:r>
            <a:r>
              <a:rPr lang="en-US" sz="1400" dirty="0"/>
              <a:t>of </a:t>
            </a:r>
            <a:r>
              <a:rPr lang="en-US" sz="1400" dirty="0" smtClean="0"/>
              <a:t>experiments</a:t>
            </a:r>
          </a:p>
          <a:p>
            <a:pPr algn="l">
              <a:buFontTx/>
              <a:buChar char="-"/>
            </a:pPr>
            <a:endParaRPr lang="en-US" sz="1400" dirty="0"/>
          </a:p>
          <a:p>
            <a:pPr algn="l"/>
            <a:r>
              <a:rPr lang="en-US" sz="1400" b="1" dirty="0"/>
              <a:t>3- </a:t>
            </a:r>
            <a:r>
              <a:rPr lang="en-US" sz="1400" b="1" dirty="0">
                <a:solidFill>
                  <a:srgbClr val="FF0000"/>
                </a:solidFill>
              </a:rPr>
              <a:t>OUTPUTS</a:t>
            </a:r>
          </a:p>
          <a:p>
            <a:pPr algn="l">
              <a:buFontTx/>
              <a:buChar char="-"/>
            </a:pPr>
            <a:r>
              <a:rPr lang="en-US" sz="1400" dirty="0"/>
              <a:t>Quality management plan</a:t>
            </a:r>
          </a:p>
          <a:p>
            <a:pPr algn="l">
              <a:buFontTx/>
              <a:buChar char="-"/>
            </a:pPr>
            <a:r>
              <a:rPr lang="en-US" sz="1400" dirty="0"/>
              <a:t>Operational definitions</a:t>
            </a:r>
          </a:p>
          <a:p>
            <a:pPr algn="l">
              <a:buFontTx/>
              <a:buChar char="-"/>
            </a:pPr>
            <a:r>
              <a:rPr lang="en-US" sz="1400" dirty="0"/>
              <a:t>checklists</a:t>
            </a:r>
          </a:p>
          <a:p>
            <a:pPr algn="l">
              <a:buFontTx/>
              <a:buChar char="-"/>
            </a:pPr>
            <a:r>
              <a:rPr lang="en-US" sz="1400" dirty="0"/>
              <a:t>Inputs to other processes</a:t>
            </a:r>
          </a:p>
          <a:p>
            <a:pPr algn="l">
              <a:buFontTx/>
              <a:buChar char="-"/>
            </a:pPr>
            <a:endParaRPr lang="en-US" sz="1400" dirty="0"/>
          </a:p>
          <a:p>
            <a:pPr algn="l">
              <a:buFontTx/>
              <a:buChar char="-"/>
            </a:pPr>
            <a:endParaRPr lang="en-US" sz="1400" dirty="0"/>
          </a:p>
          <a:p>
            <a:pPr algn="l"/>
            <a:endParaRPr lang="en-US" sz="1400" dirty="0"/>
          </a:p>
          <a:p>
            <a:pPr algn="l">
              <a:buFontTx/>
              <a:buChar char="-"/>
            </a:pPr>
            <a:endParaRPr lang="en-US" sz="1400" dirty="0"/>
          </a:p>
          <a:p>
            <a:pPr algn="l">
              <a:buFontTx/>
              <a:buChar char="-"/>
            </a:pPr>
            <a:endParaRPr lang="en-US" sz="1200" dirty="0"/>
          </a:p>
          <a:p>
            <a:pPr algn="l">
              <a:buFontTx/>
              <a:buChar char="-"/>
            </a:pPr>
            <a:endParaRPr lang="en-US" sz="1200" dirty="0"/>
          </a:p>
          <a:p>
            <a:pPr algn="l"/>
            <a:endParaRPr lang="en-US" sz="1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4856</TotalTime>
  <Words>5025</Words>
  <Application>Microsoft Office PowerPoint</Application>
  <PresentationFormat>On-screen Show (4:3)</PresentationFormat>
  <Paragraphs>415</Paragraphs>
  <Slides>46</Slides>
  <Notes>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Median</vt:lpstr>
      <vt:lpstr>Unit – 4 Quality Management</vt:lpstr>
      <vt:lpstr>What is Quality?</vt:lpstr>
      <vt:lpstr>Importance of Quality?</vt:lpstr>
      <vt:lpstr>Project Quality Management</vt:lpstr>
      <vt:lpstr>Contd…</vt:lpstr>
      <vt:lpstr>Quality Management Processes</vt:lpstr>
      <vt:lpstr>Quality Experts</vt:lpstr>
      <vt:lpstr>Who’s Responsible for the Quality of Projects?</vt:lpstr>
      <vt:lpstr>Quality Planning</vt:lpstr>
      <vt:lpstr>Design of Experiments</vt:lpstr>
      <vt:lpstr>Quality Assurance</vt:lpstr>
      <vt:lpstr>Quality Control</vt:lpstr>
      <vt:lpstr>Quality Control Tools</vt:lpstr>
      <vt:lpstr>Pareto Analysis</vt:lpstr>
      <vt:lpstr>Contd.</vt:lpstr>
      <vt:lpstr>Pareto Chart:</vt:lpstr>
      <vt:lpstr>Contd.</vt:lpstr>
      <vt:lpstr>Cause-and-effect diagrams</vt:lpstr>
      <vt:lpstr>Fishbone Diagram Procedure</vt:lpstr>
      <vt:lpstr>An Example</vt:lpstr>
      <vt:lpstr>Scatter Diagram</vt:lpstr>
      <vt:lpstr>Run Chart or Stratification</vt:lpstr>
      <vt:lpstr>Check Sheet</vt:lpstr>
      <vt:lpstr>Control Charts</vt:lpstr>
      <vt:lpstr>Contd.</vt:lpstr>
      <vt:lpstr>Data Collection Methods</vt:lpstr>
      <vt:lpstr>Sampling</vt:lpstr>
      <vt:lpstr>Contd..</vt:lpstr>
      <vt:lpstr>Simple Random Sampling:</vt:lpstr>
      <vt:lpstr>Stratified Random Sampling:</vt:lpstr>
      <vt:lpstr>Systematic Sampling</vt:lpstr>
      <vt:lpstr>Judgmental Sampling</vt:lpstr>
      <vt:lpstr>Convenience Sampling</vt:lpstr>
      <vt:lpstr>Quota sampling</vt:lpstr>
      <vt:lpstr>The Cost of Quality</vt:lpstr>
      <vt:lpstr>Testing</vt:lpstr>
      <vt:lpstr>Types of Tests</vt:lpstr>
      <vt:lpstr>Total Quality Management (TQM)</vt:lpstr>
      <vt:lpstr>TQM..</vt:lpstr>
      <vt:lpstr>TQM..</vt:lpstr>
      <vt:lpstr>The TQM System</vt:lpstr>
      <vt:lpstr>Continuous Improvement versus Traditional Approach</vt:lpstr>
      <vt:lpstr>Elements of TQM</vt:lpstr>
      <vt:lpstr>Contd…</vt:lpstr>
      <vt:lpstr>The Deming Management Method</vt:lpstr>
      <vt:lpstr>The Deming Management Method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Project Quality Management?</dc:title>
  <dc:creator>Administrator</dc:creator>
  <cp:lastModifiedBy>HP</cp:lastModifiedBy>
  <cp:revision>227</cp:revision>
  <dcterms:created xsi:type="dcterms:W3CDTF">2006-08-16T00:00:00Z</dcterms:created>
  <dcterms:modified xsi:type="dcterms:W3CDTF">2015-11-28T07:22:35Z</dcterms:modified>
</cp:coreProperties>
</file>