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1D2C003-CCD5-48DB-9235-8ED92CC68A8D}" type="datetimeFigureOut">
              <a:rPr lang="en-US" smtClean="0"/>
              <a:pPr/>
              <a:t>05-Nov-15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7B33866-FD8F-4CE2-AD7F-804C464FDA0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1D2C003-CCD5-48DB-9235-8ED92CC68A8D}" type="datetimeFigureOut">
              <a:rPr lang="en-US" smtClean="0"/>
              <a:pPr/>
              <a:t>05-Nov-15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7B33866-FD8F-4CE2-AD7F-804C464FDA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1D2C003-CCD5-48DB-9235-8ED92CC68A8D}" type="datetimeFigureOut">
              <a:rPr lang="en-US" smtClean="0"/>
              <a:pPr/>
              <a:t>05-Nov-15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7B33866-FD8F-4CE2-AD7F-804C464FDA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1D2C003-CCD5-48DB-9235-8ED92CC68A8D}" type="datetimeFigureOut">
              <a:rPr lang="en-US" smtClean="0"/>
              <a:pPr/>
              <a:t>05-Nov-15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7B33866-FD8F-4CE2-AD7F-804C464FDA02}"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1D2C003-CCD5-48DB-9235-8ED92CC68A8D}" type="datetimeFigureOut">
              <a:rPr lang="en-US" smtClean="0"/>
              <a:pPr/>
              <a:t>05-Nov-15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7B33866-FD8F-4CE2-AD7F-804C464FDA02}"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1D2C003-CCD5-48DB-9235-8ED92CC68A8D}" type="datetimeFigureOut">
              <a:rPr lang="en-US" smtClean="0"/>
              <a:pPr/>
              <a:t>05-Nov-15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7B33866-FD8F-4CE2-AD7F-804C464FDA02}"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1D2C003-CCD5-48DB-9235-8ED92CC68A8D}" type="datetimeFigureOut">
              <a:rPr lang="en-US" smtClean="0"/>
              <a:pPr/>
              <a:t>05-Nov-15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7B33866-FD8F-4CE2-AD7F-804C464FDA0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1D2C003-CCD5-48DB-9235-8ED92CC68A8D}" type="datetimeFigureOut">
              <a:rPr lang="en-US" smtClean="0"/>
              <a:pPr/>
              <a:t>05-Nov-15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7B33866-FD8F-4CE2-AD7F-804C464FDA02}"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1D2C003-CCD5-48DB-9235-8ED92CC68A8D}" type="datetimeFigureOut">
              <a:rPr lang="en-US" smtClean="0"/>
              <a:pPr/>
              <a:t>05-Nov-15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7B33866-FD8F-4CE2-AD7F-804C464FDA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A1D2C003-CCD5-48DB-9235-8ED92CC68A8D}" type="datetimeFigureOut">
              <a:rPr lang="en-US" smtClean="0"/>
              <a:pPr/>
              <a:t>05-Nov-15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7B33866-FD8F-4CE2-AD7F-804C464FDA0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1D2C003-CCD5-48DB-9235-8ED92CC68A8D}" type="datetimeFigureOut">
              <a:rPr lang="en-US" smtClean="0"/>
              <a:pPr/>
              <a:t>05-Nov-15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7B33866-FD8F-4CE2-AD7F-804C464FDA02}"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1D2C003-CCD5-48DB-9235-8ED92CC68A8D}" type="datetimeFigureOut">
              <a:rPr lang="en-US" smtClean="0"/>
              <a:pPr/>
              <a:t>05-Nov-15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7B33866-FD8F-4CE2-AD7F-804C464FDA0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None/>
            </a:pPr>
            <a:r>
              <a:rPr lang="en-US" sz="1900" b="1" dirty="0" smtClean="0"/>
              <a:t>   Managerial skills</a:t>
            </a:r>
            <a:r>
              <a:rPr lang="en-US" sz="1900" dirty="0" smtClean="0"/>
              <a:t> are what the manager uses to assist the organization in accomplishing its goals. Specifically, a manager will make use of his or her own abilities, knowledge base, experiences, and perspectives to increase the productivity of those with whom they manage. </a:t>
            </a:r>
            <a:endParaRPr lang="en-US" sz="2400" dirty="0" smtClean="0"/>
          </a:p>
          <a:p>
            <a:r>
              <a:rPr lang="en-US" sz="2400" dirty="0" smtClean="0"/>
              <a:t>Leader-ship Skill</a:t>
            </a:r>
          </a:p>
          <a:p>
            <a:r>
              <a:rPr lang="en-US" sz="2400" dirty="0" smtClean="0"/>
              <a:t>Adaptability Skill</a:t>
            </a:r>
          </a:p>
          <a:p>
            <a:r>
              <a:rPr lang="en-US" sz="2400" dirty="0" smtClean="0"/>
              <a:t>Inter-personal Skill</a:t>
            </a:r>
          </a:p>
          <a:p>
            <a:r>
              <a:rPr lang="en-US" sz="2400" dirty="0" smtClean="0"/>
              <a:t>Communication Skill</a:t>
            </a:r>
          </a:p>
          <a:p>
            <a:r>
              <a:rPr lang="en-US" sz="2400" dirty="0" smtClean="0"/>
              <a:t>Negotiation Skill</a:t>
            </a:r>
          </a:p>
          <a:p>
            <a:r>
              <a:rPr lang="en-US" sz="2400" dirty="0" smtClean="0"/>
              <a:t>Effective Manager</a:t>
            </a:r>
          </a:p>
          <a:p>
            <a:r>
              <a:rPr lang="en-US" sz="2400" dirty="0" smtClean="0"/>
              <a:t>Believe in yourself( ambitious, humanity etc.)</a:t>
            </a:r>
          </a:p>
          <a:p>
            <a:r>
              <a:rPr lang="en-US" sz="2400" dirty="0" smtClean="0"/>
              <a:t>Conceptual, human &amp; technical skill.</a:t>
            </a:r>
          </a:p>
          <a:p>
            <a:endParaRPr lang="en-US" sz="2400" dirty="0"/>
          </a:p>
        </p:txBody>
      </p:sp>
      <p:sp>
        <p:nvSpPr>
          <p:cNvPr id="2" name="Title 1"/>
          <p:cNvSpPr>
            <a:spLocks noGrp="1"/>
          </p:cNvSpPr>
          <p:nvPr>
            <p:ph type="title"/>
          </p:nvPr>
        </p:nvSpPr>
        <p:spPr/>
        <p:txBody>
          <a:bodyPr/>
          <a:lstStyle/>
          <a:p>
            <a:pPr algn="l"/>
            <a:r>
              <a:rPr lang="en-US" dirty="0" smtClean="0"/>
              <a:t>Managerial Skills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t>Capital investment in production/technology.</a:t>
            </a:r>
          </a:p>
          <a:p>
            <a:r>
              <a:rPr lang="en-US" sz="1800" dirty="0" smtClean="0"/>
              <a:t>Economies of scale.</a:t>
            </a:r>
          </a:p>
          <a:p>
            <a:r>
              <a:rPr lang="en-US" sz="1800" dirty="0" smtClean="0"/>
              <a:t>Work force.</a:t>
            </a:r>
          </a:p>
          <a:p>
            <a:r>
              <a:rPr lang="en-US" sz="1800" dirty="0" smtClean="0"/>
              <a:t>Technology changes.</a:t>
            </a:r>
          </a:p>
          <a:p>
            <a:r>
              <a:rPr lang="en-US" sz="1800" dirty="0" smtClean="0"/>
              <a:t>Work method.</a:t>
            </a:r>
          </a:p>
          <a:p>
            <a:r>
              <a:rPr lang="en-US" sz="1800" dirty="0" smtClean="0"/>
              <a:t>Management styles.</a:t>
            </a:r>
          </a:p>
          <a:p>
            <a:r>
              <a:rPr lang="en-US" sz="1800" dirty="0" smtClean="0"/>
              <a:t>Quality of product/processes.</a:t>
            </a:r>
          </a:p>
          <a:p>
            <a:r>
              <a:rPr lang="en-US" sz="1800" dirty="0" smtClean="0"/>
              <a:t>Legislation &amp; social environment.</a:t>
            </a:r>
          </a:p>
          <a:p>
            <a:r>
              <a:rPr lang="en-US" sz="1800" dirty="0" smtClean="0"/>
              <a:t>Geographic factors.</a:t>
            </a:r>
          </a:p>
          <a:p>
            <a:r>
              <a:rPr lang="en-US" sz="1800" dirty="0" smtClean="0"/>
              <a:t>Level of training &amp; education.</a:t>
            </a:r>
          </a:p>
          <a:p>
            <a:endParaRPr lang="en-US" sz="1800" dirty="0"/>
          </a:p>
        </p:txBody>
      </p:sp>
      <p:sp>
        <p:nvSpPr>
          <p:cNvPr id="3" name="Title 2"/>
          <p:cNvSpPr>
            <a:spLocks noGrp="1"/>
          </p:cNvSpPr>
          <p:nvPr>
            <p:ph type="title"/>
          </p:nvPr>
        </p:nvSpPr>
        <p:spPr/>
        <p:txBody>
          <a:bodyPr>
            <a:normAutofit/>
          </a:bodyPr>
          <a:lstStyle/>
          <a:p>
            <a:r>
              <a:rPr lang="en-US" sz="2800" dirty="0" smtClean="0"/>
              <a:t>Factors that can affect productivity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None/>
            </a:pPr>
            <a:r>
              <a:rPr lang="en-US" sz="2000" dirty="0" smtClean="0"/>
              <a:t>Managers have to perform many roles in an organization and how they handle various situations will depend on their style of management. A management style is an overall method of leadership used by a manager. There are two sharply contrasting styles that will be broken down into smaller subsets later:</a:t>
            </a:r>
          </a:p>
          <a:p>
            <a:pPr>
              <a:buFont typeface="+mj-lt"/>
              <a:buAutoNum type="arabicPeriod"/>
            </a:pPr>
            <a:r>
              <a:rPr lang="en-US" sz="2000" b="1" dirty="0" smtClean="0"/>
              <a:t>Autocratic </a:t>
            </a:r>
            <a:endParaRPr lang="en-US" sz="2000" dirty="0" smtClean="0"/>
          </a:p>
          <a:p>
            <a:pPr>
              <a:buFont typeface="+mj-lt"/>
              <a:buAutoNum type="arabicPeriod"/>
            </a:pPr>
            <a:r>
              <a:rPr lang="en-US" sz="2000" b="1" dirty="0" smtClean="0"/>
              <a:t>Permissive</a:t>
            </a:r>
            <a:endParaRPr lang="en-US" sz="2000" dirty="0" smtClean="0"/>
          </a:p>
          <a:p>
            <a:pPr>
              <a:buFont typeface="Wingdings" pitchFamily="2" charset="2"/>
              <a:buChar char="q"/>
            </a:pPr>
            <a:r>
              <a:rPr lang="en-US" sz="2000" b="1" i="1" dirty="0" smtClean="0"/>
              <a:t>Autocratic</a:t>
            </a:r>
            <a:r>
              <a:rPr lang="en-US" sz="2000" b="1" dirty="0" smtClean="0"/>
              <a:t>:</a:t>
            </a:r>
            <a:r>
              <a:rPr lang="en-US" sz="2000" dirty="0" smtClean="0"/>
              <a:t> </a:t>
            </a:r>
          </a:p>
          <a:p>
            <a:pPr>
              <a:buFont typeface="Courier New" pitchFamily="49" charset="0"/>
              <a:buChar char="o"/>
            </a:pPr>
            <a:r>
              <a:rPr lang="en-US" sz="1400" dirty="0" smtClean="0"/>
              <a:t>Leader makes all decisions unilaterally.</a:t>
            </a:r>
          </a:p>
          <a:p>
            <a:pPr>
              <a:buFont typeface="Courier New" pitchFamily="49" charset="0"/>
              <a:buChar char="o"/>
            </a:pPr>
            <a:r>
              <a:rPr lang="en-US" sz="1400" dirty="0" smtClean="0"/>
              <a:t>One way communication.</a:t>
            </a:r>
          </a:p>
          <a:p>
            <a:pPr>
              <a:buFont typeface="Courier New" pitchFamily="49" charset="0"/>
              <a:buChar char="o"/>
            </a:pPr>
            <a:r>
              <a:rPr lang="en-US" sz="1400" dirty="0" smtClean="0"/>
              <a:t>Expectation that subordinates follow order.</a:t>
            </a:r>
          </a:p>
          <a:p>
            <a:pPr>
              <a:buFont typeface="Courier New" pitchFamily="49" charset="0"/>
              <a:buChar char="o"/>
            </a:pPr>
            <a:r>
              <a:rPr lang="en-US" sz="1400" dirty="0" smtClean="0"/>
              <a:t>Poor relation ship, staff fear management.</a:t>
            </a:r>
            <a:endParaRPr lang="en-US" sz="2000" dirty="0" smtClean="0"/>
          </a:p>
          <a:p>
            <a:pPr>
              <a:buFont typeface="Wingdings" pitchFamily="2" charset="2"/>
              <a:buChar char="q"/>
            </a:pPr>
            <a:r>
              <a:rPr lang="en-US" sz="2000" b="1" i="1" dirty="0" smtClean="0"/>
              <a:t>Permissive</a:t>
            </a:r>
            <a:r>
              <a:rPr lang="en-US" sz="2000" b="1" dirty="0" smtClean="0"/>
              <a:t>:</a:t>
            </a:r>
            <a:r>
              <a:rPr lang="en-US" sz="2000" dirty="0" smtClean="0"/>
              <a:t> </a:t>
            </a:r>
          </a:p>
          <a:p>
            <a:pPr>
              <a:buFont typeface="Courier New" pitchFamily="49" charset="0"/>
              <a:buChar char="o"/>
            </a:pPr>
            <a:r>
              <a:rPr lang="en-US" sz="1400" dirty="0" smtClean="0"/>
              <a:t>Leader permits subordinates to take part in decision making and also gives them a considerable degree of autonomy in completing routine work activities.</a:t>
            </a:r>
          </a:p>
          <a:p>
            <a:pPr>
              <a:buFont typeface="Courier New" pitchFamily="49" charset="0"/>
              <a:buChar char="o"/>
            </a:pPr>
            <a:r>
              <a:rPr lang="en-US" sz="1400" dirty="0" smtClean="0"/>
              <a:t>Suggestions of employees are valuable.</a:t>
            </a:r>
          </a:p>
          <a:p>
            <a:pPr>
              <a:buFont typeface="Courier New" pitchFamily="49" charset="0"/>
              <a:buChar char="o"/>
            </a:pPr>
            <a:r>
              <a:rPr lang="en-US" sz="1400" dirty="0" smtClean="0"/>
              <a:t>Healthy relation-ship.</a:t>
            </a:r>
            <a:endParaRPr lang="en-US" sz="2000" dirty="0" smtClean="0"/>
          </a:p>
          <a:p>
            <a:endParaRPr lang="en-US" sz="2000" dirty="0"/>
          </a:p>
        </p:txBody>
      </p:sp>
      <p:sp>
        <p:nvSpPr>
          <p:cNvPr id="2" name="Title 1"/>
          <p:cNvSpPr>
            <a:spLocks noGrp="1"/>
          </p:cNvSpPr>
          <p:nvPr>
            <p:ph type="title"/>
          </p:nvPr>
        </p:nvSpPr>
        <p:spPr/>
        <p:txBody>
          <a:bodyPr>
            <a:normAutofit/>
          </a:bodyPr>
          <a:lstStyle/>
          <a:p>
            <a:pPr algn="l"/>
            <a:r>
              <a:rPr lang="en-US" b="1" dirty="0" smtClean="0"/>
              <a:t>Management Styles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486400"/>
          </a:xfrm>
        </p:spPr>
        <p:txBody>
          <a:bodyPr>
            <a:normAutofit fontScale="85000" lnSpcReduction="10000"/>
          </a:bodyPr>
          <a:lstStyle/>
          <a:p>
            <a:pPr>
              <a:buNone/>
            </a:pPr>
            <a:r>
              <a:rPr lang="en-US" sz="1900" dirty="0" smtClean="0"/>
              <a:t>	Combining these categories with democratic (subordinates are allowed to participate in decision making) and directive (subordinates are told exactly how to do their jobs) styles gives us four distinct ways to manage:</a:t>
            </a:r>
          </a:p>
          <a:p>
            <a:r>
              <a:rPr lang="en-US" sz="1900" b="1" dirty="0" smtClean="0"/>
              <a:t>Autocratic:</a:t>
            </a:r>
            <a:r>
              <a:rPr lang="en-US" sz="1900" dirty="0" smtClean="0"/>
              <a:t> Management makes decisions and tell them as an order.</a:t>
            </a:r>
            <a:endParaRPr lang="en-US" sz="1900" b="1" dirty="0" smtClean="0"/>
          </a:p>
          <a:p>
            <a:r>
              <a:rPr lang="en-US" sz="1900" b="1" dirty="0" smtClean="0"/>
              <a:t>Persuasive: </a:t>
            </a:r>
            <a:r>
              <a:rPr lang="en-US" sz="1900" dirty="0" smtClean="0"/>
              <a:t>Management makes decisions and ask suggestions.</a:t>
            </a:r>
            <a:endParaRPr lang="en-US" sz="1900" b="1" dirty="0" smtClean="0"/>
          </a:p>
          <a:p>
            <a:r>
              <a:rPr lang="en-US" sz="1900" b="1" dirty="0" smtClean="0"/>
              <a:t>Consultative: </a:t>
            </a:r>
            <a:r>
              <a:rPr lang="en-US" sz="1900" dirty="0" smtClean="0"/>
              <a:t>Management present problem in front of employees, ask suggestions and then make decision.</a:t>
            </a:r>
            <a:endParaRPr lang="en-US" sz="1900" b="1" dirty="0" smtClean="0"/>
          </a:p>
          <a:p>
            <a:r>
              <a:rPr lang="en-US" sz="1900" b="1" dirty="0" smtClean="0"/>
              <a:t>Participative:</a:t>
            </a:r>
            <a:r>
              <a:rPr lang="en-US" sz="1900" dirty="0" smtClean="0"/>
              <a:t> Management participates in making decisions ; gives subordinates latitude in carrying out their work.</a:t>
            </a:r>
            <a:endParaRPr lang="en-US" sz="1600" dirty="0" smtClean="0"/>
          </a:p>
          <a:p>
            <a:pPr>
              <a:buNone/>
            </a:pPr>
            <a:r>
              <a:rPr lang="en-US" sz="2000" b="1" dirty="0" smtClean="0"/>
              <a:t>In what situations would each style be appropriate? Inappropriate?</a:t>
            </a:r>
          </a:p>
          <a:p>
            <a:pPr>
              <a:buNone/>
            </a:pPr>
            <a:r>
              <a:rPr lang="en-US" sz="2000" dirty="0" smtClean="0"/>
              <a:t>	</a:t>
            </a:r>
            <a:r>
              <a:rPr lang="en-US" sz="1600" dirty="0" smtClean="0"/>
              <a:t>Managers must also adjust their styles according to the situation that they are presented with. Below are four quadrants of situational leadership that depend on the amount of support and guidance needed:</a:t>
            </a:r>
          </a:p>
          <a:p>
            <a:r>
              <a:rPr lang="en-US" sz="1600" dirty="0" smtClean="0"/>
              <a:t>Works best when employees are neither willing nor able to do the job (high need of support and high need of guidance).</a:t>
            </a:r>
          </a:p>
          <a:p>
            <a:r>
              <a:rPr lang="en-US" sz="1600" dirty="0" smtClean="0"/>
              <a:t>Works best when the employees are willing to do the job and know how to go about it (low need of support and low need of guidance).</a:t>
            </a:r>
          </a:p>
          <a:p>
            <a:r>
              <a:rPr lang="en-US" sz="1600" dirty="0" smtClean="0"/>
              <a:t>Works best when employees have the ability to do the job, but need a high amount of support (low need of guidance but high need of support).</a:t>
            </a:r>
          </a:p>
          <a:p>
            <a:r>
              <a:rPr lang="en-US" sz="1600" dirty="0" smtClean="0"/>
              <a:t>Works best when employees are willing to do the job, but </a:t>
            </a:r>
            <a:r>
              <a:rPr lang="en-US" sz="1600" dirty="0" err="1" smtClean="0"/>
              <a:t>dont</a:t>
            </a:r>
            <a:r>
              <a:rPr lang="en-US" sz="1600" dirty="0" smtClean="0"/>
              <a:t> know how to do it (low need of support but high need of guidance).</a:t>
            </a:r>
          </a:p>
          <a:p>
            <a:pPr>
              <a:buNone/>
            </a:pPr>
            <a:r>
              <a:rPr lang="en-US" sz="1600" dirty="0" smtClean="0"/>
              <a:t>The different styles depend on the situation and the relationship behavior (amount of support required) and task behavior (amount of guidance required).</a:t>
            </a:r>
            <a:endParaRPr lang="en-US" sz="2000" dirty="0" smtClean="0"/>
          </a:p>
          <a:p>
            <a:pPr>
              <a:buNone/>
            </a:pPr>
            <a:endParaRPr lang="en-US" sz="2000" b="1" dirty="0" smtClean="0"/>
          </a:p>
          <a:p>
            <a:pPr>
              <a:buNone/>
            </a:pPr>
            <a:endParaRPr lang="en-US" sz="2000" dirty="0" smtClean="0"/>
          </a:p>
          <a:p>
            <a:endParaRPr lang="en-US" sz="2000" dirty="0" smtClean="0"/>
          </a:p>
          <a:p>
            <a:endParaRPr lang="en-US" sz="2000" dirty="0" smtClean="0"/>
          </a:p>
          <a:p>
            <a:endParaRPr lang="en-US" sz="2000" dirty="0"/>
          </a:p>
        </p:txBody>
      </p:sp>
      <p:sp>
        <p:nvSpPr>
          <p:cNvPr id="2" name="Title 1"/>
          <p:cNvSpPr>
            <a:spLocks noGrp="1"/>
          </p:cNvSpPr>
          <p:nvPr>
            <p:ph type="title"/>
          </p:nvPr>
        </p:nvSpPr>
        <p:spPr>
          <a:xfrm>
            <a:off x="457200" y="0"/>
            <a:ext cx="8229600" cy="1143000"/>
          </a:xfrm>
        </p:spPr>
        <p:txBody>
          <a:bodyPr/>
          <a:lstStyle/>
          <a:p>
            <a:pPr algn="l"/>
            <a:r>
              <a:rPr lang="en-US" dirty="0" smtClean="0"/>
              <a:t>Contd.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Autofit/>
          </a:bodyPr>
          <a:lstStyle/>
          <a:p>
            <a:endParaRPr lang="en-US" sz="1600" dirty="0" smtClean="0"/>
          </a:p>
          <a:p>
            <a:pPr marL="0" indent="0">
              <a:buNone/>
            </a:pPr>
            <a:r>
              <a:rPr lang="en-US" sz="1600" b="1" dirty="0" smtClean="0"/>
              <a:t>Functional management</a:t>
            </a:r>
            <a:r>
              <a:rPr lang="en-US" sz="1600" dirty="0" smtClean="0"/>
              <a:t> is the most common type of organizational management. The organization is grouped by areas of specialty within different functional areas (e.g., finance, marketing, and engineering).Structuring of an organization into departments or units on the basis of type of work performed. We can refer a term “silo” for functional area. Besides the heads of a department or geographic units, company's top management team typically consists of several functional heads such as chief financial officer, chief information officer, chief operating officer, and chief strategy officer.</a:t>
            </a:r>
          </a:p>
          <a:p>
            <a:r>
              <a:rPr lang="en-US" sz="1600" dirty="0" smtClean="0"/>
              <a:t>Functional head is person who has management authority over an organization.</a:t>
            </a:r>
          </a:p>
          <a:p>
            <a:pPr lvl="0"/>
            <a:r>
              <a:rPr lang="en-US" sz="1600" dirty="0" smtClean="0"/>
              <a:t>It is a classical hierarchy in which group of employees have a single supervisor.</a:t>
            </a:r>
          </a:p>
          <a:p>
            <a:pPr lvl="0"/>
            <a:r>
              <a:rPr lang="en-US" sz="1600" dirty="0" smtClean="0"/>
              <a:t>Employees and units are organized by specialty.</a:t>
            </a:r>
          </a:p>
          <a:p>
            <a:pPr lvl="0"/>
            <a:r>
              <a:rPr lang="en-US" sz="1600" dirty="0" smtClean="0"/>
              <a:t> Communication over the other group of functional management is generally by the functional head or mangers (follow level of hierarchy).</a:t>
            </a:r>
          </a:p>
          <a:p>
            <a:pPr lvl="0"/>
            <a:r>
              <a:rPr lang="en-US" sz="1600" dirty="0" smtClean="0"/>
              <a:t>Useful for better command, communication, higher efficiency.</a:t>
            </a:r>
          </a:p>
          <a:p>
            <a:pPr lvl="0"/>
            <a:r>
              <a:rPr lang="en-US" sz="1600" dirty="0" smtClean="0"/>
              <a:t>Easier staffing, specialization.</a:t>
            </a:r>
          </a:p>
          <a:p>
            <a:pPr lvl="0"/>
            <a:r>
              <a:rPr lang="en-US" sz="1600" dirty="0" smtClean="0"/>
              <a:t>Silo create problems in assigning resources to the other department, acquiring people and resources from other departments. This can create delay in work. </a:t>
            </a:r>
            <a:br>
              <a:rPr lang="en-US" sz="1600" dirty="0" smtClean="0"/>
            </a:br>
            <a:endParaRPr lang="en-US" sz="1600" dirty="0" smtClean="0"/>
          </a:p>
          <a:p>
            <a:pPr>
              <a:buNone/>
            </a:pPr>
            <a:endParaRPr lang="en-US" sz="1600" dirty="0" smtClean="0"/>
          </a:p>
          <a:p>
            <a:endParaRPr lang="en-US" sz="1600" dirty="0"/>
          </a:p>
        </p:txBody>
      </p:sp>
      <p:sp>
        <p:nvSpPr>
          <p:cNvPr id="2" name="Title 1"/>
          <p:cNvSpPr>
            <a:spLocks noGrp="1"/>
          </p:cNvSpPr>
          <p:nvPr>
            <p:ph type="title"/>
          </p:nvPr>
        </p:nvSpPr>
        <p:spPr/>
        <p:txBody>
          <a:bodyPr>
            <a:normAutofit/>
          </a:bodyPr>
          <a:lstStyle/>
          <a:p>
            <a:pPr algn="l"/>
            <a:r>
              <a:rPr lang="en-US" sz="3600" b="1" dirty="0" smtClean="0"/>
              <a:t>Functional management</a:t>
            </a:r>
            <a:endParaRPr lang="en-US"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1524000" y="1524000"/>
            <a:ext cx="6238875" cy="3657600"/>
          </a:xfrm>
          <a:prstGeom prst="rect">
            <a:avLst/>
          </a:prstGeom>
          <a:noFill/>
          <a:ln w="9525">
            <a:noFill/>
            <a:miter lim="800000"/>
            <a:headEnd/>
            <a:tailEnd/>
          </a:ln>
          <a:effectLst/>
        </p:spPr>
      </p:pic>
      <p:sp>
        <p:nvSpPr>
          <p:cNvPr id="2" name="Title 1"/>
          <p:cNvSpPr>
            <a:spLocks noGrp="1"/>
          </p:cNvSpPr>
          <p:nvPr>
            <p:ph type="title"/>
          </p:nvPr>
        </p:nvSpPr>
        <p:spPr/>
        <p:txBody>
          <a:bodyPr/>
          <a:lstStyle/>
          <a:p>
            <a:pPr algn="l"/>
            <a:r>
              <a:rPr lang="en-US" dirty="0" smtClean="0"/>
              <a:t>Contd.</a:t>
            </a:r>
            <a:endParaRPr lang="en-US" dirty="0"/>
          </a:p>
        </p:txBody>
      </p:sp>
      <p:sp>
        <p:nvSpPr>
          <p:cNvPr id="5" name="TextBox 4"/>
          <p:cNvSpPr txBox="1"/>
          <p:nvPr/>
        </p:nvSpPr>
        <p:spPr>
          <a:xfrm>
            <a:off x="3886200" y="5791200"/>
            <a:ext cx="3165610" cy="369332"/>
          </a:xfrm>
          <a:prstGeom prst="rect">
            <a:avLst/>
          </a:prstGeom>
          <a:noFill/>
        </p:spPr>
        <p:txBody>
          <a:bodyPr wrap="none" rtlCol="0">
            <a:spAutoFit/>
          </a:bodyPr>
          <a:lstStyle/>
          <a:p>
            <a:r>
              <a:rPr lang="en-US" dirty="0" smtClean="0"/>
              <a:t>Figure: Functional management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US" b="1" dirty="0" smtClean="0"/>
              <a:t>Advantages of this structure</a:t>
            </a:r>
            <a:r>
              <a:rPr lang="en-US" dirty="0" smtClean="0"/>
              <a:t>: </a:t>
            </a:r>
            <a:r>
              <a:rPr lang="en-US" b="1" dirty="0" smtClean="0"/>
              <a:t>First</a:t>
            </a:r>
            <a:r>
              <a:rPr lang="en-US" dirty="0" smtClean="0"/>
              <a:t>, the use of personnel with greater flexibility, as long as the choice of a suitable functional departments as the project supervisor, the department will be able to provide professional and technical personnel required by the project, and technology experts can also be used by different projects and after completion of the work can go back to his original work; </a:t>
            </a:r>
            <a:r>
              <a:rPr lang="en-US" b="1" dirty="0" smtClean="0"/>
              <a:t>Second</a:t>
            </a:r>
            <a:r>
              <a:rPr lang="en-US" dirty="0" smtClean="0"/>
              <a:t>, when the project team members leave or leave the company, the functions can be used as the basis for maintaining the continuity of the project; third, functional department can provide a normal career path for professionals.</a:t>
            </a:r>
          </a:p>
          <a:p>
            <a:r>
              <a:rPr lang="en-US" b="1" dirty="0" smtClean="0"/>
              <a:t>The disadvantage of this structure is</a:t>
            </a:r>
            <a:r>
              <a:rPr lang="en-US" dirty="0" smtClean="0"/>
              <a:t>: </a:t>
            </a:r>
            <a:r>
              <a:rPr lang="en-US" b="1" dirty="0" smtClean="0"/>
              <a:t>First</a:t>
            </a:r>
            <a:r>
              <a:rPr lang="en-US" dirty="0" smtClean="0"/>
              <a:t>, projects often lack of focus, each unit has its own core functions of general business, sometimes in order to meet their basic needs, responsibility for the project will be ignored, especially when the interest taken in the project brought to the unit not the same interest; </a:t>
            </a:r>
            <a:r>
              <a:rPr lang="en-US" b="1" dirty="0" smtClean="0"/>
              <a:t>Second</a:t>
            </a:r>
            <a:r>
              <a:rPr lang="en-US" dirty="0" smtClean="0"/>
              <a:t>, such organization has certain difficulties in the inter-departmental cooperation and exchanges; </a:t>
            </a:r>
            <a:r>
              <a:rPr lang="en-US" b="1" dirty="0" smtClean="0"/>
              <a:t>Third</a:t>
            </a:r>
            <a:r>
              <a:rPr lang="en-US" dirty="0" smtClean="0"/>
              <a:t> motivation is not strong enough for project participants, they think the project is an additional burden, and not directly related to their career development and upgrading; </a:t>
            </a:r>
            <a:r>
              <a:rPr lang="en-US" b="1" dirty="0" smtClean="0"/>
              <a:t>Fourth</a:t>
            </a:r>
            <a:r>
              <a:rPr lang="en-US" dirty="0" smtClean="0"/>
              <a:t>, in such organizational structure, sometimes no one should assume full responsibility for the project, often the project manager is only responsible for part of the project, others are responsible for the other parts of the project, which leads to difficulties in coordination situation.</a:t>
            </a:r>
          </a:p>
          <a:p>
            <a:endParaRPr lang="en-US" dirty="0"/>
          </a:p>
        </p:txBody>
      </p:sp>
      <p:sp>
        <p:nvSpPr>
          <p:cNvPr id="2" name="Title 1"/>
          <p:cNvSpPr>
            <a:spLocks noGrp="1"/>
          </p:cNvSpPr>
          <p:nvPr>
            <p:ph type="title"/>
          </p:nvPr>
        </p:nvSpPr>
        <p:spPr/>
        <p:txBody>
          <a:bodyPr/>
          <a:lstStyle/>
          <a:p>
            <a:pPr algn="l"/>
            <a:r>
              <a:rPr lang="en-US" dirty="0" smtClean="0"/>
              <a:t>Contd.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29600" cy="4525963"/>
          </a:xfrm>
        </p:spPr>
        <p:txBody>
          <a:bodyPr>
            <a:noAutofit/>
          </a:bodyPr>
          <a:lstStyle/>
          <a:p>
            <a:endParaRPr lang="en-US" sz="1600" b="1" dirty="0" smtClean="0"/>
          </a:p>
          <a:p>
            <a:r>
              <a:rPr lang="en-US" sz="1600" dirty="0" smtClean="0"/>
              <a:t>When economists refer to productivity, at the broadest level they are referring to an economy’s ability to convert inputs into outputs. Productivity is a relative concept with comparisons either being made across time or between different production units. For example, if it is possible to produce more output in period 2, when using the same amount of inputs that were used in period 1, then productivity is said to have improved. In other words, productivity is higher in the second period compared to the first.</a:t>
            </a:r>
          </a:p>
          <a:p>
            <a:r>
              <a:rPr lang="en-US" sz="1600" dirty="0" smtClean="0"/>
              <a:t>Different types of input measure give rise to different productivity measures. For example, labor productivity measures involve dividing total output by some measure that reflects the amount of labor used in production. The total number of worker hours is one such measure, although some studies have used total numbers employed. Capital productivity is measured by dividing total output by a measure reflecting the total amount of physical capital used in the production process.</a:t>
            </a:r>
          </a:p>
          <a:p>
            <a:r>
              <a:rPr lang="en-US" sz="1600" dirty="0" smtClean="0"/>
              <a:t>Productivity measures, such as labor productivity and capital productivity, that only relate to one class of inputs are known as partial productivity measures. Caution needs to be applied when using partial productivity measures as changes in input proportions can influence these measures.</a:t>
            </a:r>
          </a:p>
          <a:p>
            <a:r>
              <a:rPr lang="en-US" sz="1600" dirty="0" smtClean="0"/>
              <a:t>It can be expressed as the ratio of output to inputs used in the production process, i.e. output per unit of input. When all outputs and inputs are included in the productivity measure it is called total productivity</a:t>
            </a:r>
          </a:p>
          <a:p>
            <a:pPr algn="ctr">
              <a:buNone/>
            </a:pPr>
            <a:r>
              <a:rPr lang="en-US" sz="1600" dirty="0" smtClean="0"/>
              <a:t>Productivity=Output/Input</a:t>
            </a:r>
          </a:p>
          <a:p>
            <a:endParaRPr lang="en-US" sz="1600" dirty="0"/>
          </a:p>
        </p:txBody>
      </p:sp>
      <p:sp>
        <p:nvSpPr>
          <p:cNvPr id="2" name="Title 1"/>
          <p:cNvSpPr>
            <a:spLocks noGrp="1"/>
          </p:cNvSpPr>
          <p:nvPr>
            <p:ph type="title"/>
          </p:nvPr>
        </p:nvSpPr>
        <p:spPr/>
        <p:txBody>
          <a:bodyPr>
            <a:normAutofit/>
          </a:bodyPr>
          <a:lstStyle/>
          <a:p>
            <a:pPr algn="l"/>
            <a:r>
              <a:rPr lang="en-US" sz="2000" b="1" dirty="0" smtClean="0">
                <a:latin typeface="Times New Roman" pitchFamily="18" charset="0"/>
                <a:cs typeface="Times New Roman" pitchFamily="18" charset="0"/>
              </a:rPr>
              <a:t>What is meant by “Productivity”? and how to measure?</a:t>
            </a:r>
            <a:endParaRPr lang="en-US" sz="2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525963"/>
          </a:xfrm>
        </p:spPr>
        <p:txBody>
          <a:bodyPr>
            <a:normAutofit fontScale="70000" lnSpcReduction="20000"/>
          </a:bodyPr>
          <a:lstStyle/>
          <a:p>
            <a:pPr marL="0" indent="0">
              <a:buNone/>
            </a:pPr>
            <a:r>
              <a:rPr lang="en-US" sz="2000" dirty="0" smtClean="0"/>
              <a:t>The concept of productivity measurement involves ratios of outputs to inputs. A good productivity measures need good measures of output and input. Among the best measures of output is added value. Added value is a measure of the wealth generated by the collective efforts of those work in the company namely employees and employers and those who provide the capital namely investors and shareholders.</a:t>
            </a:r>
          </a:p>
          <a:p>
            <a:pPr>
              <a:buNone/>
            </a:pPr>
            <a:endParaRPr lang="en-US" sz="2400" dirty="0" smtClean="0"/>
          </a:p>
          <a:p>
            <a:pPr>
              <a:buNone/>
            </a:pPr>
            <a:r>
              <a:rPr lang="en-US" sz="2400" dirty="0" smtClean="0"/>
              <a:t>Steps for productivity measurement:</a:t>
            </a:r>
          </a:p>
          <a:p>
            <a:r>
              <a:rPr lang="en-US" sz="1800" dirty="0" smtClean="0"/>
              <a:t>Identify productivity measures.</a:t>
            </a:r>
          </a:p>
          <a:p>
            <a:r>
              <a:rPr lang="en-US" sz="1800" dirty="0" smtClean="0"/>
              <a:t>Planning for productivity.</a:t>
            </a:r>
          </a:p>
          <a:p>
            <a:r>
              <a:rPr lang="en-US" sz="1800" dirty="0" smtClean="0"/>
              <a:t>Productivity measurement.</a:t>
            </a:r>
          </a:p>
          <a:p>
            <a:r>
              <a:rPr lang="en-US" sz="1800" dirty="0" smtClean="0"/>
              <a:t> Productivity Improvement.</a:t>
            </a:r>
            <a:endParaRPr lang="en-US" sz="2400" dirty="0" smtClean="0"/>
          </a:p>
          <a:p>
            <a:pPr>
              <a:buNone/>
            </a:pPr>
            <a:r>
              <a:rPr lang="en-US" sz="2400" dirty="0" smtClean="0"/>
              <a:t>Productivity can be expressed in three ways:</a:t>
            </a:r>
          </a:p>
          <a:p>
            <a:pPr marL="404813" indent="-344488">
              <a:spcBef>
                <a:spcPts val="0"/>
              </a:spcBef>
            </a:pPr>
            <a:r>
              <a:rPr lang="en-US" sz="2400" dirty="0" smtClean="0"/>
              <a:t>Partial Factor:</a:t>
            </a:r>
            <a:r>
              <a:rPr lang="en-US" sz="1600" dirty="0" smtClean="0"/>
              <a:t> At the time of considering calculation, only one factor should be consider as output and input.</a:t>
            </a:r>
            <a:r>
              <a:rPr lang="en-US" sz="2400" dirty="0" smtClean="0"/>
              <a:t>  </a:t>
            </a:r>
            <a:r>
              <a:rPr lang="en-US" sz="1900" dirty="0" smtClean="0"/>
              <a:t>Factors like: </a:t>
            </a:r>
            <a:r>
              <a:rPr lang="en-US" sz="1700" dirty="0" smtClean="0"/>
              <a:t>output/hour, output/capital, output/machine etc.</a:t>
            </a:r>
            <a:endParaRPr lang="en-US" sz="2400" dirty="0" smtClean="0"/>
          </a:p>
          <a:p>
            <a:r>
              <a:rPr lang="en-US" sz="2400" dirty="0" smtClean="0"/>
              <a:t>Multi-factor: </a:t>
            </a:r>
            <a:r>
              <a:rPr lang="en-US" sz="1800" dirty="0" smtClean="0"/>
              <a:t>Multiple factors or subset of factors can be simultaneously use for ratio of productivity.</a:t>
            </a:r>
            <a:endParaRPr lang="en-US" sz="2400" dirty="0" smtClean="0"/>
          </a:p>
          <a:p>
            <a:r>
              <a:rPr lang="en-US" sz="2400" dirty="0" smtClean="0"/>
              <a:t>Total factor: </a:t>
            </a:r>
            <a:r>
              <a:rPr lang="en-US" sz="1600" dirty="0" smtClean="0"/>
              <a:t>For broader perspective, identify all the factors used to produce productivity.</a:t>
            </a:r>
            <a:r>
              <a:rPr lang="en-US" sz="2100" dirty="0" smtClean="0"/>
              <a:t> </a:t>
            </a:r>
            <a:r>
              <a:rPr lang="en-US" sz="1600" dirty="0" smtClean="0"/>
              <a:t>it measures the residual growth that cannot be explained by the rate of change in the services of labor, capital and intermediate outputs, and is often interpreted as the contribution to economic growth made by factors such as technical and organizational innovation. </a:t>
            </a:r>
            <a:endParaRPr lang="en-US" sz="2400" dirty="0" smtClean="0"/>
          </a:p>
          <a:p>
            <a:pPr>
              <a:buNone/>
            </a:pPr>
            <a:r>
              <a:rPr lang="en-US" sz="1900" dirty="0" smtClean="0"/>
              <a:t>Note: unit of factors for output should be same as the unit of input.</a:t>
            </a:r>
            <a:endParaRPr lang="en-US" sz="2400" dirty="0" smtClean="0"/>
          </a:p>
        </p:txBody>
      </p:sp>
      <p:sp>
        <p:nvSpPr>
          <p:cNvPr id="2" name="Title 1"/>
          <p:cNvSpPr>
            <a:spLocks noGrp="1"/>
          </p:cNvSpPr>
          <p:nvPr>
            <p:ph type="title"/>
          </p:nvPr>
        </p:nvSpPr>
        <p:spPr>
          <a:xfrm>
            <a:off x="457200" y="274638"/>
            <a:ext cx="8229600" cy="715962"/>
          </a:xfrm>
        </p:spPr>
        <p:txBody>
          <a:bodyPr>
            <a:normAutofit/>
          </a:bodyPr>
          <a:lstStyle/>
          <a:p>
            <a:pPr algn="l"/>
            <a:r>
              <a:rPr lang="en-US" sz="2800" dirty="0" smtClean="0"/>
              <a:t>Contd.</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64291"/>
          </a:xfrm>
        </p:spPr>
        <p:txBody>
          <a:bodyPr>
            <a:noAutofit/>
          </a:bodyPr>
          <a:lstStyle/>
          <a:p>
            <a:r>
              <a:rPr lang="en-US" sz="1600" dirty="0" smtClean="0"/>
              <a:t>The majority of statistical agencies that produce regular productivity statistics use the index number approach. For example, the Australian Bureau of Statistics calculates market sector multifactor productivity using the index number approach, as does the US Bureau of Labor Statistics. </a:t>
            </a:r>
          </a:p>
          <a:p>
            <a:r>
              <a:rPr lang="en-US" sz="1600" dirty="0" smtClean="0"/>
              <a:t>The index number approach to calculating productivity involves dividing an output quantity index by an input quantity index to give a productivity index. </a:t>
            </a:r>
          </a:p>
          <a:p>
            <a:r>
              <a:rPr lang="en-US" sz="1600" dirty="0" smtClean="0"/>
              <a:t>Indexes are based on a scale, usually showing productivity as a percentage or sometimes in numerical units</a:t>
            </a:r>
          </a:p>
          <a:p>
            <a:r>
              <a:rPr lang="en-US" sz="1600" dirty="0" smtClean="0"/>
              <a:t>the index number approach requires a decision regarding the type of index formulation to be used in constructing the output quantity and input quantity indexes.</a:t>
            </a:r>
          </a:p>
          <a:p>
            <a:r>
              <a:rPr lang="en-US" sz="1600" dirty="0" smtClean="0"/>
              <a:t>Some productivity indexes are:</a:t>
            </a:r>
          </a:p>
          <a:p>
            <a:r>
              <a:rPr lang="en-US" sz="1600" dirty="0" smtClean="0"/>
              <a:t>Labor productivity</a:t>
            </a:r>
          </a:p>
          <a:p>
            <a:r>
              <a:rPr lang="en-US" sz="1600" dirty="0" smtClean="0"/>
              <a:t>Direct labor cost</a:t>
            </a:r>
          </a:p>
          <a:p>
            <a:r>
              <a:rPr lang="en-US" sz="1600" dirty="0" smtClean="0"/>
              <a:t>Capital investment</a:t>
            </a:r>
            <a:endParaRPr lang="en-US" sz="1600" dirty="0" smtClean="0"/>
          </a:p>
          <a:p>
            <a:r>
              <a:rPr lang="en-US" sz="1600" dirty="0" smtClean="0"/>
              <a:t>Total cost</a:t>
            </a:r>
          </a:p>
          <a:p>
            <a:r>
              <a:rPr lang="en-US" sz="1600" dirty="0" smtClean="0"/>
              <a:t>Foreign </a:t>
            </a:r>
            <a:r>
              <a:rPr lang="en-US" sz="1600" dirty="0" smtClean="0"/>
              <a:t>exchange</a:t>
            </a:r>
          </a:p>
          <a:p>
            <a:r>
              <a:rPr lang="en-US" sz="1600" dirty="0" smtClean="0"/>
              <a:t>Return on investment</a:t>
            </a:r>
          </a:p>
          <a:p>
            <a:r>
              <a:rPr lang="en-US" sz="1600" smtClean="0"/>
              <a:t>etc</a:t>
            </a:r>
            <a:endParaRPr lang="en-US" sz="1600" dirty="0" smtClean="0"/>
          </a:p>
          <a:p>
            <a:endParaRPr lang="en-US" sz="1600" dirty="0"/>
          </a:p>
        </p:txBody>
      </p:sp>
      <p:sp>
        <p:nvSpPr>
          <p:cNvPr id="3" name="Title 2"/>
          <p:cNvSpPr>
            <a:spLocks noGrp="1"/>
          </p:cNvSpPr>
          <p:nvPr>
            <p:ph type="title"/>
          </p:nvPr>
        </p:nvSpPr>
        <p:spPr/>
        <p:txBody>
          <a:bodyPr/>
          <a:lstStyle/>
          <a:p>
            <a:r>
              <a:rPr lang="en-US" sz="3200" dirty="0" smtClean="0"/>
              <a:t>Productivity Index</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209</TotalTime>
  <Words>1287</Words>
  <Application>Microsoft Office PowerPoint</Application>
  <PresentationFormat>On-screen Show (4:3)</PresentationFormat>
  <Paragraphs>98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Concourse</vt:lpstr>
      <vt:lpstr>Managerial Skills</vt:lpstr>
      <vt:lpstr>Management Styles</vt:lpstr>
      <vt:lpstr>Contd.</vt:lpstr>
      <vt:lpstr>Functional management</vt:lpstr>
      <vt:lpstr>Contd.</vt:lpstr>
      <vt:lpstr>Contd.</vt:lpstr>
      <vt:lpstr>What is meant by “Productivity”? and how to measure?</vt:lpstr>
      <vt:lpstr>Contd.</vt:lpstr>
      <vt:lpstr>Productivity Index</vt:lpstr>
      <vt:lpstr>Factors that can affect productivity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Managerial Skills</dc:title>
  <dc:creator>Windows User</dc:creator>
  <cp:lastModifiedBy>Windows User</cp:lastModifiedBy>
  <cp:revision>34</cp:revision>
  <dcterms:created xsi:type="dcterms:W3CDTF">2015-08-24T05:38:52Z</dcterms:created>
  <dcterms:modified xsi:type="dcterms:W3CDTF">2015-11-05T04:23:08Z</dcterms:modified>
</cp:coreProperties>
</file>