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99" r:id="rId4"/>
    <p:sldId id="281" r:id="rId5"/>
    <p:sldId id="272" r:id="rId6"/>
    <p:sldId id="273" r:id="rId7"/>
    <p:sldId id="275" r:id="rId8"/>
    <p:sldId id="277" r:id="rId9"/>
    <p:sldId id="278" r:id="rId10"/>
    <p:sldId id="280" r:id="rId11"/>
    <p:sldId id="282" r:id="rId12"/>
    <p:sldId id="284" r:id="rId13"/>
    <p:sldId id="285" r:id="rId14"/>
    <p:sldId id="286" r:id="rId15"/>
    <p:sldId id="287" r:id="rId16"/>
    <p:sldId id="288" r:id="rId17"/>
    <p:sldId id="289" r:id="rId18"/>
    <p:sldId id="290" r:id="rId19"/>
    <p:sldId id="291" r:id="rId20"/>
    <p:sldId id="292" r:id="rId21"/>
    <p:sldId id="293" r:id="rId22"/>
    <p:sldId id="294" r:id="rId23"/>
    <p:sldId id="296" r:id="rId24"/>
    <p:sldId id="297" r:id="rId25"/>
    <p:sldId id="29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86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DBB9F-4016-4D27-AF7C-33857F014921}" type="datetimeFigureOut">
              <a:rPr lang="en-US" smtClean="0"/>
              <a:pPr/>
              <a:t>05-Nov-15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92438-C8A5-4147-97D4-8447DA90FF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a:lstStyle/>
          <a:p>
            <a:fld id="{667B874C-8156-41BD-9C12-8246B3558BC7}" type="slidenum">
              <a:rPr lang="en-US"/>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a:lstStyle/>
          <a:p>
            <a:fld id="{1C4F9ABD-C9B6-49FA-BEA0-C0C036BEBBE3}" type="slidenum">
              <a:rPr lang="en-US"/>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05-Nov-15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05-Nov-15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05-Nov-15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05-Nov-15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05-Nov-15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05-Nov-15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05-Nov-15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05-Nov-15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Environmental and Pollution Awareness</a:t>
            </a:r>
            <a:endParaRPr lang="en-IN"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38200"/>
            <a:ext cx="8305800" cy="5791200"/>
          </a:xfrm>
        </p:spPr>
        <p:txBody>
          <a:bodyPr>
            <a:noAutofit/>
          </a:bodyPr>
          <a:lstStyle/>
          <a:p>
            <a:pPr algn="l" eaLnBrk="1" fontAlgn="auto" hangingPunct="1">
              <a:spcAft>
                <a:spcPts val="0"/>
              </a:spcAft>
              <a:defRPr/>
            </a:pPr>
            <a:r>
              <a:rPr lang="en-US" sz="2800" b="1" u="sng" dirty="0" smtClean="0">
                <a:solidFill>
                  <a:schemeClr val="accent5"/>
                </a:solidFill>
                <a:latin typeface="Times New Roman" pitchFamily="18" charset="0"/>
                <a:ea typeface="Times New Roman" pitchFamily="18" charset="0"/>
                <a:cs typeface="Times New Roman" pitchFamily="18" charset="0"/>
              </a:rPr>
              <a:t>Environmental legislation are as follows</a:t>
            </a:r>
            <a:r>
              <a:rPr lang="en-US" sz="2800" b="1" u="sng" dirty="0" smtClean="0">
                <a:solidFill>
                  <a:schemeClr val="accent4">
                    <a:lumMod val="50000"/>
                  </a:schemeClr>
                </a:solidFill>
                <a:latin typeface="Times New Roman" pitchFamily="18" charset="0"/>
                <a:ea typeface="Times New Roman" pitchFamily="18" charset="0"/>
                <a:cs typeface="Times New Roman" pitchFamily="18" charset="0"/>
              </a:rPr>
              <a:t>:</a:t>
            </a:r>
            <a:br>
              <a:rPr lang="en-US" sz="2800" b="1" u="sng" dirty="0" smtClean="0">
                <a:solidFill>
                  <a:schemeClr val="accent4">
                    <a:lumMod val="50000"/>
                  </a:schemeClr>
                </a:solidFill>
                <a:latin typeface="Times New Roman" pitchFamily="18" charset="0"/>
                <a:ea typeface="Times New Roman" pitchFamily="18" charset="0"/>
                <a:cs typeface="Times New Roman" pitchFamily="18" charset="0"/>
              </a:rPr>
            </a:br>
            <a:r>
              <a:rPr lang="en-US" sz="2800" b="1" u="sng" dirty="0" smtClean="0">
                <a:solidFill>
                  <a:schemeClr val="accent4">
                    <a:lumMod val="50000"/>
                  </a:schemeClr>
                </a:solidFill>
                <a:latin typeface="Times New Roman" pitchFamily="18" charset="0"/>
                <a:ea typeface="Times New Roman" pitchFamily="18" charset="0"/>
                <a:cs typeface="Times New Roman" pitchFamily="18" charset="0"/>
              </a:rPr>
              <a:t/>
            </a:r>
            <a:br>
              <a:rPr lang="en-US" sz="2800" b="1" u="sng" dirty="0" smtClean="0">
                <a:solidFill>
                  <a:schemeClr val="accent4">
                    <a:lumMod val="50000"/>
                  </a:schemeClr>
                </a:solidFill>
                <a:latin typeface="Times New Roman" pitchFamily="18" charset="0"/>
                <a:ea typeface="Times New Roman" pitchFamily="18" charset="0"/>
                <a:cs typeface="Times New Roman" pitchFamily="18" charset="0"/>
              </a:rPr>
            </a:br>
            <a:r>
              <a:rPr lang="en-US" sz="2800" dirty="0" smtClean="0">
                <a:latin typeface="Times New Roman" pitchFamily="18" charset="0"/>
                <a:ea typeface="Times New Roman" pitchFamily="18" charset="0"/>
                <a:cs typeface="Times New Roman" pitchFamily="18" charset="0"/>
              </a:rPr>
              <a:t>1</a:t>
            </a:r>
            <a:r>
              <a:rPr lang="en-US" sz="2200" dirty="0" smtClean="0">
                <a:latin typeface="Times New Roman" pitchFamily="18" charset="0"/>
                <a:ea typeface="Times New Roman" pitchFamily="18" charset="0"/>
                <a:cs typeface="Times New Roman" pitchFamily="18" charset="0"/>
              </a:rPr>
              <a:t>.The Indian Forests Act,1972</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2. The  Atomic Energy Act,1962</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3. The Factories Act,1948</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4. The  Insecticides Act,1968</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5. The wild life (protection) Act,1972</a:t>
            </a:r>
            <a:br>
              <a:rPr lang="en-US" sz="2200" dirty="0" smtClean="0">
                <a:latin typeface="Times New Roman" pitchFamily="18" charset="0"/>
                <a:ea typeface="Times New Roman" pitchFamily="18" charset="0"/>
                <a:cs typeface="Times New Roman" pitchFamily="18" charset="0"/>
              </a:rPr>
            </a:br>
            <a:r>
              <a:rPr lang="en-US" sz="2200" b="1" dirty="0" smtClean="0">
                <a:latin typeface="Times New Roman" pitchFamily="18" charset="0"/>
                <a:ea typeface="Times New Roman" pitchFamily="18" charset="0"/>
                <a:cs typeface="Times New Roman" pitchFamily="18" charset="0"/>
              </a:rPr>
              <a:t>6. The  Water (Prevention and Control of Pollution)Act,1974,1977</a:t>
            </a:r>
            <a:r>
              <a:rPr lang="en-US" sz="2200" dirty="0" smtClean="0">
                <a:latin typeface="Times New Roman" pitchFamily="18" charset="0"/>
                <a:ea typeface="Times New Roman" pitchFamily="18" charset="0"/>
                <a:cs typeface="Times New Roman" pitchFamily="18" charset="0"/>
              </a:rPr>
              <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7. The  Forest (Conservation)Act,1980</a:t>
            </a:r>
            <a:br>
              <a:rPr lang="en-US" sz="2200" dirty="0" smtClean="0">
                <a:latin typeface="Times New Roman" pitchFamily="18" charset="0"/>
                <a:ea typeface="Times New Roman" pitchFamily="18" charset="0"/>
                <a:cs typeface="Times New Roman" pitchFamily="18" charset="0"/>
              </a:rPr>
            </a:br>
            <a:r>
              <a:rPr lang="en-US" sz="2200" b="1" dirty="0" smtClean="0">
                <a:latin typeface="Times New Roman" pitchFamily="18" charset="0"/>
                <a:ea typeface="Times New Roman" pitchFamily="18" charset="0"/>
                <a:cs typeface="Times New Roman" pitchFamily="18" charset="0"/>
              </a:rPr>
              <a:t>8. The Air (Prevention and Control of Pollution)Act,1981</a:t>
            </a:r>
            <a:br>
              <a:rPr lang="en-US" sz="2200" b="1" dirty="0" smtClean="0">
                <a:latin typeface="Times New Roman" pitchFamily="18" charset="0"/>
                <a:ea typeface="Times New Roman" pitchFamily="18" charset="0"/>
                <a:cs typeface="Times New Roman" pitchFamily="18" charset="0"/>
              </a:rPr>
            </a:br>
            <a:r>
              <a:rPr lang="en-US" sz="2200" b="1" dirty="0" smtClean="0">
                <a:latin typeface="Times New Roman" pitchFamily="18" charset="0"/>
                <a:ea typeface="Times New Roman" pitchFamily="18" charset="0"/>
                <a:cs typeface="Times New Roman" pitchFamily="18" charset="0"/>
              </a:rPr>
              <a:t>9. The Environment(protection) Act,1986</a:t>
            </a:r>
            <a:r>
              <a:rPr lang="en-US" sz="2200" dirty="0" smtClean="0">
                <a:latin typeface="Times New Roman" pitchFamily="18" charset="0"/>
                <a:ea typeface="Times New Roman" pitchFamily="18" charset="0"/>
                <a:cs typeface="Times New Roman" pitchFamily="18" charset="0"/>
              </a:rPr>
              <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10. The Motor Vehicles Act,1988</a:t>
            </a:r>
            <a:br>
              <a:rPr lang="en-US" sz="2200" dirty="0" smtClean="0">
                <a:latin typeface="Times New Roman" pitchFamily="18" charset="0"/>
                <a:ea typeface="Times New Roman" pitchFamily="18" charset="0"/>
                <a:cs typeface="Times New Roman" pitchFamily="18" charset="0"/>
              </a:rPr>
            </a:br>
            <a:r>
              <a:rPr lang="en-US" sz="2200" dirty="0" smtClean="0">
                <a:latin typeface="Times New Roman" pitchFamily="18" charset="0"/>
                <a:ea typeface="Times New Roman" pitchFamily="18" charset="0"/>
                <a:cs typeface="Times New Roman" pitchFamily="18" charset="0"/>
              </a:rPr>
              <a:t>11. The National Environmental Tribunal Act,1995</a:t>
            </a:r>
            <a:r>
              <a:rPr lang="en-US" sz="2200" dirty="0" smtClean="0">
                <a:solidFill>
                  <a:schemeClr val="accent2">
                    <a:lumMod val="50000"/>
                  </a:schemeClr>
                </a:solidFill>
                <a:latin typeface="Times New Roman" pitchFamily="18" charset="0"/>
                <a:cs typeface="Times New Roman" pitchFamily="18" charset="0"/>
              </a:rPr>
              <a:t/>
            </a:r>
            <a:br>
              <a:rPr lang="en-US" sz="2200" dirty="0" smtClean="0">
                <a:solidFill>
                  <a:schemeClr val="accent2">
                    <a:lumMod val="50000"/>
                  </a:schemeClr>
                </a:solidFill>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Green IT</a:t>
            </a:r>
            <a:endParaRPr lang="en-IN" dirty="0"/>
          </a:p>
        </p:txBody>
      </p:sp>
      <p:sp>
        <p:nvSpPr>
          <p:cNvPr id="3" name="Content Placeholder 2"/>
          <p:cNvSpPr>
            <a:spLocks noGrp="1"/>
          </p:cNvSpPr>
          <p:nvPr>
            <p:ph sz="quarter" idx="1"/>
          </p:nvPr>
        </p:nvSpPr>
        <p:spPr>
          <a:xfrm>
            <a:off x="457200" y="1295400"/>
            <a:ext cx="8229600" cy="5029200"/>
          </a:xfrm>
        </p:spPr>
        <p:txBody>
          <a:bodyPr>
            <a:normAutofit fontScale="92500" lnSpcReduction="10000"/>
          </a:bodyPr>
          <a:lstStyle/>
          <a:p>
            <a:r>
              <a:rPr lang="en-IN" sz="2000" i="1" dirty="0" smtClean="0"/>
              <a:t>“Green IT is a collection of </a:t>
            </a:r>
            <a:r>
              <a:rPr lang="en-IN" sz="2000" b="1" i="1" dirty="0" smtClean="0">
                <a:solidFill>
                  <a:schemeClr val="accent2">
                    <a:lumMod val="75000"/>
                  </a:schemeClr>
                </a:solidFill>
              </a:rPr>
              <a:t>strategic and tactical initiatives</a:t>
            </a:r>
            <a:r>
              <a:rPr lang="en-IN" sz="2000" i="1" dirty="0" smtClean="0"/>
              <a:t> that directly reduces the </a:t>
            </a:r>
            <a:r>
              <a:rPr lang="en-IN" sz="2000" b="1" i="1" dirty="0" smtClean="0">
                <a:solidFill>
                  <a:srgbClr val="FF0000"/>
                </a:solidFill>
              </a:rPr>
              <a:t>carbon footprint </a:t>
            </a:r>
            <a:r>
              <a:rPr lang="en-IN" sz="2000" i="1" dirty="0" smtClean="0"/>
              <a:t>of an organisation’s computing operation… However, Green IT is not just focused on reducing the impact of the ICT industry. It is also focused on using the services of ICT to help reduce the organisation’s overall carbon footprint.”</a:t>
            </a:r>
          </a:p>
          <a:p>
            <a:pPr algn="just"/>
            <a:r>
              <a:rPr lang="en-IN" sz="2000" dirty="0" smtClean="0"/>
              <a:t>Also called green computing it describes the study and the using of computer resources in an efficient way. </a:t>
            </a:r>
          </a:p>
          <a:p>
            <a:pPr algn="just"/>
            <a:r>
              <a:rPr lang="en-IN" sz="2000" dirty="0" smtClean="0"/>
              <a:t>Green IT starts with manufacturers producing environmentally friendly products and encouraging IT departments to consider more friendly options like virtualization, power management and proper recycling habits. </a:t>
            </a:r>
          </a:p>
          <a:p>
            <a:pPr algn="just"/>
            <a:r>
              <a:rPr lang="en-IN" sz="2000" dirty="0" smtClean="0"/>
              <a:t>The government has also recently proposed new compliance regulations which would work towards certifying data centres as green. </a:t>
            </a:r>
          </a:p>
          <a:p>
            <a:pPr algn="just"/>
            <a:r>
              <a:rPr lang="en-IN" sz="2000" dirty="0" smtClean="0"/>
              <a:t>Some criteria includes using low-emission building materials, recycling, using alternative energy technologies, and other green technologies.</a:t>
            </a:r>
          </a:p>
          <a:p>
            <a:endParaRPr lang="en-IN" sz="2000" dirty="0" smtClean="0"/>
          </a:p>
          <a:p>
            <a:endParaRPr lang="en-IN" sz="2000"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57200" y="0"/>
            <a:ext cx="8229600" cy="1143000"/>
          </a:xfrm>
        </p:spPr>
        <p:txBody>
          <a:bodyPr/>
          <a:lstStyle/>
          <a:p>
            <a:pPr eaLnBrk="1" hangingPunct="1"/>
            <a:r>
              <a:rPr lang="en-US" smtClean="0"/>
              <a:t>Green Computing</a:t>
            </a:r>
          </a:p>
        </p:txBody>
      </p:sp>
      <p:sp>
        <p:nvSpPr>
          <p:cNvPr id="2051" name="Rectangle 5"/>
          <p:cNvSpPr>
            <a:spLocks noGrp="1" noChangeArrowheads="1"/>
          </p:cNvSpPr>
          <p:nvPr>
            <p:ph sz="quarter" idx="1"/>
          </p:nvPr>
        </p:nvSpPr>
        <p:spPr>
          <a:xfrm>
            <a:off x="457200" y="1295400"/>
            <a:ext cx="8229600" cy="5715000"/>
          </a:xfrm>
        </p:spPr>
        <p:txBody>
          <a:bodyPr>
            <a:normAutofit/>
          </a:bodyPr>
          <a:lstStyle/>
          <a:p>
            <a:pPr eaLnBrk="1" hangingPunct="1">
              <a:lnSpc>
                <a:spcPct val="80000"/>
              </a:lnSpc>
            </a:pPr>
            <a:r>
              <a:rPr lang="en-US" sz="2000" dirty="0" smtClean="0"/>
              <a:t>Why</a:t>
            </a:r>
          </a:p>
          <a:p>
            <a:pPr lvl="1" eaLnBrk="1" hangingPunct="1">
              <a:lnSpc>
                <a:spcPct val="80000"/>
              </a:lnSpc>
            </a:pPr>
            <a:r>
              <a:rPr lang="en-US" sz="2000" dirty="0" smtClean="0"/>
              <a:t>computer energy is often wasteful</a:t>
            </a:r>
          </a:p>
          <a:p>
            <a:pPr lvl="2" eaLnBrk="1" hangingPunct="1">
              <a:lnSpc>
                <a:spcPct val="80000"/>
              </a:lnSpc>
            </a:pPr>
            <a:r>
              <a:rPr lang="en-US" sz="2000" dirty="0" smtClean="0"/>
              <a:t>leaving the computer on when not in use (CPU and fan consume power, screen savers consume power)</a:t>
            </a:r>
          </a:p>
          <a:p>
            <a:pPr lvl="1" eaLnBrk="1" hangingPunct="1">
              <a:lnSpc>
                <a:spcPct val="80000"/>
              </a:lnSpc>
            </a:pPr>
            <a:r>
              <a:rPr lang="en-US" sz="2000" dirty="0" smtClean="0"/>
              <a:t>printing is often wasteful</a:t>
            </a:r>
          </a:p>
          <a:p>
            <a:pPr lvl="2" eaLnBrk="1" hangingPunct="1">
              <a:lnSpc>
                <a:spcPct val="80000"/>
              </a:lnSpc>
            </a:pPr>
            <a:r>
              <a:rPr lang="en-US" sz="2000" dirty="0" smtClean="0"/>
              <a:t>how many of you print out your emails or meeting agendas</a:t>
            </a:r>
          </a:p>
          <a:p>
            <a:pPr lvl="2" eaLnBrk="1" hangingPunct="1">
              <a:lnSpc>
                <a:spcPct val="80000"/>
              </a:lnSpc>
            </a:pPr>
            <a:r>
              <a:rPr lang="en-US" sz="2000" dirty="0" smtClean="0"/>
              <a:t>printing out partial drafts</a:t>
            </a:r>
          </a:p>
          <a:p>
            <a:pPr lvl="2" eaLnBrk="1" hangingPunct="1">
              <a:lnSpc>
                <a:spcPct val="80000"/>
              </a:lnSpc>
            </a:pPr>
            <a:r>
              <a:rPr lang="en-US" sz="2000" dirty="0" smtClean="0"/>
              <a:t>for a “paperless” society, today we tend to use </a:t>
            </a:r>
            <a:r>
              <a:rPr lang="en-US" sz="2000" i="1" dirty="0" smtClean="0"/>
              <a:t>more </a:t>
            </a:r>
            <a:r>
              <a:rPr lang="en-US" sz="2000" dirty="0" smtClean="0"/>
              <a:t>papers than before computer era.</a:t>
            </a:r>
          </a:p>
          <a:p>
            <a:pPr lvl="1" eaLnBrk="1" hangingPunct="1">
              <a:lnSpc>
                <a:spcPct val="80000"/>
              </a:lnSpc>
            </a:pPr>
            <a:r>
              <a:rPr lang="en-US" sz="2000" dirty="0" smtClean="0"/>
              <a:t>pollution </a:t>
            </a:r>
          </a:p>
          <a:p>
            <a:pPr lvl="2" eaLnBrk="1" hangingPunct="1">
              <a:lnSpc>
                <a:spcPct val="80000"/>
              </a:lnSpc>
            </a:pPr>
            <a:r>
              <a:rPr lang="en-US" sz="2000" dirty="0" smtClean="0"/>
              <a:t>manufacturing techniques (use of automated systems)</a:t>
            </a:r>
          </a:p>
          <a:p>
            <a:pPr lvl="2" eaLnBrk="1" hangingPunct="1">
              <a:lnSpc>
                <a:spcPct val="80000"/>
              </a:lnSpc>
            </a:pPr>
            <a:r>
              <a:rPr lang="en-US" sz="2000" dirty="0" smtClean="0"/>
              <a:t>packaging</a:t>
            </a:r>
          </a:p>
          <a:p>
            <a:pPr lvl="2" eaLnBrk="1" hangingPunct="1">
              <a:lnSpc>
                <a:spcPct val="80000"/>
              </a:lnSpc>
            </a:pPr>
            <a:r>
              <a:rPr lang="en-US" sz="2000" dirty="0" smtClean="0"/>
              <a:t>disposal of computers and components</a:t>
            </a:r>
          </a:p>
          <a:p>
            <a:pPr lvl="1" eaLnBrk="1" hangingPunct="1">
              <a:lnSpc>
                <a:spcPct val="80000"/>
              </a:lnSpc>
            </a:pPr>
            <a:r>
              <a:rPr lang="en-US" sz="2000" dirty="0" smtClean="0"/>
              <a:t>toxicity</a:t>
            </a:r>
          </a:p>
          <a:p>
            <a:pPr lvl="2" eaLnBrk="1" hangingPunct="1">
              <a:lnSpc>
                <a:spcPct val="80000"/>
              </a:lnSpc>
            </a:pPr>
            <a:r>
              <a:rPr lang="en-US" sz="2000" dirty="0" smtClean="0"/>
              <a:t>as we will see, there are toxic chemicals used in the manufacturing of computers and components which can enter the food chain and water!</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1143000"/>
          </a:xfrm>
        </p:spPr>
        <p:txBody>
          <a:bodyPr/>
          <a:lstStyle/>
          <a:p>
            <a:pPr eaLnBrk="1" hangingPunct="1"/>
            <a:r>
              <a:rPr lang="en-US" smtClean="0"/>
              <a:t>Energy Use of PCs</a:t>
            </a:r>
          </a:p>
        </p:txBody>
      </p:sp>
      <p:sp>
        <p:nvSpPr>
          <p:cNvPr id="3075" name="Rectangle 3"/>
          <p:cNvSpPr>
            <a:spLocks noGrp="1" noChangeArrowheads="1"/>
          </p:cNvSpPr>
          <p:nvPr>
            <p:ph sz="quarter" idx="1"/>
          </p:nvPr>
        </p:nvSpPr>
        <p:spPr>
          <a:xfrm>
            <a:off x="457200" y="1295400"/>
            <a:ext cx="8229600" cy="5715000"/>
          </a:xfrm>
        </p:spPr>
        <p:txBody>
          <a:bodyPr>
            <a:normAutofit/>
          </a:bodyPr>
          <a:lstStyle/>
          <a:p>
            <a:pPr eaLnBrk="1" hangingPunct="1">
              <a:lnSpc>
                <a:spcPct val="90000"/>
              </a:lnSpc>
            </a:pPr>
            <a:r>
              <a:rPr lang="en-US" sz="2000" dirty="0" smtClean="0"/>
              <a:t>CPU uses 120 Watts</a:t>
            </a:r>
          </a:p>
          <a:p>
            <a:pPr eaLnBrk="1" hangingPunct="1">
              <a:lnSpc>
                <a:spcPct val="90000"/>
              </a:lnSpc>
            </a:pPr>
            <a:r>
              <a:rPr lang="en-US" sz="2000" dirty="0" smtClean="0"/>
              <a:t>CRT uses 150 Watts</a:t>
            </a:r>
          </a:p>
          <a:p>
            <a:pPr lvl="1" eaLnBrk="1" hangingPunct="1">
              <a:lnSpc>
                <a:spcPct val="90000"/>
              </a:lnSpc>
            </a:pPr>
            <a:r>
              <a:rPr lang="en-US" sz="2000" dirty="0" smtClean="0"/>
              <a:t>8 hours of usage, 5 days a week = 562 </a:t>
            </a:r>
            <a:r>
              <a:rPr lang="en-US" sz="2000" dirty="0" err="1" smtClean="0"/>
              <a:t>KWatts</a:t>
            </a:r>
            <a:endParaRPr lang="en-US" sz="2000" dirty="0" smtClean="0"/>
          </a:p>
          <a:p>
            <a:pPr lvl="2" eaLnBrk="1" hangingPunct="1">
              <a:lnSpc>
                <a:spcPct val="90000"/>
              </a:lnSpc>
            </a:pPr>
            <a:r>
              <a:rPr lang="en-US" sz="2000" dirty="0" smtClean="0"/>
              <a:t>if the computer is left on all the time without proper power saver modes, this can lead to 1,600 </a:t>
            </a:r>
            <a:r>
              <a:rPr lang="en-US" sz="2000" dirty="0" err="1" smtClean="0"/>
              <a:t>KWatts</a:t>
            </a:r>
            <a:endParaRPr lang="en-US" sz="2000" dirty="0" smtClean="0"/>
          </a:p>
          <a:p>
            <a:pPr lvl="1" eaLnBrk="1" hangingPunct="1">
              <a:lnSpc>
                <a:spcPct val="90000"/>
              </a:lnSpc>
            </a:pPr>
            <a:r>
              <a:rPr lang="en-US" sz="2000" dirty="0" smtClean="0"/>
              <a:t>for a large institution, say a university of 40,000 students and faculty, the power bill for just computers can come to $2 million / year</a:t>
            </a:r>
          </a:p>
          <a:p>
            <a:pPr eaLnBrk="1" hangingPunct="1">
              <a:lnSpc>
                <a:spcPct val="90000"/>
              </a:lnSpc>
            </a:pPr>
            <a:r>
              <a:rPr lang="en-US" sz="2000" dirty="0" smtClean="0"/>
              <a:t>Energy use comes from</a:t>
            </a:r>
          </a:p>
          <a:p>
            <a:pPr lvl="1" eaLnBrk="1" hangingPunct="1">
              <a:lnSpc>
                <a:spcPct val="90000"/>
              </a:lnSpc>
            </a:pPr>
            <a:r>
              <a:rPr lang="en-US" sz="2000" dirty="0" smtClean="0"/>
              <a:t>electrical current to run the CPU, motherboard, memory</a:t>
            </a:r>
          </a:p>
          <a:p>
            <a:pPr lvl="1" eaLnBrk="1" hangingPunct="1">
              <a:lnSpc>
                <a:spcPct val="90000"/>
              </a:lnSpc>
            </a:pPr>
            <a:r>
              <a:rPr lang="en-US" sz="2000" dirty="0" smtClean="0"/>
              <a:t>running the fan and spinning the disk(s)</a:t>
            </a:r>
          </a:p>
          <a:p>
            <a:pPr lvl="1" eaLnBrk="1" hangingPunct="1">
              <a:lnSpc>
                <a:spcPct val="90000"/>
              </a:lnSpc>
            </a:pPr>
            <a:r>
              <a:rPr lang="en-US" sz="2000" dirty="0" smtClean="0"/>
              <a:t>monitor (CRTs consume more power than any other computer component)</a:t>
            </a:r>
          </a:p>
          <a:p>
            <a:pPr lvl="1" eaLnBrk="1" hangingPunct="1">
              <a:lnSpc>
                <a:spcPct val="90000"/>
              </a:lnSpc>
            </a:pPr>
            <a:r>
              <a:rPr lang="en-US" sz="2000" dirty="0" smtClean="0"/>
              <a:t>printers</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1143000"/>
          </a:xfrm>
        </p:spPr>
        <p:txBody>
          <a:bodyPr/>
          <a:lstStyle/>
          <a:p>
            <a:pPr eaLnBrk="1" hangingPunct="1"/>
            <a:r>
              <a:rPr lang="en-US" smtClean="0"/>
              <a:t>Reducing Energy Consumption</a:t>
            </a:r>
          </a:p>
        </p:txBody>
      </p:sp>
      <p:sp>
        <p:nvSpPr>
          <p:cNvPr id="4099" name="Rectangle 3"/>
          <p:cNvSpPr>
            <a:spLocks noGrp="1" noChangeArrowheads="1"/>
          </p:cNvSpPr>
          <p:nvPr>
            <p:ph sz="quarter" idx="1"/>
          </p:nvPr>
        </p:nvSpPr>
        <p:spPr>
          <a:xfrm>
            <a:off x="228600" y="1143000"/>
            <a:ext cx="8458200" cy="5638800"/>
          </a:xfrm>
        </p:spPr>
        <p:txBody>
          <a:bodyPr>
            <a:normAutofit/>
          </a:bodyPr>
          <a:lstStyle/>
          <a:p>
            <a:pPr eaLnBrk="1" hangingPunct="1">
              <a:spcBef>
                <a:spcPts val="0"/>
              </a:spcBef>
            </a:pPr>
            <a:r>
              <a:rPr lang="en-US" sz="2000" dirty="0" smtClean="0"/>
              <a:t>Turn off the computer when not in use, even if just for an hour</a:t>
            </a:r>
          </a:p>
          <a:p>
            <a:pPr eaLnBrk="1" hangingPunct="1">
              <a:spcBef>
                <a:spcPts val="0"/>
              </a:spcBef>
            </a:pPr>
            <a:r>
              <a:rPr lang="en-US" sz="2000" dirty="0" smtClean="0"/>
              <a:t>Turn off the monitor when not in use (as opposed to running a screen saver)</a:t>
            </a:r>
          </a:p>
          <a:p>
            <a:pPr eaLnBrk="1" hangingPunct="1">
              <a:spcBef>
                <a:spcPts val="0"/>
              </a:spcBef>
            </a:pPr>
            <a:r>
              <a:rPr lang="en-US" sz="2000" dirty="0" smtClean="0"/>
              <a:t>Use power saver mode </a:t>
            </a:r>
          </a:p>
          <a:p>
            <a:pPr lvl="1" eaLnBrk="1" hangingPunct="1">
              <a:spcBef>
                <a:spcPts val="0"/>
              </a:spcBef>
            </a:pPr>
            <a:r>
              <a:rPr lang="en-US" sz="2000" dirty="0" smtClean="0"/>
              <a:t>in power saver mode, the top item is not necessary, but screen savers use as much electricity as any normal processing, and the screen saver is not necessary on a flat panel display</a:t>
            </a:r>
          </a:p>
          <a:p>
            <a:pPr eaLnBrk="1" hangingPunct="1">
              <a:spcBef>
                <a:spcPts val="0"/>
              </a:spcBef>
            </a:pPr>
            <a:r>
              <a:rPr lang="en-US" sz="2000" dirty="0" smtClean="0"/>
              <a:t>Use hardware/software with the Energy Star label</a:t>
            </a:r>
          </a:p>
          <a:p>
            <a:pPr lvl="1" eaLnBrk="1" hangingPunct="1">
              <a:spcBef>
                <a:spcPts val="0"/>
              </a:spcBef>
            </a:pPr>
            <a:r>
              <a:rPr lang="en-US" sz="2000" dirty="0" smtClean="0"/>
              <a:t>Energy Star is a “seal of approval” by the Energy Star organization of the government (the EPA)</a:t>
            </a:r>
          </a:p>
          <a:p>
            <a:pPr eaLnBrk="1" hangingPunct="1">
              <a:spcBef>
                <a:spcPts val="0"/>
              </a:spcBef>
            </a:pPr>
            <a:r>
              <a:rPr lang="en-US" sz="2000" dirty="0" smtClean="0"/>
              <a:t>Don’t print unless necessary and you are ready</a:t>
            </a:r>
          </a:p>
          <a:p>
            <a:pPr eaLnBrk="1" hangingPunct="1">
              <a:spcBef>
                <a:spcPts val="0"/>
              </a:spcBef>
            </a:pPr>
            <a:r>
              <a:rPr lang="en-US" sz="2000" dirty="0" smtClean="0"/>
              <a:t>Use LCDs instead of CRTs as they are more power efficient</a:t>
            </a:r>
          </a:p>
        </p:txBody>
      </p:sp>
      <p:pic>
        <p:nvPicPr>
          <p:cNvPr id="4100" name="Picture 4"/>
          <p:cNvPicPr>
            <a:picLocks noChangeAspect="1" noChangeArrowheads="1"/>
          </p:cNvPicPr>
          <p:nvPr/>
        </p:nvPicPr>
        <p:blipFill>
          <a:blip r:embed="rId2" cstate="print"/>
          <a:srcRect/>
          <a:stretch>
            <a:fillRect/>
          </a:stretch>
        </p:blipFill>
        <p:spPr bwMode="auto">
          <a:xfrm>
            <a:off x="7848600" y="4114800"/>
            <a:ext cx="1063625" cy="10858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0"/>
            <a:ext cx="8229600" cy="1143000"/>
          </a:xfrm>
        </p:spPr>
        <p:txBody>
          <a:bodyPr/>
          <a:lstStyle/>
          <a:p>
            <a:pPr eaLnBrk="1" hangingPunct="1"/>
            <a:r>
              <a:rPr lang="en-US" dirty="0" smtClean="0"/>
              <a:t>Other Solutions</a:t>
            </a:r>
          </a:p>
        </p:txBody>
      </p:sp>
      <p:sp>
        <p:nvSpPr>
          <p:cNvPr id="14339" name="Rectangle 3"/>
          <p:cNvSpPr>
            <a:spLocks noGrp="1" noChangeArrowheads="1"/>
          </p:cNvSpPr>
          <p:nvPr>
            <p:ph sz="quarter" idx="1"/>
          </p:nvPr>
        </p:nvSpPr>
        <p:spPr>
          <a:xfrm>
            <a:off x="533400" y="1295400"/>
            <a:ext cx="8001000" cy="5715000"/>
          </a:xfrm>
        </p:spPr>
        <p:txBody>
          <a:bodyPr>
            <a:normAutofit/>
          </a:bodyPr>
          <a:lstStyle/>
          <a:p>
            <a:pPr eaLnBrk="1" hangingPunct="1">
              <a:lnSpc>
                <a:spcPct val="90000"/>
              </a:lnSpc>
            </a:pPr>
            <a:r>
              <a:rPr lang="en-US" sz="2000" dirty="0" smtClean="0"/>
              <a:t>Reuse:  donate your computer components to people who may not have or have lesser quality computers</a:t>
            </a:r>
          </a:p>
          <a:p>
            <a:pPr lvl="1" eaLnBrk="1" hangingPunct="1">
              <a:lnSpc>
                <a:spcPct val="90000"/>
              </a:lnSpc>
            </a:pPr>
            <a:r>
              <a:rPr lang="en-US" sz="2000" dirty="0" smtClean="0"/>
              <a:t>inner city schools, churches, libraries, third world countries</a:t>
            </a:r>
          </a:p>
          <a:p>
            <a:pPr lvl="2" eaLnBrk="1" hangingPunct="1">
              <a:lnSpc>
                <a:spcPct val="90000"/>
              </a:lnSpc>
            </a:pPr>
            <a:r>
              <a:rPr lang="en-US" sz="2000" dirty="0" smtClean="0"/>
              <a:t>this however leads to the older computers being dumped but there is probably no way around this as eventually the older computers would be discarded anyway</a:t>
            </a:r>
          </a:p>
          <a:p>
            <a:pPr eaLnBrk="1" hangingPunct="1">
              <a:lnSpc>
                <a:spcPct val="90000"/>
              </a:lnSpc>
            </a:pPr>
            <a:r>
              <a:rPr lang="en-US" sz="2000" dirty="0" smtClean="0"/>
              <a:t>Refurbish:  rather than discarding your computer when the next generation is released, just get a new CPU and memory chips – upgrade rather than replace</a:t>
            </a:r>
          </a:p>
          <a:p>
            <a:pPr lvl="1" eaLnBrk="1" hangingPunct="1">
              <a:lnSpc>
                <a:spcPct val="90000"/>
              </a:lnSpc>
            </a:pPr>
            <a:r>
              <a:rPr lang="en-US" sz="2000" dirty="0" smtClean="0"/>
              <a:t>while you will still be discarded some components, you will retain most of the computer system (e.g., monitor, the system unit housing, cables)</a:t>
            </a:r>
          </a:p>
          <a:p>
            <a:pPr eaLnBrk="1" hangingPunct="1">
              <a:lnSpc>
                <a:spcPct val="90000"/>
              </a:lnSpc>
            </a:pPr>
            <a:r>
              <a:rPr lang="en-US" sz="2000" dirty="0" smtClean="0"/>
              <a:t>Are there adequate incentives to do either of the above?  Do computer companies encourage refurbishing/upgrading?</a:t>
            </a: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1143000"/>
          </a:xfrm>
        </p:spPr>
        <p:txBody>
          <a:bodyPr/>
          <a:lstStyle/>
          <a:p>
            <a:pPr eaLnBrk="1" hangingPunct="1"/>
            <a:r>
              <a:rPr lang="en-US" smtClean="0"/>
              <a:t>One More Solution:  Recycling</a:t>
            </a:r>
          </a:p>
        </p:txBody>
      </p:sp>
      <p:sp>
        <p:nvSpPr>
          <p:cNvPr id="15363" name="Rectangle 3"/>
          <p:cNvSpPr>
            <a:spLocks noGrp="1" noChangeArrowheads="1"/>
          </p:cNvSpPr>
          <p:nvPr>
            <p:ph sz="quarter" idx="1"/>
          </p:nvPr>
        </p:nvSpPr>
        <p:spPr>
          <a:xfrm>
            <a:off x="609600" y="914400"/>
            <a:ext cx="7924800" cy="5867400"/>
          </a:xfrm>
        </p:spPr>
        <p:txBody>
          <a:bodyPr>
            <a:normAutofit/>
          </a:bodyPr>
          <a:lstStyle/>
          <a:p>
            <a:pPr eaLnBrk="1" hangingPunct="1"/>
            <a:r>
              <a:rPr lang="en-US" sz="2000" dirty="0" smtClean="0"/>
              <a:t>If companies can recycle the plastics and other components, this can greatly reduce waste and toxins</a:t>
            </a:r>
          </a:p>
          <a:p>
            <a:pPr lvl="1" eaLnBrk="1" hangingPunct="1"/>
            <a:r>
              <a:rPr lang="en-US" sz="2000" dirty="0" smtClean="0"/>
              <a:t>however, the hazardous materials in e-waste can harm the recycle workers if they are not properly protected</a:t>
            </a:r>
          </a:p>
          <a:p>
            <a:pPr lvl="2" eaLnBrk="1" hangingPunct="1"/>
            <a:r>
              <a:rPr lang="en-US" sz="2000" dirty="0" smtClean="0"/>
              <a:t>in undeveloped countries, a lot of the recycling chores are left up to unprotected children!</a:t>
            </a:r>
          </a:p>
          <a:p>
            <a:pPr eaLnBrk="1" hangingPunct="1"/>
            <a:r>
              <a:rPr lang="en-US" sz="2000" dirty="0" smtClean="0"/>
              <a:t>Developed countries now have facilities for recycling e-waste</a:t>
            </a:r>
          </a:p>
          <a:p>
            <a:pPr lvl="1" eaLnBrk="1" hangingPunct="1"/>
            <a:r>
              <a:rPr lang="en-US" sz="2000" dirty="0" smtClean="0"/>
              <a:t>however, in Europe, the plastics are discarded instead of recycled because the flame retardant chemicals are too toxic to work with</a:t>
            </a:r>
          </a:p>
          <a:p>
            <a:pPr eaLnBrk="1" hangingPunct="1"/>
            <a:r>
              <a:rPr lang="en-US" sz="2000" dirty="0" smtClean="0"/>
              <a:t>To resolve these problems, the computer manufacturers must start using recyclable chemicals</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659063" y="1236663"/>
            <a:ext cx="3657600" cy="3886200"/>
          </a:xfrm>
          <a:prstGeom prst="rect">
            <a:avLst/>
          </a:prstGeom>
          <a:noFill/>
          <a:ln w="9525">
            <a:noFill/>
            <a:miter lim="800000"/>
            <a:headEnd/>
            <a:tailEnd/>
          </a:ln>
        </p:spPr>
      </p:pic>
      <p:sp>
        <p:nvSpPr>
          <p:cNvPr id="4" name="TextBox 3"/>
          <p:cNvSpPr txBox="1">
            <a:spLocks noChangeArrowheads="1"/>
          </p:cNvSpPr>
          <p:nvPr/>
        </p:nvSpPr>
        <p:spPr bwMode="auto">
          <a:xfrm>
            <a:off x="228600" y="990600"/>
            <a:ext cx="3962400" cy="1323975"/>
          </a:xfrm>
          <a:prstGeom prst="rect">
            <a:avLst/>
          </a:prstGeom>
          <a:noFill/>
          <a:ln w="9525">
            <a:noFill/>
            <a:miter lim="800000"/>
            <a:headEnd/>
            <a:tailEnd/>
          </a:ln>
        </p:spPr>
        <p:txBody>
          <a:bodyPr>
            <a:spAutoFit/>
          </a:bodyPr>
          <a:lstStyle/>
          <a:p>
            <a:pPr eaLnBrk="1" hangingPunct="1"/>
            <a:r>
              <a:rPr lang="en-US" sz="4000" b="1">
                <a:solidFill>
                  <a:schemeClr val="accent2"/>
                </a:solidFill>
                <a:latin typeface="Baskerville Old Face" pitchFamily="18" charset="0"/>
                <a:hlinkClick r:id="rId3" action="ppaction://hlinksldjump"/>
              </a:rPr>
              <a:t>Birth of Carbon Credit</a:t>
            </a:r>
            <a:endParaRPr lang="en-US" sz="4000" b="1">
              <a:solidFill>
                <a:schemeClr val="accent2"/>
              </a:solidFill>
              <a:latin typeface="Baskerville Old Face" pitchFamily="18" charset="0"/>
            </a:endParaRPr>
          </a:p>
        </p:txBody>
      </p:sp>
      <p:sp>
        <p:nvSpPr>
          <p:cNvPr id="5" name="TextBox 4"/>
          <p:cNvSpPr txBox="1">
            <a:spLocks noChangeArrowheads="1"/>
          </p:cNvSpPr>
          <p:nvPr/>
        </p:nvSpPr>
        <p:spPr bwMode="auto">
          <a:xfrm>
            <a:off x="5105400" y="838200"/>
            <a:ext cx="3581400" cy="1323975"/>
          </a:xfrm>
          <a:prstGeom prst="rect">
            <a:avLst/>
          </a:prstGeom>
          <a:noFill/>
          <a:ln w="9525">
            <a:noFill/>
            <a:miter lim="800000"/>
            <a:headEnd/>
            <a:tailEnd/>
          </a:ln>
        </p:spPr>
        <p:txBody>
          <a:bodyPr>
            <a:spAutoFit/>
          </a:bodyPr>
          <a:lstStyle/>
          <a:p>
            <a:pPr algn="r" eaLnBrk="1" hangingPunct="1"/>
            <a:r>
              <a:rPr lang="en-US" sz="4000" b="1">
                <a:latin typeface="Baskerville Old Face" pitchFamily="18" charset="0"/>
                <a:hlinkClick r:id="" action="ppaction://noaction"/>
              </a:rPr>
              <a:t>Concept of Carbon Credit</a:t>
            </a:r>
            <a:endParaRPr lang="en-US" sz="4000" b="1">
              <a:latin typeface="Baskerville Old Face" pitchFamily="18" charset="0"/>
            </a:endParaRPr>
          </a:p>
        </p:txBody>
      </p:sp>
      <p:sp>
        <p:nvSpPr>
          <p:cNvPr id="7" name="TextBox 6"/>
          <p:cNvSpPr txBox="1">
            <a:spLocks noChangeArrowheads="1"/>
          </p:cNvSpPr>
          <p:nvPr/>
        </p:nvSpPr>
        <p:spPr bwMode="auto">
          <a:xfrm>
            <a:off x="304800" y="4648200"/>
            <a:ext cx="4191000" cy="1323975"/>
          </a:xfrm>
          <a:prstGeom prst="rect">
            <a:avLst/>
          </a:prstGeom>
          <a:noFill/>
          <a:ln w="9525">
            <a:noFill/>
            <a:miter lim="800000"/>
            <a:headEnd/>
            <a:tailEnd/>
          </a:ln>
        </p:spPr>
        <p:txBody>
          <a:bodyPr>
            <a:spAutoFit/>
          </a:bodyPr>
          <a:lstStyle/>
          <a:p>
            <a:pPr eaLnBrk="1" hangingPunct="1"/>
            <a:r>
              <a:rPr lang="en-US" sz="4000" b="1">
                <a:latin typeface="Baskerville Old Face" pitchFamily="18" charset="0"/>
                <a:hlinkClick r:id="" action="ppaction://noaction"/>
              </a:rPr>
              <a:t>Growth of Carbon Credit</a:t>
            </a:r>
            <a:endParaRPr lang="en-US" sz="4000" b="1">
              <a:latin typeface="Baskerville Old Face" pitchFamily="18" charset="0"/>
            </a:endParaRPr>
          </a:p>
        </p:txBody>
      </p:sp>
      <p:sp>
        <p:nvSpPr>
          <p:cNvPr id="15366" name="Rectangle 2"/>
          <p:cNvSpPr>
            <a:spLocks noChangeArrowheads="1"/>
          </p:cNvSpPr>
          <p:nvPr/>
        </p:nvSpPr>
        <p:spPr bwMode="auto">
          <a:xfrm>
            <a:off x="5365750" y="4730750"/>
            <a:ext cx="3343275" cy="708025"/>
          </a:xfrm>
          <a:prstGeom prst="rect">
            <a:avLst/>
          </a:prstGeom>
          <a:noFill/>
          <a:ln w="9525">
            <a:noFill/>
            <a:miter lim="800000"/>
            <a:headEnd/>
            <a:tailEnd/>
          </a:ln>
        </p:spPr>
        <p:txBody>
          <a:bodyPr wrap="none">
            <a:spAutoFit/>
          </a:bodyPr>
          <a:lstStyle/>
          <a:p>
            <a:pPr eaLnBrk="1" hangingPunct="1"/>
            <a:r>
              <a:rPr lang="en-US" sz="4000" b="1">
                <a:solidFill>
                  <a:srgbClr val="000000"/>
                </a:solidFill>
                <a:latin typeface="Baskerville Old Face" pitchFamily="18" charset="0"/>
                <a:hlinkClick r:id="" action="ppaction://noaction"/>
              </a:rPr>
              <a:t>India’s Position</a:t>
            </a:r>
            <a:endParaRPr lang="en-US" sz="4000" b="1">
              <a:solidFill>
                <a:srgbClr val="000000"/>
              </a:solidFill>
              <a:latin typeface="Baskerville Old Face" pitchFamily="18" charset="0"/>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7467600" cy="1143000"/>
          </a:xfrm>
        </p:spPr>
        <p:txBody>
          <a:bodyPr>
            <a:normAutofit/>
          </a:bodyPr>
          <a:lstStyle/>
          <a:p>
            <a:pPr algn="l" eaLnBrk="1" hangingPunct="1"/>
            <a:r>
              <a:rPr lang="en-US" sz="2800" dirty="0" smtClean="0"/>
              <a:t>Carbon Credit</a:t>
            </a:r>
          </a:p>
        </p:txBody>
      </p:sp>
      <p:sp>
        <p:nvSpPr>
          <p:cNvPr id="21507" name="Content Placeholder 2"/>
          <p:cNvSpPr>
            <a:spLocks noGrp="1"/>
          </p:cNvSpPr>
          <p:nvPr>
            <p:ph sz="quarter" idx="1"/>
          </p:nvPr>
        </p:nvSpPr>
        <p:spPr>
          <a:xfrm>
            <a:off x="457200" y="1295400"/>
            <a:ext cx="8153400" cy="5257800"/>
          </a:xfrm>
        </p:spPr>
        <p:txBody>
          <a:bodyPr>
            <a:normAutofit fontScale="77500" lnSpcReduction="20000"/>
          </a:bodyPr>
          <a:lstStyle/>
          <a:p>
            <a:r>
              <a:rPr lang="en-US" sz="2400" dirty="0" smtClean="0"/>
              <a:t>“</a:t>
            </a:r>
            <a:r>
              <a:rPr lang="en-US" sz="2400" i="1" dirty="0" smtClean="0"/>
              <a:t>A certificate showing that a government or company has paid to have a certain amount of carbon dioxide removed from the environment</a:t>
            </a:r>
            <a:r>
              <a:rPr lang="en-US" sz="2400" dirty="0" smtClean="0"/>
              <a:t>”.</a:t>
            </a:r>
          </a:p>
          <a:p>
            <a:r>
              <a:rPr lang="en-US" sz="2400" dirty="0" smtClean="0"/>
              <a:t>Or “</a:t>
            </a:r>
            <a:r>
              <a:rPr lang="en-US" sz="2400" i="1" dirty="0" smtClean="0"/>
              <a:t>A carbon credit is a generic term for any tradable certificate or permit representing the right to emit one </a:t>
            </a:r>
            <a:r>
              <a:rPr lang="en-US" sz="2400" i="1" dirty="0" err="1" smtClean="0"/>
              <a:t>tonne</a:t>
            </a:r>
            <a:r>
              <a:rPr lang="en-US" sz="2400" i="1" dirty="0" smtClean="0"/>
              <a:t> of carbon dioxide or the mass of another  green house gas equivalent to one </a:t>
            </a:r>
            <a:r>
              <a:rPr lang="en-US" sz="2400" i="1" dirty="0" err="1" smtClean="0"/>
              <a:t>tonne</a:t>
            </a:r>
            <a:r>
              <a:rPr lang="en-US" sz="2400" i="1" dirty="0" smtClean="0"/>
              <a:t> of carbon.</a:t>
            </a:r>
            <a:r>
              <a:rPr lang="en-US" sz="2400" dirty="0" smtClean="0"/>
              <a:t> ”</a:t>
            </a:r>
          </a:p>
          <a:p>
            <a:r>
              <a:rPr lang="en-US" dirty="0" smtClean="0"/>
              <a:t>A tradable credit can be an emissions allowance or an assigned amount unit which was originally allocated or auctioned by the national administrators of a Kyoto-compliant cap-and-trade scheme, or it can be an offset of emissions.</a:t>
            </a:r>
            <a:endParaRPr lang="en-US" sz="2400" dirty="0" smtClean="0"/>
          </a:p>
          <a:p>
            <a:pPr eaLnBrk="1" hangingPunct="1"/>
            <a:r>
              <a:rPr lang="en-US" sz="2400" dirty="0" smtClean="0"/>
              <a:t>The goal is to allow market mechanisms to drive industrial and commercial processes in the direction of low emissions or less carbon intensive approaches than those used when there is no cost to emitting carbon dioxide and other GHGs into the atmosphere. Since GHG mitigation projects generate credits, this approach can be used to finance carbon reduction schemes between trading partners and around the world. </a:t>
            </a:r>
          </a:p>
          <a:p>
            <a:pPr eaLnBrk="1" hangingPunct="1"/>
            <a:r>
              <a:rPr lang="en-US" sz="2400" dirty="0" smtClean="0"/>
              <a:t>Carbon credits differ from carbon allowances although the term carbon credit is interchangeably used to represent both.</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7467600" cy="1143000"/>
          </a:xfrm>
        </p:spPr>
        <p:txBody>
          <a:bodyPr>
            <a:normAutofit/>
          </a:bodyPr>
          <a:lstStyle/>
          <a:p>
            <a:pPr algn="l" eaLnBrk="1" hangingPunct="1"/>
            <a:r>
              <a:rPr lang="en-US" sz="2800" dirty="0" smtClean="0"/>
              <a:t>Carbon Footprint</a:t>
            </a:r>
          </a:p>
        </p:txBody>
      </p:sp>
      <p:sp>
        <p:nvSpPr>
          <p:cNvPr id="21507" name="Content Placeholder 2"/>
          <p:cNvSpPr>
            <a:spLocks noGrp="1"/>
          </p:cNvSpPr>
          <p:nvPr>
            <p:ph sz="quarter" idx="1"/>
          </p:nvPr>
        </p:nvSpPr>
        <p:spPr>
          <a:xfrm>
            <a:off x="457200" y="1219200"/>
            <a:ext cx="8229600" cy="4525963"/>
          </a:xfrm>
        </p:spPr>
        <p:txBody>
          <a:bodyPr>
            <a:noAutofit/>
          </a:bodyPr>
          <a:lstStyle/>
          <a:p>
            <a:r>
              <a:rPr lang="en-US" sz="1800" dirty="0" smtClean="0"/>
              <a:t>A </a:t>
            </a:r>
            <a:r>
              <a:rPr lang="en-US" sz="1800" b="1" dirty="0" smtClean="0"/>
              <a:t>carbon footprint</a:t>
            </a:r>
            <a:r>
              <a:rPr lang="en-US" sz="1800" dirty="0" smtClean="0"/>
              <a:t> is historically defined as "the total sets of greenhouse gas emissions caused by an organization, event, product or individual.”</a:t>
            </a:r>
          </a:p>
          <a:p>
            <a:r>
              <a:rPr lang="en-US" sz="1800" dirty="0" smtClean="0"/>
              <a:t>A measure of the total amount of carbon dioxide (CO</a:t>
            </a:r>
            <a:r>
              <a:rPr lang="en-US" sz="1800" baseline="-25000" dirty="0" smtClean="0"/>
              <a:t>2</a:t>
            </a:r>
            <a:r>
              <a:rPr lang="en-US" sz="1800" dirty="0" smtClean="0"/>
              <a:t>) and methane (CH</a:t>
            </a:r>
            <a:r>
              <a:rPr lang="en-US" sz="1800" baseline="-25000" dirty="0" smtClean="0"/>
              <a:t>4</a:t>
            </a:r>
            <a:r>
              <a:rPr lang="en-US" sz="1800" dirty="0" smtClean="0"/>
              <a:t>) emissions of a defined population, system or activity, considering all relevant sources, sinks and storage within the spatial and temporal boundary of the population, system or activity of interest. it is often expressed in terms of the amount of carbon dioxide, or its equivalent of other GHGs, emitted.</a:t>
            </a:r>
          </a:p>
          <a:p>
            <a:r>
              <a:rPr lang="en-US" sz="1800" dirty="0" smtClean="0"/>
              <a:t>Greenhouse gases (GHGs) can be emitted through transport, land clearance, and the production and consumption of food, fuels, manufactured goods, materials, wood, roads, buildings, and services.</a:t>
            </a:r>
          </a:p>
          <a:p>
            <a:r>
              <a:rPr lang="en-US" sz="1800" dirty="0" smtClean="0"/>
              <a:t>An individual's, nation's, or organization's carbon footprint can be measured by undertaking a GHG emissions assessment or other calculative activities denoted as carbon accounting. Once the size of a carbon footprint is known, a strategy can be devised to reduce it, e.g. by technological developments, better process and product management, changed in Green Public or Private Procurement, etc.</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Environmental Pollution and Its Effects </a:t>
            </a:r>
            <a:endParaRPr lang="en-US" sz="4000" b="1" dirty="0"/>
          </a:p>
        </p:txBody>
      </p:sp>
      <p:sp>
        <p:nvSpPr>
          <p:cNvPr id="3" name="Content Placeholder 2"/>
          <p:cNvSpPr>
            <a:spLocks noGrp="1"/>
          </p:cNvSpPr>
          <p:nvPr>
            <p:ph sz="quarter" idx="1"/>
          </p:nvPr>
        </p:nvSpPr>
        <p:spPr>
          <a:xfrm>
            <a:off x="457200" y="1447800"/>
            <a:ext cx="8229600" cy="4678363"/>
          </a:xfrm>
        </p:spPr>
        <p:txBody>
          <a:bodyPr>
            <a:normAutofit fontScale="92500" lnSpcReduction="20000"/>
          </a:bodyPr>
          <a:lstStyle/>
          <a:p>
            <a:r>
              <a:rPr lang="en-US" sz="2000" dirty="0" smtClean="0"/>
              <a:t>One of the greatest problems that the world is facing today is that of environmental pollution</a:t>
            </a:r>
          </a:p>
          <a:p>
            <a:r>
              <a:rPr lang="en-US" sz="2000" dirty="0" smtClean="0"/>
              <a:t>Increasing with every passing year and causing grave and irreparable damage to the earth.</a:t>
            </a:r>
            <a:endParaRPr lang="en-US" sz="2000" dirty="0"/>
          </a:p>
          <a:p>
            <a:r>
              <a:rPr lang="en-US" sz="2000" dirty="0" smtClean="0"/>
              <a:t>Environmental pollution consists of five basic types of pollution, namely, air, water, soil, noise and light.</a:t>
            </a:r>
          </a:p>
          <a:p>
            <a:endParaRPr lang="en-US" sz="2000" dirty="0" smtClean="0"/>
          </a:p>
          <a:p>
            <a:pPr>
              <a:buNone/>
            </a:pPr>
            <a:r>
              <a:rPr lang="en-US" sz="2400" b="1" dirty="0" smtClean="0"/>
              <a:t>Some Definitions:</a:t>
            </a:r>
            <a:endParaRPr lang="en-US" sz="2000" b="1" dirty="0" smtClean="0"/>
          </a:p>
          <a:p>
            <a:pPr marL="274320" indent="-274320">
              <a:buClr>
                <a:schemeClr val="accent3"/>
              </a:buClr>
              <a:buFont typeface="Wingdings 2"/>
              <a:buChar char=""/>
              <a:defRPr/>
            </a:pPr>
            <a:r>
              <a:rPr lang="en-US" sz="1900" b="1" dirty="0" smtClean="0">
                <a:latin typeface="Times New Roman" pitchFamily="18" charset="0"/>
                <a:cs typeface="Times New Roman" pitchFamily="18" charset="0"/>
              </a:rPr>
              <a:t>“environment” </a:t>
            </a:r>
            <a:r>
              <a:rPr lang="en-US" sz="1900" dirty="0" smtClean="0">
                <a:latin typeface="Times New Roman" pitchFamily="18" charset="0"/>
                <a:cs typeface="Times New Roman" pitchFamily="18" charset="0"/>
              </a:rPr>
              <a:t>includes water, air and land and the inter-relationship which exists among and between water, air and land, and human beings, other living creatures, plants, micro-organism and property; </a:t>
            </a:r>
          </a:p>
          <a:p>
            <a:pPr marL="274320" indent="-274320">
              <a:buClr>
                <a:schemeClr val="accent3"/>
              </a:buClr>
              <a:buNone/>
              <a:defRPr/>
            </a:pPr>
            <a:endParaRPr lang="en-US" sz="1900" dirty="0" smtClean="0">
              <a:latin typeface="Times New Roman" pitchFamily="18" charset="0"/>
              <a:cs typeface="Times New Roman" pitchFamily="18" charset="0"/>
            </a:endParaRPr>
          </a:p>
          <a:p>
            <a:pPr marL="274320" indent="-274320">
              <a:buClr>
                <a:schemeClr val="accent3"/>
              </a:buClr>
              <a:buFont typeface="Wingdings 2"/>
              <a:buChar char=""/>
              <a:defRPr/>
            </a:pPr>
            <a:r>
              <a:rPr lang="en-US" sz="1900" b="1" dirty="0" smtClean="0">
                <a:latin typeface="Times New Roman" pitchFamily="18" charset="0"/>
                <a:cs typeface="Times New Roman" pitchFamily="18" charset="0"/>
              </a:rPr>
              <a:t>“environmental pollutant” </a:t>
            </a:r>
            <a:r>
              <a:rPr lang="en-US" sz="1900" dirty="0" smtClean="0">
                <a:latin typeface="Times New Roman" pitchFamily="18" charset="0"/>
                <a:cs typeface="Times New Roman" pitchFamily="18" charset="0"/>
              </a:rPr>
              <a:t>means any solid, liquid or gaseous substance present in such concentration as may be, or tend to be, injurious to environment;</a:t>
            </a:r>
          </a:p>
          <a:p>
            <a:pPr marL="274320" indent="-274320">
              <a:buClr>
                <a:schemeClr val="accent3"/>
              </a:buClr>
              <a:buNone/>
              <a:defRPr/>
            </a:pPr>
            <a:endParaRPr lang="en-US" sz="1900" dirty="0" smtClean="0">
              <a:latin typeface="Times New Roman" pitchFamily="18" charset="0"/>
              <a:cs typeface="Times New Roman" pitchFamily="18" charset="0"/>
            </a:endParaRPr>
          </a:p>
          <a:p>
            <a:pPr marL="274320" indent="-274320">
              <a:buClr>
                <a:schemeClr val="accent3"/>
              </a:buClr>
              <a:buFont typeface="Wingdings 2"/>
              <a:buChar char=""/>
              <a:defRPr/>
            </a:pPr>
            <a:r>
              <a:rPr lang="en-US" sz="1900" b="1" dirty="0" smtClean="0">
                <a:latin typeface="Times New Roman" pitchFamily="18" charset="0"/>
                <a:cs typeface="Times New Roman" pitchFamily="18" charset="0"/>
              </a:rPr>
              <a:t>“environmental pollution” </a:t>
            </a:r>
            <a:r>
              <a:rPr lang="en-US" sz="1900" dirty="0" smtClean="0">
                <a:latin typeface="Times New Roman" pitchFamily="18" charset="0"/>
                <a:cs typeface="Times New Roman" pitchFamily="18" charset="0"/>
              </a:rPr>
              <a:t>means the presence of any environmental pollutant in the environment;</a:t>
            </a:r>
            <a:endParaRPr lang="en-US" sz="2000" dirty="0" smtClean="0">
              <a:latin typeface="Times New Roman" pitchFamily="18" charset="0"/>
              <a:cs typeface="Times New Roman" pitchFamily="18" charset="0"/>
            </a:endParaRPr>
          </a:p>
          <a:p>
            <a:pPr marL="274320" indent="-274320">
              <a:buClr>
                <a:schemeClr val="accent3"/>
              </a:buClr>
              <a:buFont typeface="Wingdings 2"/>
              <a:buChar char=""/>
              <a:defRPr/>
            </a:pPr>
            <a:endParaRPr lang="en-US" sz="2000" dirty="0" smtClean="0">
              <a:latin typeface="Times New Roman" pitchFamily="18" charset="0"/>
              <a:cs typeface="Times New Roman" pitchFamily="18" charset="0"/>
            </a:endParaRPr>
          </a:p>
          <a:p>
            <a:pPr marL="274320" indent="-274320">
              <a:buClr>
                <a:schemeClr val="accent3"/>
              </a:buClr>
              <a:buFont typeface="Wingdings 2"/>
              <a:buChar char=""/>
              <a:defRPr/>
            </a:pPr>
            <a:endParaRPr lang="en-US" sz="2000" dirty="0" smtClean="0">
              <a:latin typeface="Times New Roman" pitchFamily="18" charset="0"/>
              <a:cs typeface="Times New Roman" pitchFamily="18" charset="0"/>
            </a:endParaRPr>
          </a:p>
          <a:p>
            <a:pPr marL="274320" indent="-274320">
              <a:buClr>
                <a:schemeClr val="accent3"/>
              </a:buClr>
              <a:buFont typeface="Wingdings 2"/>
              <a:buChar char=""/>
              <a:defRPr/>
            </a:pPr>
            <a:endParaRPr lang="en-IN" sz="2000" dirty="0" smtClean="0"/>
          </a:p>
          <a:p>
            <a:endParaRPr lang="en-US" sz="2000" dirty="0"/>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rved Down Arrow 11"/>
          <p:cNvSpPr/>
          <p:nvPr/>
        </p:nvSpPr>
        <p:spPr>
          <a:xfrm>
            <a:off x="2667000" y="1905000"/>
            <a:ext cx="3886200" cy="1447800"/>
          </a:xfrm>
          <a:prstGeom prst="curvedDownArrow">
            <a:avLst>
              <a:gd name="adj1" fmla="val 25000"/>
              <a:gd name="adj2" fmla="val 51626"/>
              <a:gd name="adj3" fmla="val 3649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a:solidFill>
                <a:schemeClr val="tx1"/>
              </a:solidFill>
            </a:endParaRPr>
          </a:p>
        </p:txBody>
      </p:sp>
      <p:sp>
        <p:nvSpPr>
          <p:cNvPr id="34819" name="Title 1"/>
          <p:cNvSpPr>
            <a:spLocks noGrp="1"/>
          </p:cNvSpPr>
          <p:nvPr>
            <p:ph type="title"/>
          </p:nvPr>
        </p:nvSpPr>
        <p:spPr>
          <a:xfrm>
            <a:off x="228600" y="228600"/>
            <a:ext cx="7772400" cy="1143000"/>
          </a:xfrm>
        </p:spPr>
        <p:txBody>
          <a:bodyPr/>
          <a:lstStyle/>
          <a:p>
            <a:pPr eaLnBrk="1" hangingPunct="1"/>
            <a:r>
              <a:rPr lang="en-US" sz="4400" b="1" dirty="0" smtClean="0">
                <a:latin typeface="Baskerville Old Face" pitchFamily="18" charset="0"/>
              </a:rPr>
              <a:t>Emission Trading</a:t>
            </a:r>
          </a:p>
        </p:txBody>
      </p:sp>
      <p:sp>
        <p:nvSpPr>
          <p:cNvPr id="4" name="Oval 3"/>
          <p:cNvSpPr/>
          <p:nvPr/>
        </p:nvSpPr>
        <p:spPr>
          <a:xfrm>
            <a:off x="228600" y="2895600"/>
            <a:ext cx="2971800" cy="1752600"/>
          </a:xfrm>
          <a:prstGeom prst="ellipse">
            <a:avLst/>
          </a:prstGeom>
          <a:solidFill>
            <a:schemeClr val="accent1"/>
          </a:solid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sz="3000" b="1" dirty="0">
                <a:solidFill>
                  <a:schemeClr val="bg1"/>
                </a:solidFill>
                <a:latin typeface="Baskerville Old Face" pitchFamily="18" charset="0"/>
              </a:rPr>
              <a:t>Developed country A</a:t>
            </a:r>
          </a:p>
          <a:p>
            <a:pPr algn="ctr" eaLnBrk="1" fontAlgn="auto" hangingPunct="1">
              <a:spcBef>
                <a:spcPts val="0"/>
              </a:spcBef>
              <a:spcAft>
                <a:spcPts val="0"/>
              </a:spcAft>
              <a:defRPr/>
            </a:pPr>
            <a:r>
              <a:rPr lang="en-US" sz="3000" b="1" dirty="0">
                <a:solidFill>
                  <a:schemeClr val="bg1"/>
                </a:solidFill>
                <a:latin typeface="Baskerville Old Face" pitchFamily="18" charset="0"/>
              </a:rPr>
              <a:t>(needs CC)</a:t>
            </a:r>
          </a:p>
        </p:txBody>
      </p:sp>
      <p:sp>
        <p:nvSpPr>
          <p:cNvPr id="5" name="Oval 4"/>
          <p:cNvSpPr/>
          <p:nvPr/>
        </p:nvSpPr>
        <p:spPr>
          <a:xfrm>
            <a:off x="5638800" y="3276600"/>
            <a:ext cx="2667000" cy="1219200"/>
          </a:xfrm>
          <a:prstGeom prst="ellipse">
            <a:avLst/>
          </a:prstGeom>
          <a:solidFill>
            <a:srgbClr val="CCFFCC"/>
          </a:solid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sz="3000" b="1" dirty="0">
                <a:latin typeface="Baskerville Old Face" pitchFamily="18" charset="0"/>
              </a:rPr>
              <a:t>Developed country B</a:t>
            </a:r>
          </a:p>
        </p:txBody>
      </p:sp>
      <p:sp>
        <p:nvSpPr>
          <p:cNvPr id="8" name="Rounded Rectangle 7"/>
          <p:cNvSpPr/>
          <p:nvPr/>
        </p:nvSpPr>
        <p:spPr>
          <a:xfrm>
            <a:off x="5029200" y="4800600"/>
            <a:ext cx="3657600" cy="17526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sz="3000" b="1" dirty="0">
                <a:solidFill>
                  <a:schemeClr val="tx1"/>
                </a:solidFill>
                <a:latin typeface="Baskerville Old Face" pitchFamily="18" charset="0"/>
              </a:rPr>
              <a:t>Earns carbon credits  called </a:t>
            </a:r>
          </a:p>
          <a:p>
            <a:pPr algn="ctr" eaLnBrk="1" fontAlgn="auto" hangingPunct="1">
              <a:spcBef>
                <a:spcPts val="0"/>
              </a:spcBef>
              <a:spcAft>
                <a:spcPts val="0"/>
              </a:spcAft>
              <a:defRPr/>
            </a:pPr>
            <a:r>
              <a:rPr lang="en-US" sz="3000" b="1" dirty="0">
                <a:solidFill>
                  <a:schemeClr val="accent2"/>
                </a:solidFill>
                <a:latin typeface="Baskerville Old Face" pitchFamily="18" charset="0"/>
              </a:rPr>
              <a:t>Assigned Amount Units</a:t>
            </a:r>
          </a:p>
        </p:txBody>
      </p:sp>
      <p:sp>
        <p:nvSpPr>
          <p:cNvPr id="10" name="Bent Arrow 9"/>
          <p:cNvSpPr/>
          <p:nvPr/>
        </p:nvSpPr>
        <p:spPr>
          <a:xfrm rot="16200000">
            <a:off x="2019300" y="3771900"/>
            <a:ext cx="1676400" cy="3581400"/>
          </a:xfrm>
          <a:prstGeom prst="bentArrow">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a:solidFill>
                <a:schemeClr val="tx1"/>
              </a:solidFill>
            </a:endParaRPr>
          </a:p>
        </p:txBody>
      </p:sp>
      <p:sp>
        <p:nvSpPr>
          <p:cNvPr id="11" name="TextBox 10"/>
          <p:cNvSpPr txBox="1">
            <a:spLocks noChangeArrowheads="1"/>
          </p:cNvSpPr>
          <p:nvPr/>
        </p:nvSpPr>
        <p:spPr bwMode="auto">
          <a:xfrm>
            <a:off x="2057400" y="5029200"/>
            <a:ext cx="2438400" cy="954088"/>
          </a:xfrm>
          <a:prstGeom prst="rect">
            <a:avLst/>
          </a:prstGeom>
          <a:noFill/>
          <a:ln w="9525">
            <a:noFill/>
            <a:miter lim="800000"/>
            <a:headEnd/>
            <a:tailEnd/>
          </a:ln>
        </p:spPr>
        <p:txBody>
          <a:bodyPr>
            <a:spAutoFit/>
          </a:bodyPr>
          <a:lstStyle/>
          <a:p>
            <a:pPr algn="ctr" eaLnBrk="1" hangingPunct="1"/>
            <a:r>
              <a:rPr lang="en-US" sz="2800" b="1">
                <a:latin typeface="Baskerville Old Face" pitchFamily="18" charset="0"/>
              </a:rPr>
              <a:t>Sell these carbon credits</a:t>
            </a:r>
          </a:p>
        </p:txBody>
      </p:sp>
      <p:sp>
        <p:nvSpPr>
          <p:cNvPr id="13" name="TextBox 12"/>
          <p:cNvSpPr txBox="1">
            <a:spLocks noChangeArrowheads="1"/>
          </p:cNvSpPr>
          <p:nvPr/>
        </p:nvSpPr>
        <p:spPr bwMode="auto">
          <a:xfrm>
            <a:off x="3352800" y="2362200"/>
            <a:ext cx="2057400" cy="954088"/>
          </a:xfrm>
          <a:prstGeom prst="rect">
            <a:avLst/>
          </a:prstGeom>
          <a:noFill/>
          <a:ln w="9525">
            <a:noFill/>
            <a:miter lim="800000"/>
            <a:headEnd/>
            <a:tailEnd/>
          </a:ln>
        </p:spPr>
        <p:txBody>
          <a:bodyPr>
            <a:spAutoFit/>
          </a:bodyPr>
          <a:lstStyle/>
          <a:p>
            <a:pPr algn="ctr" eaLnBrk="1" hangingPunct="1"/>
            <a:r>
              <a:rPr lang="en-US" sz="2800" b="1">
                <a:latin typeface="Perpetua" pitchFamily="18" charset="0"/>
              </a:rPr>
              <a:t>Payment for CC</a:t>
            </a:r>
          </a:p>
        </p:txBody>
      </p:sp>
      <p:pic>
        <p:nvPicPr>
          <p:cNvPr id="5122" name="Picture 2"/>
          <p:cNvPicPr>
            <a:picLocks noChangeAspect="1" noChangeArrowheads="1"/>
          </p:cNvPicPr>
          <p:nvPr/>
        </p:nvPicPr>
        <p:blipFill>
          <a:blip r:embed="rId2" cstate="print"/>
          <a:srcRect/>
          <a:stretch>
            <a:fillRect/>
          </a:stretch>
        </p:blipFill>
        <p:spPr bwMode="auto">
          <a:xfrm>
            <a:off x="4800600" y="0"/>
            <a:ext cx="4343400" cy="1905000"/>
          </a:xfrm>
          <a:prstGeom prst="rect">
            <a:avLst/>
          </a:prstGeom>
          <a:ln>
            <a:noFill/>
          </a:ln>
          <a:effectLst>
            <a:softEdge rad="112500"/>
          </a:effectLst>
        </p:spPr>
      </p:pic>
      <p:cxnSp>
        <p:nvCxnSpPr>
          <p:cNvPr id="23" name="Straight Arrow Connector 22"/>
          <p:cNvCxnSpPr/>
          <p:nvPr/>
        </p:nvCxnSpPr>
        <p:spPr>
          <a:xfrm rot="5400000">
            <a:off x="6744494" y="4609306"/>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p:cNvPicPr>
            <a:picLocks noChangeAspect="1" noChangeArrowheads="1"/>
          </p:cNvPicPr>
          <p:nvPr/>
        </p:nvPicPr>
        <p:blipFill>
          <a:blip r:embed="rId2" cstate="print"/>
          <a:srcRect/>
          <a:stretch>
            <a:fillRect/>
          </a:stretch>
        </p:blipFill>
        <p:spPr bwMode="auto">
          <a:xfrm>
            <a:off x="228600" y="153988"/>
            <a:ext cx="1905000" cy="1936750"/>
          </a:xfrm>
          <a:prstGeom prst="rect">
            <a:avLst/>
          </a:prstGeom>
          <a:noFill/>
          <a:ln w="9525">
            <a:noFill/>
            <a:miter lim="800000"/>
            <a:headEnd/>
            <a:tailEnd/>
          </a:ln>
        </p:spPr>
      </p:pic>
      <p:sp>
        <p:nvSpPr>
          <p:cNvPr id="2" name="Title 1"/>
          <p:cNvSpPr>
            <a:spLocks noGrp="1"/>
          </p:cNvSpPr>
          <p:nvPr>
            <p:ph type="title"/>
          </p:nvPr>
        </p:nvSpPr>
        <p:spPr>
          <a:xfrm>
            <a:off x="914400" y="762000"/>
            <a:ext cx="7772400" cy="1143000"/>
          </a:xfrm>
        </p:spPr>
        <p:txBody>
          <a:bodyPr>
            <a:normAutofit/>
          </a:bodyPr>
          <a:lstStyle/>
          <a:p>
            <a:pPr eaLnBrk="1" fontAlgn="auto" hangingPunct="1">
              <a:spcAft>
                <a:spcPts val="0"/>
              </a:spcAft>
              <a:defRPr/>
            </a:pPr>
            <a:r>
              <a:rPr lang="en-US" b="1" dirty="0" smtClean="0">
                <a:latin typeface="Baskerville Old Face" pitchFamily="18" charset="0"/>
              </a:rPr>
              <a:t>	     What should be the price of 			carbon????</a:t>
            </a:r>
            <a:endParaRPr lang="en-US" b="1" dirty="0">
              <a:latin typeface="Baskerville Old Face" pitchFamily="18" charset="0"/>
            </a:endParaRPr>
          </a:p>
        </p:txBody>
      </p:sp>
      <p:sp>
        <p:nvSpPr>
          <p:cNvPr id="6" name="Content Placeholder 2"/>
          <p:cNvSpPr>
            <a:spLocks noGrp="1"/>
          </p:cNvSpPr>
          <p:nvPr>
            <p:ph sz="quarter" idx="1"/>
          </p:nvPr>
        </p:nvSpPr>
        <p:spPr>
          <a:xfrm>
            <a:off x="1143000" y="1905000"/>
            <a:ext cx="6629400" cy="2709863"/>
          </a:xfrm>
        </p:spPr>
        <p:txBody>
          <a:bodyPr>
            <a:normAutofit lnSpcReduction="10000"/>
          </a:bodyPr>
          <a:lstStyle/>
          <a:p>
            <a:pPr>
              <a:defRPr/>
            </a:pPr>
            <a:r>
              <a:rPr lang="en-US" dirty="0" smtClean="0"/>
              <a:t>The price of the carbon credits is set by the principles of demand and supply.</a:t>
            </a:r>
          </a:p>
          <a:p>
            <a:pPr>
              <a:defRPr/>
            </a:pPr>
            <a:r>
              <a:rPr lang="en-US" dirty="0" smtClean="0"/>
              <a:t>The government  slowly reduces the number of carbon credits in the market, increasing their prices and making it more feasible to reduce GHG’s than to buy carbon credits.</a:t>
            </a:r>
          </a:p>
          <a:p>
            <a:pPr marL="0" indent="0">
              <a:buFont typeface="Wingdings 2" pitchFamily="18" charset="2"/>
              <a:buNone/>
              <a:defRPr/>
            </a:pPr>
            <a:endParaRPr lang="en-GB" dirty="0"/>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152400"/>
            <a:ext cx="7772400" cy="1143000"/>
          </a:xfrm>
        </p:spPr>
        <p:txBody>
          <a:bodyPr/>
          <a:lstStyle/>
          <a:p>
            <a:pPr eaLnBrk="1" hangingPunct="1"/>
            <a:r>
              <a:rPr lang="en-US" b="1" smtClean="0">
                <a:solidFill>
                  <a:schemeClr val="accent2"/>
                </a:solidFill>
                <a:latin typeface="Baskerville Old Face" pitchFamily="18" charset="0"/>
              </a:rPr>
              <a:t>Market for Carbon Trading…… </a:t>
            </a:r>
          </a:p>
        </p:txBody>
      </p:sp>
      <p:pic>
        <p:nvPicPr>
          <p:cNvPr id="10242" name="Picture 2"/>
          <p:cNvPicPr>
            <a:picLocks noChangeAspect="1" noChangeArrowheads="1"/>
          </p:cNvPicPr>
          <p:nvPr/>
        </p:nvPicPr>
        <p:blipFill>
          <a:blip r:embed="rId3" cstate="print"/>
          <a:srcRect/>
          <a:stretch>
            <a:fillRect/>
          </a:stretch>
        </p:blipFill>
        <p:spPr bwMode="auto">
          <a:xfrm>
            <a:off x="304800" y="2590800"/>
            <a:ext cx="2057400" cy="167640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6477000" y="2590800"/>
            <a:ext cx="1714500" cy="1219200"/>
          </a:xfrm>
          <a:prstGeom prst="rect">
            <a:avLst/>
          </a:prstGeom>
          <a:noFill/>
          <a:ln w="9525">
            <a:noFill/>
            <a:miter lim="800000"/>
            <a:headEnd/>
            <a:tailEnd/>
          </a:ln>
        </p:spPr>
      </p:pic>
      <p:pic>
        <p:nvPicPr>
          <p:cNvPr id="10244" name="Picture 4"/>
          <p:cNvPicPr>
            <a:picLocks noChangeAspect="1" noChangeArrowheads="1"/>
          </p:cNvPicPr>
          <p:nvPr/>
        </p:nvPicPr>
        <p:blipFill>
          <a:blip r:embed="rId5" cstate="print"/>
          <a:srcRect/>
          <a:stretch>
            <a:fillRect/>
          </a:stretch>
        </p:blipFill>
        <p:spPr bwMode="auto">
          <a:xfrm>
            <a:off x="3505200" y="3505200"/>
            <a:ext cx="1905000" cy="1143000"/>
          </a:xfrm>
          <a:prstGeom prst="rect">
            <a:avLst/>
          </a:prstGeom>
          <a:noFill/>
          <a:ln w="9525">
            <a:noFill/>
            <a:miter lim="800000"/>
            <a:headEnd/>
            <a:tailEnd/>
          </a:ln>
        </p:spPr>
      </p:pic>
      <p:pic>
        <p:nvPicPr>
          <p:cNvPr id="10245" name="Picture 5"/>
          <p:cNvPicPr>
            <a:picLocks noChangeAspect="1" noChangeArrowheads="1"/>
          </p:cNvPicPr>
          <p:nvPr/>
        </p:nvPicPr>
        <p:blipFill>
          <a:blip r:embed="rId6" cstate="print"/>
          <a:srcRect/>
          <a:stretch>
            <a:fillRect/>
          </a:stretch>
        </p:blipFill>
        <p:spPr bwMode="auto">
          <a:xfrm>
            <a:off x="457200" y="5257800"/>
            <a:ext cx="2819400" cy="1371600"/>
          </a:xfrm>
          <a:prstGeom prst="rect">
            <a:avLst/>
          </a:prstGeom>
          <a:noFill/>
          <a:ln w="9525">
            <a:noFill/>
            <a:miter lim="800000"/>
            <a:headEnd/>
            <a:tailEnd/>
          </a:ln>
        </p:spPr>
      </p:pic>
      <p:sp>
        <p:nvSpPr>
          <p:cNvPr id="48135" name="Rectangle 9"/>
          <p:cNvSpPr>
            <a:spLocks noChangeArrowheads="1"/>
          </p:cNvSpPr>
          <p:nvPr/>
        </p:nvSpPr>
        <p:spPr bwMode="auto">
          <a:xfrm>
            <a:off x="762000" y="1371600"/>
            <a:ext cx="7543800" cy="707886"/>
          </a:xfrm>
          <a:prstGeom prst="rect">
            <a:avLst/>
          </a:prstGeom>
          <a:noFill/>
          <a:ln w="9525">
            <a:noFill/>
            <a:miter lim="800000"/>
            <a:headEnd/>
            <a:tailEnd/>
          </a:ln>
        </p:spPr>
        <p:txBody>
          <a:bodyPr>
            <a:spAutoFit/>
          </a:bodyPr>
          <a:lstStyle/>
          <a:p>
            <a:pPr algn="ctr" eaLnBrk="1" hangingPunct="1"/>
            <a:r>
              <a:rPr lang="en-US" sz="2000" b="1" dirty="0">
                <a:latin typeface="Baskerville Old Face" pitchFamily="18" charset="0"/>
              </a:rPr>
              <a:t>Currently </a:t>
            </a:r>
            <a:r>
              <a:rPr lang="en-US" sz="2000" b="1" dirty="0" smtClean="0">
                <a:latin typeface="Baskerville Old Face" pitchFamily="18" charset="0"/>
              </a:rPr>
              <a:t>in international market, Environmental </a:t>
            </a:r>
            <a:r>
              <a:rPr lang="en-US" sz="2000" b="1" dirty="0">
                <a:latin typeface="Baskerville Old Face" pitchFamily="18" charset="0"/>
              </a:rPr>
              <a:t>Exchanges, trading in Carbon </a:t>
            </a:r>
            <a:r>
              <a:rPr lang="en-US" sz="2000" b="1" dirty="0" smtClean="0">
                <a:latin typeface="Baskerville Old Face" pitchFamily="18" charset="0"/>
              </a:rPr>
              <a:t>Credits are</a:t>
            </a:r>
            <a:endParaRPr lang="en-US" sz="2000" dirty="0">
              <a:latin typeface="Baskerville Old Face" pitchFamily="18" charset="0"/>
            </a:endParaRPr>
          </a:p>
        </p:txBody>
      </p:sp>
      <p:pic>
        <p:nvPicPr>
          <p:cNvPr id="1026" name="Picture 2"/>
          <p:cNvPicPr>
            <a:picLocks noChangeAspect="1" noChangeArrowheads="1"/>
          </p:cNvPicPr>
          <p:nvPr/>
        </p:nvPicPr>
        <p:blipFill>
          <a:blip r:embed="rId7" cstate="print"/>
          <a:srcRect/>
          <a:stretch>
            <a:fillRect/>
          </a:stretch>
        </p:blipFill>
        <p:spPr bwMode="auto">
          <a:xfrm>
            <a:off x="6096000" y="5334000"/>
            <a:ext cx="2624138" cy="1347788"/>
          </a:xfrm>
          <a:prstGeom prst="rect">
            <a:avLst/>
          </a:prstGeom>
          <a:noFill/>
          <a:ln w="9525">
            <a:noFill/>
            <a:miter lim="800000"/>
            <a:headEnd/>
            <a:tailEnd/>
          </a:ln>
        </p:spPr>
      </p:pic>
      <p:sp>
        <p:nvSpPr>
          <p:cNvPr id="9" name="Rectangle 8"/>
          <p:cNvSpPr>
            <a:spLocks noChangeArrowheads="1"/>
          </p:cNvSpPr>
          <p:nvPr/>
        </p:nvSpPr>
        <p:spPr bwMode="auto">
          <a:xfrm>
            <a:off x="6705600" y="4953000"/>
            <a:ext cx="1550988" cy="369888"/>
          </a:xfrm>
          <a:prstGeom prst="rect">
            <a:avLst/>
          </a:prstGeom>
          <a:noFill/>
          <a:ln w="9525">
            <a:noFill/>
            <a:miter lim="800000"/>
            <a:headEnd/>
            <a:tailEnd/>
          </a:ln>
        </p:spPr>
        <p:txBody>
          <a:bodyPr wrap="none">
            <a:spAutoFit/>
          </a:bodyPr>
          <a:lstStyle/>
          <a:p>
            <a:pPr eaLnBrk="1" hangingPunct="1"/>
            <a:r>
              <a:rPr lang="en-US" b="1">
                <a:latin typeface="Perpetua" pitchFamily="18" charset="0"/>
              </a:rPr>
              <a:t>POWER NEXT</a:t>
            </a:r>
            <a:endParaRPr lang="en-US">
              <a:latin typeface="Perpetua" pitchFamily="18" charset="0"/>
            </a:endParaRPr>
          </a:p>
        </p:txBody>
      </p:sp>
      <p:sp>
        <p:nvSpPr>
          <p:cNvPr id="11" name="Rectangle 10"/>
          <p:cNvSpPr>
            <a:spLocks noChangeArrowheads="1"/>
          </p:cNvSpPr>
          <p:nvPr/>
        </p:nvSpPr>
        <p:spPr bwMode="auto">
          <a:xfrm>
            <a:off x="6324600" y="3810000"/>
            <a:ext cx="2363788" cy="646113"/>
          </a:xfrm>
          <a:prstGeom prst="rect">
            <a:avLst/>
          </a:prstGeom>
          <a:noFill/>
          <a:ln w="9525">
            <a:noFill/>
            <a:miter lim="800000"/>
            <a:headEnd/>
            <a:tailEnd/>
          </a:ln>
        </p:spPr>
        <p:txBody>
          <a:bodyPr wrap="none">
            <a:spAutoFit/>
          </a:bodyPr>
          <a:lstStyle/>
          <a:p>
            <a:pPr algn="ctr" eaLnBrk="1" hangingPunct="1"/>
            <a:r>
              <a:rPr lang="en-US" b="1">
                <a:latin typeface="Perpetua" pitchFamily="18" charset="0"/>
              </a:rPr>
              <a:t>EUROPEAN CLIMATE </a:t>
            </a:r>
          </a:p>
          <a:p>
            <a:pPr algn="ctr" eaLnBrk="1" hangingPunct="1"/>
            <a:r>
              <a:rPr lang="en-US" b="1">
                <a:latin typeface="Perpetua" pitchFamily="18" charset="0"/>
              </a:rPr>
              <a:t>EXCHANGE</a:t>
            </a:r>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7467600" cy="1143000"/>
          </a:xfrm>
        </p:spPr>
        <p:txBody>
          <a:bodyPr>
            <a:normAutofit/>
          </a:bodyPr>
          <a:lstStyle/>
          <a:p>
            <a:pPr eaLnBrk="1" hangingPunct="1"/>
            <a:r>
              <a:rPr lang="en-US" sz="2400" b="1" dirty="0" smtClean="0"/>
              <a:t>India’s Contribution to Carbon Credits</a:t>
            </a:r>
          </a:p>
        </p:txBody>
      </p:sp>
      <p:sp>
        <p:nvSpPr>
          <p:cNvPr id="52227" name="Content Placeholder 2"/>
          <p:cNvSpPr>
            <a:spLocks noGrp="1"/>
          </p:cNvSpPr>
          <p:nvPr>
            <p:ph sz="quarter" idx="1"/>
          </p:nvPr>
        </p:nvSpPr>
        <p:spPr>
          <a:xfrm>
            <a:off x="533400" y="1431925"/>
            <a:ext cx="7772400" cy="4968875"/>
          </a:xfrm>
        </p:spPr>
        <p:txBody>
          <a:bodyPr>
            <a:normAutofit/>
          </a:bodyPr>
          <a:lstStyle/>
          <a:p>
            <a:pPr eaLnBrk="1" hangingPunct="1"/>
            <a:r>
              <a:rPr lang="en-US" sz="2000" dirty="0" smtClean="0"/>
              <a:t> India’s contribution to carbon credits stands at $1 billion, out of a global trading of about $5 billion. India has generated about 30 million carbon credits and has a line-up of about 140 million to introduce into the global market.</a:t>
            </a:r>
          </a:p>
          <a:p>
            <a:pPr eaLnBrk="1" hangingPunct="1"/>
            <a:r>
              <a:rPr lang="en-US" sz="2000" dirty="0" smtClean="0"/>
              <a:t>These comprise chemical units, plantation companies, municipal corporations and waste disposal units that can easily sell their carbon credits for good amounts of money.</a:t>
            </a:r>
          </a:p>
          <a:p>
            <a:pPr eaLnBrk="1" hangingPunct="1"/>
            <a:endParaRPr lang="en-US" sz="2000" dirty="0" smtClean="0"/>
          </a:p>
          <a:p>
            <a:r>
              <a:rPr lang="en-US" sz="2000" dirty="0" smtClean="0"/>
              <a:t>Such as, </a:t>
            </a:r>
            <a:r>
              <a:rPr lang="en-US" sz="2000" dirty="0" err="1" smtClean="0"/>
              <a:t>Adani</a:t>
            </a:r>
            <a:r>
              <a:rPr lang="en-US" sz="2000" dirty="0" smtClean="0"/>
              <a:t> Power managed to reduce GHG emissions by 1.8 million CERS in the </a:t>
            </a:r>
            <a:r>
              <a:rPr lang="en-US" sz="2000" dirty="0" err="1" smtClean="0"/>
              <a:t>Mundra</a:t>
            </a:r>
            <a:r>
              <a:rPr lang="en-US" sz="2000" dirty="0" smtClean="0"/>
              <a:t> Project in Gujarat. So it sold the excess carbon credits, getting about 600 </a:t>
            </a:r>
            <a:r>
              <a:rPr lang="en-US" sz="2000" dirty="0" err="1" smtClean="0"/>
              <a:t>crores</a:t>
            </a:r>
            <a:r>
              <a:rPr lang="en-US" sz="2000" dirty="0" smtClean="0"/>
              <a:t> from the transaction.</a:t>
            </a:r>
            <a:endParaRPr lang="en-GB" sz="2000" dirty="0" smtClean="0"/>
          </a:p>
          <a:p>
            <a:pPr eaLnBrk="1" hangingPunct="1"/>
            <a:endParaRPr lang="en-US" sz="2000" dirty="0" smtClean="0"/>
          </a:p>
          <a:p>
            <a:pPr eaLnBrk="1" hangingPunct="1"/>
            <a:endParaRPr lang="en-US" sz="2000" dirty="0" smtClean="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5"/>
          <p:cNvPicPr>
            <a:picLocks noChangeAspect="1" noChangeArrowheads="1"/>
          </p:cNvPicPr>
          <p:nvPr/>
        </p:nvPicPr>
        <p:blipFill>
          <a:blip r:embed="rId2" cstate="print"/>
          <a:srcRect/>
          <a:stretch>
            <a:fillRect/>
          </a:stretch>
        </p:blipFill>
        <p:spPr bwMode="auto">
          <a:xfrm>
            <a:off x="5095875" y="3962400"/>
            <a:ext cx="4048125" cy="268605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0" y="914400"/>
            <a:ext cx="4572000" cy="2857500"/>
          </a:xfrm>
          <a:prstGeom prst="rect">
            <a:avLst/>
          </a:prstGeom>
          <a:ln>
            <a:noFill/>
          </a:ln>
          <a:effectLst>
            <a:softEdge rad="112500"/>
          </a:effectLst>
        </p:spPr>
      </p:pic>
      <p:sp>
        <p:nvSpPr>
          <p:cNvPr id="54276" name="Content Placeholder 2"/>
          <p:cNvSpPr>
            <a:spLocks noGrp="1"/>
          </p:cNvSpPr>
          <p:nvPr>
            <p:ph sz="quarter" idx="1"/>
          </p:nvPr>
        </p:nvSpPr>
        <p:spPr>
          <a:xfrm>
            <a:off x="228600" y="609600"/>
            <a:ext cx="8458200" cy="5867400"/>
          </a:xfrm>
        </p:spPr>
        <p:txBody>
          <a:bodyPr>
            <a:normAutofit/>
          </a:bodyPr>
          <a:lstStyle/>
          <a:p>
            <a:pPr eaLnBrk="1" hangingPunct="1">
              <a:buFont typeface="Wingdings 2" pitchFamily="18" charset="2"/>
              <a:buNone/>
            </a:pPr>
            <a:endParaRPr lang="en-US" sz="2800" dirty="0" smtClean="0">
              <a:latin typeface="Baskerville Old Face" pitchFamily="18" charset="0"/>
            </a:endParaRPr>
          </a:p>
          <a:p>
            <a:pPr eaLnBrk="1" hangingPunct="1">
              <a:buFont typeface="Wingdings 2" pitchFamily="18" charset="2"/>
              <a:buNone/>
            </a:pPr>
            <a:r>
              <a:rPr lang="en-US" sz="2800" dirty="0" smtClean="0">
                <a:latin typeface="Baskerville Old Face" pitchFamily="18" charset="0"/>
              </a:rPr>
              <a:t>					   </a:t>
            </a:r>
            <a:r>
              <a:rPr lang="en-US" sz="3200" dirty="0" smtClean="0">
                <a:latin typeface="Baskerville Old Face" pitchFamily="18" charset="0"/>
              </a:rPr>
              <a:t>India pocketed </a:t>
            </a:r>
            <a:r>
              <a:rPr lang="en-US" sz="3200" dirty="0" smtClean="0">
                <a:solidFill>
                  <a:schemeClr val="accent2"/>
                </a:solidFill>
                <a:latin typeface="Baskerville Old Face" pitchFamily="18" charset="0"/>
              </a:rPr>
              <a:t>Rs 1,500 					   </a:t>
            </a:r>
            <a:r>
              <a:rPr lang="en-US" sz="3200" dirty="0" err="1" smtClean="0">
                <a:solidFill>
                  <a:schemeClr val="accent2"/>
                </a:solidFill>
                <a:latin typeface="Baskerville Old Face" pitchFamily="18" charset="0"/>
              </a:rPr>
              <a:t>crores</a:t>
            </a:r>
            <a:r>
              <a:rPr lang="en-US" sz="3200" dirty="0" smtClean="0">
                <a:solidFill>
                  <a:schemeClr val="accent2"/>
                </a:solidFill>
                <a:latin typeface="Baskerville Old Face" pitchFamily="18" charset="0"/>
              </a:rPr>
              <a:t> </a:t>
            </a:r>
            <a:r>
              <a:rPr lang="en-US" sz="3200" dirty="0" smtClean="0">
                <a:latin typeface="Baskerville Old Face" pitchFamily="18" charset="0"/>
              </a:rPr>
              <a:t>in the year 2005 					   just by selling carbon 					  credits to developed-						  country  clients.</a:t>
            </a:r>
          </a:p>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r>
              <a:rPr lang="en-US" sz="3200" dirty="0" smtClean="0">
                <a:latin typeface="Baskerville Old Face" pitchFamily="18" charset="0"/>
              </a:rPr>
              <a:t>India has generated </a:t>
            </a:r>
            <a:r>
              <a:rPr lang="en-US" sz="3200" dirty="0" smtClean="0">
                <a:solidFill>
                  <a:schemeClr val="accent1"/>
                </a:solidFill>
                <a:latin typeface="Baskerville Old Face" pitchFamily="18" charset="0"/>
              </a:rPr>
              <a:t>30 million</a:t>
            </a:r>
          </a:p>
          <a:p>
            <a:pPr eaLnBrk="1" hangingPunct="1">
              <a:buFont typeface="Wingdings 2" pitchFamily="18" charset="2"/>
              <a:buNone/>
            </a:pPr>
            <a:r>
              <a:rPr lang="en-US" sz="3200" dirty="0" smtClean="0">
                <a:latin typeface="Baskerville Old Face" pitchFamily="18" charset="0"/>
              </a:rPr>
              <a:t>Carbon credits &amp; </a:t>
            </a:r>
            <a:r>
              <a:rPr lang="en-US" sz="3200" dirty="0" smtClean="0">
                <a:solidFill>
                  <a:schemeClr val="accent1"/>
                </a:solidFill>
                <a:latin typeface="Baskerville Old Face" pitchFamily="18" charset="0"/>
              </a:rPr>
              <a:t>140 million </a:t>
            </a:r>
          </a:p>
          <a:p>
            <a:pPr eaLnBrk="1" hangingPunct="1">
              <a:buFont typeface="Wingdings 2" pitchFamily="18" charset="2"/>
              <a:buNone/>
            </a:pPr>
            <a:r>
              <a:rPr lang="en-US" sz="3200" dirty="0" smtClean="0">
                <a:latin typeface="Baskerville Old Face" pitchFamily="18" charset="0"/>
              </a:rPr>
              <a:t>are in pipeline</a:t>
            </a:r>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pPr algn="ctr" eaLnBrk="1" fontAlgn="auto" hangingPunct="1">
              <a:spcAft>
                <a:spcPts val="0"/>
              </a:spcAft>
              <a:defRPr/>
            </a:pPr>
            <a:r>
              <a:rPr lang="en-US" sz="3200" b="1" dirty="0" smtClean="0">
                <a:solidFill>
                  <a:schemeClr val="accent2"/>
                </a:solidFill>
                <a:latin typeface="Baskerville Old Face" pitchFamily="18" charset="0"/>
              </a:rPr>
              <a:t>Some of the Leading companies of India using &amp; selling Carbon Credits…</a:t>
            </a:r>
            <a:endParaRPr lang="en-US" sz="3200" b="1" dirty="0">
              <a:solidFill>
                <a:schemeClr val="accent2"/>
              </a:solidFill>
              <a:latin typeface="Baskerville Old Face"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533400" y="4724400"/>
            <a:ext cx="2138362" cy="1600200"/>
          </a:xfrm>
          <a:prstGeom prst="rect">
            <a:avLst/>
          </a:prstGeom>
          <a:ln>
            <a:noFill/>
          </a:ln>
          <a:effectLst>
            <a:softEdge rad="112500"/>
          </a:effectLst>
        </p:spPr>
      </p:pic>
      <p:pic>
        <p:nvPicPr>
          <p:cNvPr id="1027" name="Picture 3"/>
          <p:cNvPicPr>
            <a:picLocks noChangeAspect="1" noChangeArrowheads="1"/>
          </p:cNvPicPr>
          <p:nvPr/>
        </p:nvPicPr>
        <p:blipFill>
          <a:blip r:embed="rId4" cstate="print"/>
          <a:srcRect/>
          <a:stretch>
            <a:fillRect/>
          </a:stretch>
        </p:blipFill>
        <p:spPr bwMode="auto">
          <a:xfrm>
            <a:off x="2668588" y="2243138"/>
            <a:ext cx="2967037" cy="1643062"/>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4953000" y="4495800"/>
            <a:ext cx="3352800" cy="1724025"/>
          </a:xfrm>
          <a:prstGeom prst="rect">
            <a:avLst/>
          </a:prstGeom>
          <a:ln>
            <a:noFill/>
          </a:ln>
          <a:effectLst>
            <a:softEdge rad="112500"/>
          </a:effectLst>
        </p:spPr>
      </p:pic>
      <p:sp>
        <p:nvSpPr>
          <p:cNvPr id="7" name="Rectangle 6"/>
          <p:cNvSpPr>
            <a:spLocks noChangeArrowheads="1"/>
          </p:cNvSpPr>
          <p:nvPr/>
        </p:nvSpPr>
        <p:spPr bwMode="auto">
          <a:xfrm>
            <a:off x="4481513" y="6172200"/>
            <a:ext cx="4662487" cy="461963"/>
          </a:xfrm>
          <a:prstGeom prst="rect">
            <a:avLst/>
          </a:prstGeom>
          <a:noFill/>
          <a:ln w="9525">
            <a:noFill/>
            <a:miter lim="800000"/>
            <a:headEnd/>
            <a:tailEnd/>
          </a:ln>
        </p:spPr>
        <p:txBody>
          <a:bodyPr wrap="none">
            <a:spAutoFit/>
          </a:bodyPr>
          <a:lstStyle/>
          <a:p>
            <a:pPr eaLnBrk="1" hangingPunct="1"/>
            <a:r>
              <a:rPr lang="en-US" sz="2400" b="1">
                <a:latin typeface="Perpetua" pitchFamily="18" charset="0"/>
              </a:rPr>
              <a:t>GUJARAT FLOUROCARBONS Ltd.</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2400" b="1" dirty="0" smtClean="0"/>
              <a:t>Contd..</a:t>
            </a:r>
            <a:endParaRPr lang="en-US" sz="2400" b="1" dirty="0"/>
          </a:p>
        </p:txBody>
      </p:sp>
      <p:sp>
        <p:nvSpPr>
          <p:cNvPr id="3" name="Content Placeholder 2"/>
          <p:cNvSpPr>
            <a:spLocks noGrp="1"/>
          </p:cNvSpPr>
          <p:nvPr>
            <p:ph sz="quarter" idx="1"/>
          </p:nvPr>
        </p:nvSpPr>
        <p:spPr>
          <a:xfrm>
            <a:off x="457200" y="838200"/>
            <a:ext cx="8534400" cy="4678363"/>
          </a:xfrm>
        </p:spPr>
        <p:txBody>
          <a:bodyPr>
            <a:noAutofit/>
          </a:bodyPr>
          <a:lstStyle/>
          <a:p>
            <a:pPr marL="274320" indent="-274320">
              <a:spcBef>
                <a:spcPts val="0"/>
              </a:spcBef>
              <a:buClr>
                <a:schemeClr val="accent3"/>
              </a:buClr>
              <a:buFont typeface="Wingdings 2"/>
              <a:buChar char=""/>
              <a:defRPr/>
            </a:pPr>
            <a:r>
              <a:rPr lang="en-US" sz="1800" b="1" dirty="0" smtClean="0">
                <a:latin typeface="Times New Roman" pitchFamily="18" charset="0"/>
                <a:cs typeface="Times New Roman" pitchFamily="18" charset="0"/>
              </a:rPr>
              <a:t>“Water pollution” </a:t>
            </a:r>
            <a:r>
              <a:rPr lang="en-US" sz="1800" dirty="0" smtClean="0">
                <a:latin typeface="Times New Roman" pitchFamily="18" charset="0"/>
                <a:cs typeface="Times New Roman" pitchFamily="18" charset="0"/>
              </a:rPr>
              <a:t>means</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such contamination of water or such alteration of the physical, chemical or biological properties of water or such discharge of an sewage or trade effluent or of any other liquid, solid or gaseous substance in to water as may render such harmful or injurious to public health or safety .</a:t>
            </a:r>
          </a:p>
          <a:p>
            <a:pPr marL="274320" indent="-274320">
              <a:spcBef>
                <a:spcPts val="0"/>
              </a:spcBef>
              <a:buClr>
                <a:schemeClr val="accent3"/>
              </a:buClr>
              <a:buNone/>
              <a:defRPr/>
            </a:pPr>
            <a:endParaRPr lang="en-US" sz="1800" b="1" dirty="0" smtClean="0">
              <a:latin typeface="Times New Roman" pitchFamily="18" charset="0"/>
              <a:cs typeface="Times New Roman" pitchFamily="18" charset="0"/>
            </a:endParaRPr>
          </a:p>
          <a:p>
            <a:pPr marL="274320" indent="-274320">
              <a:spcBef>
                <a:spcPts val="0"/>
              </a:spcBef>
              <a:buClr>
                <a:schemeClr val="accent3"/>
              </a:buClr>
              <a:buFont typeface="Wingdings 2"/>
              <a:buChar char=""/>
              <a:defRPr/>
            </a:pPr>
            <a:r>
              <a:rPr lang="en-US" sz="1800" b="1" dirty="0" smtClean="0">
                <a:latin typeface="Times New Roman" pitchFamily="18" charset="0"/>
                <a:cs typeface="Times New Roman" pitchFamily="18" charset="0"/>
              </a:rPr>
              <a:t>“Air  pollutant” </a:t>
            </a:r>
            <a:r>
              <a:rPr lang="en-US" sz="1800" dirty="0" smtClean="0">
                <a:latin typeface="Times New Roman" pitchFamily="18" charset="0"/>
                <a:cs typeface="Times New Roman" pitchFamily="18" charset="0"/>
              </a:rPr>
              <a:t>means any solid, liquid or gaseous substance including noise present in the atmosphere in such concentration as may be or tend to be injurious to human beings or other living creatures or environments.</a:t>
            </a:r>
          </a:p>
          <a:p>
            <a:pPr marL="274320" indent="-274320">
              <a:spcBef>
                <a:spcPts val="0"/>
              </a:spcBef>
              <a:buClr>
                <a:schemeClr val="accent3"/>
              </a:buClr>
              <a:buNone/>
              <a:defRPr/>
            </a:pPr>
            <a:endParaRPr lang="en-US" sz="1800" dirty="0" smtClean="0">
              <a:latin typeface="Times New Roman" pitchFamily="18" charset="0"/>
              <a:cs typeface="Times New Roman" pitchFamily="18" charset="0"/>
            </a:endParaRPr>
          </a:p>
          <a:p>
            <a:pPr marL="274320" indent="-274320">
              <a:spcBef>
                <a:spcPts val="0"/>
              </a:spcBef>
              <a:buClr>
                <a:schemeClr val="accent3"/>
              </a:buClr>
              <a:buFont typeface="Wingdings 2"/>
              <a:buChar char=""/>
              <a:defRPr/>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“Air  pollution” </a:t>
            </a:r>
            <a:r>
              <a:rPr lang="en-US" sz="1800" dirty="0" smtClean="0">
                <a:latin typeface="Times New Roman" pitchFamily="18" charset="0"/>
                <a:cs typeface="Times New Roman" pitchFamily="18" charset="0"/>
              </a:rPr>
              <a:t>means the presence of any  air pollutant in the atmosphere.</a:t>
            </a:r>
          </a:p>
          <a:p>
            <a:pPr marL="274320" indent="-274320">
              <a:spcBef>
                <a:spcPts val="0"/>
              </a:spcBef>
              <a:buClr>
                <a:schemeClr val="accent3"/>
              </a:buClr>
              <a:buFont typeface="Wingdings 2"/>
              <a:buChar char=""/>
              <a:defRPr/>
            </a:pPr>
            <a:endParaRPr lang="en-US" sz="1800" dirty="0" smtClean="0">
              <a:latin typeface="Times New Roman" pitchFamily="18" charset="0"/>
              <a:cs typeface="Times New Roman" pitchFamily="18" charset="0"/>
            </a:endParaRPr>
          </a:p>
          <a:p>
            <a:pPr marL="274320" indent="-274320">
              <a:spcBef>
                <a:spcPts val="0"/>
              </a:spcBef>
              <a:buClr>
                <a:schemeClr val="accent3"/>
              </a:buClr>
              <a:buFont typeface="Wingdings 2"/>
              <a:buChar char=""/>
              <a:defRPr/>
            </a:pP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Light Pollution” </a:t>
            </a:r>
            <a:r>
              <a:rPr lang="en-US" sz="1800" dirty="0" smtClean="0">
                <a:latin typeface="Times New Roman" pitchFamily="18" charset="0"/>
                <a:cs typeface="Times New Roman" pitchFamily="18" charset="0"/>
              </a:rPr>
              <a:t>means presence of light trespass, over-illumination and astronomical interference.</a:t>
            </a:r>
            <a:endParaRPr lang="en-US" sz="1800" b="1" dirty="0" smtClean="0">
              <a:latin typeface="Times New Roman" pitchFamily="18" charset="0"/>
              <a:cs typeface="Times New Roman" pitchFamily="18" charset="0"/>
            </a:endParaRPr>
          </a:p>
          <a:p>
            <a:pPr marL="274320" indent="-274320">
              <a:spcBef>
                <a:spcPts val="0"/>
              </a:spcBef>
              <a:buClr>
                <a:schemeClr val="accent3"/>
              </a:buClr>
              <a:buFont typeface="Wingdings 2"/>
              <a:buChar char=""/>
              <a:defRPr/>
            </a:pPr>
            <a:r>
              <a:rPr lang="en-US" sz="1800" b="1" dirty="0" smtClean="0">
                <a:latin typeface="Times New Roman" pitchFamily="18" charset="0"/>
                <a:cs typeface="Times New Roman" pitchFamily="18" charset="0"/>
              </a:rPr>
              <a:t>“Light trespass” </a:t>
            </a:r>
            <a:r>
              <a:rPr lang="en-US" sz="1800" dirty="0" smtClean="0">
                <a:latin typeface="Times New Roman" pitchFamily="18" charset="0"/>
                <a:cs typeface="Times New Roman" pitchFamily="18" charset="0"/>
              </a:rPr>
              <a:t>means light falling where it is not intended, wanted, or needed. Street lighting, for example, should light streets and sidewalks, not shine into peoples' bedroom windows or illuminate rooftops or tree branches. Also known as spill light, light trespass occurs whenever light shines beyond the intended target and onto adjacent properties.</a:t>
            </a:r>
          </a:p>
          <a:p>
            <a:pPr marL="274320" indent="-274320">
              <a:spcBef>
                <a:spcPts val="0"/>
              </a:spcBef>
              <a:buClr>
                <a:schemeClr val="accent3"/>
              </a:buClr>
              <a:buFont typeface="Wingdings 2"/>
              <a:buChar char=""/>
              <a:defRPr/>
            </a:pPr>
            <a:r>
              <a:rPr lang="en-US" sz="1800" b="1" dirty="0" smtClean="0">
                <a:latin typeface="Times New Roman" pitchFamily="18" charset="0"/>
                <a:cs typeface="Times New Roman" pitchFamily="18" charset="0"/>
              </a:rPr>
              <a:t>“Over illumination” </a:t>
            </a:r>
            <a:r>
              <a:rPr lang="en-US" sz="1800" dirty="0" smtClean="0">
                <a:latin typeface="Times New Roman" pitchFamily="18" charset="0"/>
                <a:cs typeface="Times New Roman" pitchFamily="18" charset="0"/>
              </a:rPr>
              <a:t>means sensation produced by luminance within the visual field that is sufficiently greater than the luminance to which the eyes are adapted to. </a:t>
            </a:r>
            <a:endParaRPr lang="en-IN" sz="1800" b="1" dirty="0" smtClean="0">
              <a:latin typeface="Times New Roman" pitchFamily="18" charset="0"/>
              <a:cs typeface="Times New Roman" pitchFamily="18" charset="0"/>
            </a:endParaRPr>
          </a:p>
          <a:p>
            <a:pPr>
              <a:spcBef>
                <a:spcPts val="0"/>
              </a:spcBef>
            </a:pPr>
            <a:endParaRPr lang="en-US" sz="1800" dirty="0">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4000" smtClean="0">
                <a:latin typeface="Times New Roman" pitchFamily="18" charset="0"/>
                <a:cs typeface="Times New Roman" pitchFamily="18" charset="0"/>
              </a:rPr>
              <a:t>Classification of pollution:</a:t>
            </a:r>
            <a:endParaRPr lang="en-IN" sz="4000" smtClean="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935163"/>
            <a:ext cx="8763000" cy="4389437"/>
          </a:xfrm>
        </p:spPr>
        <p:txBody>
          <a:bodyPr>
            <a:normAutofit lnSpcReduction="10000"/>
          </a:bodyPr>
          <a:lstStyle/>
          <a:p>
            <a:pPr marL="274320" indent="-274320" algn="ctr" eaLnBrk="1" fontAlgn="auto" hangingPunct="1">
              <a:spcAft>
                <a:spcPts val="0"/>
              </a:spcAft>
              <a:buClr>
                <a:schemeClr val="accent3"/>
              </a:buClr>
              <a:buFont typeface="Wingdings 2"/>
              <a:buNone/>
              <a:defRPr/>
            </a:pPr>
            <a:r>
              <a:rPr lang="en-US" sz="3200" dirty="0" smtClean="0">
                <a:solidFill>
                  <a:schemeClr val="accent6"/>
                </a:solidFill>
              </a:rPr>
              <a:t>Pollution </a:t>
            </a:r>
          </a:p>
          <a:p>
            <a:pPr marL="274320" indent="-274320" algn="ctr" eaLnBrk="1" fontAlgn="auto" hangingPunct="1">
              <a:spcAft>
                <a:spcPts val="0"/>
              </a:spcAft>
              <a:buClr>
                <a:schemeClr val="accent3"/>
              </a:buClr>
              <a:buFont typeface="Wingdings 2"/>
              <a:buNone/>
              <a:defRPr/>
            </a:pPr>
            <a:endParaRPr lang="en-US" dirty="0" smtClean="0"/>
          </a:p>
          <a:p>
            <a:pPr marL="274320" indent="-274320" eaLnBrk="1" fontAlgn="auto" hangingPunct="1">
              <a:spcAft>
                <a:spcPts val="0"/>
              </a:spcAft>
              <a:buClr>
                <a:schemeClr val="accent3"/>
              </a:buClr>
              <a:buFont typeface="Wingdings 2"/>
              <a:buNone/>
              <a:defRPr/>
            </a:pPr>
            <a:r>
              <a:rPr lang="en-US" sz="2200" b="1" dirty="0" smtClean="0">
                <a:solidFill>
                  <a:schemeClr val="accent4">
                    <a:lumMod val="60000"/>
                    <a:lumOff val="40000"/>
                  </a:schemeClr>
                </a:solidFill>
                <a:latin typeface="Times New Roman" pitchFamily="18" charset="0"/>
                <a:cs typeface="Times New Roman" pitchFamily="18" charset="0"/>
              </a:rPr>
              <a:t>By Activity                                                                 By the object which is             							polluted</a:t>
            </a:r>
            <a:endParaRPr lang="en-IN" sz="2200" b="1" dirty="0" smtClean="0">
              <a:solidFill>
                <a:schemeClr val="accent4">
                  <a:lumMod val="60000"/>
                  <a:lumOff val="40000"/>
                </a:schemeClr>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None/>
              <a:defRPr/>
            </a:pPr>
            <a:r>
              <a:rPr lang="en-US" sz="2200" dirty="0" smtClean="0">
                <a:latin typeface="Times New Roman" pitchFamily="18" charset="0"/>
                <a:cs typeface="Times New Roman" pitchFamily="18" charset="0"/>
              </a:rPr>
              <a:t>                    				</a:t>
            </a:r>
          </a:p>
          <a:p>
            <a:pPr marL="274320" indent="-274320" eaLnBrk="1" fontAlgn="auto" hangingPunct="1">
              <a:spcAft>
                <a:spcPts val="0"/>
              </a:spcAft>
              <a:buClr>
                <a:schemeClr val="accent3"/>
              </a:buClr>
              <a:buFont typeface="Wingdings 2"/>
              <a:buNone/>
              <a:defRPr/>
            </a:pPr>
            <a:r>
              <a:rPr lang="en-US" sz="2200" dirty="0" smtClean="0">
                <a:solidFill>
                  <a:schemeClr val="accent4">
                    <a:lumMod val="50000"/>
                  </a:schemeClr>
                </a:solidFill>
                <a:latin typeface="Times New Roman" pitchFamily="18" charset="0"/>
                <a:cs typeface="Times New Roman" pitchFamily="18" charset="0"/>
              </a:rPr>
              <a:t>Natural pollution        Artificial pollution                  Air pollution</a:t>
            </a:r>
          </a:p>
          <a:p>
            <a:pPr marL="274320" indent="-274320" eaLnBrk="1" fontAlgn="auto" hangingPunct="1">
              <a:spcAft>
                <a:spcPts val="0"/>
              </a:spcAft>
              <a:buClr>
                <a:schemeClr val="accent3"/>
              </a:buClr>
              <a:buFont typeface="Wingdings 2"/>
              <a:buNone/>
              <a:defRPr/>
            </a:pPr>
            <a:r>
              <a:rPr lang="en-US" sz="2200" dirty="0" smtClean="0">
                <a:solidFill>
                  <a:schemeClr val="accent4">
                    <a:lumMod val="50000"/>
                  </a:schemeClr>
                </a:solidFill>
                <a:latin typeface="Times New Roman" pitchFamily="18" charset="0"/>
                <a:cs typeface="Times New Roman" pitchFamily="18" charset="0"/>
              </a:rPr>
              <a:t>                                   depending upon human           Water pollution</a:t>
            </a:r>
          </a:p>
          <a:p>
            <a:pPr marL="274320" indent="-274320" eaLnBrk="1" fontAlgn="auto" hangingPunct="1">
              <a:spcAft>
                <a:spcPts val="0"/>
              </a:spcAft>
              <a:buClr>
                <a:schemeClr val="accent3"/>
              </a:buClr>
              <a:buFont typeface="Arial" pitchFamily="34" charset="0"/>
              <a:buChar char="•"/>
              <a:defRPr/>
            </a:pPr>
            <a:r>
              <a:rPr lang="en-US" sz="2200" dirty="0" smtClean="0">
                <a:solidFill>
                  <a:schemeClr val="accent4">
                    <a:lumMod val="50000"/>
                  </a:schemeClr>
                </a:solidFill>
                <a:latin typeface="Times New Roman" pitchFamily="18" charset="0"/>
                <a:cs typeface="Times New Roman" pitchFamily="18" charset="0"/>
              </a:rPr>
              <a:t>Earthquakes           activity and industrial              Food pollution  </a:t>
            </a:r>
          </a:p>
          <a:p>
            <a:pPr marL="274320" indent="-274320" eaLnBrk="1" fontAlgn="auto" hangingPunct="1">
              <a:spcAft>
                <a:spcPts val="0"/>
              </a:spcAft>
              <a:buClr>
                <a:schemeClr val="accent3"/>
              </a:buClr>
              <a:buFont typeface="Arial" pitchFamily="34" charset="0"/>
              <a:buChar char="•"/>
              <a:defRPr/>
            </a:pPr>
            <a:r>
              <a:rPr lang="en-US" sz="2200" dirty="0" smtClean="0">
                <a:solidFill>
                  <a:schemeClr val="accent4">
                    <a:lumMod val="50000"/>
                  </a:schemeClr>
                </a:solidFill>
                <a:latin typeface="Times New Roman" pitchFamily="18" charset="0"/>
                <a:cs typeface="Times New Roman" pitchFamily="18" charset="0"/>
              </a:rPr>
              <a:t>Flood                     operation                                  Noise pollution</a:t>
            </a:r>
          </a:p>
          <a:p>
            <a:pPr marL="274320" indent="-274320" eaLnBrk="1" fontAlgn="auto" hangingPunct="1">
              <a:spcAft>
                <a:spcPts val="0"/>
              </a:spcAft>
              <a:buClr>
                <a:schemeClr val="accent3"/>
              </a:buClr>
              <a:buFont typeface="Arial" pitchFamily="34" charset="0"/>
              <a:buChar char="•"/>
              <a:defRPr/>
            </a:pPr>
            <a:r>
              <a:rPr lang="en-US" sz="2200" dirty="0" smtClean="0">
                <a:solidFill>
                  <a:schemeClr val="accent4">
                    <a:lumMod val="50000"/>
                  </a:schemeClr>
                </a:solidFill>
                <a:latin typeface="Times New Roman" pitchFamily="18" charset="0"/>
                <a:cs typeface="Times New Roman" pitchFamily="18" charset="0"/>
              </a:rPr>
              <a:t>Draught                                                                  Land pollution</a:t>
            </a:r>
          </a:p>
          <a:p>
            <a:pPr marL="274320" indent="-274320" eaLnBrk="1" fontAlgn="auto" hangingPunct="1">
              <a:spcAft>
                <a:spcPts val="0"/>
              </a:spcAft>
              <a:buClr>
                <a:schemeClr val="accent3"/>
              </a:buClr>
              <a:buFont typeface="Arial" pitchFamily="34" charset="0"/>
              <a:buChar char="•"/>
              <a:defRPr/>
            </a:pPr>
            <a:r>
              <a:rPr lang="en-US" sz="2200" dirty="0" smtClean="0">
                <a:solidFill>
                  <a:schemeClr val="accent4">
                    <a:lumMod val="50000"/>
                  </a:schemeClr>
                </a:solidFill>
                <a:latin typeface="Times New Roman" pitchFamily="18" charset="0"/>
                <a:cs typeface="Times New Roman" pitchFamily="18" charset="0"/>
              </a:rPr>
              <a:t>Cyclone 		</a:t>
            </a:r>
            <a:endParaRPr lang="en-IN" sz="2200" dirty="0">
              <a:solidFill>
                <a:schemeClr val="accent4">
                  <a:lumMod val="50000"/>
                </a:schemeClr>
              </a:solidFill>
              <a:latin typeface="Times New Roman" pitchFamily="18" charset="0"/>
              <a:cs typeface="Times New Roman" pitchFamily="18" charset="0"/>
            </a:endParaRPr>
          </a:p>
        </p:txBody>
      </p:sp>
      <p:cxnSp>
        <p:nvCxnSpPr>
          <p:cNvPr id="5" name="Straight Arrow Connector 4"/>
          <p:cNvCxnSpPr/>
          <p:nvPr/>
        </p:nvCxnSpPr>
        <p:spPr>
          <a:xfrm rot="5400000">
            <a:off x="4305301" y="24765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762000" y="2667000"/>
            <a:ext cx="7239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611187" y="2817813"/>
            <a:ext cx="3032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7850187" y="2817813"/>
            <a:ext cx="3032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914401" y="3352800"/>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3400" y="35052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382588" y="36576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3278188" y="36576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685801" y="4556134"/>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6744494" y="380921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Greenhouse Effect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356550" y="1600200"/>
            <a:ext cx="6492050" cy="4571999"/>
          </a:xfrm>
          <a:prstGeom prst="rect">
            <a:avLst/>
          </a:prstGeom>
          <a:noFill/>
          <a:ln w="9525">
            <a:noFill/>
            <a:miter lim="800000"/>
            <a:headEnd/>
            <a:tailEnd/>
          </a:ln>
          <a:effec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bg1"/>
                                        </p:clrVal>
                                      </p:to>
                                    </p:set>
                                    <p:set>
                                      <p:cBhvr>
                                        <p:cTn id="7" dur="500" autoRev="1" fill="hold"/>
                                        <p:tgtEl>
                                          <p:spTgt spid="2"/>
                                        </p:tgtEl>
                                        <p:attrNameLst>
                                          <p:attrName>fillcolor</p:attrName>
                                        </p:attrNameLst>
                                      </p:cBhvr>
                                      <p:to>
                                        <p:clrVal>
                                          <a:schemeClr val="bg1"/>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Greenhouse Effect </a:t>
            </a:r>
            <a:br>
              <a:rPr lang="en-US" b="1" dirty="0" smtClean="0"/>
            </a:br>
            <a:endParaRPr lang="en-US" dirty="0"/>
          </a:p>
        </p:txBody>
      </p:sp>
      <p:sp>
        <p:nvSpPr>
          <p:cNvPr id="3" name="Content Placeholder 2"/>
          <p:cNvSpPr>
            <a:spLocks noGrp="1"/>
          </p:cNvSpPr>
          <p:nvPr>
            <p:ph sz="quarter" idx="1"/>
          </p:nvPr>
        </p:nvSpPr>
        <p:spPr>
          <a:xfrm>
            <a:off x="457200" y="1143000"/>
            <a:ext cx="7924800" cy="5330952"/>
          </a:xfrm>
        </p:spPr>
        <p:txBody>
          <a:bodyPr>
            <a:normAutofit fontScale="92500" lnSpcReduction="20000"/>
          </a:bodyPr>
          <a:lstStyle/>
          <a:p>
            <a:r>
              <a:rPr lang="en-US" sz="2000" dirty="0" smtClean="0"/>
              <a:t>A </a:t>
            </a:r>
            <a:r>
              <a:rPr lang="en-US" sz="2000" b="1" dirty="0" smtClean="0"/>
              <a:t>greenhouse gas</a:t>
            </a:r>
            <a:r>
              <a:rPr lang="en-US" sz="2000" dirty="0" smtClean="0"/>
              <a:t> (sometimes abbreviated </a:t>
            </a:r>
            <a:r>
              <a:rPr lang="en-US" sz="2000" b="1" dirty="0" smtClean="0"/>
              <a:t>GHG</a:t>
            </a:r>
            <a:r>
              <a:rPr lang="en-US" sz="2000" dirty="0" smtClean="0"/>
              <a:t>) is a gas in an atmosphere that absorbs and emits radiation within the thermal infrared range. This process is the fundamental cause of the greenhouse effect. The primary greenhouse gases in Earth's atmosphere are water vapor, carbon dioxide, methane, nitrous oxide, and ozone. Without greenhouse gases, the average temperature of Earth's surface would be about 15 °C (27 °F) colder than the present average. In the Solar System, the atmospheres of Venus, Mars and Titan also contain gases that cause a greenhouse effect.</a:t>
            </a:r>
          </a:p>
          <a:p>
            <a:endParaRPr lang="en-US" sz="2000" dirty="0" smtClean="0"/>
          </a:p>
          <a:p>
            <a:r>
              <a:rPr lang="en-US" sz="2000" dirty="0" smtClean="0"/>
              <a:t>Without these gases, the heat would not reflect back and increase the temperature of the atmosphere.</a:t>
            </a:r>
          </a:p>
          <a:p>
            <a:endParaRPr lang="en-US" sz="2000" dirty="0" smtClean="0"/>
          </a:p>
          <a:p>
            <a:r>
              <a:rPr lang="en-US" sz="2000" dirty="0" smtClean="0"/>
              <a:t>These gases are commonly known as Greenhouse gases, because they help to maintain the Earth’s average temperature. </a:t>
            </a:r>
          </a:p>
          <a:p>
            <a:endParaRPr lang="en-US" sz="2000" dirty="0" smtClean="0"/>
          </a:p>
          <a:p>
            <a:r>
              <a:rPr lang="en-US" sz="2000" dirty="0" smtClean="0"/>
              <a:t>Simply put, it is a natural process which make the Earth’s atmosphere just right for life forms to flourish. </a:t>
            </a:r>
          </a:p>
          <a:p>
            <a:endParaRPr lang="en-US" sz="2000" dirty="0" smtClean="0"/>
          </a:p>
          <a:p>
            <a:endParaRPr lang="en-US" sz="2000" dirty="0" smtClean="0"/>
          </a:p>
          <a:p>
            <a:endParaRPr lang="en-US" sz="2000" dirty="0" smtClean="0"/>
          </a:p>
          <a:p>
            <a:pPr>
              <a:buNone/>
            </a:pPr>
            <a:endParaRPr lang="en-US" sz="2000" dirty="0" smtClean="0"/>
          </a:p>
          <a:p>
            <a:endParaRPr lang="en-US" sz="2000"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Global Warming On The Rise</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2000" dirty="0" smtClean="0"/>
              <a:t>Global warming is rapidly increased by rising up the temperature of earth's atmosphere and level of oceans in the past few years.</a:t>
            </a:r>
          </a:p>
          <a:p>
            <a:endParaRPr lang="en-US" sz="2000" dirty="0" smtClean="0"/>
          </a:p>
          <a:p>
            <a:r>
              <a:rPr lang="en-US" sz="2000" dirty="0" smtClean="0"/>
              <a:t> The negative effects of Global warming are heat waves, unusual warm weather, ocean warming, rise in sea level, and coastal flooding, warming of Arctic and Antarctic zones, changes in the pattern and amount of precipitation.</a:t>
            </a:r>
          </a:p>
          <a:p>
            <a:endParaRPr lang="en-US" sz="2000" dirty="0" smtClean="0"/>
          </a:p>
          <a:p>
            <a:r>
              <a:rPr lang="en-US" sz="2000" dirty="0" smtClean="0"/>
              <a:t>Species extinction and melting of the glaciers which have proven to be extremely dangerous. </a:t>
            </a:r>
          </a:p>
          <a:p>
            <a:endParaRPr lang="en-US" sz="2000" dirty="0" smtClean="0"/>
          </a:p>
          <a:p>
            <a:endParaRPr lang="en-US" sz="2000" dirty="0" smtClean="0"/>
          </a:p>
          <a:p>
            <a:endParaRPr lang="en-US" sz="2000" dirty="0"/>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smtClean="0"/>
              <a:t>Pollution and Global Warming</a:t>
            </a: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914400"/>
            <a:ext cx="8305800" cy="6477000"/>
          </a:xfrm>
        </p:spPr>
        <p:txBody>
          <a:bodyPr>
            <a:noAutofit/>
          </a:bodyPr>
          <a:lstStyle/>
          <a:p>
            <a:pPr algn="l">
              <a:defRPr/>
            </a:pPr>
            <a:r>
              <a:rPr lang="en-US" sz="1800" dirty="0" smtClean="0">
                <a:latin typeface="Times New Roman" pitchFamily="18" charset="0"/>
                <a:cs typeface="Times New Roman" pitchFamily="18" charset="0"/>
              </a:rPr>
              <a:t>In the decade of seventy, for the first time the attention of the world was drawn towards the environment.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In the year 1972 under the auspices of U.N.O. a conference was held at Stockholm known as </a:t>
            </a:r>
            <a:r>
              <a:rPr lang="en-US" sz="1800" b="1" u="sng" dirty="0" smtClean="0">
                <a:latin typeface="Times New Roman" pitchFamily="18" charset="0"/>
                <a:cs typeface="Times New Roman" pitchFamily="18" charset="0"/>
              </a:rPr>
              <a:t>Stockholm conference on Environment and Developmant-1972.</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Government of India participated in the conference and strongly voiced the environment concerns. </a:t>
            </a:r>
            <a:r>
              <a:rPr lang="en-US" sz="1800" dirty="0" err="1" smtClean="0">
                <a:latin typeface="Times New Roman" pitchFamily="18" charset="0"/>
                <a:cs typeface="Times New Roman" pitchFamily="18" charset="0"/>
              </a:rPr>
              <a:t>Mrs.Indira</a:t>
            </a:r>
            <a:r>
              <a:rPr lang="en-US" sz="1800" dirty="0" smtClean="0">
                <a:latin typeface="Times New Roman" pitchFamily="18" charset="0"/>
                <a:cs typeface="Times New Roman" pitchFamily="18" charset="0"/>
              </a:rPr>
              <a:t> Gandhi, THE PRIME MINISTER of India, declared a remarkable environmental policy for India.</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With the increasing industrialization the problem of air pollution has began to be felt in the country.</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The presence in air, beyond certain limits of various pollutants discharged through emission and from certain human activities concerned with traffic, heating use of domestic  fuel, refuse, incinerations etc. has a harmful effect on the health of the people.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Indians realized that the haphazard industrialization and unplanned development had resulted pollution of air, water and the exhaustion of the irreparable natural wealth.</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IN" sz="1800" dirty="0"/>
          </a:p>
        </p:txBody>
      </p:sp>
      <p:sp>
        <p:nvSpPr>
          <p:cNvPr id="5" name="TextBox 4"/>
          <p:cNvSpPr txBox="1"/>
          <p:nvPr/>
        </p:nvSpPr>
        <p:spPr>
          <a:xfrm>
            <a:off x="539552" y="332656"/>
            <a:ext cx="7391400" cy="708025"/>
          </a:xfrm>
          <a:prstGeom prst="rect">
            <a:avLst/>
          </a:prstGeom>
          <a:noFill/>
        </p:spPr>
        <p:txBody>
          <a:bodyPr>
            <a:spAutoFit/>
          </a:bodyPr>
          <a:lstStyle/>
          <a:p>
            <a:pPr fontAlgn="auto">
              <a:spcBef>
                <a:spcPts val="0"/>
              </a:spcBef>
              <a:spcAft>
                <a:spcPts val="0"/>
              </a:spcAft>
              <a:defRPr/>
            </a:pPr>
            <a:r>
              <a:rPr lang="en-US" sz="4000" b="1" dirty="0">
                <a:solidFill>
                  <a:schemeClr val="accent2">
                    <a:lumMod val="50000"/>
                  </a:schemeClr>
                </a:solidFill>
                <a:latin typeface="Times New Roman" pitchFamily="18" charset="0"/>
                <a:cs typeface="Times New Roman" pitchFamily="18" charset="0"/>
              </a:rPr>
              <a:t>HISTORY:</a:t>
            </a:r>
            <a:endParaRPr lang="en-IN" sz="4000" b="1" dirty="0">
              <a:solidFill>
                <a:schemeClr val="accent2">
                  <a:lumMod val="50000"/>
                </a:schemeClr>
              </a:solidFill>
              <a:latin typeface="Times New Roman" pitchFamily="18" charset="0"/>
              <a:cs typeface="Times New Roman" pitchFamily="18" charset="0"/>
            </a:endParaRPr>
          </a:p>
        </p:txBody>
      </p:sp>
    </p:spTree>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270</TotalTime>
  <Words>1652</Words>
  <Application>Microsoft Office PowerPoint</Application>
  <PresentationFormat>On-screen Show (4:3)</PresentationFormat>
  <Paragraphs>159</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Environmental and Pollution Awareness</vt:lpstr>
      <vt:lpstr>Environmental Pollution and Its Effects </vt:lpstr>
      <vt:lpstr>Contd..</vt:lpstr>
      <vt:lpstr>Classification of pollution:</vt:lpstr>
      <vt:lpstr>Greenhouse Effect</vt:lpstr>
      <vt:lpstr> Greenhouse Effect  </vt:lpstr>
      <vt:lpstr> Global Warming On The Rise </vt:lpstr>
      <vt:lpstr>Pollution and Global Warming</vt:lpstr>
      <vt:lpstr>In the decade of seventy, for the first time the attention of the world was drawn towards the environment. In the year 1972 under the auspices of U.N.O. a conference was held at Stockholm known as Stockholm conference on Environment and Developmant-1972.  Government of India participated in the conference and strongly voiced the environment concerns. Mrs.Indira Gandhi, THE PRIME MINISTER of India, declared a remarkable environmental policy for India.  With the increasing industrialization the problem of air pollution has began to be felt in the country. The presence in air, beyond certain limits of various pollutants discharged through emission and from certain human activities concerned with traffic, heating use of domestic  fuel, refuse, incinerations etc. has a harmful effect on the health of the people. Indians realized that the haphazard industrialization and unplanned development had resulted pollution of air, water and the exhaustion of the irreparable natural wealth.   </vt:lpstr>
      <vt:lpstr>Environmental legislation are as follows:  1.The Indian Forests Act,1972 2. The  Atomic Energy Act,1962 3. The Factories Act,1948 4. The  Insecticides Act,1968 5. The wild life (protection) Act,1972 6. The  Water (Prevention and Control of Pollution)Act,1974,1977 7. The  Forest (Conservation)Act,1980 8. The Air (Prevention and Control of Pollution)Act,1981 9. The Environment(protection) Act,1986 10. The Motor Vehicles Act,1988 11. The National Environmental Tribunal Act,1995  </vt:lpstr>
      <vt:lpstr>Green IT</vt:lpstr>
      <vt:lpstr>Green Computing</vt:lpstr>
      <vt:lpstr>Energy Use of PCs</vt:lpstr>
      <vt:lpstr>Reducing Energy Consumption</vt:lpstr>
      <vt:lpstr>Other Solutions</vt:lpstr>
      <vt:lpstr>One More Solution:  Recycling</vt:lpstr>
      <vt:lpstr>Slide 17</vt:lpstr>
      <vt:lpstr>Carbon Credit</vt:lpstr>
      <vt:lpstr>Carbon Footprint</vt:lpstr>
      <vt:lpstr>Emission Trading</vt:lpstr>
      <vt:lpstr>      What should be the price of    carbon????</vt:lpstr>
      <vt:lpstr>Market for Carbon Trading…… </vt:lpstr>
      <vt:lpstr>India’s Contribution to Carbon Credits</vt:lpstr>
      <vt:lpstr>Slide 24</vt:lpstr>
      <vt:lpstr>Some of the Leading companies of India using &amp; selling Carbon Credits…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Pollution Awareness</dc:title>
  <dc:creator>Administrator</dc:creator>
  <cp:lastModifiedBy>Windows User</cp:lastModifiedBy>
  <cp:revision>29</cp:revision>
  <dcterms:created xsi:type="dcterms:W3CDTF">2006-08-16T00:00:00Z</dcterms:created>
  <dcterms:modified xsi:type="dcterms:W3CDTF">2015-11-05T03:44:37Z</dcterms:modified>
</cp:coreProperties>
</file>