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1" r:id="rId3"/>
    <p:sldId id="279" r:id="rId4"/>
    <p:sldId id="280" r:id="rId5"/>
    <p:sldId id="281" r:id="rId6"/>
    <p:sldId id="257" r:id="rId7"/>
    <p:sldId id="258" r:id="rId8"/>
    <p:sldId id="259" r:id="rId9"/>
    <p:sldId id="260" r:id="rId10"/>
    <p:sldId id="262" r:id="rId11"/>
    <p:sldId id="263" r:id="rId12"/>
    <p:sldId id="264" r:id="rId13"/>
    <p:sldId id="266" r:id="rId14"/>
    <p:sldId id="267" r:id="rId15"/>
    <p:sldId id="270" r:id="rId16"/>
    <p:sldId id="271" r:id="rId17"/>
    <p:sldId id="273" r:id="rId18"/>
    <p:sldId id="275" r:id="rId19"/>
    <p:sldId id="276" r:id="rId20"/>
    <p:sldId id="277"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C18AF-C7C9-4F2C-B941-A70DB4E1C492}" type="datetimeFigureOut">
              <a:rPr lang="en-US" smtClean="0"/>
              <a:pPr/>
              <a:t>9/20/2013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23A39-81BA-4D20-A4F9-A64464F40D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4614F-08C0-4208-95ED-11FD0C051D33}" type="slidenum">
              <a:rPr lang="en-US"/>
              <a:pPr/>
              <a:t>14</a:t>
            </a:fld>
            <a:endParaRPr lang="en-US"/>
          </a:p>
        </p:txBody>
      </p:sp>
      <p:sp>
        <p:nvSpPr>
          <p:cNvPr id="100354" name="Rectangle 2"/>
          <p:cNvSpPr>
            <a:spLocks noGrp="1" noRot="1" noChangeAspect="1" noChangeArrowheads="1"/>
          </p:cNvSpPr>
          <p:nvPr>
            <p:ph type="sldImg"/>
          </p:nvPr>
        </p:nvSpPr>
        <p:spPr bwMode="auto">
          <a:xfrm>
            <a:off x="1271588" y="692150"/>
            <a:ext cx="4316412" cy="341630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0398" tIns="45199" rIns="90398" bIns="4519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A0E0C9-A814-4F71-BDA0-B7B55A67E821}"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0E0C9-A814-4F71-BDA0-B7B55A67E821}"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0E0C9-A814-4F71-BDA0-B7B55A67E821}"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0E0C9-A814-4F71-BDA0-B7B55A67E821}"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A0E0C9-A814-4F71-BDA0-B7B55A67E821}"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A0E0C9-A814-4F71-BDA0-B7B55A67E821}"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A0E0C9-A814-4F71-BDA0-B7B55A67E821}" type="datetimeFigureOut">
              <a:rPr lang="en-US" smtClean="0"/>
              <a:pPr/>
              <a:t>9/20/2013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A0E0C9-A814-4F71-BDA0-B7B55A67E821}" type="datetimeFigureOut">
              <a:rPr lang="en-US" smtClean="0"/>
              <a:pPr/>
              <a:t>9/20/2013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0E0C9-A814-4F71-BDA0-B7B55A67E821}" type="datetimeFigureOut">
              <a:rPr lang="en-US" smtClean="0"/>
              <a:pPr/>
              <a:t>9/20/2013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0E0C9-A814-4F71-BDA0-B7B55A67E821}"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0E0C9-A814-4F71-BDA0-B7B55A67E821}"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3717F-5199-4A1F-86E2-1B4C642B57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0E0C9-A814-4F71-BDA0-B7B55A67E821}" type="datetimeFigureOut">
              <a:rPr lang="en-US" smtClean="0"/>
              <a:pPr/>
              <a:t>9/20/2013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3717F-5199-4A1F-86E2-1B4C642B57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8.wmf"/><Relationship Id="rId5" Type="http://schemas.openxmlformats.org/officeDocument/2006/relationships/image" Target="../media/image3.wmf"/><Relationship Id="rId10"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SCM in IT Industry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According to Fisher’s approach (Fisher, 1997. p. 106), functional products are elementary products, which </a:t>
            </a:r>
            <a:r>
              <a:rPr lang="en-US" dirty="0" err="1" smtClean="0"/>
              <a:t>fulfil</a:t>
            </a:r>
            <a:r>
              <a:rPr lang="en-US" dirty="0" smtClean="0"/>
              <a:t> everyday needs and which change only a little overtime. Consequently, their demand is stable and predictable, and their life cycle is long. </a:t>
            </a:r>
          </a:p>
          <a:p>
            <a:pPr algn="just"/>
            <a:r>
              <a:rPr lang="en-US" dirty="0" smtClean="0"/>
              <a:t>The stability, however, attracts many competitors to the market, which causes low </a:t>
            </a:r>
          </a:p>
          <a:p>
            <a:pPr algn="just"/>
            <a:r>
              <a:rPr lang="en-US" dirty="0" smtClean="0"/>
              <a:t>profit margins.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Innovative products </a:t>
            </a:r>
            <a:r>
              <a:rPr lang="en-US" dirty="0" err="1" smtClean="0"/>
              <a:t>fulfil</a:t>
            </a:r>
            <a:r>
              <a:rPr lang="en-US" dirty="0" smtClean="0"/>
              <a:t> fashion or occasional needs, which change quickly during time, and consequently, the demand is unpredictable and the product life cycle is short. </a:t>
            </a:r>
          </a:p>
          <a:p>
            <a:pPr algn="just"/>
            <a:r>
              <a:rPr lang="en-US" dirty="0" smtClean="0"/>
              <a:t>High risk is awarded by high profit margin so many companies are entering and leaving the market at the same period of time, the club of competitors’ changes quickly.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Supply Chain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All activities associated with the flow and transformation of goods from raw materials to the end users.</a:t>
            </a:r>
          </a:p>
          <a:p>
            <a:pPr algn="just"/>
            <a:r>
              <a:rPr lang="en-US" dirty="0" smtClean="0"/>
              <a:t>The term supply chain refers to the entire network of companies that work together to design produce, design and service products.</a:t>
            </a:r>
          </a:p>
          <a:p>
            <a:pPr algn="just"/>
            <a:r>
              <a:rPr lang="en-US" dirty="0" smtClean="0"/>
              <a:t>A network of facilities including :</a:t>
            </a:r>
          </a:p>
          <a:p>
            <a:pPr algn="just"/>
            <a:r>
              <a:rPr lang="en-US" dirty="0" smtClean="0"/>
              <a:t>Material flow from suppliers and their “upstream” suppliers at all levels,</a:t>
            </a:r>
          </a:p>
          <a:p>
            <a:pPr algn="just"/>
            <a:r>
              <a:rPr lang="en-US" dirty="0" smtClean="0"/>
              <a:t>Transformation of materials into semi-finished and finished products (internal process)</a:t>
            </a:r>
          </a:p>
          <a:p>
            <a:pPr algn="just"/>
            <a:r>
              <a:rPr lang="en-US" dirty="0" smtClean="0"/>
              <a:t>Distribution of products to customers and their “downstream” customers at all levels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bwMode="auto">
          <a:xfrm>
            <a:off x="1980924" y="1143522"/>
            <a:ext cx="5531046" cy="3967866"/>
            <a:chOff x="144" y="1296"/>
            <a:chExt cx="4030" cy="2848"/>
          </a:xfrm>
        </p:grpSpPr>
        <p:graphicFrame>
          <p:nvGraphicFramePr>
            <p:cNvPr id="40963" name="Object 3"/>
            <p:cNvGraphicFramePr>
              <a:graphicFrameLocks noChangeAspect="1"/>
            </p:cNvGraphicFramePr>
            <p:nvPr/>
          </p:nvGraphicFramePr>
          <p:xfrm flipH="1">
            <a:off x="3455" y="1296"/>
            <a:ext cx="623" cy="619"/>
          </p:xfrm>
          <a:graphic>
            <a:graphicData uri="http://schemas.openxmlformats.org/presentationml/2006/ole">
              <p:oleObj spid="_x0000_s1026" name="Clip" r:id="rId3" imgW="2385360" imgH="2371680" progId="">
                <p:embed/>
              </p:oleObj>
            </a:graphicData>
          </a:graphic>
        </p:graphicFrame>
        <p:graphicFrame>
          <p:nvGraphicFramePr>
            <p:cNvPr id="40964" name="Object 4"/>
            <p:cNvGraphicFramePr>
              <a:graphicFrameLocks noChangeAspect="1"/>
            </p:cNvGraphicFramePr>
            <p:nvPr/>
          </p:nvGraphicFramePr>
          <p:xfrm>
            <a:off x="3456" y="3744"/>
            <a:ext cx="622" cy="400"/>
          </p:xfrm>
          <a:graphic>
            <a:graphicData uri="http://schemas.openxmlformats.org/presentationml/2006/ole">
              <p:oleObj spid="_x0000_s1027" name="Clip" r:id="rId4" imgW="1158120" imgH="744840" progId="">
                <p:embed/>
              </p:oleObj>
            </a:graphicData>
          </a:graphic>
        </p:graphicFrame>
        <p:pic>
          <p:nvPicPr>
            <p:cNvPr id="40965" name="Picture 5" descr="indus095"/>
            <p:cNvPicPr>
              <a:picLocks noChangeAspect="1" noChangeArrowheads="1"/>
            </p:cNvPicPr>
            <p:nvPr/>
          </p:nvPicPr>
          <p:blipFill>
            <a:blip r:embed="rId5"/>
            <a:srcRect/>
            <a:stretch>
              <a:fillRect/>
            </a:stretch>
          </p:blipFill>
          <p:spPr bwMode="auto">
            <a:xfrm>
              <a:off x="144" y="1768"/>
              <a:ext cx="672" cy="435"/>
            </a:xfrm>
            <a:prstGeom prst="rect">
              <a:avLst/>
            </a:prstGeom>
            <a:noFill/>
          </p:spPr>
        </p:pic>
        <p:pic>
          <p:nvPicPr>
            <p:cNvPr id="40966" name="Picture 6" descr="ad003228"/>
            <p:cNvPicPr>
              <a:picLocks noChangeAspect="1" noChangeArrowheads="1"/>
            </p:cNvPicPr>
            <p:nvPr/>
          </p:nvPicPr>
          <p:blipFill>
            <a:blip r:embed="rId6"/>
            <a:srcRect/>
            <a:stretch>
              <a:fillRect/>
            </a:stretch>
          </p:blipFill>
          <p:spPr bwMode="auto">
            <a:xfrm>
              <a:off x="3431" y="3024"/>
              <a:ext cx="672" cy="572"/>
            </a:xfrm>
            <a:prstGeom prst="rect">
              <a:avLst/>
            </a:prstGeom>
            <a:noFill/>
          </p:spPr>
        </p:pic>
        <p:pic>
          <p:nvPicPr>
            <p:cNvPr id="40967" name="Picture 7" descr="cobje134"/>
            <p:cNvPicPr>
              <a:picLocks noChangeAspect="1" noChangeArrowheads="1"/>
            </p:cNvPicPr>
            <p:nvPr/>
          </p:nvPicPr>
          <p:blipFill>
            <a:blip r:embed="rId7"/>
            <a:srcRect/>
            <a:stretch>
              <a:fillRect/>
            </a:stretch>
          </p:blipFill>
          <p:spPr bwMode="auto">
            <a:xfrm>
              <a:off x="175" y="3408"/>
              <a:ext cx="610" cy="624"/>
            </a:xfrm>
            <a:prstGeom prst="rect">
              <a:avLst/>
            </a:prstGeom>
            <a:noFill/>
          </p:spPr>
        </p:pic>
        <p:pic>
          <p:nvPicPr>
            <p:cNvPr id="40968" name="Picture 8" descr="comml009"/>
            <p:cNvPicPr>
              <a:picLocks noChangeAspect="1" noChangeArrowheads="1"/>
            </p:cNvPicPr>
            <p:nvPr/>
          </p:nvPicPr>
          <p:blipFill>
            <a:blip r:embed="rId8"/>
            <a:srcRect/>
            <a:stretch>
              <a:fillRect/>
            </a:stretch>
          </p:blipFill>
          <p:spPr bwMode="auto">
            <a:xfrm>
              <a:off x="3358" y="2203"/>
              <a:ext cx="816" cy="437"/>
            </a:xfrm>
            <a:prstGeom prst="rect">
              <a:avLst/>
            </a:prstGeom>
            <a:noFill/>
          </p:spPr>
        </p:pic>
        <p:pic>
          <p:nvPicPr>
            <p:cNvPr id="40969" name="Picture 9" descr="comml019"/>
            <p:cNvPicPr>
              <a:picLocks noChangeAspect="1" noChangeArrowheads="1"/>
            </p:cNvPicPr>
            <p:nvPr/>
          </p:nvPicPr>
          <p:blipFill>
            <a:blip r:embed="rId9"/>
            <a:srcRect/>
            <a:stretch>
              <a:fillRect/>
            </a:stretch>
          </p:blipFill>
          <p:spPr bwMode="auto">
            <a:xfrm>
              <a:off x="2160" y="1888"/>
              <a:ext cx="720" cy="315"/>
            </a:xfrm>
            <a:prstGeom prst="rect">
              <a:avLst/>
            </a:prstGeom>
            <a:noFill/>
          </p:spPr>
        </p:pic>
        <p:pic>
          <p:nvPicPr>
            <p:cNvPr id="40970" name="Picture 10" descr="comml019"/>
            <p:cNvPicPr>
              <a:picLocks noChangeAspect="1" noChangeArrowheads="1"/>
            </p:cNvPicPr>
            <p:nvPr/>
          </p:nvPicPr>
          <p:blipFill>
            <a:blip r:embed="rId9"/>
            <a:srcRect/>
            <a:stretch>
              <a:fillRect/>
            </a:stretch>
          </p:blipFill>
          <p:spPr bwMode="auto">
            <a:xfrm>
              <a:off x="1152" y="3281"/>
              <a:ext cx="720" cy="315"/>
            </a:xfrm>
            <a:prstGeom prst="rect">
              <a:avLst/>
            </a:prstGeom>
            <a:noFill/>
          </p:spPr>
        </p:pic>
        <p:sp>
          <p:nvSpPr>
            <p:cNvPr id="40971" name="AutoShape 11"/>
            <p:cNvSpPr>
              <a:spLocks noChangeAspect="1" noChangeArrowheads="1"/>
            </p:cNvSpPr>
            <p:nvPr/>
          </p:nvSpPr>
          <p:spPr bwMode="auto">
            <a:xfrm>
              <a:off x="2232" y="2858"/>
              <a:ext cx="576" cy="288"/>
            </a:xfrm>
            <a:prstGeom prst="upArrow">
              <a:avLst>
                <a:gd name="adj1" fmla="val 50000"/>
                <a:gd name="adj2" fmla="val 25000"/>
              </a:avLst>
            </a:prstGeom>
            <a:solidFill>
              <a:srgbClr val="FFFF00"/>
            </a:solidFill>
            <a:ln w="22225">
              <a:solidFill>
                <a:schemeClr val="tx1"/>
              </a:solidFill>
              <a:miter lim="800000"/>
              <a:headEnd/>
              <a:tailEnd/>
            </a:ln>
            <a:effectLst/>
          </p:spPr>
          <p:txBody>
            <a:bodyPr wrap="none" anchor="ctr"/>
            <a:lstStyle/>
            <a:p>
              <a:endParaRPr lang="en-US"/>
            </a:p>
          </p:txBody>
        </p:sp>
        <p:sp>
          <p:nvSpPr>
            <p:cNvPr id="40972" name="AutoShape 12"/>
            <p:cNvSpPr>
              <a:spLocks noChangeAspect="1" noChangeArrowheads="1"/>
            </p:cNvSpPr>
            <p:nvPr/>
          </p:nvSpPr>
          <p:spPr bwMode="auto">
            <a:xfrm>
              <a:off x="1224" y="2518"/>
              <a:ext cx="576" cy="288"/>
            </a:xfrm>
            <a:prstGeom prst="upArrow">
              <a:avLst>
                <a:gd name="adj1" fmla="val 50000"/>
                <a:gd name="adj2" fmla="val 25000"/>
              </a:avLst>
            </a:prstGeom>
            <a:solidFill>
              <a:srgbClr val="FFFF00"/>
            </a:solidFill>
            <a:ln w="22225">
              <a:solidFill>
                <a:schemeClr val="tx1"/>
              </a:solidFill>
              <a:miter lim="800000"/>
              <a:headEnd/>
              <a:tailEnd/>
            </a:ln>
            <a:effectLst/>
          </p:spPr>
          <p:txBody>
            <a:bodyPr wrap="none" anchor="ctr"/>
            <a:lstStyle/>
            <a:p>
              <a:endParaRPr lang="en-US"/>
            </a:p>
          </p:txBody>
        </p:sp>
        <p:sp>
          <p:nvSpPr>
            <p:cNvPr id="40973" name="AutoShape 13"/>
            <p:cNvSpPr>
              <a:spLocks noChangeAspect="1" noChangeArrowheads="1"/>
            </p:cNvSpPr>
            <p:nvPr/>
          </p:nvSpPr>
          <p:spPr bwMode="auto">
            <a:xfrm>
              <a:off x="2232" y="3744"/>
              <a:ext cx="576" cy="288"/>
            </a:xfrm>
            <a:prstGeom prst="upArrow">
              <a:avLst>
                <a:gd name="adj1" fmla="val 50000"/>
                <a:gd name="adj2" fmla="val 25000"/>
              </a:avLst>
            </a:prstGeom>
            <a:solidFill>
              <a:srgbClr val="FFFF00"/>
            </a:solidFill>
            <a:ln w="22225">
              <a:solidFill>
                <a:schemeClr val="tx1"/>
              </a:solidFill>
              <a:miter lim="800000"/>
              <a:headEnd/>
              <a:tailEnd/>
            </a:ln>
            <a:effectLst/>
          </p:spPr>
          <p:txBody>
            <a:bodyPr wrap="none" anchor="ctr"/>
            <a:lstStyle/>
            <a:p>
              <a:endParaRPr lang="en-US"/>
            </a:p>
          </p:txBody>
        </p:sp>
        <p:sp>
          <p:nvSpPr>
            <p:cNvPr id="40974" name="Rectangle 14"/>
            <p:cNvSpPr>
              <a:spLocks noChangeAspect="1" noChangeArrowheads="1"/>
            </p:cNvSpPr>
            <p:nvPr/>
          </p:nvSpPr>
          <p:spPr bwMode="auto">
            <a:xfrm>
              <a:off x="1416" y="2640"/>
              <a:ext cx="192" cy="166"/>
            </a:xfrm>
            <a:prstGeom prst="rect">
              <a:avLst/>
            </a:prstGeom>
            <a:solidFill>
              <a:schemeClr val="tx1"/>
            </a:solidFill>
            <a:ln w="22225">
              <a:solidFill>
                <a:schemeClr val="tx1"/>
              </a:solidFill>
              <a:miter lim="800000"/>
              <a:headEnd/>
              <a:tailEnd/>
            </a:ln>
            <a:effectLst/>
          </p:spPr>
          <p:txBody>
            <a:bodyPr wrap="none" anchor="ctr"/>
            <a:lstStyle/>
            <a:p>
              <a:endParaRPr lang="en-US"/>
            </a:p>
          </p:txBody>
        </p:sp>
        <p:sp>
          <p:nvSpPr>
            <p:cNvPr id="40975" name="Rectangle 15"/>
            <p:cNvSpPr>
              <a:spLocks noChangeAspect="1" noChangeArrowheads="1"/>
            </p:cNvSpPr>
            <p:nvPr/>
          </p:nvSpPr>
          <p:spPr bwMode="auto">
            <a:xfrm>
              <a:off x="2424" y="2980"/>
              <a:ext cx="192" cy="166"/>
            </a:xfrm>
            <a:prstGeom prst="rect">
              <a:avLst/>
            </a:prstGeom>
            <a:solidFill>
              <a:schemeClr val="tx1"/>
            </a:solidFill>
            <a:ln w="22225">
              <a:solidFill>
                <a:schemeClr val="tx1"/>
              </a:solidFill>
              <a:miter lim="800000"/>
              <a:headEnd/>
              <a:tailEnd/>
            </a:ln>
            <a:effectLst/>
          </p:spPr>
          <p:txBody>
            <a:bodyPr wrap="none" anchor="ctr"/>
            <a:lstStyle/>
            <a:p>
              <a:endParaRPr lang="en-US"/>
            </a:p>
          </p:txBody>
        </p:sp>
        <p:sp>
          <p:nvSpPr>
            <p:cNvPr id="40976" name="Rectangle 16"/>
            <p:cNvSpPr>
              <a:spLocks noChangeAspect="1" noChangeArrowheads="1"/>
            </p:cNvSpPr>
            <p:nvPr/>
          </p:nvSpPr>
          <p:spPr bwMode="auto">
            <a:xfrm>
              <a:off x="2424" y="3866"/>
              <a:ext cx="192" cy="166"/>
            </a:xfrm>
            <a:prstGeom prst="rect">
              <a:avLst/>
            </a:prstGeom>
            <a:solidFill>
              <a:schemeClr val="tx1"/>
            </a:solidFill>
            <a:ln w="22225">
              <a:solidFill>
                <a:schemeClr val="tx1"/>
              </a:solidFill>
              <a:miter lim="800000"/>
              <a:headEnd/>
              <a:tailEnd/>
            </a:ln>
            <a:effectLst/>
          </p:spPr>
          <p:txBody>
            <a:bodyPr wrap="none" anchor="ctr"/>
            <a:lstStyle/>
            <a:p>
              <a:endParaRPr lang="en-US"/>
            </a:p>
          </p:txBody>
        </p:sp>
        <p:graphicFrame>
          <p:nvGraphicFramePr>
            <p:cNvPr id="40977" name="Rectangle 17"/>
            <p:cNvGraphicFramePr>
              <a:graphicFrameLocks noChangeAspect="1"/>
            </p:cNvGraphicFramePr>
            <p:nvPr/>
          </p:nvGraphicFramePr>
          <p:xfrm>
            <a:off x="720" y="1920"/>
            <a:ext cx="2880" cy="1920"/>
          </p:xfrm>
          <a:graphic>
            <a:graphicData uri="http://schemas.openxmlformats.org/presentationml/2006/ole">
              <p:oleObj spid="_x0000_s1028" name="Clip" r:id="rId10" imgW="0" imgH="0" progId="">
                <p:embed/>
              </p:oleObj>
            </a:graphicData>
          </a:graphic>
        </p:graphicFrame>
        <p:pic>
          <p:nvPicPr>
            <p:cNvPr id="40978" name="Picture 18" descr="indus093"/>
            <p:cNvPicPr>
              <a:picLocks noChangeAspect="1" noChangeArrowheads="1"/>
            </p:cNvPicPr>
            <p:nvPr/>
          </p:nvPicPr>
          <p:blipFill>
            <a:blip r:embed="rId11"/>
            <a:srcRect/>
            <a:stretch>
              <a:fillRect/>
            </a:stretch>
          </p:blipFill>
          <p:spPr bwMode="auto">
            <a:xfrm>
              <a:off x="175" y="2640"/>
              <a:ext cx="610" cy="414"/>
            </a:xfrm>
            <a:prstGeom prst="rect">
              <a:avLst/>
            </a:prstGeom>
            <a:noFill/>
          </p:spPr>
        </p:pic>
        <p:sp>
          <p:nvSpPr>
            <p:cNvPr id="40979" name="Line 19"/>
            <p:cNvSpPr>
              <a:spLocks noChangeAspect="1" noChangeShapeType="1"/>
            </p:cNvSpPr>
            <p:nvPr/>
          </p:nvSpPr>
          <p:spPr bwMode="auto">
            <a:xfrm flipV="1">
              <a:off x="720" y="3408"/>
              <a:ext cx="432" cy="336"/>
            </a:xfrm>
            <a:prstGeom prst="line">
              <a:avLst/>
            </a:prstGeom>
            <a:noFill/>
            <a:ln w="22225">
              <a:solidFill>
                <a:schemeClr val="tx1"/>
              </a:solidFill>
              <a:round/>
              <a:headEnd/>
              <a:tailEnd/>
            </a:ln>
            <a:effectLst/>
          </p:spPr>
          <p:txBody>
            <a:bodyPr wrap="none" anchor="ctr"/>
            <a:lstStyle/>
            <a:p>
              <a:endParaRPr lang="en-US"/>
            </a:p>
          </p:txBody>
        </p:sp>
        <p:sp>
          <p:nvSpPr>
            <p:cNvPr id="40980" name="Line 20"/>
            <p:cNvSpPr>
              <a:spLocks noChangeAspect="1" noChangeShapeType="1"/>
            </p:cNvSpPr>
            <p:nvPr/>
          </p:nvSpPr>
          <p:spPr bwMode="auto">
            <a:xfrm>
              <a:off x="785" y="2858"/>
              <a:ext cx="367" cy="550"/>
            </a:xfrm>
            <a:prstGeom prst="line">
              <a:avLst/>
            </a:prstGeom>
            <a:noFill/>
            <a:ln w="22225">
              <a:solidFill>
                <a:schemeClr val="tx1"/>
              </a:solidFill>
              <a:round/>
              <a:headEnd/>
              <a:tailEnd/>
            </a:ln>
            <a:effectLst/>
          </p:spPr>
          <p:txBody>
            <a:bodyPr wrap="none" anchor="ctr"/>
            <a:lstStyle/>
            <a:p>
              <a:endParaRPr lang="en-US"/>
            </a:p>
          </p:txBody>
        </p:sp>
        <p:sp>
          <p:nvSpPr>
            <p:cNvPr id="40981" name="Line 21"/>
            <p:cNvSpPr>
              <a:spLocks noChangeAspect="1" noChangeShapeType="1"/>
            </p:cNvSpPr>
            <p:nvPr/>
          </p:nvSpPr>
          <p:spPr bwMode="auto">
            <a:xfrm>
              <a:off x="816" y="1920"/>
              <a:ext cx="336" cy="1488"/>
            </a:xfrm>
            <a:prstGeom prst="line">
              <a:avLst/>
            </a:prstGeom>
            <a:noFill/>
            <a:ln w="22225">
              <a:solidFill>
                <a:schemeClr val="tx1"/>
              </a:solidFill>
              <a:round/>
              <a:headEnd/>
              <a:tailEnd/>
            </a:ln>
            <a:effectLst/>
          </p:spPr>
          <p:txBody>
            <a:bodyPr wrap="none" anchor="ctr"/>
            <a:lstStyle/>
            <a:p>
              <a:endParaRPr lang="en-US"/>
            </a:p>
          </p:txBody>
        </p:sp>
        <p:sp>
          <p:nvSpPr>
            <p:cNvPr id="40982" name="Freeform 22"/>
            <p:cNvSpPr>
              <a:spLocks noChangeAspect="1"/>
            </p:cNvSpPr>
            <p:nvPr/>
          </p:nvSpPr>
          <p:spPr bwMode="auto">
            <a:xfrm>
              <a:off x="810" y="1908"/>
              <a:ext cx="606" cy="610"/>
            </a:xfrm>
            <a:custGeom>
              <a:avLst/>
              <a:gdLst/>
              <a:ahLst/>
              <a:cxnLst>
                <a:cxn ang="0">
                  <a:pos x="0" y="0"/>
                </a:cxn>
                <a:cxn ang="0">
                  <a:pos x="606" y="610"/>
                </a:cxn>
              </a:cxnLst>
              <a:rect l="0" t="0" r="r" b="b"/>
              <a:pathLst>
                <a:path w="606" h="610">
                  <a:moveTo>
                    <a:pt x="0" y="0"/>
                  </a:moveTo>
                  <a:lnTo>
                    <a:pt x="606" y="610"/>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0983" name="Freeform 23"/>
            <p:cNvSpPr>
              <a:spLocks noChangeAspect="1"/>
            </p:cNvSpPr>
            <p:nvPr/>
          </p:nvSpPr>
          <p:spPr bwMode="auto">
            <a:xfrm>
              <a:off x="785" y="2688"/>
              <a:ext cx="577" cy="170"/>
            </a:xfrm>
            <a:custGeom>
              <a:avLst/>
              <a:gdLst/>
              <a:ahLst/>
              <a:cxnLst>
                <a:cxn ang="0">
                  <a:pos x="0" y="170"/>
                </a:cxn>
                <a:cxn ang="0">
                  <a:pos x="577" y="0"/>
                </a:cxn>
              </a:cxnLst>
              <a:rect l="0" t="0" r="r" b="b"/>
              <a:pathLst>
                <a:path w="577" h="170">
                  <a:moveTo>
                    <a:pt x="0" y="170"/>
                  </a:moveTo>
                  <a:lnTo>
                    <a:pt x="577" y="0"/>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0984" name="Line 24"/>
            <p:cNvSpPr>
              <a:spLocks noChangeAspect="1" noChangeShapeType="1"/>
            </p:cNvSpPr>
            <p:nvPr/>
          </p:nvSpPr>
          <p:spPr bwMode="auto">
            <a:xfrm flipV="1">
              <a:off x="720" y="2688"/>
              <a:ext cx="642" cy="1056"/>
            </a:xfrm>
            <a:prstGeom prst="line">
              <a:avLst/>
            </a:prstGeom>
            <a:noFill/>
            <a:ln w="22225">
              <a:solidFill>
                <a:schemeClr val="tx1"/>
              </a:solidFill>
              <a:round/>
              <a:headEnd/>
              <a:tailEnd/>
            </a:ln>
            <a:effectLst/>
          </p:spPr>
          <p:txBody>
            <a:bodyPr wrap="none" anchor="ctr"/>
            <a:lstStyle/>
            <a:p>
              <a:endParaRPr lang="en-US"/>
            </a:p>
          </p:txBody>
        </p:sp>
        <p:sp>
          <p:nvSpPr>
            <p:cNvPr id="40985" name="Line 25"/>
            <p:cNvSpPr>
              <a:spLocks noChangeAspect="1" noChangeShapeType="1"/>
            </p:cNvSpPr>
            <p:nvPr/>
          </p:nvSpPr>
          <p:spPr bwMode="auto">
            <a:xfrm flipV="1">
              <a:off x="810" y="1632"/>
              <a:ext cx="2646" cy="276"/>
            </a:xfrm>
            <a:prstGeom prst="line">
              <a:avLst/>
            </a:prstGeom>
            <a:noFill/>
            <a:ln w="22225">
              <a:solidFill>
                <a:schemeClr val="tx1"/>
              </a:solidFill>
              <a:round/>
              <a:headEnd/>
              <a:tailEnd/>
            </a:ln>
            <a:effectLst/>
          </p:spPr>
          <p:txBody>
            <a:bodyPr wrap="none" anchor="ctr"/>
            <a:lstStyle/>
            <a:p>
              <a:endParaRPr lang="en-US"/>
            </a:p>
          </p:txBody>
        </p:sp>
        <p:sp>
          <p:nvSpPr>
            <p:cNvPr id="40986" name="Line 26"/>
            <p:cNvSpPr>
              <a:spLocks noChangeAspect="1" noChangeShapeType="1"/>
            </p:cNvSpPr>
            <p:nvPr/>
          </p:nvSpPr>
          <p:spPr bwMode="auto">
            <a:xfrm>
              <a:off x="816" y="1915"/>
              <a:ext cx="1608" cy="943"/>
            </a:xfrm>
            <a:prstGeom prst="line">
              <a:avLst/>
            </a:prstGeom>
            <a:noFill/>
            <a:ln w="22225">
              <a:solidFill>
                <a:schemeClr val="tx1"/>
              </a:solidFill>
              <a:round/>
              <a:headEnd/>
              <a:tailEnd/>
            </a:ln>
            <a:effectLst/>
          </p:spPr>
          <p:txBody>
            <a:bodyPr wrap="none" anchor="ctr"/>
            <a:lstStyle/>
            <a:p>
              <a:endParaRPr lang="en-US"/>
            </a:p>
          </p:txBody>
        </p:sp>
        <p:sp>
          <p:nvSpPr>
            <p:cNvPr id="40987" name="Freeform 27"/>
            <p:cNvSpPr>
              <a:spLocks noChangeAspect="1"/>
            </p:cNvSpPr>
            <p:nvPr/>
          </p:nvSpPr>
          <p:spPr bwMode="auto">
            <a:xfrm>
              <a:off x="1668" y="2706"/>
              <a:ext cx="708" cy="342"/>
            </a:xfrm>
            <a:custGeom>
              <a:avLst/>
              <a:gdLst/>
              <a:ahLst/>
              <a:cxnLst>
                <a:cxn ang="0">
                  <a:pos x="0" y="0"/>
                </a:cxn>
                <a:cxn ang="0">
                  <a:pos x="708" y="342"/>
                </a:cxn>
              </a:cxnLst>
              <a:rect l="0" t="0" r="r" b="b"/>
              <a:pathLst>
                <a:path w="708" h="342">
                  <a:moveTo>
                    <a:pt x="0" y="0"/>
                  </a:moveTo>
                  <a:lnTo>
                    <a:pt x="708" y="342"/>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0988" name="Line 28"/>
            <p:cNvSpPr>
              <a:spLocks noChangeAspect="1" noChangeShapeType="1"/>
            </p:cNvSpPr>
            <p:nvPr/>
          </p:nvSpPr>
          <p:spPr bwMode="auto">
            <a:xfrm flipV="1">
              <a:off x="1872" y="2203"/>
              <a:ext cx="552" cy="1205"/>
            </a:xfrm>
            <a:prstGeom prst="line">
              <a:avLst/>
            </a:prstGeom>
            <a:noFill/>
            <a:ln w="22225">
              <a:solidFill>
                <a:schemeClr val="tx1"/>
              </a:solidFill>
              <a:round/>
              <a:headEnd/>
              <a:tailEnd/>
            </a:ln>
            <a:effectLst/>
          </p:spPr>
          <p:txBody>
            <a:bodyPr wrap="none" anchor="ctr"/>
            <a:lstStyle/>
            <a:p>
              <a:endParaRPr lang="en-US"/>
            </a:p>
          </p:txBody>
        </p:sp>
        <p:sp>
          <p:nvSpPr>
            <p:cNvPr id="40989" name="Line 29"/>
            <p:cNvSpPr>
              <a:spLocks noChangeAspect="1" noChangeShapeType="1"/>
            </p:cNvSpPr>
            <p:nvPr/>
          </p:nvSpPr>
          <p:spPr bwMode="auto">
            <a:xfrm flipV="1">
              <a:off x="1668" y="2203"/>
              <a:ext cx="756" cy="503"/>
            </a:xfrm>
            <a:prstGeom prst="line">
              <a:avLst/>
            </a:prstGeom>
            <a:noFill/>
            <a:ln w="22225">
              <a:solidFill>
                <a:schemeClr val="tx1"/>
              </a:solidFill>
              <a:round/>
              <a:headEnd/>
              <a:tailEnd/>
            </a:ln>
            <a:effectLst/>
          </p:spPr>
          <p:txBody>
            <a:bodyPr wrap="none" anchor="ctr"/>
            <a:lstStyle/>
            <a:p>
              <a:endParaRPr lang="en-US"/>
            </a:p>
          </p:txBody>
        </p:sp>
        <p:sp>
          <p:nvSpPr>
            <p:cNvPr id="40990" name="Line 30"/>
            <p:cNvSpPr>
              <a:spLocks noChangeAspect="1" noChangeShapeType="1"/>
            </p:cNvSpPr>
            <p:nvPr/>
          </p:nvSpPr>
          <p:spPr bwMode="auto">
            <a:xfrm>
              <a:off x="1872" y="3408"/>
              <a:ext cx="552" cy="336"/>
            </a:xfrm>
            <a:prstGeom prst="line">
              <a:avLst/>
            </a:prstGeom>
            <a:noFill/>
            <a:ln w="22225">
              <a:solidFill>
                <a:schemeClr val="tx1"/>
              </a:solidFill>
              <a:round/>
              <a:headEnd/>
              <a:tailEnd/>
            </a:ln>
            <a:effectLst/>
          </p:spPr>
          <p:txBody>
            <a:bodyPr wrap="none" anchor="ctr"/>
            <a:lstStyle/>
            <a:p>
              <a:endParaRPr lang="en-US"/>
            </a:p>
          </p:txBody>
        </p:sp>
        <p:sp>
          <p:nvSpPr>
            <p:cNvPr id="40991" name="Line 31"/>
            <p:cNvSpPr>
              <a:spLocks noChangeAspect="1" noChangeShapeType="1"/>
            </p:cNvSpPr>
            <p:nvPr/>
          </p:nvSpPr>
          <p:spPr bwMode="auto">
            <a:xfrm>
              <a:off x="1668" y="2706"/>
              <a:ext cx="756" cy="1038"/>
            </a:xfrm>
            <a:prstGeom prst="line">
              <a:avLst/>
            </a:prstGeom>
            <a:noFill/>
            <a:ln w="22225">
              <a:solidFill>
                <a:schemeClr val="tx1"/>
              </a:solidFill>
              <a:round/>
              <a:headEnd/>
              <a:tailEnd/>
            </a:ln>
            <a:effectLst/>
          </p:spPr>
          <p:txBody>
            <a:bodyPr wrap="none" anchor="ctr"/>
            <a:lstStyle/>
            <a:p>
              <a:endParaRPr lang="en-US"/>
            </a:p>
          </p:txBody>
        </p:sp>
        <p:sp>
          <p:nvSpPr>
            <p:cNvPr id="40992" name="Freeform 32"/>
            <p:cNvSpPr>
              <a:spLocks noChangeAspect="1"/>
            </p:cNvSpPr>
            <p:nvPr/>
          </p:nvSpPr>
          <p:spPr bwMode="auto">
            <a:xfrm>
              <a:off x="2664" y="3918"/>
              <a:ext cx="792" cy="114"/>
            </a:xfrm>
            <a:custGeom>
              <a:avLst/>
              <a:gdLst/>
              <a:ahLst/>
              <a:cxnLst>
                <a:cxn ang="0">
                  <a:pos x="0" y="0"/>
                </a:cxn>
                <a:cxn ang="0">
                  <a:pos x="792" y="114"/>
                </a:cxn>
              </a:cxnLst>
              <a:rect l="0" t="0" r="r" b="b"/>
              <a:pathLst>
                <a:path w="792" h="114">
                  <a:moveTo>
                    <a:pt x="0" y="0"/>
                  </a:moveTo>
                  <a:lnTo>
                    <a:pt x="792" y="114"/>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0993" name="Line 33"/>
            <p:cNvSpPr>
              <a:spLocks noChangeAspect="1" noChangeShapeType="1"/>
            </p:cNvSpPr>
            <p:nvPr/>
          </p:nvSpPr>
          <p:spPr bwMode="auto">
            <a:xfrm flipV="1">
              <a:off x="2664" y="3408"/>
              <a:ext cx="792" cy="510"/>
            </a:xfrm>
            <a:prstGeom prst="line">
              <a:avLst/>
            </a:prstGeom>
            <a:noFill/>
            <a:ln w="22225">
              <a:solidFill>
                <a:schemeClr val="tx1"/>
              </a:solidFill>
              <a:round/>
              <a:headEnd/>
              <a:tailEnd/>
            </a:ln>
            <a:effectLst/>
          </p:spPr>
          <p:txBody>
            <a:bodyPr wrap="none" anchor="ctr"/>
            <a:lstStyle/>
            <a:p>
              <a:endParaRPr lang="en-US"/>
            </a:p>
          </p:txBody>
        </p:sp>
        <p:sp>
          <p:nvSpPr>
            <p:cNvPr id="40994" name="Line 34"/>
            <p:cNvSpPr>
              <a:spLocks noChangeAspect="1" noChangeShapeType="1"/>
            </p:cNvSpPr>
            <p:nvPr/>
          </p:nvSpPr>
          <p:spPr bwMode="auto">
            <a:xfrm flipV="1">
              <a:off x="2616" y="2640"/>
              <a:ext cx="1176" cy="1104"/>
            </a:xfrm>
            <a:prstGeom prst="line">
              <a:avLst/>
            </a:prstGeom>
            <a:noFill/>
            <a:ln w="22225">
              <a:solidFill>
                <a:schemeClr val="tx1"/>
              </a:solidFill>
              <a:round/>
              <a:headEnd/>
              <a:tailEnd/>
            </a:ln>
            <a:effectLst/>
          </p:spPr>
          <p:txBody>
            <a:bodyPr wrap="none" anchor="ctr"/>
            <a:lstStyle/>
            <a:p>
              <a:endParaRPr lang="en-US"/>
            </a:p>
          </p:txBody>
        </p:sp>
        <p:sp>
          <p:nvSpPr>
            <p:cNvPr id="40995" name="Line 35"/>
            <p:cNvSpPr>
              <a:spLocks noChangeAspect="1" noChangeShapeType="1"/>
            </p:cNvSpPr>
            <p:nvPr/>
          </p:nvSpPr>
          <p:spPr bwMode="auto">
            <a:xfrm flipV="1">
              <a:off x="2616" y="1768"/>
              <a:ext cx="984" cy="1976"/>
            </a:xfrm>
            <a:prstGeom prst="line">
              <a:avLst/>
            </a:prstGeom>
            <a:noFill/>
            <a:ln w="22225">
              <a:solidFill>
                <a:schemeClr val="tx1"/>
              </a:solidFill>
              <a:round/>
              <a:headEnd/>
              <a:tailEnd/>
            </a:ln>
            <a:effectLst/>
          </p:spPr>
          <p:txBody>
            <a:bodyPr wrap="none" anchor="ctr"/>
            <a:lstStyle/>
            <a:p>
              <a:endParaRPr lang="en-US"/>
            </a:p>
          </p:txBody>
        </p:sp>
        <p:sp>
          <p:nvSpPr>
            <p:cNvPr id="40996" name="Freeform 36"/>
            <p:cNvSpPr>
              <a:spLocks noChangeAspect="1"/>
            </p:cNvSpPr>
            <p:nvPr/>
          </p:nvSpPr>
          <p:spPr bwMode="auto">
            <a:xfrm>
              <a:off x="2880" y="2064"/>
              <a:ext cx="516" cy="312"/>
            </a:xfrm>
            <a:custGeom>
              <a:avLst/>
              <a:gdLst/>
              <a:ahLst/>
              <a:cxnLst>
                <a:cxn ang="0">
                  <a:pos x="0" y="0"/>
                </a:cxn>
                <a:cxn ang="0">
                  <a:pos x="516" y="312"/>
                </a:cxn>
              </a:cxnLst>
              <a:rect l="0" t="0" r="r" b="b"/>
              <a:pathLst>
                <a:path w="516" h="312">
                  <a:moveTo>
                    <a:pt x="0" y="0"/>
                  </a:moveTo>
                  <a:lnTo>
                    <a:pt x="516" y="312"/>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0997" name="Line 37"/>
            <p:cNvSpPr>
              <a:spLocks noChangeAspect="1" noChangeShapeType="1"/>
            </p:cNvSpPr>
            <p:nvPr/>
          </p:nvSpPr>
          <p:spPr bwMode="auto">
            <a:xfrm flipV="1">
              <a:off x="2664" y="2640"/>
              <a:ext cx="694" cy="414"/>
            </a:xfrm>
            <a:prstGeom prst="line">
              <a:avLst/>
            </a:prstGeom>
            <a:noFill/>
            <a:ln w="22225">
              <a:solidFill>
                <a:schemeClr val="tx1"/>
              </a:solidFill>
              <a:round/>
              <a:headEnd/>
              <a:tailEnd/>
            </a:ln>
            <a:effectLst/>
          </p:spPr>
          <p:txBody>
            <a:bodyPr wrap="none" anchor="ctr"/>
            <a:lstStyle/>
            <a:p>
              <a:endParaRPr lang="en-US"/>
            </a:p>
          </p:txBody>
        </p:sp>
        <p:sp>
          <p:nvSpPr>
            <p:cNvPr id="40998" name="Line 38"/>
            <p:cNvSpPr>
              <a:spLocks noChangeAspect="1" noChangeShapeType="1"/>
            </p:cNvSpPr>
            <p:nvPr/>
          </p:nvSpPr>
          <p:spPr bwMode="auto">
            <a:xfrm>
              <a:off x="2880" y="2064"/>
              <a:ext cx="576" cy="1217"/>
            </a:xfrm>
            <a:prstGeom prst="line">
              <a:avLst/>
            </a:prstGeom>
            <a:noFill/>
            <a:ln w="22225">
              <a:solidFill>
                <a:schemeClr val="tx1"/>
              </a:solidFill>
              <a:round/>
              <a:headEnd/>
              <a:tailEnd/>
            </a:ln>
            <a:effectLst/>
          </p:spPr>
          <p:txBody>
            <a:bodyPr wrap="none" anchor="ctr"/>
            <a:lstStyle/>
            <a:p>
              <a:endParaRPr lang="en-US"/>
            </a:p>
          </p:txBody>
        </p:sp>
        <p:sp>
          <p:nvSpPr>
            <p:cNvPr id="40999" name="Line 39"/>
            <p:cNvSpPr>
              <a:spLocks noChangeAspect="1" noChangeShapeType="1"/>
            </p:cNvSpPr>
            <p:nvPr/>
          </p:nvSpPr>
          <p:spPr bwMode="auto">
            <a:xfrm>
              <a:off x="2880" y="2064"/>
              <a:ext cx="576" cy="1968"/>
            </a:xfrm>
            <a:prstGeom prst="line">
              <a:avLst/>
            </a:prstGeom>
            <a:noFill/>
            <a:ln w="22225">
              <a:solidFill>
                <a:schemeClr val="tx1"/>
              </a:solidFill>
              <a:round/>
              <a:headEnd/>
              <a:tailEnd/>
            </a:ln>
            <a:effectLst/>
          </p:spPr>
          <p:txBody>
            <a:bodyPr wrap="none" anchor="ctr"/>
            <a:lstStyle/>
            <a:p>
              <a:endParaRPr lang="en-US"/>
            </a:p>
          </p:txBody>
        </p:sp>
        <p:sp>
          <p:nvSpPr>
            <p:cNvPr id="41000" name="Line 40"/>
            <p:cNvSpPr>
              <a:spLocks noChangeAspect="1" noChangeShapeType="1"/>
            </p:cNvSpPr>
            <p:nvPr/>
          </p:nvSpPr>
          <p:spPr bwMode="auto">
            <a:xfrm flipH="1">
              <a:off x="2616" y="1768"/>
              <a:ext cx="984" cy="1090"/>
            </a:xfrm>
            <a:prstGeom prst="line">
              <a:avLst/>
            </a:prstGeom>
            <a:noFill/>
            <a:ln w="22225">
              <a:solidFill>
                <a:schemeClr val="tx1"/>
              </a:solidFill>
              <a:round/>
              <a:headEnd/>
              <a:tailEnd/>
            </a:ln>
            <a:effectLst/>
          </p:spPr>
          <p:txBody>
            <a:bodyPr wrap="none" anchor="ctr"/>
            <a:lstStyle/>
            <a:p>
              <a:endParaRPr lang="en-US"/>
            </a:p>
          </p:txBody>
        </p:sp>
        <p:sp>
          <p:nvSpPr>
            <p:cNvPr id="41001" name="Line 41"/>
            <p:cNvSpPr>
              <a:spLocks noChangeAspect="1" noChangeShapeType="1"/>
            </p:cNvSpPr>
            <p:nvPr/>
          </p:nvSpPr>
          <p:spPr bwMode="auto">
            <a:xfrm>
              <a:off x="2664" y="3054"/>
              <a:ext cx="792" cy="354"/>
            </a:xfrm>
            <a:prstGeom prst="line">
              <a:avLst/>
            </a:prstGeom>
            <a:noFill/>
            <a:ln w="22225">
              <a:solidFill>
                <a:schemeClr val="tx1"/>
              </a:solidFill>
              <a:round/>
              <a:headEnd/>
              <a:tailEnd/>
            </a:ln>
            <a:effectLst/>
          </p:spPr>
          <p:txBody>
            <a:bodyPr wrap="none" anchor="ctr"/>
            <a:lstStyle/>
            <a:p>
              <a:endParaRPr lang="en-US"/>
            </a:p>
          </p:txBody>
        </p:sp>
        <p:sp>
          <p:nvSpPr>
            <p:cNvPr id="41002" name="Line 42"/>
            <p:cNvSpPr>
              <a:spLocks noChangeAspect="1" noChangeShapeType="1"/>
            </p:cNvSpPr>
            <p:nvPr/>
          </p:nvSpPr>
          <p:spPr bwMode="auto">
            <a:xfrm>
              <a:off x="2664" y="3054"/>
              <a:ext cx="792" cy="978"/>
            </a:xfrm>
            <a:prstGeom prst="line">
              <a:avLst/>
            </a:prstGeom>
            <a:noFill/>
            <a:ln w="22225">
              <a:solidFill>
                <a:schemeClr val="tx1"/>
              </a:solidFill>
              <a:round/>
              <a:headEnd/>
              <a:tailEnd/>
            </a:ln>
            <a:effectLst/>
          </p:spPr>
          <p:txBody>
            <a:bodyPr wrap="none" anchor="ctr"/>
            <a:lstStyle/>
            <a:p>
              <a:endParaRPr lang="en-US"/>
            </a:p>
          </p:txBody>
        </p:sp>
      </p:grpSp>
      <p:sp>
        <p:nvSpPr>
          <p:cNvPr id="41003" name="Text Box 43"/>
          <p:cNvSpPr txBox="1">
            <a:spLocks noChangeArrowheads="1"/>
          </p:cNvSpPr>
          <p:nvPr/>
        </p:nvSpPr>
        <p:spPr bwMode="auto">
          <a:xfrm>
            <a:off x="957393" y="3121972"/>
            <a:ext cx="1066524" cy="368120"/>
          </a:xfrm>
          <a:prstGeom prst="rect">
            <a:avLst/>
          </a:prstGeom>
          <a:noFill/>
          <a:ln w="22225">
            <a:noFill/>
            <a:miter lim="800000"/>
            <a:headEnd/>
            <a:tailEnd/>
          </a:ln>
          <a:effectLst/>
        </p:spPr>
        <p:txBody>
          <a:bodyPr>
            <a:spAutoFit/>
          </a:bodyPr>
          <a:lstStyle/>
          <a:p>
            <a:pPr eaLnBrk="0" hangingPunct="0">
              <a:spcBef>
                <a:spcPct val="50000"/>
              </a:spcBef>
            </a:pPr>
            <a:r>
              <a:rPr lang="en-US" sz="1800">
                <a:latin typeface="Garamond" pitchFamily="18" charset="0"/>
                <a:ea typeface="Gulim" pitchFamily="34" charset="-127"/>
              </a:rPr>
              <a:t>Supply</a:t>
            </a:r>
          </a:p>
        </p:txBody>
      </p:sp>
      <p:sp>
        <p:nvSpPr>
          <p:cNvPr id="41004" name="Line 44"/>
          <p:cNvSpPr>
            <a:spLocks noChangeShapeType="1"/>
          </p:cNvSpPr>
          <p:nvPr/>
        </p:nvSpPr>
        <p:spPr bwMode="auto">
          <a:xfrm>
            <a:off x="957392" y="3490092"/>
            <a:ext cx="686213" cy="0"/>
          </a:xfrm>
          <a:prstGeom prst="line">
            <a:avLst/>
          </a:prstGeom>
          <a:noFill/>
          <a:ln w="22225">
            <a:solidFill>
              <a:schemeClr val="tx1"/>
            </a:solidFill>
            <a:round/>
            <a:headEnd/>
            <a:tailEnd type="triangle" w="med" len="med"/>
          </a:ln>
          <a:effectLst/>
        </p:spPr>
        <p:txBody>
          <a:bodyPr wrap="none" anchor="ctr"/>
          <a:lstStyle/>
          <a:p>
            <a:endParaRPr lang="en-US"/>
          </a:p>
        </p:txBody>
      </p:sp>
      <p:sp>
        <p:nvSpPr>
          <p:cNvPr id="41005" name="Text Box 45"/>
          <p:cNvSpPr txBox="1">
            <a:spLocks noChangeArrowheads="1"/>
          </p:cNvSpPr>
          <p:nvPr/>
        </p:nvSpPr>
        <p:spPr bwMode="auto">
          <a:xfrm>
            <a:off x="1643605" y="775403"/>
            <a:ext cx="1719667" cy="836494"/>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Sources:</a:t>
            </a:r>
          </a:p>
          <a:p>
            <a:pPr eaLnBrk="0" hangingPunct="0">
              <a:lnSpc>
                <a:spcPct val="30000"/>
              </a:lnSpc>
              <a:spcBef>
                <a:spcPct val="50000"/>
              </a:spcBef>
            </a:pPr>
            <a:r>
              <a:rPr lang="en-US" sz="1800">
                <a:latin typeface="Garamond" pitchFamily="18" charset="0"/>
                <a:ea typeface="Gulim" pitchFamily="34" charset="-127"/>
              </a:rPr>
              <a:t>plants</a:t>
            </a:r>
          </a:p>
          <a:p>
            <a:pPr eaLnBrk="0" hangingPunct="0">
              <a:lnSpc>
                <a:spcPct val="30000"/>
              </a:lnSpc>
              <a:spcBef>
                <a:spcPct val="50000"/>
              </a:spcBef>
            </a:pPr>
            <a:r>
              <a:rPr lang="en-US" sz="1800">
                <a:latin typeface="Garamond" pitchFamily="18" charset="0"/>
                <a:ea typeface="Gulim" pitchFamily="34" charset="-127"/>
              </a:rPr>
              <a:t>vendors</a:t>
            </a:r>
          </a:p>
          <a:p>
            <a:pPr eaLnBrk="0" hangingPunct="0">
              <a:lnSpc>
                <a:spcPct val="30000"/>
              </a:lnSpc>
              <a:spcBef>
                <a:spcPct val="50000"/>
              </a:spcBef>
            </a:pPr>
            <a:r>
              <a:rPr lang="en-US" sz="1800">
                <a:latin typeface="Garamond" pitchFamily="18" charset="0"/>
                <a:ea typeface="Gulim" pitchFamily="34" charset="-127"/>
              </a:rPr>
              <a:t>ports</a:t>
            </a:r>
          </a:p>
        </p:txBody>
      </p:sp>
      <p:sp>
        <p:nvSpPr>
          <p:cNvPr id="41006" name="Text Box 46"/>
          <p:cNvSpPr txBox="1">
            <a:spLocks noChangeArrowheads="1"/>
          </p:cNvSpPr>
          <p:nvPr/>
        </p:nvSpPr>
        <p:spPr bwMode="auto">
          <a:xfrm>
            <a:off x="3027608" y="775403"/>
            <a:ext cx="1721320" cy="836494"/>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Regional</a:t>
            </a:r>
          </a:p>
          <a:p>
            <a:pPr eaLnBrk="0" hangingPunct="0">
              <a:lnSpc>
                <a:spcPct val="30000"/>
              </a:lnSpc>
              <a:spcBef>
                <a:spcPct val="50000"/>
              </a:spcBef>
            </a:pPr>
            <a:r>
              <a:rPr lang="en-US" sz="1800">
                <a:latin typeface="Garamond" pitchFamily="18" charset="0"/>
                <a:ea typeface="Gulim" pitchFamily="34" charset="-127"/>
              </a:rPr>
              <a:t>Warehouses:</a:t>
            </a:r>
          </a:p>
          <a:p>
            <a:pPr eaLnBrk="0" hangingPunct="0">
              <a:lnSpc>
                <a:spcPct val="30000"/>
              </a:lnSpc>
              <a:spcBef>
                <a:spcPct val="50000"/>
              </a:spcBef>
            </a:pPr>
            <a:r>
              <a:rPr lang="en-US" sz="1800">
                <a:latin typeface="Garamond" pitchFamily="18" charset="0"/>
                <a:ea typeface="Gulim" pitchFamily="34" charset="-127"/>
              </a:rPr>
              <a:t>stocking </a:t>
            </a:r>
          </a:p>
          <a:p>
            <a:pPr eaLnBrk="0" hangingPunct="0">
              <a:lnSpc>
                <a:spcPct val="30000"/>
              </a:lnSpc>
              <a:spcBef>
                <a:spcPct val="50000"/>
              </a:spcBef>
            </a:pPr>
            <a:r>
              <a:rPr lang="en-US" sz="1800">
                <a:latin typeface="Garamond" pitchFamily="18" charset="0"/>
                <a:ea typeface="Gulim" pitchFamily="34" charset="-127"/>
              </a:rPr>
              <a:t>points</a:t>
            </a:r>
          </a:p>
        </p:txBody>
      </p:sp>
      <p:sp>
        <p:nvSpPr>
          <p:cNvPr id="41007" name="Text Box 47"/>
          <p:cNvSpPr txBox="1">
            <a:spLocks noChangeArrowheads="1"/>
          </p:cNvSpPr>
          <p:nvPr/>
        </p:nvSpPr>
        <p:spPr bwMode="auto">
          <a:xfrm>
            <a:off x="4572001" y="609357"/>
            <a:ext cx="1721320" cy="836494"/>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Field </a:t>
            </a:r>
          </a:p>
          <a:p>
            <a:pPr eaLnBrk="0" hangingPunct="0">
              <a:lnSpc>
                <a:spcPct val="30000"/>
              </a:lnSpc>
              <a:spcBef>
                <a:spcPct val="50000"/>
              </a:spcBef>
            </a:pPr>
            <a:r>
              <a:rPr lang="en-US" sz="1800">
                <a:latin typeface="Garamond" pitchFamily="18" charset="0"/>
                <a:ea typeface="Gulim" pitchFamily="34" charset="-127"/>
              </a:rPr>
              <a:t>Warehouses:</a:t>
            </a:r>
          </a:p>
          <a:p>
            <a:pPr eaLnBrk="0" hangingPunct="0">
              <a:lnSpc>
                <a:spcPct val="30000"/>
              </a:lnSpc>
              <a:spcBef>
                <a:spcPct val="50000"/>
              </a:spcBef>
            </a:pPr>
            <a:r>
              <a:rPr lang="en-US" sz="1800">
                <a:latin typeface="Garamond" pitchFamily="18" charset="0"/>
                <a:ea typeface="Gulim" pitchFamily="34" charset="-127"/>
              </a:rPr>
              <a:t>stocking</a:t>
            </a:r>
          </a:p>
          <a:p>
            <a:pPr eaLnBrk="0" hangingPunct="0">
              <a:lnSpc>
                <a:spcPct val="30000"/>
              </a:lnSpc>
              <a:spcBef>
                <a:spcPct val="50000"/>
              </a:spcBef>
            </a:pPr>
            <a:r>
              <a:rPr lang="en-US" sz="1800">
                <a:latin typeface="Garamond" pitchFamily="18" charset="0"/>
                <a:ea typeface="Gulim" pitchFamily="34" charset="-127"/>
              </a:rPr>
              <a:t>points</a:t>
            </a:r>
          </a:p>
        </p:txBody>
      </p:sp>
      <p:sp>
        <p:nvSpPr>
          <p:cNvPr id="41008" name="Text Box 48"/>
          <p:cNvSpPr txBox="1">
            <a:spLocks noChangeArrowheads="1"/>
          </p:cNvSpPr>
          <p:nvPr/>
        </p:nvSpPr>
        <p:spPr bwMode="auto">
          <a:xfrm>
            <a:off x="6293321" y="307029"/>
            <a:ext cx="1719667" cy="836494"/>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Customers,</a:t>
            </a:r>
          </a:p>
          <a:p>
            <a:pPr eaLnBrk="0" hangingPunct="0">
              <a:lnSpc>
                <a:spcPct val="30000"/>
              </a:lnSpc>
              <a:spcBef>
                <a:spcPct val="50000"/>
              </a:spcBef>
            </a:pPr>
            <a:r>
              <a:rPr lang="en-US" sz="1800">
                <a:latin typeface="Garamond" pitchFamily="18" charset="0"/>
                <a:ea typeface="Gulim" pitchFamily="34" charset="-127"/>
              </a:rPr>
              <a:t>demand</a:t>
            </a:r>
          </a:p>
          <a:p>
            <a:pPr eaLnBrk="0" hangingPunct="0">
              <a:lnSpc>
                <a:spcPct val="30000"/>
              </a:lnSpc>
              <a:spcBef>
                <a:spcPct val="50000"/>
              </a:spcBef>
            </a:pPr>
            <a:r>
              <a:rPr lang="en-US" sz="1800">
                <a:latin typeface="Garamond" pitchFamily="18" charset="0"/>
                <a:ea typeface="Gulim" pitchFamily="34" charset="-127"/>
              </a:rPr>
              <a:t>centers</a:t>
            </a:r>
          </a:p>
          <a:p>
            <a:pPr eaLnBrk="0" hangingPunct="0">
              <a:lnSpc>
                <a:spcPct val="30000"/>
              </a:lnSpc>
              <a:spcBef>
                <a:spcPct val="50000"/>
              </a:spcBef>
            </a:pPr>
            <a:r>
              <a:rPr lang="en-US" sz="1800">
                <a:latin typeface="Garamond" pitchFamily="18" charset="0"/>
                <a:ea typeface="Gulim" pitchFamily="34" charset="-127"/>
              </a:rPr>
              <a:t>sinks</a:t>
            </a:r>
          </a:p>
        </p:txBody>
      </p:sp>
      <p:sp>
        <p:nvSpPr>
          <p:cNvPr id="41009" name="Text Box 49"/>
          <p:cNvSpPr txBox="1">
            <a:spLocks noChangeArrowheads="1"/>
          </p:cNvSpPr>
          <p:nvPr/>
        </p:nvSpPr>
        <p:spPr bwMode="auto">
          <a:xfrm>
            <a:off x="1643605" y="5410583"/>
            <a:ext cx="1719667" cy="615623"/>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Production/</a:t>
            </a:r>
          </a:p>
          <a:p>
            <a:pPr eaLnBrk="0" hangingPunct="0">
              <a:lnSpc>
                <a:spcPct val="30000"/>
              </a:lnSpc>
              <a:spcBef>
                <a:spcPct val="50000"/>
              </a:spcBef>
            </a:pPr>
            <a:r>
              <a:rPr lang="en-US" sz="1800">
                <a:latin typeface="Garamond" pitchFamily="18" charset="0"/>
                <a:ea typeface="Gulim" pitchFamily="34" charset="-127"/>
              </a:rPr>
              <a:t>purchase </a:t>
            </a:r>
          </a:p>
          <a:p>
            <a:pPr eaLnBrk="0" hangingPunct="0">
              <a:lnSpc>
                <a:spcPct val="30000"/>
              </a:lnSpc>
              <a:spcBef>
                <a:spcPct val="50000"/>
              </a:spcBef>
            </a:pPr>
            <a:r>
              <a:rPr lang="en-US" sz="1800">
                <a:latin typeface="Garamond" pitchFamily="18" charset="0"/>
                <a:ea typeface="Gulim" pitchFamily="34" charset="-127"/>
              </a:rPr>
              <a:t>costs</a:t>
            </a:r>
          </a:p>
        </p:txBody>
      </p:sp>
      <p:sp>
        <p:nvSpPr>
          <p:cNvPr id="41010" name="Line 50"/>
          <p:cNvSpPr>
            <a:spLocks noChangeShapeType="1"/>
          </p:cNvSpPr>
          <p:nvPr/>
        </p:nvSpPr>
        <p:spPr bwMode="auto">
          <a:xfrm flipV="1">
            <a:off x="2286827" y="5029932"/>
            <a:ext cx="0" cy="297629"/>
          </a:xfrm>
          <a:prstGeom prst="line">
            <a:avLst/>
          </a:prstGeom>
          <a:noFill/>
          <a:ln w="22225">
            <a:solidFill>
              <a:schemeClr val="tx1"/>
            </a:solidFill>
            <a:round/>
            <a:headEnd/>
            <a:tailEnd type="triangle" w="med" len="med"/>
          </a:ln>
          <a:effectLst/>
        </p:spPr>
        <p:txBody>
          <a:bodyPr wrap="none" anchor="ctr"/>
          <a:lstStyle/>
          <a:p>
            <a:endParaRPr lang="en-US"/>
          </a:p>
        </p:txBody>
      </p:sp>
      <p:sp>
        <p:nvSpPr>
          <p:cNvPr id="41011" name="Text Box 51"/>
          <p:cNvSpPr txBox="1">
            <a:spLocks noChangeArrowheads="1"/>
          </p:cNvSpPr>
          <p:nvPr/>
        </p:nvSpPr>
        <p:spPr bwMode="auto">
          <a:xfrm>
            <a:off x="3125165" y="4688442"/>
            <a:ext cx="1721321" cy="615622"/>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Inventory &amp;</a:t>
            </a:r>
          </a:p>
          <a:p>
            <a:pPr eaLnBrk="0" hangingPunct="0">
              <a:lnSpc>
                <a:spcPct val="30000"/>
              </a:lnSpc>
              <a:spcBef>
                <a:spcPct val="50000"/>
              </a:spcBef>
            </a:pPr>
            <a:r>
              <a:rPr lang="en-US" sz="1800">
                <a:latin typeface="Garamond" pitchFamily="18" charset="0"/>
                <a:ea typeface="Gulim" pitchFamily="34" charset="-127"/>
              </a:rPr>
              <a:t>warehousing </a:t>
            </a:r>
          </a:p>
          <a:p>
            <a:pPr eaLnBrk="0" hangingPunct="0">
              <a:lnSpc>
                <a:spcPct val="30000"/>
              </a:lnSpc>
              <a:spcBef>
                <a:spcPct val="50000"/>
              </a:spcBef>
            </a:pPr>
            <a:r>
              <a:rPr lang="en-US" sz="1800">
                <a:latin typeface="Garamond" pitchFamily="18" charset="0"/>
                <a:ea typeface="Gulim" pitchFamily="34" charset="-127"/>
              </a:rPr>
              <a:t>costs</a:t>
            </a:r>
          </a:p>
        </p:txBody>
      </p:sp>
      <p:sp>
        <p:nvSpPr>
          <p:cNvPr id="41012" name="Freeform 52"/>
          <p:cNvSpPr>
            <a:spLocks/>
          </p:cNvSpPr>
          <p:nvPr/>
        </p:nvSpPr>
        <p:spPr bwMode="auto">
          <a:xfrm>
            <a:off x="3971770" y="4409611"/>
            <a:ext cx="1654" cy="228704"/>
          </a:xfrm>
          <a:custGeom>
            <a:avLst/>
            <a:gdLst/>
            <a:ahLst/>
            <a:cxnLst>
              <a:cxn ang="0">
                <a:pos x="0" y="144"/>
              </a:cxn>
              <a:cxn ang="0">
                <a:pos x="0" y="0"/>
              </a:cxn>
            </a:cxnLst>
            <a:rect l="0" t="0" r="r" b="b"/>
            <a:pathLst>
              <a:path w="1" h="144">
                <a:moveTo>
                  <a:pt x="0" y="144"/>
                </a:moveTo>
                <a:lnTo>
                  <a:pt x="0" y="0"/>
                </a:lnTo>
              </a:path>
            </a:pathLst>
          </a:custGeom>
          <a:noFill/>
          <a:ln w="22225" cap="flat" cmpd="sng">
            <a:solidFill>
              <a:schemeClr val="tx1"/>
            </a:solidFill>
            <a:prstDash val="solid"/>
            <a:round/>
            <a:headEnd type="none" w="med" len="med"/>
            <a:tailEnd type="triangle" w="med" len="med"/>
          </a:ln>
          <a:effectLst/>
        </p:spPr>
        <p:txBody>
          <a:bodyPr wrap="none" anchor="ctr"/>
          <a:lstStyle/>
          <a:p>
            <a:endParaRPr lang="en-US"/>
          </a:p>
        </p:txBody>
      </p:sp>
      <p:sp>
        <p:nvSpPr>
          <p:cNvPr id="41013" name="Text Box 53"/>
          <p:cNvSpPr txBox="1">
            <a:spLocks noChangeArrowheads="1"/>
          </p:cNvSpPr>
          <p:nvPr/>
        </p:nvSpPr>
        <p:spPr bwMode="auto">
          <a:xfrm>
            <a:off x="3125165" y="5562531"/>
            <a:ext cx="1721321" cy="394750"/>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Transportation </a:t>
            </a:r>
          </a:p>
          <a:p>
            <a:pPr eaLnBrk="0" hangingPunct="0">
              <a:lnSpc>
                <a:spcPct val="30000"/>
              </a:lnSpc>
              <a:spcBef>
                <a:spcPct val="50000"/>
              </a:spcBef>
            </a:pPr>
            <a:r>
              <a:rPr lang="en-US" sz="1800">
                <a:latin typeface="Garamond" pitchFamily="18" charset="0"/>
                <a:ea typeface="Gulim" pitchFamily="34" charset="-127"/>
              </a:rPr>
              <a:t>costs</a:t>
            </a:r>
          </a:p>
        </p:txBody>
      </p:sp>
      <p:sp>
        <p:nvSpPr>
          <p:cNvPr id="41014" name="Freeform 54"/>
          <p:cNvSpPr>
            <a:spLocks/>
          </p:cNvSpPr>
          <p:nvPr/>
        </p:nvSpPr>
        <p:spPr bwMode="auto">
          <a:xfrm>
            <a:off x="3027607" y="5716045"/>
            <a:ext cx="181888" cy="7832"/>
          </a:xfrm>
          <a:custGeom>
            <a:avLst/>
            <a:gdLst/>
            <a:ahLst/>
            <a:cxnLst>
              <a:cxn ang="0">
                <a:pos x="115" y="5"/>
              </a:cxn>
              <a:cxn ang="0">
                <a:pos x="0" y="0"/>
              </a:cxn>
            </a:cxnLst>
            <a:rect l="0" t="0" r="r" b="b"/>
            <a:pathLst>
              <a:path w="115" h="5">
                <a:moveTo>
                  <a:pt x="115" y="5"/>
                </a:moveTo>
                <a:lnTo>
                  <a:pt x="0" y="0"/>
                </a:lnTo>
              </a:path>
            </a:pathLst>
          </a:custGeom>
          <a:noFill/>
          <a:ln w="22225" cap="flat" cmpd="sng">
            <a:solidFill>
              <a:schemeClr val="tx1"/>
            </a:solidFill>
            <a:prstDash val="solid"/>
            <a:round/>
            <a:headEnd type="none" w="med" len="med"/>
            <a:tailEnd type="none" w="med" len="med"/>
          </a:ln>
          <a:effectLst/>
        </p:spPr>
        <p:txBody>
          <a:bodyPr wrap="none" anchor="ctr"/>
          <a:lstStyle/>
          <a:p>
            <a:endParaRPr lang="en-US"/>
          </a:p>
        </p:txBody>
      </p:sp>
      <p:sp>
        <p:nvSpPr>
          <p:cNvPr id="41015" name="Line 55"/>
          <p:cNvSpPr>
            <a:spLocks noChangeShapeType="1"/>
          </p:cNvSpPr>
          <p:nvPr/>
        </p:nvSpPr>
        <p:spPr bwMode="auto">
          <a:xfrm flipV="1">
            <a:off x="3027607" y="4798094"/>
            <a:ext cx="0" cy="916384"/>
          </a:xfrm>
          <a:prstGeom prst="line">
            <a:avLst/>
          </a:prstGeom>
          <a:noFill/>
          <a:ln w="22225">
            <a:solidFill>
              <a:schemeClr val="tx1"/>
            </a:solidFill>
            <a:round/>
            <a:headEnd/>
            <a:tailEnd type="triangle" w="med" len="med"/>
          </a:ln>
          <a:effectLst/>
        </p:spPr>
        <p:txBody>
          <a:bodyPr wrap="none" anchor="ctr"/>
          <a:lstStyle/>
          <a:p>
            <a:endParaRPr lang="en-US"/>
          </a:p>
        </p:txBody>
      </p:sp>
      <p:sp>
        <p:nvSpPr>
          <p:cNvPr id="41016" name="Line 56"/>
          <p:cNvSpPr>
            <a:spLocks noChangeShapeType="1"/>
          </p:cNvSpPr>
          <p:nvPr/>
        </p:nvSpPr>
        <p:spPr bwMode="auto">
          <a:xfrm>
            <a:off x="4572000" y="5723877"/>
            <a:ext cx="176927" cy="0"/>
          </a:xfrm>
          <a:prstGeom prst="line">
            <a:avLst/>
          </a:prstGeom>
          <a:noFill/>
          <a:ln w="22225">
            <a:solidFill>
              <a:schemeClr val="tx1"/>
            </a:solidFill>
            <a:round/>
            <a:headEnd/>
            <a:tailEnd/>
          </a:ln>
          <a:effectLst/>
        </p:spPr>
        <p:txBody>
          <a:bodyPr wrap="none" anchor="ctr"/>
          <a:lstStyle/>
          <a:p>
            <a:endParaRPr lang="en-US"/>
          </a:p>
        </p:txBody>
      </p:sp>
      <p:sp>
        <p:nvSpPr>
          <p:cNvPr id="41017" name="Line 57"/>
          <p:cNvSpPr>
            <a:spLocks noChangeShapeType="1"/>
          </p:cNvSpPr>
          <p:nvPr/>
        </p:nvSpPr>
        <p:spPr bwMode="auto">
          <a:xfrm flipV="1">
            <a:off x="4748927" y="4794961"/>
            <a:ext cx="0" cy="919517"/>
          </a:xfrm>
          <a:prstGeom prst="line">
            <a:avLst/>
          </a:prstGeom>
          <a:noFill/>
          <a:ln w="22225">
            <a:solidFill>
              <a:schemeClr val="tx1"/>
            </a:solidFill>
            <a:round/>
            <a:headEnd/>
            <a:tailEnd type="triangle" w="med" len="med"/>
          </a:ln>
          <a:effectLst/>
        </p:spPr>
        <p:txBody>
          <a:bodyPr wrap="none" anchor="ctr"/>
          <a:lstStyle/>
          <a:p>
            <a:endParaRPr lang="en-US"/>
          </a:p>
        </p:txBody>
      </p:sp>
      <p:sp>
        <p:nvSpPr>
          <p:cNvPr id="41018" name="Text Box 58"/>
          <p:cNvSpPr txBox="1">
            <a:spLocks noChangeArrowheads="1"/>
          </p:cNvSpPr>
          <p:nvPr/>
        </p:nvSpPr>
        <p:spPr bwMode="auto">
          <a:xfrm>
            <a:off x="4353735" y="5957281"/>
            <a:ext cx="1719667" cy="617189"/>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Inventory &amp;</a:t>
            </a:r>
          </a:p>
          <a:p>
            <a:pPr eaLnBrk="0" hangingPunct="0">
              <a:lnSpc>
                <a:spcPct val="30000"/>
              </a:lnSpc>
              <a:spcBef>
                <a:spcPct val="50000"/>
              </a:spcBef>
            </a:pPr>
            <a:r>
              <a:rPr lang="en-US" sz="1800">
                <a:latin typeface="Garamond" pitchFamily="18" charset="0"/>
                <a:ea typeface="Gulim" pitchFamily="34" charset="-127"/>
              </a:rPr>
              <a:t>warehousing </a:t>
            </a:r>
          </a:p>
          <a:p>
            <a:pPr eaLnBrk="0" hangingPunct="0">
              <a:lnSpc>
                <a:spcPct val="30000"/>
              </a:lnSpc>
              <a:spcBef>
                <a:spcPct val="50000"/>
              </a:spcBef>
            </a:pPr>
            <a:r>
              <a:rPr lang="en-US" sz="1800">
                <a:latin typeface="Garamond" pitchFamily="18" charset="0"/>
                <a:ea typeface="Gulim" pitchFamily="34" charset="-127"/>
              </a:rPr>
              <a:t>costs</a:t>
            </a:r>
          </a:p>
        </p:txBody>
      </p:sp>
      <p:sp>
        <p:nvSpPr>
          <p:cNvPr id="41019" name="Line 59"/>
          <p:cNvSpPr>
            <a:spLocks noChangeShapeType="1"/>
          </p:cNvSpPr>
          <p:nvPr/>
        </p:nvSpPr>
        <p:spPr bwMode="auto">
          <a:xfrm flipV="1">
            <a:off x="5258213" y="5029932"/>
            <a:ext cx="0" cy="838060"/>
          </a:xfrm>
          <a:prstGeom prst="line">
            <a:avLst/>
          </a:prstGeom>
          <a:noFill/>
          <a:ln w="22225">
            <a:solidFill>
              <a:schemeClr val="tx1"/>
            </a:solidFill>
            <a:round/>
            <a:headEnd/>
            <a:tailEnd type="triangle" w="med" len="med"/>
          </a:ln>
          <a:effectLst/>
        </p:spPr>
        <p:txBody>
          <a:bodyPr wrap="none" anchor="ctr"/>
          <a:lstStyle/>
          <a:p>
            <a:endParaRPr lang="en-US"/>
          </a:p>
        </p:txBody>
      </p:sp>
      <p:sp>
        <p:nvSpPr>
          <p:cNvPr id="41020" name="Text Box 60"/>
          <p:cNvSpPr txBox="1">
            <a:spLocks noChangeArrowheads="1"/>
          </p:cNvSpPr>
          <p:nvPr/>
        </p:nvSpPr>
        <p:spPr bwMode="auto">
          <a:xfrm>
            <a:off x="5899782" y="5631456"/>
            <a:ext cx="1719667" cy="394750"/>
          </a:xfrm>
          <a:prstGeom prst="rect">
            <a:avLst/>
          </a:prstGeom>
          <a:noFill/>
          <a:ln w="22225">
            <a:noFill/>
            <a:miter lim="800000"/>
            <a:headEnd/>
            <a:tailEnd/>
          </a:ln>
          <a:effectLst/>
        </p:spPr>
        <p:txBody>
          <a:bodyPr>
            <a:spAutoFit/>
          </a:bodyPr>
          <a:lstStyle/>
          <a:p>
            <a:pPr eaLnBrk="0" hangingPunct="0">
              <a:lnSpc>
                <a:spcPct val="30000"/>
              </a:lnSpc>
              <a:spcBef>
                <a:spcPct val="50000"/>
              </a:spcBef>
            </a:pPr>
            <a:r>
              <a:rPr lang="en-US" sz="1800">
                <a:latin typeface="Garamond" pitchFamily="18" charset="0"/>
                <a:ea typeface="Gulim" pitchFamily="34" charset="-127"/>
              </a:rPr>
              <a:t>Transportation </a:t>
            </a:r>
          </a:p>
          <a:p>
            <a:pPr eaLnBrk="0" hangingPunct="0">
              <a:lnSpc>
                <a:spcPct val="30000"/>
              </a:lnSpc>
              <a:spcBef>
                <a:spcPct val="50000"/>
              </a:spcBef>
            </a:pPr>
            <a:r>
              <a:rPr lang="en-US" sz="1800">
                <a:latin typeface="Garamond" pitchFamily="18" charset="0"/>
                <a:ea typeface="Gulim" pitchFamily="34" charset="-127"/>
              </a:rPr>
              <a:t>costs</a:t>
            </a:r>
          </a:p>
        </p:txBody>
      </p:sp>
      <p:sp>
        <p:nvSpPr>
          <p:cNvPr id="41021" name="Line 61"/>
          <p:cNvSpPr>
            <a:spLocks noChangeShapeType="1"/>
          </p:cNvSpPr>
          <p:nvPr/>
        </p:nvSpPr>
        <p:spPr bwMode="auto">
          <a:xfrm flipV="1">
            <a:off x="6073402" y="5029932"/>
            <a:ext cx="0" cy="380651"/>
          </a:xfrm>
          <a:prstGeom prst="line">
            <a:avLst/>
          </a:prstGeom>
          <a:noFill/>
          <a:ln w="222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b="1"/>
              <a:t>Flows in a supply chain</a:t>
            </a:r>
          </a:p>
        </p:txBody>
      </p:sp>
      <p:sp>
        <p:nvSpPr>
          <p:cNvPr id="99331" name="Rectangle 3"/>
          <p:cNvSpPr>
            <a:spLocks noChangeArrowheads="1"/>
          </p:cNvSpPr>
          <p:nvPr/>
        </p:nvSpPr>
        <p:spPr bwMode="auto">
          <a:xfrm>
            <a:off x="6248676" y="3123539"/>
            <a:ext cx="2209111" cy="991575"/>
          </a:xfrm>
          <a:prstGeom prst="rect">
            <a:avLst/>
          </a:prstGeom>
          <a:solidFill>
            <a:schemeClr val="accent1"/>
          </a:solidFill>
          <a:ln w="12700">
            <a:solidFill>
              <a:schemeClr val="tx1"/>
            </a:solidFill>
            <a:miter lim="800000"/>
            <a:headEnd/>
            <a:tailEnd/>
          </a:ln>
          <a:effectLst/>
        </p:spPr>
        <p:txBody>
          <a:bodyPr wrap="none" anchor="ctr"/>
          <a:lstStyle/>
          <a:p>
            <a:pPr algn="ctr" eaLnBrk="0" hangingPunct="0"/>
            <a:r>
              <a:rPr lang="en-US" sz="3200" b="1" i="1"/>
              <a:t>Customer</a:t>
            </a:r>
            <a:endParaRPr lang="en-US" sz="1600"/>
          </a:p>
        </p:txBody>
      </p:sp>
      <p:sp>
        <p:nvSpPr>
          <p:cNvPr id="99332" name="Line 4"/>
          <p:cNvSpPr>
            <a:spLocks noChangeShapeType="1"/>
          </p:cNvSpPr>
          <p:nvPr/>
        </p:nvSpPr>
        <p:spPr bwMode="auto">
          <a:xfrm>
            <a:off x="2133049" y="2894834"/>
            <a:ext cx="3505476" cy="0"/>
          </a:xfrm>
          <a:prstGeom prst="line">
            <a:avLst/>
          </a:prstGeom>
          <a:noFill/>
          <a:ln w="76200" cmpd="tri">
            <a:solidFill>
              <a:schemeClr val="tx1"/>
            </a:solidFill>
            <a:round/>
            <a:headEnd type="triangle" w="med" len="med"/>
            <a:tailEnd type="triangle" w="med" len="med"/>
          </a:ln>
          <a:effectLst/>
        </p:spPr>
        <p:txBody>
          <a:bodyPr wrap="none" anchor="ctr"/>
          <a:lstStyle/>
          <a:p>
            <a:endParaRPr lang="en-US"/>
          </a:p>
        </p:txBody>
      </p:sp>
      <p:sp>
        <p:nvSpPr>
          <p:cNvPr id="99333" name="Line 5"/>
          <p:cNvSpPr>
            <a:spLocks noChangeShapeType="1"/>
          </p:cNvSpPr>
          <p:nvPr/>
        </p:nvSpPr>
        <p:spPr bwMode="auto">
          <a:xfrm>
            <a:off x="2209111" y="3580947"/>
            <a:ext cx="3505476" cy="0"/>
          </a:xfrm>
          <a:prstGeom prst="line">
            <a:avLst/>
          </a:prstGeom>
          <a:noFill/>
          <a:ln w="76200" cmpd="tri">
            <a:solidFill>
              <a:schemeClr val="tx1"/>
            </a:solidFill>
            <a:round/>
            <a:headEnd type="triangle" w="med" len="med"/>
            <a:tailEnd type="triangle" w="med" len="med"/>
          </a:ln>
          <a:effectLst/>
        </p:spPr>
        <p:txBody>
          <a:bodyPr wrap="none" anchor="ctr"/>
          <a:lstStyle/>
          <a:p>
            <a:endParaRPr lang="en-US"/>
          </a:p>
        </p:txBody>
      </p:sp>
      <p:sp>
        <p:nvSpPr>
          <p:cNvPr id="99334" name="Line 6"/>
          <p:cNvSpPr>
            <a:spLocks noChangeShapeType="1"/>
          </p:cNvSpPr>
          <p:nvPr/>
        </p:nvSpPr>
        <p:spPr bwMode="auto">
          <a:xfrm>
            <a:off x="2209111" y="4343818"/>
            <a:ext cx="3505476" cy="0"/>
          </a:xfrm>
          <a:prstGeom prst="line">
            <a:avLst/>
          </a:prstGeom>
          <a:noFill/>
          <a:ln w="76200" cmpd="tri">
            <a:solidFill>
              <a:schemeClr val="tx1"/>
            </a:solidFill>
            <a:round/>
            <a:headEnd type="triangle" w="med" len="med"/>
            <a:tailEnd type="triangle" w="med" len="med"/>
          </a:ln>
          <a:effectLst/>
        </p:spPr>
        <p:txBody>
          <a:bodyPr wrap="none" anchor="ctr"/>
          <a:lstStyle/>
          <a:p>
            <a:endParaRPr lang="en-US"/>
          </a:p>
        </p:txBody>
      </p:sp>
      <p:sp>
        <p:nvSpPr>
          <p:cNvPr id="99335" name="Text Box 7"/>
          <p:cNvSpPr txBox="1">
            <a:spLocks noChangeArrowheads="1"/>
          </p:cNvSpPr>
          <p:nvPr/>
        </p:nvSpPr>
        <p:spPr bwMode="auto">
          <a:xfrm>
            <a:off x="2650603" y="2327772"/>
            <a:ext cx="1330749" cy="369332"/>
          </a:xfrm>
          <a:prstGeom prst="rect">
            <a:avLst/>
          </a:prstGeom>
          <a:noFill/>
          <a:ln w="12700">
            <a:noFill/>
            <a:miter lim="800000"/>
            <a:headEnd/>
            <a:tailEnd/>
          </a:ln>
          <a:effectLst/>
        </p:spPr>
        <p:txBody>
          <a:bodyPr wrap="none">
            <a:spAutoFit/>
          </a:bodyPr>
          <a:lstStyle/>
          <a:p>
            <a:pPr eaLnBrk="0" hangingPunct="0"/>
            <a:r>
              <a:rPr lang="en-US" b="1" i="1"/>
              <a:t>Information</a:t>
            </a:r>
          </a:p>
        </p:txBody>
      </p:sp>
      <p:sp>
        <p:nvSpPr>
          <p:cNvPr id="99336" name="Text Box 8"/>
          <p:cNvSpPr txBox="1">
            <a:spLocks noChangeArrowheads="1"/>
          </p:cNvSpPr>
          <p:nvPr/>
        </p:nvSpPr>
        <p:spPr bwMode="auto">
          <a:xfrm>
            <a:off x="3277289" y="3048348"/>
            <a:ext cx="930063" cy="369332"/>
          </a:xfrm>
          <a:prstGeom prst="rect">
            <a:avLst/>
          </a:prstGeom>
          <a:noFill/>
          <a:ln w="12700">
            <a:noFill/>
            <a:miter lim="800000"/>
            <a:headEnd/>
            <a:tailEnd/>
          </a:ln>
          <a:effectLst/>
        </p:spPr>
        <p:txBody>
          <a:bodyPr wrap="none">
            <a:spAutoFit/>
          </a:bodyPr>
          <a:lstStyle/>
          <a:p>
            <a:pPr eaLnBrk="0" hangingPunct="0"/>
            <a:r>
              <a:rPr lang="en-US" b="1" i="1"/>
              <a:t>Product</a:t>
            </a:r>
          </a:p>
        </p:txBody>
      </p:sp>
      <p:sp>
        <p:nvSpPr>
          <p:cNvPr id="99337" name="Text Box 9"/>
          <p:cNvSpPr txBox="1">
            <a:spLocks noChangeArrowheads="1"/>
          </p:cNvSpPr>
          <p:nvPr/>
        </p:nvSpPr>
        <p:spPr bwMode="auto">
          <a:xfrm>
            <a:off x="3260754" y="3851947"/>
            <a:ext cx="745076" cy="369332"/>
          </a:xfrm>
          <a:prstGeom prst="rect">
            <a:avLst/>
          </a:prstGeom>
          <a:noFill/>
          <a:ln w="12700">
            <a:noFill/>
            <a:miter lim="800000"/>
            <a:headEnd/>
            <a:tailEnd/>
          </a:ln>
          <a:effectLst/>
        </p:spPr>
        <p:txBody>
          <a:bodyPr wrap="none">
            <a:spAutoFit/>
          </a:bodyPr>
          <a:lstStyle/>
          <a:p>
            <a:pPr eaLnBrk="0" hangingPunct="0"/>
            <a:r>
              <a:rPr lang="en-US" b="1" i="1"/>
              <a:t>Funds</a:t>
            </a:r>
          </a:p>
        </p:txBody>
      </p:sp>
      <p:sp>
        <p:nvSpPr>
          <p:cNvPr id="99338" name="WordArt 10"/>
          <p:cNvSpPr>
            <a:spLocks noChangeArrowheads="1" noChangeShapeType="1" noTextEdit="1"/>
          </p:cNvSpPr>
          <p:nvPr/>
        </p:nvSpPr>
        <p:spPr bwMode="auto">
          <a:xfrm>
            <a:off x="534089" y="4876418"/>
            <a:ext cx="6170960" cy="68611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Supply Chain</a:t>
            </a:r>
          </a:p>
        </p:txBody>
      </p:sp>
    </p:spTree>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b="1">
                <a:solidFill>
                  <a:srgbClr val="3333FF"/>
                </a:solidFill>
              </a:rPr>
              <a:t>Key Observations</a:t>
            </a:r>
          </a:p>
        </p:txBody>
      </p:sp>
      <p:sp>
        <p:nvSpPr>
          <p:cNvPr id="101379" name="Rectangle 3"/>
          <p:cNvSpPr>
            <a:spLocks noGrp="1" noChangeArrowheads="1"/>
          </p:cNvSpPr>
          <p:nvPr>
            <p:ph type="body" idx="1"/>
          </p:nvPr>
        </p:nvSpPr>
        <p:spPr/>
        <p:txBody>
          <a:bodyPr/>
          <a:lstStyle/>
          <a:p>
            <a:r>
              <a:rPr lang="en-US" sz="2400" b="1"/>
              <a:t>Integrated activity:</a:t>
            </a:r>
            <a:r>
              <a:rPr lang="en-US" sz="2800"/>
              <a:t> </a:t>
            </a:r>
          </a:p>
          <a:p>
            <a:pPr>
              <a:buFontTx/>
              <a:buNone/>
            </a:pPr>
            <a:r>
              <a:rPr lang="en-US" sz="2800"/>
              <a:t>	</a:t>
            </a:r>
            <a:r>
              <a:rPr lang="en-US" sz="2000"/>
              <a:t>*</a:t>
            </a:r>
            <a:r>
              <a:rPr lang="en-US" sz="2800"/>
              <a:t> </a:t>
            </a:r>
            <a:r>
              <a:rPr lang="en-US" sz="2000"/>
              <a:t>Among functions such as logistics, manufacturing, distribution,  </a:t>
            </a:r>
          </a:p>
          <a:p>
            <a:pPr>
              <a:buFontTx/>
              <a:buNone/>
            </a:pPr>
            <a:r>
              <a:rPr lang="en-US" sz="2000"/>
              <a:t>	    design/engineering, marketing, finance,etc.  </a:t>
            </a:r>
          </a:p>
          <a:p>
            <a:pPr>
              <a:buFontTx/>
              <a:buNone/>
            </a:pPr>
            <a:r>
              <a:rPr lang="en-US" sz="2000"/>
              <a:t>	*  Multiple organizations,i.e., suppliers, customers&amp; 3 PL providers</a:t>
            </a:r>
          </a:p>
          <a:p>
            <a:pPr>
              <a:buFontTx/>
              <a:buNone/>
            </a:pPr>
            <a:r>
              <a:rPr lang="en-US" sz="2000"/>
              <a:t>	*  Coordination of conflicting goals, metrics, etc. </a:t>
            </a:r>
          </a:p>
          <a:p>
            <a:r>
              <a:rPr lang="en-US" sz="2400" b="1"/>
              <a:t>Responsible for multiple flows:</a:t>
            </a:r>
          </a:p>
          <a:p>
            <a:pPr>
              <a:buFontTx/>
              <a:buNone/>
            </a:pPr>
            <a:r>
              <a:rPr lang="en-US" sz="2800"/>
              <a:t>	</a:t>
            </a:r>
            <a:r>
              <a:rPr lang="en-US" sz="2000"/>
              <a:t>* Information (orders, status, contracts)</a:t>
            </a:r>
          </a:p>
          <a:p>
            <a:pPr>
              <a:buFontTx/>
              <a:buNone/>
            </a:pPr>
            <a:r>
              <a:rPr lang="en-US" sz="2000"/>
              <a:t>	* Physical (finished goods, raw material, w.i.p.)</a:t>
            </a:r>
          </a:p>
          <a:p>
            <a:pPr>
              <a:buFontTx/>
              <a:buNone/>
            </a:pPr>
            <a:r>
              <a:rPr lang="en-US" sz="2000"/>
              <a:t>	* Financial (payment, credits, etc.)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z="4000" b="1">
                <a:solidFill>
                  <a:srgbClr val="3333FF"/>
                </a:solidFill>
              </a:rPr>
              <a:t>Key Observations (continued)</a:t>
            </a:r>
          </a:p>
        </p:txBody>
      </p:sp>
      <p:sp>
        <p:nvSpPr>
          <p:cNvPr id="102403" name="Rectangle 3"/>
          <p:cNvSpPr>
            <a:spLocks noGrp="1" noChangeArrowheads="1"/>
          </p:cNvSpPr>
          <p:nvPr>
            <p:ph type="body" idx="1"/>
          </p:nvPr>
        </p:nvSpPr>
        <p:spPr/>
        <p:txBody>
          <a:bodyPr/>
          <a:lstStyle/>
          <a:p>
            <a:pPr>
              <a:lnSpc>
                <a:spcPct val="90000"/>
              </a:lnSpc>
            </a:pPr>
            <a:r>
              <a:rPr lang="en-US" sz="2800"/>
              <a:t>Most analysis involves trade-offs </a:t>
            </a:r>
          </a:p>
          <a:p>
            <a:pPr>
              <a:lnSpc>
                <a:spcPct val="90000"/>
              </a:lnSpc>
              <a:buFontTx/>
              <a:buNone/>
            </a:pPr>
            <a:r>
              <a:rPr lang="en-US" sz="1800"/>
              <a:t>	* </a:t>
            </a:r>
            <a:r>
              <a:rPr lang="en-US" sz="2400"/>
              <a:t>Across different entities</a:t>
            </a:r>
          </a:p>
          <a:p>
            <a:pPr>
              <a:lnSpc>
                <a:spcPct val="90000"/>
              </a:lnSpc>
              <a:buFontTx/>
              <a:buNone/>
            </a:pPr>
            <a:r>
              <a:rPr lang="en-US" sz="2400"/>
              <a:t>	* Across metrics: Cost, Service, Time, Risk, etc.</a:t>
            </a:r>
          </a:p>
          <a:p>
            <a:pPr>
              <a:lnSpc>
                <a:spcPct val="90000"/>
              </a:lnSpc>
            </a:pPr>
            <a:r>
              <a:rPr lang="en-US" sz="2800"/>
              <a:t>Each interface in the supply chain represents</a:t>
            </a:r>
          </a:p>
          <a:p>
            <a:pPr>
              <a:lnSpc>
                <a:spcPct val="90000"/>
              </a:lnSpc>
              <a:buFontTx/>
              <a:buNone/>
            </a:pPr>
            <a:r>
              <a:rPr lang="en-US" sz="2400"/>
              <a:t>	</a:t>
            </a:r>
            <a:r>
              <a:rPr lang="en-US" sz="2000"/>
              <a:t>*</a:t>
            </a:r>
            <a:r>
              <a:rPr lang="en-US" sz="2400"/>
              <a:t> Movement of goods</a:t>
            </a:r>
          </a:p>
          <a:p>
            <a:pPr>
              <a:lnSpc>
                <a:spcPct val="90000"/>
              </a:lnSpc>
              <a:buFontTx/>
              <a:buNone/>
            </a:pPr>
            <a:r>
              <a:rPr lang="en-US" sz="2400"/>
              <a:t>	* Information flows</a:t>
            </a:r>
          </a:p>
          <a:p>
            <a:pPr>
              <a:lnSpc>
                <a:spcPct val="90000"/>
              </a:lnSpc>
              <a:buFontTx/>
              <a:buNone/>
            </a:pPr>
            <a:r>
              <a:rPr lang="en-US" sz="2400"/>
              <a:t>	* Transfer of title</a:t>
            </a:r>
          </a:p>
          <a:p>
            <a:pPr>
              <a:lnSpc>
                <a:spcPct val="90000"/>
              </a:lnSpc>
              <a:buFontTx/>
              <a:buNone/>
            </a:pPr>
            <a:r>
              <a:rPr lang="en-US" sz="2400"/>
              <a:t>	* Purchase and sale </a:t>
            </a:r>
          </a:p>
          <a:p>
            <a:pPr>
              <a:lnSpc>
                <a:spcPct val="90000"/>
              </a:lnSpc>
              <a:buFontTx/>
              <a:buNone/>
            </a:pPr>
            <a:r>
              <a:rPr lang="en-US" sz="2400"/>
              <a:t>	</a:t>
            </a:r>
          </a:p>
          <a:p>
            <a:pPr>
              <a:lnSpc>
                <a:spcPct val="90000"/>
              </a:lnSpc>
              <a:buFontTx/>
              <a:buNone/>
            </a:pPr>
            <a:r>
              <a:rPr lang="en-US" sz="20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b="1">
                <a:solidFill>
                  <a:srgbClr val="3333FF"/>
                </a:solidFill>
              </a:rPr>
              <a:t>Philosophy of SCM</a:t>
            </a:r>
          </a:p>
        </p:txBody>
      </p:sp>
      <p:sp>
        <p:nvSpPr>
          <p:cNvPr id="104451" name="Rectangle 3"/>
          <p:cNvSpPr>
            <a:spLocks noGrp="1" noChangeArrowheads="1"/>
          </p:cNvSpPr>
          <p:nvPr>
            <p:ph type="body" idx="1"/>
          </p:nvPr>
        </p:nvSpPr>
        <p:spPr/>
        <p:txBody>
          <a:bodyPr/>
          <a:lstStyle/>
          <a:p>
            <a:pPr>
              <a:lnSpc>
                <a:spcPct val="90000"/>
              </a:lnSpc>
            </a:pPr>
            <a:r>
              <a:rPr lang="en-US" sz="2800"/>
              <a:t>The entire supply chain is a single, integrated entity.</a:t>
            </a:r>
          </a:p>
          <a:p>
            <a:pPr>
              <a:lnSpc>
                <a:spcPct val="90000"/>
              </a:lnSpc>
            </a:pPr>
            <a:endParaRPr lang="en-US" sz="2800"/>
          </a:p>
          <a:p>
            <a:pPr>
              <a:lnSpc>
                <a:spcPct val="90000"/>
              </a:lnSpc>
            </a:pPr>
            <a:r>
              <a:rPr lang="en-US" sz="2800"/>
              <a:t>The cost, quality and delivery requirements of the customer are objectives shared by every company in the chain.</a:t>
            </a:r>
          </a:p>
          <a:p>
            <a:pPr>
              <a:lnSpc>
                <a:spcPct val="90000"/>
              </a:lnSpc>
              <a:buFontTx/>
              <a:buNone/>
            </a:pPr>
            <a:endParaRPr lang="en-US" sz="2800"/>
          </a:p>
          <a:p>
            <a:pPr>
              <a:lnSpc>
                <a:spcPct val="90000"/>
              </a:lnSpc>
            </a:pPr>
            <a:r>
              <a:rPr lang="en-US" sz="2800"/>
              <a:t>Inventory is the last resort for resolving supply and demand imbalances.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098"/>
          <p:cNvSpPr>
            <a:spLocks noGrp="1" noChangeArrowheads="1"/>
          </p:cNvSpPr>
          <p:nvPr>
            <p:ph type="title"/>
          </p:nvPr>
        </p:nvSpPr>
        <p:spPr/>
        <p:txBody>
          <a:bodyPr>
            <a:normAutofit fontScale="90000"/>
          </a:bodyPr>
          <a:lstStyle/>
          <a:p>
            <a:r>
              <a:rPr lang="en-US" b="1">
                <a:solidFill>
                  <a:srgbClr val="3333FF"/>
                </a:solidFill>
                <a:latin typeface="Arial" pitchFamily="34" charset="0"/>
                <a:cs typeface="Arial" pitchFamily="34" charset="0"/>
              </a:rPr>
              <a:t>Evolution of SCM </a:t>
            </a:r>
            <a:br>
              <a:rPr lang="en-US" b="1">
                <a:solidFill>
                  <a:srgbClr val="3333FF"/>
                </a:solidFill>
                <a:latin typeface="Arial" pitchFamily="34" charset="0"/>
                <a:cs typeface="Arial" pitchFamily="34" charset="0"/>
              </a:rPr>
            </a:br>
            <a:endParaRPr lang="en-US" b="1">
              <a:solidFill>
                <a:srgbClr val="3333FF"/>
              </a:solidFill>
              <a:latin typeface="Arial" pitchFamily="34" charset="0"/>
              <a:cs typeface="Arial" pitchFamily="34" charset="0"/>
            </a:endParaRPr>
          </a:p>
        </p:txBody>
      </p:sp>
      <p:sp>
        <p:nvSpPr>
          <p:cNvPr id="106499" name="Rectangle 4099"/>
          <p:cNvSpPr>
            <a:spLocks noGrp="1" noChangeArrowheads="1"/>
          </p:cNvSpPr>
          <p:nvPr>
            <p:ph type="body" idx="1"/>
          </p:nvPr>
        </p:nvSpPr>
        <p:spPr/>
        <p:txBody>
          <a:bodyPr/>
          <a:lstStyle/>
          <a:p>
            <a:pPr>
              <a:buFontTx/>
              <a:buNone/>
            </a:pPr>
            <a:r>
              <a:rPr lang="en-US" b="1">
                <a:solidFill>
                  <a:srgbClr val="008000"/>
                </a:solidFill>
                <a:latin typeface="Arial" pitchFamily="34" charset="0"/>
                <a:cs typeface="Arial" pitchFamily="34" charset="0"/>
              </a:rPr>
              <a:t>Stage 1:</a:t>
            </a:r>
            <a:r>
              <a:rPr lang="en-US" b="1">
                <a:latin typeface="Arial" pitchFamily="34" charset="0"/>
                <a:cs typeface="Arial" pitchFamily="34" charset="0"/>
              </a:rPr>
              <a:t> Vendor – Purchase – Production - Distribution – Retailer</a:t>
            </a:r>
          </a:p>
          <a:p>
            <a:pPr>
              <a:buFontTx/>
              <a:buNone/>
            </a:pPr>
            <a:endParaRPr lang="en-US" b="1">
              <a:latin typeface="Arial" pitchFamily="34" charset="0"/>
              <a:cs typeface="Arial" pitchFamily="34" charset="0"/>
            </a:endParaRPr>
          </a:p>
          <a:p>
            <a:pPr>
              <a:buFontTx/>
              <a:buNone/>
            </a:pPr>
            <a:r>
              <a:rPr lang="en-US" b="1">
                <a:solidFill>
                  <a:srgbClr val="008000"/>
                </a:solidFill>
                <a:latin typeface="Arial" pitchFamily="34" charset="0"/>
                <a:cs typeface="Arial" pitchFamily="34" charset="0"/>
              </a:rPr>
              <a:t>Stage 2:</a:t>
            </a:r>
            <a:r>
              <a:rPr lang="en-US" b="1">
                <a:latin typeface="Arial" pitchFamily="34" charset="0"/>
                <a:cs typeface="Arial" pitchFamily="34" charset="0"/>
              </a:rPr>
              <a:t> Materials Management -          </a:t>
            </a:r>
          </a:p>
          <a:p>
            <a:pPr>
              <a:buFontTx/>
              <a:buNone/>
            </a:pPr>
            <a:r>
              <a:rPr lang="en-US" b="1">
                <a:latin typeface="Arial" pitchFamily="34" charset="0"/>
                <a:cs typeface="Arial" pitchFamily="34" charset="0"/>
              </a:rPr>
              <a:t>			Logistics Management</a:t>
            </a:r>
          </a:p>
          <a:p>
            <a:pPr>
              <a:buFontTx/>
              <a:buNone/>
            </a:pPr>
            <a:endParaRPr lang="en-US" b="1">
              <a:latin typeface="Arial" pitchFamily="34" charset="0"/>
              <a:cs typeface="Arial" pitchFamily="34" charset="0"/>
            </a:endParaRPr>
          </a:p>
          <a:p>
            <a:pPr>
              <a:buFontTx/>
              <a:buNone/>
            </a:pPr>
            <a:r>
              <a:rPr lang="en-US" b="1">
                <a:solidFill>
                  <a:srgbClr val="008000"/>
                </a:solidFill>
                <a:latin typeface="Arial" pitchFamily="34" charset="0"/>
                <a:cs typeface="Arial" pitchFamily="34" charset="0"/>
              </a:rPr>
              <a:t>Stage 3:</a:t>
            </a:r>
            <a:r>
              <a:rPr lang="en-US" b="1">
                <a:latin typeface="Arial" pitchFamily="34" charset="0"/>
                <a:cs typeface="Arial" pitchFamily="34" charset="0"/>
              </a:rPr>
              <a:t>  Supply Chain Management</a:t>
            </a:r>
            <a:endParaRPr lang="en-US">
              <a:cs typeface="Times New Roman" pitchFamily="18" charset="0"/>
            </a:endParaRPr>
          </a:p>
          <a:p>
            <a:pPr>
              <a:buFontTx/>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b="1">
                <a:solidFill>
                  <a:schemeClr val="accent2"/>
                </a:solidFill>
              </a:rPr>
              <a:t>Why is SCM Important?</a:t>
            </a:r>
          </a:p>
        </p:txBody>
      </p:sp>
      <p:sp>
        <p:nvSpPr>
          <p:cNvPr id="107523" name="Rectangle 2051"/>
          <p:cNvSpPr>
            <a:spLocks noGrp="1" noChangeArrowheads="1"/>
          </p:cNvSpPr>
          <p:nvPr>
            <p:ph type="body" idx="1"/>
          </p:nvPr>
        </p:nvSpPr>
        <p:spPr/>
        <p:txBody>
          <a:bodyPr/>
          <a:lstStyle/>
          <a:p>
            <a:r>
              <a:rPr lang="en-US" sz="2800" b="1">
                <a:solidFill>
                  <a:srgbClr val="008000"/>
                </a:solidFill>
              </a:rPr>
              <a:t>Strategic Advantage </a:t>
            </a:r>
            <a:r>
              <a:rPr lang="en-US" sz="2800" b="1"/>
              <a:t>–</a:t>
            </a:r>
            <a:r>
              <a:rPr lang="en-US" sz="2800"/>
              <a:t> </a:t>
            </a:r>
            <a:r>
              <a:rPr lang="en-US" sz="2800" b="1"/>
              <a:t>It Can Drive Strategy</a:t>
            </a:r>
          </a:p>
          <a:p>
            <a:pPr>
              <a:buFontTx/>
              <a:buNone/>
            </a:pPr>
            <a:r>
              <a:rPr lang="en-US" sz="2800" b="1"/>
              <a:t>	</a:t>
            </a:r>
            <a:r>
              <a:rPr lang="en-US" sz="2400"/>
              <a:t>* Manufacturing is becoming more efficient</a:t>
            </a:r>
          </a:p>
          <a:p>
            <a:pPr>
              <a:buFontTx/>
              <a:buNone/>
            </a:pPr>
            <a:r>
              <a:rPr lang="en-US" sz="2400"/>
              <a:t>	* SCM offers opportunity for differentiation (Dell) or 	cost reduction (Wal-Mart or Big Bazaar)</a:t>
            </a:r>
          </a:p>
          <a:p>
            <a:r>
              <a:rPr lang="en-US" sz="2800" b="1">
                <a:solidFill>
                  <a:srgbClr val="008000"/>
                </a:solidFill>
              </a:rPr>
              <a:t>Globalization</a:t>
            </a:r>
            <a:r>
              <a:rPr lang="en-US" sz="2800">
                <a:solidFill>
                  <a:srgbClr val="008000"/>
                </a:solidFill>
              </a:rPr>
              <a:t> </a:t>
            </a:r>
            <a:r>
              <a:rPr lang="en-US" sz="2800" b="1"/>
              <a:t>–</a:t>
            </a:r>
            <a:r>
              <a:rPr lang="en-US" sz="2800"/>
              <a:t> </a:t>
            </a:r>
            <a:r>
              <a:rPr lang="en-US" sz="2800" b="1"/>
              <a:t>It Covers The World</a:t>
            </a:r>
          </a:p>
          <a:p>
            <a:pPr>
              <a:buFontTx/>
              <a:buNone/>
            </a:pPr>
            <a:r>
              <a:rPr lang="en-US" sz="2800"/>
              <a:t>	* </a:t>
            </a:r>
            <a:r>
              <a:rPr lang="en-US" sz="2400"/>
              <a:t>Requires greater coordination of production and 	distribution</a:t>
            </a:r>
          </a:p>
          <a:p>
            <a:pPr>
              <a:buFontTx/>
              <a:buNone/>
            </a:pPr>
            <a:r>
              <a:rPr lang="en-US" sz="2400"/>
              <a:t>	* Increased risk of supply chain interruption</a:t>
            </a:r>
          </a:p>
          <a:p>
            <a:pPr>
              <a:buFontTx/>
              <a:buNone/>
            </a:pPr>
            <a:r>
              <a:rPr lang="en-US" sz="2400"/>
              <a:t>	* Increases need for robust and flexible supply chains</a:t>
            </a:r>
          </a:p>
          <a:p>
            <a:pPr>
              <a:buFontTx/>
              <a:buNone/>
            </a:pPr>
            <a:endParaRPr 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t>Types </a:t>
            </a:r>
          </a:p>
          <a:p>
            <a:pPr>
              <a:buFont typeface="Wingdings" pitchFamily="2" charset="2"/>
              <a:buChar char="ü"/>
            </a:pPr>
            <a:r>
              <a:rPr lang="en-US" dirty="0" smtClean="0"/>
              <a:t>Business processes</a:t>
            </a:r>
          </a:p>
          <a:p>
            <a:pPr>
              <a:buFont typeface="Wingdings" pitchFamily="2" charset="2"/>
              <a:buChar char="ü"/>
            </a:pPr>
            <a:r>
              <a:rPr lang="en-US" dirty="0" smtClean="0"/>
              <a:t>Strategic, tactical and operational decisions in supply chains</a:t>
            </a:r>
          </a:p>
          <a:p>
            <a:pPr>
              <a:buFont typeface="Wingdings" pitchFamily="2" charset="2"/>
              <a:buChar char="ü"/>
            </a:pPr>
            <a:r>
              <a:rPr lang="en-US" dirty="0" smtClean="0"/>
              <a:t>Performance measures</a:t>
            </a:r>
          </a:p>
          <a:p>
            <a:pPr>
              <a:buFont typeface="Wingdings" pitchFamily="2" charset="2"/>
              <a:buChar char="ü"/>
            </a:pPr>
            <a:r>
              <a:rPr lang="en-US" dirty="0" smtClean="0"/>
              <a:t>Inventory management</a:t>
            </a:r>
          </a:p>
          <a:p>
            <a:pPr>
              <a:buFont typeface="Wingdings" pitchFamily="2" charset="2"/>
              <a:buChar char="ü"/>
            </a:pPr>
            <a:r>
              <a:rPr lang="en-US" dirty="0" smtClean="0"/>
              <a:t>Bullwhip effect</a:t>
            </a:r>
          </a:p>
          <a:p>
            <a:pPr>
              <a:buFont typeface="Wingdings" pitchFamily="2" charset="2"/>
              <a:buChar char="ü"/>
            </a:pPr>
            <a:r>
              <a:rPr lang="en-US" dirty="0" smtClean="0"/>
              <a:t>E-market places</a:t>
            </a:r>
          </a:p>
          <a:p>
            <a:pPr>
              <a:buFont typeface="Wingdings" pitchFamily="2" charset="2"/>
              <a:buChar char="ü"/>
            </a:pPr>
            <a:r>
              <a:rPr lang="en-US" dirty="0" smtClean="0"/>
              <a:t>E- procurement</a:t>
            </a:r>
          </a:p>
          <a:p>
            <a:pPr>
              <a:buFont typeface="Wingdings" pitchFamily="2" charset="2"/>
              <a:buChar char="ü"/>
            </a:pPr>
            <a:r>
              <a:rPr lang="en-US" dirty="0" smtClean="0"/>
              <a:t>E- logistics</a:t>
            </a:r>
          </a:p>
          <a:p>
            <a:pPr>
              <a:buFont typeface="Wingdings" pitchFamily="2" charset="2"/>
              <a:buChar char="ü"/>
            </a:pPr>
            <a:r>
              <a:rPr lang="en-US" dirty="0" smtClean="0"/>
              <a:t>E- fulfillment</a:t>
            </a:r>
          </a:p>
          <a:p>
            <a:pPr>
              <a:buFont typeface="Wingdings" pitchFamily="2" charset="2"/>
              <a:buChar char="ü"/>
            </a:pPr>
            <a:r>
              <a:rPr lang="en-US" dirty="0" smtClean="0"/>
              <a:t>Customer relationship management</a:t>
            </a:r>
          </a:p>
          <a:p>
            <a:pPr>
              <a:buFont typeface="Wingdings" pitchFamily="2" charset="2"/>
              <a:buChar char="ü"/>
            </a:pPr>
            <a:r>
              <a:rPr lang="en-US" dirty="0" smtClean="0"/>
              <a:t>Web Services</a:t>
            </a:r>
          </a:p>
          <a:p>
            <a:pPr>
              <a:buFont typeface="Wingdings" pitchFamily="2" charset="2"/>
              <a:buChar char="ü"/>
            </a:pPr>
            <a:r>
              <a:rPr lang="en-US" dirty="0" smtClean="0"/>
              <a:t>ERP and Supply Chains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r>
              <a:rPr lang="en-US" b="1">
                <a:solidFill>
                  <a:schemeClr val="accent2"/>
                </a:solidFill>
              </a:rPr>
              <a:t>Why is SCM Important?</a:t>
            </a:r>
            <a:br>
              <a:rPr lang="en-US" b="1">
                <a:solidFill>
                  <a:schemeClr val="accent2"/>
                </a:solidFill>
              </a:rPr>
            </a:br>
            <a:r>
              <a:rPr lang="en-US" sz="3200" b="1">
                <a:solidFill>
                  <a:schemeClr val="accent2"/>
                </a:solidFill>
              </a:rPr>
              <a:t>(continued)</a:t>
            </a:r>
            <a:endParaRPr lang="en-US" b="1">
              <a:solidFill>
                <a:schemeClr val="accent2"/>
              </a:solidFill>
            </a:endParaRPr>
          </a:p>
        </p:txBody>
      </p:sp>
      <p:sp>
        <p:nvSpPr>
          <p:cNvPr id="108547" name="Rectangle 3"/>
          <p:cNvSpPr>
            <a:spLocks noGrp="1" noChangeArrowheads="1"/>
          </p:cNvSpPr>
          <p:nvPr>
            <p:ph type="body" idx="1"/>
          </p:nvPr>
        </p:nvSpPr>
        <p:spPr/>
        <p:txBody>
          <a:bodyPr/>
          <a:lstStyle/>
          <a:p>
            <a:r>
              <a:rPr lang="en-US" sz="2800"/>
              <a:t>At the company level, supply chain management impacts</a:t>
            </a:r>
          </a:p>
          <a:p>
            <a:pPr>
              <a:buFontTx/>
              <a:buNone/>
            </a:pPr>
            <a:r>
              <a:rPr lang="en-US" sz="2800"/>
              <a:t>	</a:t>
            </a:r>
            <a:r>
              <a:rPr lang="en-US" sz="2400"/>
              <a:t>* </a:t>
            </a:r>
            <a:r>
              <a:rPr lang="en-US" sz="2400" b="1"/>
              <a:t>COST</a:t>
            </a:r>
            <a:r>
              <a:rPr lang="en-US" sz="2400"/>
              <a:t> – For many products, 20% to 40% of 			total product costs are controllable 			logistics costs. </a:t>
            </a:r>
          </a:p>
          <a:p>
            <a:pPr>
              <a:buFontTx/>
              <a:buNone/>
            </a:pPr>
            <a:r>
              <a:rPr lang="en-US" sz="2400"/>
              <a:t>	* </a:t>
            </a:r>
            <a:r>
              <a:rPr lang="en-US" sz="2400" b="1"/>
              <a:t>SERVICE</a:t>
            </a:r>
            <a:r>
              <a:rPr lang="en-US" sz="2400"/>
              <a:t> – For many products, performance 			factors such as inventory availability 			and speed of delivery are critical to 			customer satisfaction. </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Logistics Management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Logistics is concerned with getting products and services where they are needed and when they are desired.</a:t>
            </a:r>
          </a:p>
          <a:p>
            <a:pPr algn="just"/>
            <a:r>
              <a:rPr lang="en-US" dirty="0" smtClean="0"/>
              <a:t>Logistics involves the integration of information, transportation, inventory, warehousing, materials handling and packaging.</a:t>
            </a:r>
          </a:p>
          <a:p>
            <a:pPr algn="just"/>
            <a:r>
              <a:rPr lang="en-US" dirty="0" smtClean="0"/>
              <a:t>The operating responsibility of logistics is the geographical positioning of raw materials, work in process, and finished goods inventories where required at the lowest cost possible.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The logistical process facilitates the flow of materials from suppliers to the manufacturing firms and the distribution of finished products through marketing channels to consumers.</a:t>
            </a:r>
          </a:p>
          <a:p>
            <a:pPr algn="just"/>
            <a:r>
              <a:rPr lang="en-US" dirty="0" smtClean="0"/>
              <a:t>The complexity of logistics increases with the number of industrial manufacturers, suppliers and the channel intermediaries such as wholesales, distributors and retailer.</a:t>
            </a:r>
          </a:p>
          <a:p>
            <a:pPr algn="just"/>
            <a:r>
              <a:rPr lang="en-US" dirty="0" smtClean="0"/>
              <a:t>The complexity further rises when we consider business on a global basis having global manufacturers, global suppliers and global customers.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logistics?</a:t>
            </a:r>
            <a:endParaRPr lang="en-US" dirty="0"/>
          </a:p>
        </p:txBody>
      </p:sp>
      <p:sp>
        <p:nvSpPr>
          <p:cNvPr id="3" name="Content Placeholder 2"/>
          <p:cNvSpPr>
            <a:spLocks noGrp="1"/>
          </p:cNvSpPr>
          <p:nvPr>
            <p:ph idx="1"/>
          </p:nvPr>
        </p:nvSpPr>
        <p:spPr/>
        <p:txBody>
          <a:bodyPr/>
          <a:lstStyle/>
          <a:p>
            <a:pPr algn="just"/>
            <a:r>
              <a:rPr lang="en-US" dirty="0" smtClean="0"/>
              <a:t>Logistics is defined as the process of anticipating customer needs and wants, acquiring the capital, materials, people, technologies, and information necessary to meet those needs and wants, optimizing the goods or service- providing network to customer requests and utilizing the network to </a:t>
            </a:r>
            <a:r>
              <a:rPr lang="en-US" dirty="0" err="1" smtClean="0"/>
              <a:t>fulfil</a:t>
            </a:r>
            <a:r>
              <a:rPr lang="en-US" dirty="0" smtClean="0"/>
              <a:t> customer requests in a timely manner.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i="1" dirty="0" smtClean="0"/>
              <a:t>Logistics management is the process of planning, implementing, and controlling the efficient, effective flow and storage of goods, services, and related information from point of origin to point of consumption for the purpose of conforming to customer requirements.</a:t>
            </a:r>
            <a:endParaRPr lang="en-US" sz="28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of Logistics towards Supply Chain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single firm generally is not able to control its entire product flow channel from raw material source to points of final consumption.</a:t>
            </a:r>
          </a:p>
          <a:p>
            <a:pPr algn="just"/>
            <a:r>
              <a:rPr lang="en-US" dirty="0" smtClean="0"/>
              <a:t>The </a:t>
            </a:r>
            <a:r>
              <a:rPr lang="en-US" b="1" i="1" dirty="0" smtClean="0"/>
              <a:t>physical supply channel </a:t>
            </a:r>
            <a:r>
              <a:rPr lang="en-US" dirty="0" smtClean="0"/>
              <a:t>refers to the </a:t>
            </a:r>
            <a:r>
              <a:rPr lang="en-US" b="1" i="1" dirty="0" smtClean="0"/>
              <a:t>time and space gap</a:t>
            </a:r>
            <a:r>
              <a:rPr lang="en-US" dirty="0" smtClean="0"/>
              <a:t> between a firm’s immediate material sources and its processing points.</a:t>
            </a:r>
          </a:p>
          <a:p>
            <a:pPr algn="just"/>
            <a:r>
              <a:rPr lang="en-US" dirty="0" smtClean="0"/>
              <a:t>Likewise, the physical distribution channel refers to the time and space gap between the supply channel</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 of Planning</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r>
              <a:rPr lang="en-US" dirty="0" smtClean="0"/>
              <a:t>Planning is essential for survival and growth.</a:t>
            </a:r>
          </a:p>
          <a:p>
            <a:pPr algn="just"/>
            <a:r>
              <a:rPr lang="en-US" dirty="0" smtClean="0"/>
              <a:t>Management should take into consideration the overall mission while making the organizational plans.</a:t>
            </a:r>
          </a:p>
          <a:p>
            <a:pPr algn="just"/>
            <a:r>
              <a:rPr lang="en-US" dirty="0" smtClean="0"/>
              <a:t>Organizational planning is done in a hierarchy</a:t>
            </a:r>
          </a:p>
          <a:p>
            <a:pPr algn="just"/>
            <a:r>
              <a:rPr lang="en-US" b="1" dirty="0" smtClean="0"/>
              <a:t>Strategic planning </a:t>
            </a:r>
            <a:r>
              <a:rPr lang="en-US" dirty="0" smtClean="0"/>
              <a:t>is done at the highest level of management and for the long term.</a:t>
            </a:r>
          </a:p>
          <a:p>
            <a:pPr algn="just"/>
            <a:r>
              <a:rPr lang="en-US" dirty="0" smtClean="0"/>
              <a:t>The resulting plan is known as </a:t>
            </a:r>
            <a:r>
              <a:rPr lang="en-US" b="1" dirty="0" smtClean="0"/>
              <a:t>strategic plan</a:t>
            </a:r>
            <a:r>
              <a:rPr lang="en-US" dirty="0" smtClean="0"/>
              <a:t>.</a:t>
            </a:r>
          </a:p>
          <a:p>
            <a:pPr algn="just"/>
            <a:r>
              <a:rPr lang="en-US" dirty="0" smtClean="0"/>
              <a:t>The planning horizon for strategic planning may vary from 5 to 10 years.</a:t>
            </a:r>
          </a:p>
          <a:p>
            <a:pPr algn="just"/>
            <a:r>
              <a:rPr lang="en-US" dirty="0" smtClean="0"/>
              <a:t>It integrates the corporate and the supply chain.</a:t>
            </a:r>
          </a:p>
          <a:p>
            <a:pPr algn="just"/>
            <a:r>
              <a:rPr lang="en-US" dirty="0" smtClean="0"/>
              <a:t>The strategic plans usually include projected revenues and expenses, lines of business, anticipated relative share of the market, sales and profits from existing business lines.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r>
              <a:rPr lang="en-US" b="1" dirty="0" smtClean="0"/>
              <a:t>Tactical planning </a:t>
            </a:r>
            <a:r>
              <a:rPr lang="en-US" dirty="0" smtClean="0"/>
              <a:t>is done at the middle management level and generally having a planning horizon of one to five years. </a:t>
            </a:r>
          </a:p>
          <a:p>
            <a:pPr algn="just"/>
            <a:r>
              <a:rPr lang="en-US" dirty="0" smtClean="0"/>
              <a:t>The resulting plan is a medium range plan called a tactical plan.</a:t>
            </a:r>
          </a:p>
          <a:p>
            <a:pPr algn="just"/>
            <a:r>
              <a:rPr lang="en-US" b="1" dirty="0" smtClean="0"/>
              <a:t>Tactical plans </a:t>
            </a:r>
            <a:r>
              <a:rPr lang="en-US" dirty="0" smtClean="0"/>
              <a:t>usually include a capital expenditure plan which indicates firm’s annual investment in new plant and equipment and other capital assets.</a:t>
            </a:r>
          </a:p>
          <a:p>
            <a:pPr algn="just"/>
            <a:r>
              <a:rPr lang="en-US" dirty="0" smtClean="0"/>
              <a:t>Issues such as building warehouses, purchasing material handling or transportation equipments and the other major expenditure to </a:t>
            </a:r>
            <a:r>
              <a:rPr lang="en-US" dirty="0" err="1" smtClean="0"/>
              <a:t>suport</a:t>
            </a:r>
            <a:r>
              <a:rPr lang="en-US" dirty="0" smtClean="0"/>
              <a:t> the logistic infrastructure are addressed as part of the capital expenditure plan in tactical plans.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algn="just"/>
            <a:r>
              <a:rPr lang="en-US" b="1" dirty="0" smtClean="0"/>
              <a:t>Operational Planning </a:t>
            </a:r>
            <a:r>
              <a:rPr lang="en-US" dirty="0" smtClean="0"/>
              <a:t>is carried out in more detail on yearly basis, further broken down to quarterly or monthly plans.</a:t>
            </a:r>
          </a:p>
          <a:p>
            <a:pPr algn="just"/>
            <a:r>
              <a:rPr lang="en-US" dirty="0" smtClean="0"/>
              <a:t>The resulting plan is called the operating plan which breaks down revenues, expenses and associated cash flows and activity by month for a one year period.</a:t>
            </a:r>
          </a:p>
          <a:p>
            <a:pPr algn="just"/>
            <a:r>
              <a:rPr lang="en-US" dirty="0" smtClean="0"/>
              <a:t>The detailed operational plan guides the junior management and facilitates monitoring of actual performance.</a:t>
            </a:r>
          </a:p>
          <a:p>
            <a:pPr algn="just"/>
            <a:r>
              <a:rPr lang="en-US" dirty="0" smtClean="0"/>
              <a:t>Production scheduling and material purchases are based on the operating plan.</a:t>
            </a:r>
          </a:p>
          <a:p>
            <a:pPr algn="just"/>
            <a:r>
              <a:rPr lang="en-US" dirty="0" smtClean="0"/>
              <a:t>A firm can use its operating plan to anticipate its logistics needs from warehouse capacity to shipping.</a:t>
            </a:r>
          </a:p>
          <a:p>
            <a:pPr algn="just">
              <a:buNone/>
            </a:pP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SCM Strategy and Corporate Strategy</a:t>
            </a:r>
            <a:endParaRPr lang="en-US" dirty="0"/>
          </a:p>
        </p:txBody>
      </p:sp>
      <p:sp>
        <p:nvSpPr>
          <p:cNvPr id="3" name="Content Placeholder 2"/>
          <p:cNvSpPr>
            <a:spLocks noGrp="1"/>
          </p:cNvSpPr>
          <p:nvPr>
            <p:ph idx="1"/>
          </p:nvPr>
        </p:nvSpPr>
        <p:spPr/>
        <p:txBody>
          <a:bodyPr>
            <a:normAutofit/>
          </a:bodyPr>
          <a:lstStyle/>
          <a:p>
            <a:pPr algn="just"/>
            <a:r>
              <a:rPr lang="en-US" dirty="0" smtClean="0"/>
              <a:t>Logistics can contribute to and support an organization’s strategic planning process in a number of ways :</a:t>
            </a:r>
          </a:p>
          <a:p>
            <a:pPr marL="571500" indent="-571500" algn="just">
              <a:buFont typeface="+mj-lt"/>
              <a:buAutoNum type="romanLcPeriod"/>
            </a:pPr>
            <a:r>
              <a:rPr lang="en-US" sz="2000" dirty="0" smtClean="0"/>
              <a:t>Increased planning capacity and reduced inventory as a result of reliable delivery time.</a:t>
            </a:r>
          </a:p>
          <a:p>
            <a:pPr marL="571500" indent="-571500" algn="just">
              <a:buFont typeface="+mj-lt"/>
              <a:buAutoNum type="romanLcPeriod"/>
            </a:pPr>
            <a:r>
              <a:rPr lang="en-US" sz="2000" dirty="0" smtClean="0"/>
              <a:t>Increased profit margin and improved customer service</a:t>
            </a:r>
          </a:p>
          <a:p>
            <a:pPr marL="571500" indent="-571500" algn="just">
              <a:buFont typeface="+mj-lt"/>
              <a:buAutoNum type="romanLcPeriod"/>
            </a:pPr>
            <a:r>
              <a:rPr lang="en-US" sz="2000" dirty="0" smtClean="0"/>
              <a:t>Reduced inventory levels through shorter cycles</a:t>
            </a:r>
          </a:p>
          <a:p>
            <a:pPr algn="just"/>
            <a:endParaRPr lang="en-US" dirty="0" smtClean="0"/>
          </a:p>
          <a:p>
            <a:pPr algn="just"/>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06400" y="228600"/>
            <a:ext cx="8128000" cy="914400"/>
          </a:xfrm>
        </p:spPr>
        <p:txBody>
          <a:bodyPr/>
          <a:lstStyle/>
          <a:p>
            <a:r>
              <a:rPr lang="en-US" sz="3200"/>
              <a:t>Supply Chain Management - Introduction</a:t>
            </a:r>
          </a:p>
        </p:txBody>
      </p:sp>
      <p:sp>
        <p:nvSpPr>
          <p:cNvPr id="2051" name="Rectangle 3"/>
          <p:cNvSpPr>
            <a:spLocks noGrp="1" noChangeArrowheads="1"/>
          </p:cNvSpPr>
          <p:nvPr>
            <p:ph type="body" idx="1"/>
          </p:nvPr>
        </p:nvSpPr>
        <p:spPr>
          <a:xfrm>
            <a:off x="457200" y="1143000"/>
            <a:ext cx="8178800" cy="4724400"/>
          </a:xfrm>
        </p:spPr>
        <p:txBody>
          <a:bodyPr/>
          <a:lstStyle/>
          <a:p>
            <a:pPr algn="just">
              <a:lnSpc>
                <a:spcPct val="90000"/>
              </a:lnSpc>
            </a:pPr>
            <a:r>
              <a:rPr lang="en-US" sz="2400" i="1" dirty="0"/>
              <a:t>Say we get an order from a European retailer to produce 10,000 garments. For this customer we might decide to buy yarn from a Korean producer but have it woven and dyed in Taiwan.  So we pick the yarn and ship it to Taiwan.  The Japanese have the best zippers … so we go to YKK, a big Japanese zipper manufacturer, and we order the right zippers from their Chinese plants.  …the best place to make the garments is Thailand.  So we ship everything there.  …the customer needs quick delivery, we may divide the order across five factories in Thailand.  Effectively, we are customizing the value chain to best meet the customer’s needs.</a:t>
            </a:r>
            <a:r>
              <a:rPr lang="en-US" sz="2400" dirty="0"/>
              <a:t>  (Interview of Victor Fung of </a:t>
            </a:r>
            <a:r>
              <a:rPr lang="en-US" sz="2400" i="1" dirty="0"/>
              <a:t>Li &amp; Fung</a:t>
            </a:r>
            <a:r>
              <a:rPr lang="en-US" sz="2400" dirty="0"/>
              <a:t> in HBR, Sept-Oct 1998.)</a:t>
            </a:r>
            <a:endParaRPr lang="en-US" sz="2400"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descr="C:\Users\admin\Desktop\fishersupplychaincategories.png"/>
          <p:cNvPicPr>
            <a:picLocks noGrp="1" noChangeAspect="1" noChangeArrowheads="1"/>
          </p:cNvPicPr>
          <p:nvPr>
            <p:ph idx="1"/>
          </p:nvPr>
        </p:nvPicPr>
        <p:blipFill>
          <a:blip r:embed="rId2"/>
          <a:srcRect/>
          <a:stretch>
            <a:fillRect/>
          </a:stretch>
        </p:blipFill>
        <p:spPr bwMode="auto">
          <a:xfrm>
            <a:off x="609600" y="304800"/>
            <a:ext cx="7848600" cy="58213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06400" y="228600"/>
            <a:ext cx="8128000" cy="914400"/>
          </a:xfrm>
        </p:spPr>
        <p:txBody>
          <a:bodyPr/>
          <a:lstStyle/>
          <a:p>
            <a:r>
              <a:rPr lang="en-US" sz="3200"/>
              <a:t>Supply Chain Management - Introduction</a:t>
            </a:r>
          </a:p>
        </p:txBody>
      </p:sp>
      <p:sp>
        <p:nvSpPr>
          <p:cNvPr id="5123" name="Rectangle 3"/>
          <p:cNvSpPr>
            <a:spLocks noGrp="1" noChangeArrowheads="1"/>
          </p:cNvSpPr>
          <p:nvPr>
            <p:ph type="body" idx="1"/>
          </p:nvPr>
        </p:nvSpPr>
        <p:spPr>
          <a:xfrm>
            <a:off x="457200" y="1143000"/>
            <a:ext cx="8178800" cy="4800600"/>
          </a:xfrm>
        </p:spPr>
        <p:txBody>
          <a:bodyPr/>
          <a:lstStyle/>
          <a:p>
            <a:r>
              <a:rPr lang="en-US" sz="2400"/>
              <a:t>A </a:t>
            </a:r>
            <a:r>
              <a:rPr lang="en-US" sz="2400" i="1"/>
              <a:t>value chain</a:t>
            </a:r>
            <a:r>
              <a:rPr lang="en-US" sz="2400"/>
              <a:t> is another name for a </a:t>
            </a:r>
            <a:r>
              <a:rPr lang="en-US" sz="2400" i="1"/>
              <a:t>supply chain</a:t>
            </a:r>
            <a:r>
              <a:rPr lang="en-US" sz="2400"/>
              <a:t>.</a:t>
            </a:r>
          </a:p>
          <a:p>
            <a:r>
              <a:rPr lang="en-US" sz="2400"/>
              <a:t>A </a:t>
            </a:r>
            <a:r>
              <a:rPr lang="en-US" sz="2400" i="1"/>
              <a:t>supply chain</a:t>
            </a:r>
            <a:r>
              <a:rPr lang="en-US" sz="2400"/>
              <a:t> is a sequence of organizations - their facilities, functions and activities - that are involved in producing and delivering a product or service.</a:t>
            </a:r>
          </a:p>
          <a:p>
            <a:r>
              <a:rPr lang="en-US" sz="2400" i="1"/>
              <a:t>Li &amp; Fung</a:t>
            </a:r>
            <a:r>
              <a:rPr lang="en-US" sz="2400"/>
              <a:t> is Hong Kong’s largest export trading company.  It has also been innovative in supply chain management.</a:t>
            </a:r>
          </a:p>
          <a:p>
            <a:r>
              <a:rPr lang="en-US" sz="2400"/>
              <a:t>In the interview example, it can be seen that </a:t>
            </a:r>
            <a:r>
              <a:rPr lang="en-US" sz="2400" i="1"/>
              <a:t>Li &amp; Fung</a:t>
            </a:r>
            <a:r>
              <a:rPr lang="en-US" sz="2400"/>
              <a:t> has created a supply chain for the purpose of meeting a customer’s needs.  In general, this case is more the exception than the rule, but serves to illustrate some of the pieces of a supply chain.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06400" y="228600"/>
            <a:ext cx="8204200" cy="914400"/>
          </a:xfrm>
        </p:spPr>
        <p:txBody>
          <a:bodyPr/>
          <a:lstStyle/>
          <a:p>
            <a:r>
              <a:rPr lang="en-US" sz="3200"/>
              <a:t>Supply Chain Management - Introduction</a:t>
            </a:r>
          </a:p>
        </p:txBody>
      </p:sp>
      <p:sp>
        <p:nvSpPr>
          <p:cNvPr id="6147" name="Rectangle 3"/>
          <p:cNvSpPr>
            <a:spLocks noGrp="1" noChangeArrowheads="1"/>
          </p:cNvSpPr>
          <p:nvPr>
            <p:ph type="body" idx="1"/>
          </p:nvPr>
        </p:nvSpPr>
        <p:spPr>
          <a:xfrm>
            <a:off x="457200" y="1143000"/>
            <a:ext cx="8178800" cy="4267200"/>
          </a:xfrm>
        </p:spPr>
        <p:txBody>
          <a:bodyPr/>
          <a:lstStyle/>
          <a:p>
            <a:pPr algn="just">
              <a:buFontTx/>
              <a:buNone/>
            </a:pPr>
            <a:r>
              <a:rPr lang="en-US" sz="2400" dirty="0" smtClean="0"/>
              <a:t>		In </a:t>
            </a:r>
            <a:r>
              <a:rPr lang="en-US" sz="2400" dirty="0"/>
              <a:t>a supply chain, virtually all of the members serve as</a:t>
            </a:r>
          </a:p>
          <a:p>
            <a:pPr algn="just">
              <a:buFontTx/>
              <a:buNone/>
            </a:pPr>
            <a:r>
              <a:rPr lang="en-US" sz="2400" dirty="0" smtClean="0"/>
              <a:t>		both </a:t>
            </a:r>
            <a:r>
              <a:rPr lang="en-US" sz="2400" dirty="0"/>
              <a:t>customers as well as suppliers.  In the </a:t>
            </a:r>
            <a:r>
              <a:rPr lang="en-US" sz="2400" i="1" dirty="0"/>
              <a:t>Li &amp; Fung</a:t>
            </a:r>
            <a:endParaRPr lang="en-US" sz="2400" dirty="0"/>
          </a:p>
          <a:p>
            <a:pPr algn="just">
              <a:buFontTx/>
              <a:buNone/>
            </a:pPr>
            <a:r>
              <a:rPr lang="en-US" sz="2400" dirty="0" smtClean="0"/>
              <a:t>		example</a:t>
            </a:r>
            <a:r>
              <a:rPr lang="en-US" sz="2400" dirty="0"/>
              <a:t>, the Korean yarn producer and the Japanese</a:t>
            </a:r>
          </a:p>
          <a:p>
            <a:pPr algn="just">
              <a:buFontTx/>
              <a:buNone/>
            </a:pPr>
            <a:r>
              <a:rPr lang="en-US" sz="2400" dirty="0" smtClean="0"/>
              <a:t>		zipper </a:t>
            </a:r>
            <a:r>
              <a:rPr lang="en-US" sz="2400" dirty="0"/>
              <a:t>producer are probably only suppliers and the</a:t>
            </a:r>
          </a:p>
          <a:p>
            <a:pPr algn="just">
              <a:buFontTx/>
              <a:buNone/>
            </a:pPr>
            <a:r>
              <a:rPr lang="en-US" sz="2400" dirty="0" smtClean="0"/>
              <a:t>		customer’s </a:t>
            </a:r>
            <a:r>
              <a:rPr lang="en-US" sz="2400" dirty="0"/>
              <a:t>customers </a:t>
            </a:r>
            <a:r>
              <a:rPr lang="en-US" sz="2400" dirty="0" smtClean="0"/>
              <a:t>are probably </a:t>
            </a:r>
            <a:r>
              <a:rPr lang="en-US" sz="2400" dirty="0"/>
              <a:t>only customers.  </a:t>
            </a:r>
            <a:r>
              <a:rPr lang="en-US" sz="2400" dirty="0" smtClean="0"/>
              <a:t>	Every </a:t>
            </a:r>
            <a:r>
              <a:rPr lang="en-US" sz="2400" dirty="0"/>
              <a:t>other organization in </a:t>
            </a:r>
            <a:r>
              <a:rPr lang="en-US" sz="2400" dirty="0" smtClean="0"/>
              <a:t>the supply </a:t>
            </a:r>
            <a:r>
              <a:rPr lang="en-US" sz="2400" dirty="0"/>
              <a:t>chain is both a </a:t>
            </a:r>
            <a:r>
              <a:rPr lang="en-US" sz="2400" dirty="0" smtClean="0"/>
              <a:t>	customer </a:t>
            </a:r>
            <a:r>
              <a:rPr lang="en-US" sz="2400" dirty="0"/>
              <a:t>and a supplier.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Industry - Overview</a:t>
            </a:r>
            <a:endParaRPr lang="en-US" dirty="0"/>
          </a:p>
        </p:txBody>
      </p:sp>
      <p:sp>
        <p:nvSpPr>
          <p:cNvPr id="3" name="Content Placeholder 2"/>
          <p:cNvSpPr>
            <a:spLocks noGrp="1"/>
          </p:cNvSpPr>
          <p:nvPr>
            <p:ph idx="1"/>
          </p:nvPr>
        </p:nvSpPr>
        <p:spPr/>
        <p:txBody>
          <a:bodyPr>
            <a:normAutofit fontScale="92500"/>
          </a:bodyPr>
          <a:lstStyle/>
          <a:p>
            <a:pPr algn="just"/>
            <a:r>
              <a:rPr lang="en-US" dirty="0"/>
              <a:t>Information technology (IT) is the application of computers and telecommunications equipment to store, retrieve, transmit and manipulate data, often in the context of a business or other enterprise. </a:t>
            </a:r>
          </a:p>
          <a:p>
            <a:pPr algn="just"/>
            <a:r>
              <a:rPr lang="en-US" dirty="0"/>
              <a:t>The term is commonly used as a synonym for computers and computer networks, but it also encompasses other information distribution technologies such as television and telephones.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a:t>Several industries are associated with information technology, such as computer hardware, software, electronics, semiconductors, internet, telecom equipment, e-commerce and computer services. </a:t>
            </a:r>
          </a:p>
          <a:p>
            <a:pPr algn="just"/>
            <a:r>
              <a:rPr lang="en-US" dirty="0"/>
              <a:t>In a business context, the Information Technology Association of America has defined information technology as "the study, design, development, application, implementation, support or management of computer-based information systems".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responsibilities of those working in the field include network administration, software development and installation, and the planning and management of an organization's technology life cycle, by which hardware and software is maintained, upgraded and replaced.</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dirty="0" smtClean="0"/>
              <a:t>According to Fisher, to operate an effective supply chain the first step is to understand the nature of the demand. </a:t>
            </a:r>
          </a:p>
          <a:p>
            <a:pPr algn="just"/>
            <a:r>
              <a:rPr lang="en-US" dirty="0" smtClean="0"/>
              <a:t>The demand of a product is a very complex phenomenon, and many aspects are important, like the actual stage of the product life cycle, product variety, predictability of demand and market standards for lead times and customer service level(particularly the percentage of demand filled from in-stock goods).</a:t>
            </a:r>
          </a:p>
          <a:p>
            <a:pPr algn="just"/>
            <a:r>
              <a:rPr lang="en-US" dirty="0" smtClean="0"/>
              <a:t>Fisher found that if products are qualified on the basis of their demand patterns, they fall into one of two categories: products are either primarily functional or primarily innovative. </a:t>
            </a:r>
          </a:p>
          <a:p>
            <a:pPr algn="just"/>
            <a:r>
              <a:rPr lang="en-US" dirty="0" smtClean="0"/>
              <a:t>The different types of products require managing supply chains differently.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1635</Words>
  <Application>Microsoft Office PowerPoint</Application>
  <PresentationFormat>On-screen Show (4:3)</PresentationFormat>
  <Paragraphs>170</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Clip</vt:lpstr>
      <vt:lpstr>SCM in IT Industry</vt:lpstr>
      <vt:lpstr>Learning Objectives</vt:lpstr>
      <vt:lpstr>Supply Chain Management - Introduction</vt:lpstr>
      <vt:lpstr>Supply Chain Management - Introduction</vt:lpstr>
      <vt:lpstr>Supply Chain Management - Introduction</vt:lpstr>
      <vt:lpstr>IT Industry - Overview</vt:lpstr>
      <vt:lpstr>Slide 7</vt:lpstr>
      <vt:lpstr>Slide 8</vt:lpstr>
      <vt:lpstr>Slide 9</vt:lpstr>
      <vt:lpstr>Slide 10</vt:lpstr>
      <vt:lpstr>Slide 11</vt:lpstr>
      <vt:lpstr>What is a Supply Chain ?</vt:lpstr>
      <vt:lpstr>Slide 13</vt:lpstr>
      <vt:lpstr>Flows in a supply chain</vt:lpstr>
      <vt:lpstr>Key Observations</vt:lpstr>
      <vt:lpstr>Key Observations (continued)</vt:lpstr>
      <vt:lpstr>Philosophy of SCM</vt:lpstr>
      <vt:lpstr>Evolution of SCM  </vt:lpstr>
      <vt:lpstr>Why is SCM Important?</vt:lpstr>
      <vt:lpstr>Why is SCM Important? (continued)</vt:lpstr>
      <vt:lpstr>Logistics Management</vt:lpstr>
      <vt:lpstr>Slide 22</vt:lpstr>
      <vt:lpstr>What is logistics?</vt:lpstr>
      <vt:lpstr>Slide 24</vt:lpstr>
      <vt:lpstr>Evolution of Logistics towards Supply Chain</vt:lpstr>
      <vt:lpstr>The Hierarchy of Planning</vt:lpstr>
      <vt:lpstr>Slide 27</vt:lpstr>
      <vt:lpstr>Slide 28</vt:lpstr>
      <vt:lpstr>Relationship between SCM Strategy and Corporate Strategy</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in IT Industry</dc:title>
  <dc:creator>Roopam Chandra</dc:creator>
  <cp:lastModifiedBy>admin</cp:lastModifiedBy>
  <cp:revision>28</cp:revision>
  <dcterms:created xsi:type="dcterms:W3CDTF">2013-09-17T15:57:47Z</dcterms:created>
  <dcterms:modified xsi:type="dcterms:W3CDTF">2013-09-20T07:10:28Z</dcterms:modified>
</cp:coreProperties>
</file>