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7" r:id="rId20"/>
    <p:sldId id="278" r:id="rId21"/>
    <p:sldId id="280" r:id="rId22"/>
  </p:sldIdLst>
  <p:sldSz cx="10693400" cy="8280400"/>
  <p:notesSz cx="10693400" cy="828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48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566924"/>
            <a:ext cx="9089390" cy="1738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637024"/>
            <a:ext cx="7485380" cy="2070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rgbClr val="0000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rgbClr val="0000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904492"/>
            <a:ext cx="4651629" cy="5465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904492"/>
            <a:ext cx="4651629" cy="5465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9/14/2017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12180" y="2971626"/>
            <a:ext cx="8867775" cy="0"/>
          </a:xfrm>
          <a:custGeom>
            <a:avLst/>
            <a:gdLst/>
            <a:ahLst/>
            <a:cxnLst/>
            <a:rect l="l" t="t" r="r" b="b"/>
            <a:pathLst>
              <a:path w="8867775">
                <a:moveTo>
                  <a:pt x="0" y="0"/>
                </a:moveTo>
                <a:lnTo>
                  <a:pt x="8867648" y="0"/>
                </a:lnTo>
              </a:path>
            </a:pathLst>
          </a:custGeom>
          <a:ln w="44999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rgbClr val="0000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9/14/2017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9/14/2017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37077" y="313889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5" h="648335">
                <a:moveTo>
                  <a:pt x="0" y="648233"/>
                </a:moveTo>
                <a:lnTo>
                  <a:pt x="648233" y="648233"/>
                </a:lnTo>
                <a:lnTo>
                  <a:pt x="648233" y="0"/>
                </a:lnTo>
                <a:lnTo>
                  <a:pt x="0" y="0"/>
                </a:lnTo>
                <a:lnTo>
                  <a:pt x="0" y="648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67919" y="230688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5" h="648335">
                <a:moveTo>
                  <a:pt x="0" y="648233"/>
                </a:moveTo>
                <a:lnTo>
                  <a:pt x="648233" y="648233"/>
                </a:lnTo>
                <a:lnTo>
                  <a:pt x="648233" y="0"/>
                </a:lnTo>
                <a:lnTo>
                  <a:pt x="0" y="0"/>
                </a:lnTo>
                <a:lnTo>
                  <a:pt x="0" y="648233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176" y="233949"/>
            <a:ext cx="8407046" cy="830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rgbClr val="0000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6273" y="1309309"/>
            <a:ext cx="10380852" cy="5716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700772"/>
            <a:ext cx="3421888" cy="414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700772"/>
            <a:ext cx="2459482" cy="414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700772"/>
            <a:ext cx="2459482" cy="414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ngbein.org/teaching/latex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ug.org/" TargetMode="External"/><Relationship Id="rId4" Type="http://schemas.openxmlformats.org/officeDocument/2006/relationships/hyperlink" Target="http://www.ctan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1288" y="2006600"/>
            <a:ext cx="7369809" cy="90170"/>
          </a:xfrm>
          <a:custGeom>
            <a:avLst/>
            <a:gdLst/>
            <a:ahLst/>
            <a:cxnLst/>
            <a:rect l="l" t="t" r="r" b="b"/>
            <a:pathLst>
              <a:path w="7369809" h="90170">
                <a:moveTo>
                  <a:pt x="0" y="89999"/>
                </a:moveTo>
                <a:lnTo>
                  <a:pt x="7369416" y="89999"/>
                </a:lnTo>
                <a:lnTo>
                  <a:pt x="7369416" y="0"/>
                </a:lnTo>
                <a:lnTo>
                  <a:pt x="0" y="0"/>
                </a:lnTo>
                <a:lnTo>
                  <a:pt x="0" y="89999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7491" y="2235238"/>
            <a:ext cx="7017384" cy="830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Typesetting </a:t>
            </a:r>
            <a:r>
              <a:rPr spc="15" dirty="0"/>
              <a:t>with </a:t>
            </a:r>
            <a:r>
              <a:rPr spc="-400" dirty="0"/>
              <a:t>T</a:t>
            </a:r>
            <a:r>
              <a:rPr sz="6375" spc="-600" baseline="-15032" dirty="0"/>
              <a:t>E</a:t>
            </a:r>
            <a:r>
              <a:rPr sz="4250" spc="-400" dirty="0"/>
              <a:t>X  </a:t>
            </a:r>
            <a:r>
              <a:rPr sz="4250" spc="10" dirty="0"/>
              <a:t>/</a:t>
            </a:r>
            <a:r>
              <a:rPr sz="4250" spc="-375" dirty="0"/>
              <a:t> </a:t>
            </a:r>
            <a:r>
              <a:rPr sz="4250" spc="-670" dirty="0"/>
              <a:t>L</a:t>
            </a:r>
            <a:r>
              <a:rPr sz="4425" spc="-1005" baseline="17890" dirty="0"/>
              <a:t>A</a:t>
            </a:r>
            <a:r>
              <a:rPr sz="4250" spc="-670" dirty="0"/>
              <a:t>T</a:t>
            </a:r>
            <a:r>
              <a:rPr sz="6375" spc="-1005" baseline="-15032" dirty="0"/>
              <a:t>E</a:t>
            </a:r>
            <a:r>
              <a:rPr sz="4250" spc="-670" dirty="0"/>
              <a:t>X</a:t>
            </a:r>
            <a:endParaRPr sz="4250" dirty="0"/>
          </a:p>
        </p:txBody>
      </p:sp>
      <p:sp>
        <p:nvSpPr>
          <p:cNvPr id="4" name="object 4"/>
          <p:cNvSpPr/>
          <p:nvPr/>
        </p:nvSpPr>
        <p:spPr>
          <a:xfrm>
            <a:off x="1661279" y="3083626"/>
            <a:ext cx="7369809" cy="90170"/>
          </a:xfrm>
          <a:custGeom>
            <a:avLst/>
            <a:gdLst/>
            <a:ahLst/>
            <a:cxnLst/>
            <a:rect l="l" t="t" r="r" b="b"/>
            <a:pathLst>
              <a:path w="7369809" h="90169">
                <a:moveTo>
                  <a:pt x="0" y="89999"/>
                </a:moveTo>
                <a:lnTo>
                  <a:pt x="7369416" y="89999"/>
                </a:lnTo>
                <a:lnTo>
                  <a:pt x="7369416" y="0"/>
                </a:lnTo>
                <a:lnTo>
                  <a:pt x="0" y="0"/>
                </a:lnTo>
                <a:lnTo>
                  <a:pt x="0" y="89999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8591" y="5054600"/>
            <a:ext cx="9735185" cy="203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50" b="1" spc="-5" dirty="0">
                <a:solidFill>
                  <a:srgbClr val="000080"/>
                </a:solidFill>
                <a:latin typeface="Arial"/>
                <a:cs typeface="Arial"/>
              </a:rPr>
              <a:t>Part </a:t>
            </a:r>
            <a:r>
              <a:rPr sz="3550" b="1" spc="5" dirty="0">
                <a:solidFill>
                  <a:srgbClr val="000080"/>
                </a:solidFill>
                <a:latin typeface="Arial"/>
                <a:cs typeface="Arial"/>
              </a:rPr>
              <a:t>I: </a:t>
            </a:r>
            <a:r>
              <a:rPr sz="3550" b="1" spc="10" dirty="0">
                <a:solidFill>
                  <a:srgbClr val="000080"/>
                </a:solidFill>
                <a:latin typeface="Arial"/>
                <a:cs typeface="Arial"/>
              </a:rPr>
              <a:t>Basic Components and </a:t>
            </a:r>
            <a:r>
              <a:rPr sz="3550" b="1" spc="5" dirty="0">
                <a:solidFill>
                  <a:srgbClr val="000080"/>
                </a:solidFill>
                <a:latin typeface="Arial"/>
                <a:cs typeface="Arial"/>
              </a:rPr>
              <a:t>Essential </a:t>
            </a:r>
            <a:r>
              <a:rPr sz="3550" b="1" spc="-565" dirty="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sz="3675" b="1" spc="-847" baseline="18140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3550" b="1" spc="-565" dirty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sz="5325" b="1" spc="-847" baseline="-14866" dirty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sz="3550" b="1" spc="-565" dirty="0">
                <a:solidFill>
                  <a:srgbClr val="000080"/>
                </a:solidFill>
                <a:latin typeface="Arial"/>
                <a:cs typeface="Arial"/>
              </a:rPr>
              <a:t>X</a:t>
            </a:r>
            <a:endParaRPr sz="3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100" dirty="0">
              <a:latin typeface="Times New Roman"/>
              <a:cs typeface="Times New Roman"/>
            </a:endParaRPr>
          </a:p>
          <a:p>
            <a:pPr marL="3421379">
              <a:lnSpc>
                <a:spcPct val="100000"/>
              </a:lnSpc>
              <a:spcBef>
                <a:spcPts val="5"/>
              </a:spcBef>
            </a:pPr>
            <a:endParaRPr sz="355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8260175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>
                <a:moveTo>
                  <a:pt x="0" y="0"/>
                </a:moveTo>
                <a:lnTo>
                  <a:pt x="10692003" y="0"/>
                </a:lnTo>
              </a:path>
            </a:pathLst>
          </a:custGeom>
          <a:ln w="396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Components </a:t>
            </a:r>
            <a:r>
              <a:rPr spc="15" dirty="0"/>
              <a:t>of the </a:t>
            </a:r>
            <a:r>
              <a:rPr spc="-400" dirty="0"/>
              <a:t>T</a:t>
            </a:r>
            <a:r>
              <a:rPr sz="6375" spc="-600" baseline="-15032" dirty="0"/>
              <a:t>E</a:t>
            </a:r>
            <a:r>
              <a:rPr sz="4250" spc="-400" dirty="0"/>
              <a:t>X</a:t>
            </a:r>
            <a:r>
              <a:rPr sz="4250" spc="-55" dirty="0"/>
              <a:t> </a:t>
            </a:r>
            <a:r>
              <a:rPr sz="4250" spc="15" dirty="0"/>
              <a:t>System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167913" y="4142944"/>
            <a:ext cx="2773045" cy="532765"/>
          </a:xfrm>
          <a:prstGeom prst="rect">
            <a:avLst/>
          </a:prstGeom>
          <a:solidFill>
            <a:srgbClr val="009900"/>
          </a:solidFill>
        </p:spPr>
        <p:txBody>
          <a:bodyPr vert="horz" wrap="square" lIns="0" tIns="2476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95"/>
              </a:spcBef>
            </a:pPr>
            <a:r>
              <a:rPr sz="2950" spc="-10" dirty="0">
                <a:solidFill>
                  <a:srgbClr val="FFF200"/>
                </a:solidFill>
                <a:latin typeface="Arial"/>
                <a:cs typeface="Arial"/>
              </a:rPr>
              <a:t>Aux.</a:t>
            </a:r>
            <a:r>
              <a:rPr sz="2950" spc="-9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Files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9772" y="4648581"/>
            <a:ext cx="256540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50" dirty="0">
                <a:latin typeface="Lucida Sans Unicode"/>
                <a:cs typeface="Lucida Sans Unicode"/>
              </a:rPr>
              <a:t>¢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916" y="5130334"/>
            <a:ext cx="2773045" cy="532765"/>
          </a:xfrm>
          <a:prstGeom prst="rect">
            <a:avLst/>
          </a:prstGeom>
          <a:solidFill>
            <a:srgbClr val="000099"/>
          </a:solidFill>
        </p:spPr>
        <p:txBody>
          <a:bodyPr vert="horz" wrap="square" lIns="0" tIns="2476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95"/>
              </a:spcBef>
            </a:pPr>
            <a:r>
              <a:rPr sz="2950" spc="-5" dirty="0">
                <a:solidFill>
                  <a:srgbClr val="FFF200"/>
                </a:solidFill>
                <a:latin typeface="Arial"/>
                <a:cs typeface="Arial"/>
              </a:rPr>
              <a:t>MakeIndex</a:t>
            </a:r>
            <a:endParaRPr sz="2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913" y="7271994"/>
            <a:ext cx="2773045" cy="537845"/>
          </a:xfrm>
          <a:prstGeom prst="rect">
            <a:avLst/>
          </a:prstGeom>
          <a:solidFill>
            <a:srgbClr val="009900"/>
          </a:solidFill>
        </p:spPr>
        <p:txBody>
          <a:bodyPr vert="horz" wrap="square" lIns="0" tIns="2984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235"/>
              </a:spcBef>
            </a:pP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PS/PDF/.</a:t>
            </a:r>
            <a:r>
              <a:rPr sz="2950" spc="-35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9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950" spc="-35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9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950" spc="-35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950" spc="5" dirty="0">
                <a:solidFill>
                  <a:srgbClr val="FFF200"/>
                </a:solidFill>
                <a:latin typeface="Arial"/>
                <a:cs typeface="Arial"/>
              </a:rPr>
              <a:t>File</a:t>
            </a:r>
            <a:endParaRPr sz="2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56354" y="4068452"/>
            <a:ext cx="403225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580" dirty="0">
                <a:latin typeface="Lucida Sans Unicode"/>
                <a:cs typeface="Lucida Sans Unicode"/>
              </a:rPr>
              <a:t>⇔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56354" y="7254157"/>
            <a:ext cx="403225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200" dirty="0">
                <a:latin typeface="Lucida Sans Unicode"/>
                <a:cs typeface="Lucida Sans Unicode"/>
              </a:rPr>
              <a:t>⇐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22989" y="1217215"/>
            <a:ext cx="2773045" cy="1082675"/>
          </a:xfrm>
          <a:prstGeom prst="rect">
            <a:avLst/>
          </a:prstGeom>
          <a:solidFill>
            <a:srgbClr val="660000"/>
          </a:solidFill>
        </p:spPr>
        <p:txBody>
          <a:bodyPr vert="horz" wrap="square" lIns="0" tIns="2984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235"/>
              </a:spcBef>
            </a:pPr>
            <a:r>
              <a:rPr sz="2950" spc="-280" dirty="0">
                <a:solidFill>
                  <a:srgbClr val="FFF200"/>
                </a:solidFill>
                <a:latin typeface="Arial"/>
                <a:cs typeface="Arial"/>
              </a:rPr>
              <a:t>T</a:t>
            </a:r>
            <a:r>
              <a:rPr sz="4425" spc="-419" baseline="-15065" dirty="0">
                <a:solidFill>
                  <a:srgbClr val="FFF200"/>
                </a:solidFill>
                <a:latin typeface="Arial"/>
                <a:cs typeface="Arial"/>
              </a:rPr>
              <a:t>E</a:t>
            </a:r>
            <a:r>
              <a:rPr sz="2950" spc="-280" dirty="0">
                <a:solidFill>
                  <a:srgbClr val="FFF200"/>
                </a:solidFill>
                <a:latin typeface="Arial"/>
                <a:cs typeface="Arial"/>
              </a:rPr>
              <a:t>X</a:t>
            </a:r>
            <a:r>
              <a:rPr sz="2950" spc="-6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Sources</a:t>
            </a:r>
            <a:endParaRPr sz="295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  <a:spcBef>
                <a:spcPts val="745"/>
              </a:spcBef>
            </a:pP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(+images,</a:t>
            </a:r>
            <a:r>
              <a:rPr sz="2450" spc="-5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10" dirty="0">
                <a:solidFill>
                  <a:srgbClr val="FFF200"/>
                </a:solidFill>
                <a:latin typeface="Arial"/>
                <a:cs typeface="Arial"/>
              </a:rPr>
              <a:t>etc.)</a:t>
            </a:r>
            <a:endParaRPr sz="2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54854" y="2199914"/>
            <a:ext cx="256540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459" dirty="0">
                <a:latin typeface="Lucida Sans Unicode"/>
                <a:cs typeface="Lucida Sans Unicode"/>
              </a:rPr>
              <a:t>⇓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22992" y="2671960"/>
            <a:ext cx="2773045" cy="3329304"/>
          </a:xfrm>
          <a:custGeom>
            <a:avLst/>
            <a:gdLst/>
            <a:ahLst/>
            <a:cxnLst/>
            <a:rect l="l" t="t" r="r" b="b"/>
            <a:pathLst>
              <a:path w="2773045" h="3329304">
                <a:moveTo>
                  <a:pt x="0" y="3328873"/>
                </a:moveTo>
                <a:lnTo>
                  <a:pt x="2773057" y="3328873"/>
                </a:lnTo>
                <a:lnTo>
                  <a:pt x="2773057" y="0"/>
                </a:lnTo>
                <a:lnTo>
                  <a:pt x="0" y="0"/>
                </a:lnTo>
                <a:lnTo>
                  <a:pt x="0" y="3328873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836817" y="3951879"/>
            <a:ext cx="2266315" cy="573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280" dirty="0">
                <a:solidFill>
                  <a:srgbClr val="FFF200"/>
                </a:solidFill>
                <a:latin typeface="Arial"/>
                <a:cs typeface="Arial"/>
              </a:rPr>
              <a:t>T</a:t>
            </a:r>
            <a:r>
              <a:rPr sz="4425" spc="-419" baseline="-15065" dirty="0">
                <a:solidFill>
                  <a:srgbClr val="FFF200"/>
                </a:solidFill>
                <a:latin typeface="Arial"/>
                <a:cs typeface="Arial"/>
              </a:rPr>
              <a:t>E</a:t>
            </a:r>
            <a:r>
              <a:rPr sz="2950" spc="-280" dirty="0">
                <a:solidFill>
                  <a:srgbClr val="FFF200"/>
                </a:solidFill>
                <a:latin typeface="Arial"/>
                <a:cs typeface="Arial"/>
              </a:rPr>
              <a:t>X</a:t>
            </a:r>
            <a:r>
              <a:rPr sz="2950" spc="-6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Compiler</a:t>
            </a:r>
            <a:endParaRPr sz="2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54854" y="5901207"/>
            <a:ext cx="256540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459" dirty="0">
                <a:latin typeface="Lucida Sans Unicode"/>
                <a:cs typeface="Lucida Sans Unicode"/>
              </a:rPr>
              <a:t>⇓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2992" y="6351685"/>
            <a:ext cx="2773045" cy="537845"/>
          </a:xfrm>
          <a:prstGeom prst="rect">
            <a:avLst/>
          </a:prstGeom>
          <a:solidFill>
            <a:srgbClr val="009900"/>
          </a:solidFill>
        </p:spPr>
        <p:txBody>
          <a:bodyPr vert="horz" wrap="square" lIns="0" tIns="2984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235"/>
              </a:spcBef>
            </a:pPr>
            <a:r>
              <a:rPr sz="2950" spc="-20" dirty="0">
                <a:solidFill>
                  <a:srgbClr val="FFF200"/>
                </a:solidFill>
                <a:latin typeface="Arial"/>
                <a:cs typeface="Arial"/>
              </a:rPr>
              <a:t>DVI/PDF</a:t>
            </a:r>
            <a:r>
              <a:rPr sz="2950" spc="-5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950" spc="5" dirty="0">
                <a:solidFill>
                  <a:srgbClr val="FFF200"/>
                </a:solidFill>
                <a:latin typeface="Arial"/>
                <a:cs typeface="Arial"/>
              </a:rPr>
              <a:t>File</a:t>
            </a:r>
            <a:endParaRPr sz="29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54854" y="6862801"/>
            <a:ext cx="256540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459" dirty="0">
                <a:latin typeface="Lucida Sans Unicode"/>
                <a:cs typeface="Lucida Sans Unicode"/>
              </a:rPr>
              <a:t>⇓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22992" y="7313279"/>
            <a:ext cx="2773045" cy="537845"/>
          </a:xfrm>
          <a:prstGeom prst="rect">
            <a:avLst/>
          </a:prstGeom>
          <a:solidFill>
            <a:srgbClr val="000099"/>
          </a:solidFill>
        </p:spPr>
        <p:txBody>
          <a:bodyPr vert="horz" wrap="square" lIns="0" tIns="2984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235"/>
              </a:spcBef>
            </a:pPr>
            <a:r>
              <a:rPr sz="2950" spc="-60" dirty="0">
                <a:solidFill>
                  <a:srgbClr val="FFF200"/>
                </a:solidFill>
                <a:latin typeface="Arial"/>
                <a:cs typeface="Arial"/>
              </a:rPr>
              <a:t>DVI</a:t>
            </a:r>
            <a:r>
              <a:rPr sz="2950" spc="-4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950" spc="5" dirty="0">
                <a:solidFill>
                  <a:srgbClr val="FFF200"/>
                </a:solidFill>
                <a:latin typeface="Arial"/>
                <a:cs typeface="Arial"/>
              </a:rPr>
              <a:t>Converter</a:t>
            </a:r>
            <a:endParaRPr sz="29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11439" y="2487721"/>
            <a:ext cx="403225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200" dirty="0">
                <a:latin typeface="Lucida Sans Unicode"/>
                <a:cs typeface="Lucida Sans Unicode"/>
              </a:rPr>
              <a:t>⇐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11439" y="3389015"/>
            <a:ext cx="403225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200" dirty="0">
                <a:latin typeface="Lucida Sans Unicode"/>
                <a:cs typeface="Lucida Sans Unicode"/>
              </a:rPr>
              <a:t>⇐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11439" y="4487883"/>
            <a:ext cx="403225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200" dirty="0">
                <a:latin typeface="Lucida Sans Unicode"/>
                <a:cs typeface="Lucida Sans Unicode"/>
              </a:rPr>
              <a:t>⇐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73046" y="1862290"/>
            <a:ext cx="2773045" cy="1089660"/>
          </a:xfrm>
          <a:prstGeom prst="rect">
            <a:avLst/>
          </a:prstGeom>
          <a:solidFill>
            <a:srgbClr val="009900"/>
          </a:solidFill>
        </p:spPr>
        <p:txBody>
          <a:bodyPr vert="horz" wrap="square" lIns="0" tIns="2476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95"/>
              </a:spcBef>
            </a:pPr>
            <a:r>
              <a:rPr sz="2950" spc="5" dirty="0">
                <a:solidFill>
                  <a:srgbClr val="FFF200"/>
                </a:solidFill>
                <a:latin typeface="Arial"/>
                <a:cs typeface="Arial"/>
              </a:rPr>
              <a:t>Format</a:t>
            </a:r>
            <a:endParaRPr sz="295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  <a:spcBef>
                <a:spcPts val="745"/>
              </a:spcBef>
            </a:pPr>
            <a:r>
              <a:rPr sz="2450" spc="-270" dirty="0">
                <a:solidFill>
                  <a:srgbClr val="FFF200"/>
                </a:solidFill>
                <a:latin typeface="Arial"/>
                <a:cs typeface="Arial"/>
              </a:rPr>
              <a:t>(L</a:t>
            </a:r>
            <a:r>
              <a:rPr sz="2550" spc="-405" baseline="17973" dirty="0">
                <a:solidFill>
                  <a:srgbClr val="FFF200"/>
                </a:solidFill>
                <a:latin typeface="Arial"/>
                <a:cs typeface="Arial"/>
              </a:rPr>
              <a:t>A</a:t>
            </a:r>
            <a:r>
              <a:rPr sz="2450" spc="-270" dirty="0">
                <a:solidFill>
                  <a:srgbClr val="FFF200"/>
                </a:solidFill>
                <a:latin typeface="Arial"/>
                <a:cs typeface="Arial"/>
              </a:rPr>
              <a:t>T</a:t>
            </a:r>
            <a:r>
              <a:rPr sz="3675" spc="-405" baseline="-14739" dirty="0">
                <a:solidFill>
                  <a:srgbClr val="FFF200"/>
                </a:solidFill>
                <a:latin typeface="Arial"/>
                <a:cs typeface="Arial"/>
              </a:rPr>
              <a:t>E</a:t>
            </a:r>
            <a:r>
              <a:rPr sz="2450" spc="-270" dirty="0">
                <a:solidFill>
                  <a:srgbClr val="FFF200"/>
                </a:solidFill>
                <a:latin typeface="Arial"/>
                <a:cs typeface="Arial"/>
              </a:rPr>
              <a:t>X,</a:t>
            </a:r>
            <a:r>
              <a:rPr sz="2450" spc="-2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450" spc="-29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450" spc="-29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450" spc="-29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)</a:t>
            </a:r>
            <a:endParaRPr sz="24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173048" y="3062864"/>
            <a:ext cx="2773045" cy="1090930"/>
          </a:xfrm>
          <a:custGeom>
            <a:avLst/>
            <a:gdLst/>
            <a:ahLst/>
            <a:cxnLst/>
            <a:rect l="l" t="t" r="r" b="b"/>
            <a:pathLst>
              <a:path w="2773045" h="1090929">
                <a:moveTo>
                  <a:pt x="0" y="1090870"/>
                </a:moveTo>
                <a:lnTo>
                  <a:pt x="2773057" y="1090870"/>
                </a:lnTo>
                <a:lnTo>
                  <a:pt x="2773057" y="0"/>
                </a:lnTo>
                <a:lnTo>
                  <a:pt x="0" y="0"/>
                </a:lnTo>
                <a:lnTo>
                  <a:pt x="0" y="109087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286873" y="3056680"/>
            <a:ext cx="1661795" cy="986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6900"/>
              </a:lnSpc>
            </a:pP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Macro  </a:t>
            </a:r>
            <a:r>
              <a:rPr sz="2950" spc="-105" dirty="0">
                <a:solidFill>
                  <a:srgbClr val="FFF200"/>
                </a:solidFill>
                <a:latin typeface="Arial"/>
                <a:cs typeface="Arial"/>
              </a:rPr>
              <a:t>P</a:t>
            </a: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a</a:t>
            </a:r>
            <a:r>
              <a:rPr sz="2950" spc="-50" dirty="0">
                <a:solidFill>
                  <a:srgbClr val="FFF200"/>
                </a:solidFill>
                <a:latin typeface="Arial"/>
                <a:cs typeface="Arial"/>
              </a:rPr>
              <a:t>c</a:t>
            </a: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kages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173055" y="4265177"/>
            <a:ext cx="2773045" cy="1555115"/>
          </a:xfrm>
          <a:custGeom>
            <a:avLst/>
            <a:gdLst/>
            <a:ahLst/>
            <a:cxnLst/>
            <a:rect l="l" t="t" r="r" b="b"/>
            <a:pathLst>
              <a:path w="2773045" h="1555114">
                <a:moveTo>
                  <a:pt x="0" y="1554975"/>
                </a:moveTo>
                <a:lnTo>
                  <a:pt x="2773057" y="1554975"/>
                </a:lnTo>
                <a:lnTo>
                  <a:pt x="2773057" y="0"/>
                </a:lnTo>
                <a:lnTo>
                  <a:pt x="0" y="0"/>
                </a:lnTo>
                <a:lnTo>
                  <a:pt x="0" y="15549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286880" y="4179422"/>
            <a:ext cx="2545715" cy="153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4600"/>
              </a:lnSpc>
              <a:tabLst>
                <a:tab pos="1511300" algn="l"/>
              </a:tabLst>
            </a:pPr>
            <a:r>
              <a:rPr sz="2950" spc="-10" dirty="0">
                <a:solidFill>
                  <a:srgbClr val="FFF200"/>
                </a:solidFill>
                <a:latin typeface="Arial"/>
                <a:cs typeface="Arial"/>
              </a:rPr>
              <a:t>Font </a:t>
            </a: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Data  </a:t>
            </a:r>
            <a:r>
              <a:rPr sz="2450" spc="10" dirty="0">
                <a:solidFill>
                  <a:srgbClr val="FFF200"/>
                </a:solidFill>
                <a:latin typeface="Arial"/>
                <a:cs typeface="Arial"/>
              </a:rPr>
              <a:t>(met</a:t>
            </a:r>
            <a:r>
              <a:rPr sz="2450" spc="40" dirty="0">
                <a:solidFill>
                  <a:srgbClr val="FFF200"/>
                </a:solidFill>
                <a:latin typeface="Arial"/>
                <a:cs typeface="Arial"/>
              </a:rPr>
              <a:t>r</a:t>
            </a:r>
            <a:r>
              <a:rPr sz="2450" spc="10" dirty="0">
                <a:solidFill>
                  <a:srgbClr val="FFF200"/>
                </a:solidFill>
                <a:latin typeface="Arial"/>
                <a:cs typeface="Arial"/>
              </a:rPr>
              <a:t>ic</a:t>
            </a:r>
            <a:r>
              <a:rPr sz="2450" spc="-30" dirty="0">
                <a:solidFill>
                  <a:srgbClr val="FFF200"/>
                </a:solidFill>
                <a:latin typeface="Arial"/>
                <a:cs typeface="Arial"/>
              </a:rPr>
              <a:t>s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,</a:t>
            </a:r>
            <a:r>
              <a:rPr sz="2450" dirty="0">
                <a:solidFill>
                  <a:srgbClr val="FFF200"/>
                </a:solidFill>
                <a:latin typeface="Arial"/>
                <a:cs typeface="Arial"/>
              </a:rPr>
              <a:t>	</a:t>
            </a:r>
            <a:r>
              <a:rPr sz="2450" spc="10" dirty="0">
                <a:solidFill>
                  <a:srgbClr val="FFF200"/>
                </a:solidFill>
                <a:latin typeface="Arial"/>
                <a:cs typeface="Arial"/>
              </a:rPr>
              <a:t>bitma</a:t>
            </a:r>
            <a:r>
              <a:rPr sz="2450" spc="-75" dirty="0">
                <a:solidFill>
                  <a:srgbClr val="FFF200"/>
                </a:solidFill>
                <a:latin typeface="Arial"/>
                <a:cs typeface="Arial"/>
              </a:rPr>
              <a:t>p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,  </a:t>
            </a:r>
            <a:r>
              <a:rPr sz="2450" spc="-60" dirty="0">
                <a:solidFill>
                  <a:srgbClr val="FFF200"/>
                </a:solidFill>
                <a:latin typeface="Arial"/>
                <a:cs typeface="Arial"/>
              </a:rPr>
              <a:t>Type</a:t>
            </a:r>
            <a:r>
              <a:rPr sz="2450" spc="-2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10" dirty="0">
                <a:solidFill>
                  <a:srgbClr val="FFF200"/>
                </a:solidFill>
                <a:latin typeface="Arial"/>
                <a:cs typeface="Arial"/>
              </a:rPr>
              <a:t>1,</a:t>
            </a:r>
            <a:r>
              <a:rPr sz="2450" spc="-2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450" spc="-28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450" spc="-28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450" spc="-28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)</a:t>
            </a:r>
            <a:endParaRPr sz="24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82588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>
                <a:moveTo>
                  <a:pt x="0" y="0"/>
                </a:moveTo>
                <a:lnTo>
                  <a:pt x="10692003" y="0"/>
                </a:lnTo>
              </a:path>
            </a:pathLst>
          </a:custGeom>
          <a:ln w="42287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Components </a:t>
            </a:r>
            <a:r>
              <a:rPr spc="15" dirty="0"/>
              <a:t>of the </a:t>
            </a:r>
            <a:r>
              <a:rPr spc="-400" dirty="0"/>
              <a:t>T</a:t>
            </a:r>
            <a:r>
              <a:rPr sz="6375" spc="-600" baseline="-15032" dirty="0"/>
              <a:t>E</a:t>
            </a:r>
            <a:r>
              <a:rPr sz="4250" spc="-400" dirty="0"/>
              <a:t>X</a:t>
            </a:r>
            <a:r>
              <a:rPr sz="4250" spc="-55" dirty="0"/>
              <a:t> </a:t>
            </a:r>
            <a:r>
              <a:rPr sz="4250" spc="15" dirty="0"/>
              <a:t>System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167913" y="1752484"/>
            <a:ext cx="2773045" cy="1013460"/>
          </a:xfrm>
          <a:prstGeom prst="rect">
            <a:avLst/>
          </a:prstGeom>
          <a:solidFill>
            <a:srgbClr val="660000"/>
          </a:solidFill>
        </p:spPr>
        <p:txBody>
          <a:bodyPr vert="horz" wrap="square" lIns="0" tIns="13970" rIns="0" bIns="0" rtlCol="0">
            <a:spAutoFit/>
          </a:bodyPr>
          <a:lstStyle/>
          <a:p>
            <a:pPr marL="126364" marR="586105">
              <a:lnSpc>
                <a:spcPts val="3790"/>
              </a:lnSpc>
              <a:spcBef>
                <a:spcPts val="110"/>
              </a:spcBef>
            </a:pP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Bi</a:t>
            </a:r>
            <a:r>
              <a:rPr sz="2950" spc="-50" dirty="0">
                <a:solidFill>
                  <a:srgbClr val="FFF200"/>
                </a:solidFill>
                <a:latin typeface="Arial"/>
                <a:cs typeface="Arial"/>
              </a:rPr>
              <a:t>b</a:t>
            </a:r>
            <a:r>
              <a:rPr sz="2950" spc="5" dirty="0">
                <a:solidFill>
                  <a:srgbClr val="FFF200"/>
                </a:solidFill>
                <a:latin typeface="Arial"/>
                <a:cs typeface="Arial"/>
              </a:rPr>
              <a:t>lio</a:t>
            </a:r>
            <a:r>
              <a:rPr sz="2950" spc="-20" dirty="0">
                <a:solidFill>
                  <a:srgbClr val="FFF200"/>
                </a:solidFill>
                <a:latin typeface="Arial"/>
                <a:cs typeface="Arial"/>
              </a:rPr>
              <a:t>g</a:t>
            </a:r>
            <a:r>
              <a:rPr sz="2950" spc="-25" dirty="0">
                <a:solidFill>
                  <a:srgbClr val="FFF200"/>
                </a:solidFill>
                <a:latin typeface="Arial"/>
                <a:cs typeface="Arial"/>
              </a:rPr>
              <a:t>r</a:t>
            </a: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ap</a:t>
            </a:r>
            <a:r>
              <a:rPr sz="2950" spc="-80" dirty="0">
                <a:solidFill>
                  <a:srgbClr val="FFF200"/>
                </a:solidFill>
                <a:latin typeface="Arial"/>
                <a:cs typeface="Arial"/>
              </a:rPr>
              <a:t>h</a:t>
            </a:r>
            <a:r>
              <a:rPr sz="2950" spc="5" dirty="0">
                <a:solidFill>
                  <a:srgbClr val="FFF200"/>
                </a:solidFill>
                <a:latin typeface="Arial"/>
                <a:cs typeface="Arial"/>
              </a:rPr>
              <a:t>y  </a:t>
            </a: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Database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9770" y="2665891"/>
            <a:ext cx="256540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459" dirty="0">
                <a:latin typeface="Lucida Sans Unicode"/>
                <a:cs typeface="Lucida Sans Unicode"/>
              </a:rPr>
              <a:t>⇓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914" y="3114483"/>
            <a:ext cx="2773045" cy="624840"/>
          </a:xfrm>
          <a:prstGeom prst="rect">
            <a:avLst/>
          </a:prstGeom>
          <a:solidFill>
            <a:srgbClr val="000099"/>
          </a:solidFill>
        </p:spPr>
        <p:txBody>
          <a:bodyPr vert="horz" wrap="square" lIns="0" tIns="2476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95"/>
              </a:spcBef>
            </a:pPr>
            <a:r>
              <a:rPr sz="2950" spc="-135" dirty="0">
                <a:solidFill>
                  <a:srgbClr val="FFF200"/>
                </a:solidFill>
                <a:latin typeface="Arial"/>
                <a:cs typeface="Arial"/>
              </a:rPr>
              <a:t>BIBT</a:t>
            </a:r>
            <a:r>
              <a:rPr sz="4425" spc="-202" baseline="-15065" dirty="0">
                <a:solidFill>
                  <a:srgbClr val="FFF200"/>
                </a:solidFill>
                <a:latin typeface="Arial"/>
                <a:cs typeface="Arial"/>
              </a:rPr>
              <a:t>E</a:t>
            </a:r>
            <a:r>
              <a:rPr sz="2950" spc="-135" dirty="0">
                <a:solidFill>
                  <a:srgbClr val="FFF200"/>
                </a:solidFill>
                <a:latin typeface="Arial"/>
                <a:cs typeface="Arial"/>
              </a:rPr>
              <a:t>X</a:t>
            </a:r>
            <a:endParaRPr sz="2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9768" y="3660647"/>
            <a:ext cx="256540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50" dirty="0">
                <a:latin typeface="Lucida Sans Unicode"/>
                <a:cs typeface="Lucida Sans Unicode"/>
              </a:rPr>
              <a:t>¢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913" y="4142944"/>
            <a:ext cx="2773045" cy="532765"/>
          </a:xfrm>
          <a:custGeom>
            <a:avLst/>
            <a:gdLst/>
            <a:ahLst/>
            <a:cxnLst/>
            <a:rect l="l" t="t" r="r" b="b"/>
            <a:pathLst>
              <a:path w="2773045" h="532764">
                <a:moveTo>
                  <a:pt x="0" y="532243"/>
                </a:moveTo>
                <a:lnTo>
                  <a:pt x="2773057" y="532243"/>
                </a:lnTo>
                <a:lnTo>
                  <a:pt x="2773057" y="0"/>
                </a:lnTo>
                <a:lnTo>
                  <a:pt x="0" y="0"/>
                </a:lnTo>
                <a:lnTo>
                  <a:pt x="0" y="532243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1739" y="4167782"/>
            <a:ext cx="1673225" cy="47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10" dirty="0">
                <a:solidFill>
                  <a:srgbClr val="FFF200"/>
                </a:solidFill>
                <a:latin typeface="Arial"/>
                <a:cs typeface="Arial"/>
              </a:rPr>
              <a:t>Aux.</a:t>
            </a:r>
            <a:r>
              <a:rPr sz="2950" spc="-9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Files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9772" y="4648581"/>
            <a:ext cx="256540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50" dirty="0">
                <a:latin typeface="Lucida Sans Unicode"/>
                <a:cs typeface="Lucida Sans Unicode"/>
              </a:rPr>
              <a:t>¢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916" y="5130334"/>
            <a:ext cx="2773045" cy="532765"/>
          </a:xfrm>
          <a:prstGeom prst="rect">
            <a:avLst/>
          </a:prstGeom>
          <a:solidFill>
            <a:srgbClr val="000099"/>
          </a:solidFill>
        </p:spPr>
        <p:txBody>
          <a:bodyPr vert="horz" wrap="square" lIns="0" tIns="2476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95"/>
              </a:spcBef>
            </a:pPr>
            <a:r>
              <a:rPr sz="2950" spc="-5" dirty="0">
                <a:solidFill>
                  <a:srgbClr val="FFF200"/>
                </a:solidFill>
                <a:latin typeface="Arial"/>
                <a:cs typeface="Arial"/>
              </a:rPr>
              <a:t>MakeIndex</a:t>
            </a:r>
            <a:endParaRPr sz="2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913" y="7271994"/>
            <a:ext cx="2773045" cy="537845"/>
          </a:xfrm>
          <a:prstGeom prst="rect">
            <a:avLst/>
          </a:prstGeom>
          <a:solidFill>
            <a:srgbClr val="009900"/>
          </a:solidFill>
        </p:spPr>
        <p:txBody>
          <a:bodyPr vert="horz" wrap="square" lIns="0" tIns="2984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235"/>
              </a:spcBef>
            </a:pP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PS/PDF/.</a:t>
            </a:r>
            <a:r>
              <a:rPr sz="2950" spc="-35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9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950" spc="-35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9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950" spc="-35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950" spc="5" dirty="0">
                <a:solidFill>
                  <a:srgbClr val="FFF200"/>
                </a:solidFill>
                <a:latin typeface="Arial"/>
                <a:cs typeface="Arial"/>
              </a:rPr>
              <a:t>File</a:t>
            </a:r>
            <a:endParaRPr sz="2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56354" y="4068452"/>
            <a:ext cx="403225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580" dirty="0">
                <a:latin typeface="Lucida Sans Unicode"/>
                <a:cs typeface="Lucida Sans Unicode"/>
              </a:rPr>
              <a:t>⇔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56354" y="7254157"/>
            <a:ext cx="403225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200" dirty="0">
                <a:latin typeface="Lucida Sans Unicode"/>
                <a:cs typeface="Lucida Sans Unicode"/>
              </a:rPr>
              <a:t>⇐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2989" y="1217215"/>
            <a:ext cx="2773045" cy="1082675"/>
          </a:xfrm>
          <a:prstGeom prst="rect">
            <a:avLst/>
          </a:prstGeom>
          <a:solidFill>
            <a:srgbClr val="660000"/>
          </a:solidFill>
        </p:spPr>
        <p:txBody>
          <a:bodyPr vert="horz" wrap="square" lIns="0" tIns="2984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235"/>
              </a:spcBef>
            </a:pPr>
            <a:r>
              <a:rPr sz="2950" spc="-280" dirty="0">
                <a:solidFill>
                  <a:srgbClr val="FFF200"/>
                </a:solidFill>
                <a:latin typeface="Arial"/>
                <a:cs typeface="Arial"/>
              </a:rPr>
              <a:t>T</a:t>
            </a:r>
            <a:r>
              <a:rPr sz="4425" spc="-419" baseline="-15065" dirty="0">
                <a:solidFill>
                  <a:srgbClr val="FFF200"/>
                </a:solidFill>
                <a:latin typeface="Arial"/>
                <a:cs typeface="Arial"/>
              </a:rPr>
              <a:t>E</a:t>
            </a:r>
            <a:r>
              <a:rPr sz="2950" spc="-280" dirty="0">
                <a:solidFill>
                  <a:srgbClr val="FFF200"/>
                </a:solidFill>
                <a:latin typeface="Arial"/>
                <a:cs typeface="Arial"/>
              </a:rPr>
              <a:t>X</a:t>
            </a:r>
            <a:r>
              <a:rPr sz="2950" spc="-6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Sources</a:t>
            </a:r>
            <a:endParaRPr sz="295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  <a:spcBef>
                <a:spcPts val="745"/>
              </a:spcBef>
            </a:pP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(+images,</a:t>
            </a:r>
            <a:r>
              <a:rPr sz="2450" spc="-5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10" dirty="0">
                <a:solidFill>
                  <a:srgbClr val="FFF200"/>
                </a:solidFill>
                <a:latin typeface="Arial"/>
                <a:cs typeface="Arial"/>
              </a:rPr>
              <a:t>etc.)</a:t>
            </a:r>
            <a:endParaRPr sz="2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54854" y="2199914"/>
            <a:ext cx="256540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459" dirty="0">
                <a:latin typeface="Lucida Sans Unicode"/>
                <a:cs typeface="Lucida Sans Unicode"/>
              </a:rPr>
              <a:t>⇓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22992" y="2671960"/>
            <a:ext cx="2773045" cy="3329304"/>
          </a:xfrm>
          <a:custGeom>
            <a:avLst/>
            <a:gdLst/>
            <a:ahLst/>
            <a:cxnLst/>
            <a:rect l="l" t="t" r="r" b="b"/>
            <a:pathLst>
              <a:path w="2773045" h="3329304">
                <a:moveTo>
                  <a:pt x="0" y="3328873"/>
                </a:moveTo>
                <a:lnTo>
                  <a:pt x="2773057" y="3328873"/>
                </a:lnTo>
                <a:lnTo>
                  <a:pt x="2773057" y="0"/>
                </a:lnTo>
                <a:lnTo>
                  <a:pt x="0" y="0"/>
                </a:lnTo>
                <a:lnTo>
                  <a:pt x="0" y="3328873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04674" y="4050674"/>
            <a:ext cx="277495" cy="47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15" dirty="0">
                <a:solidFill>
                  <a:srgbClr val="FFF200"/>
                </a:solidFill>
                <a:latin typeface="Arial"/>
                <a:cs typeface="Arial"/>
              </a:rPr>
              <a:t>E</a:t>
            </a:r>
            <a:endParaRPr sz="29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36817" y="3951879"/>
            <a:ext cx="2266315" cy="47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15" dirty="0">
                <a:solidFill>
                  <a:srgbClr val="FFF200"/>
                </a:solidFill>
                <a:latin typeface="Arial"/>
                <a:cs typeface="Arial"/>
              </a:rPr>
              <a:t>T X</a:t>
            </a:r>
            <a:r>
              <a:rPr sz="2950" spc="20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Compiler</a:t>
            </a:r>
            <a:endParaRPr sz="29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54854" y="5901207"/>
            <a:ext cx="256540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459" dirty="0">
                <a:latin typeface="Lucida Sans Unicode"/>
                <a:cs typeface="Lucida Sans Unicode"/>
              </a:rPr>
              <a:t>⇓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22992" y="6351685"/>
            <a:ext cx="2773045" cy="537845"/>
          </a:xfrm>
          <a:prstGeom prst="rect">
            <a:avLst/>
          </a:prstGeom>
          <a:solidFill>
            <a:srgbClr val="009900"/>
          </a:solidFill>
        </p:spPr>
        <p:txBody>
          <a:bodyPr vert="horz" wrap="square" lIns="0" tIns="2984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235"/>
              </a:spcBef>
            </a:pPr>
            <a:r>
              <a:rPr sz="2950" spc="-20" dirty="0">
                <a:solidFill>
                  <a:srgbClr val="FFF200"/>
                </a:solidFill>
                <a:latin typeface="Arial"/>
                <a:cs typeface="Arial"/>
              </a:rPr>
              <a:t>DVI/PDF</a:t>
            </a:r>
            <a:r>
              <a:rPr sz="2950" spc="-5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950" spc="5" dirty="0">
                <a:solidFill>
                  <a:srgbClr val="FFF200"/>
                </a:solidFill>
                <a:latin typeface="Arial"/>
                <a:cs typeface="Arial"/>
              </a:rPr>
              <a:t>File</a:t>
            </a:r>
            <a:endParaRPr sz="29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54854" y="6862801"/>
            <a:ext cx="256540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459" dirty="0">
                <a:latin typeface="Lucida Sans Unicode"/>
                <a:cs typeface="Lucida Sans Unicode"/>
              </a:rPr>
              <a:t>⇓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22992" y="7313279"/>
            <a:ext cx="2773045" cy="537845"/>
          </a:xfrm>
          <a:prstGeom prst="rect">
            <a:avLst/>
          </a:prstGeom>
          <a:solidFill>
            <a:srgbClr val="000099"/>
          </a:solidFill>
        </p:spPr>
        <p:txBody>
          <a:bodyPr vert="horz" wrap="square" lIns="0" tIns="2984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235"/>
              </a:spcBef>
            </a:pPr>
            <a:r>
              <a:rPr sz="2950" spc="-60" dirty="0">
                <a:solidFill>
                  <a:srgbClr val="FFF200"/>
                </a:solidFill>
                <a:latin typeface="Arial"/>
                <a:cs typeface="Arial"/>
              </a:rPr>
              <a:t>DVI</a:t>
            </a:r>
            <a:r>
              <a:rPr sz="2950" spc="-4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950" spc="5" dirty="0">
                <a:solidFill>
                  <a:srgbClr val="FFF200"/>
                </a:solidFill>
                <a:latin typeface="Arial"/>
                <a:cs typeface="Arial"/>
              </a:rPr>
              <a:t>Converter</a:t>
            </a:r>
            <a:endParaRPr sz="29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11439" y="2487721"/>
            <a:ext cx="403225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200" dirty="0">
                <a:latin typeface="Lucida Sans Unicode"/>
                <a:cs typeface="Lucida Sans Unicode"/>
              </a:rPr>
              <a:t>⇐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11439" y="3389015"/>
            <a:ext cx="403225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200" dirty="0">
                <a:latin typeface="Lucida Sans Unicode"/>
                <a:cs typeface="Lucida Sans Unicode"/>
              </a:rPr>
              <a:t>⇐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11439" y="4487883"/>
            <a:ext cx="403225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200" dirty="0">
                <a:latin typeface="Lucida Sans Unicode"/>
                <a:cs typeface="Lucida Sans Unicode"/>
              </a:rPr>
              <a:t>⇐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73046" y="1862290"/>
            <a:ext cx="2773045" cy="1089660"/>
          </a:xfrm>
          <a:prstGeom prst="rect">
            <a:avLst/>
          </a:prstGeom>
          <a:solidFill>
            <a:srgbClr val="009900"/>
          </a:solidFill>
        </p:spPr>
        <p:txBody>
          <a:bodyPr vert="horz" wrap="square" lIns="0" tIns="2476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95"/>
              </a:spcBef>
            </a:pPr>
            <a:r>
              <a:rPr sz="2950" spc="5" dirty="0">
                <a:solidFill>
                  <a:srgbClr val="FFF200"/>
                </a:solidFill>
                <a:latin typeface="Arial"/>
                <a:cs typeface="Arial"/>
              </a:rPr>
              <a:t>Format</a:t>
            </a:r>
            <a:endParaRPr sz="295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  <a:spcBef>
                <a:spcPts val="745"/>
              </a:spcBef>
            </a:pPr>
            <a:r>
              <a:rPr sz="2450" spc="-270" dirty="0">
                <a:solidFill>
                  <a:srgbClr val="FFF200"/>
                </a:solidFill>
                <a:latin typeface="Arial"/>
                <a:cs typeface="Arial"/>
              </a:rPr>
              <a:t>(L</a:t>
            </a:r>
            <a:r>
              <a:rPr sz="2550" spc="-405" baseline="17973" dirty="0">
                <a:solidFill>
                  <a:srgbClr val="FFF200"/>
                </a:solidFill>
                <a:latin typeface="Arial"/>
                <a:cs typeface="Arial"/>
              </a:rPr>
              <a:t>A</a:t>
            </a:r>
            <a:r>
              <a:rPr sz="2450" spc="-270" dirty="0">
                <a:solidFill>
                  <a:srgbClr val="FFF200"/>
                </a:solidFill>
                <a:latin typeface="Arial"/>
                <a:cs typeface="Arial"/>
              </a:rPr>
              <a:t>T</a:t>
            </a:r>
            <a:r>
              <a:rPr sz="3675" spc="-405" baseline="-14739" dirty="0">
                <a:solidFill>
                  <a:srgbClr val="FFF200"/>
                </a:solidFill>
                <a:latin typeface="Arial"/>
                <a:cs typeface="Arial"/>
              </a:rPr>
              <a:t>E</a:t>
            </a:r>
            <a:r>
              <a:rPr sz="2450" spc="-270" dirty="0">
                <a:solidFill>
                  <a:srgbClr val="FFF200"/>
                </a:solidFill>
                <a:latin typeface="Arial"/>
                <a:cs typeface="Arial"/>
              </a:rPr>
              <a:t>X,</a:t>
            </a:r>
            <a:r>
              <a:rPr sz="2450" spc="-2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450" spc="-29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450" spc="-29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450" spc="-29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)</a:t>
            </a:r>
            <a:endParaRPr sz="24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73048" y="3062864"/>
            <a:ext cx="2773045" cy="1090930"/>
          </a:xfrm>
          <a:prstGeom prst="rect">
            <a:avLst/>
          </a:prstGeom>
          <a:solidFill>
            <a:srgbClr val="009900"/>
          </a:solidFill>
        </p:spPr>
        <p:txBody>
          <a:bodyPr vert="horz" wrap="square" lIns="0" tIns="13970" rIns="0" bIns="0" rtlCol="0">
            <a:spAutoFit/>
          </a:bodyPr>
          <a:lstStyle/>
          <a:p>
            <a:pPr marL="126364" marR="1002030">
              <a:lnSpc>
                <a:spcPts val="3790"/>
              </a:lnSpc>
              <a:spcBef>
                <a:spcPts val="110"/>
              </a:spcBef>
            </a:pP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Macro  </a:t>
            </a:r>
            <a:r>
              <a:rPr sz="2950" spc="-105" dirty="0">
                <a:solidFill>
                  <a:srgbClr val="FFF200"/>
                </a:solidFill>
                <a:latin typeface="Arial"/>
                <a:cs typeface="Arial"/>
              </a:rPr>
              <a:t>P</a:t>
            </a: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a</a:t>
            </a:r>
            <a:r>
              <a:rPr sz="2950" spc="-50" dirty="0">
                <a:solidFill>
                  <a:srgbClr val="FFF200"/>
                </a:solidFill>
                <a:latin typeface="Arial"/>
                <a:cs typeface="Arial"/>
              </a:rPr>
              <a:t>c</a:t>
            </a: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kages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173055" y="4265177"/>
            <a:ext cx="2773045" cy="1555115"/>
          </a:xfrm>
          <a:custGeom>
            <a:avLst/>
            <a:gdLst/>
            <a:ahLst/>
            <a:cxnLst/>
            <a:rect l="l" t="t" r="r" b="b"/>
            <a:pathLst>
              <a:path w="2773045" h="1555114">
                <a:moveTo>
                  <a:pt x="0" y="1554975"/>
                </a:moveTo>
                <a:lnTo>
                  <a:pt x="2773057" y="1554975"/>
                </a:lnTo>
                <a:lnTo>
                  <a:pt x="2773057" y="0"/>
                </a:lnTo>
                <a:lnTo>
                  <a:pt x="0" y="0"/>
                </a:lnTo>
                <a:lnTo>
                  <a:pt x="0" y="15549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299580" y="4179422"/>
            <a:ext cx="2520315" cy="1519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24600"/>
              </a:lnSpc>
              <a:tabLst>
                <a:tab pos="1498600" algn="l"/>
              </a:tabLst>
            </a:pPr>
            <a:r>
              <a:rPr sz="2950" spc="-10" dirty="0">
                <a:solidFill>
                  <a:srgbClr val="FFF200"/>
                </a:solidFill>
                <a:latin typeface="Arial"/>
                <a:cs typeface="Arial"/>
              </a:rPr>
              <a:t>Font </a:t>
            </a: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Data  </a:t>
            </a:r>
            <a:r>
              <a:rPr sz="2450" spc="10" dirty="0">
                <a:solidFill>
                  <a:srgbClr val="FFF200"/>
                </a:solidFill>
                <a:latin typeface="Arial"/>
                <a:cs typeface="Arial"/>
              </a:rPr>
              <a:t>(met</a:t>
            </a:r>
            <a:r>
              <a:rPr sz="2450" spc="40" dirty="0">
                <a:solidFill>
                  <a:srgbClr val="FFF200"/>
                </a:solidFill>
                <a:latin typeface="Arial"/>
                <a:cs typeface="Arial"/>
              </a:rPr>
              <a:t>r</a:t>
            </a:r>
            <a:r>
              <a:rPr sz="2450" spc="10" dirty="0">
                <a:solidFill>
                  <a:srgbClr val="FFF200"/>
                </a:solidFill>
                <a:latin typeface="Arial"/>
                <a:cs typeface="Arial"/>
              </a:rPr>
              <a:t>ic</a:t>
            </a:r>
            <a:r>
              <a:rPr sz="2450" spc="-30" dirty="0">
                <a:solidFill>
                  <a:srgbClr val="FFF200"/>
                </a:solidFill>
                <a:latin typeface="Arial"/>
                <a:cs typeface="Arial"/>
              </a:rPr>
              <a:t>s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,</a:t>
            </a:r>
            <a:r>
              <a:rPr sz="2450" dirty="0">
                <a:solidFill>
                  <a:srgbClr val="FFF200"/>
                </a:solidFill>
                <a:latin typeface="Arial"/>
                <a:cs typeface="Arial"/>
              </a:rPr>
              <a:t>	</a:t>
            </a:r>
            <a:r>
              <a:rPr sz="2450" spc="10" dirty="0">
                <a:solidFill>
                  <a:srgbClr val="FFF200"/>
                </a:solidFill>
                <a:latin typeface="Arial"/>
                <a:cs typeface="Arial"/>
              </a:rPr>
              <a:t>bitma</a:t>
            </a:r>
            <a:r>
              <a:rPr sz="2450" spc="-75" dirty="0">
                <a:solidFill>
                  <a:srgbClr val="FFF200"/>
                </a:solidFill>
                <a:latin typeface="Arial"/>
                <a:cs typeface="Arial"/>
              </a:rPr>
              <a:t>p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,  </a:t>
            </a:r>
            <a:r>
              <a:rPr sz="2450" spc="-60" dirty="0">
                <a:solidFill>
                  <a:srgbClr val="FFF200"/>
                </a:solidFill>
                <a:latin typeface="Arial"/>
                <a:cs typeface="Arial"/>
              </a:rPr>
              <a:t>Type</a:t>
            </a:r>
            <a:r>
              <a:rPr sz="2450" spc="-2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10" dirty="0">
                <a:solidFill>
                  <a:srgbClr val="FFF200"/>
                </a:solidFill>
                <a:latin typeface="Arial"/>
                <a:cs typeface="Arial"/>
              </a:rPr>
              <a:t>1,</a:t>
            </a:r>
            <a:r>
              <a:rPr sz="2450" spc="-2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450" spc="-28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450" spc="-28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450" spc="-28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)</a:t>
            </a:r>
            <a:endParaRPr sz="24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82588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>
                <a:moveTo>
                  <a:pt x="0" y="0"/>
                </a:moveTo>
                <a:lnTo>
                  <a:pt x="10692003" y="0"/>
                </a:lnTo>
              </a:path>
            </a:pathLst>
          </a:custGeom>
          <a:ln w="42287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Components </a:t>
            </a:r>
            <a:r>
              <a:rPr spc="15" dirty="0"/>
              <a:t>of the </a:t>
            </a:r>
            <a:r>
              <a:rPr spc="-400" dirty="0"/>
              <a:t>T</a:t>
            </a:r>
            <a:r>
              <a:rPr sz="6375" spc="-600" baseline="-15032" dirty="0"/>
              <a:t>E</a:t>
            </a:r>
            <a:r>
              <a:rPr sz="4250" spc="-400" dirty="0"/>
              <a:t>X</a:t>
            </a:r>
            <a:r>
              <a:rPr sz="4250" spc="-55" dirty="0"/>
              <a:t> </a:t>
            </a:r>
            <a:r>
              <a:rPr sz="4250" spc="15" dirty="0"/>
              <a:t>System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167913" y="1752484"/>
            <a:ext cx="2773045" cy="1013460"/>
          </a:xfrm>
          <a:prstGeom prst="rect">
            <a:avLst/>
          </a:prstGeom>
          <a:solidFill>
            <a:srgbClr val="660000"/>
          </a:solidFill>
        </p:spPr>
        <p:txBody>
          <a:bodyPr vert="horz" wrap="square" lIns="0" tIns="13970" rIns="0" bIns="0" rtlCol="0">
            <a:spAutoFit/>
          </a:bodyPr>
          <a:lstStyle/>
          <a:p>
            <a:pPr marL="126364" marR="586105">
              <a:lnSpc>
                <a:spcPts val="3790"/>
              </a:lnSpc>
              <a:spcBef>
                <a:spcPts val="110"/>
              </a:spcBef>
            </a:pP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Bi</a:t>
            </a:r>
            <a:r>
              <a:rPr sz="2950" spc="-50" dirty="0">
                <a:solidFill>
                  <a:srgbClr val="FFF200"/>
                </a:solidFill>
                <a:latin typeface="Arial"/>
                <a:cs typeface="Arial"/>
              </a:rPr>
              <a:t>b</a:t>
            </a:r>
            <a:r>
              <a:rPr sz="2950" spc="5" dirty="0">
                <a:solidFill>
                  <a:srgbClr val="FFF200"/>
                </a:solidFill>
                <a:latin typeface="Arial"/>
                <a:cs typeface="Arial"/>
              </a:rPr>
              <a:t>lio</a:t>
            </a:r>
            <a:r>
              <a:rPr sz="2950" spc="-20" dirty="0">
                <a:solidFill>
                  <a:srgbClr val="FFF200"/>
                </a:solidFill>
                <a:latin typeface="Arial"/>
                <a:cs typeface="Arial"/>
              </a:rPr>
              <a:t>g</a:t>
            </a:r>
            <a:r>
              <a:rPr sz="2950" spc="-25" dirty="0">
                <a:solidFill>
                  <a:srgbClr val="FFF200"/>
                </a:solidFill>
                <a:latin typeface="Arial"/>
                <a:cs typeface="Arial"/>
              </a:rPr>
              <a:t>r</a:t>
            </a: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ap</a:t>
            </a:r>
            <a:r>
              <a:rPr sz="2950" spc="-80" dirty="0">
                <a:solidFill>
                  <a:srgbClr val="FFF200"/>
                </a:solidFill>
                <a:latin typeface="Arial"/>
                <a:cs typeface="Arial"/>
              </a:rPr>
              <a:t>h</a:t>
            </a:r>
            <a:r>
              <a:rPr sz="2950" spc="5" dirty="0">
                <a:solidFill>
                  <a:srgbClr val="FFF200"/>
                </a:solidFill>
                <a:latin typeface="Arial"/>
                <a:cs typeface="Arial"/>
              </a:rPr>
              <a:t>y  </a:t>
            </a: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Database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9770" y="2665891"/>
            <a:ext cx="256540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459" dirty="0">
                <a:latin typeface="Lucida Sans Unicode"/>
                <a:cs typeface="Lucida Sans Unicode"/>
              </a:rPr>
              <a:t>⇓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914" y="3114483"/>
            <a:ext cx="2773045" cy="624840"/>
          </a:xfrm>
          <a:prstGeom prst="rect">
            <a:avLst/>
          </a:prstGeom>
          <a:solidFill>
            <a:srgbClr val="000099"/>
          </a:solidFill>
        </p:spPr>
        <p:txBody>
          <a:bodyPr vert="horz" wrap="square" lIns="0" tIns="2476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95"/>
              </a:spcBef>
            </a:pPr>
            <a:r>
              <a:rPr sz="2950" spc="-135" dirty="0">
                <a:solidFill>
                  <a:srgbClr val="FFF200"/>
                </a:solidFill>
                <a:latin typeface="Arial"/>
                <a:cs typeface="Arial"/>
              </a:rPr>
              <a:t>BIBT</a:t>
            </a:r>
            <a:r>
              <a:rPr sz="4425" spc="-202" baseline="-15065" dirty="0">
                <a:solidFill>
                  <a:srgbClr val="FFF200"/>
                </a:solidFill>
                <a:latin typeface="Arial"/>
                <a:cs typeface="Arial"/>
              </a:rPr>
              <a:t>E</a:t>
            </a:r>
            <a:r>
              <a:rPr sz="2950" spc="-135" dirty="0">
                <a:solidFill>
                  <a:srgbClr val="FFF200"/>
                </a:solidFill>
                <a:latin typeface="Arial"/>
                <a:cs typeface="Arial"/>
              </a:rPr>
              <a:t>X</a:t>
            </a:r>
            <a:endParaRPr sz="2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9768" y="3660647"/>
            <a:ext cx="256540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50" dirty="0">
                <a:latin typeface="Lucida Sans Unicode"/>
                <a:cs typeface="Lucida Sans Unicode"/>
              </a:rPr>
              <a:t>¢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913" y="4142944"/>
            <a:ext cx="2773045" cy="532765"/>
          </a:xfrm>
          <a:custGeom>
            <a:avLst/>
            <a:gdLst/>
            <a:ahLst/>
            <a:cxnLst/>
            <a:rect l="l" t="t" r="r" b="b"/>
            <a:pathLst>
              <a:path w="2773045" h="532764">
                <a:moveTo>
                  <a:pt x="0" y="532243"/>
                </a:moveTo>
                <a:lnTo>
                  <a:pt x="2773057" y="532243"/>
                </a:lnTo>
                <a:lnTo>
                  <a:pt x="2773057" y="0"/>
                </a:lnTo>
                <a:lnTo>
                  <a:pt x="0" y="0"/>
                </a:lnTo>
                <a:lnTo>
                  <a:pt x="0" y="532243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1739" y="4167782"/>
            <a:ext cx="1673225" cy="47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10" dirty="0">
                <a:solidFill>
                  <a:srgbClr val="FFF200"/>
                </a:solidFill>
                <a:latin typeface="Arial"/>
                <a:cs typeface="Arial"/>
              </a:rPr>
              <a:t>Aux.</a:t>
            </a:r>
            <a:r>
              <a:rPr sz="2950" spc="-9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Files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9772" y="4648581"/>
            <a:ext cx="256540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50" dirty="0">
                <a:latin typeface="Lucida Sans Unicode"/>
                <a:cs typeface="Lucida Sans Unicode"/>
              </a:rPr>
              <a:t>¢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916" y="5130334"/>
            <a:ext cx="2773045" cy="532765"/>
          </a:xfrm>
          <a:prstGeom prst="rect">
            <a:avLst/>
          </a:prstGeom>
          <a:solidFill>
            <a:srgbClr val="000099"/>
          </a:solidFill>
        </p:spPr>
        <p:txBody>
          <a:bodyPr vert="horz" wrap="square" lIns="0" tIns="2476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95"/>
              </a:spcBef>
            </a:pPr>
            <a:r>
              <a:rPr sz="2950" spc="-5" dirty="0">
                <a:solidFill>
                  <a:srgbClr val="FFF200"/>
                </a:solidFill>
                <a:latin typeface="Arial"/>
                <a:cs typeface="Arial"/>
              </a:rPr>
              <a:t>MakeIndex</a:t>
            </a:r>
            <a:endParaRPr sz="2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913" y="7271994"/>
            <a:ext cx="2773045" cy="537845"/>
          </a:xfrm>
          <a:prstGeom prst="rect">
            <a:avLst/>
          </a:prstGeom>
          <a:solidFill>
            <a:srgbClr val="009900"/>
          </a:solidFill>
        </p:spPr>
        <p:txBody>
          <a:bodyPr vert="horz" wrap="square" lIns="0" tIns="2984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235"/>
              </a:spcBef>
            </a:pP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PS/PDF/.</a:t>
            </a:r>
            <a:r>
              <a:rPr sz="2950" spc="-35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9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950" spc="-35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9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950" spc="-35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950" spc="5" dirty="0">
                <a:solidFill>
                  <a:srgbClr val="FFF200"/>
                </a:solidFill>
                <a:latin typeface="Arial"/>
                <a:cs typeface="Arial"/>
              </a:rPr>
              <a:t>File</a:t>
            </a:r>
            <a:endParaRPr sz="2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56354" y="4068452"/>
            <a:ext cx="403225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580" dirty="0">
                <a:latin typeface="Lucida Sans Unicode"/>
                <a:cs typeface="Lucida Sans Unicode"/>
              </a:rPr>
              <a:t>⇔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56354" y="7254157"/>
            <a:ext cx="403225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200" dirty="0">
                <a:latin typeface="Lucida Sans Unicode"/>
                <a:cs typeface="Lucida Sans Unicode"/>
              </a:rPr>
              <a:t>⇐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2989" y="1217215"/>
            <a:ext cx="2773045" cy="1082675"/>
          </a:xfrm>
          <a:prstGeom prst="rect">
            <a:avLst/>
          </a:prstGeom>
          <a:solidFill>
            <a:srgbClr val="660000"/>
          </a:solidFill>
        </p:spPr>
        <p:txBody>
          <a:bodyPr vert="horz" wrap="square" lIns="0" tIns="2984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235"/>
              </a:spcBef>
            </a:pPr>
            <a:r>
              <a:rPr sz="2950" spc="-280" dirty="0">
                <a:solidFill>
                  <a:srgbClr val="FFF200"/>
                </a:solidFill>
                <a:latin typeface="Arial"/>
                <a:cs typeface="Arial"/>
              </a:rPr>
              <a:t>T</a:t>
            </a:r>
            <a:r>
              <a:rPr sz="4425" spc="-419" baseline="-15065" dirty="0">
                <a:solidFill>
                  <a:srgbClr val="FFF200"/>
                </a:solidFill>
                <a:latin typeface="Arial"/>
                <a:cs typeface="Arial"/>
              </a:rPr>
              <a:t>E</a:t>
            </a:r>
            <a:r>
              <a:rPr sz="2950" spc="-280" dirty="0">
                <a:solidFill>
                  <a:srgbClr val="FFF200"/>
                </a:solidFill>
                <a:latin typeface="Arial"/>
                <a:cs typeface="Arial"/>
              </a:rPr>
              <a:t>X</a:t>
            </a:r>
            <a:r>
              <a:rPr sz="2950" spc="-6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Sources</a:t>
            </a:r>
            <a:endParaRPr sz="295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  <a:spcBef>
                <a:spcPts val="745"/>
              </a:spcBef>
            </a:pP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(+images,</a:t>
            </a:r>
            <a:r>
              <a:rPr sz="2450" spc="-5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10" dirty="0">
                <a:solidFill>
                  <a:srgbClr val="FFF200"/>
                </a:solidFill>
                <a:latin typeface="Arial"/>
                <a:cs typeface="Arial"/>
              </a:rPr>
              <a:t>etc.)</a:t>
            </a:r>
            <a:endParaRPr sz="2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54854" y="2199914"/>
            <a:ext cx="256540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459" dirty="0">
                <a:latin typeface="Lucida Sans Unicode"/>
                <a:cs typeface="Lucida Sans Unicode"/>
              </a:rPr>
              <a:t>⇓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22992" y="2671960"/>
            <a:ext cx="2773045" cy="3329304"/>
          </a:xfrm>
          <a:custGeom>
            <a:avLst/>
            <a:gdLst/>
            <a:ahLst/>
            <a:cxnLst/>
            <a:rect l="l" t="t" r="r" b="b"/>
            <a:pathLst>
              <a:path w="2773045" h="3329304">
                <a:moveTo>
                  <a:pt x="0" y="3328873"/>
                </a:moveTo>
                <a:lnTo>
                  <a:pt x="2773057" y="3328873"/>
                </a:lnTo>
                <a:lnTo>
                  <a:pt x="2773057" y="0"/>
                </a:lnTo>
                <a:lnTo>
                  <a:pt x="0" y="0"/>
                </a:lnTo>
                <a:lnTo>
                  <a:pt x="0" y="3328873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04674" y="4050674"/>
            <a:ext cx="277495" cy="47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15" dirty="0">
                <a:solidFill>
                  <a:srgbClr val="FFF200"/>
                </a:solidFill>
                <a:latin typeface="Arial"/>
                <a:cs typeface="Arial"/>
              </a:rPr>
              <a:t>E</a:t>
            </a:r>
            <a:endParaRPr sz="29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36817" y="3951879"/>
            <a:ext cx="2266315" cy="47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15" dirty="0">
                <a:solidFill>
                  <a:srgbClr val="FFF200"/>
                </a:solidFill>
                <a:latin typeface="Arial"/>
                <a:cs typeface="Arial"/>
              </a:rPr>
              <a:t>T X</a:t>
            </a:r>
            <a:r>
              <a:rPr sz="2950" spc="20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Compiler</a:t>
            </a:r>
            <a:endParaRPr sz="29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54854" y="5901207"/>
            <a:ext cx="256540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459" dirty="0">
                <a:latin typeface="Lucida Sans Unicode"/>
                <a:cs typeface="Lucida Sans Unicode"/>
              </a:rPr>
              <a:t>⇓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22992" y="6351685"/>
            <a:ext cx="2773045" cy="537845"/>
          </a:xfrm>
          <a:custGeom>
            <a:avLst/>
            <a:gdLst/>
            <a:ahLst/>
            <a:cxnLst/>
            <a:rect l="l" t="t" r="r" b="b"/>
            <a:pathLst>
              <a:path w="2773045" h="537845">
                <a:moveTo>
                  <a:pt x="0" y="537724"/>
                </a:moveTo>
                <a:lnTo>
                  <a:pt x="2773057" y="537724"/>
                </a:lnTo>
                <a:lnTo>
                  <a:pt x="2773057" y="0"/>
                </a:lnTo>
                <a:lnTo>
                  <a:pt x="0" y="0"/>
                </a:lnTo>
                <a:lnTo>
                  <a:pt x="0" y="537724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836818" y="6382004"/>
            <a:ext cx="2203450" cy="47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20" dirty="0">
                <a:solidFill>
                  <a:srgbClr val="FFF200"/>
                </a:solidFill>
                <a:latin typeface="Arial"/>
                <a:cs typeface="Arial"/>
              </a:rPr>
              <a:t>DVI/PDF</a:t>
            </a:r>
            <a:r>
              <a:rPr sz="2950" spc="-5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950" spc="5" dirty="0">
                <a:solidFill>
                  <a:srgbClr val="FFF200"/>
                </a:solidFill>
                <a:latin typeface="Arial"/>
                <a:cs typeface="Arial"/>
              </a:rPr>
              <a:t>File</a:t>
            </a:r>
            <a:endParaRPr sz="29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54854" y="6862801"/>
            <a:ext cx="256540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459" dirty="0">
                <a:latin typeface="Lucida Sans Unicode"/>
                <a:cs typeface="Lucida Sans Unicode"/>
              </a:rPr>
              <a:t>⇓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22992" y="7313279"/>
            <a:ext cx="2773045" cy="537845"/>
          </a:xfrm>
          <a:prstGeom prst="rect">
            <a:avLst/>
          </a:prstGeom>
          <a:solidFill>
            <a:srgbClr val="000099"/>
          </a:solidFill>
        </p:spPr>
        <p:txBody>
          <a:bodyPr vert="horz" wrap="square" lIns="0" tIns="2984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235"/>
              </a:spcBef>
            </a:pPr>
            <a:r>
              <a:rPr sz="2950" spc="-60" dirty="0">
                <a:solidFill>
                  <a:srgbClr val="FFF200"/>
                </a:solidFill>
                <a:latin typeface="Arial"/>
                <a:cs typeface="Arial"/>
              </a:rPr>
              <a:t>DVI</a:t>
            </a:r>
            <a:r>
              <a:rPr sz="2950" spc="-4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950" spc="5" dirty="0">
                <a:solidFill>
                  <a:srgbClr val="FFF200"/>
                </a:solidFill>
                <a:latin typeface="Arial"/>
                <a:cs typeface="Arial"/>
              </a:rPr>
              <a:t>Converter</a:t>
            </a:r>
            <a:endParaRPr sz="29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11439" y="2487721"/>
            <a:ext cx="403225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200" dirty="0">
                <a:latin typeface="Lucida Sans Unicode"/>
                <a:cs typeface="Lucida Sans Unicode"/>
              </a:rPr>
              <a:t>⇐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11439" y="3389015"/>
            <a:ext cx="403225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200" dirty="0">
                <a:latin typeface="Lucida Sans Unicode"/>
                <a:cs typeface="Lucida Sans Unicode"/>
              </a:rPr>
              <a:t>⇐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11439" y="4487883"/>
            <a:ext cx="403225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200" dirty="0">
                <a:latin typeface="Lucida Sans Unicode"/>
                <a:cs typeface="Lucida Sans Unicode"/>
              </a:rPr>
              <a:t>⇐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73046" y="1862290"/>
            <a:ext cx="2773045" cy="1089660"/>
          </a:xfrm>
          <a:prstGeom prst="rect">
            <a:avLst/>
          </a:prstGeom>
          <a:solidFill>
            <a:srgbClr val="009900"/>
          </a:solidFill>
        </p:spPr>
        <p:txBody>
          <a:bodyPr vert="horz" wrap="square" lIns="0" tIns="2476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95"/>
              </a:spcBef>
            </a:pPr>
            <a:r>
              <a:rPr sz="2950" spc="5" dirty="0">
                <a:solidFill>
                  <a:srgbClr val="FFF200"/>
                </a:solidFill>
                <a:latin typeface="Arial"/>
                <a:cs typeface="Arial"/>
              </a:rPr>
              <a:t>Format</a:t>
            </a:r>
            <a:endParaRPr sz="295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  <a:spcBef>
                <a:spcPts val="745"/>
              </a:spcBef>
            </a:pPr>
            <a:r>
              <a:rPr sz="2450" spc="-270" dirty="0">
                <a:solidFill>
                  <a:srgbClr val="FFF200"/>
                </a:solidFill>
                <a:latin typeface="Arial"/>
                <a:cs typeface="Arial"/>
              </a:rPr>
              <a:t>(L</a:t>
            </a:r>
            <a:r>
              <a:rPr sz="2550" spc="-405" baseline="17973" dirty="0">
                <a:solidFill>
                  <a:srgbClr val="FFF200"/>
                </a:solidFill>
                <a:latin typeface="Arial"/>
                <a:cs typeface="Arial"/>
              </a:rPr>
              <a:t>A</a:t>
            </a:r>
            <a:r>
              <a:rPr sz="2450" spc="-270" dirty="0">
                <a:solidFill>
                  <a:srgbClr val="FFF200"/>
                </a:solidFill>
                <a:latin typeface="Arial"/>
                <a:cs typeface="Arial"/>
              </a:rPr>
              <a:t>T</a:t>
            </a:r>
            <a:r>
              <a:rPr sz="3675" spc="-405" baseline="-14739" dirty="0">
                <a:solidFill>
                  <a:srgbClr val="FFF200"/>
                </a:solidFill>
                <a:latin typeface="Arial"/>
                <a:cs typeface="Arial"/>
              </a:rPr>
              <a:t>E</a:t>
            </a:r>
            <a:r>
              <a:rPr sz="2450" spc="-270" dirty="0">
                <a:solidFill>
                  <a:srgbClr val="FFF200"/>
                </a:solidFill>
                <a:latin typeface="Arial"/>
                <a:cs typeface="Arial"/>
              </a:rPr>
              <a:t>X,</a:t>
            </a:r>
            <a:r>
              <a:rPr sz="2450" spc="-2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450" spc="-29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450" spc="-29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450" spc="-29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)</a:t>
            </a:r>
            <a:endParaRPr sz="24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73048" y="3062864"/>
            <a:ext cx="2773045" cy="1090930"/>
          </a:xfrm>
          <a:prstGeom prst="rect">
            <a:avLst/>
          </a:prstGeom>
          <a:solidFill>
            <a:srgbClr val="009900"/>
          </a:solidFill>
        </p:spPr>
        <p:txBody>
          <a:bodyPr vert="horz" wrap="square" lIns="0" tIns="13970" rIns="0" bIns="0" rtlCol="0">
            <a:spAutoFit/>
          </a:bodyPr>
          <a:lstStyle/>
          <a:p>
            <a:pPr marL="126364" marR="1002030">
              <a:lnSpc>
                <a:spcPts val="3790"/>
              </a:lnSpc>
              <a:spcBef>
                <a:spcPts val="110"/>
              </a:spcBef>
            </a:pP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Macro  </a:t>
            </a:r>
            <a:r>
              <a:rPr sz="2950" spc="-105" dirty="0">
                <a:solidFill>
                  <a:srgbClr val="FFF200"/>
                </a:solidFill>
                <a:latin typeface="Arial"/>
                <a:cs typeface="Arial"/>
              </a:rPr>
              <a:t>P</a:t>
            </a: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a</a:t>
            </a:r>
            <a:r>
              <a:rPr sz="2950" spc="-50" dirty="0">
                <a:solidFill>
                  <a:srgbClr val="FFF200"/>
                </a:solidFill>
                <a:latin typeface="Arial"/>
                <a:cs typeface="Arial"/>
              </a:rPr>
              <a:t>c</a:t>
            </a: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kages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173055" y="4265177"/>
            <a:ext cx="2773045" cy="1555115"/>
          </a:xfrm>
          <a:custGeom>
            <a:avLst/>
            <a:gdLst/>
            <a:ahLst/>
            <a:cxnLst/>
            <a:rect l="l" t="t" r="r" b="b"/>
            <a:pathLst>
              <a:path w="2773045" h="1555114">
                <a:moveTo>
                  <a:pt x="0" y="1554975"/>
                </a:moveTo>
                <a:lnTo>
                  <a:pt x="2773057" y="1554975"/>
                </a:lnTo>
                <a:lnTo>
                  <a:pt x="2773057" y="0"/>
                </a:lnTo>
                <a:lnTo>
                  <a:pt x="0" y="0"/>
                </a:lnTo>
                <a:lnTo>
                  <a:pt x="0" y="15549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299580" y="4179422"/>
            <a:ext cx="2520315" cy="1519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24600"/>
              </a:lnSpc>
              <a:tabLst>
                <a:tab pos="1498600" algn="l"/>
              </a:tabLst>
            </a:pPr>
            <a:r>
              <a:rPr sz="2950" spc="-10" dirty="0">
                <a:solidFill>
                  <a:srgbClr val="FFF200"/>
                </a:solidFill>
                <a:latin typeface="Arial"/>
                <a:cs typeface="Arial"/>
              </a:rPr>
              <a:t>Font </a:t>
            </a: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Data  </a:t>
            </a:r>
            <a:r>
              <a:rPr sz="2450" spc="10" dirty="0">
                <a:solidFill>
                  <a:srgbClr val="FFF200"/>
                </a:solidFill>
                <a:latin typeface="Arial"/>
                <a:cs typeface="Arial"/>
              </a:rPr>
              <a:t>(met</a:t>
            </a:r>
            <a:r>
              <a:rPr sz="2450" spc="40" dirty="0">
                <a:solidFill>
                  <a:srgbClr val="FFF200"/>
                </a:solidFill>
                <a:latin typeface="Arial"/>
                <a:cs typeface="Arial"/>
              </a:rPr>
              <a:t>r</a:t>
            </a:r>
            <a:r>
              <a:rPr sz="2450" spc="10" dirty="0">
                <a:solidFill>
                  <a:srgbClr val="FFF200"/>
                </a:solidFill>
                <a:latin typeface="Arial"/>
                <a:cs typeface="Arial"/>
              </a:rPr>
              <a:t>ic</a:t>
            </a:r>
            <a:r>
              <a:rPr sz="2450" spc="-30" dirty="0">
                <a:solidFill>
                  <a:srgbClr val="FFF200"/>
                </a:solidFill>
                <a:latin typeface="Arial"/>
                <a:cs typeface="Arial"/>
              </a:rPr>
              <a:t>s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,</a:t>
            </a:r>
            <a:r>
              <a:rPr sz="2450" dirty="0">
                <a:solidFill>
                  <a:srgbClr val="FFF200"/>
                </a:solidFill>
                <a:latin typeface="Arial"/>
                <a:cs typeface="Arial"/>
              </a:rPr>
              <a:t>	</a:t>
            </a:r>
            <a:r>
              <a:rPr sz="2450" spc="10" dirty="0">
                <a:solidFill>
                  <a:srgbClr val="FFF200"/>
                </a:solidFill>
                <a:latin typeface="Arial"/>
                <a:cs typeface="Arial"/>
              </a:rPr>
              <a:t>bitma</a:t>
            </a:r>
            <a:r>
              <a:rPr sz="2450" spc="-75" dirty="0">
                <a:solidFill>
                  <a:srgbClr val="FFF200"/>
                </a:solidFill>
                <a:latin typeface="Arial"/>
                <a:cs typeface="Arial"/>
              </a:rPr>
              <a:t>p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,  </a:t>
            </a:r>
            <a:r>
              <a:rPr sz="2450" spc="-60" dirty="0">
                <a:solidFill>
                  <a:srgbClr val="FFF200"/>
                </a:solidFill>
                <a:latin typeface="Arial"/>
                <a:cs typeface="Arial"/>
              </a:rPr>
              <a:t>Type</a:t>
            </a:r>
            <a:r>
              <a:rPr sz="2450" spc="-2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10" dirty="0">
                <a:solidFill>
                  <a:srgbClr val="FFF200"/>
                </a:solidFill>
                <a:latin typeface="Arial"/>
                <a:cs typeface="Arial"/>
              </a:rPr>
              <a:t>1,</a:t>
            </a:r>
            <a:r>
              <a:rPr sz="2450" spc="-2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450" spc="-28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450" spc="-28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450" spc="-28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)</a:t>
            </a:r>
            <a:endParaRPr sz="24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304898" y="5720524"/>
            <a:ext cx="256540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459" dirty="0">
                <a:latin typeface="Lucida Sans Unicode"/>
                <a:cs typeface="Lucida Sans Unicode"/>
              </a:rPr>
              <a:t>⇑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173048" y="6260569"/>
            <a:ext cx="2773045" cy="441959"/>
          </a:xfrm>
          <a:custGeom>
            <a:avLst/>
            <a:gdLst/>
            <a:ahLst/>
            <a:cxnLst/>
            <a:rect l="l" t="t" r="r" b="b"/>
            <a:pathLst>
              <a:path w="2773045" h="441959">
                <a:moveTo>
                  <a:pt x="0" y="441928"/>
                </a:moveTo>
                <a:lnTo>
                  <a:pt x="2773057" y="441928"/>
                </a:lnTo>
                <a:lnTo>
                  <a:pt x="2773057" y="0"/>
                </a:lnTo>
                <a:lnTo>
                  <a:pt x="0" y="0"/>
                </a:lnTo>
                <a:lnTo>
                  <a:pt x="0" y="441928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286873" y="6264822"/>
            <a:ext cx="1722755" cy="329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95"/>
              </a:lnSpc>
            </a:pPr>
            <a:r>
              <a:rPr sz="2450" spc="10" dirty="0">
                <a:solidFill>
                  <a:srgbClr val="FFF200"/>
                </a:solidFill>
                <a:latin typeface="Arial"/>
                <a:cs typeface="Arial"/>
              </a:rPr>
              <a:t>ME</a:t>
            </a:r>
            <a:r>
              <a:rPr sz="2450" spc="-55" dirty="0">
                <a:solidFill>
                  <a:srgbClr val="FFF200"/>
                </a:solidFill>
                <a:latin typeface="Arial"/>
                <a:cs typeface="Arial"/>
              </a:rPr>
              <a:t>T</a:t>
            </a:r>
            <a:r>
              <a:rPr sz="2450" spc="100" dirty="0">
                <a:solidFill>
                  <a:srgbClr val="FFF200"/>
                </a:solidFill>
                <a:latin typeface="Arial"/>
                <a:cs typeface="Arial"/>
              </a:rPr>
              <a:t>A</a:t>
            </a:r>
            <a:r>
              <a:rPr sz="2450" dirty="0">
                <a:solidFill>
                  <a:srgbClr val="FFF200"/>
                </a:solidFill>
                <a:latin typeface="Arial"/>
                <a:cs typeface="Arial"/>
              </a:rPr>
              <a:t>F</a:t>
            </a:r>
            <a:r>
              <a:rPr sz="2450" spc="-70" dirty="0">
                <a:solidFill>
                  <a:srgbClr val="FFF200"/>
                </a:solidFill>
                <a:latin typeface="Arial"/>
                <a:cs typeface="Arial"/>
              </a:rPr>
              <a:t>ONT</a:t>
            </a:r>
            <a:endParaRPr sz="24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304910" y="6682119"/>
            <a:ext cx="256540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459" dirty="0">
                <a:latin typeface="Lucida Sans Unicode"/>
                <a:cs typeface="Lucida Sans Unicode"/>
              </a:rPr>
              <a:t>⇑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173061" y="7132597"/>
            <a:ext cx="2773045" cy="537845"/>
          </a:xfrm>
          <a:custGeom>
            <a:avLst/>
            <a:gdLst/>
            <a:ahLst/>
            <a:cxnLst/>
            <a:rect l="l" t="t" r="r" b="b"/>
            <a:pathLst>
              <a:path w="2773045" h="537845">
                <a:moveTo>
                  <a:pt x="0" y="537724"/>
                </a:moveTo>
                <a:lnTo>
                  <a:pt x="2773057" y="537724"/>
                </a:lnTo>
                <a:lnTo>
                  <a:pt x="2773057" y="0"/>
                </a:lnTo>
                <a:lnTo>
                  <a:pt x="0" y="0"/>
                </a:lnTo>
                <a:lnTo>
                  <a:pt x="0" y="537724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286886" y="7162915"/>
            <a:ext cx="2261235" cy="47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10" dirty="0">
                <a:solidFill>
                  <a:srgbClr val="FFF200"/>
                </a:solidFill>
                <a:latin typeface="Arial"/>
                <a:cs typeface="Arial"/>
              </a:rPr>
              <a:t>Font</a:t>
            </a:r>
            <a:r>
              <a:rPr sz="2950" spc="-8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Sources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82588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>
                <a:moveTo>
                  <a:pt x="0" y="0"/>
                </a:moveTo>
                <a:lnTo>
                  <a:pt x="10692003" y="0"/>
                </a:lnTo>
              </a:path>
            </a:pathLst>
          </a:custGeom>
          <a:ln w="42287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8382" y="3034097"/>
            <a:ext cx="8515350" cy="826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00" spc="-10" dirty="0"/>
              <a:t>Basic </a:t>
            </a:r>
            <a:r>
              <a:rPr sz="5100" spc="-5" dirty="0"/>
              <a:t>Structure </a:t>
            </a:r>
            <a:r>
              <a:rPr sz="5100" spc="-10" dirty="0"/>
              <a:t>and</a:t>
            </a:r>
            <a:r>
              <a:rPr sz="5100" spc="10" dirty="0"/>
              <a:t> </a:t>
            </a:r>
            <a:r>
              <a:rPr sz="5100" spc="-10" dirty="0"/>
              <a:t>Syntax</a:t>
            </a:r>
            <a:endParaRPr sz="5100"/>
          </a:p>
        </p:txBody>
      </p:sp>
      <p:sp>
        <p:nvSpPr>
          <p:cNvPr id="3" name="object 3"/>
          <p:cNvSpPr/>
          <p:nvPr/>
        </p:nvSpPr>
        <p:spPr>
          <a:xfrm>
            <a:off x="912186" y="4064286"/>
            <a:ext cx="8867775" cy="0"/>
          </a:xfrm>
          <a:custGeom>
            <a:avLst/>
            <a:gdLst/>
            <a:ahLst/>
            <a:cxnLst/>
            <a:rect l="l" t="t" r="r" b="b"/>
            <a:pathLst>
              <a:path w="8867775">
                <a:moveTo>
                  <a:pt x="0" y="0"/>
                </a:moveTo>
                <a:lnTo>
                  <a:pt x="8867648" y="0"/>
                </a:lnTo>
              </a:path>
            </a:pathLst>
          </a:custGeom>
          <a:ln w="44999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258857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>
                <a:moveTo>
                  <a:pt x="0" y="0"/>
                </a:moveTo>
                <a:lnTo>
                  <a:pt x="10692003" y="0"/>
                </a:lnTo>
              </a:path>
            </a:pathLst>
          </a:custGeom>
          <a:ln w="4227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Overall </a:t>
            </a:r>
            <a:r>
              <a:rPr spc="20" dirty="0"/>
              <a:t>Document</a:t>
            </a:r>
            <a:r>
              <a:rPr spc="-70" dirty="0"/>
              <a:t> </a:t>
            </a:r>
            <a:r>
              <a:rPr spc="15" dirty="0"/>
              <a:t>Structure</a:t>
            </a:r>
          </a:p>
        </p:txBody>
      </p:sp>
      <p:sp>
        <p:nvSpPr>
          <p:cNvPr id="3" name="object 3"/>
          <p:cNvSpPr/>
          <p:nvPr/>
        </p:nvSpPr>
        <p:spPr>
          <a:xfrm>
            <a:off x="167919" y="1227991"/>
            <a:ext cx="377756" cy="321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0807" y="1174650"/>
            <a:ext cx="8266430" cy="573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10" dirty="0">
                <a:latin typeface="Arial"/>
                <a:cs typeface="Arial"/>
              </a:rPr>
              <a:t>Every </a:t>
            </a:r>
            <a:r>
              <a:rPr sz="2950" spc="-470" dirty="0">
                <a:latin typeface="Arial"/>
                <a:cs typeface="Arial"/>
              </a:rPr>
              <a:t>L</a:t>
            </a:r>
            <a:r>
              <a:rPr sz="3075" spc="-705" baseline="17615" dirty="0">
                <a:latin typeface="Arial"/>
                <a:cs typeface="Arial"/>
              </a:rPr>
              <a:t>A</a:t>
            </a:r>
            <a:r>
              <a:rPr sz="2950" spc="-470" dirty="0">
                <a:latin typeface="Arial"/>
                <a:cs typeface="Arial"/>
              </a:rPr>
              <a:t>T</a:t>
            </a:r>
            <a:r>
              <a:rPr sz="4425" spc="-705" baseline="-15065" dirty="0">
                <a:latin typeface="Arial"/>
                <a:cs typeface="Arial"/>
              </a:rPr>
              <a:t>E</a:t>
            </a:r>
            <a:r>
              <a:rPr sz="2950" spc="-470" dirty="0">
                <a:latin typeface="Arial"/>
                <a:cs typeface="Arial"/>
              </a:rPr>
              <a:t>X  </a:t>
            </a:r>
            <a:r>
              <a:rPr sz="2950" spc="10" dirty="0">
                <a:latin typeface="Arial"/>
                <a:cs typeface="Arial"/>
              </a:rPr>
              <a:t>document has the </a:t>
            </a:r>
            <a:r>
              <a:rPr sz="2950" spc="-5" dirty="0">
                <a:latin typeface="Arial"/>
                <a:cs typeface="Arial"/>
              </a:rPr>
              <a:t>following</a:t>
            </a:r>
            <a:r>
              <a:rPr sz="2950" spc="140" dirty="0">
                <a:latin typeface="Arial"/>
                <a:cs typeface="Arial"/>
              </a:rPr>
              <a:t> </a:t>
            </a:r>
            <a:r>
              <a:rPr sz="2950" spc="10" dirty="0">
                <a:latin typeface="Arial"/>
                <a:cs typeface="Arial"/>
              </a:rPr>
              <a:t>structure:</a:t>
            </a:r>
            <a:endParaRPr sz="2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9481" y="1660743"/>
            <a:ext cx="8893175" cy="2554605"/>
          </a:xfrm>
          <a:prstGeom prst="rect">
            <a:avLst/>
          </a:prstGeom>
          <a:solidFill>
            <a:srgbClr val="B3B3B3"/>
          </a:solidFill>
        </p:spPr>
        <p:txBody>
          <a:bodyPr vert="horz" wrap="square" lIns="0" tIns="3492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275"/>
              </a:spcBef>
            </a:pPr>
            <a:r>
              <a:rPr sz="2950" spc="380" dirty="0">
                <a:latin typeface="Lucida Sans Unicode"/>
                <a:cs typeface="Lucida Sans Unicode"/>
              </a:rPr>
              <a:t>\</a:t>
            </a:r>
            <a:r>
              <a:rPr sz="2950" spc="380" dirty="0">
                <a:latin typeface="PMingLiU"/>
                <a:cs typeface="PMingLiU"/>
              </a:rPr>
              <a:t>documentclass[</a:t>
            </a:r>
            <a:r>
              <a:rPr sz="2950" spc="380" dirty="0">
                <a:solidFill>
                  <a:srgbClr val="800000"/>
                </a:solidFill>
                <a:latin typeface="PMingLiU"/>
                <a:cs typeface="PMingLiU"/>
              </a:rPr>
              <a:t>options</a:t>
            </a:r>
            <a:r>
              <a:rPr sz="2950" spc="380" dirty="0">
                <a:latin typeface="PMingLiU"/>
                <a:cs typeface="PMingLiU"/>
              </a:rPr>
              <a:t>]</a:t>
            </a:r>
            <a:r>
              <a:rPr sz="2950" spc="380" dirty="0">
                <a:latin typeface="Lucida Sans Unicode"/>
                <a:cs typeface="Lucida Sans Unicode"/>
              </a:rPr>
              <a:t>{</a:t>
            </a:r>
            <a:r>
              <a:rPr sz="2950" spc="380" dirty="0">
                <a:solidFill>
                  <a:srgbClr val="800000"/>
                </a:solidFill>
                <a:latin typeface="PMingLiU"/>
                <a:cs typeface="PMingLiU"/>
              </a:rPr>
              <a:t>class</a:t>
            </a:r>
            <a:r>
              <a:rPr sz="2950" spc="380" dirty="0">
                <a:latin typeface="Lucida Sans Unicode"/>
                <a:cs typeface="Lucida Sans Unicode"/>
              </a:rPr>
              <a:t>}</a:t>
            </a:r>
            <a:endParaRPr sz="2950">
              <a:latin typeface="Lucida Sans Unicode"/>
              <a:cs typeface="Lucida Sans Unicode"/>
            </a:endParaRPr>
          </a:p>
          <a:p>
            <a:pPr marL="126364">
              <a:lnSpc>
                <a:spcPct val="100000"/>
              </a:lnSpc>
              <a:spcBef>
                <a:spcPts val="245"/>
              </a:spcBef>
            </a:pPr>
            <a:r>
              <a:rPr sz="2950" spc="270" dirty="0">
                <a:solidFill>
                  <a:srgbClr val="800000"/>
                </a:solidFill>
                <a:latin typeface="PMingLiU"/>
                <a:cs typeface="PMingLiU"/>
              </a:rPr>
              <a:t>preamble</a:t>
            </a:r>
            <a:endParaRPr sz="2950">
              <a:latin typeface="PMingLiU"/>
              <a:cs typeface="PMingLiU"/>
            </a:endParaRPr>
          </a:p>
          <a:p>
            <a:pPr marL="126364">
              <a:lnSpc>
                <a:spcPct val="100000"/>
              </a:lnSpc>
              <a:spcBef>
                <a:spcPts val="245"/>
              </a:spcBef>
            </a:pPr>
            <a:r>
              <a:rPr sz="2950" spc="260" dirty="0">
                <a:latin typeface="Lucida Sans Unicode"/>
                <a:cs typeface="Lucida Sans Unicode"/>
              </a:rPr>
              <a:t>\</a:t>
            </a:r>
            <a:r>
              <a:rPr sz="2950" spc="260" dirty="0">
                <a:latin typeface="PMingLiU"/>
                <a:cs typeface="PMingLiU"/>
              </a:rPr>
              <a:t>begin</a:t>
            </a:r>
            <a:r>
              <a:rPr sz="2950" spc="260" dirty="0">
                <a:latin typeface="Lucida Sans Unicode"/>
                <a:cs typeface="Lucida Sans Unicode"/>
              </a:rPr>
              <a:t>{</a:t>
            </a:r>
            <a:r>
              <a:rPr sz="2950" spc="260" dirty="0">
                <a:latin typeface="PMingLiU"/>
                <a:cs typeface="PMingLiU"/>
              </a:rPr>
              <a:t>document</a:t>
            </a:r>
            <a:r>
              <a:rPr sz="2950" spc="260" dirty="0">
                <a:latin typeface="Lucida Sans Unicode"/>
                <a:cs typeface="Lucida Sans Unicode"/>
              </a:rPr>
              <a:t>}</a:t>
            </a:r>
            <a:endParaRPr sz="2950">
              <a:latin typeface="Lucida Sans Unicode"/>
              <a:cs typeface="Lucida Sans Unicode"/>
            </a:endParaRPr>
          </a:p>
          <a:p>
            <a:pPr marL="1118235">
              <a:lnSpc>
                <a:spcPct val="100000"/>
              </a:lnSpc>
              <a:spcBef>
                <a:spcPts val="245"/>
              </a:spcBef>
              <a:tabLst>
                <a:tab pos="2903220" algn="l"/>
              </a:tabLst>
            </a:pPr>
            <a:r>
              <a:rPr sz="2950" spc="195" dirty="0">
                <a:solidFill>
                  <a:srgbClr val="800000"/>
                </a:solidFill>
                <a:latin typeface="PMingLiU"/>
                <a:cs typeface="PMingLiU"/>
              </a:rPr>
              <a:t>document	</a:t>
            </a:r>
            <a:r>
              <a:rPr sz="2950" spc="175" dirty="0">
                <a:solidFill>
                  <a:srgbClr val="800000"/>
                </a:solidFill>
                <a:latin typeface="PMingLiU"/>
                <a:cs typeface="PMingLiU"/>
              </a:rPr>
              <a:t>body</a:t>
            </a:r>
            <a:endParaRPr sz="2950">
              <a:latin typeface="PMingLiU"/>
              <a:cs typeface="PMingLiU"/>
            </a:endParaRPr>
          </a:p>
          <a:p>
            <a:pPr marL="126364">
              <a:lnSpc>
                <a:spcPct val="100000"/>
              </a:lnSpc>
              <a:spcBef>
                <a:spcPts val="245"/>
              </a:spcBef>
            </a:pPr>
            <a:r>
              <a:rPr sz="2950" spc="229" dirty="0">
                <a:latin typeface="Lucida Sans Unicode"/>
                <a:cs typeface="Lucida Sans Unicode"/>
              </a:rPr>
              <a:t>\</a:t>
            </a:r>
            <a:r>
              <a:rPr sz="2950" spc="229" dirty="0">
                <a:latin typeface="PMingLiU"/>
                <a:cs typeface="PMingLiU"/>
              </a:rPr>
              <a:t>end</a:t>
            </a:r>
            <a:r>
              <a:rPr sz="2950" spc="229" dirty="0">
                <a:latin typeface="Lucida Sans Unicode"/>
                <a:cs typeface="Lucida Sans Unicode"/>
              </a:rPr>
              <a:t>{</a:t>
            </a:r>
            <a:r>
              <a:rPr sz="2950" spc="229" dirty="0">
                <a:latin typeface="PMingLiU"/>
                <a:cs typeface="PMingLiU"/>
              </a:rPr>
              <a:t>document</a:t>
            </a:r>
            <a:r>
              <a:rPr sz="2950" spc="229" dirty="0">
                <a:latin typeface="Lucida Sans Unicode"/>
                <a:cs typeface="Lucida Sans Unicode"/>
              </a:rPr>
              <a:t>}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9900" y="4749800"/>
            <a:ext cx="302225" cy="285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9900" y="5588000"/>
            <a:ext cx="302225" cy="285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12218" y="6463083"/>
            <a:ext cx="2305685" cy="383540"/>
          </a:xfrm>
          <a:custGeom>
            <a:avLst/>
            <a:gdLst/>
            <a:ahLst/>
            <a:cxnLst/>
            <a:rect l="l" t="t" r="r" b="b"/>
            <a:pathLst>
              <a:path w="2305684" h="383540">
                <a:moveTo>
                  <a:pt x="0" y="383434"/>
                </a:moveTo>
                <a:lnTo>
                  <a:pt x="2305697" y="383434"/>
                </a:lnTo>
                <a:lnTo>
                  <a:pt x="2305697" y="0"/>
                </a:lnTo>
                <a:lnTo>
                  <a:pt x="0" y="0"/>
                </a:lnTo>
                <a:lnTo>
                  <a:pt x="0" y="383434"/>
                </a:lnTo>
                <a:close/>
              </a:path>
            </a:pathLst>
          </a:custGeom>
          <a:solidFill>
            <a:srgbClr val="B3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9900" y="6502400"/>
            <a:ext cx="302225" cy="285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50900" y="4597400"/>
            <a:ext cx="9588500" cy="272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58875" algn="l"/>
              </a:tabLst>
            </a:pPr>
            <a:r>
              <a:rPr sz="2950" spc="10" dirty="0">
                <a:solidFill>
                  <a:srgbClr val="800000"/>
                </a:solidFill>
                <a:latin typeface="Arial"/>
                <a:cs typeface="Arial"/>
              </a:rPr>
              <a:t>class</a:t>
            </a:r>
            <a:r>
              <a:rPr sz="2950" spc="10" dirty="0">
                <a:latin typeface="Arial"/>
                <a:cs typeface="Arial"/>
              </a:rPr>
              <a:t>:	</a:t>
            </a:r>
            <a:r>
              <a:rPr sz="2950" spc="10" dirty="0">
                <a:solidFill>
                  <a:srgbClr val="800000"/>
                </a:solidFill>
                <a:latin typeface="Arial"/>
                <a:cs typeface="Arial"/>
              </a:rPr>
              <a:t>document</a:t>
            </a:r>
            <a:r>
              <a:rPr sz="295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950" spc="10" dirty="0">
                <a:solidFill>
                  <a:srgbClr val="800000"/>
                </a:solidFill>
                <a:latin typeface="Arial"/>
                <a:cs typeface="Arial"/>
              </a:rPr>
              <a:t>type</a:t>
            </a:r>
            <a:r>
              <a:rPr sz="2950" spc="-4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950" spc="5" dirty="0">
                <a:latin typeface="Arial"/>
                <a:cs typeface="Arial"/>
              </a:rPr>
              <a:t>, </a:t>
            </a:r>
            <a:r>
              <a:rPr sz="2950" spc="-5" dirty="0">
                <a:latin typeface="Arial"/>
                <a:cs typeface="Arial"/>
              </a:rPr>
              <a:t>e.g.</a:t>
            </a:r>
            <a:r>
              <a:rPr sz="2950" spc="5" dirty="0">
                <a:latin typeface="Arial"/>
                <a:cs typeface="Arial"/>
              </a:rPr>
              <a:t> </a:t>
            </a:r>
            <a:r>
              <a:rPr sz="2950" spc="500" dirty="0">
                <a:latin typeface="PMingLiU"/>
                <a:cs typeface="PMingLiU"/>
              </a:rPr>
              <a:t>article</a:t>
            </a:r>
            <a:r>
              <a:rPr sz="2950" spc="500" dirty="0">
                <a:latin typeface="Arial"/>
                <a:cs typeface="Arial"/>
              </a:rPr>
              <a:t>,</a:t>
            </a:r>
            <a:r>
              <a:rPr sz="2950" spc="5" dirty="0">
                <a:latin typeface="Arial"/>
                <a:cs typeface="Arial"/>
              </a:rPr>
              <a:t> </a:t>
            </a:r>
            <a:r>
              <a:rPr sz="2950" spc="390" dirty="0">
                <a:latin typeface="PMingLiU"/>
                <a:cs typeface="PMingLiU"/>
              </a:rPr>
              <a:t>report</a:t>
            </a:r>
            <a:r>
              <a:rPr sz="2950" spc="390" dirty="0">
                <a:latin typeface="Arial"/>
                <a:cs typeface="Arial"/>
              </a:rPr>
              <a:t>,</a:t>
            </a:r>
            <a:r>
              <a:rPr sz="2950" spc="5" dirty="0">
                <a:latin typeface="Arial"/>
                <a:cs typeface="Arial"/>
              </a:rPr>
              <a:t> </a:t>
            </a:r>
            <a:r>
              <a:rPr sz="2950" spc="175" dirty="0">
                <a:latin typeface="PMingLiU"/>
                <a:cs typeface="PMingLiU"/>
              </a:rPr>
              <a:t>book</a:t>
            </a:r>
            <a:endParaRPr sz="295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950" spc="10" dirty="0">
                <a:solidFill>
                  <a:srgbClr val="800000"/>
                </a:solidFill>
                <a:latin typeface="Arial"/>
                <a:cs typeface="Arial"/>
              </a:rPr>
              <a:t>options</a:t>
            </a:r>
            <a:r>
              <a:rPr sz="2950" spc="10" dirty="0">
                <a:latin typeface="Arial"/>
                <a:cs typeface="Arial"/>
              </a:rPr>
              <a:t>: optional </a:t>
            </a:r>
            <a:r>
              <a:rPr sz="2950" spc="5" dirty="0">
                <a:latin typeface="Arial"/>
                <a:cs typeface="Arial"/>
              </a:rPr>
              <a:t>list </a:t>
            </a:r>
            <a:r>
              <a:rPr sz="2950" spc="10" dirty="0">
                <a:latin typeface="Arial"/>
                <a:cs typeface="Arial"/>
              </a:rPr>
              <a:t>of document type</a:t>
            </a:r>
            <a:r>
              <a:rPr sz="2950" spc="540" dirty="0">
                <a:latin typeface="Arial"/>
                <a:cs typeface="Arial"/>
              </a:rPr>
              <a:t> </a:t>
            </a:r>
            <a:r>
              <a:rPr sz="2950" spc="10" dirty="0">
                <a:solidFill>
                  <a:srgbClr val="800000"/>
                </a:solidFill>
                <a:latin typeface="Arial"/>
                <a:cs typeface="Arial"/>
              </a:rPr>
              <a:t>modifications</a:t>
            </a:r>
            <a:endParaRPr sz="2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 marL="12700" marR="5080">
              <a:lnSpc>
                <a:spcPct val="106900"/>
              </a:lnSpc>
              <a:tabLst>
                <a:tab pos="2054225" algn="l"/>
                <a:tab pos="3736975" algn="l"/>
                <a:tab pos="7708265" algn="l"/>
              </a:tabLst>
            </a:pPr>
            <a:r>
              <a:rPr sz="2950" spc="10" dirty="0">
                <a:solidFill>
                  <a:srgbClr val="800000"/>
                </a:solidFill>
                <a:latin typeface="Arial"/>
                <a:cs typeface="Arial"/>
              </a:rPr>
              <a:t>pream</a:t>
            </a:r>
            <a:r>
              <a:rPr sz="2950" spc="-50" dirty="0">
                <a:solidFill>
                  <a:srgbClr val="800000"/>
                </a:solidFill>
                <a:latin typeface="Arial"/>
                <a:cs typeface="Arial"/>
              </a:rPr>
              <a:t>b</a:t>
            </a:r>
            <a:r>
              <a:rPr sz="2950" spc="5" dirty="0">
                <a:solidFill>
                  <a:srgbClr val="800000"/>
                </a:solidFill>
                <a:latin typeface="Arial"/>
                <a:cs typeface="Arial"/>
              </a:rPr>
              <a:t>le</a:t>
            </a:r>
            <a:r>
              <a:rPr sz="2950" spc="5" dirty="0">
                <a:latin typeface="Arial"/>
                <a:cs typeface="Arial"/>
              </a:rPr>
              <a:t>:</a:t>
            </a:r>
            <a:r>
              <a:rPr sz="2950" dirty="0">
                <a:latin typeface="Arial"/>
                <a:cs typeface="Arial"/>
              </a:rPr>
              <a:t>	</a:t>
            </a:r>
            <a:r>
              <a:rPr sz="2950" spc="10" dirty="0">
                <a:latin typeface="Arial"/>
                <a:cs typeface="Arial"/>
              </a:rPr>
              <a:t>contains</a:t>
            </a:r>
            <a:r>
              <a:rPr sz="2950" dirty="0">
                <a:latin typeface="Arial"/>
                <a:cs typeface="Arial"/>
              </a:rPr>
              <a:t>	</a:t>
            </a:r>
            <a:r>
              <a:rPr sz="2950" spc="-85" dirty="0">
                <a:solidFill>
                  <a:srgbClr val="800000"/>
                </a:solidFill>
                <a:latin typeface="Arial"/>
                <a:cs typeface="Arial"/>
              </a:rPr>
              <a:t>f</a:t>
            </a:r>
            <a:r>
              <a:rPr sz="2950" spc="10" dirty="0">
                <a:solidFill>
                  <a:srgbClr val="800000"/>
                </a:solidFill>
                <a:latin typeface="Arial"/>
                <a:cs typeface="Arial"/>
              </a:rPr>
              <a:t>o</a:t>
            </a:r>
            <a:r>
              <a:rPr sz="2950" spc="75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sz="2950" spc="10" dirty="0">
                <a:solidFill>
                  <a:srgbClr val="800000"/>
                </a:solidFill>
                <a:latin typeface="Arial"/>
                <a:cs typeface="Arial"/>
              </a:rPr>
              <a:t>matting,</a:t>
            </a:r>
            <a:r>
              <a:rPr sz="2950" spc="5" dirty="0">
                <a:solidFill>
                  <a:srgbClr val="800000"/>
                </a:solidFill>
                <a:latin typeface="Arial"/>
                <a:cs typeface="Arial"/>
              </a:rPr>
              <a:t> l</a:t>
            </a:r>
            <a:r>
              <a:rPr sz="2950" spc="-80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2950" spc="-50" dirty="0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sz="2950" spc="10" dirty="0">
                <a:solidFill>
                  <a:srgbClr val="800000"/>
                </a:solidFill>
                <a:latin typeface="Arial"/>
                <a:cs typeface="Arial"/>
              </a:rPr>
              <a:t>out,</a:t>
            </a:r>
            <a:r>
              <a:rPr sz="295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950" spc="10" dirty="0">
                <a:solidFill>
                  <a:srgbClr val="800000"/>
                </a:solidFill>
                <a:latin typeface="Arial"/>
                <a:cs typeface="Arial"/>
              </a:rPr>
              <a:t>etc.</a:t>
            </a:r>
            <a:r>
              <a:rPr sz="2950" dirty="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sz="2950" spc="5" dirty="0">
                <a:latin typeface="Arial"/>
                <a:cs typeface="Arial"/>
              </a:rPr>
              <a:t>in</a:t>
            </a:r>
            <a:r>
              <a:rPr sz="2950" spc="-85" dirty="0">
                <a:latin typeface="Arial"/>
                <a:cs typeface="Arial"/>
              </a:rPr>
              <a:t>f</a:t>
            </a:r>
            <a:r>
              <a:rPr sz="2950" spc="10" dirty="0">
                <a:latin typeface="Arial"/>
                <a:cs typeface="Arial"/>
              </a:rPr>
              <a:t>o</a:t>
            </a:r>
            <a:r>
              <a:rPr sz="2950" spc="75" dirty="0">
                <a:latin typeface="Arial"/>
                <a:cs typeface="Arial"/>
              </a:rPr>
              <a:t>r</a:t>
            </a:r>
            <a:r>
              <a:rPr sz="2950" spc="10" dirty="0">
                <a:latin typeface="Arial"/>
                <a:cs typeface="Arial"/>
              </a:rPr>
              <a:t>mation  and inclusion of additional macro</a:t>
            </a:r>
            <a:r>
              <a:rPr sz="2950" spc="-80" dirty="0">
                <a:latin typeface="Arial"/>
                <a:cs typeface="Arial"/>
              </a:rPr>
              <a:t> </a:t>
            </a:r>
            <a:r>
              <a:rPr sz="2950" spc="5" dirty="0">
                <a:latin typeface="Arial"/>
                <a:cs typeface="Arial"/>
              </a:rPr>
              <a:t>packages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82588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>
                <a:moveTo>
                  <a:pt x="0" y="0"/>
                </a:moveTo>
                <a:lnTo>
                  <a:pt x="10692003" y="0"/>
                </a:lnTo>
              </a:path>
            </a:pathLst>
          </a:custGeom>
          <a:ln w="42287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"/>
          <p:cNvSpPr/>
          <p:nvPr/>
        </p:nvSpPr>
        <p:spPr>
          <a:xfrm>
            <a:off x="469900" y="7493000"/>
            <a:ext cx="302225" cy="285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4"/>
          <p:cNvSpPr txBox="1">
            <a:spLocks/>
          </p:cNvSpPr>
          <p:nvPr/>
        </p:nvSpPr>
        <p:spPr>
          <a:xfrm>
            <a:off x="927100" y="7493000"/>
            <a:ext cx="8300084" cy="47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950" b="0" i="0" u="none" strike="noStrike" kern="0" cap="none" spc="1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document body</a:t>
            </a:r>
            <a:r>
              <a:rPr kumimoji="0" lang="en-IN" sz="2950" b="0" i="0" u="none" strike="noStrike" kern="0" cap="none" spc="1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: actual </a:t>
            </a:r>
            <a:r>
              <a:rPr kumimoji="0" lang="en-IN" sz="2950" b="0" i="0" u="none" strike="noStrike" kern="0" cap="none" spc="1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contents </a:t>
            </a:r>
            <a:r>
              <a:rPr kumimoji="0" lang="en-IN" sz="2950" b="0" i="0" u="none" strike="noStrike" kern="0" cap="none" spc="1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of the </a:t>
            </a:r>
            <a:r>
              <a:rPr kumimoji="0" lang="en-IN" sz="2950" b="0" i="0" u="none" strike="noStrike" kern="0" cap="none" spc="125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IN" sz="2950" b="0" i="0" u="none" strike="noStrike" kern="0" cap="none" spc="1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document</a:t>
            </a:r>
            <a:endParaRPr kumimoji="0" lang="en-IN" sz="2950" b="1" i="0" u="none" strike="noStrike" kern="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70" dirty="0"/>
              <a:t>L</a:t>
            </a:r>
            <a:r>
              <a:rPr sz="4425" spc="-1005" baseline="17890" dirty="0"/>
              <a:t>A</a:t>
            </a:r>
            <a:r>
              <a:rPr sz="4250" spc="-670" dirty="0"/>
              <a:t>T</a:t>
            </a:r>
            <a:r>
              <a:rPr sz="6375" spc="-1005" baseline="-15032" dirty="0"/>
              <a:t>E</a:t>
            </a:r>
            <a:r>
              <a:rPr sz="4250" spc="-670" dirty="0"/>
              <a:t>X </a:t>
            </a:r>
            <a:r>
              <a:rPr sz="4250" spc="-570" dirty="0"/>
              <a:t> </a:t>
            </a:r>
            <a:r>
              <a:rPr sz="4250" spc="20" dirty="0"/>
              <a:t>Commands</a:t>
            </a:r>
            <a:endParaRPr sz="4250"/>
          </a:p>
        </p:txBody>
      </p:sp>
      <p:sp>
        <p:nvSpPr>
          <p:cNvPr id="3" name="object 3"/>
          <p:cNvSpPr/>
          <p:nvPr/>
        </p:nvSpPr>
        <p:spPr>
          <a:xfrm>
            <a:off x="167919" y="1362649"/>
            <a:ext cx="377756" cy="321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3507" y="2033997"/>
            <a:ext cx="302225" cy="285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1312" y="1996138"/>
            <a:ext cx="3625215" cy="381000"/>
          </a:xfrm>
          <a:custGeom>
            <a:avLst/>
            <a:gdLst/>
            <a:ahLst/>
            <a:cxnLst/>
            <a:rect l="l" t="t" r="r" b="b"/>
            <a:pathLst>
              <a:path w="3625215" h="381000">
                <a:moveTo>
                  <a:pt x="0" y="380411"/>
                </a:moveTo>
                <a:lnTo>
                  <a:pt x="3624592" y="380411"/>
                </a:lnTo>
                <a:lnTo>
                  <a:pt x="3624592" y="0"/>
                </a:lnTo>
                <a:lnTo>
                  <a:pt x="0" y="0"/>
                </a:lnTo>
                <a:lnTo>
                  <a:pt x="0" y="380411"/>
                </a:lnTo>
                <a:close/>
              </a:path>
            </a:pathLst>
          </a:custGeom>
          <a:solidFill>
            <a:srgbClr val="B3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720">
              <a:lnSpc>
                <a:spcPct val="100000"/>
              </a:lnSpc>
            </a:pPr>
            <a:r>
              <a:rPr spc="10" dirty="0"/>
              <a:t>Three </a:t>
            </a:r>
            <a:r>
              <a:rPr dirty="0"/>
              <a:t>versions </a:t>
            </a:r>
            <a:r>
              <a:rPr spc="10" dirty="0"/>
              <a:t>of</a:t>
            </a:r>
            <a:r>
              <a:rPr spc="-30" dirty="0"/>
              <a:t> </a:t>
            </a:r>
            <a:r>
              <a:rPr spc="10" dirty="0"/>
              <a:t>commands:</a:t>
            </a:r>
          </a:p>
          <a:p>
            <a:pPr marL="803910" marR="5080" indent="50165">
              <a:lnSpc>
                <a:spcPct val="106900"/>
              </a:lnSpc>
              <a:spcBef>
                <a:spcPts val="1220"/>
              </a:spcBef>
              <a:tabLst>
                <a:tab pos="4537710" algn="l"/>
              </a:tabLst>
            </a:pPr>
            <a:r>
              <a:rPr spc="10" dirty="0">
                <a:solidFill>
                  <a:srgbClr val="800000"/>
                </a:solidFill>
              </a:rPr>
              <a:t>Non-letter</a:t>
            </a:r>
            <a:r>
              <a:rPr spc="20" dirty="0">
                <a:solidFill>
                  <a:srgbClr val="800000"/>
                </a:solidFill>
              </a:rPr>
              <a:t> </a:t>
            </a:r>
            <a:r>
              <a:rPr spc="5" dirty="0">
                <a:solidFill>
                  <a:srgbClr val="800000"/>
                </a:solidFill>
              </a:rPr>
              <a:t>characters	</a:t>
            </a:r>
            <a:r>
              <a:rPr spc="10" dirty="0"/>
              <a:t>&amp;, $, %, </a:t>
            </a:r>
            <a:r>
              <a:rPr spc="5" dirty="0"/>
              <a:t>˜ ,   , </a:t>
            </a:r>
            <a:r>
              <a:rPr spc="265" dirty="0">
                <a:latin typeface="Lucida Sans Unicode"/>
                <a:cs typeface="Lucida Sans Unicode"/>
              </a:rPr>
              <a:t>{</a:t>
            </a:r>
            <a:r>
              <a:rPr spc="265" dirty="0"/>
              <a:t>, </a:t>
            </a:r>
            <a:r>
              <a:rPr spc="265" dirty="0">
                <a:latin typeface="Lucida Sans Unicode"/>
                <a:cs typeface="Lucida Sans Unicode"/>
              </a:rPr>
              <a:t>}</a:t>
            </a:r>
            <a:r>
              <a:rPr spc="265" dirty="0"/>
              <a:t>, </a:t>
            </a:r>
            <a:r>
              <a:rPr spc="10" dirty="0"/>
              <a:t>#, </a:t>
            </a:r>
            <a:r>
              <a:rPr spc="5" dirty="0"/>
              <a:t>ˆ</a:t>
            </a:r>
            <a:r>
              <a:rPr spc="-530" dirty="0"/>
              <a:t> </a:t>
            </a:r>
            <a:r>
              <a:rPr spc="-25" dirty="0"/>
              <a:t>have</a:t>
            </a:r>
            <a:r>
              <a:rPr spc="25" dirty="0"/>
              <a:t> </a:t>
            </a:r>
            <a:r>
              <a:rPr spc="10" dirty="0"/>
              <a:t>special </a:t>
            </a:r>
            <a:r>
              <a:rPr spc="5" dirty="0"/>
              <a:t> </a:t>
            </a:r>
            <a:r>
              <a:rPr spc="10" dirty="0"/>
              <a:t>meaning </a:t>
            </a:r>
            <a:r>
              <a:rPr spc="5" dirty="0"/>
              <a:t>telling </a:t>
            </a:r>
            <a:r>
              <a:rPr spc="-470" dirty="0"/>
              <a:t>L</a:t>
            </a:r>
            <a:r>
              <a:rPr sz="3075" spc="-705" baseline="17615" dirty="0"/>
              <a:t>A</a:t>
            </a:r>
            <a:r>
              <a:rPr sz="2950" spc="-470" dirty="0"/>
              <a:t>T</a:t>
            </a:r>
            <a:r>
              <a:rPr sz="4425" spc="-705" baseline="-15065" dirty="0"/>
              <a:t>E</a:t>
            </a:r>
            <a:r>
              <a:rPr sz="2950" spc="-470" dirty="0"/>
              <a:t>X  </a:t>
            </a:r>
            <a:r>
              <a:rPr sz="2950" spc="10" dirty="0"/>
              <a:t>to do</a:t>
            </a:r>
            <a:r>
              <a:rPr sz="2950" spc="120" dirty="0"/>
              <a:t> </a:t>
            </a:r>
            <a:r>
              <a:rPr sz="2950" spc="10" dirty="0"/>
              <a:t>something</a:t>
            </a:r>
            <a:endParaRPr sz="2950" dirty="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3509" y="3115148"/>
            <a:ext cx="302225" cy="285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1313" y="3066895"/>
            <a:ext cx="2109470" cy="479425"/>
          </a:xfrm>
          <a:custGeom>
            <a:avLst/>
            <a:gdLst/>
            <a:ahLst/>
            <a:cxnLst/>
            <a:rect l="l" t="t" r="r" b="b"/>
            <a:pathLst>
              <a:path w="2109470" h="479425">
                <a:moveTo>
                  <a:pt x="0" y="479024"/>
                </a:moveTo>
                <a:lnTo>
                  <a:pt x="2109241" y="479024"/>
                </a:lnTo>
                <a:lnTo>
                  <a:pt x="2109241" y="0"/>
                </a:lnTo>
                <a:lnTo>
                  <a:pt x="0" y="0"/>
                </a:lnTo>
                <a:lnTo>
                  <a:pt x="0" y="479024"/>
                </a:lnTo>
                <a:close/>
              </a:path>
            </a:pathLst>
          </a:custGeom>
          <a:solidFill>
            <a:srgbClr val="B3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9224" y="3026209"/>
            <a:ext cx="4050665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5" dirty="0">
                <a:solidFill>
                  <a:srgbClr val="800000"/>
                </a:solidFill>
                <a:latin typeface="Arial"/>
                <a:cs typeface="Arial"/>
              </a:rPr>
              <a:t>Backslash </a:t>
            </a:r>
            <a:r>
              <a:rPr sz="2950" spc="-60" dirty="0">
                <a:solidFill>
                  <a:srgbClr val="800000"/>
                </a:solidFill>
                <a:latin typeface="Lucida Sans Unicode"/>
                <a:cs typeface="Lucida Sans Unicode"/>
              </a:rPr>
              <a:t>\ </a:t>
            </a:r>
            <a:r>
              <a:rPr sz="2950" spc="-10" dirty="0">
                <a:latin typeface="Arial"/>
                <a:cs typeface="Arial"/>
              </a:rPr>
              <a:t>followed</a:t>
            </a:r>
            <a:r>
              <a:rPr sz="2950" spc="270" dirty="0">
                <a:latin typeface="Arial"/>
                <a:cs typeface="Arial"/>
              </a:rPr>
              <a:t> </a:t>
            </a:r>
            <a:r>
              <a:rPr sz="2950" spc="-20" dirty="0">
                <a:latin typeface="Arial"/>
                <a:cs typeface="Arial"/>
              </a:rPr>
              <a:t>by</a:t>
            </a:r>
            <a:endParaRPr sz="2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42046" y="3077287"/>
            <a:ext cx="4465320" cy="458470"/>
          </a:xfrm>
          <a:prstGeom prst="rect">
            <a:avLst/>
          </a:prstGeom>
          <a:solidFill>
            <a:srgbClr val="B3B300"/>
          </a:solidFill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ts val="3140"/>
              </a:lnSpc>
            </a:pPr>
            <a:r>
              <a:rPr sz="2950" spc="10" dirty="0">
                <a:solidFill>
                  <a:srgbClr val="800000"/>
                </a:solidFill>
                <a:latin typeface="Arial"/>
                <a:cs typeface="Arial"/>
              </a:rPr>
              <a:t>single non-letter</a:t>
            </a:r>
            <a:r>
              <a:rPr sz="2950" spc="-7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950" spc="5" dirty="0">
                <a:solidFill>
                  <a:srgbClr val="800000"/>
                </a:solidFill>
                <a:latin typeface="Arial"/>
                <a:cs typeface="Arial"/>
              </a:rPr>
              <a:t>character</a:t>
            </a:r>
            <a:endParaRPr sz="29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3510" y="4176221"/>
            <a:ext cx="302225" cy="285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61315" y="4127967"/>
            <a:ext cx="2109470" cy="479425"/>
          </a:xfrm>
          <a:custGeom>
            <a:avLst/>
            <a:gdLst/>
            <a:ahLst/>
            <a:cxnLst/>
            <a:rect l="l" t="t" r="r" b="b"/>
            <a:pathLst>
              <a:path w="2109470" h="479425">
                <a:moveTo>
                  <a:pt x="0" y="479024"/>
                </a:moveTo>
                <a:lnTo>
                  <a:pt x="2109241" y="479024"/>
                </a:lnTo>
                <a:lnTo>
                  <a:pt x="2109241" y="0"/>
                </a:lnTo>
                <a:lnTo>
                  <a:pt x="0" y="0"/>
                </a:lnTo>
                <a:lnTo>
                  <a:pt x="0" y="479024"/>
                </a:lnTo>
                <a:close/>
              </a:path>
            </a:pathLst>
          </a:custGeom>
          <a:solidFill>
            <a:srgbClr val="B3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42048" y="4138359"/>
            <a:ext cx="3272154" cy="381000"/>
          </a:xfrm>
          <a:custGeom>
            <a:avLst/>
            <a:gdLst/>
            <a:ahLst/>
            <a:cxnLst/>
            <a:rect l="l" t="t" r="r" b="b"/>
            <a:pathLst>
              <a:path w="3272154" h="381000">
                <a:moveTo>
                  <a:pt x="0" y="380411"/>
                </a:moveTo>
                <a:lnTo>
                  <a:pt x="3271710" y="380411"/>
                </a:lnTo>
                <a:lnTo>
                  <a:pt x="3271710" y="0"/>
                </a:lnTo>
                <a:lnTo>
                  <a:pt x="0" y="0"/>
                </a:lnTo>
                <a:lnTo>
                  <a:pt x="0" y="380411"/>
                </a:lnTo>
                <a:close/>
              </a:path>
            </a:pathLst>
          </a:custGeom>
          <a:solidFill>
            <a:srgbClr val="B3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3511" y="4811967"/>
            <a:ext cx="302225" cy="285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7923" y="5892482"/>
            <a:ext cx="377756" cy="321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70811" y="3570506"/>
            <a:ext cx="9208770" cy="274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>
              <a:lnSpc>
                <a:spcPct val="100000"/>
              </a:lnSpc>
            </a:pPr>
            <a:r>
              <a:rPr sz="2450" dirty="0">
                <a:latin typeface="Arial"/>
                <a:cs typeface="Arial"/>
              </a:rPr>
              <a:t>(e.g. any </a:t>
            </a:r>
            <a:r>
              <a:rPr sz="2450" spc="10" dirty="0">
                <a:latin typeface="Arial"/>
                <a:cs typeface="Arial"/>
              </a:rPr>
              <a:t>of the </a:t>
            </a:r>
            <a:r>
              <a:rPr sz="2450" spc="-10" dirty="0">
                <a:latin typeface="Arial"/>
                <a:cs typeface="Arial"/>
              </a:rPr>
              <a:t>above </a:t>
            </a:r>
            <a:r>
              <a:rPr sz="2450" spc="10" dirty="0">
                <a:latin typeface="Arial"/>
                <a:cs typeface="Arial"/>
              </a:rPr>
              <a:t>characters </a:t>
            </a:r>
            <a:r>
              <a:rPr sz="2450" spc="15" dirty="0">
                <a:latin typeface="Arial"/>
                <a:cs typeface="Arial"/>
              </a:rPr>
              <a:t>can be </a:t>
            </a:r>
            <a:r>
              <a:rPr sz="2450" spc="10" dirty="0">
                <a:latin typeface="Arial"/>
                <a:cs typeface="Arial"/>
              </a:rPr>
              <a:t>produced </a:t>
            </a:r>
            <a:r>
              <a:rPr sz="2450" spc="-10" dirty="0">
                <a:latin typeface="Arial"/>
                <a:cs typeface="Arial"/>
              </a:rPr>
              <a:t>by </a:t>
            </a:r>
            <a:r>
              <a:rPr sz="2450" spc="10" dirty="0">
                <a:latin typeface="Arial"/>
                <a:cs typeface="Arial"/>
              </a:rPr>
              <a:t>adding</a:t>
            </a:r>
            <a:r>
              <a:rPr sz="2450" spc="35" dirty="0">
                <a:latin typeface="Arial"/>
                <a:cs typeface="Arial"/>
              </a:rPr>
              <a:t> </a:t>
            </a:r>
            <a:r>
              <a:rPr sz="2450" spc="-20" dirty="0">
                <a:latin typeface="Lucida Sans Unicode"/>
                <a:cs typeface="Lucida Sans Unicode"/>
              </a:rPr>
              <a:t>\</a:t>
            </a:r>
            <a:r>
              <a:rPr sz="2450" spc="-20" dirty="0">
                <a:latin typeface="Arial"/>
                <a:cs typeface="Arial"/>
              </a:rPr>
              <a:t>)</a:t>
            </a:r>
            <a:endParaRPr sz="2450" dirty="0">
              <a:latin typeface="Arial"/>
              <a:cs typeface="Arial"/>
            </a:endParaRPr>
          </a:p>
          <a:p>
            <a:pPr marL="389890" marR="656590" indent="50165">
              <a:lnSpc>
                <a:spcPts val="5010"/>
              </a:lnSpc>
              <a:spcBef>
                <a:spcPts val="70"/>
              </a:spcBef>
            </a:pPr>
            <a:r>
              <a:rPr sz="2950" spc="5" dirty="0">
                <a:solidFill>
                  <a:srgbClr val="800000"/>
                </a:solidFill>
                <a:latin typeface="Arial"/>
                <a:cs typeface="Arial"/>
              </a:rPr>
              <a:t>Backslash </a:t>
            </a:r>
            <a:r>
              <a:rPr sz="2950" spc="-60" dirty="0">
                <a:solidFill>
                  <a:srgbClr val="800000"/>
                </a:solidFill>
                <a:latin typeface="Lucida Sans Unicode"/>
                <a:cs typeface="Lucida Sans Unicode"/>
              </a:rPr>
              <a:t>\ </a:t>
            </a:r>
            <a:r>
              <a:rPr sz="2950" spc="-10" dirty="0">
                <a:latin typeface="Arial"/>
                <a:cs typeface="Arial"/>
              </a:rPr>
              <a:t>followed </a:t>
            </a:r>
            <a:r>
              <a:rPr sz="2950" spc="-20" dirty="0">
                <a:latin typeface="Arial"/>
                <a:cs typeface="Arial"/>
              </a:rPr>
              <a:t>by </a:t>
            </a:r>
            <a:r>
              <a:rPr sz="2950" spc="10" dirty="0">
                <a:solidFill>
                  <a:srgbClr val="800000"/>
                </a:solidFill>
                <a:latin typeface="Arial"/>
                <a:cs typeface="Arial"/>
              </a:rPr>
              <a:t>one or more </a:t>
            </a:r>
            <a:r>
              <a:rPr sz="2950" spc="5" dirty="0">
                <a:solidFill>
                  <a:srgbClr val="800000"/>
                </a:solidFill>
                <a:latin typeface="Arial"/>
                <a:cs typeface="Arial"/>
              </a:rPr>
              <a:t>letters  </a:t>
            </a:r>
            <a:r>
              <a:rPr sz="2950" spc="10" dirty="0">
                <a:latin typeface="Arial"/>
                <a:cs typeface="Arial"/>
              </a:rPr>
              <a:t>Letter/non-letter </a:t>
            </a:r>
            <a:r>
              <a:rPr sz="2950" spc="5" dirty="0">
                <a:latin typeface="Arial"/>
                <a:cs typeface="Arial"/>
              </a:rPr>
              <a:t>characters </a:t>
            </a:r>
            <a:r>
              <a:rPr sz="2950" spc="10" dirty="0">
                <a:latin typeface="Arial"/>
                <a:cs typeface="Arial"/>
              </a:rPr>
              <a:t>are defined</a:t>
            </a:r>
            <a:r>
              <a:rPr sz="2950" spc="-4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explicitly!</a:t>
            </a:r>
          </a:p>
          <a:p>
            <a:pPr marL="389890">
              <a:lnSpc>
                <a:spcPct val="100000"/>
              </a:lnSpc>
              <a:spcBef>
                <a:spcPts val="330"/>
              </a:spcBef>
            </a:pPr>
            <a:r>
              <a:rPr sz="2450" dirty="0">
                <a:latin typeface="Arial"/>
                <a:cs typeface="Arial"/>
              </a:rPr>
              <a:t>(i.e. they </a:t>
            </a:r>
            <a:r>
              <a:rPr sz="2450" spc="-10" dirty="0">
                <a:latin typeface="Arial"/>
                <a:cs typeface="Arial"/>
              </a:rPr>
              <a:t>may </a:t>
            </a:r>
            <a:r>
              <a:rPr sz="2450" spc="15" dirty="0">
                <a:latin typeface="Arial"/>
                <a:cs typeface="Arial"/>
              </a:rPr>
              <a:t>be </a:t>
            </a:r>
            <a:r>
              <a:rPr sz="2450" spc="10" dirty="0">
                <a:latin typeface="Arial"/>
                <a:cs typeface="Arial"/>
              </a:rPr>
              <a:t>redefined</a:t>
            </a:r>
            <a:r>
              <a:rPr sz="2450" spc="15" dirty="0">
                <a:latin typeface="Arial"/>
                <a:cs typeface="Arial"/>
              </a:rPr>
              <a:t> </a:t>
            </a:r>
            <a:r>
              <a:rPr sz="2450" spc="10" dirty="0">
                <a:latin typeface="Arial"/>
                <a:cs typeface="Arial"/>
              </a:rPr>
              <a:t>sometimes)</a:t>
            </a:r>
            <a:endParaRPr sz="24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950" spc="15" dirty="0">
                <a:latin typeface="Arial"/>
                <a:cs typeface="Arial"/>
              </a:rPr>
              <a:t>Commands </a:t>
            </a:r>
            <a:r>
              <a:rPr sz="2950" spc="5" dirty="0">
                <a:latin typeface="Arial"/>
                <a:cs typeface="Arial"/>
              </a:rPr>
              <a:t>generally </a:t>
            </a:r>
            <a:r>
              <a:rPr sz="2950" spc="-25" dirty="0">
                <a:latin typeface="Arial"/>
                <a:cs typeface="Arial"/>
              </a:rPr>
              <a:t>have </a:t>
            </a:r>
            <a:r>
              <a:rPr sz="2950" spc="10" dirty="0">
                <a:latin typeface="Arial"/>
                <a:cs typeface="Arial"/>
              </a:rPr>
              <a:t>the</a:t>
            </a:r>
            <a:r>
              <a:rPr sz="2950" spc="15" dirty="0">
                <a:latin typeface="Arial"/>
                <a:cs typeface="Arial"/>
              </a:rPr>
              <a:t> </a:t>
            </a:r>
            <a:r>
              <a:rPr sz="2950" spc="10" dirty="0">
                <a:latin typeface="Arial"/>
                <a:cs typeface="Arial"/>
              </a:rPr>
              <a:t>structure: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07278" y="6310504"/>
            <a:ext cx="8893175" cy="631190"/>
          </a:xfrm>
          <a:prstGeom prst="rect">
            <a:avLst/>
          </a:prstGeom>
          <a:solidFill>
            <a:srgbClr val="B3B3B3"/>
          </a:solidFill>
        </p:spPr>
        <p:txBody>
          <a:bodyPr vert="horz" wrap="square" lIns="0" tIns="3492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275"/>
              </a:spcBef>
            </a:pPr>
            <a:r>
              <a:rPr sz="2950" spc="75" dirty="0">
                <a:latin typeface="Lucida Sans Unicode"/>
                <a:cs typeface="Lucida Sans Unicode"/>
              </a:rPr>
              <a:t>\</a:t>
            </a:r>
            <a:r>
              <a:rPr sz="2950" spc="75" dirty="0">
                <a:solidFill>
                  <a:srgbClr val="800000"/>
                </a:solidFill>
                <a:latin typeface="PMingLiU"/>
                <a:cs typeface="PMingLiU"/>
              </a:rPr>
              <a:t>COMMAND</a:t>
            </a:r>
            <a:r>
              <a:rPr sz="2950" spc="75" dirty="0">
                <a:latin typeface="PMingLiU"/>
                <a:cs typeface="PMingLiU"/>
              </a:rPr>
              <a:t>[</a:t>
            </a:r>
            <a:r>
              <a:rPr sz="2950" spc="75" dirty="0">
                <a:solidFill>
                  <a:srgbClr val="800000"/>
                </a:solidFill>
                <a:latin typeface="PMingLiU"/>
                <a:cs typeface="PMingLiU"/>
              </a:rPr>
              <a:t>optarg</a:t>
            </a:r>
            <a:r>
              <a:rPr sz="2950" spc="75" dirty="0">
                <a:latin typeface="PMingLiU"/>
                <a:cs typeface="PMingLiU"/>
              </a:rPr>
              <a:t>]</a:t>
            </a:r>
            <a:r>
              <a:rPr sz="2950" spc="75" dirty="0">
                <a:latin typeface="Lucida Sans Unicode"/>
                <a:cs typeface="Lucida Sans Unicode"/>
              </a:rPr>
              <a:t>{</a:t>
            </a:r>
            <a:r>
              <a:rPr sz="2950" spc="75" dirty="0">
                <a:solidFill>
                  <a:srgbClr val="800000"/>
                </a:solidFill>
                <a:latin typeface="PMingLiU"/>
                <a:cs typeface="PMingLiU"/>
              </a:rPr>
              <a:t>mandarg</a:t>
            </a:r>
            <a:r>
              <a:rPr sz="2950" spc="75" dirty="0">
                <a:latin typeface="Lucida Sans Unicode"/>
                <a:cs typeface="Lucida Sans Unicode"/>
              </a:rPr>
              <a:t>}</a:t>
            </a:r>
            <a:endParaRPr sz="2950" dirty="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3506" y="7108952"/>
            <a:ext cx="302225" cy="285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48611" y="6988992"/>
            <a:ext cx="9588500" cy="986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6900"/>
              </a:lnSpc>
            </a:pPr>
            <a:r>
              <a:rPr sz="2950" spc="10" dirty="0">
                <a:latin typeface="Arial"/>
                <a:cs typeface="Arial"/>
              </a:rPr>
              <a:t>There </a:t>
            </a:r>
            <a:r>
              <a:rPr sz="2950" spc="-15" dirty="0">
                <a:latin typeface="Arial"/>
                <a:cs typeface="Arial"/>
              </a:rPr>
              <a:t>may </a:t>
            </a:r>
            <a:r>
              <a:rPr sz="2950" spc="10" dirty="0">
                <a:latin typeface="Arial"/>
                <a:cs typeface="Arial"/>
              </a:rPr>
              <a:t>be </a:t>
            </a:r>
            <a:r>
              <a:rPr sz="2950" dirty="0">
                <a:latin typeface="Arial"/>
                <a:cs typeface="Arial"/>
              </a:rPr>
              <a:t>none, </a:t>
            </a:r>
            <a:r>
              <a:rPr sz="2950" spc="10" dirty="0">
                <a:latin typeface="Arial"/>
                <a:cs typeface="Arial"/>
              </a:rPr>
              <a:t>one or </a:t>
            </a:r>
            <a:r>
              <a:rPr sz="2950" spc="5" dirty="0">
                <a:latin typeface="Arial"/>
                <a:cs typeface="Arial"/>
              </a:rPr>
              <a:t>multiple </a:t>
            </a:r>
            <a:r>
              <a:rPr sz="2950" spc="10" dirty="0">
                <a:latin typeface="Arial"/>
                <a:cs typeface="Arial"/>
              </a:rPr>
              <a:t>optional </a:t>
            </a:r>
            <a:r>
              <a:rPr sz="2950" spc="5" dirty="0">
                <a:latin typeface="Arial"/>
                <a:cs typeface="Arial"/>
              </a:rPr>
              <a:t>/ </a:t>
            </a:r>
            <a:r>
              <a:rPr sz="2950" spc="20" dirty="0">
                <a:latin typeface="Arial"/>
                <a:cs typeface="Arial"/>
              </a:rPr>
              <a:t>mandatory  </a:t>
            </a:r>
            <a:r>
              <a:rPr sz="2950" spc="10" dirty="0">
                <a:latin typeface="Arial"/>
                <a:cs typeface="Arial"/>
              </a:rPr>
              <a:t>arguments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8258856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>
                <a:moveTo>
                  <a:pt x="0" y="0"/>
                </a:moveTo>
                <a:lnTo>
                  <a:pt x="10692003" y="0"/>
                </a:lnTo>
              </a:path>
            </a:pathLst>
          </a:custGeom>
          <a:ln w="4227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E</a:t>
            </a:r>
            <a:r>
              <a:rPr spc="-155" dirty="0"/>
              <a:t>n</a:t>
            </a:r>
            <a:r>
              <a:rPr spc="10" dirty="0"/>
              <a:t>vi</a:t>
            </a:r>
            <a:r>
              <a:rPr spc="-80" dirty="0"/>
              <a:t>r</a:t>
            </a:r>
            <a:r>
              <a:rPr spc="20" dirty="0"/>
              <a:t>onments</a:t>
            </a:r>
          </a:p>
        </p:txBody>
      </p:sp>
      <p:sp>
        <p:nvSpPr>
          <p:cNvPr id="3" name="object 3"/>
          <p:cNvSpPr/>
          <p:nvPr/>
        </p:nvSpPr>
        <p:spPr>
          <a:xfrm>
            <a:off x="167919" y="1219367"/>
            <a:ext cx="377756" cy="321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3509" y="1890716"/>
            <a:ext cx="302225" cy="285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3509" y="2831049"/>
            <a:ext cx="302225" cy="285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0807" y="1166028"/>
            <a:ext cx="9966325" cy="2050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15" dirty="0">
                <a:latin typeface="Arial"/>
                <a:cs typeface="Arial"/>
              </a:rPr>
              <a:t>An </a:t>
            </a:r>
            <a:r>
              <a:rPr sz="2950" spc="5" dirty="0">
                <a:solidFill>
                  <a:srgbClr val="800000"/>
                </a:solidFill>
                <a:latin typeface="Arial"/>
                <a:cs typeface="Arial"/>
              </a:rPr>
              <a:t>environment groups </a:t>
            </a:r>
            <a:r>
              <a:rPr sz="2950" spc="10" dirty="0">
                <a:solidFill>
                  <a:srgbClr val="800000"/>
                </a:solidFill>
                <a:latin typeface="Arial"/>
                <a:cs typeface="Arial"/>
              </a:rPr>
              <a:t>segments </a:t>
            </a:r>
            <a:r>
              <a:rPr sz="2950" spc="10" dirty="0">
                <a:latin typeface="Arial"/>
                <a:cs typeface="Arial"/>
              </a:rPr>
              <a:t>of</a:t>
            </a:r>
            <a:r>
              <a:rPr sz="2950" spc="760" dirty="0">
                <a:latin typeface="Arial"/>
                <a:cs typeface="Arial"/>
              </a:rPr>
              <a:t> </a:t>
            </a:r>
            <a:r>
              <a:rPr sz="2950" spc="10" dirty="0">
                <a:latin typeface="Arial"/>
                <a:cs typeface="Arial"/>
              </a:rPr>
              <a:t>code</a:t>
            </a:r>
            <a:endParaRPr sz="2950">
              <a:latin typeface="Arial"/>
              <a:cs typeface="Arial"/>
            </a:endParaRPr>
          </a:p>
          <a:p>
            <a:pPr marL="389890" marR="5080">
              <a:lnSpc>
                <a:spcPct val="106900"/>
              </a:lnSpc>
              <a:spcBef>
                <a:spcPts val="1220"/>
              </a:spcBef>
            </a:pPr>
            <a:r>
              <a:rPr sz="2950" spc="10" dirty="0">
                <a:latin typeface="Arial"/>
                <a:cs typeface="Arial"/>
              </a:rPr>
              <a:t>The body of an </a:t>
            </a:r>
            <a:r>
              <a:rPr sz="2950" spc="5" dirty="0">
                <a:latin typeface="Arial"/>
                <a:cs typeface="Arial"/>
              </a:rPr>
              <a:t>environment is </a:t>
            </a:r>
            <a:r>
              <a:rPr sz="2950" spc="10" dirty="0">
                <a:latin typeface="Arial"/>
                <a:cs typeface="Arial"/>
              </a:rPr>
              <a:t>treated </a:t>
            </a:r>
            <a:r>
              <a:rPr sz="2950" dirty="0">
                <a:latin typeface="Arial"/>
                <a:cs typeface="Arial"/>
              </a:rPr>
              <a:t>differently </a:t>
            </a:r>
            <a:r>
              <a:rPr sz="2950" spc="10" dirty="0">
                <a:latin typeface="Arial"/>
                <a:cs typeface="Arial"/>
              </a:rPr>
              <a:t>from</a:t>
            </a:r>
            <a:r>
              <a:rPr sz="2950" spc="-130" dirty="0">
                <a:latin typeface="Arial"/>
                <a:cs typeface="Arial"/>
              </a:rPr>
              <a:t> </a:t>
            </a:r>
            <a:r>
              <a:rPr sz="2950" spc="10" dirty="0">
                <a:latin typeface="Arial"/>
                <a:cs typeface="Arial"/>
              </a:rPr>
              <a:t>the  “outside”</a:t>
            </a:r>
            <a:endParaRPr sz="2950">
              <a:latin typeface="Arial"/>
              <a:cs typeface="Arial"/>
            </a:endParaRPr>
          </a:p>
          <a:p>
            <a:pPr marL="389890">
              <a:lnSpc>
                <a:spcPct val="100000"/>
              </a:lnSpc>
              <a:spcBef>
                <a:spcPts val="75"/>
              </a:spcBef>
            </a:pPr>
            <a:r>
              <a:rPr sz="2950" spc="5" dirty="0">
                <a:latin typeface="Arial"/>
                <a:cs typeface="Arial"/>
              </a:rPr>
              <a:t>General</a:t>
            </a:r>
            <a:r>
              <a:rPr sz="2950" spc="-65" dirty="0">
                <a:latin typeface="Arial"/>
                <a:cs typeface="Arial"/>
              </a:rPr>
              <a:t> </a:t>
            </a:r>
            <a:r>
              <a:rPr sz="2950" spc="10" dirty="0">
                <a:latin typeface="Arial"/>
                <a:cs typeface="Arial"/>
              </a:rPr>
              <a:t>syntax:</a:t>
            </a:r>
            <a:endParaRPr sz="2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9482" y="3210255"/>
            <a:ext cx="8893175" cy="1592580"/>
          </a:xfrm>
          <a:prstGeom prst="rect">
            <a:avLst/>
          </a:prstGeom>
          <a:solidFill>
            <a:srgbClr val="B3B3B3"/>
          </a:solidFill>
        </p:spPr>
        <p:txBody>
          <a:bodyPr vert="horz" wrap="square" lIns="0" tIns="3492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275"/>
              </a:spcBef>
            </a:pPr>
            <a:r>
              <a:rPr sz="2950" spc="305" dirty="0">
                <a:latin typeface="Lucida Sans Unicode"/>
                <a:cs typeface="Lucida Sans Unicode"/>
              </a:rPr>
              <a:t>\</a:t>
            </a:r>
            <a:r>
              <a:rPr sz="2950" spc="305" dirty="0">
                <a:latin typeface="PMingLiU"/>
                <a:cs typeface="PMingLiU"/>
              </a:rPr>
              <a:t>begin</a:t>
            </a:r>
            <a:r>
              <a:rPr sz="2950" spc="305" dirty="0">
                <a:latin typeface="Lucida Sans Unicode"/>
                <a:cs typeface="Lucida Sans Unicode"/>
              </a:rPr>
              <a:t>{</a:t>
            </a:r>
            <a:r>
              <a:rPr sz="2950" spc="305" dirty="0">
                <a:solidFill>
                  <a:srgbClr val="800000"/>
                </a:solidFill>
                <a:latin typeface="PMingLiU"/>
                <a:cs typeface="PMingLiU"/>
              </a:rPr>
              <a:t>environment</a:t>
            </a:r>
            <a:r>
              <a:rPr sz="2950" spc="305" dirty="0">
                <a:latin typeface="Lucida Sans Unicode"/>
                <a:cs typeface="Lucida Sans Unicode"/>
              </a:rPr>
              <a:t>}</a:t>
            </a:r>
            <a:endParaRPr sz="2950">
              <a:latin typeface="Lucida Sans Unicode"/>
              <a:cs typeface="Lucida Sans Unicode"/>
            </a:endParaRPr>
          </a:p>
          <a:p>
            <a:pPr marL="1118235">
              <a:lnSpc>
                <a:spcPct val="100000"/>
              </a:lnSpc>
              <a:spcBef>
                <a:spcPts val="245"/>
              </a:spcBef>
              <a:tabLst>
                <a:tab pos="2109470" algn="l"/>
                <a:tab pos="2704465" algn="l"/>
              </a:tabLst>
            </a:pPr>
            <a:r>
              <a:rPr sz="2950" spc="175" dirty="0">
                <a:solidFill>
                  <a:srgbClr val="800000"/>
                </a:solidFill>
                <a:latin typeface="PMingLiU"/>
                <a:cs typeface="PMingLiU"/>
              </a:rPr>
              <a:t>body	</a:t>
            </a:r>
            <a:r>
              <a:rPr sz="2950" spc="405" dirty="0">
                <a:solidFill>
                  <a:srgbClr val="800000"/>
                </a:solidFill>
                <a:latin typeface="PMingLiU"/>
                <a:cs typeface="PMingLiU"/>
              </a:rPr>
              <a:t>of	</a:t>
            </a:r>
            <a:r>
              <a:rPr sz="2950" spc="285" dirty="0">
                <a:solidFill>
                  <a:srgbClr val="800000"/>
                </a:solidFill>
                <a:latin typeface="PMingLiU"/>
                <a:cs typeface="PMingLiU"/>
              </a:rPr>
              <a:t>environment</a:t>
            </a:r>
            <a:endParaRPr sz="2950">
              <a:latin typeface="PMingLiU"/>
              <a:cs typeface="PMingLiU"/>
            </a:endParaRPr>
          </a:p>
          <a:p>
            <a:pPr marL="126364">
              <a:lnSpc>
                <a:spcPct val="100000"/>
              </a:lnSpc>
              <a:spcBef>
                <a:spcPts val="245"/>
              </a:spcBef>
            </a:pPr>
            <a:r>
              <a:rPr sz="2950" spc="285" dirty="0">
                <a:latin typeface="Lucida Sans Unicode"/>
                <a:cs typeface="Lucida Sans Unicode"/>
              </a:rPr>
              <a:t>\</a:t>
            </a:r>
            <a:r>
              <a:rPr sz="2950" spc="285" dirty="0">
                <a:latin typeface="PMingLiU"/>
                <a:cs typeface="PMingLiU"/>
              </a:rPr>
              <a:t>end</a:t>
            </a:r>
            <a:r>
              <a:rPr sz="2950" spc="285" dirty="0">
                <a:latin typeface="Lucida Sans Unicode"/>
                <a:cs typeface="Lucida Sans Unicode"/>
              </a:rPr>
              <a:t>{</a:t>
            </a:r>
            <a:r>
              <a:rPr sz="2950" spc="285" dirty="0">
                <a:solidFill>
                  <a:srgbClr val="800000"/>
                </a:solidFill>
                <a:latin typeface="PMingLiU"/>
                <a:cs typeface="PMingLiU"/>
              </a:rPr>
              <a:t>environment</a:t>
            </a:r>
            <a:r>
              <a:rPr sz="2950" spc="285" dirty="0">
                <a:latin typeface="Lucida Sans Unicode"/>
                <a:cs typeface="Lucida Sans Unicode"/>
              </a:rPr>
              <a:t>}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8258855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29">
                <a:moveTo>
                  <a:pt x="0" y="0"/>
                </a:moveTo>
                <a:lnTo>
                  <a:pt x="10692003" y="0"/>
                </a:lnTo>
              </a:path>
            </a:pathLst>
          </a:custGeom>
          <a:ln w="42277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G</a:t>
            </a:r>
            <a:r>
              <a:rPr spc="-80" dirty="0"/>
              <a:t>r</a:t>
            </a:r>
            <a:r>
              <a:rPr spc="15" dirty="0"/>
              <a:t>ouping</a:t>
            </a:r>
          </a:p>
        </p:txBody>
      </p:sp>
      <p:sp>
        <p:nvSpPr>
          <p:cNvPr id="3" name="object 3"/>
          <p:cNvSpPr/>
          <p:nvPr/>
        </p:nvSpPr>
        <p:spPr>
          <a:xfrm>
            <a:off x="167919" y="1338239"/>
            <a:ext cx="377756" cy="321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0807" y="1284899"/>
            <a:ext cx="3519170" cy="50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105" dirty="0">
                <a:latin typeface="Arial"/>
                <a:cs typeface="Arial"/>
              </a:rPr>
              <a:t>Text </a:t>
            </a:r>
            <a:r>
              <a:rPr sz="2950" spc="10" dirty="0">
                <a:latin typeface="Arial"/>
                <a:cs typeface="Arial"/>
              </a:rPr>
              <a:t>can be</a:t>
            </a:r>
            <a:r>
              <a:rPr sz="2950" spc="465" dirty="0">
                <a:latin typeface="Arial"/>
                <a:cs typeface="Arial"/>
              </a:rPr>
              <a:t> </a:t>
            </a:r>
            <a:r>
              <a:rPr sz="2950" spc="5" dirty="0">
                <a:solidFill>
                  <a:srgbClr val="800000"/>
                </a:solidFill>
                <a:latin typeface="Arial"/>
                <a:cs typeface="Arial"/>
              </a:rPr>
              <a:t>grouped</a:t>
            </a:r>
            <a:endParaRPr sz="2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81801" y="1284899"/>
            <a:ext cx="3248025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10" dirty="0">
                <a:latin typeface="Arial"/>
                <a:cs typeface="Arial"/>
              </a:rPr>
              <a:t>using </a:t>
            </a:r>
            <a:r>
              <a:rPr sz="2950" spc="525" dirty="0">
                <a:latin typeface="Lucida Sans Unicode"/>
                <a:cs typeface="Lucida Sans Unicode"/>
              </a:rPr>
              <a:t>{</a:t>
            </a:r>
            <a:r>
              <a:rPr sz="2950" spc="-185" dirty="0">
                <a:latin typeface="Lucida Sans Unicode"/>
                <a:cs typeface="Lucida Sans Unicode"/>
              </a:rPr>
              <a:t> </a:t>
            </a:r>
            <a:r>
              <a:rPr sz="2950" spc="15" dirty="0">
                <a:solidFill>
                  <a:srgbClr val="800000"/>
                </a:solidFill>
                <a:latin typeface="Arial"/>
                <a:cs typeface="Arial"/>
              </a:rPr>
              <a:t>some </a:t>
            </a:r>
            <a:r>
              <a:rPr sz="2950" spc="-15" dirty="0">
                <a:solidFill>
                  <a:srgbClr val="800000"/>
                </a:solidFill>
                <a:latin typeface="Arial"/>
                <a:cs typeface="Arial"/>
              </a:rPr>
              <a:t>text </a:t>
            </a:r>
            <a:r>
              <a:rPr sz="2950" spc="525" dirty="0">
                <a:latin typeface="Lucida Sans Unicode"/>
                <a:cs typeface="Lucida Sans Unicode"/>
              </a:rPr>
              <a:t>}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3510" y="2009588"/>
            <a:ext cx="302225" cy="285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88377" y="1971727"/>
            <a:ext cx="878205" cy="381000"/>
          </a:xfrm>
          <a:custGeom>
            <a:avLst/>
            <a:gdLst/>
            <a:ahLst/>
            <a:cxnLst/>
            <a:rect l="l" t="t" r="r" b="b"/>
            <a:pathLst>
              <a:path w="878204" h="381000">
                <a:moveTo>
                  <a:pt x="0" y="380411"/>
                </a:moveTo>
                <a:lnTo>
                  <a:pt x="877981" y="380411"/>
                </a:lnTo>
                <a:lnTo>
                  <a:pt x="877981" y="0"/>
                </a:lnTo>
                <a:lnTo>
                  <a:pt x="0" y="0"/>
                </a:lnTo>
                <a:lnTo>
                  <a:pt x="0" y="380411"/>
                </a:lnTo>
                <a:close/>
              </a:path>
            </a:pathLst>
          </a:custGeom>
          <a:solidFill>
            <a:srgbClr val="B3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3510" y="2645335"/>
            <a:ext cx="302225" cy="285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8615" y="1920649"/>
            <a:ext cx="8087995" cy="1110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10" dirty="0">
                <a:latin typeface="Arial"/>
                <a:cs typeface="Arial"/>
              </a:rPr>
              <a:t>Changes inside </a:t>
            </a:r>
            <a:r>
              <a:rPr sz="2950" spc="5" dirty="0">
                <a:latin typeface="Arial"/>
                <a:cs typeface="Arial"/>
              </a:rPr>
              <a:t>group </a:t>
            </a:r>
            <a:r>
              <a:rPr sz="2950" spc="10" dirty="0">
                <a:latin typeface="Arial"/>
                <a:cs typeface="Arial"/>
              </a:rPr>
              <a:t>are</a:t>
            </a:r>
            <a:r>
              <a:rPr sz="2950" spc="355" dirty="0">
                <a:latin typeface="Arial"/>
                <a:cs typeface="Arial"/>
              </a:rPr>
              <a:t> </a:t>
            </a:r>
            <a:r>
              <a:rPr sz="2950" spc="5" dirty="0">
                <a:solidFill>
                  <a:srgbClr val="800000"/>
                </a:solidFill>
                <a:latin typeface="Arial"/>
                <a:cs typeface="Arial"/>
              </a:rPr>
              <a:t>local</a:t>
            </a:r>
            <a:endParaRPr sz="2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2950" spc="-20" dirty="0">
                <a:latin typeface="Arial"/>
                <a:cs typeface="Arial"/>
              </a:rPr>
              <a:t>For </a:t>
            </a:r>
            <a:r>
              <a:rPr sz="2950" spc="-5" dirty="0">
                <a:latin typeface="Arial"/>
                <a:cs typeface="Arial"/>
              </a:rPr>
              <a:t>example, </a:t>
            </a:r>
            <a:r>
              <a:rPr sz="2950" spc="10" dirty="0">
                <a:latin typeface="Arial"/>
                <a:cs typeface="Arial"/>
              </a:rPr>
              <a:t>to emphasise the </a:t>
            </a:r>
            <a:r>
              <a:rPr sz="2950" spc="-15" dirty="0">
                <a:latin typeface="Arial"/>
                <a:cs typeface="Arial"/>
              </a:rPr>
              <a:t>text </a:t>
            </a:r>
            <a:r>
              <a:rPr sz="2950" spc="5" dirty="0">
                <a:latin typeface="Arial"/>
                <a:cs typeface="Arial"/>
              </a:rPr>
              <a:t>in </a:t>
            </a:r>
            <a:r>
              <a:rPr sz="2950" spc="10" dirty="0">
                <a:latin typeface="Arial"/>
                <a:cs typeface="Arial"/>
              </a:rPr>
              <a:t>the</a:t>
            </a:r>
            <a:r>
              <a:rPr sz="2950" spc="15" dirty="0">
                <a:latin typeface="Arial"/>
                <a:cs typeface="Arial"/>
              </a:rPr>
              <a:t> </a:t>
            </a:r>
            <a:r>
              <a:rPr sz="2950" spc="5" dirty="0">
                <a:latin typeface="Arial"/>
                <a:cs typeface="Arial"/>
              </a:rPr>
              <a:t>group: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921" y="3027757"/>
            <a:ext cx="4913630" cy="1017269"/>
          </a:xfrm>
          <a:prstGeom prst="rect">
            <a:avLst/>
          </a:prstGeom>
          <a:solidFill>
            <a:srgbClr val="B3B3B3"/>
          </a:solidFill>
        </p:spPr>
        <p:txBody>
          <a:bodyPr vert="horz" wrap="square" lIns="0" tIns="3810" rIns="0" bIns="0" rtlCol="0">
            <a:spAutoFit/>
          </a:bodyPr>
          <a:lstStyle/>
          <a:p>
            <a:pPr marL="126364" marR="245110">
              <a:lnSpc>
                <a:spcPct val="106900"/>
              </a:lnSpc>
              <a:spcBef>
                <a:spcPts val="30"/>
              </a:spcBef>
              <a:tabLst>
                <a:tab pos="1117600" algn="l"/>
                <a:tab pos="1713230" algn="l"/>
                <a:tab pos="2686050" algn="l"/>
              </a:tabLst>
            </a:pPr>
            <a:r>
              <a:rPr sz="2950" spc="330" dirty="0">
                <a:latin typeface="PMingLiU"/>
                <a:cs typeface="PMingLiU"/>
              </a:rPr>
              <a:t>This	</a:t>
            </a:r>
            <a:r>
              <a:rPr sz="2950" spc="635" dirty="0">
                <a:latin typeface="PMingLiU"/>
                <a:cs typeface="PMingLiU"/>
              </a:rPr>
              <a:t>is	</a:t>
            </a:r>
            <a:r>
              <a:rPr sz="2950" spc="229" dirty="0">
                <a:latin typeface="Lucida Sans Unicode"/>
                <a:cs typeface="Lucida Sans Unicode"/>
              </a:rPr>
              <a:t>{\</a:t>
            </a:r>
            <a:r>
              <a:rPr sz="2950" spc="-135" dirty="0">
                <a:latin typeface="PMingLiU"/>
                <a:cs typeface="PMingLiU"/>
              </a:rPr>
              <a:t>em	</a:t>
            </a:r>
            <a:r>
              <a:rPr sz="2950" spc="380" dirty="0">
                <a:latin typeface="PMingLiU"/>
                <a:cs typeface="PMingLiU"/>
              </a:rPr>
              <a:t>importan</a:t>
            </a:r>
            <a:r>
              <a:rPr sz="2950" spc="225" dirty="0">
                <a:latin typeface="PMingLiU"/>
                <a:cs typeface="PMingLiU"/>
              </a:rPr>
              <a:t>t</a:t>
            </a:r>
            <a:r>
              <a:rPr sz="2950" spc="515" dirty="0">
                <a:latin typeface="Lucida Sans Unicode"/>
                <a:cs typeface="Lucida Sans Unicode"/>
              </a:rPr>
              <a:t>}  </a:t>
            </a:r>
            <a:r>
              <a:rPr sz="2950" spc="520" dirty="0">
                <a:latin typeface="PMingLiU"/>
                <a:cs typeface="PMingLiU"/>
              </a:rPr>
              <a:t>text</a:t>
            </a:r>
            <a:endParaRPr sz="2950">
              <a:latin typeface="PMingLiU"/>
              <a:cs typeface="PMingLiU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6012" y="3038150"/>
            <a:ext cx="4913630" cy="605155"/>
          </a:xfrm>
          <a:prstGeom prst="rect">
            <a:avLst/>
          </a:prstGeom>
          <a:solidFill>
            <a:srgbClr val="FFFFB3"/>
          </a:solidFill>
        </p:spPr>
        <p:txBody>
          <a:bodyPr vert="horz" wrap="square" lIns="0" tIns="2476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95"/>
              </a:spcBef>
            </a:pPr>
            <a:r>
              <a:rPr sz="2950" spc="10" dirty="0">
                <a:latin typeface="Arial"/>
                <a:cs typeface="Arial"/>
              </a:rPr>
              <a:t>This </a:t>
            </a:r>
            <a:r>
              <a:rPr sz="2950" spc="5" dirty="0">
                <a:latin typeface="Arial"/>
                <a:cs typeface="Arial"/>
              </a:rPr>
              <a:t>is </a:t>
            </a:r>
            <a:r>
              <a:rPr sz="2950" i="1" spc="20" dirty="0">
                <a:latin typeface="Arial"/>
                <a:cs typeface="Arial"/>
              </a:rPr>
              <a:t>important</a:t>
            </a:r>
            <a:r>
              <a:rPr sz="2950" i="1" spc="-40" dirty="0">
                <a:latin typeface="Arial"/>
                <a:cs typeface="Arial"/>
              </a:rPr>
              <a:t> </a:t>
            </a:r>
            <a:r>
              <a:rPr sz="2950" spc="-15" dirty="0">
                <a:latin typeface="Arial"/>
                <a:cs typeface="Arial"/>
              </a:rPr>
              <a:t>text</a:t>
            </a:r>
            <a:endParaRPr sz="29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3516" y="4212550"/>
            <a:ext cx="302225" cy="285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7928" y="5309765"/>
            <a:ext cx="377756" cy="321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3516" y="6854711"/>
            <a:ext cx="302225" cy="285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0816" y="4092590"/>
            <a:ext cx="9966325" cy="3628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marR="5080">
              <a:lnSpc>
                <a:spcPct val="106900"/>
              </a:lnSpc>
            </a:pPr>
            <a:r>
              <a:rPr sz="2950" spc="-5" dirty="0">
                <a:latin typeface="Arial"/>
                <a:cs typeface="Arial"/>
              </a:rPr>
              <a:t>Effect </a:t>
            </a:r>
            <a:r>
              <a:rPr sz="2950" spc="10" dirty="0">
                <a:latin typeface="Arial"/>
                <a:cs typeface="Arial"/>
              </a:rPr>
              <a:t>of </a:t>
            </a:r>
            <a:r>
              <a:rPr sz="2950" spc="15" dirty="0">
                <a:latin typeface="Arial"/>
                <a:cs typeface="Arial"/>
              </a:rPr>
              <a:t>command </a:t>
            </a:r>
            <a:r>
              <a:rPr sz="2950" spc="10" dirty="0">
                <a:latin typeface="Arial"/>
                <a:cs typeface="Arial"/>
              </a:rPr>
              <a:t>(or </a:t>
            </a:r>
            <a:r>
              <a:rPr sz="2950" spc="5" dirty="0">
                <a:latin typeface="Arial"/>
                <a:cs typeface="Arial"/>
              </a:rPr>
              <a:t>declaration) </a:t>
            </a:r>
            <a:r>
              <a:rPr sz="2950" spc="-10" dirty="0">
                <a:latin typeface="Lucida Sans Unicode"/>
                <a:cs typeface="Lucida Sans Unicode"/>
              </a:rPr>
              <a:t>\</a:t>
            </a:r>
            <a:r>
              <a:rPr sz="2950" spc="-10" dirty="0">
                <a:latin typeface="Arial"/>
                <a:cs typeface="Arial"/>
              </a:rPr>
              <a:t>em </a:t>
            </a:r>
            <a:r>
              <a:rPr sz="2950" spc="10" dirty="0">
                <a:latin typeface="Arial"/>
                <a:cs typeface="Arial"/>
              </a:rPr>
              <a:t>ends with end of  </a:t>
            </a:r>
            <a:r>
              <a:rPr sz="2950" spc="5" dirty="0">
                <a:latin typeface="Arial"/>
                <a:cs typeface="Arial"/>
              </a:rPr>
              <a:t>group</a:t>
            </a:r>
            <a:endParaRPr sz="2950" dirty="0">
              <a:latin typeface="Arial"/>
              <a:cs typeface="Arial"/>
            </a:endParaRPr>
          </a:p>
          <a:p>
            <a:pPr marL="12700" marR="5080">
              <a:lnSpc>
                <a:spcPct val="106900"/>
              </a:lnSpc>
              <a:spcBef>
                <a:spcPts val="1350"/>
              </a:spcBef>
              <a:tabLst>
                <a:tab pos="8755380" algn="l"/>
              </a:tabLst>
            </a:pPr>
            <a:r>
              <a:rPr sz="2950" spc="15" dirty="0">
                <a:latin typeface="Arial"/>
                <a:cs typeface="Arial"/>
              </a:rPr>
              <a:t>An </a:t>
            </a:r>
            <a:r>
              <a:rPr sz="2950" spc="10" dirty="0">
                <a:latin typeface="Arial"/>
                <a:cs typeface="Arial"/>
              </a:rPr>
              <a:t>argument to a </a:t>
            </a:r>
            <a:r>
              <a:rPr sz="2950" spc="15" dirty="0">
                <a:latin typeface="Arial"/>
                <a:cs typeface="Arial"/>
              </a:rPr>
              <a:t>command </a:t>
            </a:r>
            <a:r>
              <a:rPr sz="2950" spc="5" dirty="0">
                <a:latin typeface="Arial"/>
                <a:cs typeface="Arial"/>
              </a:rPr>
              <a:t>is </a:t>
            </a:r>
            <a:r>
              <a:rPr sz="2950" spc="10" dirty="0">
                <a:latin typeface="Arial"/>
                <a:cs typeface="Arial"/>
              </a:rPr>
              <a:t>similar to   </a:t>
            </a:r>
            <a:r>
              <a:rPr sz="2950" spc="655" dirty="0">
                <a:latin typeface="Arial"/>
                <a:cs typeface="Arial"/>
              </a:rPr>
              <a:t> </a:t>
            </a:r>
            <a:r>
              <a:rPr sz="2950" spc="10" dirty="0">
                <a:latin typeface="Arial"/>
                <a:cs typeface="Arial"/>
              </a:rPr>
              <a:t>a</a:t>
            </a:r>
            <a:r>
              <a:rPr sz="2950" spc="400" dirty="0">
                <a:latin typeface="Arial"/>
                <a:cs typeface="Arial"/>
              </a:rPr>
              <a:t> </a:t>
            </a:r>
            <a:r>
              <a:rPr sz="2950" spc="-15" dirty="0">
                <a:latin typeface="Arial"/>
                <a:cs typeface="Arial"/>
              </a:rPr>
              <a:t>group,	</a:t>
            </a:r>
            <a:r>
              <a:rPr sz="2950" spc="-10" dirty="0">
                <a:latin typeface="Arial"/>
                <a:cs typeface="Arial"/>
              </a:rPr>
              <a:t>but</a:t>
            </a:r>
            <a:r>
              <a:rPr sz="2950" spc="300" dirty="0">
                <a:latin typeface="Arial"/>
                <a:cs typeface="Arial"/>
              </a:rPr>
              <a:t> </a:t>
            </a:r>
            <a:r>
              <a:rPr sz="2950" spc="10" dirty="0">
                <a:latin typeface="Arial"/>
                <a:cs typeface="Arial"/>
              </a:rPr>
              <a:t>the </a:t>
            </a:r>
            <a:r>
              <a:rPr sz="2950" spc="5" dirty="0">
                <a:latin typeface="Arial"/>
                <a:cs typeface="Arial"/>
              </a:rPr>
              <a:t> </a:t>
            </a:r>
            <a:r>
              <a:rPr sz="2950" spc="15" dirty="0">
                <a:latin typeface="Arial"/>
                <a:cs typeface="Arial"/>
              </a:rPr>
              <a:t>command </a:t>
            </a:r>
            <a:r>
              <a:rPr sz="2950" spc="5" dirty="0">
                <a:latin typeface="Arial"/>
                <a:cs typeface="Arial"/>
              </a:rPr>
              <a:t>is outside,</a:t>
            </a:r>
            <a:r>
              <a:rPr sz="2950" spc="-80" dirty="0">
                <a:latin typeface="Arial"/>
                <a:cs typeface="Arial"/>
              </a:rPr>
              <a:t> </a:t>
            </a:r>
            <a:r>
              <a:rPr sz="2950" spc="-5" dirty="0">
                <a:latin typeface="Arial"/>
                <a:cs typeface="Arial"/>
              </a:rPr>
              <a:t>e.g.</a:t>
            </a:r>
            <a:endParaRPr sz="2950" dirty="0">
              <a:latin typeface="Arial"/>
              <a:cs typeface="Arial"/>
            </a:endParaRPr>
          </a:p>
          <a:p>
            <a:pPr marL="662940">
              <a:lnSpc>
                <a:spcPct val="100000"/>
              </a:lnSpc>
              <a:spcBef>
                <a:spcPts val="245"/>
              </a:spcBef>
              <a:tabLst>
                <a:tab pos="1654175" algn="l"/>
                <a:tab pos="2249170" algn="l"/>
                <a:tab pos="5593080" algn="l"/>
              </a:tabLst>
            </a:pPr>
            <a:r>
              <a:rPr sz="2950" spc="330" dirty="0">
                <a:latin typeface="PMingLiU"/>
                <a:cs typeface="PMingLiU"/>
              </a:rPr>
              <a:t>This	</a:t>
            </a:r>
            <a:r>
              <a:rPr sz="2950" spc="635" dirty="0">
                <a:latin typeface="PMingLiU"/>
                <a:cs typeface="PMingLiU"/>
              </a:rPr>
              <a:t>is	</a:t>
            </a:r>
            <a:r>
              <a:rPr sz="2950" spc="270" dirty="0">
                <a:latin typeface="Lucida Sans Unicode"/>
                <a:cs typeface="Lucida Sans Unicode"/>
              </a:rPr>
              <a:t>\</a:t>
            </a:r>
            <a:r>
              <a:rPr sz="2950" spc="270" dirty="0">
                <a:latin typeface="PMingLiU"/>
                <a:cs typeface="PMingLiU"/>
              </a:rPr>
              <a:t>emph</a:t>
            </a:r>
            <a:r>
              <a:rPr sz="2950" spc="270" dirty="0">
                <a:latin typeface="Lucida Sans Unicode"/>
                <a:cs typeface="Lucida Sans Unicode"/>
              </a:rPr>
              <a:t>{</a:t>
            </a:r>
            <a:r>
              <a:rPr sz="2950" spc="270" dirty="0">
                <a:latin typeface="PMingLiU"/>
                <a:cs typeface="PMingLiU"/>
              </a:rPr>
              <a:t>important</a:t>
            </a:r>
            <a:r>
              <a:rPr sz="2950" spc="270" dirty="0">
                <a:latin typeface="Lucida Sans Unicode"/>
                <a:cs typeface="Lucida Sans Unicode"/>
              </a:rPr>
              <a:t>}	</a:t>
            </a:r>
            <a:r>
              <a:rPr sz="2950" spc="520" dirty="0">
                <a:latin typeface="PMingLiU"/>
                <a:cs typeface="PMingLiU"/>
              </a:rPr>
              <a:t>text</a:t>
            </a:r>
            <a:endParaRPr sz="2950" dirty="0">
              <a:latin typeface="PMingLiU"/>
              <a:cs typeface="PMingLiU"/>
            </a:endParaRPr>
          </a:p>
          <a:p>
            <a:pPr marL="389890" marR="5080">
              <a:lnSpc>
                <a:spcPct val="106900"/>
              </a:lnSpc>
              <a:spcBef>
                <a:spcPts val="525"/>
              </a:spcBef>
            </a:pPr>
            <a:r>
              <a:rPr sz="2950" dirty="0">
                <a:latin typeface="Arial"/>
                <a:cs typeface="Arial"/>
              </a:rPr>
              <a:t>Yields </a:t>
            </a:r>
            <a:r>
              <a:rPr sz="2950" spc="10" dirty="0">
                <a:latin typeface="Arial"/>
                <a:cs typeface="Arial"/>
              </a:rPr>
              <a:t>the </a:t>
            </a:r>
            <a:r>
              <a:rPr sz="2950" spc="15" dirty="0">
                <a:latin typeface="Arial"/>
                <a:cs typeface="Arial"/>
              </a:rPr>
              <a:t>same </a:t>
            </a:r>
            <a:r>
              <a:rPr sz="2950" spc="5" dirty="0">
                <a:latin typeface="Arial"/>
                <a:cs typeface="Arial"/>
              </a:rPr>
              <a:t>result, </a:t>
            </a:r>
            <a:r>
              <a:rPr sz="2950" spc="-10" dirty="0">
                <a:latin typeface="Arial"/>
                <a:cs typeface="Arial"/>
              </a:rPr>
              <a:t>but </a:t>
            </a:r>
            <a:r>
              <a:rPr sz="2950" spc="10" dirty="0">
                <a:latin typeface="Arial"/>
                <a:cs typeface="Arial"/>
              </a:rPr>
              <a:t>the </a:t>
            </a:r>
            <a:r>
              <a:rPr sz="2950" i="1" spc="-5" dirty="0">
                <a:latin typeface="Arial"/>
                <a:cs typeface="Arial"/>
              </a:rPr>
              <a:t>different </a:t>
            </a:r>
            <a:r>
              <a:rPr sz="2950" spc="15" dirty="0">
                <a:latin typeface="Arial"/>
                <a:cs typeface="Arial"/>
              </a:rPr>
              <a:t>command </a:t>
            </a:r>
            <a:r>
              <a:rPr sz="2950" dirty="0">
                <a:latin typeface="Lucida Sans Unicode"/>
                <a:cs typeface="Lucida Sans Unicode"/>
              </a:rPr>
              <a:t>\</a:t>
            </a:r>
            <a:r>
              <a:rPr sz="2950" dirty="0">
                <a:latin typeface="Arial"/>
                <a:cs typeface="Arial"/>
              </a:rPr>
              <a:t>emph  </a:t>
            </a:r>
            <a:r>
              <a:rPr sz="2950" spc="-5" dirty="0">
                <a:latin typeface="Arial"/>
                <a:cs typeface="Arial"/>
              </a:rPr>
              <a:t>takes </a:t>
            </a:r>
            <a:r>
              <a:rPr sz="2950" spc="10" dirty="0">
                <a:latin typeface="Arial"/>
                <a:cs typeface="Arial"/>
              </a:rPr>
              <a:t>the </a:t>
            </a:r>
            <a:r>
              <a:rPr sz="2950" spc="-15" dirty="0">
                <a:latin typeface="Arial"/>
                <a:cs typeface="Arial"/>
              </a:rPr>
              <a:t>text </a:t>
            </a:r>
            <a:r>
              <a:rPr sz="2950" spc="10" dirty="0">
                <a:latin typeface="Arial"/>
                <a:cs typeface="Arial"/>
              </a:rPr>
              <a:t>as</a:t>
            </a:r>
            <a:r>
              <a:rPr sz="2950" spc="-5" dirty="0">
                <a:latin typeface="Arial"/>
                <a:cs typeface="Arial"/>
              </a:rPr>
              <a:t> </a:t>
            </a:r>
            <a:r>
              <a:rPr sz="2950" spc="10" dirty="0">
                <a:latin typeface="Arial"/>
                <a:cs typeface="Arial"/>
              </a:rPr>
              <a:t>argument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8258852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>
                <a:moveTo>
                  <a:pt x="0" y="0"/>
                </a:moveTo>
                <a:lnTo>
                  <a:pt x="10692003" y="0"/>
                </a:lnTo>
              </a:path>
            </a:pathLst>
          </a:custGeom>
          <a:ln w="42283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Characters, </a:t>
            </a:r>
            <a:r>
              <a:rPr spc="-40" dirty="0"/>
              <a:t>Words,</a:t>
            </a:r>
            <a:r>
              <a:rPr spc="-70" dirty="0"/>
              <a:t> </a:t>
            </a:r>
            <a:r>
              <a:rPr dirty="0"/>
              <a:t>Paragraphs</a:t>
            </a:r>
          </a:p>
        </p:txBody>
      </p:sp>
      <p:sp>
        <p:nvSpPr>
          <p:cNvPr id="3" name="object 3"/>
          <p:cNvSpPr/>
          <p:nvPr/>
        </p:nvSpPr>
        <p:spPr>
          <a:xfrm>
            <a:off x="167919" y="1341262"/>
            <a:ext cx="377756" cy="321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0807" y="1287922"/>
            <a:ext cx="842644" cy="573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470" dirty="0">
                <a:latin typeface="Arial"/>
                <a:cs typeface="Arial"/>
              </a:rPr>
              <a:t>L</a:t>
            </a:r>
            <a:r>
              <a:rPr sz="3075" spc="-705" baseline="17615" dirty="0">
                <a:latin typeface="Arial"/>
                <a:cs typeface="Arial"/>
              </a:rPr>
              <a:t>A</a:t>
            </a:r>
            <a:r>
              <a:rPr sz="2950" spc="-470" dirty="0">
                <a:latin typeface="Arial"/>
                <a:cs typeface="Arial"/>
              </a:rPr>
              <a:t>T</a:t>
            </a:r>
            <a:r>
              <a:rPr sz="4425" spc="-705" baseline="-15065" dirty="0">
                <a:latin typeface="Arial"/>
                <a:cs typeface="Arial"/>
              </a:rPr>
              <a:t>E</a:t>
            </a:r>
            <a:r>
              <a:rPr sz="2950" spc="-470" dirty="0">
                <a:latin typeface="Arial"/>
                <a:cs typeface="Arial"/>
              </a:rPr>
              <a:t>X</a:t>
            </a:r>
            <a:endParaRPr sz="2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07111" y="1335977"/>
            <a:ext cx="7117080" cy="461645"/>
          </a:xfrm>
          <a:custGeom>
            <a:avLst/>
            <a:gdLst/>
            <a:ahLst/>
            <a:cxnLst/>
            <a:rect l="l" t="t" r="r" b="b"/>
            <a:pathLst>
              <a:path w="7117080" h="461644">
                <a:moveTo>
                  <a:pt x="0" y="461265"/>
                </a:moveTo>
                <a:lnTo>
                  <a:pt x="7116991" y="461265"/>
                </a:lnTo>
                <a:lnTo>
                  <a:pt x="7116991" y="0"/>
                </a:lnTo>
                <a:lnTo>
                  <a:pt x="0" y="0"/>
                </a:lnTo>
                <a:lnTo>
                  <a:pt x="0" y="461265"/>
                </a:lnTo>
                <a:close/>
              </a:path>
            </a:pathLst>
          </a:custGeom>
          <a:solidFill>
            <a:srgbClr val="B3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50905" y="1287922"/>
            <a:ext cx="8735695" cy="47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06245" algn="l"/>
              </a:tabLst>
            </a:pPr>
            <a:r>
              <a:rPr sz="2950" spc="10" dirty="0">
                <a:latin typeface="Arial"/>
                <a:cs typeface="Arial"/>
              </a:rPr>
              <a:t>regards	</a:t>
            </a:r>
            <a:r>
              <a:rPr sz="2950" spc="5" dirty="0">
                <a:solidFill>
                  <a:srgbClr val="800000"/>
                </a:solidFill>
                <a:latin typeface="Arial"/>
                <a:cs typeface="Arial"/>
              </a:rPr>
              <a:t>groups </a:t>
            </a:r>
            <a:r>
              <a:rPr sz="2950" spc="10" dirty="0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sz="2950" spc="5" dirty="0">
                <a:solidFill>
                  <a:srgbClr val="800000"/>
                </a:solidFill>
                <a:latin typeface="Arial"/>
                <a:cs typeface="Arial"/>
              </a:rPr>
              <a:t>characters separated </a:t>
            </a:r>
            <a:r>
              <a:rPr sz="2950" spc="-20" dirty="0">
                <a:solidFill>
                  <a:srgbClr val="800000"/>
                </a:solidFill>
                <a:latin typeface="Arial"/>
                <a:cs typeface="Arial"/>
              </a:rPr>
              <a:t>by</a:t>
            </a:r>
            <a:r>
              <a:rPr sz="29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950" spc="10" dirty="0">
                <a:solidFill>
                  <a:srgbClr val="800000"/>
                </a:solidFill>
                <a:latin typeface="Arial"/>
                <a:cs typeface="Arial"/>
              </a:rPr>
              <a:t>spaces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55124" y="1819798"/>
            <a:ext cx="1105535" cy="381000"/>
          </a:xfrm>
          <a:custGeom>
            <a:avLst/>
            <a:gdLst/>
            <a:ahLst/>
            <a:cxnLst/>
            <a:rect l="l" t="t" r="r" b="b"/>
            <a:pathLst>
              <a:path w="1105534" h="381000">
                <a:moveTo>
                  <a:pt x="0" y="380411"/>
                </a:moveTo>
                <a:lnTo>
                  <a:pt x="1105042" y="380411"/>
                </a:lnTo>
                <a:lnTo>
                  <a:pt x="1105042" y="0"/>
                </a:lnTo>
                <a:lnTo>
                  <a:pt x="0" y="0"/>
                </a:lnTo>
                <a:lnTo>
                  <a:pt x="0" y="380411"/>
                </a:lnTo>
                <a:close/>
              </a:path>
            </a:pathLst>
          </a:custGeom>
          <a:solidFill>
            <a:srgbClr val="B3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7915" y="2471042"/>
            <a:ext cx="377756" cy="321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74548" y="2468782"/>
            <a:ext cx="1689735" cy="381000"/>
          </a:xfrm>
          <a:custGeom>
            <a:avLst/>
            <a:gdLst/>
            <a:ahLst/>
            <a:cxnLst/>
            <a:rect l="l" t="t" r="r" b="b"/>
            <a:pathLst>
              <a:path w="1689735" h="381000">
                <a:moveTo>
                  <a:pt x="0" y="380411"/>
                </a:moveTo>
                <a:lnTo>
                  <a:pt x="1689493" y="380411"/>
                </a:lnTo>
                <a:lnTo>
                  <a:pt x="1689493" y="0"/>
                </a:lnTo>
                <a:lnTo>
                  <a:pt x="0" y="0"/>
                </a:lnTo>
                <a:lnTo>
                  <a:pt x="0" y="380411"/>
                </a:lnTo>
                <a:close/>
              </a:path>
            </a:pathLst>
          </a:custGeom>
          <a:solidFill>
            <a:srgbClr val="B3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0804" y="1768719"/>
            <a:ext cx="9966325" cy="1222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25" dirty="0">
                <a:latin typeface="Arial"/>
                <a:cs typeface="Arial"/>
              </a:rPr>
              <a:t>(even </a:t>
            </a:r>
            <a:r>
              <a:rPr sz="2950" spc="5" dirty="0">
                <a:latin typeface="Arial"/>
                <a:cs typeface="Arial"/>
              </a:rPr>
              <a:t>multiple </a:t>
            </a:r>
            <a:r>
              <a:rPr sz="2950" spc="10" dirty="0">
                <a:latin typeface="Arial"/>
                <a:cs typeface="Arial"/>
              </a:rPr>
              <a:t>spaces) or </a:t>
            </a:r>
            <a:r>
              <a:rPr sz="2950" dirty="0">
                <a:latin typeface="Arial"/>
                <a:cs typeface="Arial"/>
              </a:rPr>
              <a:t>newlines </a:t>
            </a:r>
            <a:r>
              <a:rPr sz="2950" spc="10" dirty="0">
                <a:latin typeface="Arial"/>
                <a:cs typeface="Arial"/>
              </a:rPr>
              <a:t>as</a:t>
            </a:r>
            <a:r>
              <a:rPr sz="2950" spc="425" dirty="0">
                <a:latin typeface="Arial"/>
                <a:cs typeface="Arial"/>
              </a:rPr>
              <a:t> </a:t>
            </a:r>
            <a:r>
              <a:rPr sz="2950" spc="5" dirty="0">
                <a:solidFill>
                  <a:srgbClr val="800000"/>
                </a:solidFill>
                <a:latin typeface="Arial"/>
                <a:cs typeface="Arial"/>
              </a:rPr>
              <a:t>words</a:t>
            </a:r>
            <a:endParaRPr sz="2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  <a:tabLst>
                <a:tab pos="454025" algn="l"/>
                <a:tab pos="2232025" algn="l"/>
              </a:tabLst>
            </a:pPr>
            <a:r>
              <a:rPr sz="2950" spc="15" dirty="0">
                <a:latin typeface="Arial"/>
                <a:cs typeface="Arial"/>
              </a:rPr>
              <a:t>A	</a:t>
            </a:r>
            <a:r>
              <a:rPr sz="2950" spc="-5" dirty="0">
                <a:solidFill>
                  <a:srgbClr val="800000"/>
                </a:solidFill>
                <a:latin typeface="Arial"/>
                <a:cs typeface="Arial"/>
              </a:rPr>
              <a:t>blank</a:t>
            </a:r>
            <a:r>
              <a:rPr sz="295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950" spc="5" dirty="0">
                <a:solidFill>
                  <a:srgbClr val="800000"/>
                </a:solidFill>
                <a:latin typeface="Arial"/>
                <a:cs typeface="Arial"/>
              </a:rPr>
              <a:t>line	</a:t>
            </a:r>
            <a:r>
              <a:rPr sz="2950" spc="10" dirty="0">
                <a:latin typeface="Arial"/>
                <a:cs typeface="Arial"/>
              </a:rPr>
              <a:t>(or </a:t>
            </a:r>
            <a:r>
              <a:rPr sz="2950" spc="5" dirty="0">
                <a:latin typeface="Arial"/>
                <a:cs typeface="Arial"/>
              </a:rPr>
              <a:t>multiple </a:t>
            </a:r>
            <a:r>
              <a:rPr sz="2950" spc="-5" dirty="0">
                <a:latin typeface="Arial"/>
                <a:cs typeface="Arial"/>
              </a:rPr>
              <a:t>blank </a:t>
            </a:r>
            <a:r>
              <a:rPr sz="2950" spc="5" dirty="0">
                <a:latin typeface="Arial"/>
                <a:cs typeface="Arial"/>
              </a:rPr>
              <a:t>lines </a:t>
            </a:r>
            <a:r>
              <a:rPr sz="2950" spc="10" dirty="0">
                <a:latin typeface="Arial"/>
                <a:cs typeface="Arial"/>
              </a:rPr>
              <a:t>together) </a:t>
            </a:r>
            <a:r>
              <a:rPr sz="2950" spc="5" dirty="0">
                <a:latin typeface="Arial"/>
                <a:cs typeface="Arial"/>
              </a:rPr>
              <a:t>tells </a:t>
            </a:r>
            <a:r>
              <a:rPr sz="2950" spc="-470" dirty="0">
                <a:latin typeface="Arial"/>
                <a:cs typeface="Arial"/>
              </a:rPr>
              <a:t>L</a:t>
            </a:r>
            <a:r>
              <a:rPr sz="3075" spc="-705" baseline="17615" dirty="0">
                <a:latin typeface="Arial"/>
                <a:cs typeface="Arial"/>
              </a:rPr>
              <a:t>A</a:t>
            </a:r>
            <a:r>
              <a:rPr sz="2950" spc="-470" dirty="0">
                <a:latin typeface="Arial"/>
                <a:cs typeface="Arial"/>
              </a:rPr>
              <a:t>T</a:t>
            </a:r>
            <a:r>
              <a:rPr sz="4425" spc="-705" baseline="-15065" dirty="0">
                <a:latin typeface="Arial"/>
                <a:cs typeface="Arial"/>
              </a:rPr>
              <a:t>E</a:t>
            </a:r>
            <a:r>
              <a:rPr sz="2950" spc="-470" dirty="0">
                <a:latin typeface="Arial"/>
                <a:cs typeface="Arial"/>
              </a:rPr>
              <a:t>X      </a:t>
            </a:r>
            <a:r>
              <a:rPr sz="2950" spc="-195" dirty="0">
                <a:latin typeface="Arial"/>
                <a:cs typeface="Arial"/>
              </a:rPr>
              <a:t> </a:t>
            </a:r>
            <a:r>
              <a:rPr sz="2950" spc="10" dirty="0">
                <a:latin typeface="Arial"/>
                <a:cs typeface="Arial"/>
              </a:rPr>
              <a:t>to</a:t>
            </a:r>
            <a:endParaRPr sz="2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0809" y="2898499"/>
            <a:ext cx="3959225" cy="50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10" dirty="0">
                <a:latin typeface="Arial"/>
                <a:cs typeface="Arial"/>
              </a:rPr>
              <a:t>begin a </a:t>
            </a:r>
            <a:r>
              <a:rPr sz="2950" spc="-10" dirty="0">
                <a:solidFill>
                  <a:srgbClr val="800000"/>
                </a:solidFill>
                <a:latin typeface="Arial"/>
                <a:cs typeface="Arial"/>
              </a:rPr>
              <a:t>new</a:t>
            </a:r>
            <a:r>
              <a:rPr sz="2950" spc="3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800000"/>
                </a:solidFill>
                <a:latin typeface="Arial"/>
                <a:cs typeface="Arial"/>
              </a:rPr>
              <a:t>paragraph</a:t>
            </a:r>
            <a:endParaRPr sz="2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22309" y="2898499"/>
            <a:ext cx="3979545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10" dirty="0">
                <a:latin typeface="Arial"/>
                <a:cs typeface="Arial"/>
              </a:rPr>
              <a:t>(or use </a:t>
            </a:r>
            <a:r>
              <a:rPr sz="2950" spc="15" dirty="0">
                <a:latin typeface="Arial"/>
                <a:cs typeface="Arial"/>
              </a:rPr>
              <a:t>command</a:t>
            </a:r>
            <a:r>
              <a:rPr sz="2950" spc="-80" dirty="0">
                <a:latin typeface="Arial"/>
                <a:cs typeface="Arial"/>
              </a:rPr>
              <a:t> </a:t>
            </a:r>
            <a:r>
              <a:rPr sz="2950" spc="215" dirty="0">
                <a:latin typeface="Lucida Sans Unicode"/>
                <a:cs typeface="Lucida Sans Unicode"/>
              </a:rPr>
              <a:t>\</a:t>
            </a:r>
            <a:r>
              <a:rPr sz="2950" spc="215" dirty="0">
                <a:latin typeface="PMingLiU"/>
                <a:cs typeface="PMingLiU"/>
              </a:rPr>
              <a:t>par</a:t>
            </a:r>
            <a:r>
              <a:rPr sz="2950" spc="215" dirty="0">
                <a:latin typeface="Arial"/>
                <a:cs typeface="Arial"/>
              </a:rPr>
              <a:t>)</a:t>
            </a:r>
            <a:endParaRPr sz="29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7918" y="3654466"/>
            <a:ext cx="377756" cy="321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83506" y="3662800"/>
            <a:ext cx="299720" cy="395605"/>
          </a:xfrm>
          <a:prstGeom prst="rect">
            <a:avLst/>
          </a:prstGeom>
          <a:solidFill>
            <a:srgbClr val="B3B300"/>
          </a:solidFill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ts val="3055"/>
              </a:lnSpc>
            </a:pPr>
            <a:r>
              <a:rPr sz="2950" spc="-1390" dirty="0">
                <a:solidFill>
                  <a:srgbClr val="800000"/>
                </a:solidFill>
                <a:latin typeface="PMingLiU"/>
                <a:cs typeface="PMingLiU"/>
              </a:rPr>
              <a:t></a:t>
            </a:r>
            <a:endParaRPr sz="2950">
              <a:latin typeface="PMingLiU"/>
              <a:cs typeface="PMingLiU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35165" y="3672417"/>
            <a:ext cx="1654810" cy="360680"/>
          </a:xfrm>
          <a:custGeom>
            <a:avLst/>
            <a:gdLst/>
            <a:ahLst/>
            <a:cxnLst/>
            <a:rect l="l" t="t" r="r" b="b"/>
            <a:pathLst>
              <a:path w="1654810" h="360679">
                <a:moveTo>
                  <a:pt x="0" y="360199"/>
                </a:moveTo>
                <a:lnTo>
                  <a:pt x="1654746" y="360199"/>
                </a:lnTo>
                <a:lnTo>
                  <a:pt x="1654746" y="0"/>
                </a:lnTo>
                <a:lnTo>
                  <a:pt x="0" y="0"/>
                </a:lnTo>
                <a:lnTo>
                  <a:pt x="0" y="360199"/>
                </a:lnTo>
                <a:close/>
              </a:path>
            </a:pathLst>
          </a:custGeom>
          <a:solidFill>
            <a:srgbClr val="B3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87447" y="3601127"/>
            <a:ext cx="9549765" cy="47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97710" algn="l"/>
                <a:tab pos="3719195" algn="l"/>
              </a:tabLst>
            </a:pPr>
            <a:r>
              <a:rPr sz="2950" spc="10" dirty="0">
                <a:latin typeface="Arial"/>
                <a:cs typeface="Arial"/>
              </a:rPr>
              <a:t>indicates</a:t>
            </a:r>
            <a:r>
              <a:rPr sz="2950" spc="100" dirty="0">
                <a:latin typeface="Arial"/>
                <a:cs typeface="Arial"/>
              </a:rPr>
              <a:t> </a:t>
            </a:r>
            <a:r>
              <a:rPr sz="2950" spc="10" dirty="0">
                <a:latin typeface="Arial"/>
                <a:cs typeface="Arial"/>
              </a:rPr>
              <a:t>a	</a:t>
            </a:r>
            <a:r>
              <a:rPr sz="2950" spc="10" dirty="0">
                <a:solidFill>
                  <a:srgbClr val="800000"/>
                </a:solidFill>
                <a:latin typeface="Arial"/>
                <a:cs typeface="Arial"/>
              </a:rPr>
              <a:t>comment	</a:t>
            </a:r>
            <a:r>
              <a:rPr sz="2950" spc="10" dirty="0">
                <a:latin typeface="Arial"/>
                <a:cs typeface="Arial"/>
              </a:rPr>
              <a:t>and </a:t>
            </a:r>
            <a:r>
              <a:rPr sz="2950" dirty="0">
                <a:latin typeface="Arial"/>
                <a:cs typeface="Arial"/>
              </a:rPr>
              <a:t>everything </a:t>
            </a:r>
            <a:r>
              <a:rPr sz="2950" spc="5" dirty="0">
                <a:latin typeface="Arial"/>
                <a:cs typeface="Arial"/>
              </a:rPr>
              <a:t>until </a:t>
            </a:r>
            <a:r>
              <a:rPr sz="2950" spc="10" dirty="0">
                <a:latin typeface="Arial"/>
                <a:cs typeface="Arial"/>
              </a:rPr>
              <a:t>the end of</a:t>
            </a:r>
            <a:r>
              <a:rPr sz="2950" spc="550" dirty="0">
                <a:latin typeface="Arial"/>
                <a:cs typeface="Arial"/>
              </a:rPr>
              <a:t> </a:t>
            </a:r>
            <a:r>
              <a:rPr sz="2950" spc="5" dirty="0">
                <a:latin typeface="Arial"/>
                <a:cs typeface="Arial"/>
              </a:rPr>
              <a:t>line</a:t>
            </a:r>
            <a:endParaRPr sz="29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0807" y="4081923"/>
            <a:ext cx="5746115" cy="47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5" dirty="0">
                <a:latin typeface="Arial"/>
                <a:cs typeface="Arial"/>
              </a:rPr>
              <a:t>is </a:t>
            </a:r>
            <a:r>
              <a:rPr sz="2950" spc="10" dirty="0">
                <a:latin typeface="Arial"/>
                <a:cs typeface="Arial"/>
              </a:rPr>
              <a:t>ignored </a:t>
            </a:r>
            <a:r>
              <a:rPr sz="2950" spc="5" dirty="0">
                <a:latin typeface="Arial"/>
                <a:cs typeface="Arial"/>
              </a:rPr>
              <a:t>(incl. </a:t>
            </a:r>
            <a:r>
              <a:rPr sz="2950" dirty="0">
                <a:latin typeface="Arial"/>
                <a:cs typeface="Arial"/>
              </a:rPr>
              <a:t>newline</a:t>
            </a:r>
            <a:r>
              <a:rPr sz="2950" spc="-10" dirty="0">
                <a:latin typeface="Arial"/>
                <a:cs typeface="Arial"/>
              </a:rPr>
              <a:t> </a:t>
            </a:r>
            <a:r>
              <a:rPr sz="2950" spc="5" dirty="0">
                <a:latin typeface="Arial"/>
                <a:cs typeface="Arial"/>
              </a:rPr>
              <a:t>character)</a:t>
            </a:r>
            <a:endParaRPr sz="29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4445" y="4671292"/>
            <a:ext cx="4913630" cy="2816860"/>
          </a:xfrm>
          <a:custGeom>
            <a:avLst/>
            <a:gdLst/>
            <a:ahLst/>
            <a:cxnLst/>
            <a:rect l="l" t="t" r="r" b="b"/>
            <a:pathLst>
              <a:path w="4913630" h="2816859">
                <a:moveTo>
                  <a:pt x="0" y="2816402"/>
                </a:moveTo>
                <a:lnTo>
                  <a:pt x="4913299" y="2816402"/>
                </a:lnTo>
                <a:lnTo>
                  <a:pt x="4913299" y="0"/>
                </a:lnTo>
                <a:lnTo>
                  <a:pt x="0" y="0"/>
                </a:lnTo>
                <a:lnTo>
                  <a:pt x="0" y="2816402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70971" y="4623025"/>
            <a:ext cx="4165600" cy="972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6900"/>
              </a:lnSpc>
              <a:tabLst>
                <a:tab pos="991235" algn="l"/>
                <a:tab pos="1586230" algn="l"/>
                <a:tab pos="2776220" algn="l"/>
              </a:tabLst>
            </a:pPr>
            <a:r>
              <a:rPr sz="2950" spc="330" dirty="0">
                <a:latin typeface="PMingLiU"/>
                <a:cs typeface="PMingLiU"/>
              </a:rPr>
              <a:t>This	</a:t>
            </a:r>
            <a:r>
              <a:rPr sz="2950" spc="635" dirty="0">
                <a:latin typeface="PMingLiU"/>
                <a:cs typeface="PMingLiU"/>
              </a:rPr>
              <a:t>is	</a:t>
            </a:r>
            <a:r>
              <a:rPr sz="2950" spc="250" dirty="0">
                <a:latin typeface="PMingLiU"/>
                <a:cs typeface="PMingLiU"/>
              </a:rPr>
              <a:t>an	</a:t>
            </a:r>
            <a:r>
              <a:rPr sz="2950" spc="195" dirty="0">
                <a:latin typeface="PMingLiU"/>
                <a:cs typeface="PMingLiU"/>
              </a:rPr>
              <a:t>example  </a:t>
            </a:r>
            <a:r>
              <a:rPr sz="2950" spc="380" dirty="0">
                <a:latin typeface="PMingLiU"/>
                <a:cs typeface="PMingLiU"/>
              </a:rPr>
              <a:t>paragraph.</a:t>
            </a:r>
            <a:endParaRPr sz="2950">
              <a:latin typeface="PMingLiU"/>
              <a:cs typeface="PMingLiU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0971" y="5909951"/>
            <a:ext cx="3967479" cy="1453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6900"/>
              </a:lnSpc>
              <a:tabLst>
                <a:tab pos="793115" algn="l"/>
                <a:tab pos="991235" algn="l"/>
                <a:tab pos="1388110" algn="l"/>
                <a:tab pos="1784985" algn="l"/>
                <a:tab pos="2181225" algn="l"/>
                <a:tab pos="2379980" algn="l"/>
                <a:tab pos="2578100" algn="l"/>
                <a:tab pos="2974975" algn="l"/>
              </a:tabLst>
            </a:pPr>
            <a:r>
              <a:rPr sz="2950" spc="125" dirty="0">
                <a:latin typeface="PMingLiU"/>
                <a:cs typeface="PMingLiU"/>
              </a:rPr>
              <a:t>The	</a:t>
            </a:r>
            <a:r>
              <a:rPr sz="2950" spc="365" dirty="0">
                <a:latin typeface="PMingLiU"/>
                <a:cs typeface="PMingLiU"/>
              </a:rPr>
              <a:t>next	</a:t>
            </a:r>
            <a:r>
              <a:rPr sz="2950" spc="-1390" dirty="0">
                <a:latin typeface="PMingLiU"/>
                <a:cs typeface="PMingLiU"/>
              </a:rPr>
              <a:t>	</a:t>
            </a:r>
            <a:r>
              <a:rPr sz="2950" spc="-440" dirty="0">
                <a:latin typeface="PMingLiU"/>
                <a:cs typeface="PMingLiU"/>
              </a:rPr>
              <a:t>A	</a:t>
            </a:r>
            <a:r>
              <a:rPr sz="2950" spc="85" dirty="0">
                <a:latin typeface="PMingLiU"/>
                <a:cs typeface="PMingLiU"/>
              </a:rPr>
              <a:t>comment  </a:t>
            </a:r>
            <a:r>
              <a:rPr sz="2950" spc="40" dirty="0">
                <a:latin typeface="PMingLiU"/>
                <a:cs typeface="PMingLiU"/>
              </a:rPr>
              <a:t>parag	</a:t>
            </a:r>
            <a:r>
              <a:rPr sz="2950" spc="-5" dirty="0">
                <a:latin typeface="PMingLiU"/>
                <a:cs typeface="PMingLiU"/>
              </a:rPr>
              <a:t>Comment	</a:t>
            </a:r>
            <a:r>
              <a:rPr sz="2950" spc="175" dirty="0">
                <a:latin typeface="PMingLiU"/>
                <a:cs typeface="PMingLiU"/>
              </a:rPr>
              <a:t>2  </a:t>
            </a:r>
            <a:r>
              <a:rPr sz="2950" spc="330" dirty="0">
                <a:latin typeface="PMingLiU"/>
                <a:cs typeface="PMingLiU"/>
              </a:rPr>
              <a:t>raph	</a:t>
            </a:r>
            <a:r>
              <a:rPr sz="2950" spc="585" dirty="0">
                <a:latin typeface="PMingLiU"/>
                <a:cs typeface="PMingLiU"/>
              </a:rPr>
              <a:t>starts		</a:t>
            </a:r>
            <a:r>
              <a:rPr sz="2950" spc="465" dirty="0">
                <a:latin typeface="PMingLiU"/>
                <a:cs typeface="PMingLiU"/>
              </a:rPr>
              <a:t>here.</a:t>
            </a:r>
            <a:endParaRPr sz="2950">
              <a:latin typeface="PMingLiU"/>
              <a:cs typeface="PMingLiU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34264" y="4629204"/>
            <a:ext cx="4913630" cy="2369820"/>
          </a:xfrm>
          <a:prstGeom prst="rect">
            <a:avLst/>
          </a:prstGeom>
          <a:solidFill>
            <a:srgbClr val="FFFFB3"/>
          </a:solidFill>
        </p:spPr>
        <p:txBody>
          <a:bodyPr vert="horz" wrap="square" lIns="0" tIns="13970" rIns="0" bIns="0" rtlCol="0">
            <a:spAutoFit/>
          </a:bodyPr>
          <a:lstStyle/>
          <a:p>
            <a:pPr marL="126364" marR="118745">
              <a:lnSpc>
                <a:spcPts val="3790"/>
              </a:lnSpc>
              <a:spcBef>
                <a:spcPts val="110"/>
              </a:spcBef>
              <a:tabLst>
                <a:tab pos="1079500" algn="l"/>
                <a:tab pos="1592580" algn="l"/>
                <a:tab pos="2252345" algn="l"/>
                <a:tab pos="3908425" algn="l"/>
              </a:tabLst>
            </a:pPr>
            <a:r>
              <a:rPr sz="2950" spc="10" dirty="0">
                <a:latin typeface="Arial"/>
                <a:cs typeface="Arial"/>
              </a:rPr>
              <a:t>This	</a:t>
            </a:r>
            <a:r>
              <a:rPr sz="2950" spc="5" dirty="0">
                <a:latin typeface="Arial"/>
                <a:cs typeface="Arial"/>
              </a:rPr>
              <a:t>is	</a:t>
            </a:r>
            <a:r>
              <a:rPr sz="2950" spc="10" dirty="0">
                <a:latin typeface="Arial"/>
                <a:cs typeface="Arial"/>
              </a:rPr>
              <a:t>an	</a:t>
            </a:r>
            <a:r>
              <a:rPr sz="2950" spc="-80" dirty="0">
                <a:latin typeface="Arial"/>
                <a:cs typeface="Arial"/>
              </a:rPr>
              <a:t>e</a:t>
            </a:r>
            <a:r>
              <a:rPr sz="2950" spc="10" dirty="0">
                <a:latin typeface="Arial"/>
                <a:cs typeface="Arial"/>
              </a:rPr>
              <a:t>xample</a:t>
            </a:r>
            <a:r>
              <a:rPr sz="2950" dirty="0">
                <a:latin typeface="Arial"/>
                <a:cs typeface="Arial"/>
              </a:rPr>
              <a:t>	</a:t>
            </a:r>
            <a:r>
              <a:rPr sz="2950" spc="10" dirty="0">
                <a:latin typeface="Arial"/>
                <a:cs typeface="Arial"/>
              </a:rPr>
              <a:t>pa</a:t>
            </a:r>
            <a:r>
              <a:rPr sz="2950" spc="-25" dirty="0">
                <a:latin typeface="Arial"/>
                <a:cs typeface="Arial"/>
              </a:rPr>
              <a:t>r</a:t>
            </a:r>
            <a:r>
              <a:rPr sz="2950" spc="5" dirty="0">
                <a:latin typeface="Arial"/>
                <a:cs typeface="Arial"/>
              </a:rPr>
              <a:t>a-  </a:t>
            </a:r>
            <a:r>
              <a:rPr sz="2950" dirty="0">
                <a:latin typeface="Arial"/>
                <a:cs typeface="Arial"/>
              </a:rPr>
              <a:t>graph.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Times New Roman"/>
              <a:cs typeface="Times New Roman"/>
            </a:endParaRPr>
          </a:p>
          <a:p>
            <a:pPr marL="126364" marR="118745">
              <a:lnSpc>
                <a:spcPct val="106900"/>
              </a:lnSpc>
              <a:tabLst>
                <a:tab pos="996315" algn="l"/>
                <a:tab pos="1917700" algn="l"/>
                <a:tab pos="3847465" algn="l"/>
              </a:tabLst>
            </a:pPr>
            <a:r>
              <a:rPr sz="2950" spc="10" dirty="0">
                <a:latin typeface="Arial"/>
                <a:cs typeface="Arial"/>
              </a:rPr>
              <a:t>The	n</a:t>
            </a:r>
            <a:r>
              <a:rPr sz="2950" spc="-80" dirty="0">
                <a:latin typeface="Arial"/>
                <a:cs typeface="Arial"/>
              </a:rPr>
              <a:t>e</a:t>
            </a:r>
            <a:r>
              <a:rPr sz="2950" spc="10" dirty="0">
                <a:latin typeface="Arial"/>
                <a:cs typeface="Arial"/>
              </a:rPr>
              <a:t>xt</a:t>
            </a:r>
            <a:r>
              <a:rPr sz="2950" dirty="0">
                <a:latin typeface="Arial"/>
                <a:cs typeface="Arial"/>
              </a:rPr>
              <a:t>	</a:t>
            </a:r>
            <a:r>
              <a:rPr sz="2950" spc="10" dirty="0">
                <a:latin typeface="Arial"/>
                <a:cs typeface="Arial"/>
              </a:rPr>
              <a:t>pa</a:t>
            </a:r>
            <a:r>
              <a:rPr sz="2950" spc="-25" dirty="0">
                <a:latin typeface="Arial"/>
                <a:cs typeface="Arial"/>
              </a:rPr>
              <a:t>r</a:t>
            </a:r>
            <a:r>
              <a:rPr sz="2950" spc="10" dirty="0">
                <a:latin typeface="Arial"/>
                <a:cs typeface="Arial"/>
              </a:rPr>
              <a:t>a</a:t>
            </a:r>
            <a:r>
              <a:rPr sz="2950" spc="-20" dirty="0">
                <a:latin typeface="Arial"/>
                <a:cs typeface="Arial"/>
              </a:rPr>
              <a:t>g</a:t>
            </a:r>
            <a:r>
              <a:rPr sz="2950" spc="-25" dirty="0">
                <a:latin typeface="Arial"/>
                <a:cs typeface="Arial"/>
              </a:rPr>
              <a:t>r</a:t>
            </a:r>
            <a:r>
              <a:rPr sz="2950" spc="10" dirty="0">
                <a:latin typeface="Arial"/>
                <a:cs typeface="Arial"/>
              </a:rPr>
              <a:t>aph</a:t>
            </a:r>
            <a:r>
              <a:rPr sz="2950" dirty="0">
                <a:latin typeface="Arial"/>
                <a:cs typeface="Arial"/>
              </a:rPr>
              <a:t>	</a:t>
            </a:r>
            <a:r>
              <a:rPr sz="2950" spc="10" dirty="0">
                <a:latin typeface="Arial"/>
                <a:cs typeface="Arial"/>
              </a:rPr>
              <a:t>sta</a:t>
            </a:r>
            <a:r>
              <a:rPr sz="2950" spc="120" dirty="0">
                <a:latin typeface="Arial"/>
                <a:cs typeface="Arial"/>
              </a:rPr>
              <a:t>r</a:t>
            </a:r>
            <a:r>
              <a:rPr sz="2950" spc="5" dirty="0">
                <a:latin typeface="Arial"/>
                <a:cs typeface="Arial"/>
              </a:rPr>
              <a:t>ts  </a:t>
            </a:r>
            <a:r>
              <a:rPr sz="2950" dirty="0">
                <a:latin typeface="Arial"/>
                <a:cs typeface="Arial"/>
              </a:rPr>
              <a:t>here.</a:t>
            </a:r>
            <a:endParaRPr sz="29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8258858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>
                <a:moveTo>
                  <a:pt x="0" y="0"/>
                </a:moveTo>
                <a:lnTo>
                  <a:pt x="10692003" y="0"/>
                </a:lnTo>
              </a:path>
            </a:pathLst>
          </a:custGeom>
          <a:ln w="4227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Spaces</a:t>
            </a:r>
          </a:p>
        </p:txBody>
      </p:sp>
      <p:sp>
        <p:nvSpPr>
          <p:cNvPr id="3" name="object 3"/>
          <p:cNvSpPr/>
          <p:nvPr/>
        </p:nvSpPr>
        <p:spPr>
          <a:xfrm>
            <a:off x="167919" y="1337731"/>
            <a:ext cx="377756" cy="321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0807" y="1284392"/>
            <a:ext cx="277495" cy="47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15" dirty="0">
                <a:latin typeface="Arial"/>
                <a:cs typeface="Arial"/>
              </a:rPr>
              <a:t>A</a:t>
            </a:r>
            <a:endParaRPr sz="2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0526" y="1332447"/>
            <a:ext cx="2252980" cy="456565"/>
          </a:xfrm>
          <a:prstGeom prst="rect">
            <a:avLst/>
          </a:prstGeom>
          <a:solidFill>
            <a:srgbClr val="B3B300"/>
          </a:solidFill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ts val="3160"/>
              </a:lnSpc>
            </a:pPr>
            <a:r>
              <a:rPr sz="2950" spc="-5" dirty="0">
                <a:solidFill>
                  <a:srgbClr val="800000"/>
                </a:solidFill>
                <a:latin typeface="Arial"/>
                <a:cs typeface="Arial"/>
              </a:rPr>
              <a:t>forced</a:t>
            </a:r>
            <a:r>
              <a:rPr sz="2950" spc="-7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950" spc="10" dirty="0">
                <a:solidFill>
                  <a:srgbClr val="800000"/>
                </a:solidFill>
                <a:latin typeface="Arial"/>
                <a:cs typeface="Arial"/>
              </a:rPr>
              <a:t>space</a:t>
            </a:r>
            <a:endParaRPr sz="2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5649" y="1284392"/>
            <a:ext cx="2833370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5" dirty="0">
                <a:latin typeface="Arial"/>
                <a:cs typeface="Arial"/>
              </a:rPr>
              <a:t>is </a:t>
            </a:r>
            <a:r>
              <a:rPr sz="2950" spc="25" dirty="0">
                <a:latin typeface="Arial"/>
                <a:cs typeface="Arial"/>
              </a:rPr>
              <a:t>inserted </a:t>
            </a:r>
            <a:r>
              <a:rPr sz="2950" spc="10" dirty="0">
                <a:latin typeface="Arial"/>
                <a:cs typeface="Arial"/>
              </a:rPr>
              <a:t>with</a:t>
            </a:r>
            <a:r>
              <a:rPr sz="2950" spc="-105" dirty="0">
                <a:latin typeface="Arial"/>
                <a:cs typeface="Arial"/>
              </a:rPr>
              <a:t> </a:t>
            </a:r>
            <a:r>
              <a:rPr sz="2950" spc="-60" dirty="0">
                <a:latin typeface="Lucida Sans Unicode"/>
                <a:cs typeface="Lucida Sans Unicode"/>
              </a:rPr>
              <a:t>\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37323" y="1540486"/>
            <a:ext cx="0" cy="118745"/>
          </a:xfrm>
          <a:custGeom>
            <a:avLst/>
            <a:gdLst/>
            <a:ahLst/>
            <a:cxnLst/>
            <a:rect l="l" t="t" r="r" b="b"/>
            <a:pathLst>
              <a:path h="118744">
                <a:moveTo>
                  <a:pt x="0" y="0"/>
                </a:moveTo>
                <a:lnTo>
                  <a:pt x="0" y="118555"/>
                </a:lnTo>
              </a:path>
            </a:pathLst>
          </a:custGeom>
          <a:ln w="253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49977" y="1646389"/>
            <a:ext cx="113664" cy="0"/>
          </a:xfrm>
          <a:custGeom>
            <a:avLst/>
            <a:gdLst/>
            <a:ahLst/>
            <a:cxnLst/>
            <a:rect l="l" t="t" r="r" b="b"/>
            <a:pathLst>
              <a:path w="113664">
                <a:moveTo>
                  <a:pt x="0" y="0"/>
                </a:moveTo>
                <a:lnTo>
                  <a:pt x="113342" y="0"/>
                </a:lnTo>
              </a:path>
            </a:pathLst>
          </a:custGeom>
          <a:ln w="253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75972" y="1540486"/>
            <a:ext cx="0" cy="118745"/>
          </a:xfrm>
          <a:custGeom>
            <a:avLst/>
            <a:gdLst/>
            <a:ahLst/>
            <a:cxnLst/>
            <a:rect l="l" t="t" r="r" b="b"/>
            <a:pathLst>
              <a:path h="118744">
                <a:moveTo>
                  <a:pt x="0" y="0"/>
                </a:moveTo>
                <a:lnTo>
                  <a:pt x="0" y="118555"/>
                </a:lnTo>
              </a:path>
            </a:pathLst>
          </a:custGeom>
          <a:ln w="253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3498" y="2009078"/>
            <a:ext cx="302225" cy="285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48604" y="1920139"/>
            <a:ext cx="6798309" cy="47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170" dirty="0">
                <a:latin typeface="Arial"/>
                <a:cs typeface="Arial"/>
              </a:rPr>
              <a:t>To </a:t>
            </a:r>
            <a:r>
              <a:rPr sz="2950" spc="-10" dirty="0">
                <a:latin typeface="Arial"/>
                <a:cs typeface="Arial"/>
              </a:rPr>
              <a:t>force </a:t>
            </a:r>
            <a:r>
              <a:rPr sz="2950" spc="10" dirty="0">
                <a:latin typeface="Arial"/>
                <a:cs typeface="Arial"/>
              </a:rPr>
              <a:t>a standard space after </a:t>
            </a:r>
            <a:r>
              <a:rPr sz="2950" spc="5" dirty="0">
                <a:latin typeface="Arial"/>
                <a:cs typeface="Arial"/>
              </a:rPr>
              <a:t>. ! </a:t>
            </a:r>
            <a:r>
              <a:rPr sz="2950" spc="10" dirty="0">
                <a:latin typeface="Arial"/>
                <a:cs typeface="Arial"/>
              </a:rPr>
              <a:t>?</a:t>
            </a:r>
            <a:r>
              <a:rPr sz="2950" spc="355" dirty="0">
                <a:latin typeface="Arial"/>
                <a:cs typeface="Arial"/>
              </a:rPr>
              <a:t> </a:t>
            </a:r>
            <a:r>
              <a:rPr sz="2950" spc="5" dirty="0">
                <a:latin typeface="Arial"/>
                <a:cs typeface="Arial"/>
              </a:rPr>
              <a:t>etc.:</a:t>
            </a:r>
            <a:endParaRPr sz="2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911" y="2386204"/>
            <a:ext cx="4913630" cy="1101725"/>
          </a:xfrm>
          <a:prstGeom prst="rect">
            <a:avLst/>
          </a:prstGeom>
          <a:solidFill>
            <a:srgbClr val="B3B3B3"/>
          </a:solidFill>
        </p:spPr>
        <p:txBody>
          <a:bodyPr vert="horz" wrap="square" lIns="0" tIns="3810" rIns="0" bIns="0" rtlCol="0">
            <a:spAutoFit/>
          </a:bodyPr>
          <a:lstStyle/>
          <a:p>
            <a:pPr marL="126364" marR="1019810">
              <a:lnSpc>
                <a:spcPct val="106900"/>
              </a:lnSpc>
              <a:spcBef>
                <a:spcPts val="30"/>
              </a:spcBef>
              <a:tabLst>
                <a:tab pos="1306830" algn="l"/>
                <a:tab pos="3091815" algn="l"/>
              </a:tabLst>
            </a:pPr>
            <a:r>
              <a:rPr sz="2950" spc="300" dirty="0">
                <a:latin typeface="PMingLiU"/>
                <a:cs typeface="PMingLiU"/>
              </a:rPr>
              <a:t>E.g</a:t>
            </a:r>
            <a:r>
              <a:rPr sz="2950" spc="865" dirty="0">
                <a:latin typeface="PMingLiU"/>
                <a:cs typeface="PMingLiU"/>
              </a:rPr>
              <a:t>.</a:t>
            </a:r>
            <a:r>
              <a:rPr sz="2950" spc="-60" dirty="0">
                <a:latin typeface="Lucida Sans Unicode"/>
                <a:cs typeface="Lucida Sans Unicode"/>
              </a:rPr>
              <a:t>\	</a:t>
            </a:r>
            <a:r>
              <a:rPr sz="2950" spc="385" dirty="0">
                <a:latin typeface="PMingLiU"/>
                <a:cs typeface="PMingLiU"/>
              </a:rPr>
              <a:t>consider	</a:t>
            </a:r>
            <a:r>
              <a:rPr sz="2950" spc="515" dirty="0">
                <a:latin typeface="PMingLiU"/>
                <a:cs typeface="PMingLiU"/>
              </a:rPr>
              <a:t>this  </a:t>
            </a:r>
            <a:r>
              <a:rPr sz="2950" spc="220" dirty="0">
                <a:latin typeface="PMingLiU"/>
                <a:cs typeface="PMingLiU"/>
              </a:rPr>
              <a:t>example</a:t>
            </a:r>
            <a:endParaRPr sz="2950">
              <a:latin typeface="PMingLiU"/>
              <a:cs typeface="PMingLiU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46001" y="2396598"/>
            <a:ext cx="4913630" cy="610235"/>
          </a:xfrm>
          <a:prstGeom prst="rect">
            <a:avLst/>
          </a:prstGeom>
          <a:solidFill>
            <a:srgbClr val="FFFFB3"/>
          </a:solidFill>
        </p:spPr>
        <p:txBody>
          <a:bodyPr vert="horz" wrap="square" lIns="0" tIns="2476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95"/>
              </a:spcBef>
            </a:pPr>
            <a:r>
              <a:rPr sz="2950" spc="10" dirty="0">
                <a:latin typeface="Arial"/>
                <a:cs typeface="Arial"/>
              </a:rPr>
              <a:t>E.g. consider </a:t>
            </a:r>
            <a:r>
              <a:rPr sz="2950" spc="5" dirty="0">
                <a:latin typeface="Arial"/>
                <a:cs typeface="Arial"/>
              </a:rPr>
              <a:t>this</a:t>
            </a:r>
            <a:r>
              <a:rPr sz="2950" spc="-70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example</a:t>
            </a:r>
            <a:endParaRPr sz="29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7910" y="3736266"/>
            <a:ext cx="377756" cy="321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40517" y="3734004"/>
            <a:ext cx="3419475" cy="458470"/>
          </a:xfrm>
          <a:custGeom>
            <a:avLst/>
            <a:gdLst/>
            <a:ahLst/>
            <a:cxnLst/>
            <a:rect l="l" t="t" r="r" b="b"/>
            <a:pathLst>
              <a:path w="3419475" h="458470">
                <a:moveTo>
                  <a:pt x="0" y="458242"/>
                </a:moveTo>
                <a:lnTo>
                  <a:pt x="3419068" y="458242"/>
                </a:lnTo>
                <a:lnTo>
                  <a:pt x="3419068" y="0"/>
                </a:lnTo>
                <a:lnTo>
                  <a:pt x="0" y="0"/>
                </a:lnTo>
                <a:lnTo>
                  <a:pt x="0" y="458242"/>
                </a:lnTo>
                <a:close/>
              </a:path>
            </a:pathLst>
          </a:custGeom>
          <a:solidFill>
            <a:srgbClr val="B3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7264" y="4204892"/>
            <a:ext cx="8893175" cy="568325"/>
          </a:xfrm>
          <a:custGeom>
            <a:avLst/>
            <a:gdLst/>
            <a:ahLst/>
            <a:cxnLst/>
            <a:rect l="l" t="t" r="r" b="b"/>
            <a:pathLst>
              <a:path w="8893175" h="568325">
                <a:moveTo>
                  <a:pt x="0" y="567889"/>
                </a:moveTo>
                <a:lnTo>
                  <a:pt x="8893048" y="567889"/>
                </a:lnTo>
                <a:lnTo>
                  <a:pt x="8893048" y="0"/>
                </a:lnTo>
                <a:lnTo>
                  <a:pt x="0" y="0"/>
                </a:lnTo>
                <a:lnTo>
                  <a:pt x="0" y="567889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7910" y="5019425"/>
            <a:ext cx="377756" cy="321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373617" rIns="0" bIns="0" rtlCol="0">
            <a:spAutoFit/>
          </a:bodyPr>
          <a:lstStyle/>
          <a:p>
            <a:pPr marL="426720">
              <a:lnSpc>
                <a:spcPct val="100000"/>
              </a:lnSpc>
            </a:pPr>
            <a:r>
              <a:rPr spc="15" dirty="0"/>
              <a:t>A </a:t>
            </a:r>
            <a:r>
              <a:rPr spc="10" dirty="0">
                <a:solidFill>
                  <a:srgbClr val="800000"/>
                </a:solidFill>
              </a:rPr>
              <a:t>non-breaking space </a:t>
            </a:r>
            <a:r>
              <a:rPr spc="5" dirty="0"/>
              <a:t>is </a:t>
            </a:r>
            <a:r>
              <a:rPr spc="25" dirty="0"/>
              <a:t>inserted </a:t>
            </a:r>
            <a:r>
              <a:rPr spc="10" dirty="0"/>
              <a:t>with</a:t>
            </a:r>
            <a:r>
              <a:rPr spc="715" dirty="0"/>
              <a:t> </a:t>
            </a:r>
            <a:r>
              <a:rPr spc="35" dirty="0">
                <a:latin typeface="PMingLiU"/>
                <a:cs typeface="PMingLiU"/>
              </a:rPr>
              <a:t>~</a:t>
            </a:r>
            <a:r>
              <a:rPr spc="35" dirty="0"/>
              <a:t>:</a:t>
            </a:r>
          </a:p>
          <a:p>
            <a:pPr marL="1076960">
              <a:lnSpc>
                <a:spcPct val="100000"/>
              </a:lnSpc>
              <a:spcBef>
                <a:spcPts val="434"/>
              </a:spcBef>
            </a:pPr>
            <a:r>
              <a:rPr spc="300" dirty="0">
                <a:latin typeface="PMingLiU"/>
                <a:cs typeface="PMingLiU"/>
              </a:rPr>
              <a:t>Do~not~break~these~spaces.</a:t>
            </a:r>
          </a:p>
          <a:p>
            <a:pPr marL="426720">
              <a:lnSpc>
                <a:spcPct val="100000"/>
              </a:lnSpc>
              <a:spcBef>
                <a:spcPts val="2590"/>
              </a:spcBef>
            </a:pPr>
            <a:r>
              <a:rPr spc="10" dirty="0"/>
              <a:t>There </a:t>
            </a:r>
            <a:r>
              <a:rPr spc="5" dirty="0"/>
              <a:t>is </a:t>
            </a:r>
            <a:r>
              <a:rPr spc="10" dirty="0"/>
              <a:t>no space after a </a:t>
            </a:r>
            <a:r>
              <a:rPr spc="15" dirty="0"/>
              <a:t>command </a:t>
            </a:r>
            <a:r>
              <a:rPr spc="10" dirty="0"/>
              <a:t>without</a:t>
            </a:r>
            <a:r>
              <a:rPr spc="-55" dirty="0"/>
              <a:t> </a:t>
            </a:r>
            <a:r>
              <a:rPr spc="10" dirty="0"/>
              <a:t>argument: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67910" y="5437445"/>
            <a:ext cx="4913630" cy="631190"/>
          </a:xfrm>
          <a:prstGeom prst="rect">
            <a:avLst/>
          </a:prstGeom>
          <a:solidFill>
            <a:srgbClr val="B3B3B3"/>
          </a:solidFill>
        </p:spPr>
        <p:txBody>
          <a:bodyPr vert="horz" wrap="square" lIns="0" tIns="3492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275"/>
              </a:spcBef>
              <a:tabLst>
                <a:tab pos="1108710" algn="l"/>
              </a:tabLst>
            </a:pPr>
            <a:r>
              <a:rPr sz="2950" spc="-75" dirty="0">
                <a:latin typeface="Lucida Sans Unicode"/>
                <a:cs typeface="Lucida Sans Unicode"/>
              </a:rPr>
              <a:t>\</a:t>
            </a:r>
            <a:r>
              <a:rPr sz="2950" spc="-75" dirty="0">
                <a:latin typeface="PMingLiU"/>
                <a:cs typeface="PMingLiU"/>
              </a:rPr>
              <a:t>TeX	</a:t>
            </a:r>
            <a:r>
              <a:rPr sz="2950" spc="480" dirty="0">
                <a:latin typeface="PMingLiU"/>
                <a:cs typeface="PMingLiU"/>
              </a:rPr>
              <a:t>pert</a:t>
            </a:r>
            <a:endParaRPr sz="2950">
              <a:latin typeface="PMingLiU"/>
              <a:cs typeface="PMingLiU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46001" y="5447839"/>
            <a:ext cx="4913630" cy="624840"/>
          </a:xfrm>
          <a:prstGeom prst="rect">
            <a:avLst/>
          </a:prstGeom>
          <a:solidFill>
            <a:srgbClr val="FFFFB3"/>
          </a:solidFill>
        </p:spPr>
        <p:txBody>
          <a:bodyPr vert="horz" wrap="square" lIns="0" tIns="2476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95"/>
              </a:spcBef>
            </a:pPr>
            <a:r>
              <a:rPr sz="2950" spc="-100" dirty="0">
                <a:latin typeface="Arial"/>
                <a:cs typeface="Arial"/>
              </a:rPr>
              <a:t>T</a:t>
            </a:r>
            <a:r>
              <a:rPr sz="4425" spc="-150" baseline="-15065" dirty="0">
                <a:latin typeface="Arial"/>
                <a:cs typeface="Arial"/>
              </a:rPr>
              <a:t>E</a:t>
            </a:r>
            <a:r>
              <a:rPr sz="2950" spc="-100" dirty="0">
                <a:latin typeface="Arial"/>
                <a:cs typeface="Arial"/>
              </a:rPr>
              <a:t>Xpert</a:t>
            </a:r>
            <a:endParaRPr sz="29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83505" y="6240238"/>
            <a:ext cx="302225" cy="285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48610" y="6151299"/>
            <a:ext cx="8467725" cy="47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25" dirty="0">
                <a:latin typeface="Arial"/>
                <a:cs typeface="Arial"/>
              </a:rPr>
              <a:t>Insert </a:t>
            </a:r>
            <a:r>
              <a:rPr sz="2950" spc="10" dirty="0">
                <a:latin typeface="Arial"/>
                <a:cs typeface="Arial"/>
              </a:rPr>
              <a:t>empty </a:t>
            </a:r>
            <a:r>
              <a:rPr sz="2950" spc="5" dirty="0">
                <a:latin typeface="Arial"/>
                <a:cs typeface="Arial"/>
              </a:rPr>
              <a:t>group </a:t>
            </a:r>
            <a:r>
              <a:rPr sz="2950" spc="10" dirty="0">
                <a:latin typeface="Arial"/>
                <a:cs typeface="Arial"/>
              </a:rPr>
              <a:t>or </a:t>
            </a:r>
            <a:r>
              <a:rPr sz="2950" spc="-5" dirty="0">
                <a:latin typeface="Arial"/>
                <a:cs typeface="Arial"/>
              </a:rPr>
              <a:t>forced </a:t>
            </a:r>
            <a:r>
              <a:rPr sz="2950" spc="10" dirty="0">
                <a:latin typeface="Arial"/>
                <a:cs typeface="Arial"/>
              </a:rPr>
              <a:t>space to get a</a:t>
            </a:r>
            <a:r>
              <a:rPr sz="2950" spc="-35" dirty="0">
                <a:latin typeface="Arial"/>
                <a:cs typeface="Arial"/>
              </a:rPr>
              <a:t> </a:t>
            </a:r>
            <a:r>
              <a:rPr sz="2950" spc="10" dirty="0">
                <a:latin typeface="Arial"/>
                <a:cs typeface="Arial"/>
              </a:rPr>
              <a:t>space:</a:t>
            </a:r>
            <a:endParaRPr sz="29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7916" y="6622666"/>
            <a:ext cx="4913630" cy="631190"/>
          </a:xfrm>
          <a:prstGeom prst="rect">
            <a:avLst/>
          </a:prstGeom>
          <a:solidFill>
            <a:srgbClr val="B3B3B3"/>
          </a:solidFill>
        </p:spPr>
        <p:txBody>
          <a:bodyPr vert="horz" wrap="square" lIns="0" tIns="3492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275"/>
              </a:spcBef>
              <a:tabLst>
                <a:tab pos="1486535" algn="l"/>
                <a:tab pos="2676525" algn="l"/>
                <a:tab pos="3847465" algn="l"/>
              </a:tabLst>
            </a:pPr>
            <a:r>
              <a:rPr sz="2950" spc="125" dirty="0">
                <a:latin typeface="Lucida Sans Unicode"/>
                <a:cs typeface="Lucida Sans Unicode"/>
              </a:rPr>
              <a:t>\</a:t>
            </a:r>
            <a:r>
              <a:rPr sz="2950" spc="125" dirty="0">
                <a:latin typeface="PMingLiU"/>
                <a:cs typeface="PMingLiU"/>
              </a:rPr>
              <a:t>TeX</a:t>
            </a:r>
            <a:r>
              <a:rPr sz="2950" spc="125" dirty="0">
                <a:latin typeface="Lucida Sans Unicode"/>
                <a:cs typeface="Lucida Sans Unicode"/>
              </a:rPr>
              <a:t>{}	</a:t>
            </a:r>
            <a:r>
              <a:rPr sz="2950" spc="560" dirty="0">
                <a:latin typeface="PMingLiU"/>
                <a:cs typeface="PMingLiU"/>
              </a:rPr>
              <a:t>pert,	</a:t>
            </a:r>
            <a:r>
              <a:rPr sz="2950" spc="-75" dirty="0">
                <a:latin typeface="Lucida Sans Unicode"/>
                <a:cs typeface="Lucida Sans Unicode"/>
              </a:rPr>
              <a:t>\</a:t>
            </a:r>
            <a:r>
              <a:rPr sz="2950" spc="-75" dirty="0">
                <a:latin typeface="PMingLiU"/>
                <a:cs typeface="PMingLiU"/>
              </a:rPr>
              <a:t>TeX</a:t>
            </a:r>
            <a:r>
              <a:rPr sz="2950" spc="-75" dirty="0">
                <a:latin typeface="Lucida Sans Unicode"/>
                <a:cs typeface="Lucida Sans Unicode"/>
              </a:rPr>
              <a:t>\	</a:t>
            </a:r>
            <a:r>
              <a:rPr sz="2950" spc="480" dirty="0">
                <a:latin typeface="PMingLiU"/>
                <a:cs typeface="PMingLiU"/>
              </a:rPr>
              <a:t>pert</a:t>
            </a:r>
            <a:endParaRPr sz="2950">
              <a:latin typeface="PMingLiU"/>
              <a:cs typeface="PMingLiU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46007" y="6633060"/>
            <a:ext cx="4913630" cy="624840"/>
          </a:xfrm>
          <a:prstGeom prst="rect">
            <a:avLst/>
          </a:prstGeom>
          <a:solidFill>
            <a:srgbClr val="FFFFB3"/>
          </a:solidFill>
        </p:spPr>
        <p:txBody>
          <a:bodyPr vert="horz" wrap="square" lIns="0" tIns="2476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95"/>
              </a:spcBef>
            </a:pPr>
            <a:r>
              <a:rPr sz="2950" spc="-280" dirty="0">
                <a:latin typeface="Arial"/>
                <a:cs typeface="Arial"/>
              </a:rPr>
              <a:t>T</a:t>
            </a:r>
            <a:r>
              <a:rPr sz="4425" spc="-419" baseline="-15065" dirty="0">
                <a:latin typeface="Arial"/>
                <a:cs typeface="Arial"/>
              </a:rPr>
              <a:t>E</a:t>
            </a:r>
            <a:r>
              <a:rPr sz="2950" spc="-280" dirty="0">
                <a:latin typeface="Arial"/>
                <a:cs typeface="Arial"/>
              </a:rPr>
              <a:t>X  </a:t>
            </a:r>
            <a:r>
              <a:rPr sz="2950" spc="30" dirty="0">
                <a:latin typeface="Arial"/>
                <a:cs typeface="Arial"/>
              </a:rPr>
              <a:t>pert, </a:t>
            </a:r>
            <a:r>
              <a:rPr sz="2950" spc="-280" dirty="0">
                <a:latin typeface="Arial"/>
                <a:cs typeface="Arial"/>
              </a:rPr>
              <a:t>T</a:t>
            </a:r>
            <a:r>
              <a:rPr sz="4425" spc="-419" baseline="-15065" dirty="0">
                <a:latin typeface="Arial"/>
                <a:cs typeface="Arial"/>
              </a:rPr>
              <a:t>E</a:t>
            </a:r>
            <a:r>
              <a:rPr sz="2950" spc="-280" dirty="0">
                <a:latin typeface="Arial"/>
                <a:cs typeface="Arial"/>
              </a:rPr>
              <a:t>X</a:t>
            </a:r>
            <a:r>
              <a:rPr sz="2950" spc="-320" dirty="0">
                <a:latin typeface="Arial"/>
                <a:cs typeface="Arial"/>
              </a:rPr>
              <a:t> </a:t>
            </a:r>
            <a:r>
              <a:rPr sz="2950" spc="35" dirty="0">
                <a:latin typeface="Arial"/>
                <a:cs typeface="Arial"/>
              </a:rPr>
              <a:t>pert</a:t>
            </a:r>
            <a:endParaRPr sz="29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8258848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>
                <a:moveTo>
                  <a:pt x="0" y="0"/>
                </a:moveTo>
                <a:lnTo>
                  <a:pt x="10692003" y="0"/>
                </a:lnTo>
              </a:path>
            </a:pathLst>
          </a:custGeom>
          <a:ln w="4228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What </a:t>
            </a:r>
            <a:r>
              <a:rPr spc="10" dirty="0"/>
              <a:t>is </a:t>
            </a:r>
            <a:r>
              <a:rPr spc="-400" dirty="0"/>
              <a:t>T</a:t>
            </a:r>
            <a:r>
              <a:rPr sz="6375" spc="-600" baseline="-15032" dirty="0"/>
              <a:t>E</a:t>
            </a:r>
            <a:r>
              <a:rPr sz="4250" spc="-400" dirty="0"/>
              <a:t>X  </a:t>
            </a:r>
            <a:r>
              <a:rPr sz="4250" spc="10" dirty="0"/>
              <a:t>/</a:t>
            </a:r>
            <a:r>
              <a:rPr sz="4250" spc="-434" dirty="0"/>
              <a:t> </a:t>
            </a:r>
            <a:r>
              <a:rPr sz="4250" spc="-555" dirty="0"/>
              <a:t>L</a:t>
            </a:r>
            <a:r>
              <a:rPr sz="4425" spc="-832" baseline="17890" dirty="0"/>
              <a:t>A</a:t>
            </a:r>
            <a:r>
              <a:rPr sz="4250" spc="-555" dirty="0"/>
              <a:t>T</a:t>
            </a:r>
            <a:r>
              <a:rPr sz="6375" spc="-832" baseline="-15032" dirty="0"/>
              <a:t>E</a:t>
            </a:r>
            <a:r>
              <a:rPr sz="4250" spc="-555" dirty="0"/>
              <a:t>X?</a:t>
            </a:r>
            <a:endParaRPr sz="4250"/>
          </a:p>
        </p:txBody>
      </p:sp>
      <p:sp>
        <p:nvSpPr>
          <p:cNvPr id="3" name="object 3"/>
          <p:cNvSpPr/>
          <p:nvPr/>
        </p:nvSpPr>
        <p:spPr>
          <a:xfrm>
            <a:off x="167919" y="1364909"/>
            <a:ext cx="377756" cy="321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0807" y="1311569"/>
            <a:ext cx="3023235" cy="573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280" dirty="0">
                <a:latin typeface="Arial"/>
                <a:cs typeface="Arial"/>
              </a:rPr>
              <a:t>T</a:t>
            </a:r>
            <a:r>
              <a:rPr sz="4425" spc="-419" baseline="-15065" dirty="0">
                <a:latin typeface="Arial"/>
                <a:cs typeface="Arial"/>
              </a:rPr>
              <a:t>E</a:t>
            </a:r>
            <a:r>
              <a:rPr sz="2950" spc="-280" dirty="0">
                <a:latin typeface="Arial"/>
                <a:cs typeface="Arial"/>
              </a:rPr>
              <a:t>X </a:t>
            </a:r>
            <a:r>
              <a:rPr sz="2950" spc="5" dirty="0">
                <a:latin typeface="Arial"/>
                <a:cs typeface="Arial"/>
              </a:rPr>
              <a:t>is </a:t>
            </a:r>
            <a:r>
              <a:rPr sz="2950" spc="10" dirty="0">
                <a:latin typeface="Arial"/>
                <a:cs typeface="Arial"/>
              </a:rPr>
              <a:t>a</a:t>
            </a:r>
            <a:r>
              <a:rPr sz="2950" spc="235" dirty="0">
                <a:latin typeface="Arial"/>
                <a:cs typeface="Arial"/>
              </a:rPr>
              <a:t> </a:t>
            </a:r>
            <a:r>
              <a:rPr sz="2950" spc="10" dirty="0">
                <a:latin typeface="Arial"/>
                <a:cs typeface="Arial"/>
              </a:rPr>
              <a:t>computer</a:t>
            </a:r>
            <a:endParaRPr sz="2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5737" y="1362648"/>
            <a:ext cx="3230245" cy="458470"/>
          </a:xfrm>
          <a:prstGeom prst="rect">
            <a:avLst/>
          </a:prstGeom>
          <a:solidFill>
            <a:srgbClr val="B3B300"/>
          </a:solidFill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ts val="3140"/>
              </a:lnSpc>
            </a:pPr>
            <a:r>
              <a:rPr sz="2950" spc="10" dirty="0">
                <a:solidFill>
                  <a:srgbClr val="800000"/>
                </a:solidFill>
                <a:latin typeface="Arial"/>
                <a:cs typeface="Arial"/>
              </a:rPr>
              <a:t>typesetting</a:t>
            </a:r>
            <a:r>
              <a:rPr sz="2950" spc="-7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950" spc="10" dirty="0">
                <a:solidFill>
                  <a:srgbClr val="800000"/>
                </a:solidFill>
                <a:latin typeface="Arial"/>
                <a:cs typeface="Arial"/>
              </a:rPr>
              <a:t>system</a:t>
            </a:r>
            <a:endParaRPr sz="2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0807" y="1855866"/>
            <a:ext cx="9924415" cy="39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10" dirty="0">
                <a:latin typeface="Arial"/>
                <a:cs typeface="Arial"/>
              </a:rPr>
              <a:t>(created </a:t>
            </a:r>
            <a:r>
              <a:rPr sz="2450" spc="-10" dirty="0">
                <a:latin typeface="Arial"/>
                <a:cs typeface="Arial"/>
              </a:rPr>
              <a:t>by </a:t>
            </a:r>
            <a:r>
              <a:rPr sz="2450" spc="-75" dirty="0">
                <a:latin typeface="Arial"/>
                <a:cs typeface="Arial"/>
              </a:rPr>
              <a:t>D. </a:t>
            </a:r>
            <a:r>
              <a:rPr sz="2450" spc="5" dirty="0">
                <a:latin typeface="Arial"/>
                <a:cs typeface="Arial"/>
              </a:rPr>
              <a:t>Knuth </a:t>
            </a:r>
            <a:r>
              <a:rPr sz="2450" spc="10" dirty="0">
                <a:latin typeface="Arial"/>
                <a:cs typeface="Arial"/>
              </a:rPr>
              <a:t>while </a:t>
            </a:r>
            <a:r>
              <a:rPr sz="2450" spc="15" dirty="0">
                <a:latin typeface="Arial"/>
                <a:cs typeface="Arial"/>
              </a:rPr>
              <a:t>writing </a:t>
            </a:r>
            <a:r>
              <a:rPr sz="2450" spc="10" dirty="0">
                <a:latin typeface="Arial"/>
                <a:cs typeface="Arial"/>
              </a:rPr>
              <a:t>“The </a:t>
            </a:r>
            <a:r>
              <a:rPr sz="2450" spc="40" dirty="0">
                <a:latin typeface="Arial"/>
                <a:cs typeface="Arial"/>
              </a:rPr>
              <a:t>Art </a:t>
            </a:r>
            <a:r>
              <a:rPr sz="2450" spc="10" dirty="0">
                <a:latin typeface="Arial"/>
                <a:cs typeface="Arial"/>
              </a:rPr>
              <a:t>of </a:t>
            </a:r>
            <a:r>
              <a:rPr sz="2450" spc="15" dirty="0">
                <a:latin typeface="Arial"/>
                <a:cs typeface="Arial"/>
              </a:rPr>
              <a:t>Computer</a:t>
            </a:r>
            <a:r>
              <a:rPr sz="2450" spc="60" dirty="0">
                <a:latin typeface="Arial"/>
                <a:cs typeface="Arial"/>
              </a:rPr>
              <a:t> </a:t>
            </a:r>
            <a:r>
              <a:rPr sz="2450" spc="10" dirty="0">
                <a:latin typeface="Arial"/>
                <a:cs typeface="Arial"/>
              </a:rPr>
              <a:t>Programming”)</a:t>
            </a:r>
            <a:endParaRPr sz="24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3507" y="2442518"/>
            <a:ext cx="302225" cy="285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02625" y="2404657"/>
            <a:ext cx="5534660" cy="458470"/>
          </a:xfrm>
          <a:prstGeom prst="rect">
            <a:avLst/>
          </a:prstGeom>
          <a:solidFill>
            <a:srgbClr val="B3B300"/>
          </a:solidFill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ts val="3140"/>
              </a:lnSpc>
            </a:pPr>
            <a:r>
              <a:rPr sz="2950" spc="5" dirty="0">
                <a:solidFill>
                  <a:srgbClr val="800000"/>
                </a:solidFill>
                <a:latin typeface="Arial"/>
                <a:cs typeface="Arial"/>
              </a:rPr>
              <a:t>programming </a:t>
            </a:r>
            <a:r>
              <a:rPr sz="2950" spc="10" dirty="0">
                <a:solidFill>
                  <a:srgbClr val="800000"/>
                </a:solidFill>
                <a:latin typeface="Arial"/>
                <a:cs typeface="Arial"/>
              </a:rPr>
              <a:t>language </a:t>
            </a:r>
            <a:r>
              <a:rPr sz="2950" spc="10" dirty="0">
                <a:latin typeface="Arial"/>
                <a:cs typeface="Arial"/>
              </a:rPr>
              <a:t>aimed</a:t>
            </a:r>
            <a:r>
              <a:rPr sz="2950" spc="275" dirty="0">
                <a:latin typeface="Arial"/>
                <a:cs typeface="Arial"/>
              </a:rPr>
              <a:t> </a:t>
            </a:r>
            <a:r>
              <a:rPr sz="2950" spc="10" dirty="0">
                <a:latin typeface="Arial"/>
                <a:cs typeface="Arial"/>
              </a:rPr>
              <a:t>at</a:t>
            </a:r>
            <a:endParaRPr sz="2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8608" y="2322558"/>
            <a:ext cx="3967479" cy="986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6900"/>
              </a:lnSpc>
            </a:pPr>
            <a:r>
              <a:rPr sz="2950" spc="-280" dirty="0">
                <a:latin typeface="Arial"/>
                <a:cs typeface="Arial"/>
              </a:rPr>
              <a:t>T</a:t>
            </a:r>
            <a:r>
              <a:rPr sz="4425" spc="-419" baseline="-15065" dirty="0">
                <a:latin typeface="Arial"/>
                <a:cs typeface="Arial"/>
              </a:rPr>
              <a:t>E</a:t>
            </a:r>
            <a:r>
              <a:rPr sz="2950" spc="-280" dirty="0">
                <a:latin typeface="Arial"/>
                <a:cs typeface="Arial"/>
              </a:rPr>
              <a:t>X </a:t>
            </a:r>
            <a:r>
              <a:rPr sz="2950" spc="5" dirty="0">
                <a:latin typeface="Arial"/>
                <a:cs typeface="Arial"/>
              </a:rPr>
              <a:t>is really </a:t>
            </a:r>
            <a:r>
              <a:rPr sz="2950" spc="10" dirty="0">
                <a:latin typeface="Arial"/>
                <a:cs typeface="Arial"/>
              </a:rPr>
              <a:t>a complete  creating</a:t>
            </a:r>
            <a:r>
              <a:rPr sz="2950" spc="-60" dirty="0">
                <a:latin typeface="Arial"/>
                <a:cs typeface="Arial"/>
              </a:rPr>
              <a:t> </a:t>
            </a:r>
            <a:r>
              <a:rPr sz="2950" spc="10" dirty="0">
                <a:latin typeface="Arial"/>
                <a:cs typeface="Arial"/>
              </a:rPr>
              <a:t>documents</a:t>
            </a:r>
            <a:endParaRPr sz="29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3509" y="3460677"/>
            <a:ext cx="302225" cy="285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3509" y="4096426"/>
            <a:ext cx="302225" cy="285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61315" y="4058565"/>
            <a:ext cx="1485265" cy="381000"/>
          </a:xfrm>
          <a:custGeom>
            <a:avLst/>
            <a:gdLst/>
            <a:ahLst/>
            <a:cxnLst/>
            <a:rect l="l" t="t" r="r" b="b"/>
            <a:pathLst>
              <a:path w="1485264" h="381000">
                <a:moveTo>
                  <a:pt x="0" y="380411"/>
                </a:moveTo>
                <a:lnTo>
                  <a:pt x="1484731" y="380411"/>
                </a:lnTo>
                <a:lnTo>
                  <a:pt x="1484731" y="0"/>
                </a:lnTo>
                <a:lnTo>
                  <a:pt x="0" y="0"/>
                </a:lnTo>
                <a:lnTo>
                  <a:pt x="0" y="380411"/>
                </a:lnTo>
                <a:close/>
              </a:path>
            </a:pathLst>
          </a:custGeom>
          <a:solidFill>
            <a:srgbClr val="B3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7909" y="4775608"/>
            <a:ext cx="377756" cy="321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3497" y="5446957"/>
            <a:ext cx="302225" cy="285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3497" y="6082707"/>
            <a:ext cx="302225" cy="285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3497" y="6718455"/>
            <a:ext cx="302225" cy="285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15866" y="6680595"/>
            <a:ext cx="1367790" cy="473075"/>
          </a:xfrm>
          <a:custGeom>
            <a:avLst/>
            <a:gdLst/>
            <a:ahLst/>
            <a:cxnLst/>
            <a:rect l="l" t="t" r="r" b="b"/>
            <a:pathLst>
              <a:path w="1367789" h="473075">
                <a:moveTo>
                  <a:pt x="0" y="472977"/>
                </a:moveTo>
                <a:lnTo>
                  <a:pt x="1367472" y="472977"/>
                </a:lnTo>
                <a:lnTo>
                  <a:pt x="1367472" y="0"/>
                </a:lnTo>
                <a:lnTo>
                  <a:pt x="0" y="0"/>
                </a:lnTo>
                <a:lnTo>
                  <a:pt x="0" y="472977"/>
                </a:lnTo>
                <a:close/>
              </a:path>
            </a:pathLst>
          </a:custGeom>
          <a:solidFill>
            <a:srgbClr val="B3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7910" y="7397639"/>
            <a:ext cx="377756" cy="321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0797" y="3371738"/>
            <a:ext cx="9772015" cy="4446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>
              <a:lnSpc>
                <a:spcPct val="100000"/>
              </a:lnSpc>
            </a:pPr>
            <a:r>
              <a:rPr sz="2950" spc="10" dirty="0">
                <a:latin typeface="Arial"/>
                <a:cs typeface="Arial"/>
              </a:rPr>
              <a:t>Basic </a:t>
            </a:r>
            <a:r>
              <a:rPr sz="2950" spc="-280" dirty="0">
                <a:latin typeface="Arial"/>
                <a:cs typeface="Arial"/>
              </a:rPr>
              <a:t>T</a:t>
            </a:r>
            <a:r>
              <a:rPr sz="4425" spc="-419" baseline="-15065" dirty="0">
                <a:latin typeface="Arial"/>
                <a:cs typeface="Arial"/>
              </a:rPr>
              <a:t>E</a:t>
            </a:r>
            <a:r>
              <a:rPr sz="2950" spc="-280" dirty="0">
                <a:latin typeface="Arial"/>
                <a:cs typeface="Arial"/>
              </a:rPr>
              <a:t>X  </a:t>
            </a:r>
            <a:r>
              <a:rPr sz="2950" spc="10" dirty="0">
                <a:latin typeface="Arial"/>
                <a:cs typeface="Arial"/>
              </a:rPr>
              <a:t>language can be </a:t>
            </a:r>
            <a:r>
              <a:rPr sz="2950" dirty="0">
                <a:latin typeface="Arial"/>
                <a:cs typeface="Arial"/>
              </a:rPr>
              <a:t>expanded </a:t>
            </a:r>
            <a:r>
              <a:rPr sz="2950" spc="-20" dirty="0">
                <a:latin typeface="Arial"/>
                <a:cs typeface="Arial"/>
              </a:rPr>
              <a:t>by</a:t>
            </a:r>
            <a:r>
              <a:rPr sz="2950" spc="-265" dirty="0">
                <a:latin typeface="Arial"/>
                <a:cs typeface="Arial"/>
              </a:rPr>
              <a:t> </a:t>
            </a:r>
            <a:r>
              <a:rPr sz="2950" spc="10" dirty="0">
                <a:latin typeface="Arial"/>
                <a:cs typeface="Arial"/>
              </a:rPr>
              <a:t>macros</a:t>
            </a:r>
            <a:endParaRPr sz="2950">
              <a:latin typeface="Arial"/>
              <a:cs typeface="Arial"/>
            </a:endParaRPr>
          </a:p>
          <a:p>
            <a:pPr marL="440690">
              <a:lnSpc>
                <a:spcPct val="100000"/>
              </a:lnSpc>
              <a:spcBef>
                <a:spcPts val="1465"/>
              </a:spcBef>
            </a:pPr>
            <a:r>
              <a:rPr sz="2950" spc="10" dirty="0">
                <a:solidFill>
                  <a:srgbClr val="800000"/>
                </a:solidFill>
                <a:latin typeface="Arial"/>
                <a:cs typeface="Arial"/>
              </a:rPr>
              <a:t>Formats </a:t>
            </a:r>
            <a:r>
              <a:rPr sz="2950" spc="10" dirty="0">
                <a:latin typeface="Arial"/>
                <a:cs typeface="Arial"/>
              </a:rPr>
              <a:t>are large macro sets </a:t>
            </a:r>
            <a:r>
              <a:rPr sz="2950" spc="-25" dirty="0">
                <a:latin typeface="Arial"/>
                <a:cs typeface="Arial"/>
              </a:rPr>
              <a:t>for </a:t>
            </a:r>
            <a:r>
              <a:rPr sz="2950" spc="-15" dirty="0">
                <a:latin typeface="Arial"/>
                <a:cs typeface="Arial"/>
              </a:rPr>
              <a:t>layout, </a:t>
            </a:r>
            <a:r>
              <a:rPr sz="2950" spc="5" dirty="0">
                <a:latin typeface="Arial"/>
                <a:cs typeface="Arial"/>
              </a:rPr>
              <a:t>formatting,</a:t>
            </a:r>
            <a:r>
              <a:rPr sz="2950" spc="445" dirty="0">
                <a:latin typeface="Arial"/>
                <a:cs typeface="Arial"/>
              </a:rPr>
              <a:t> </a:t>
            </a:r>
            <a:r>
              <a:rPr sz="2950" spc="10" dirty="0">
                <a:latin typeface="Arial"/>
                <a:cs typeface="Arial"/>
              </a:rPr>
              <a:t>etc.</a:t>
            </a:r>
            <a:endParaRPr sz="2950">
              <a:latin typeface="Arial"/>
              <a:cs typeface="Arial"/>
            </a:endParaRPr>
          </a:p>
          <a:p>
            <a:pPr marL="389890" marR="205104" indent="-377825">
              <a:lnSpc>
                <a:spcPct val="141400"/>
              </a:lnSpc>
              <a:spcBef>
                <a:spcPts val="620"/>
              </a:spcBef>
            </a:pPr>
            <a:r>
              <a:rPr sz="2950" spc="-470" dirty="0">
                <a:latin typeface="Arial"/>
                <a:cs typeface="Arial"/>
              </a:rPr>
              <a:t>L</a:t>
            </a:r>
            <a:r>
              <a:rPr sz="3075" spc="-705" baseline="17615" dirty="0">
                <a:latin typeface="Arial"/>
                <a:cs typeface="Arial"/>
              </a:rPr>
              <a:t>A</a:t>
            </a:r>
            <a:r>
              <a:rPr sz="2950" spc="-470" dirty="0">
                <a:latin typeface="Arial"/>
                <a:cs typeface="Arial"/>
              </a:rPr>
              <a:t>T</a:t>
            </a:r>
            <a:r>
              <a:rPr sz="4425" spc="-705" baseline="-15065" dirty="0">
                <a:latin typeface="Arial"/>
                <a:cs typeface="Arial"/>
              </a:rPr>
              <a:t>E</a:t>
            </a:r>
            <a:r>
              <a:rPr sz="2950" spc="-470" dirty="0">
                <a:latin typeface="Arial"/>
                <a:cs typeface="Arial"/>
              </a:rPr>
              <a:t>X </a:t>
            </a:r>
            <a:r>
              <a:rPr sz="2950" spc="5" dirty="0">
                <a:latin typeface="Arial"/>
                <a:cs typeface="Arial"/>
              </a:rPr>
              <a:t>is </a:t>
            </a:r>
            <a:r>
              <a:rPr sz="2950" spc="10" dirty="0">
                <a:latin typeface="Arial"/>
                <a:cs typeface="Arial"/>
              </a:rPr>
              <a:t>a </a:t>
            </a:r>
            <a:r>
              <a:rPr sz="2950" spc="20" dirty="0">
                <a:latin typeface="Arial"/>
                <a:cs typeface="Arial"/>
              </a:rPr>
              <a:t>particular </a:t>
            </a:r>
            <a:r>
              <a:rPr sz="2950" spc="-280" dirty="0">
                <a:latin typeface="Arial"/>
                <a:cs typeface="Arial"/>
              </a:rPr>
              <a:t>T</a:t>
            </a:r>
            <a:r>
              <a:rPr sz="4425" spc="-419" baseline="-15065" dirty="0">
                <a:latin typeface="Arial"/>
                <a:cs typeface="Arial"/>
              </a:rPr>
              <a:t>E</a:t>
            </a:r>
            <a:r>
              <a:rPr sz="2950" spc="-280" dirty="0">
                <a:latin typeface="Arial"/>
                <a:cs typeface="Arial"/>
              </a:rPr>
              <a:t>X </a:t>
            </a:r>
            <a:r>
              <a:rPr sz="2950" spc="5" dirty="0">
                <a:latin typeface="Arial"/>
                <a:cs typeface="Arial"/>
              </a:rPr>
              <a:t>format </a:t>
            </a:r>
            <a:r>
              <a:rPr sz="2950" spc="10" dirty="0">
                <a:latin typeface="Arial"/>
                <a:cs typeface="Arial"/>
              </a:rPr>
              <a:t>created </a:t>
            </a:r>
            <a:r>
              <a:rPr sz="2950" spc="-20" dirty="0">
                <a:latin typeface="Arial"/>
                <a:cs typeface="Arial"/>
              </a:rPr>
              <a:t>by </a:t>
            </a:r>
            <a:r>
              <a:rPr sz="2950" spc="10" dirty="0">
                <a:latin typeface="Arial"/>
                <a:cs typeface="Arial"/>
              </a:rPr>
              <a:t>Leslie </a:t>
            </a:r>
            <a:r>
              <a:rPr sz="2950" spc="25" dirty="0">
                <a:latin typeface="Arial"/>
                <a:cs typeface="Arial"/>
              </a:rPr>
              <a:t>Lamport  </a:t>
            </a:r>
            <a:r>
              <a:rPr sz="2950" spc="10" dirty="0">
                <a:latin typeface="Arial"/>
                <a:cs typeface="Arial"/>
              </a:rPr>
              <a:t>Set of macros to specify documents on a high</a:t>
            </a:r>
            <a:r>
              <a:rPr sz="2950" spc="-50" dirty="0">
                <a:latin typeface="Arial"/>
                <a:cs typeface="Arial"/>
              </a:rPr>
              <a:t> </a:t>
            </a:r>
            <a:r>
              <a:rPr sz="2950" spc="-25" dirty="0">
                <a:latin typeface="Arial"/>
                <a:cs typeface="Arial"/>
              </a:rPr>
              <a:t>level</a:t>
            </a:r>
            <a:endParaRPr sz="2950">
              <a:latin typeface="Arial"/>
              <a:cs typeface="Arial"/>
            </a:endParaRPr>
          </a:p>
          <a:p>
            <a:pPr marL="389890" marR="979805">
              <a:lnSpc>
                <a:spcPct val="141400"/>
              </a:lnSpc>
            </a:pPr>
            <a:r>
              <a:rPr sz="2950" spc="10" dirty="0">
                <a:latin typeface="Arial"/>
                <a:cs typeface="Arial"/>
              </a:rPr>
              <a:t>In </a:t>
            </a:r>
            <a:r>
              <a:rPr sz="2950" dirty="0">
                <a:latin typeface="Arial"/>
                <a:cs typeface="Arial"/>
              </a:rPr>
              <a:t>many </a:t>
            </a:r>
            <a:r>
              <a:rPr sz="2950" spc="-20" dirty="0">
                <a:latin typeface="Arial"/>
                <a:cs typeface="Arial"/>
              </a:rPr>
              <a:t>ways </a:t>
            </a:r>
            <a:r>
              <a:rPr sz="2950" spc="-470" dirty="0">
                <a:latin typeface="Arial"/>
                <a:cs typeface="Arial"/>
              </a:rPr>
              <a:t>L</a:t>
            </a:r>
            <a:r>
              <a:rPr sz="3075" spc="-705" baseline="17615" dirty="0">
                <a:latin typeface="Arial"/>
                <a:cs typeface="Arial"/>
              </a:rPr>
              <a:t>A</a:t>
            </a:r>
            <a:r>
              <a:rPr sz="2950" spc="-470" dirty="0">
                <a:latin typeface="Arial"/>
                <a:cs typeface="Arial"/>
              </a:rPr>
              <a:t>T</a:t>
            </a:r>
            <a:r>
              <a:rPr sz="4425" spc="-705" baseline="-15065" dirty="0">
                <a:latin typeface="Arial"/>
                <a:cs typeface="Arial"/>
              </a:rPr>
              <a:t>E</a:t>
            </a:r>
            <a:r>
              <a:rPr sz="2950" spc="-470" dirty="0">
                <a:latin typeface="Arial"/>
                <a:cs typeface="Arial"/>
              </a:rPr>
              <a:t>X </a:t>
            </a:r>
            <a:r>
              <a:rPr sz="2950" spc="5" dirty="0">
                <a:latin typeface="Arial"/>
                <a:cs typeface="Arial"/>
              </a:rPr>
              <a:t>is </a:t>
            </a:r>
            <a:r>
              <a:rPr sz="2950" spc="10" dirty="0">
                <a:latin typeface="Arial"/>
                <a:cs typeface="Arial"/>
              </a:rPr>
              <a:t>similar to </a:t>
            </a:r>
            <a:r>
              <a:rPr sz="2950" spc="15" dirty="0">
                <a:latin typeface="Arial"/>
                <a:cs typeface="Arial"/>
              </a:rPr>
              <a:t>SGML/XML/HTML  </a:t>
            </a:r>
            <a:r>
              <a:rPr sz="2950" spc="10" dirty="0">
                <a:latin typeface="Arial"/>
                <a:cs typeface="Arial"/>
              </a:rPr>
              <a:t>Really </a:t>
            </a:r>
            <a:r>
              <a:rPr sz="2950" spc="-470" dirty="0">
                <a:solidFill>
                  <a:srgbClr val="800000"/>
                </a:solidFill>
                <a:latin typeface="Arial"/>
                <a:cs typeface="Arial"/>
              </a:rPr>
              <a:t>L</a:t>
            </a:r>
            <a:r>
              <a:rPr sz="3075" spc="-705" baseline="17615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2950" spc="-470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4425" spc="-705" baseline="-15065" dirty="0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sz="2950" spc="-470" dirty="0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sz="2950" spc="15" dirty="0">
                <a:solidFill>
                  <a:srgbClr val="800000"/>
                </a:solidFill>
                <a:latin typeface="Arial"/>
                <a:cs typeface="Arial"/>
              </a:rPr>
              <a:t>2</a:t>
            </a:r>
            <a:r>
              <a:rPr sz="4425" i="1" spc="22" baseline="-8474" dirty="0">
                <a:solidFill>
                  <a:srgbClr val="800000"/>
                </a:solidFill>
                <a:latin typeface="Georgia"/>
                <a:cs typeface="Georgia"/>
              </a:rPr>
              <a:t>ε </a:t>
            </a:r>
            <a:r>
              <a:rPr sz="2950" spc="5" dirty="0">
                <a:latin typeface="Arial"/>
                <a:cs typeface="Arial"/>
              </a:rPr>
              <a:t>, </a:t>
            </a:r>
            <a:r>
              <a:rPr sz="2950" spc="10" dirty="0">
                <a:latin typeface="Arial"/>
                <a:cs typeface="Arial"/>
              </a:rPr>
              <a:t>an </a:t>
            </a:r>
            <a:r>
              <a:rPr sz="2950" spc="15" dirty="0">
                <a:latin typeface="Arial"/>
                <a:cs typeface="Arial"/>
              </a:rPr>
              <a:t>intermediate </a:t>
            </a:r>
            <a:r>
              <a:rPr sz="2950" spc="10" dirty="0">
                <a:latin typeface="Arial"/>
                <a:cs typeface="Arial"/>
              </a:rPr>
              <a:t>step to</a:t>
            </a:r>
            <a:r>
              <a:rPr sz="2950" spc="190" dirty="0">
                <a:latin typeface="Arial"/>
                <a:cs typeface="Arial"/>
              </a:rPr>
              <a:t> </a:t>
            </a:r>
            <a:r>
              <a:rPr sz="2950" spc="-390" dirty="0">
                <a:latin typeface="Arial"/>
                <a:cs typeface="Arial"/>
              </a:rPr>
              <a:t>L</a:t>
            </a:r>
            <a:r>
              <a:rPr sz="3075" spc="-585" baseline="17615" dirty="0">
                <a:latin typeface="Arial"/>
                <a:cs typeface="Arial"/>
              </a:rPr>
              <a:t>A</a:t>
            </a:r>
            <a:r>
              <a:rPr sz="2950" spc="-390" dirty="0">
                <a:latin typeface="Arial"/>
                <a:cs typeface="Arial"/>
              </a:rPr>
              <a:t>T</a:t>
            </a:r>
            <a:r>
              <a:rPr sz="4425" spc="-585" baseline="-15065" dirty="0">
                <a:latin typeface="Arial"/>
                <a:cs typeface="Arial"/>
              </a:rPr>
              <a:t>E</a:t>
            </a:r>
            <a:r>
              <a:rPr sz="2950" spc="-390" dirty="0">
                <a:latin typeface="Arial"/>
                <a:cs typeface="Arial"/>
              </a:rPr>
              <a:t>X3</a:t>
            </a:r>
            <a:endParaRPr sz="2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2950" spc="10" dirty="0">
                <a:latin typeface="Arial"/>
                <a:cs typeface="Arial"/>
              </a:rPr>
              <a:t>Other </a:t>
            </a:r>
            <a:r>
              <a:rPr sz="2950" spc="5" dirty="0">
                <a:latin typeface="Arial"/>
                <a:cs typeface="Arial"/>
              </a:rPr>
              <a:t>formats: </a:t>
            </a:r>
            <a:r>
              <a:rPr sz="2950" spc="10" dirty="0">
                <a:latin typeface="Arial"/>
                <a:cs typeface="Arial"/>
              </a:rPr>
              <a:t>plain </a:t>
            </a:r>
            <a:r>
              <a:rPr sz="2950" spc="-15" dirty="0">
                <a:latin typeface="Arial"/>
                <a:cs typeface="Arial"/>
              </a:rPr>
              <a:t>tex, </a:t>
            </a:r>
            <a:r>
              <a:rPr sz="2950" dirty="0">
                <a:latin typeface="Arial"/>
                <a:cs typeface="Arial"/>
              </a:rPr>
              <a:t>extended </a:t>
            </a:r>
            <a:r>
              <a:rPr sz="2950" spc="10" dirty="0">
                <a:latin typeface="Arial"/>
                <a:cs typeface="Arial"/>
              </a:rPr>
              <a:t>plain </a:t>
            </a:r>
            <a:r>
              <a:rPr sz="2950" spc="-15" dirty="0">
                <a:latin typeface="Arial"/>
                <a:cs typeface="Arial"/>
              </a:rPr>
              <a:t>tex, </a:t>
            </a:r>
            <a:r>
              <a:rPr sz="2950" spc="5" dirty="0">
                <a:latin typeface="Arial"/>
                <a:cs typeface="Arial"/>
              </a:rPr>
              <a:t>. .</a:t>
            </a:r>
            <a:r>
              <a:rPr sz="2950" spc="-459" dirty="0">
                <a:latin typeface="Arial"/>
                <a:cs typeface="Arial"/>
              </a:rPr>
              <a:t> </a:t>
            </a:r>
            <a:r>
              <a:rPr sz="2950" spc="5" dirty="0">
                <a:latin typeface="Arial"/>
                <a:cs typeface="Arial"/>
              </a:rPr>
              <a:t>.</a:t>
            </a:r>
            <a:endParaRPr sz="29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82588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>
                <a:moveTo>
                  <a:pt x="0" y="0"/>
                </a:moveTo>
                <a:lnTo>
                  <a:pt x="10692003" y="0"/>
                </a:lnTo>
              </a:path>
            </a:pathLst>
          </a:custGeom>
          <a:ln w="42278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New</a:t>
            </a:r>
            <a:r>
              <a:rPr spc="-75" dirty="0"/>
              <a:t> </a:t>
            </a:r>
            <a:r>
              <a:rPr spc="15" dirty="0"/>
              <a:t>Lines</a:t>
            </a:r>
          </a:p>
        </p:txBody>
      </p:sp>
      <p:sp>
        <p:nvSpPr>
          <p:cNvPr id="3" name="object 3"/>
          <p:cNvSpPr/>
          <p:nvPr/>
        </p:nvSpPr>
        <p:spPr>
          <a:xfrm>
            <a:off x="167919" y="1219367"/>
            <a:ext cx="377756" cy="321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3507" y="1217107"/>
            <a:ext cx="1542415" cy="381000"/>
          </a:xfrm>
          <a:custGeom>
            <a:avLst/>
            <a:gdLst/>
            <a:ahLst/>
            <a:cxnLst/>
            <a:rect l="l" t="t" r="r" b="b"/>
            <a:pathLst>
              <a:path w="1542414" h="381000">
                <a:moveTo>
                  <a:pt x="0" y="380411"/>
                </a:moveTo>
                <a:lnTo>
                  <a:pt x="1542161" y="380411"/>
                </a:lnTo>
                <a:lnTo>
                  <a:pt x="1542161" y="0"/>
                </a:lnTo>
                <a:lnTo>
                  <a:pt x="0" y="0"/>
                </a:lnTo>
                <a:lnTo>
                  <a:pt x="0" y="380411"/>
                </a:lnTo>
                <a:close/>
              </a:path>
            </a:pathLst>
          </a:custGeom>
          <a:solidFill>
            <a:srgbClr val="B3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3507" y="1166028"/>
            <a:ext cx="154241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ct val="100000"/>
              </a:lnSpc>
            </a:pPr>
            <a:r>
              <a:rPr sz="2950" spc="-5" dirty="0">
                <a:solidFill>
                  <a:srgbClr val="800000"/>
                </a:solidFill>
                <a:latin typeface="Arial"/>
                <a:cs typeface="Arial"/>
              </a:rPr>
              <a:t>New</a:t>
            </a:r>
            <a:r>
              <a:rPr sz="2950" spc="-7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950" spc="5" dirty="0">
                <a:solidFill>
                  <a:srgbClr val="800000"/>
                </a:solidFill>
                <a:latin typeface="Arial"/>
                <a:cs typeface="Arial"/>
              </a:rPr>
              <a:t>line</a:t>
            </a:r>
            <a:endParaRPr sz="2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7985" y="1166028"/>
            <a:ext cx="5254625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10" dirty="0">
                <a:latin typeface="Arial"/>
                <a:cs typeface="Arial"/>
              </a:rPr>
              <a:t>can be </a:t>
            </a:r>
            <a:r>
              <a:rPr sz="2950" spc="-5" dirty="0">
                <a:latin typeface="Arial"/>
                <a:cs typeface="Arial"/>
              </a:rPr>
              <a:t>forced </a:t>
            </a:r>
            <a:r>
              <a:rPr sz="2950" spc="10" dirty="0">
                <a:latin typeface="Arial"/>
                <a:cs typeface="Arial"/>
              </a:rPr>
              <a:t>with</a:t>
            </a:r>
            <a:r>
              <a:rPr sz="2950" spc="-45" dirty="0">
                <a:latin typeface="Arial"/>
                <a:cs typeface="Arial"/>
              </a:rPr>
              <a:t> </a:t>
            </a:r>
            <a:r>
              <a:rPr sz="2950" spc="325" dirty="0">
                <a:latin typeface="Lucida Sans Unicode"/>
                <a:cs typeface="Lucida Sans Unicode"/>
              </a:rPr>
              <a:t>\\</a:t>
            </a:r>
            <a:r>
              <a:rPr sz="2950" spc="325" dirty="0">
                <a:latin typeface="PMingLiU"/>
                <a:cs typeface="PMingLiU"/>
              </a:rPr>
              <a:t>[</a:t>
            </a:r>
            <a:r>
              <a:rPr sz="2950" spc="325" dirty="0">
                <a:solidFill>
                  <a:srgbClr val="800000"/>
                </a:solidFill>
                <a:latin typeface="PMingLiU"/>
                <a:cs typeface="PMingLiU"/>
              </a:rPr>
              <a:t>length</a:t>
            </a:r>
            <a:r>
              <a:rPr sz="2950" spc="325" dirty="0">
                <a:latin typeface="PMingLiU"/>
                <a:cs typeface="PMingLiU"/>
              </a:rPr>
              <a:t>]</a:t>
            </a:r>
            <a:r>
              <a:rPr sz="2950" spc="325" dirty="0">
                <a:latin typeface="Arial"/>
                <a:cs typeface="Arial"/>
              </a:rPr>
              <a:t>:</a:t>
            </a:r>
            <a:endParaRPr sz="2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919" y="1647773"/>
            <a:ext cx="4913630" cy="1498600"/>
          </a:xfrm>
          <a:prstGeom prst="rect">
            <a:avLst/>
          </a:prstGeom>
          <a:solidFill>
            <a:srgbClr val="B3B3B3"/>
          </a:solidFill>
        </p:spPr>
        <p:txBody>
          <a:bodyPr vert="horz" wrap="square" lIns="0" tIns="3810" rIns="0" bIns="0" rtlCol="0">
            <a:spAutoFit/>
          </a:bodyPr>
          <a:lstStyle/>
          <a:p>
            <a:pPr marL="126364" marR="2219325">
              <a:lnSpc>
                <a:spcPct val="106900"/>
              </a:lnSpc>
              <a:spcBef>
                <a:spcPts val="30"/>
              </a:spcBef>
            </a:pPr>
            <a:r>
              <a:rPr sz="2950" spc="370" dirty="0">
                <a:latin typeface="PMingLiU"/>
                <a:cs typeface="PMingLiU"/>
              </a:rPr>
              <a:t>First</a:t>
            </a:r>
            <a:r>
              <a:rPr sz="2950" spc="370" dirty="0">
                <a:latin typeface="Lucida Sans Unicode"/>
                <a:cs typeface="Lucida Sans Unicode"/>
              </a:rPr>
              <a:t>\\  </a:t>
            </a:r>
            <a:r>
              <a:rPr sz="2950" spc="200" dirty="0">
                <a:latin typeface="PMingLiU"/>
                <a:cs typeface="PMingLiU"/>
              </a:rPr>
              <a:t>Second</a:t>
            </a:r>
            <a:r>
              <a:rPr sz="2950" spc="-60" dirty="0">
                <a:latin typeface="Lucida Sans Unicode"/>
                <a:cs typeface="Lucida Sans Unicode"/>
              </a:rPr>
              <a:t>\\</a:t>
            </a:r>
            <a:r>
              <a:rPr sz="2950" spc="40" dirty="0">
                <a:latin typeface="PMingLiU"/>
                <a:cs typeface="PMingLiU"/>
              </a:rPr>
              <a:t>[5mm]  </a:t>
            </a:r>
            <a:r>
              <a:rPr sz="2950" spc="330" dirty="0">
                <a:latin typeface="PMingLiU"/>
                <a:cs typeface="PMingLiU"/>
              </a:rPr>
              <a:t>Third</a:t>
            </a:r>
            <a:endParaRPr sz="2950" dirty="0">
              <a:latin typeface="PMingLiU"/>
              <a:cs typeface="PMingLiU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6700" y="1625600"/>
            <a:ext cx="4913630" cy="1673860"/>
          </a:xfrm>
          <a:prstGeom prst="rect">
            <a:avLst/>
          </a:prstGeom>
          <a:solidFill>
            <a:srgbClr val="FFFFB3"/>
          </a:solidFill>
        </p:spPr>
        <p:txBody>
          <a:bodyPr vert="horz" wrap="square" lIns="0" tIns="13970" rIns="0" bIns="0" rtlCol="0">
            <a:spAutoFit/>
          </a:bodyPr>
          <a:lstStyle/>
          <a:p>
            <a:pPr marL="126364" marR="3497579">
              <a:lnSpc>
                <a:spcPts val="3790"/>
              </a:lnSpc>
              <a:spcBef>
                <a:spcPts val="110"/>
              </a:spcBef>
            </a:pPr>
            <a:r>
              <a:rPr sz="2950" spc="5" dirty="0">
                <a:latin typeface="Arial"/>
                <a:cs typeface="Arial"/>
              </a:rPr>
              <a:t>First  </a:t>
            </a:r>
            <a:r>
              <a:rPr sz="2950" spc="10" dirty="0">
                <a:latin typeface="Arial"/>
                <a:cs typeface="Arial"/>
              </a:rPr>
              <a:t>Second</a:t>
            </a:r>
            <a:endParaRPr sz="295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  <a:spcBef>
                <a:spcPts val="1495"/>
              </a:spcBef>
            </a:pPr>
            <a:r>
              <a:rPr sz="2950" spc="10" dirty="0">
                <a:latin typeface="Arial"/>
                <a:cs typeface="Arial"/>
              </a:rPr>
              <a:t>Third</a:t>
            </a:r>
            <a:endParaRPr sz="29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8258859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>
                <a:moveTo>
                  <a:pt x="0" y="0"/>
                </a:moveTo>
                <a:lnTo>
                  <a:pt x="10692003" y="0"/>
                </a:lnTo>
              </a:path>
            </a:pathLst>
          </a:custGeom>
          <a:ln w="42268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Quotes, </a:t>
            </a:r>
            <a:r>
              <a:rPr spc="20" dirty="0"/>
              <a:t>Hyphens and</a:t>
            </a:r>
            <a:r>
              <a:rPr spc="-55" dirty="0"/>
              <a:t> </a:t>
            </a:r>
            <a:r>
              <a:rPr spc="15" dirty="0"/>
              <a:t>Dashes</a:t>
            </a:r>
          </a:p>
        </p:txBody>
      </p:sp>
      <p:sp>
        <p:nvSpPr>
          <p:cNvPr id="3" name="object 3"/>
          <p:cNvSpPr/>
          <p:nvPr/>
        </p:nvSpPr>
        <p:spPr>
          <a:xfrm>
            <a:off x="167919" y="1332449"/>
            <a:ext cx="377756" cy="321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0807" y="1279110"/>
            <a:ext cx="7177405" cy="47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10" dirty="0">
                <a:latin typeface="Arial"/>
                <a:cs typeface="Arial"/>
              </a:rPr>
              <a:t>Almost </a:t>
            </a:r>
            <a:r>
              <a:rPr sz="2950" spc="-25" dirty="0">
                <a:latin typeface="Arial"/>
                <a:cs typeface="Arial"/>
              </a:rPr>
              <a:t>never </a:t>
            </a:r>
            <a:r>
              <a:rPr sz="2950" spc="10" dirty="0">
                <a:latin typeface="Arial"/>
                <a:cs typeface="Arial"/>
              </a:rPr>
              <a:t>use </a:t>
            </a:r>
            <a:r>
              <a:rPr sz="2950" spc="430" dirty="0">
                <a:latin typeface="PMingLiU"/>
                <a:cs typeface="PMingLiU"/>
              </a:rPr>
              <a:t>" </a:t>
            </a:r>
            <a:r>
              <a:rPr sz="2950" spc="-10" dirty="0">
                <a:latin typeface="Arial"/>
                <a:cs typeface="Arial"/>
              </a:rPr>
              <a:t>character. </a:t>
            </a:r>
            <a:r>
              <a:rPr sz="2950" spc="10" dirty="0">
                <a:latin typeface="Arial"/>
                <a:cs typeface="Arial"/>
              </a:rPr>
              <a:t>Instead</a:t>
            </a:r>
            <a:r>
              <a:rPr sz="2950" spc="-145" dirty="0">
                <a:latin typeface="Arial"/>
                <a:cs typeface="Arial"/>
              </a:rPr>
              <a:t> </a:t>
            </a:r>
            <a:r>
              <a:rPr sz="2950" spc="10" dirty="0">
                <a:latin typeface="Arial"/>
                <a:cs typeface="Arial"/>
              </a:rPr>
              <a:t>use:</a:t>
            </a:r>
            <a:endParaRPr sz="2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919" y="1777150"/>
            <a:ext cx="4913630" cy="1049020"/>
          </a:xfrm>
          <a:prstGeom prst="rect">
            <a:avLst/>
          </a:prstGeom>
          <a:solidFill>
            <a:srgbClr val="B3B3B3"/>
          </a:solidFill>
        </p:spPr>
        <p:txBody>
          <a:bodyPr vert="horz" wrap="square" lIns="0" tIns="0" rIns="0" bIns="0" rtlCol="0">
            <a:spAutoFit/>
          </a:bodyPr>
          <a:lstStyle/>
          <a:p>
            <a:pPr marL="126364">
              <a:lnSpc>
                <a:spcPts val="3404"/>
              </a:lnSpc>
              <a:tabLst>
                <a:tab pos="1713230" algn="l"/>
              </a:tabLst>
            </a:pPr>
            <a:r>
              <a:rPr sz="2950" spc="195" dirty="0">
                <a:latin typeface="PMingLiU"/>
                <a:cs typeface="PMingLiU"/>
              </a:rPr>
              <a:t>‘single	</a:t>
            </a:r>
            <a:r>
              <a:rPr sz="2950" spc="105" dirty="0">
                <a:latin typeface="PMingLiU"/>
                <a:cs typeface="PMingLiU"/>
              </a:rPr>
              <a:t>quotes’</a:t>
            </a:r>
            <a:endParaRPr sz="2950">
              <a:latin typeface="PMingLiU"/>
              <a:cs typeface="PMingLiU"/>
            </a:endParaRPr>
          </a:p>
          <a:p>
            <a:pPr marL="126364">
              <a:lnSpc>
                <a:spcPct val="100000"/>
              </a:lnSpc>
              <a:spcBef>
                <a:spcPts val="245"/>
              </a:spcBef>
              <a:tabLst>
                <a:tab pos="1911350" algn="l"/>
              </a:tabLst>
            </a:pPr>
            <a:r>
              <a:rPr sz="2950" spc="-120" dirty="0">
                <a:latin typeface="PMingLiU"/>
                <a:cs typeface="PMingLiU"/>
              </a:rPr>
              <a:t>‘‘double	</a:t>
            </a:r>
            <a:r>
              <a:rPr sz="2950" spc="-80" dirty="0">
                <a:latin typeface="PMingLiU"/>
                <a:cs typeface="PMingLiU"/>
              </a:rPr>
              <a:t>quotes’’</a:t>
            </a:r>
            <a:endParaRPr sz="295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010" y="1735070"/>
            <a:ext cx="4913630" cy="1085850"/>
          </a:xfrm>
          <a:prstGeom prst="rect">
            <a:avLst/>
          </a:prstGeom>
          <a:solidFill>
            <a:srgbClr val="FFFFB3"/>
          </a:solidFill>
        </p:spPr>
        <p:txBody>
          <a:bodyPr vert="horz" wrap="square" lIns="0" tIns="13970" rIns="0" bIns="0" rtlCol="0">
            <a:spAutoFit/>
          </a:bodyPr>
          <a:lstStyle/>
          <a:p>
            <a:pPr marL="126364" marR="2161540">
              <a:lnSpc>
                <a:spcPts val="3790"/>
              </a:lnSpc>
              <a:spcBef>
                <a:spcPts val="110"/>
              </a:spcBef>
            </a:pPr>
            <a:r>
              <a:rPr sz="2950" spc="5" dirty="0">
                <a:latin typeface="Arial"/>
                <a:cs typeface="Arial"/>
              </a:rPr>
              <a:t>‘single </a:t>
            </a:r>
            <a:r>
              <a:rPr sz="2950" spc="10" dirty="0">
                <a:latin typeface="Arial"/>
                <a:cs typeface="Arial"/>
              </a:rPr>
              <a:t>quotes’  </a:t>
            </a:r>
            <a:r>
              <a:rPr sz="2950" dirty="0">
                <a:latin typeface="Arial"/>
                <a:cs typeface="Arial"/>
              </a:rPr>
              <a:t>“double</a:t>
            </a:r>
            <a:r>
              <a:rPr sz="2950" spc="-65" dirty="0">
                <a:latin typeface="Arial"/>
                <a:cs typeface="Arial"/>
              </a:rPr>
              <a:t> </a:t>
            </a:r>
            <a:r>
              <a:rPr sz="2950" spc="10" dirty="0">
                <a:latin typeface="Arial"/>
                <a:cs typeface="Arial"/>
              </a:rPr>
              <a:t>quotes”</a:t>
            </a:r>
            <a:endParaRPr sz="29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932" y="3077761"/>
            <a:ext cx="377756" cy="321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3521" y="3749109"/>
            <a:ext cx="302225" cy="285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3521" y="4761985"/>
            <a:ext cx="302225" cy="285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3521" y="5397722"/>
            <a:ext cx="302225" cy="285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3521" y="6394456"/>
            <a:ext cx="302225" cy="285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15112" rIns="0" bIns="0" rtlCol="0">
            <a:spAutoFit/>
          </a:bodyPr>
          <a:lstStyle/>
          <a:p>
            <a:pPr marL="803910" indent="-377825">
              <a:lnSpc>
                <a:spcPct val="100000"/>
              </a:lnSpc>
            </a:pPr>
            <a:r>
              <a:rPr spc="10" dirty="0"/>
              <a:t>Depending on </a:t>
            </a:r>
            <a:r>
              <a:rPr spc="-5" dirty="0"/>
              <a:t>context  </a:t>
            </a:r>
            <a:r>
              <a:rPr spc="-5" dirty="0">
                <a:solidFill>
                  <a:srgbClr val="800000"/>
                </a:solidFill>
              </a:rPr>
              <a:t>different </a:t>
            </a:r>
            <a:r>
              <a:rPr spc="10" dirty="0">
                <a:solidFill>
                  <a:srgbClr val="800000"/>
                </a:solidFill>
              </a:rPr>
              <a:t>types of </a:t>
            </a:r>
            <a:r>
              <a:rPr dirty="0">
                <a:solidFill>
                  <a:srgbClr val="800000"/>
                </a:solidFill>
              </a:rPr>
              <a:t>hyphens </a:t>
            </a:r>
            <a:r>
              <a:rPr spc="10" dirty="0"/>
              <a:t>are</a:t>
            </a:r>
            <a:r>
              <a:rPr spc="20" dirty="0"/>
              <a:t> </a:t>
            </a:r>
            <a:r>
              <a:rPr spc="10" dirty="0"/>
              <a:t>used:</a:t>
            </a:r>
          </a:p>
          <a:p>
            <a:pPr marL="803910" marR="5080">
              <a:lnSpc>
                <a:spcPct val="106900"/>
              </a:lnSpc>
              <a:spcBef>
                <a:spcPts val="1220"/>
              </a:spcBef>
            </a:pPr>
            <a:r>
              <a:rPr b="1" dirty="0">
                <a:latin typeface="Arial"/>
                <a:cs typeface="Arial"/>
              </a:rPr>
              <a:t>hyphen </a:t>
            </a:r>
            <a:r>
              <a:rPr spc="5" dirty="0"/>
              <a:t>(-) </a:t>
            </a:r>
            <a:r>
              <a:rPr spc="10" dirty="0"/>
              <a:t>used </a:t>
            </a:r>
            <a:r>
              <a:rPr spc="-25" dirty="0"/>
              <a:t>for </a:t>
            </a:r>
            <a:r>
              <a:rPr spc="10" dirty="0"/>
              <a:t>compound </a:t>
            </a:r>
            <a:r>
              <a:rPr spc="5" dirty="0"/>
              <a:t>words </a:t>
            </a:r>
            <a:r>
              <a:rPr spc="10" dirty="0"/>
              <a:t>and end-of-line </a:t>
            </a:r>
            <a:r>
              <a:rPr spc="-20" dirty="0"/>
              <a:t>hy-  </a:t>
            </a:r>
            <a:r>
              <a:rPr spc="10" dirty="0"/>
              <a:t>phenation</a:t>
            </a:r>
          </a:p>
          <a:p>
            <a:pPr marL="803910">
              <a:lnSpc>
                <a:spcPct val="100000"/>
              </a:lnSpc>
              <a:spcBef>
                <a:spcPts val="650"/>
              </a:spcBef>
            </a:pPr>
            <a:r>
              <a:rPr b="1" spc="10" dirty="0">
                <a:latin typeface="Arial"/>
                <a:cs typeface="Arial"/>
              </a:rPr>
              <a:t>en dash </a:t>
            </a:r>
            <a:r>
              <a:rPr spc="5" dirty="0"/>
              <a:t>(- -) </a:t>
            </a:r>
            <a:r>
              <a:rPr spc="10" dirty="0"/>
              <a:t>used </a:t>
            </a:r>
            <a:r>
              <a:rPr spc="-25" dirty="0"/>
              <a:t>for </a:t>
            </a:r>
            <a:r>
              <a:rPr spc="5" dirty="0"/>
              <a:t>ranges </a:t>
            </a:r>
            <a:r>
              <a:rPr spc="10" dirty="0"/>
              <a:t>such as </a:t>
            </a:r>
            <a:r>
              <a:rPr spc="5" dirty="0"/>
              <a:t>in </a:t>
            </a:r>
            <a:r>
              <a:rPr spc="-25" dirty="0"/>
              <a:t>pp.</a:t>
            </a:r>
            <a:r>
              <a:rPr spc="30" dirty="0"/>
              <a:t> </a:t>
            </a:r>
            <a:r>
              <a:rPr spc="10" dirty="0"/>
              <a:t>5–10</a:t>
            </a:r>
          </a:p>
          <a:p>
            <a:pPr marL="803910" marR="5080">
              <a:lnSpc>
                <a:spcPct val="106900"/>
              </a:lnSpc>
              <a:spcBef>
                <a:spcPts val="1220"/>
              </a:spcBef>
            </a:pPr>
            <a:r>
              <a:rPr b="1" spc="15" dirty="0">
                <a:latin typeface="Arial"/>
                <a:cs typeface="Arial"/>
              </a:rPr>
              <a:t>em </a:t>
            </a:r>
            <a:r>
              <a:rPr b="1" spc="10" dirty="0">
                <a:latin typeface="Arial"/>
                <a:cs typeface="Arial"/>
              </a:rPr>
              <a:t>dash </a:t>
            </a:r>
            <a:r>
              <a:rPr spc="5" dirty="0"/>
              <a:t>(- - -) </a:t>
            </a:r>
            <a:r>
              <a:rPr spc="10" dirty="0"/>
              <a:t>used </a:t>
            </a:r>
            <a:r>
              <a:rPr spc="5" dirty="0"/>
              <a:t>in </a:t>
            </a:r>
            <a:r>
              <a:rPr dirty="0"/>
              <a:t>punctuation—similar, </a:t>
            </a:r>
            <a:r>
              <a:rPr spc="10" dirty="0"/>
              <a:t>though not  </a:t>
            </a:r>
            <a:r>
              <a:rPr spc="5" dirty="0"/>
              <a:t>identical, </a:t>
            </a:r>
            <a:r>
              <a:rPr spc="10" dirty="0"/>
              <a:t>to a</a:t>
            </a:r>
            <a:r>
              <a:rPr spc="-45" dirty="0"/>
              <a:t> </a:t>
            </a:r>
            <a:r>
              <a:rPr spc="10" dirty="0"/>
              <a:t>colon</a:t>
            </a:r>
          </a:p>
          <a:p>
            <a:pPr marL="803910">
              <a:lnSpc>
                <a:spcPct val="100000"/>
              </a:lnSpc>
              <a:spcBef>
                <a:spcPts val="520"/>
              </a:spcBef>
            </a:pPr>
            <a:r>
              <a:rPr b="1" spc="5" dirty="0">
                <a:latin typeface="Arial"/>
                <a:cs typeface="Arial"/>
              </a:rPr>
              <a:t>minus </a:t>
            </a:r>
            <a:r>
              <a:rPr b="1" spc="10" dirty="0">
                <a:latin typeface="Arial"/>
                <a:cs typeface="Arial"/>
              </a:rPr>
              <a:t>sign </a:t>
            </a:r>
            <a:r>
              <a:rPr spc="10" dirty="0"/>
              <a:t>($-$) used </a:t>
            </a:r>
            <a:r>
              <a:rPr spc="5" dirty="0"/>
              <a:t>in </a:t>
            </a:r>
            <a:r>
              <a:rPr spc="10" dirty="0"/>
              <a:t>math </a:t>
            </a:r>
            <a:r>
              <a:rPr dirty="0"/>
              <a:t>mode, </a:t>
            </a:r>
            <a:r>
              <a:rPr spc="10" dirty="0"/>
              <a:t>as </a:t>
            </a:r>
            <a:r>
              <a:rPr spc="5" dirty="0"/>
              <a:t>in </a:t>
            </a:r>
            <a:r>
              <a:rPr i="1" spc="220" dirty="0">
                <a:latin typeface="Georgia"/>
                <a:cs typeface="Georgia"/>
              </a:rPr>
              <a:t>x </a:t>
            </a:r>
            <a:r>
              <a:rPr spc="-35" dirty="0">
                <a:latin typeface="Lucida Sans Unicode"/>
                <a:cs typeface="Lucida Sans Unicode"/>
              </a:rPr>
              <a:t>−</a:t>
            </a:r>
            <a:r>
              <a:rPr spc="-555" dirty="0">
                <a:latin typeface="Lucida Sans Unicode"/>
                <a:cs typeface="Lucida Sans Unicode"/>
              </a:rPr>
              <a:t> </a:t>
            </a:r>
            <a:r>
              <a:rPr i="1" spc="-195" dirty="0">
                <a:latin typeface="Georgia"/>
                <a:cs typeface="Georgia"/>
              </a:rPr>
              <a:t>y</a:t>
            </a:r>
          </a:p>
        </p:txBody>
      </p:sp>
      <p:sp>
        <p:nvSpPr>
          <p:cNvPr id="13" name="object 13"/>
          <p:cNvSpPr/>
          <p:nvPr/>
        </p:nvSpPr>
        <p:spPr>
          <a:xfrm>
            <a:off x="0" y="8258855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>
                <a:moveTo>
                  <a:pt x="0" y="0"/>
                </a:moveTo>
                <a:lnTo>
                  <a:pt x="10692003" y="0"/>
                </a:lnTo>
              </a:path>
            </a:pathLst>
          </a:custGeom>
          <a:ln w="42275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Why</a:t>
            </a:r>
            <a:r>
              <a:rPr spc="-70" dirty="0"/>
              <a:t> </a:t>
            </a:r>
            <a:r>
              <a:rPr spc="-555" dirty="0"/>
              <a:t>L</a:t>
            </a:r>
            <a:r>
              <a:rPr sz="4425" spc="-832" baseline="17890" dirty="0"/>
              <a:t>A</a:t>
            </a:r>
            <a:r>
              <a:rPr sz="4250" spc="-555" dirty="0"/>
              <a:t>T</a:t>
            </a:r>
            <a:r>
              <a:rPr sz="6375" spc="-832" baseline="-15032" dirty="0"/>
              <a:t>E</a:t>
            </a:r>
            <a:r>
              <a:rPr sz="4250" spc="-555" dirty="0"/>
              <a:t>X?</a:t>
            </a:r>
            <a:endParaRPr sz="4250"/>
          </a:p>
        </p:txBody>
      </p:sp>
      <p:sp>
        <p:nvSpPr>
          <p:cNvPr id="3" name="object 3"/>
          <p:cNvSpPr/>
          <p:nvPr/>
        </p:nvSpPr>
        <p:spPr>
          <a:xfrm>
            <a:off x="167919" y="1356388"/>
            <a:ext cx="377756" cy="321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3507" y="2027736"/>
            <a:ext cx="302225" cy="285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76394" y="1989876"/>
            <a:ext cx="1166495" cy="381000"/>
          </a:xfrm>
          <a:custGeom>
            <a:avLst/>
            <a:gdLst/>
            <a:ahLst/>
            <a:cxnLst/>
            <a:rect l="l" t="t" r="r" b="b"/>
            <a:pathLst>
              <a:path w="1166495" h="381000">
                <a:moveTo>
                  <a:pt x="0" y="380411"/>
                </a:moveTo>
                <a:lnTo>
                  <a:pt x="1166251" y="380411"/>
                </a:lnTo>
                <a:lnTo>
                  <a:pt x="1166251" y="0"/>
                </a:lnTo>
                <a:lnTo>
                  <a:pt x="0" y="0"/>
                </a:lnTo>
                <a:lnTo>
                  <a:pt x="0" y="380411"/>
                </a:lnTo>
                <a:close/>
              </a:path>
            </a:pathLst>
          </a:custGeom>
          <a:solidFill>
            <a:srgbClr val="B3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3509" y="2663485"/>
            <a:ext cx="302225" cy="285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35320" y="2645836"/>
            <a:ext cx="993140" cy="360680"/>
          </a:xfrm>
          <a:custGeom>
            <a:avLst/>
            <a:gdLst/>
            <a:ahLst/>
            <a:cxnLst/>
            <a:rect l="l" t="t" r="r" b="b"/>
            <a:pathLst>
              <a:path w="993139" h="360680">
                <a:moveTo>
                  <a:pt x="0" y="360199"/>
                </a:moveTo>
                <a:lnTo>
                  <a:pt x="992835" y="360199"/>
                </a:lnTo>
                <a:lnTo>
                  <a:pt x="992835" y="0"/>
                </a:lnTo>
                <a:lnTo>
                  <a:pt x="0" y="0"/>
                </a:lnTo>
                <a:lnTo>
                  <a:pt x="0" y="360199"/>
                </a:lnTo>
                <a:close/>
              </a:path>
            </a:pathLst>
          </a:custGeom>
          <a:solidFill>
            <a:srgbClr val="B3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720">
              <a:lnSpc>
                <a:spcPct val="100000"/>
              </a:lnSpc>
            </a:pPr>
            <a:r>
              <a:rPr spc="-130" dirty="0"/>
              <a:t>You </a:t>
            </a:r>
            <a:r>
              <a:rPr spc="10" dirty="0"/>
              <a:t>can easily create beautiful, long, </a:t>
            </a:r>
            <a:r>
              <a:rPr dirty="0"/>
              <a:t>complex</a:t>
            </a:r>
            <a:r>
              <a:rPr spc="75" dirty="0"/>
              <a:t> </a:t>
            </a:r>
            <a:r>
              <a:rPr spc="10" dirty="0"/>
              <a:t>documents</a:t>
            </a:r>
          </a:p>
          <a:p>
            <a:pPr marL="803910">
              <a:lnSpc>
                <a:spcPct val="100000"/>
              </a:lnSpc>
              <a:spcBef>
                <a:spcPts val="1465"/>
              </a:spcBef>
            </a:pPr>
            <a:r>
              <a:rPr spc="5" dirty="0"/>
              <a:t>It </a:t>
            </a:r>
            <a:r>
              <a:rPr dirty="0">
                <a:solidFill>
                  <a:srgbClr val="800000"/>
                </a:solidFill>
              </a:rPr>
              <a:t>knows </a:t>
            </a:r>
            <a:r>
              <a:rPr spc="10" dirty="0"/>
              <a:t>a </a:t>
            </a:r>
            <a:r>
              <a:rPr spc="5" dirty="0"/>
              <a:t>lot </a:t>
            </a:r>
            <a:r>
              <a:rPr spc="10" dirty="0"/>
              <a:t>about</a:t>
            </a:r>
            <a:r>
              <a:rPr spc="765" dirty="0"/>
              <a:t> </a:t>
            </a:r>
            <a:r>
              <a:rPr spc="10" dirty="0"/>
              <a:t>typesetting</a:t>
            </a:r>
          </a:p>
          <a:p>
            <a:pPr marL="803910">
              <a:lnSpc>
                <a:spcPct val="100000"/>
              </a:lnSpc>
              <a:spcBef>
                <a:spcPts val="1465"/>
              </a:spcBef>
            </a:pPr>
            <a:r>
              <a:rPr spc="5" dirty="0"/>
              <a:t>It </a:t>
            </a:r>
            <a:r>
              <a:rPr spc="10" dirty="0"/>
              <a:t>produces </a:t>
            </a:r>
            <a:r>
              <a:rPr spc="-10" dirty="0">
                <a:solidFill>
                  <a:srgbClr val="800000"/>
                </a:solidFill>
              </a:rPr>
              <a:t>exact  </a:t>
            </a:r>
            <a:r>
              <a:rPr spc="5" dirty="0"/>
              <a:t>rather </a:t>
            </a:r>
            <a:r>
              <a:rPr spc="10" dirty="0"/>
              <a:t>than </a:t>
            </a:r>
            <a:r>
              <a:rPr dirty="0"/>
              <a:t>approximate </a:t>
            </a:r>
            <a:r>
              <a:rPr spc="10" dirty="0"/>
              <a:t>results</a:t>
            </a:r>
          </a:p>
          <a:p>
            <a:pPr marL="803910">
              <a:lnSpc>
                <a:spcPct val="100000"/>
              </a:lnSpc>
              <a:spcBef>
                <a:spcPts val="745"/>
              </a:spcBef>
            </a:pPr>
            <a:r>
              <a:rPr sz="2450" spc="10" dirty="0"/>
              <a:t>(no </a:t>
            </a:r>
            <a:r>
              <a:rPr sz="2450" spc="5" dirty="0"/>
              <a:t>approximate </a:t>
            </a:r>
            <a:r>
              <a:rPr sz="2450" spc="20" dirty="0"/>
              <a:t>WYSIWYG</a:t>
            </a:r>
            <a:r>
              <a:rPr sz="2450" spc="-30" dirty="0"/>
              <a:t> </a:t>
            </a:r>
            <a:r>
              <a:rPr sz="2450" spc="10" dirty="0"/>
              <a:t>system)</a:t>
            </a:r>
            <a:endParaRPr sz="2450"/>
          </a:p>
        </p:txBody>
      </p:sp>
      <p:sp>
        <p:nvSpPr>
          <p:cNvPr id="9" name="object 9"/>
          <p:cNvSpPr/>
          <p:nvPr/>
        </p:nvSpPr>
        <p:spPr>
          <a:xfrm>
            <a:off x="583511" y="3705838"/>
            <a:ext cx="302225" cy="285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3500" y="4341587"/>
            <a:ext cx="302225" cy="285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48606" y="3430773"/>
            <a:ext cx="4709160" cy="1331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545">
              <a:lnSpc>
                <a:spcPct val="141400"/>
              </a:lnSpc>
            </a:pPr>
            <a:r>
              <a:rPr sz="2950" spc="10" dirty="0">
                <a:latin typeface="Arial"/>
                <a:cs typeface="Arial"/>
              </a:rPr>
              <a:t>Easy to </a:t>
            </a:r>
            <a:r>
              <a:rPr sz="2950" spc="10" dirty="0">
                <a:solidFill>
                  <a:srgbClr val="800000"/>
                </a:solidFill>
                <a:latin typeface="Arial"/>
                <a:cs typeface="Arial"/>
              </a:rPr>
              <a:t>modify and </a:t>
            </a:r>
            <a:r>
              <a:rPr sz="2950" spc="-5" dirty="0">
                <a:solidFill>
                  <a:srgbClr val="800000"/>
                </a:solidFill>
                <a:latin typeface="Arial"/>
                <a:cs typeface="Arial"/>
              </a:rPr>
              <a:t>expand  </a:t>
            </a:r>
            <a:r>
              <a:rPr sz="2950" spc="15" dirty="0">
                <a:latin typeface="Arial"/>
                <a:cs typeface="Arial"/>
              </a:rPr>
              <a:t>A </a:t>
            </a:r>
            <a:r>
              <a:rPr sz="2950" spc="10" dirty="0">
                <a:latin typeface="Arial"/>
                <a:cs typeface="Arial"/>
              </a:rPr>
              <a:t>set of </a:t>
            </a:r>
            <a:r>
              <a:rPr sz="2950" spc="5" dirty="0">
                <a:solidFill>
                  <a:srgbClr val="800000"/>
                </a:solidFill>
                <a:latin typeface="Arial"/>
                <a:cs typeface="Arial"/>
              </a:rPr>
              <a:t>well-designed</a:t>
            </a:r>
            <a:r>
              <a:rPr sz="2950" spc="3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950" spc="10" dirty="0">
                <a:solidFill>
                  <a:srgbClr val="800000"/>
                </a:solidFill>
                <a:latin typeface="Arial"/>
                <a:cs typeface="Arial"/>
              </a:rPr>
              <a:t>tools</a:t>
            </a:r>
            <a:endParaRPr sz="2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00546" y="3616899"/>
            <a:ext cx="3749675" cy="1110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10" dirty="0">
                <a:latin typeface="Arial"/>
                <a:cs typeface="Arial"/>
              </a:rPr>
              <a:t>using</a:t>
            </a:r>
            <a:r>
              <a:rPr sz="2950" spc="-70" dirty="0">
                <a:latin typeface="Arial"/>
                <a:cs typeface="Arial"/>
              </a:rPr>
              <a:t> </a:t>
            </a:r>
            <a:r>
              <a:rPr sz="2950" spc="10" dirty="0">
                <a:latin typeface="Arial"/>
                <a:cs typeface="Arial"/>
              </a:rPr>
              <a:t>macros</a:t>
            </a:r>
            <a:endParaRPr sz="2950">
              <a:latin typeface="Arial"/>
              <a:cs typeface="Arial"/>
            </a:endParaRPr>
          </a:p>
          <a:p>
            <a:pPr marL="61594">
              <a:lnSpc>
                <a:spcPct val="100000"/>
              </a:lnSpc>
              <a:spcBef>
                <a:spcPts val="1465"/>
              </a:spcBef>
            </a:pPr>
            <a:r>
              <a:rPr sz="2950" spc="10" dirty="0">
                <a:latin typeface="Arial"/>
                <a:cs typeface="Arial"/>
              </a:rPr>
              <a:t>to prepare</a:t>
            </a:r>
            <a:r>
              <a:rPr sz="2950" spc="-60" dirty="0">
                <a:latin typeface="Arial"/>
                <a:cs typeface="Arial"/>
              </a:rPr>
              <a:t> </a:t>
            </a:r>
            <a:r>
              <a:rPr sz="2950" spc="10" dirty="0">
                <a:latin typeface="Arial"/>
                <a:cs typeface="Arial"/>
              </a:rPr>
              <a:t>documents</a:t>
            </a:r>
            <a:endParaRPr sz="29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7915" y="5902898"/>
            <a:ext cx="377756" cy="321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3502" y="6574247"/>
            <a:ext cx="302225" cy="285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0802" y="4689411"/>
            <a:ext cx="9966325" cy="2270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marR="5080">
              <a:lnSpc>
                <a:spcPct val="128800"/>
              </a:lnSpc>
              <a:tabLst>
                <a:tab pos="998219" algn="l"/>
                <a:tab pos="1570990" algn="l"/>
                <a:tab pos="3124200" algn="l"/>
                <a:tab pos="4462145" algn="l"/>
                <a:tab pos="5798820" algn="l"/>
                <a:tab pos="6477000" algn="l"/>
                <a:tab pos="7329805" algn="l"/>
                <a:tab pos="8033384" algn="l"/>
                <a:tab pos="8431530" algn="l"/>
              </a:tabLst>
            </a:pPr>
            <a:r>
              <a:rPr sz="2450" spc="10" dirty="0">
                <a:latin typeface="Arial"/>
                <a:cs typeface="Arial"/>
              </a:rPr>
              <a:t>(no	big	</a:t>
            </a:r>
            <a:r>
              <a:rPr sz="2450" spc="-60" dirty="0">
                <a:latin typeface="Arial"/>
                <a:cs typeface="Arial"/>
              </a:rPr>
              <a:t>e</a:t>
            </a:r>
            <a:r>
              <a:rPr sz="2450" spc="10" dirty="0">
                <a:latin typeface="Arial"/>
                <a:cs typeface="Arial"/>
              </a:rPr>
              <a:t>xpensi</a:t>
            </a:r>
            <a:r>
              <a:rPr sz="2450" spc="-55" dirty="0">
                <a:latin typeface="Arial"/>
                <a:cs typeface="Arial"/>
              </a:rPr>
              <a:t>v</a:t>
            </a:r>
            <a:r>
              <a:rPr sz="2450" spc="15" dirty="0">
                <a:latin typeface="Arial"/>
                <a:cs typeface="Arial"/>
              </a:rPr>
              <a:t>e</a:t>
            </a:r>
            <a:r>
              <a:rPr sz="2450" dirty="0">
                <a:latin typeface="Arial"/>
                <a:cs typeface="Arial"/>
              </a:rPr>
              <a:t>	</a:t>
            </a:r>
            <a:r>
              <a:rPr sz="2450" spc="10" dirty="0">
                <a:latin typeface="Arial"/>
                <a:cs typeface="Arial"/>
              </a:rPr>
              <a:t>soft</a:t>
            </a:r>
            <a:r>
              <a:rPr sz="2450" spc="-20" dirty="0">
                <a:latin typeface="Arial"/>
                <a:cs typeface="Arial"/>
              </a:rPr>
              <a:t>w</a:t>
            </a:r>
            <a:r>
              <a:rPr sz="2450" spc="10" dirty="0">
                <a:latin typeface="Arial"/>
                <a:cs typeface="Arial"/>
              </a:rPr>
              <a:t>are</a:t>
            </a:r>
            <a:r>
              <a:rPr sz="2450" dirty="0">
                <a:latin typeface="Arial"/>
                <a:cs typeface="Arial"/>
              </a:rPr>
              <a:t>	</a:t>
            </a:r>
            <a:r>
              <a:rPr sz="2450" spc="15" dirty="0">
                <a:latin typeface="Arial"/>
                <a:cs typeface="Arial"/>
              </a:rPr>
              <a:t>pa</a:t>
            </a:r>
            <a:r>
              <a:rPr sz="2450" spc="-40" dirty="0">
                <a:latin typeface="Arial"/>
                <a:cs typeface="Arial"/>
              </a:rPr>
              <a:t>c</a:t>
            </a:r>
            <a:r>
              <a:rPr sz="2450" spc="15" dirty="0">
                <a:latin typeface="Arial"/>
                <a:cs typeface="Arial"/>
              </a:rPr>
              <a:t>kage</a:t>
            </a:r>
            <a:r>
              <a:rPr sz="2450" dirty="0">
                <a:latin typeface="Arial"/>
                <a:cs typeface="Arial"/>
              </a:rPr>
              <a:t>	</a:t>
            </a:r>
            <a:r>
              <a:rPr sz="2450" spc="10" dirty="0">
                <a:latin typeface="Arial"/>
                <a:cs typeface="Arial"/>
              </a:rPr>
              <a:t>that</a:t>
            </a:r>
            <a:r>
              <a:rPr sz="2450" dirty="0">
                <a:latin typeface="Arial"/>
                <a:cs typeface="Arial"/>
              </a:rPr>
              <a:t>	</a:t>
            </a:r>
            <a:r>
              <a:rPr sz="2450" spc="10" dirty="0">
                <a:latin typeface="Arial"/>
                <a:cs typeface="Arial"/>
              </a:rPr>
              <a:t>often</a:t>
            </a:r>
            <a:r>
              <a:rPr sz="2450" dirty="0">
                <a:latin typeface="Arial"/>
                <a:cs typeface="Arial"/>
              </a:rPr>
              <a:t>	</a:t>
            </a:r>
            <a:r>
              <a:rPr sz="2450" spc="-70" dirty="0">
                <a:latin typeface="Arial"/>
                <a:cs typeface="Arial"/>
              </a:rPr>
              <a:t>f</a:t>
            </a:r>
            <a:r>
              <a:rPr sz="2450" spc="10" dirty="0">
                <a:latin typeface="Arial"/>
                <a:cs typeface="Arial"/>
              </a:rPr>
              <a:t>ails</a:t>
            </a:r>
            <a:r>
              <a:rPr sz="2450" dirty="0">
                <a:latin typeface="Arial"/>
                <a:cs typeface="Arial"/>
              </a:rPr>
              <a:t>	</a:t>
            </a:r>
            <a:r>
              <a:rPr sz="2450" spc="10" dirty="0">
                <a:latin typeface="Arial"/>
                <a:cs typeface="Arial"/>
              </a:rPr>
              <a:t>in</a:t>
            </a:r>
            <a:r>
              <a:rPr sz="2450" dirty="0">
                <a:latin typeface="Arial"/>
                <a:cs typeface="Arial"/>
              </a:rPr>
              <a:t>	</a:t>
            </a:r>
            <a:r>
              <a:rPr sz="2450" spc="-20" dirty="0">
                <a:latin typeface="Arial"/>
                <a:cs typeface="Arial"/>
              </a:rPr>
              <a:t>m</a:t>
            </a:r>
            <a:r>
              <a:rPr sz="2450" spc="10" dirty="0">
                <a:latin typeface="Arial"/>
                <a:cs typeface="Arial"/>
              </a:rPr>
              <a:t>yste</a:t>
            </a:r>
            <a:r>
              <a:rPr sz="2450" spc="40" dirty="0">
                <a:latin typeface="Arial"/>
                <a:cs typeface="Arial"/>
              </a:rPr>
              <a:t>r</a:t>
            </a:r>
            <a:r>
              <a:rPr sz="2450" spc="10" dirty="0">
                <a:latin typeface="Arial"/>
                <a:cs typeface="Arial"/>
              </a:rPr>
              <a:t>ious  </a:t>
            </a:r>
            <a:r>
              <a:rPr sz="2450" spc="-10" dirty="0">
                <a:latin typeface="Arial"/>
                <a:cs typeface="Arial"/>
              </a:rPr>
              <a:t>ways)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950" spc="25" dirty="0">
                <a:latin typeface="Arial"/>
                <a:cs typeface="Arial"/>
              </a:rPr>
              <a:t>Supported </a:t>
            </a:r>
            <a:r>
              <a:rPr sz="2950" spc="10" dirty="0">
                <a:latin typeface="Arial"/>
                <a:cs typeface="Arial"/>
              </a:rPr>
              <a:t>on </a:t>
            </a:r>
            <a:r>
              <a:rPr sz="2950" spc="15" dirty="0">
                <a:latin typeface="Arial"/>
                <a:cs typeface="Arial"/>
              </a:rPr>
              <a:t>(nearly) </a:t>
            </a:r>
            <a:r>
              <a:rPr sz="2950" spc="5" dirty="0">
                <a:latin typeface="Arial"/>
                <a:cs typeface="Arial"/>
              </a:rPr>
              <a:t>all </a:t>
            </a:r>
            <a:r>
              <a:rPr sz="2950" spc="10" dirty="0">
                <a:latin typeface="Arial"/>
                <a:cs typeface="Arial"/>
              </a:rPr>
              <a:t>computer</a:t>
            </a:r>
            <a:r>
              <a:rPr sz="2950" spc="-55" dirty="0">
                <a:latin typeface="Arial"/>
                <a:cs typeface="Arial"/>
              </a:rPr>
              <a:t> </a:t>
            </a:r>
            <a:r>
              <a:rPr sz="2950" spc="5" dirty="0">
                <a:latin typeface="Arial"/>
                <a:cs typeface="Arial"/>
              </a:rPr>
              <a:t>platforms</a:t>
            </a:r>
            <a:endParaRPr sz="2950">
              <a:latin typeface="Arial"/>
              <a:cs typeface="Arial"/>
            </a:endParaRPr>
          </a:p>
          <a:p>
            <a:pPr marL="389890">
              <a:lnSpc>
                <a:spcPct val="100000"/>
              </a:lnSpc>
              <a:spcBef>
                <a:spcPts val="1465"/>
              </a:spcBef>
            </a:pPr>
            <a:r>
              <a:rPr sz="2950" spc="-25" dirty="0">
                <a:latin typeface="Arial"/>
                <a:cs typeface="Arial"/>
              </a:rPr>
              <a:t>Free </a:t>
            </a:r>
            <a:r>
              <a:rPr sz="2950" spc="10" dirty="0">
                <a:latin typeface="Arial"/>
                <a:cs typeface="Arial"/>
              </a:rPr>
              <a:t>and commercial </a:t>
            </a:r>
            <a:r>
              <a:rPr sz="2950" dirty="0">
                <a:latin typeface="Arial"/>
                <a:cs typeface="Arial"/>
              </a:rPr>
              <a:t>versions </a:t>
            </a:r>
            <a:r>
              <a:rPr sz="2950" spc="-15" dirty="0">
                <a:latin typeface="Arial"/>
                <a:cs typeface="Arial"/>
              </a:rPr>
              <a:t>available </a:t>
            </a:r>
            <a:r>
              <a:rPr sz="2950" spc="-25" dirty="0">
                <a:latin typeface="Arial"/>
                <a:cs typeface="Arial"/>
              </a:rPr>
              <a:t>for </a:t>
            </a:r>
            <a:r>
              <a:rPr sz="2950" spc="-5" dirty="0">
                <a:latin typeface="Arial"/>
                <a:cs typeface="Arial"/>
              </a:rPr>
              <a:t>every</a:t>
            </a:r>
            <a:r>
              <a:rPr sz="2950" spc="-365" dirty="0">
                <a:latin typeface="Arial"/>
                <a:cs typeface="Arial"/>
              </a:rPr>
              <a:t> </a:t>
            </a:r>
            <a:r>
              <a:rPr sz="2950" spc="5" dirty="0">
                <a:latin typeface="Arial"/>
                <a:cs typeface="Arial"/>
              </a:rPr>
              <a:t>platform</a:t>
            </a:r>
            <a:endParaRPr sz="29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3502" y="7209994"/>
            <a:ext cx="302225" cy="285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48608" y="7121055"/>
            <a:ext cx="4892040" cy="573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280" dirty="0">
                <a:latin typeface="Arial"/>
                <a:cs typeface="Arial"/>
              </a:rPr>
              <a:t>T</a:t>
            </a:r>
            <a:r>
              <a:rPr sz="4425" spc="-419" baseline="-15065" dirty="0">
                <a:latin typeface="Arial"/>
                <a:cs typeface="Arial"/>
              </a:rPr>
              <a:t>E</a:t>
            </a:r>
            <a:r>
              <a:rPr sz="2950" spc="-280" dirty="0">
                <a:latin typeface="Arial"/>
                <a:cs typeface="Arial"/>
              </a:rPr>
              <a:t>X  </a:t>
            </a:r>
            <a:r>
              <a:rPr sz="2950" spc="10" dirty="0">
                <a:latin typeface="Arial"/>
                <a:cs typeface="Arial"/>
              </a:rPr>
              <a:t>document sources are</a:t>
            </a:r>
            <a:r>
              <a:rPr sz="2950" spc="-290" dirty="0">
                <a:latin typeface="Arial"/>
                <a:cs typeface="Arial"/>
              </a:rPr>
              <a:t> </a:t>
            </a:r>
            <a:r>
              <a:rPr sz="2950" spc="5" dirty="0">
                <a:latin typeface="Arial"/>
                <a:cs typeface="Arial"/>
              </a:rPr>
              <a:t>in</a:t>
            </a:r>
            <a:endParaRPr sz="29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32527" y="7172135"/>
            <a:ext cx="2958465" cy="453390"/>
          </a:xfrm>
          <a:prstGeom prst="rect">
            <a:avLst/>
          </a:prstGeom>
          <a:solidFill>
            <a:srgbClr val="B3B300"/>
          </a:solidFill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ts val="3140"/>
              </a:lnSpc>
            </a:pPr>
            <a:r>
              <a:rPr sz="2950" spc="10" dirty="0">
                <a:solidFill>
                  <a:srgbClr val="800000"/>
                </a:solidFill>
                <a:latin typeface="Arial"/>
                <a:cs typeface="Arial"/>
              </a:rPr>
              <a:t>plain </a:t>
            </a:r>
            <a:r>
              <a:rPr sz="2950" spc="-15" dirty="0">
                <a:solidFill>
                  <a:srgbClr val="800000"/>
                </a:solidFill>
                <a:latin typeface="Arial"/>
                <a:cs typeface="Arial"/>
              </a:rPr>
              <a:t>text</a:t>
            </a:r>
            <a:r>
              <a:rPr sz="2950" spc="3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950" spc="10" dirty="0">
                <a:latin typeface="Arial"/>
                <a:cs typeface="Arial"/>
              </a:rPr>
              <a:t>(ASCII)</a:t>
            </a:r>
            <a:endParaRPr sz="29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82588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>
                <a:moveTo>
                  <a:pt x="0" y="0"/>
                </a:moveTo>
                <a:lnTo>
                  <a:pt x="10692003" y="0"/>
                </a:lnTo>
              </a:path>
            </a:pathLst>
          </a:custGeom>
          <a:ln w="42278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0" dirty="0"/>
              <a:t>T</a:t>
            </a:r>
            <a:r>
              <a:rPr sz="6375" spc="-600" baseline="-15032" dirty="0"/>
              <a:t>E</a:t>
            </a:r>
            <a:r>
              <a:rPr sz="4250" spc="-400" dirty="0"/>
              <a:t>X  </a:t>
            </a:r>
            <a:r>
              <a:rPr sz="4250" spc="10" dirty="0"/>
              <a:t>/ </a:t>
            </a:r>
            <a:r>
              <a:rPr sz="4250" spc="-670" dirty="0"/>
              <a:t>L</a:t>
            </a:r>
            <a:r>
              <a:rPr sz="4425" spc="-1005" baseline="17890" dirty="0"/>
              <a:t>A</a:t>
            </a:r>
            <a:r>
              <a:rPr sz="4250" spc="-670" dirty="0"/>
              <a:t>T</a:t>
            </a:r>
            <a:r>
              <a:rPr sz="6375" spc="-1005" baseline="-15032" dirty="0"/>
              <a:t>E</a:t>
            </a:r>
            <a:r>
              <a:rPr sz="4250" spc="-670" dirty="0"/>
              <a:t>X</a:t>
            </a:r>
            <a:r>
              <a:rPr sz="4250" spc="-405" dirty="0"/>
              <a:t> </a:t>
            </a:r>
            <a:r>
              <a:rPr sz="4250" spc="5" dirty="0"/>
              <a:t>Resources</a:t>
            </a:r>
            <a:endParaRPr sz="4250"/>
          </a:p>
        </p:txBody>
      </p:sp>
      <p:sp>
        <p:nvSpPr>
          <p:cNvPr id="3" name="object 3"/>
          <p:cNvSpPr/>
          <p:nvPr/>
        </p:nvSpPr>
        <p:spPr>
          <a:xfrm>
            <a:off x="167919" y="1362649"/>
            <a:ext cx="377756" cy="321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913" y="2495355"/>
            <a:ext cx="377756" cy="321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919" y="3628062"/>
            <a:ext cx="377756" cy="321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7913" y="4760769"/>
            <a:ext cx="377756" cy="321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7913" y="5475563"/>
            <a:ext cx="377756" cy="321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7913" y="6605151"/>
            <a:ext cx="377756" cy="321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720">
              <a:lnSpc>
                <a:spcPct val="100000"/>
              </a:lnSpc>
            </a:pPr>
            <a:r>
              <a:rPr spc="10" dirty="0"/>
              <a:t>The course </a:t>
            </a:r>
            <a:r>
              <a:rPr dirty="0"/>
              <a:t>web </a:t>
            </a:r>
            <a:r>
              <a:rPr spc="5" dirty="0"/>
              <a:t>site</a:t>
            </a:r>
            <a:r>
              <a:rPr spc="-45" dirty="0"/>
              <a:t> </a:t>
            </a:r>
            <a:r>
              <a:rPr spc="10" dirty="0"/>
              <a:t>at</a:t>
            </a:r>
          </a:p>
          <a:p>
            <a:pPr marL="1076960">
              <a:lnSpc>
                <a:spcPct val="100000"/>
              </a:lnSpc>
              <a:spcBef>
                <a:spcPts val="245"/>
              </a:spcBef>
            </a:pPr>
            <a:r>
              <a:rPr spc="425" dirty="0">
                <a:solidFill>
                  <a:srgbClr val="EC008C"/>
                </a:solidFill>
                <a:latin typeface="PMingLiU"/>
                <a:cs typeface="PMingLiU"/>
                <a:hlinkClick r:id="rId3"/>
              </a:rPr>
              <a:t>http://www.langbein.org/teaching/latex/</a:t>
            </a:r>
          </a:p>
          <a:p>
            <a:pPr marL="426720">
              <a:lnSpc>
                <a:spcPct val="100000"/>
              </a:lnSpc>
              <a:spcBef>
                <a:spcPts val="1590"/>
              </a:spcBef>
            </a:pPr>
            <a:r>
              <a:rPr spc="5" dirty="0"/>
              <a:t>Comprehensive </a:t>
            </a:r>
            <a:r>
              <a:rPr spc="-280" dirty="0"/>
              <a:t>T</a:t>
            </a:r>
            <a:r>
              <a:rPr sz="4425" spc="-419" baseline="-15065" dirty="0"/>
              <a:t>E</a:t>
            </a:r>
            <a:r>
              <a:rPr sz="2950" spc="-280" dirty="0"/>
              <a:t>X  </a:t>
            </a:r>
            <a:r>
              <a:rPr sz="2950" dirty="0"/>
              <a:t>Archive </a:t>
            </a:r>
            <a:r>
              <a:rPr sz="2950" spc="10" dirty="0"/>
              <a:t>Network </a:t>
            </a:r>
            <a:r>
              <a:rPr sz="2950" spc="-50" dirty="0"/>
              <a:t>(CTAN)</a:t>
            </a:r>
            <a:r>
              <a:rPr sz="2950" spc="-250" dirty="0"/>
              <a:t> </a:t>
            </a:r>
            <a:r>
              <a:rPr sz="2950" spc="10" dirty="0"/>
              <a:t>at</a:t>
            </a:r>
            <a:endParaRPr sz="2950"/>
          </a:p>
          <a:p>
            <a:pPr marL="1076960">
              <a:lnSpc>
                <a:spcPct val="100000"/>
              </a:lnSpc>
              <a:spcBef>
                <a:spcPts val="245"/>
              </a:spcBef>
            </a:pPr>
            <a:r>
              <a:rPr spc="405" dirty="0">
                <a:solidFill>
                  <a:srgbClr val="EC008C"/>
                </a:solidFill>
                <a:latin typeface="PMingLiU"/>
                <a:cs typeface="PMingLiU"/>
                <a:hlinkClick r:id="rId4"/>
              </a:rPr>
              <a:t>http://www.ctan.org/</a:t>
            </a:r>
          </a:p>
          <a:p>
            <a:pPr marL="426720">
              <a:lnSpc>
                <a:spcPct val="100000"/>
              </a:lnSpc>
              <a:spcBef>
                <a:spcPts val="1590"/>
              </a:spcBef>
            </a:pPr>
            <a:r>
              <a:rPr spc="-280" dirty="0"/>
              <a:t>T</a:t>
            </a:r>
            <a:r>
              <a:rPr sz="4425" spc="-419" baseline="-15065" dirty="0"/>
              <a:t>E</a:t>
            </a:r>
            <a:r>
              <a:rPr sz="2950" spc="-280" dirty="0"/>
              <a:t>X  </a:t>
            </a:r>
            <a:r>
              <a:rPr sz="2950" spc="10" dirty="0"/>
              <a:t>Users Group (TUG)</a:t>
            </a:r>
            <a:r>
              <a:rPr sz="2950" spc="-295" dirty="0"/>
              <a:t> </a:t>
            </a:r>
            <a:r>
              <a:rPr sz="2950" spc="10" dirty="0"/>
              <a:t>at</a:t>
            </a:r>
            <a:endParaRPr sz="2950"/>
          </a:p>
          <a:p>
            <a:pPr marL="1076960">
              <a:lnSpc>
                <a:spcPct val="100000"/>
              </a:lnSpc>
              <a:spcBef>
                <a:spcPts val="245"/>
              </a:spcBef>
            </a:pPr>
            <a:r>
              <a:rPr spc="400" dirty="0">
                <a:solidFill>
                  <a:srgbClr val="EC008C"/>
                </a:solidFill>
                <a:latin typeface="PMingLiU"/>
                <a:cs typeface="PMingLiU"/>
                <a:hlinkClick r:id="rId5"/>
              </a:rPr>
              <a:t>http://www.tug.org/</a:t>
            </a:r>
          </a:p>
          <a:p>
            <a:pPr marL="426720">
              <a:lnSpc>
                <a:spcPct val="100000"/>
              </a:lnSpc>
              <a:spcBef>
                <a:spcPts val="1590"/>
              </a:spcBef>
            </a:pPr>
            <a:r>
              <a:rPr spc="-280" dirty="0"/>
              <a:t>T</a:t>
            </a:r>
            <a:r>
              <a:rPr sz="4425" spc="-419" baseline="-15065" dirty="0"/>
              <a:t>E</a:t>
            </a:r>
            <a:r>
              <a:rPr sz="2950" spc="-280" dirty="0"/>
              <a:t>X  </a:t>
            </a:r>
            <a:r>
              <a:rPr sz="2950" dirty="0"/>
              <a:t>newsgroup </a:t>
            </a:r>
            <a:r>
              <a:rPr sz="2950" spc="10" dirty="0"/>
              <a:t>at</a:t>
            </a:r>
            <a:r>
              <a:rPr sz="2950" spc="-290" dirty="0"/>
              <a:t> </a:t>
            </a:r>
            <a:r>
              <a:rPr sz="2950" spc="400" dirty="0">
                <a:latin typeface="PMingLiU"/>
                <a:cs typeface="PMingLiU"/>
              </a:rPr>
              <a:t>comp.text.tex</a:t>
            </a:r>
            <a:endParaRPr sz="2950">
              <a:latin typeface="PMingLiU"/>
              <a:cs typeface="PMingLiU"/>
            </a:endParaRPr>
          </a:p>
          <a:p>
            <a:pPr marL="426720" marR="5080">
              <a:lnSpc>
                <a:spcPct val="106900"/>
              </a:lnSpc>
              <a:spcBef>
                <a:spcPts val="1845"/>
              </a:spcBef>
            </a:pPr>
            <a:r>
              <a:rPr spc="10" dirty="0"/>
              <a:t>M. </a:t>
            </a:r>
            <a:r>
              <a:rPr spc="5" dirty="0"/>
              <a:t>Gossens, </a:t>
            </a:r>
            <a:r>
              <a:rPr spc="-215" dirty="0"/>
              <a:t>F. </a:t>
            </a:r>
            <a:r>
              <a:rPr spc="10" dirty="0"/>
              <a:t>Mittelbach, A. </a:t>
            </a:r>
            <a:r>
              <a:rPr spc="15" dirty="0"/>
              <a:t>Samarin, </a:t>
            </a:r>
            <a:r>
              <a:rPr spc="10" dirty="0"/>
              <a:t>The </a:t>
            </a:r>
            <a:r>
              <a:rPr spc="-470" dirty="0"/>
              <a:t>L</a:t>
            </a:r>
            <a:r>
              <a:rPr sz="3075" spc="-705" baseline="17615" dirty="0"/>
              <a:t>A</a:t>
            </a:r>
            <a:r>
              <a:rPr sz="2950" spc="-470" dirty="0"/>
              <a:t>T</a:t>
            </a:r>
            <a:r>
              <a:rPr sz="4425" spc="-705" baseline="-15065" dirty="0"/>
              <a:t>E</a:t>
            </a:r>
            <a:r>
              <a:rPr sz="2950" spc="-470" dirty="0"/>
              <a:t>X</a:t>
            </a:r>
            <a:r>
              <a:rPr sz="2950" spc="-125" dirty="0"/>
              <a:t> </a:t>
            </a:r>
            <a:r>
              <a:rPr sz="2950" spc="10" dirty="0"/>
              <a:t>Compan-  </a:t>
            </a:r>
            <a:r>
              <a:rPr sz="2950" spc="5" dirty="0"/>
              <a:t>ion. </a:t>
            </a:r>
            <a:r>
              <a:rPr sz="2950" spc="10" dirty="0"/>
              <a:t>Addison </a:t>
            </a:r>
            <a:r>
              <a:rPr sz="2950" spc="-55" dirty="0"/>
              <a:t>Wesley,</a:t>
            </a:r>
            <a:r>
              <a:rPr sz="2950" spc="165" dirty="0"/>
              <a:t> </a:t>
            </a:r>
            <a:r>
              <a:rPr sz="2950" spc="10" dirty="0"/>
              <a:t>1994</a:t>
            </a:r>
            <a:endParaRPr sz="2950"/>
          </a:p>
          <a:p>
            <a:pPr marL="426720">
              <a:lnSpc>
                <a:spcPct val="100000"/>
              </a:lnSpc>
              <a:spcBef>
                <a:spcPts val="1565"/>
              </a:spcBef>
            </a:pPr>
            <a:r>
              <a:rPr spc="10" dirty="0"/>
              <a:t>H.</a:t>
            </a:r>
            <a:r>
              <a:rPr spc="-150" dirty="0"/>
              <a:t> </a:t>
            </a:r>
            <a:r>
              <a:rPr spc="-10" dirty="0"/>
              <a:t>Kopka,</a:t>
            </a:r>
            <a:r>
              <a:rPr spc="-120" dirty="0"/>
              <a:t> </a:t>
            </a:r>
            <a:r>
              <a:rPr spc="-260" dirty="0"/>
              <a:t>P.</a:t>
            </a:r>
            <a:r>
              <a:rPr spc="-150" dirty="0"/>
              <a:t> </a:t>
            </a:r>
            <a:r>
              <a:rPr spc="-50" dirty="0"/>
              <a:t>Daly,</a:t>
            </a:r>
            <a:r>
              <a:rPr spc="-120" dirty="0"/>
              <a:t> </a:t>
            </a:r>
            <a:r>
              <a:rPr spc="15" dirty="0"/>
              <a:t>A</a:t>
            </a:r>
            <a:r>
              <a:rPr spc="-155" dirty="0"/>
              <a:t> </a:t>
            </a:r>
            <a:r>
              <a:rPr spc="10" dirty="0"/>
              <a:t>Guide</a:t>
            </a:r>
            <a:r>
              <a:rPr spc="-150" dirty="0"/>
              <a:t> </a:t>
            </a:r>
            <a:r>
              <a:rPr spc="-170" dirty="0"/>
              <a:t>To</a:t>
            </a:r>
            <a:r>
              <a:rPr spc="-150" dirty="0"/>
              <a:t> </a:t>
            </a:r>
            <a:r>
              <a:rPr spc="-50" dirty="0"/>
              <a:t>LaTeX.</a:t>
            </a:r>
            <a:r>
              <a:rPr spc="-150" dirty="0"/>
              <a:t> </a:t>
            </a:r>
            <a:r>
              <a:rPr spc="10" dirty="0"/>
              <a:t>Addison</a:t>
            </a:r>
            <a:r>
              <a:rPr spc="-155" dirty="0"/>
              <a:t> </a:t>
            </a:r>
            <a:r>
              <a:rPr spc="-55" dirty="0"/>
              <a:t>Wesley,</a:t>
            </a:r>
            <a:r>
              <a:rPr spc="-120" dirty="0"/>
              <a:t> </a:t>
            </a:r>
            <a:r>
              <a:rPr spc="10" dirty="0"/>
              <a:t>2003.</a:t>
            </a:r>
          </a:p>
        </p:txBody>
      </p:sp>
      <p:sp>
        <p:nvSpPr>
          <p:cNvPr id="10" name="object 10"/>
          <p:cNvSpPr/>
          <p:nvPr/>
        </p:nvSpPr>
        <p:spPr>
          <a:xfrm>
            <a:off x="0" y="8258857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>
                <a:moveTo>
                  <a:pt x="0" y="0"/>
                </a:moveTo>
                <a:lnTo>
                  <a:pt x="10692003" y="0"/>
                </a:lnTo>
              </a:path>
            </a:pathLst>
          </a:custGeom>
          <a:ln w="4227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Components </a:t>
            </a:r>
            <a:r>
              <a:rPr spc="15" dirty="0"/>
              <a:t>of the </a:t>
            </a:r>
            <a:r>
              <a:rPr spc="-400" dirty="0"/>
              <a:t>T</a:t>
            </a:r>
            <a:r>
              <a:rPr sz="6375" spc="-600" baseline="-15032" dirty="0"/>
              <a:t>E</a:t>
            </a:r>
            <a:r>
              <a:rPr sz="4250" spc="-400" dirty="0"/>
              <a:t>X</a:t>
            </a:r>
            <a:r>
              <a:rPr sz="4250" spc="-55" dirty="0"/>
              <a:t> </a:t>
            </a:r>
            <a:r>
              <a:rPr sz="4250" spc="15" dirty="0"/>
              <a:t>System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3722989" y="1217215"/>
            <a:ext cx="2773045" cy="1082675"/>
          </a:xfrm>
          <a:prstGeom prst="rect">
            <a:avLst/>
          </a:prstGeom>
          <a:solidFill>
            <a:srgbClr val="660000"/>
          </a:solidFill>
        </p:spPr>
        <p:txBody>
          <a:bodyPr vert="horz" wrap="square" lIns="0" tIns="2984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235"/>
              </a:spcBef>
            </a:pPr>
            <a:r>
              <a:rPr sz="2950" spc="-280" dirty="0">
                <a:solidFill>
                  <a:srgbClr val="FFF200"/>
                </a:solidFill>
                <a:latin typeface="Arial"/>
                <a:cs typeface="Arial"/>
              </a:rPr>
              <a:t>T</a:t>
            </a:r>
            <a:r>
              <a:rPr sz="4425" spc="-419" baseline="-15065" dirty="0">
                <a:solidFill>
                  <a:srgbClr val="FFF200"/>
                </a:solidFill>
                <a:latin typeface="Arial"/>
                <a:cs typeface="Arial"/>
              </a:rPr>
              <a:t>E</a:t>
            </a:r>
            <a:r>
              <a:rPr sz="2950" spc="-280" dirty="0">
                <a:solidFill>
                  <a:srgbClr val="FFF200"/>
                </a:solidFill>
                <a:latin typeface="Arial"/>
                <a:cs typeface="Arial"/>
              </a:rPr>
              <a:t>X</a:t>
            </a:r>
            <a:r>
              <a:rPr sz="2950" spc="-6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Sources</a:t>
            </a:r>
            <a:endParaRPr sz="295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  <a:spcBef>
                <a:spcPts val="745"/>
              </a:spcBef>
            </a:pP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(+images,</a:t>
            </a:r>
            <a:r>
              <a:rPr sz="2450" spc="-5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10" dirty="0">
                <a:solidFill>
                  <a:srgbClr val="FFF200"/>
                </a:solidFill>
                <a:latin typeface="Arial"/>
                <a:cs typeface="Arial"/>
              </a:rPr>
              <a:t>etc.)</a:t>
            </a:r>
            <a:endParaRPr sz="2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4854" y="2199914"/>
            <a:ext cx="256540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459" dirty="0">
                <a:latin typeface="Lucida Sans Unicode"/>
                <a:cs typeface="Lucida Sans Unicode"/>
              </a:rPr>
              <a:t>⇓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22992" y="2671960"/>
            <a:ext cx="2773045" cy="3329304"/>
          </a:xfrm>
          <a:prstGeom prst="rect">
            <a:avLst/>
          </a:prstGeom>
          <a:solidFill>
            <a:srgbClr val="00009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050">
              <a:latin typeface="Times New Roman"/>
              <a:cs typeface="Times New Roman"/>
            </a:endParaRPr>
          </a:p>
          <a:p>
            <a:pPr marL="126364">
              <a:lnSpc>
                <a:spcPct val="100000"/>
              </a:lnSpc>
            </a:pPr>
            <a:r>
              <a:rPr sz="2950" spc="-280" dirty="0">
                <a:solidFill>
                  <a:srgbClr val="FFF200"/>
                </a:solidFill>
                <a:latin typeface="Arial"/>
                <a:cs typeface="Arial"/>
              </a:rPr>
              <a:t>T</a:t>
            </a:r>
            <a:r>
              <a:rPr sz="4425" spc="-419" baseline="-15065" dirty="0">
                <a:solidFill>
                  <a:srgbClr val="FFF200"/>
                </a:solidFill>
                <a:latin typeface="Arial"/>
                <a:cs typeface="Arial"/>
              </a:rPr>
              <a:t>E</a:t>
            </a:r>
            <a:r>
              <a:rPr sz="2950" spc="-280" dirty="0">
                <a:solidFill>
                  <a:srgbClr val="FFF200"/>
                </a:solidFill>
                <a:latin typeface="Arial"/>
                <a:cs typeface="Arial"/>
              </a:rPr>
              <a:t>X</a:t>
            </a:r>
            <a:r>
              <a:rPr sz="2950" spc="-6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Compiler</a:t>
            </a:r>
            <a:endParaRPr sz="29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82588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>
                <a:moveTo>
                  <a:pt x="0" y="0"/>
                </a:moveTo>
                <a:lnTo>
                  <a:pt x="10692003" y="0"/>
                </a:lnTo>
              </a:path>
            </a:pathLst>
          </a:custGeom>
          <a:ln w="42287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Components </a:t>
            </a:r>
            <a:r>
              <a:rPr spc="15" dirty="0"/>
              <a:t>of the </a:t>
            </a:r>
            <a:r>
              <a:rPr spc="-400" dirty="0"/>
              <a:t>T</a:t>
            </a:r>
            <a:r>
              <a:rPr sz="6375" spc="-600" baseline="-15032" dirty="0"/>
              <a:t>E</a:t>
            </a:r>
            <a:r>
              <a:rPr sz="4250" spc="-400" dirty="0"/>
              <a:t>X</a:t>
            </a:r>
            <a:r>
              <a:rPr sz="4250" spc="-55" dirty="0"/>
              <a:t> </a:t>
            </a:r>
            <a:r>
              <a:rPr sz="4250" spc="15" dirty="0"/>
              <a:t>System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3722989" y="1217215"/>
            <a:ext cx="2773045" cy="1082675"/>
          </a:xfrm>
          <a:prstGeom prst="rect">
            <a:avLst/>
          </a:prstGeom>
          <a:solidFill>
            <a:srgbClr val="660000"/>
          </a:solidFill>
        </p:spPr>
        <p:txBody>
          <a:bodyPr vert="horz" wrap="square" lIns="0" tIns="2984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235"/>
              </a:spcBef>
            </a:pPr>
            <a:r>
              <a:rPr sz="2950" spc="-280" dirty="0">
                <a:solidFill>
                  <a:srgbClr val="FFF200"/>
                </a:solidFill>
                <a:latin typeface="Arial"/>
                <a:cs typeface="Arial"/>
              </a:rPr>
              <a:t>T</a:t>
            </a:r>
            <a:r>
              <a:rPr sz="4425" spc="-419" baseline="-15065" dirty="0">
                <a:solidFill>
                  <a:srgbClr val="FFF200"/>
                </a:solidFill>
                <a:latin typeface="Arial"/>
                <a:cs typeface="Arial"/>
              </a:rPr>
              <a:t>E</a:t>
            </a:r>
            <a:r>
              <a:rPr sz="2950" spc="-280" dirty="0">
                <a:solidFill>
                  <a:srgbClr val="FFF200"/>
                </a:solidFill>
                <a:latin typeface="Arial"/>
                <a:cs typeface="Arial"/>
              </a:rPr>
              <a:t>X</a:t>
            </a:r>
            <a:r>
              <a:rPr sz="2950" spc="-6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Sources</a:t>
            </a:r>
            <a:endParaRPr sz="295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  <a:spcBef>
                <a:spcPts val="745"/>
              </a:spcBef>
            </a:pP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(+images,</a:t>
            </a:r>
            <a:r>
              <a:rPr sz="2450" spc="-5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10" dirty="0">
                <a:solidFill>
                  <a:srgbClr val="FFF200"/>
                </a:solidFill>
                <a:latin typeface="Arial"/>
                <a:cs typeface="Arial"/>
              </a:rPr>
              <a:t>etc.)</a:t>
            </a:r>
            <a:endParaRPr sz="2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4854" y="2199914"/>
            <a:ext cx="256540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459" dirty="0">
                <a:latin typeface="Lucida Sans Unicode"/>
                <a:cs typeface="Lucida Sans Unicode"/>
              </a:rPr>
              <a:t>⇓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22992" y="2671960"/>
            <a:ext cx="2773045" cy="3329304"/>
          </a:xfrm>
          <a:custGeom>
            <a:avLst/>
            <a:gdLst/>
            <a:ahLst/>
            <a:cxnLst/>
            <a:rect l="l" t="t" r="r" b="b"/>
            <a:pathLst>
              <a:path w="2773045" h="3329304">
                <a:moveTo>
                  <a:pt x="0" y="3328873"/>
                </a:moveTo>
                <a:lnTo>
                  <a:pt x="2773057" y="3328873"/>
                </a:lnTo>
                <a:lnTo>
                  <a:pt x="2773057" y="0"/>
                </a:lnTo>
                <a:lnTo>
                  <a:pt x="0" y="0"/>
                </a:lnTo>
                <a:lnTo>
                  <a:pt x="0" y="3328873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36817" y="3951879"/>
            <a:ext cx="2266315" cy="573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280" dirty="0">
                <a:solidFill>
                  <a:srgbClr val="FFF200"/>
                </a:solidFill>
                <a:latin typeface="Arial"/>
                <a:cs typeface="Arial"/>
              </a:rPr>
              <a:t>T</a:t>
            </a:r>
            <a:r>
              <a:rPr sz="4425" spc="-419" baseline="-15065" dirty="0">
                <a:solidFill>
                  <a:srgbClr val="FFF200"/>
                </a:solidFill>
                <a:latin typeface="Arial"/>
                <a:cs typeface="Arial"/>
              </a:rPr>
              <a:t>E</a:t>
            </a:r>
            <a:r>
              <a:rPr sz="2950" spc="-280" dirty="0">
                <a:solidFill>
                  <a:srgbClr val="FFF200"/>
                </a:solidFill>
                <a:latin typeface="Arial"/>
                <a:cs typeface="Arial"/>
              </a:rPr>
              <a:t>X</a:t>
            </a:r>
            <a:r>
              <a:rPr sz="2950" spc="-6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Compiler</a:t>
            </a:r>
            <a:endParaRPr sz="2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11439" y="2487721"/>
            <a:ext cx="403225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200" dirty="0">
                <a:latin typeface="Lucida Sans Unicode"/>
                <a:cs typeface="Lucida Sans Unicode"/>
              </a:rPr>
              <a:t>⇐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11439" y="3389015"/>
            <a:ext cx="403225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200" dirty="0">
                <a:latin typeface="Lucida Sans Unicode"/>
                <a:cs typeface="Lucida Sans Unicode"/>
              </a:rPr>
              <a:t>⇐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11439" y="4487883"/>
            <a:ext cx="403225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200" dirty="0">
                <a:latin typeface="Lucida Sans Unicode"/>
                <a:cs typeface="Lucida Sans Unicode"/>
              </a:rPr>
              <a:t>⇐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73046" y="1862290"/>
            <a:ext cx="2773045" cy="1089660"/>
          </a:xfrm>
          <a:prstGeom prst="rect">
            <a:avLst/>
          </a:prstGeom>
          <a:solidFill>
            <a:srgbClr val="009900"/>
          </a:solidFill>
        </p:spPr>
        <p:txBody>
          <a:bodyPr vert="horz" wrap="square" lIns="0" tIns="2476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95"/>
              </a:spcBef>
            </a:pPr>
            <a:r>
              <a:rPr sz="2950" spc="5" dirty="0">
                <a:solidFill>
                  <a:srgbClr val="FFF200"/>
                </a:solidFill>
                <a:latin typeface="Arial"/>
                <a:cs typeface="Arial"/>
              </a:rPr>
              <a:t>Format</a:t>
            </a:r>
            <a:endParaRPr sz="295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  <a:spcBef>
                <a:spcPts val="745"/>
              </a:spcBef>
            </a:pPr>
            <a:r>
              <a:rPr sz="2450" spc="-270" dirty="0">
                <a:solidFill>
                  <a:srgbClr val="FFF200"/>
                </a:solidFill>
                <a:latin typeface="Arial"/>
                <a:cs typeface="Arial"/>
              </a:rPr>
              <a:t>(L</a:t>
            </a:r>
            <a:r>
              <a:rPr sz="2550" spc="-405" baseline="17973" dirty="0">
                <a:solidFill>
                  <a:srgbClr val="FFF200"/>
                </a:solidFill>
                <a:latin typeface="Arial"/>
                <a:cs typeface="Arial"/>
              </a:rPr>
              <a:t>A</a:t>
            </a:r>
            <a:r>
              <a:rPr sz="2450" spc="-270" dirty="0">
                <a:solidFill>
                  <a:srgbClr val="FFF200"/>
                </a:solidFill>
                <a:latin typeface="Arial"/>
                <a:cs typeface="Arial"/>
              </a:rPr>
              <a:t>T</a:t>
            </a:r>
            <a:r>
              <a:rPr sz="3675" spc="-405" baseline="-14739" dirty="0">
                <a:solidFill>
                  <a:srgbClr val="FFF200"/>
                </a:solidFill>
                <a:latin typeface="Arial"/>
                <a:cs typeface="Arial"/>
              </a:rPr>
              <a:t>E</a:t>
            </a:r>
            <a:r>
              <a:rPr sz="2450" spc="-270" dirty="0">
                <a:solidFill>
                  <a:srgbClr val="FFF200"/>
                </a:solidFill>
                <a:latin typeface="Arial"/>
                <a:cs typeface="Arial"/>
              </a:rPr>
              <a:t>X,</a:t>
            </a:r>
            <a:r>
              <a:rPr sz="2450" spc="-2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450" spc="-29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450" spc="-29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450" spc="-29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)</a:t>
            </a:r>
            <a:endParaRPr sz="2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73048" y="3062864"/>
            <a:ext cx="2773045" cy="1090930"/>
          </a:xfrm>
          <a:prstGeom prst="rect">
            <a:avLst/>
          </a:prstGeom>
          <a:solidFill>
            <a:srgbClr val="009900"/>
          </a:solidFill>
        </p:spPr>
        <p:txBody>
          <a:bodyPr vert="horz" wrap="square" lIns="0" tIns="13970" rIns="0" bIns="0" rtlCol="0">
            <a:spAutoFit/>
          </a:bodyPr>
          <a:lstStyle/>
          <a:p>
            <a:pPr marL="126364" marR="1002030">
              <a:lnSpc>
                <a:spcPts val="3790"/>
              </a:lnSpc>
              <a:spcBef>
                <a:spcPts val="110"/>
              </a:spcBef>
            </a:pP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Macro  </a:t>
            </a:r>
            <a:r>
              <a:rPr sz="2950" spc="-105" dirty="0">
                <a:solidFill>
                  <a:srgbClr val="FFF200"/>
                </a:solidFill>
                <a:latin typeface="Arial"/>
                <a:cs typeface="Arial"/>
              </a:rPr>
              <a:t>P</a:t>
            </a: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a</a:t>
            </a:r>
            <a:r>
              <a:rPr sz="2950" spc="-50" dirty="0">
                <a:solidFill>
                  <a:srgbClr val="FFF200"/>
                </a:solidFill>
                <a:latin typeface="Arial"/>
                <a:cs typeface="Arial"/>
              </a:rPr>
              <a:t>c</a:t>
            </a: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kages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73055" y="4265177"/>
            <a:ext cx="2773045" cy="1555115"/>
          </a:xfrm>
          <a:custGeom>
            <a:avLst/>
            <a:gdLst/>
            <a:ahLst/>
            <a:cxnLst/>
            <a:rect l="l" t="t" r="r" b="b"/>
            <a:pathLst>
              <a:path w="2773045" h="1555114">
                <a:moveTo>
                  <a:pt x="0" y="1554975"/>
                </a:moveTo>
                <a:lnTo>
                  <a:pt x="2773057" y="1554975"/>
                </a:lnTo>
                <a:lnTo>
                  <a:pt x="2773057" y="0"/>
                </a:lnTo>
                <a:lnTo>
                  <a:pt x="0" y="0"/>
                </a:lnTo>
                <a:lnTo>
                  <a:pt x="0" y="15549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299580" y="4179422"/>
            <a:ext cx="2520315" cy="1519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24600"/>
              </a:lnSpc>
              <a:tabLst>
                <a:tab pos="1498600" algn="l"/>
              </a:tabLst>
            </a:pPr>
            <a:r>
              <a:rPr sz="2950" spc="-10" dirty="0">
                <a:solidFill>
                  <a:srgbClr val="FFF200"/>
                </a:solidFill>
                <a:latin typeface="Arial"/>
                <a:cs typeface="Arial"/>
              </a:rPr>
              <a:t>Font </a:t>
            </a: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Data  </a:t>
            </a:r>
            <a:r>
              <a:rPr sz="2450" spc="10" dirty="0">
                <a:solidFill>
                  <a:srgbClr val="FFF200"/>
                </a:solidFill>
                <a:latin typeface="Arial"/>
                <a:cs typeface="Arial"/>
              </a:rPr>
              <a:t>(met</a:t>
            </a:r>
            <a:r>
              <a:rPr sz="2450" spc="40" dirty="0">
                <a:solidFill>
                  <a:srgbClr val="FFF200"/>
                </a:solidFill>
                <a:latin typeface="Arial"/>
                <a:cs typeface="Arial"/>
              </a:rPr>
              <a:t>r</a:t>
            </a:r>
            <a:r>
              <a:rPr sz="2450" spc="10" dirty="0">
                <a:solidFill>
                  <a:srgbClr val="FFF200"/>
                </a:solidFill>
                <a:latin typeface="Arial"/>
                <a:cs typeface="Arial"/>
              </a:rPr>
              <a:t>ic</a:t>
            </a:r>
            <a:r>
              <a:rPr sz="2450" spc="-30" dirty="0">
                <a:solidFill>
                  <a:srgbClr val="FFF200"/>
                </a:solidFill>
                <a:latin typeface="Arial"/>
                <a:cs typeface="Arial"/>
              </a:rPr>
              <a:t>s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,</a:t>
            </a:r>
            <a:r>
              <a:rPr sz="2450" dirty="0">
                <a:solidFill>
                  <a:srgbClr val="FFF200"/>
                </a:solidFill>
                <a:latin typeface="Arial"/>
                <a:cs typeface="Arial"/>
              </a:rPr>
              <a:t>	</a:t>
            </a:r>
            <a:r>
              <a:rPr sz="2450" spc="10" dirty="0">
                <a:solidFill>
                  <a:srgbClr val="FFF200"/>
                </a:solidFill>
                <a:latin typeface="Arial"/>
                <a:cs typeface="Arial"/>
              </a:rPr>
              <a:t>bitma</a:t>
            </a:r>
            <a:r>
              <a:rPr sz="2450" spc="-75" dirty="0">
                <a:solidFill>
                  <a:srgbClr val="FFF200"/>
                </a:solidFill>
                <a:latin typeface="Arial"/>
                <a:cs typeface="Arial"/>
              </a:rPr>
              <a:t>p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,  </a:t>
            </a:r>
            <a:r>
              <a:rPr sz="2450" spc="-60" dirty="0">
                <a:solidFill>
                  <a:srgbClr val="FFF200"/>
                </a:solidFill>
                <a:latin typeface="Arial"/>
                <a:cs typeface="Arial"/>
              </a:rPr>
              <a:t>Type</a:t>
            </a:r>
            <a:r>
              <a:rPr sz="2450" spc="-2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10" dirty="0">
                <a:solidFill>
                  <a:srgbClr val="FFF200"/>
                </a:solidFill>
                <a:latin typeface="Arial"/>
                <a:cs typeface="Arial"/>
              </a:rPr>
              <a:t>1,</a:t>
            </a:r>
            <a:r>
              <a:rPr sz="2450" spc="-2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450" spc="-28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450" spc="-28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450" spc="-28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)</a:t>
            </a:r>
            <a:endParaRPr sz="24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82588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>
                <a:moveTo>
                  <a:pt x="0" y="0"/>
                </a:moveTo>
                <a:lnTo>
                  <a:pt x="10692003" y="0"/>
                </a:lnTo>
              </a:path>
            </a:pathLst>
          </a:custGeom>
          <a:ln w="42287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Components </a:t>
            </a:r>
            <a:r>
              <a:rPr spc="15" dirty="0"/>
              <a:t>of the </a:t>
            </a:r>
            <a:r>
              <a:rPr spc="-400" dirty="0"/>
              <a:t>T</a:t>
            </a:r>
            <a:r>
              <a:rPr sz="6375" spc="-600" baseline="-15032" dirty="0"/>
              <a:t>E</a:t>
            </a:r>
            <a:r>
              <a:rPr sz="4250" spc="-400" dirty="0"/>
              <a:t>X</a:t>
            </a:r>
            <a:r>
              <a:rPr sz="4250" spc="-55" dirty="0"/>
              <a:t> </a:t>
            </a:r>
            <a:r>
              <a:rPr sz="4250" spc="15" dirty="0"/>
              <a:t>System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3722989" y="1217215"/>
            <a:ext cx="2773045" cy="1082675"/>
          </a:xfrm>
          <a:prstGeom prst="rect">
            <a:avLst/>
          </a:prstGeom>
          <a:solidFill>
            <a:srgbClr val="660000"/>
          </a:solidFill>
        </p:spPr>
        <p:txBody>
          <a:bodyPr vert="horz" wrap="square" lIns="0" tIns="2984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235"/>
              </a:spcBef>
            </a:pPr>
            <a:r>
              <a:rPr sz="2950" spc="-280" dirty="0">
                <a:solidFill>
                  <a:srgbClr val="FFF200"/>
                </a:solidFill>
                <a:latin typeface="Arial"/>
                <a:cs typeface="Arial"/>
              </a:rPr>
              <a:t>T</a:t>
            </a:r>
            <a:r>
              <a:rPr sz="4425" spc="-419" baseline="-15065" dirty="0">
                <a:solidFill>
                  <a:srgbClr val="FFF200"/>
                </a:solidFill>
                <a:latin typeface="Arial"/>
                <a:cs typeface="Arial"/>
              </a:rPr>
              <a:t>E</a:t>
            </a:r>
            <a:r>
              <a:rPr sz="2950" spc="-280" dirty="0">
                <a:solidFill>
                  <a:srgbClr val="FFF200"/>
                </a:solidFill>
                <a:latin typeface="Arial"/>
                <a:cs typeface="Arial"/>
              </a:rPr>
              <a:t>X</a:t>
            </a:r>
            <a:r>
              <a:rPr sz="2950" spc="-6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Sources</a:t>
            </a:r>
            <a:endParaRPr sz="295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  <a:spcBef>
                <a:spcPts val="745"/>
              </a:spcBef>
            </a:pP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(+images,</a:t>
            </a:r>
            <a:r>
              <a:rPr sz="2450" spc="-5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10" dirty="0">
                <a:solidFill>
                  <a:srgbClr val="FFF200"/>
                </a:solidFill>
                <a:latin typeface="Arial"/>
                <a:cs typeface="Arial"/>
              </a:rPr>
              <a:t>etc.)</a:t>
            </a:r>
            <a:endParaRPr sz="2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4854" y="2199914"/>
            <a:ext cx="256540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459" dirty="0">
                <a:latin typeface="Lucida Sans Unicode"/>
                <a:cs typeface="Lucida Sans Unicode"/>
              </a:rPr>
              <a:t>⇓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22992" y="2671960"/>
            <a:ext cx="2773045" cy="3329304"/>
          </a:xfrm>
          <a:custGeom>
            <a:avLst/>
            <a:gdLst/>
            <a:ahLst/>
            <a:cxnLst/>
            <a:rect l="l" t="t" r="r" b="b"/>
            <a:pathLst>
              <a:path w="2773045" h="3329304">
                <a:moveTo>
                  <a:pt x="0" y="3328873"/>
                </a:moveTo>
                <a:lnTo>
                  <a:pt x="2773057" y="3328873"/>
                </a:lnTo>
                <a:lnTo>
                  <a:pt x="2773057" y="0"/>
                </a:lnTo>
                <a:lnTo>
                  <a:pt x="0" y="0"/>
                </a:lnTo>
                <a:lnTo>
                  <a:pt x="0" y="3328873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36817" y="3951879"/>
            <a:ext cx="2266315" cy="573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280" dirty="0">
                <a:solidFill>
                  <a:srgbClr val="FFF200"/>
                </a:solidFill>
                <a:latin typeface="Arial"/>
                <a:cs typeface="Arial"/>
              </a:rPr>
              <a:t>T</a:t>
            </a:r>
            <a:r>
              <a:rPr sz="4425" spc="-419" baseline="-15065" dirty="0">
                <a:solidFill>
                  <a:srgbClr val="FFF200"/>
                </a:solidFill>
                <a:latin typeface="Arial"/>
                <a:cs typeface="Arial"/>
              </a:rPr>
              <a:t>E</a:t>
            </a:r>
            <a:r>
              <a:rPr sz="2950" spc="-280" dirty="0">
                <a:solidFill>
                  <a:srgbClr val="FFF200"/>
                </a:solidFill>
                <a:latin typeface="Arial"/>
                <a:cs typeface="Arial"/>
              </a:rPr>
              <a:t>X</a:t>
            </a:r>
            <a:r>
              <a:rPr sz="2950" spc="-6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Compiler</a:t>
            </a:r>
            <a:endParaRPr sz="2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54854" y="5901207"/>
            <a:ext cx="256540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459" dirty="0">
                <a:latin typeface="Lucida Sans Unicode"/>
                <a:cs typeface="Lucida Sans Unicode"/>
              </a:rPr>
              <a:t>⇓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22992" y="6351685"/>
            <a:ext cx="2773045" cy="537845"/>
          </a:xfrm>
          <a:prstGeom prst="rect">
            <a:avLst/>
          </a:prstGeom>
          <a:solidFill>
            <a:srgbClr val="009900"/>
          </a:solidFill>
        </p:spPr>
        <p:txBody>
          <a:bodyPr vert="horz" wrap="square" lIns="0" tIns="2984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235"/>
              </a:spcBef>
            </a:pPr>
            <a:r>
              <a:rPr sz="2950" spc="-20" dirty="0">
                <a:solidFill>
                  <a:srgbClr val="FFF200"/>
                </a:solidFill>
                <a:latin typeface="Arial"/>
                <a:cs typeface="Arial"/>
              </a:rPr>
              <a:t>DVI/PDF</a:t>
            </a:r>
            <a:r>
              <a:rPr sz="2950" spc="-5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950" spc="5" dirty="0">
                <a:solidFill>
                  <a:srgbClr val="FFF200"/>
                </a:solidFill>
                <a:latin typeface="Arial"/>
                <a:cs typeface="Arial"/>
              </a:rPr>
              <a:t>File</a:t>
            </a:r>
            <a:endParaRPr sz="2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11439" y="2487721"/>
            <a:ext cx="403225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200" dirty="0">
                <a:latin typeface="Lucida Sans Unicode"/>
                <a:cs typeface="Lucida Sans Unicode"/>
              </a:rPr>
              <a:t>⇐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11439" y="3389015"/>
            <a:ext cx="403225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200" dirty="0">
                <a:latin typeface="Lucida Sans Unicode"/>
                <a:cs typeface="Lucida Sans Unicode"/>
              </a:rPr>
              <a:t>⇐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11439" y="4487883"/>
            <a:ext cx="403225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200" dirty="0">
                <a:latin typeface="Lucida Sans Unicode"/>
                <a:cs typeface="Lucida Sans Unicode"/>
              </a:rPr>
              <a:t>⇐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73046" y="1862290"/>
            <a:ext cx="2773045" cy="1089660"/>
          </a:xfrm>
          <a:prstGeom prst="rect">
            <a:avLst/>
          </a:prstGeom>
          <a:solidFill>
            <a:srgbClr val="009900"/>
          </a:solidFill>
        </p:spPr>
        <p:txBody>
          <a:bodyPr vert="horz" wrap="square" lIns="0" tIns="2476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95"/>
              </a:spcBef>
            </a:pPr>
            <a:r>
              <a:rPr sz="2950" spc="5" dirty="0">
                <a:solidFill>
                  <a:srgbClr val="FFF200"/>
                </a:solidFill>
                <a:latin typeface="Arial"/>
                <a:cs typeface="Arial"/>
              </a:rPr>
              <a:t>Format</a:t>
            </a:r>
            <a:endParaRPr sz="295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  <a:spcBef>
                <a:spcPts val="745"/>
              </a:spcBef>
            </a:pPr>
            <a:r>
              <a:rPr sz="2450" spc="-270" dirty="0">
                <a:solidFill>
                  <a:srgbClr val="FFF200"/>
                </a:solidFill>
                <a:latin typeface="Arial"/>
                <a:cs typeface="Arial"/>
              </a:rPr>
              <a:t>(L</a:t>
            </a:r>
            <a:r>
              <a:rPr sz="2550" spc="-405" baseline="17973" dirty="0">
                <a:solidFill>
                  <a:srgbClr val="FFF200"/>
                </a:solidFill>
                <a:latin typeface="Arial"/>
                <a:cs typeface="Arial"/>
              </a:rPr>
              <a:t>A</a:t>
            </a:r>
            <a:r>
              <a:rPr sz="2450" spc="-270" dirty="0">
                <a:solidFill>
                  <a:srgbClr val="FFF200"/>
                </a:solidFill>
                <a:latin typeface="Arial"/>
                <a:cs typeface="Arial"/>
              </a:rPr>
              <a:t>T</a:t>
            </a:r>
            <a:r>
              <a:rPr sz="3675" spc="-405" baseline="-14739" dirty="0">
                <a:solidFill>
                  <a:srgbClr val="FFF200"/>
                </a:solidFill>
                <a:latin typeface="Arial"/>
                <a:cs typeface="Arial"/>
              </a:rPr>
              <a:t>E</a:t>
            </a:r>
            <a:r>
              <a:rPr sz="2450" spc="-270" dirty="0">
                <a:solidFill>
                  <a:srgbClr val="FFF200"/>
                </a:solidFill>
                <a:latin typeface="Arial"/>
                <a:cs typeface="Arial"/>
              </a:rPr>
              <a:t>X,</a:t>
            </a:r>
            <a:r>
              <a:rPr sz="2450" spc="-2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450" spc="-29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450" spc="-29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450" spc="-29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)</a:t>
            </a:r>
            <a:endParaRPr sz="2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73048" y="3062864"/>
            <a:ext cx="2773045" cy="1090930"/>
          </a:xfrm>
          <a:prstGeom prst="rect">
            <a:avLst/>
          </a:prstGeom>
          <a:solidFill>
            <a:srgbClr val="009900"/>
          </a:solidFill>
        </p:spPr>
        <p:txBody>
          <a:bodyPr vert="horz" wrap="square" lIns="0" tIns="13970" rIns="0" bIns="0" rtlCol="0">
            <a:spAutoFit/>
          </a:bodyPr>
          <a:lstStyle/>
          <a:p>
            <a:pPr marL="126364" marR="1002030">
              <a:lnSpc>
                <a:spcPts val="3790"/>
              </a:lnSpc>
              <a:spcBef>
                <a:spcPts val="110"/>
              </a:spcBef>
            </a:pP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Macro  </a:t>
            </a:r>
            <a:r>
              <a:rPr sz="2950" spc="-105" dirty="0">
                <a:solidFill>
                  <a:srgbClr val="FFF200"/>
                </a:solidFill>
                <a:latin typeface="Arial"/>
                <a:cs typeface="Arial"/>
              </a:rPr>
              <a:t>P</a:t>
            </a: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a</a:t>
            </a:r>
            <a:r>
              <a:rPr sz="2950" spc="-50" dirty="0">
                <a:solidFill>
                  <a:srgbClr val="FFF200"/>
                </a:solidFill>
                <a:latin typeface="Arial"/>
                <a:cs typeface="Arial"/>
              </a:rPr>
              <a:t>c</a:t>
            </a: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kages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73055" y="4265177"/>
            <a:ext cx="2773045" cy="1555115"/>
          </a:xfrm>
          <a:custGeom>
            <a:avLst/>
            <a:gdLst/>
            <a:ahLst/>
            <a:cxnLst/>
            <a:rect l="l" t="t" r="r" b="b"/>
            <a:pathLst>
              <a:path w="2773045" h="1555114">
                <a:moveTo>
                  <a:pt x="0" y="1554975"/>
                </a:moveTo>
                <a:lnTo>
                  <a:pt x="2773057" y="1554975"/>
                </a:lnTo>
                <a:lnTo>
                  <a:pt x="2773057" y="0"/>
                </a:lnTo>
                <a:lnTo>
                  <a:pt x="0" y="0"/>
                </a:lnTo>
                <a:lnTo>
                  <a:pt x="0" y="15549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299580" y="4179422"/>
            <a:ext cx="2520315" cy="1519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24600"/>
              </a:lnSpc>
              <a:tabLst>
                <a:tab pos="1498600" algn="l"/>
              </a:tabLst>
            </a:pPr>
            <a:r>
              <a:rPr sz="2950" spc="-10" dirty="0">
                <a:solidFill>
                  <a:srgbClr val="FFF200"/>
                </a:solidFill>
                <a:latin typeface="Arial"/>
                <a:cs typeface="Arial"/>
              </a:rPr>
              <a:t>Font </a:t>
            </a: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Data  </a:t>
            </a:r>
            <a:r>
              <a:rPr sz="2450" spc="10" dirty="0">
                <a:solidFill>
                  <a:srgbClr val="FFF200"/>
                </a:solidFill>
                <a:latin typeface="Arial"/>
                <a:cs typeface="Arial"/>
              </a:rPr>
              <a:t>(met</a:t>
            </a:r>
            <a:r>
              <a:rPr sz="2450" spc="40" dirty="0">
                <a:solidFill>
                  <a:srgbClr val="FFF200"/>
                </a:solidFill>
                <a:latin typeface="Arial"/>
                <a:cs typeface="Arial"/>
              </a:rPr>
              <a:t>r</a:t>
            </a:r>
            <a:r>
              <a:rPr sz="2450" spc="10" dirty="0">
                <a:solidFill>
                  <a:srgbClr val="FFF200"/>
                </a:solidFill>
                <a:latin typeface="Arial"/>
                <a:cs typeface="Arial"/>
              </a:rPr>
              <a:t>ic</a:t>
            </a:r>
            <a:r>
              <a:rPr sz="2450" spc="-30" dirty="0">
                <a:solidFill>
                  <a:srgbClr val="FFF200"/>
                </a:solidFill>
                <a:latin typeface="Arial"/>
                <a:cs typeface="Arial"/>
              </a:rPr>
              <a:t>s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,</a:t>
            </a:r>
            <a:r>
              <a:rPr sz="2450" dirty="0">
                <a:solidFill>
                  <a:srgbClr val="FFF200"/>
                </a:solidFill>
                <a:latin typeface="Arial"/>
                <a:cs typeface="Arial"/>
              </a:rPr>
              <a:t>	</a:t>
            </a:r>
            <a:r>
              <a:rPr sz="2450" spc="10" dirty="0">
                <a:solidFill>
                  <a:srgbClr val="FFF200"/>
                </a:solidFill>
                <a:latin typeface="Arial"/>
                <a:cs typeface="Arial"/>
              </a:rPr>
              <a:t>bitma</a:t>
            </a:r>
            <a:r>
              <a:rPr sz="2450" spc="-75" dirty="0">
                <a:solidFill>
                  <a:srgbClr val="FFF200"/>
                </a:solidFill>
                <a:latin typeface="Arial"/>
                <a:cs typeface="Arial"/>
              </a:rPr>
              <a:t>p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,  </a:t>
            </a:r>
            <a:r>
              <a:rPr sz="2450" spc="-60" dirty="0">
                <a:solidFill>
                  <a:srgbClr val="FFF200"/>
                </a:solidFill>
                <a:latin typeface="Arial"/>
                <a:cs typeface="Arial"/>
              </a:rPr>
              <a:t>Type</a:t>
            </a:r>
            <a:r>
              <a:rPr sz="2450" spc="-2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10" dirty="0">
                <a:solidFill>
                  <a:srgbClr val="FFF200"/>
                </a:solidFill>
                <a:latin typeface="Arial"/>
                <a:cs typeface="Arial"/>
              </a:rPr>
              <a:t>1,</a:t>
            </a:r>
            <a:r>
              <a:rPr sz="2450" spc="-2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450" spc="-28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450" spc="-28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450" spc="-28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)</a:t>
            </a:r>
            <a:endParaRPr sz="24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82588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>
                <a:moveTo>
                  <a:pt x="0" y="0"/>
                </a:moveTo>
                <a:lnTo>
                  <a:pt x="10692003" y="0"/>
                </a:lnTo>
              </a:path>
            </a:pathLst>
          </a:custGeom>
          <a:ln w="42287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Components </a:t>
            </a:r>
            <a:r>
              <a:rPr spc="15" dirty="0"/>
              <a:t>of the </a:t>
            </a:r>
            <a:r>
              <a:rPr spc="-400" dirty="0"/>
              <a:t>T</a:t>
            </a:r>
            <a:r>
              <a:rPr sz="6375" spc="-600" baseline="-15032" dirty="0"/>
              <a:t>E</a:t>
            </a:r>
            <a:r>
              <a:rPr sz="4250" spc="-400" dirty="0"/>
              <a:t>X</a:t>
            </a:r>
            <a:r>
              <a:rPr sz="4250" spc="-55" dirty="0"/>
              <a:t> </a:t>
            </a:r>
            <a:r>
              <a:rPr sz="4250" spc="15" dirty="0"/>
              <a:t>System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167913" y="7271994"/>
            <a:ext cx="2773045" cy="537845"/>
          </a:xfrm>
          <a:prstGeom prst="rect">
            <a:avLst/>
          </a:prstGeom>
          <a:solidFill>
            <a:srgbClr val="009900"/>
          </a:solidFill>
        </p:spPr>
        <p:txBody>
          <a:bodyPr vert="horz" wrap="square" lIns="0" tIns="2984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235"/>
              </a:spcBef>
            </a:pP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PS/PDF/.</a:t>
            </a:r>
            <a:r>
              <a:rPr sz="2950" spc="-35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9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950" spc="-35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9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950" spc="-35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950" spc="5" dirty="0">
                <a:solidFill>
                  <a:srgbClr val="FFF200"/>
                </a:solidFill>
                <a:latin typeface="Arial"/>
                <a:cs typeface="Arial"/>
              </a:rPr>
              <a:t>File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6354" y="7254157"/>
            <a:ext cx="403225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200" dirty="0">
                <a:latin typeface="Lucida Sans Unicode"/>
                <a:cs typeface="Lucida Sans Unicode"/>
              </a:rPr>
              <a:t>⇐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22989" y="1217215"/>
            <a:ext cx="2773045" cy="1082675"/>
          </a:xfrm>
          <a:prstGeom prst="rect">
            <a:avLst/>
          </a:prstGeom>
          <a:solidFill>
            <a:srgbClr val="660000"/>
          </a:solidFill>
        </p:spPr>
        <p:txBody>
          <a:bodyPr vert="horz" wrap="square" lIns="0" tIns="2984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235"/>
              </a:spcBef>
            </a:pPr>
            <a:r>
              <a:rPr sz="2950" spc="-280" dirty="0">
                <a:solidFill>
                  <a:srgbClr val="FFF200"/>
                </a:solidFill>
                <a:latin typeface="Arial"/>
                <a:cs typeface="Arial"/>
              </a:rPr>
              <a:t>T</a:t>
            </a:r>
            <a:r>
              <a:rPr sz="4425" spc="-419" baseline="-15065" dirty="0">
                <a:solidFill>
                  <a:srgbClr val="FFF200"/>
                </a:solidFill>
                <a:latin typeface="Arial"/>
                <a:cs typeface="Arial"/>
              </a:rPr>
              <a:t>E</a:t>
            </a:r>
            <a:r>
              <a:rPr sz="2950" spc="-280" dirty="0">
                <a:solidFill>
                  <a:srgbClr val="FFF200"/>
                </a:solidFill>
                <a:latin typeface="Arial"/>
                <a:cs typeface="Arial"/>
              </a:rPr>
              <a:t>X</a:t>
            </a:r>
            <a:r>
              <a:rPr sz="2950" spc="-6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Sources</a:t>
            </a:r>
            <a:endParaRPr sz="295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  <a:spcBef>
                <a:spcPts val="745"/>
              </a:spcBef>
            </a:pP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(+images,</a:t>
            </a:r>
            <a:r>
              <a:rPr sz="2450" spc="-5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10" dirty="0">
                <a:solidFill>
                  <a:srgbClr val="FFF200"/>
                </a:solidFill>
                <a:latin typeface="Arial"/>
                <a:cs typeface="Arial"/>
              </a:rPr>
              <a:t>etc.)</a:t>
            </a:r>
            <a:endParaRPr sz="2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54854" y="2199914"/>
            <a:ext cx="256540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459" dirty="0">
                <a:latin typeface="Lucida Sans Unicode"/>
                <a:cs typeface="Lucida Sans Unicode"/>
              </a:rPr>
              <a:t>⇓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22992" y="2671960"/>
            <a:ext cx="2773045" cy="3329304"/>
          </a:xfrm>
          <a:custGeom>
            <a:avLst/>
            <a:gdLst/>
            <a:ahLst/>
            <a:cxnLst/>
            <a:rect l="l" t="t" r="r" b="b"/>
            <a:pathLst>
              <a:path w="2773045" h="3329304">
                <a:moveTo>
                  <a:pt x="0" y="3328873"/>
                </a:moveTo>
                <a:lnTo>
                  <a:pt x="2773057" y="3328873"/>
                </a:lnTo>
                <a:lnTo>
                  <a:pt x="2773057" y="0"/>
                </a:lnTo>
                <a:lnTo>
                  <a:pt x="0" y="0"/>
                </a:lnTo>
                <a:lnTo>
                  <a:pt x="0" y="3328873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36817" y="3951879"/>
            <a:ext cx="2266315" cy="573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280" dirty="0">
                <a:solidFill>
                  <a:srgbClr val="FFF200"/>
                </a:solidFill>
                <a:latin typeface="Arial"/>
                <a:cs typeface="Arial"/>
              </a:rPr>
              <a:t>T</a:t>
            </a:r>
            <a:r>
              <a:rPr sz="4425" spc="-419" baseline="-15065" dirty="0">
                <a:solidFill>
                  <a:srgbClr val="FFF200"/>
                </a:solidFill>
                <a:latin typeface="Arial"/>
                <a:cs typeface="Arial"/>
              </a:rPr>
              <a:t>E</a:t>
            </a:r>
            <a:r>
              <a:rPr sz="2950" spc="-280" dirty="0">
                <a:solidFill>
                  <a:srgbClr val="FFF200"/>
                </a:solidFill>
                <a:latin typeface="Arial"/>
                <a:cs typeface="Arial"/>
              </a:rPr>
              <a:t>X</a:t>
            </a:r>
            <a:r>
              <a:rPr sz="2950" spc="-6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Compiler</a:t>
            </a:r>
            <a:endParaRPr sz="2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54854" y="5901207"/>
            <a:ext cx="256540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459" dirty="0">
                <a:latin typeface="Lucida Sans Unicode"/>
                <a:cs typeface="Lucida Sans Unicode"/>
              </a:rPr>
              <a:t>⇓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2992" y="6351685"/>
            <a:ext cx="2773045" cy="537845"/>
          </a:xfrm>
          <a:prstGeom prst="rect">
            <a:avLst/>
          </a:prstGeom>
          <a:solidFill>
            <a:srgbClr val="009900"/>
          </a:solidFill>
        </p:spPr>
        <p:txBody>
          <a:bodyPr vert="horz" wrap="square" lIns="0" tIns="2984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235"/>
              </a:spcBef>
            </a:pPr>
            <a:r>
              <a:rPr sz="2950" spc="-20" dirty="0">
                <a:solidFill>
                  <a:srgbClr val="FFF200"/>
                </a:solidFill>
                <a:latin typeface="Arial"/>
                <a:cs typeface="Arial"/>
              </a:rPr>
              <a:t>DVI/PDF</a:t>
            </a:r>
            <a:r>
              <a:rPr sz="2950" spc="-5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950" spc="5" dirty="0">
                <a:solidFill>
                  <a:srgbClr val="FFF200"/>
                </a:solidFill>
                <a:latin typeface="Arial"/>
                <a:cs typeface="Arial"/>
              </a:rPr>
              <a:t>File</a:t>
            </a:r>
            <a:endParaRPr sz="2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54854" y="6862801"/>
            <a:ext cx="256540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459" dirty="0">
                <a:latin typeface="Lucida Sans Unicode"/>
                <a:cs typeface="Lucida Sans Unicode"/>
              </a:rPr>
              <a:t>⇓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22992" y="7313279"/>
            <a:ext cx="2773045" cy="537845"/>
          </a:xfrm>
          <a:prstGeom prst="rect">
            <a:avLst/>
          </a:prstGeom>
          <a:solidFill>
            <a:srgbClr val="000099"/>
          </a:solidFill>
        </p:spPr>
        <p:txBody>
          <a:bodyPr vert="horz" wrap="square" lIns="0" tIns="2984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235"/>
              </a:spcBef>
            </a:pPr>
            <a:r>
              <a:rPr sz="2950" spc="-60" dirty="0">
                <a:solidFill>
                  <a:srgbClr val="FFF200"/>
                </a:solidFill>
                <a:latin typeface="Arial"/>
                <a:cs typeface="Arial"/>
              </a:rPr>
              <a:t>DVI</a:t>
            </a:r>
            <a:r>
              <a:rPr sz="2950" spc="-4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950" spc="5" dirty="0">
                <a:solidFill>
                  <a:srgbClr val="FFF200"/>
                </a:solidFill>
                <a:latin typeface="Arial"/>
                <a:cs typeface="Arial"/>
              </a:rPr>
              <a:t>Converter</a:t>
            </a:r>
            <a:endParaRPr sz="2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11439" y="2487721"/>
            <a:ext cx="403225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200" dirty="0">
                <a:latin typeface="Lucida Sans Unicode"/>
                <a:cs typeface="Lucida Sans Unicode"/>
              </a:rPr>
              <a:t>⇐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11439" y="3389015"/>
            <a:ext cx="403225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200" dirty="0">
                <a:latin typeface="Lucida Sans Unicode"/>
                <a:cs typeface="Lucida Sans Unicode"/>
              </a:rPr>
              <a:t>⇐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11439" y="4487883"/>
            <a:ext cx="403225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200" dirty="0">
                <a:latin typeface="Lucida Sans Unicode"/>
                <a:cs typeface="Lucida Sans Unicode"/>
              </a:rPr>
              <a:t>⇐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73046" y="1862290"/>
            <a:ext cx="2773045" cy="1089660"/>
          </a:xfrm>
          <a:prstGeom prst="rect">
            <a:avLst/>
          </a:prstGeom>
          <a:solidFill>
            <a:srgbClr val="009900"/>
          </a:solidFill>
        </p:spPr>
        <p:txBody>
          <a:bodyPr vert="horz" wrap="square" lIns="0" tIns="2476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95"/>
              </a:spcBef>
            </a:pPr>
            <a:r>
              <a:rPr sz="2950" spc="5" dirty="0">
                <a:solidFill>
                  <a:srgbClr val="FFF200"/>
                </a:solidFill>
                <a:latin typeface="Arial"/>
                <a:cs typeface="Arial"/>
              </a:rPr>
              <a:t>Format</a:t>
            </a:r>
            <a:endParaRPr sz="295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  <a:spcBef>
                <a:spcPts val="745"/>
              </a:spcBef>
            </a:pPr>
            <a:r>
              <a:rPr sz="2450" spc="-270" dirty="0">
                <a:solidFill>
                  <a:srgbClr val="FFF200"/>
                </a:solidFill>
                <a:latin typeface="Arial"/>
                <a:cs typeface="Arial"/>
              </a:rPr>
              <a:t>(L</a:t>
            </a:r>
            <a:r>
              <a:rPr sz="2550" spc="-405" baseline="17973" dirty="0">
                <a:solidFill>
                  <a:srgbClr val="FFF200"/>
                </a:solidFill>
                <a:latin typeface="Arial"/>
                <a:cs typeface="Arial"/>
              </a:rPr>
              <a:t>A</a:t>
            </a:r>
            <a:r>
              <a:rPr sz="2450" spc="-270" dirty="0">
                <a:solidFill>
                  <a:srgbClr val="FFF200"/>
                </a:solidFill>
                <a:latin typeface="Arial"/>
                <a:cs typeface="Arial"/>
              </a:rPr>
              <a:t>T</a:t>
            </a:r>
            <a:r>
              <a:rPr sz="3675" spc="-405" baseline="-14739" dirty="0">
                <a:solidFill>
                  <a:srgbClr val="FFF200"/>
                </a:solidFill>
                <a:latin typeface="Arial"/>
                <a:cs typeface="Arial"/>
              </a:rPr>
              <a:t>E</a:t>
            </a:r>
            <a:r>
              <a:rPr sz="2450" spc="-270" dirty="0">
                <a:solidFill>
                  <a:srgbClr val="FFF200"/>
                </a:solidFill>
                <a:latin typeface="Arial"/>
                <a:cs typeface="Arial"/>
              </a:rPr>
              <a:t>X,</a:t>
            </a:r>
            <a:r>
              <a:rPr sz="2450" spc="-2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450" spc="-29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450" spc="-29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450" spc="-29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)</a:t>
            </a:r>
            <a:endParaRPr sz="24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73048" y="3062864"/>
            <a:ext cx="2773045" cy="1090930"/>
          </a:xfrm>
          <a:prstGeom prst="rect">
            <a:avLst/>
          </a:prstGeom>
          <a:solidFill>
            <a:srgbClr val="009900"/>
          </a:solidFill>
        </p:spPr>
        <p:txBody>
          <a:bodyPr vert="horz" wrap="square" lIns="0" tIns="13970" rIns="0" bIns="0" rtlCol="0">
            <a:spAutoFit/>
          </a:bodyPr>
          <a:lstStyle/>
          <a:p>
            <a:pPr marL="126364" marR="1002030">
              <a:lnSpc>
                <a:spcPts val="3790"/>
              </a:lnSpc>
              <a:spcBef>
                <a:spcPts val="110"/>
              </a:spcBef>
            </a:pP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Macro  </a:t>
            </a:r>
            <a:r>
              <a:rPr sz="2950" spc="-105" dirty="0">
                <a:solidFill>
                  <a:srgbClr val="FFF200"/>
                </a:solidFill>
                <a:latin typeface="Arial"/>
                <a:cs typeface="Arial"/>
              </a:rPr>
              <a:t>P</a:t>
            </a: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a</a:t>
            </a:r>
            <a:r>
              <a:rPr sz="2950" spc="-50" dirty="0">
                <a:solidFill>
                  <a:srgbClr val="FFF200"/>
                </a:solidFill>
                <a:latin typeface="Arial"/>
                <a:cs typeface="Arial"/>
              </a:rPr>
              <a:t>c</a:t>
            </a: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kages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173055" y="4265177"/>
            <a:ext cx="2773045" cy="1555115"/>
          </a:xfrm>
          <a:custGeom>
            <a:avLst/>
            <a:gdLst/>
            <a:ahLst/>
            <a:cxnLst/>
            <a:rect l="l" t="t" r="r" b="b"/>
            <a:pathLst>
              <a:path w="2773045" h="1555114">
                <a:moveTo>
                  <a:pt x="0" y="1554975"/>
                </a:moveTo>
                <a:lnTo>
                  <a:pt x="2773057" y="1554975"/>
                </a:lnTo>
                <a:lnTo>
                  <a:pt x="2773057" y="0"/>
                </a:lnTo>
                <a:lnTo>
                  <a:pt x="0" y="0"/>
                </a:lnTo>
                <a:lnTo>
                  <a:pt x="0" y="15549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299580" y="4179422"/>
            <a:ext cx="2520315" cy="1519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24600"/>
              </a:lnSpc>
              <a:tabLst>
                <a:tab pos="1498600" algn="l"/>
              </a:tabLst>
            </a:pPr>
            <a:r>
              <a:rPr sz="2950" spc="-10" dirty="0">
                <a:solidFill>
                  <a:srgbClr val="FFF200"/>
                </a:solidFill>
                <a:latin typeface="Arial"/>
                <a:cs typeface="Arial"/>
              </a:rPr>
              <a:t>Font </a:t>
            </a: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Data  </a:t>
            </a:r>
            <a:r>
              <a:rPr sz="2450" spc="10" dirty="0">
                <a:solidFill>
                  <a:srgbClr val="FFF200"/>
                </a:solidFill>
                <a:latin typeface="Arial"/>
                <a:cs typeface="Arial"/>
              </a:rPr>
              <a:t>(met</a:t>
            </a:r>
            <a:r>
              <a:rPr sz="2450" spc="40" dirty="0">
                <a:solidFill>
                  <a:srgbClr val="FFF200"/>
                </a:solidFill>
                <a:latin typeface="Arial"/>
                <a:cs typeface="Arial"/>
              </a:rPr>
              <a:t>r</a:t>
            </a:r>
            <a:r>
              <a:rPr sz="2450" spc="10" dirty="0">
                <a:solidFill>
                  <a:srgbClr val="FFF200"/>
                </a:solidFill>
                <a:latin typeface="Arial"/>
                <a:cs typeface="Arial"/>
              </a:rPr>
              <a:t>ic</a:t>
            </a:r>
            <a:r>
              <a:rPr sz="2450" spc="-30" dirty="0">
                <a:solidFill>
                  <a:srgbClr val="FFF200"/>
                </a:solidFill>
                <a:latin typeface="Arial"/>
                <a:cs typeface="Arial"/>
              </a:rPr>
              <a:t>s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,</a:t>
            </a:r>
            <a:r>
              <a:rPr sz="2450" dirty="0">
                <a:solidFill>
                  <a:srgbClr val="FFF200"/>
                </a:solidFill>
                <a:latin typeface="Arial"/>
                <a:cs typeface="Arial"/>
              </a:rPr>
              <a:t>	</a:t>
            </a:r>
            <a:r>
              <a:rPr sz="2450" spc="10" dirty="0">
                <a:solidFill>
                  <a:srgbClr val="FFF200"/>
                </a:solidFill>
                <a:latin typeface="Arial"/>
                <a:cs typeface="Arial"/>
              </a:rPr>
              <a:t>bitma</a:t>
            </a:r>
            <a:r>
              <a:rPr sz="2450" spc="-75" dirty="0">
                <a:solidFill>
                  <a:srgbClr val="FFF200"/>
                </a:solidFill>
                <a:latin typeface="Arial"/>
                <a:cs typeface="Arial"/>
              </a:rPr>
              <a:t>p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,  </a:t>
            </a:r>
            <a:r>
              <a:rPr sz="2450" spc="-60" dirty="0">
                <a:solidFill>
                  <a:srgbClr val="FFF200"/>
                </a:solidFill>
                <a:latin typeface="Arial"/>
                <a:cs typeface="Arial"/>
              </a:rPr>
              <a:t>Type</a:t>
            </a:r>
            <a:r>
              <a:rPr sz="2450" spc="-2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10" dirty="0">
                <a:solidFill>
                  <a:srgbClr val="FFF200"/>
                </a:solidFill>
                <a:latin typeface="Arial"/>
                <a:cs typeface="Arial"/>
              </a:rPr>
              <a:t>1,</a:t>
            </a:r>
            <a:r>
              <a:rPr sz="2450" spc="-2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450" spc="-28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450" spc="-28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450" spc="-28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)</a:t>
            </a:r>
            <a:endParaRPr sz="24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82588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>
                <a:moveTo>
                  <a:pt x="0" y="0"/>
                </a:moveTo>
                <a:lnTo>
                  <a:pt x="10692003" y="0"/>
                </a:lnTo>
              </a:path>
            </a:pathLst>
          </a:custGeom>
          <a:ln w="42287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Components </a:t>
            </a:r>
            <a:r>
              <a:rPr spc="15" dirty="0"/>
              <a:t>of the </a:t>
            </a:r>
            <a:r>
              <a:rPr spc="-400" dirty="0"/>
              <a:t>T</a:t>
            </a:r>
            <a:r>
              <a:rPr sz="6375" spc="-600" baseline="-15032" dirty="0"/>
              <a:t>E</a:t>
            </a:r>
            <a:r>
              <a:rPr sz="4250" spc="-400" dirty="0"/>
              <a:t>X</a:t>
            </a:r>
            <a:r>
              <a:rPr sz="4250" spc="-55" dirty="0"/>
              <a:t> </a:t>
            </a:r>
            <a:r>
              <a:rPr sz="4250" spc="15" dirty="0"/>
              <a:t>System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167913" y="4142944"/>
            <a:ext cx="2773045" cy="532765"/>
          </a:xfrm>
          <a:prstGeom prst="rect">
            <a:avLst/>
          </a:prstGeom>
          <a:solidFill>
            <a:srgbClr val="009900"/>
          </a:solidFill>
        </p:spPr>
        <p:txBody>
          <a:bodyPr vert="horz" wrap="square" lIns="0" tIns="2476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95"/>
              </a:spcBef>
            </a:pPr>
            <a:r>
              <a:rPr sz="2950" spc="-10" dirty="0">
                <a:solidFill>
                  <a:srgbClr val="FFF200"/>
                </a:solidFill>
                <a:latin typeface="Arial"/>
                <a:cs typeface="Arial"/>
              </a:rPr>
              <a:t>Aux.</a:t>
            </a:r>
            <a:r>
              <a:rPr sz="2950" spc="-9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Files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913" y="7271994"/>
            <a:ext cx="2773045" cy="537845"/>
          </a:xfrm>
          <a:prstGeom prst="rect">
            <a:avLst/>
          </a:prstGeom>
          <a:solidFill>
            <a:srgbClr val="009900"/>
          </a:solidFill>
        </p:spPr>
        <p:txBody>
          <a:bodyPr vert="horz" wrap="square" lIns="0" tIns="2984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235"/>
              </a:spcBef>
            </a:pP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PS/PDF/.</a:t>
            </a:r>
            <a:r>
              <a:rPr sz="2950" spc="-35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9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950" spc="-35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9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950" spc="-35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950" spc="5" dirty="0">
                <a:solidFill>
                  <a:srgbClr val="FFF200"/>
                </a:solidFill>
                <a:latin typeface="Arial"/>
                <a:cs typeface="Arial"/>
              </a:rPr>
              <a:t>File</a:t>
            </a:r>
            <a:endParaRPr sz="2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6354" y="4068452"/>
            <a:ext cx="403225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580" dirty="0">
                <a:latin typeface="Lucida Sans Unicode"/>
                <a:cs typeface="Lucida Sans Unicode"/>
              </a:rPr>
              <a:t>⇔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56354" y="7254157"/>
            <a:ext cx="403225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200" dirty="0">
                <a:latin typeface="Lucida Sans Unicode"/>
                <a:cs typeface="Lucida Sans Unicode"/>
              </a:rPr>
              <a:t>⇐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22989" y="1217215"/>
            <a:ext cx="2773045" cy="1082675"/>
          </a:xfrm>
          <a:prstGeom prst="rect">
            <a:avLst/>
          </a:prstGeom>
          <a:solidFill>
            <a:srgbClr val="660000"/>
          </a:solidFill>
        </p:spPr>
        <p:txBody>
          <a:bodyPr vert="horz" wrap="square" lIns="0" tIns="2984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235"/>
              </a:spcBef>
            </a:pPr>
            <a:r>
              <a:rPr sz="2950" spc="-280" dirty="0">
                <a:solidFill>
                  <a:srgbClr val="FFF200"/>
                </a:solidFill>
                <a:latin typeface="Arial"/>
                <a:cs typeface="Arial"/>
              </a:rPr>
              <a:t>T</a:t>
            </a:r>
            <a:r>
              <a:rPr sz="4425" spc="-419" baseline="-15065" dirty="0">
                <a:solidFill>
                  <a:srgbClr val="FFF200"/>
                </a:solidFill>
                <a:latin typeface="Arial"/>
                <a:cs typeface="Arial"/>
              </a:rPr>
              <a:t>E</a:t>
            </a:r>
            <a:r>
              <a:rPr sz="2950" spc="-280" dirty="0">
                <a:solidFill>
                  <a:srgbClr val="FFF200"/>
                </a:solidFill>
                <a:latin typeface="Arial"/>
                <a:cs typeface="Arial"/>
              </a:rPr>
              <a:t>X</a:t>
            </a:r>
            <a:r>
              <a:rPr sz="2950" spc="-6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Sources</a:t>
            </a:r>
            <a:endParaRPr sz="295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  <a:spcBef>
                <a:spcPts val="745"/>
              </a:spcBef>
            </a:pP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(+images,</a:t>
            </a:r>
            <a:r>
              <a:rPr sz="2450" spc="-5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10" dirty="0">
                <a:solidFill>
                  <a:srgbClr val="FFF200"/>
                </a:solidFill>
                <a:latin typeface="Arial"/>
                <a:cs typeface="Arial"/>
              </a:rPr>
              <a:t>etc.)</a:t>
            </a:r>
            <a:endParaRPr sz="2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54854" y="2199914"/>
            <a:ext cx="256540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459" dirty="0">
                <a:latin typeface="Lucida Sans Unicode"/>
                <a:cs typeface="Lucida Sans Unicode"/>
              </a:rPr>
              <a:t>⇓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22992" y="2671960"/>
            <a:ext cx="2773045" cy="3329304"/>
          </a:xfrm>
          <a:custGeom>
            <a:avLst/>
            <a:gdLst/>
            <a:ahLst/>
            <a:cxnLst/>
            <a:rect l="l" t="t" r="r" b="b"/>
            <a:pathLst>
              <a:path w="2773045" h="3329304">
                <a:moveTo>
                  <a:pt x="0" y="3328873"/>
                </a:moveTo>
                <a:lnTo>
                  <a:pt x="2773057" y="3328873"/>
                </a:lnTo>
                <a:lnTo>
                  <a:pt x="2773057" y="0"/>
                </a:lnTo>
                <a:lnTo>
                  <a:pt x="0" y="0"/>
                </a:lnTo>
                <a:lnTo>
                  <a:pt x="0" y="3328873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36817" y="3951879"/>
            <a:ext cx="2266315" cy="573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280" dirty="0">
                <a:solidFill>
                  <a:srgbClr val="FFF200"/>
                </a:solidFill>
                <a:latin typeface="Arial"/>
                <a:cs typeface="Arial"/>
              </a:rPr>
              <a:t>T</a:t>
            </a:r>
            <a:r>
              <a:rPr sz="4425" spc="-419" baseline="-15065" dirty="0">
                <a:solidFill>
                  <a:srgbClr val="FFF200"/>
                </a:solidFill>
                <a:latin typeface="Arial"/>
                <a:cs typeface="Arial"/>
              </a:rPr>
              <a:t>E</a:t>
            </a:r>
            <a:r>
              <a:rPr sz="2950" spc="-280" dirty="0">
                <a:solidFill>
                  <a:srgbClr val="FFF200"/>
                </a:solidFill>
                <a:latin typeface="Arial"/>
                <a:cs typeface="Arial"/>
              </a:rPr>
              <a:t>X</a:t>
            </a:r>
            <a:r>
              <a:rPr sz="2950" spc="-6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Compiler</a:t>
            </a:r>
            <a:endParaRPr sz="2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54854" y="5901207"/>
            <a:ext cx="256540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459" dirty="0">
                <a:latin typeface="Lucida Sans Unicode"/>
                <a:cs typeface="Lucida Sans Unicode"/>
              </a:rPr>
              <a:t>⇓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22992" y="6351685"/>
            <a:ext cx="2773045" cy="537845"/>
          </a:xfrm>
          <a:prstGeom prst="rect">
            <a:avLst/>
          </a:prstGeom>
          <a:solidFill>
            <a:srgbClr val="009900"/>
          </a:solidFill>
        </p:spPr>
        <p:txBody>
          <a:bodyPr vert="horz" wrap="square" lIns="0" tIns="2984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235"/>
              </a:spcBef>
            </a:pPr>
            <a:r>
              <a:rPr sz="2950" spc="-20" dirty="0">
                <a:solidFill>
                  <a:srgbClr val="FFF200"/>
                </a:solidFill>
                <a:latin typeface="Arial"/>
                <a:cs typeface="Arial"/>
              </a:rPr>
              <a:t>DVI/PDF</a:t>
            </a:r>
            <a:r>
              <a:rPr sz="2950" spc="-5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950" spc="5" dirty="0">
                <a:solidFill>
                  <a:srgbClr val="FFF200"/>
                </a:solidFill>
                <a:latin typeface="Arial"/>
                <a:cs typeface="Arial"/>
              </a:rPr>
              <a:t>File</a:t>
            </a:r>
            <a:endParaRPr sz="2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54854" y="6862801"/>
            <a:ext cx="256540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459" dirty="0">
                <a:latin typeface="Lucida Sans Unicode"/>
                <a:cs typeface="Lucida Sans Unicode"/>
              </a:rPr>
              <a:t>⇓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2992" y="7313279"/>
            <a:ext cx="2773045" cy="537845"/>
          </a:xfrm>
          <a:prstGeom prst="rect">
            <a:avLst/>
          </a:prstGeom>
          <a:solidFill>
            <a:srgbClr val="000099"/>
          </a:solidFill>
        </p:spPr>
        <p:txBody>
          <a:bodyPr vert="horz" wrap="square" lIns="0" tIns="2984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235"/>
              </a:spcBef>
            </a:pPr>
            <a:r>
              <a:rPr sz="2950" spc="-60" dirty="0">
                <a:solidFill>
                  <a:srgbClr val="FFF200"/>
                </a:solidFill>
                <a:latin typeface="Arial"/>
                <a:cs typeface="Arial"/>
              </a:rPr>
              <a:t>DVI</a:t>
            </a:r>
            <a:r>
              <a:rPr sz="2950" spc="-4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950" spc="5" dirty="0">
                <a:solidFill>
                  <a:srgbClr val="FFF200"/>
                </a:solidFill>
                <a:latin typeface="Arial"/>
                <a:cs typeface="Arial"/>
              </a:rPr>
              <a:t>Converter</a:t>
            </a:r>
            <a:endParaRPr sz="29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11439" y="2487721"/>
            <a:ext cx="403225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200" dirty="0">
                <a:latin typeface="Lucida Sans Unicode"/>
                <a:cs typeface="Lucida Sans Unicode"/>
              </a:rPr>
              <a:t>⇐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11439" y="3389015"/>
            <a:ext cx="403225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200" dirty="0">
                <a:latin typeface="Lucida Sans Unicode"/>
                <a:cs typeface="Lucida Sans Unicode"/>
              </a:rPr>
              <a:t>⇐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11439" y="4487883"/>
            <a:ext cx="403225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200" dirty="0">
                <a:latin typeface="Lucida Sans Unicode"/>
                <a:cs typeface="Lucida Sans Unicode"/>
              </a:rPr>
              <a:t>⇐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73046" y="1862290"/>
            <a:ext cx="2773045" cy="1089660"/>
          </a:xfrm>
          <a:prstGeom prst="rect">
            <a:avLst/>
          </a:prstGeom>
          <a:solidFill>
            <a:srgbClr val="009900"/>
          </a:solidFill>
        </p:spPr>
        <p:txBody>
          <a:bodyPr vert="horz" wrap="square" lIns="0" tIns="2476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95"/>
              </a:spcBef>
            </a:pPr>
            <a:r>
              <a:rPr sz="2950" spc="5" dirty="0">
                <a:solidFill>
                  <a:srgbClr val="FFF200"/>
                </a:solidFill>
                <a:latin typeface="Arial"/>
                <a:cs typeface="Arial"/>
              </a:rPr>
              <a:t>Format</a:t>
            </a:r>
            <a:endParaRPr sz="295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  <a:spcBef>
                <a:spcPts val="745"/>
              </a:spcBef>
            </a:pPr>
            <a:r>
              <a:rPr sz="2450" spc="-270" dirty="0">
                <a:solidFill>
                  <a:srgbClr val="FFF200"/>
                </a:solidFill>
                <a:latin typeface="Arial"/>
                <a:cs typeface="Arial"/>
              </a:rPr>
              <a:t>(L</a:t>
            </a:r>
            <a:r>
              <a:rPr sz="2550" spc="-405" baseline="17973" dirty="0">
                <a:solidFill>
                  <a:srgbClr val="FFF200"/>
                </a:solidFill>
                <a:latin typeface="Arial"/>
                <a:cs typeface="Arial"/>
              </a:rPr>
              <a:t>A</a:t>
            </a:r>
            <a:r>
              <a:rPr sz="2450" spc="-270" dirty="0">
                <a:solidFill>
                  <a:srgbClr val="FFF200"/>
                </a:solidFill>
                <a:latin typeface="Arial"/>
                <a:cs typeface="Arial"/>
              </a:rPr>
              <a:t>T</a:t>
            </a:r>
            <a:r>
              <a:rPr sz="3675" spc="-405" baseline="-14739" dirty="0">
                <a:solidFill>
                  <a:srgbClr val="FFF200"/>
                </a:solidFill>
                <a:latin typeface="Arial"/>
                <a:cs typeface="Arial"/>
              </a:rPr>
              <a:t>E</a:t>
            </a:r>
            <a:r>
              <a:rPr sz="2450" spc="-270" dirty="0">
                <a:solidFill>
                  <a:srgbClr val="FFF200"/>
                </a:solidFill>
                <a:latin typeface="Arial"/>
                <a:cs typeface="Arial"/>
              </a:rPr>
              <a:t>X,</a:t>
            </a:r>
            <a:r>
              <a:rPr sz="2450" spc="-2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450" spc="-29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450" spc="-29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450" spc="-29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)</a:t>
            </a:r>
            <a:endParaRPr sz="24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173048" y="3062864"/>
            <a:ext cx="2773045" cy="1090930"/>
          </a:xfrm>
          <a:custGeom>
            <a:avLst/>
            <a:gdLst/>
            <a:ahLst/>
            <a:cxnLst/>
            <a:rect l="l" t="t" r="r" b="b"/>
            <a:pathLst>
              <a:path w="2773045" h="1090929">
                <a:moveTo>
                  <a:pt x="0" y="1090870"/>
                </a:moveTo>
                <a:lnTo>
                  <a:pt x="2773057" y="1090870"/>
                </a:lnTo>
                <a:lnTo>
                  <a:pt x="2773057" y="0"/>
                </a:lnTo>
                <a:lnTo>
                  <a:pt x="0" y="0"/>
                </a:lnTo>
                <a:lnTo>
                  <a:pt x="0" y="109087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286873" y="3056680"/>
            <a:ext cx="1661795" cy="986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6900"/>
              </a:lnSpc>
            </a:pP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Macro  </a:t>
            </a:r>
            <a:r>
              <a:rPr sz="2950" spc="-105" dirty="0">
                <a:solidFill>
                  <a:srgbClr val="FFF200"/>
                </a:solidFill>
                <a:latin typeface="Arial"/>
                <a:cs typeface="Arial"/>
              </a:rPr>
              <a:t>P</a:t>
            </a: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a</a:t>
            </a:r>
            <a:r>
              <a:rPr sz="2950" spc="-50" dirty="0">
                <a:solidFill>
                  <a:srgbClr val="FFF200"/>
                </a:solidFill>
                <a:latin typeface="Arial"/>
                <a:cs typeface="Arial"/>
              </a:rPr>
              <a:t>c</a:t>
            </a: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kages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173055" y="4265177"/>
            <a:ext cx="2773045" cy="1555115"/>
          </a:xfrm>
          <a:custGeom>
            <a:avLst/>
            <a:gdLst/>
            <a:ahLst/>
            <a:cxnLst/>
            <a:rect l="l" t="t" r="r" b="b"/>
            <a:pathLst>
              <a:path w="2773045" h="1555114">
                <a:moveTo>
                  <a:pt x="0" y="1554975"/>
                </a:moveTo>
                <a:lnTo>
                  <a:pt x="2773057" y="1554975"/>
                </a:lnTo>
                <a:lnTo>
                  <a:pt x="2773057" y="0"/>
                </a:lnTo>
                <a:lnTo>
                  <a:pt x="0" y="0"/>
                </a:lnTo>
                <a:lnTo>
                  <a:pt x="0" y="15549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286880" y="4179422"/>
            <a:ext cx="2545715" cy="153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4600"/>
              </a:lnSpc>
              <a:tabLst>
                <a:tab pos="1511300" algn="l"/>
              </a:tabLst>
            </a:pPr>
            <a:r>
              <a:rPr sz="2950" spc="-10" dirty="0">
                <a:solidFill>
                  <a:srgbClr val="FFF200"/>
                </a:solidFill>
                <a:latin typeface="Arial"/>
                <a:cs typeface="Arial"/>
              </a:rPr>
              <a:t>Font </a:t>
            </a:r>
            <a:r>
              <a:rPr sz="2950" spc="10" dirty="0">
                <a:solidFill>
                  <a:srgbClr val="FFF200"/>
                </a:solidFill>
                <a:latin typeface="Arial"/>
                <a:cs typeface="Arial"/>
              </a:rPr>
              <a:t>Data  </a:t>
            </a:r>
            <a:r>
              <a:rPr sz="2450" spc="10" dirty="0">
                <a:solidFill>
                  <a:srgbClr val="FFF200"/>
                </a:solidFill>
                <a:latin typeface="Arial"/>
                <a:cs typeface="Arial"/>
              </a:rPr>
              <a:t>(met</a:t>
            </a:r>
            <a:r>
              <a:rPr sz="2450" spc="40" dirty="0">
                <a:solidFill>
                  <a:srgbClr val="FFF200"/>
                </a:solidFill>
                <a:latin typeface="Arial"/>
                <a:cs typeface="Arial"/>
              </a:rPr>
              <a:t>r</a:t>
            </a:r>
            <a:r>
              <a:rPr sz="2450" spc="10" dirty="0">
                <a:solidFill>
                  <a:srgbClr val="FFF200"/>
                </a:solidFill>
                <a:latin typeface="Arial"/>
                <a:cs typeface="Arial"/>
              </a:rPr>
              <a:t>ic</a:t>
            </a:r>
            <a:r>
              <a:rPr sz="2450" spc="-30" dirty="0">
                <a:solidFill>
                  <a:srgbClr val="FFF200"/>
                </a:solidFill>
                <a:latin typeface="Arial"/>
                <a:cs typeface="Arial"/>
              </a:rPr>
              <a:t>s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,</a:t>
            </a:r>
            <a:r>
              <a:rPr sz="2450" dirty="0">
                <a:solidFill>
                  <a:srgbClr val="FFF200"/>
                </a:solidFill>
                <a:latin typeface="Arial"/>
                <a:cs typeface="Arial"/>
              </a:rPr>
              <a:t>	</a:t>
            </a:r>
            <a:r>
              <a:rPr sz="2450" spc="10" dirty="0">
                <a:solidFill>
                  <a:srgbClr val="FFF200"/>
                </a:solidFill>
                <a:latin typeface="Arial"/>
                <a:cs typeface="Arial"/>
              </a:rPr>
              <a:t>bitma</a:t>
            </a:r>
            <a:r>
              <a:rPr sz="2450" spc="-75" dirty="0">
                <a:solidFill>
                  <a:srgbClr val="FFF200"/>
                </a:solidFill>
                <a:latin typeface="Arial"/>
                <a:cs typeface="Arial"/>
              </a:rPr>
              <a:t>p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,  </a:t>
            </a:r>
            <a:r>
              <a:rPr sz="2450" spc="-60" dirty="0">
                <a:solidFill>
                  <a:srgbClr val="FFF200"/>
                </a:solidFill>
                <a:latin typeface="Arial"/>
                <a:cs typeface="Arial"/>
              </a:rPr>
              <a:t>Type</a:t>
            </a:r>
            <a:r>
              <a:rPr sz="2450" spc="-2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10" dirty="0">
                <a:solidFill>
                  <a:srgbClr val="FFF200"/>
                </a:solidFill>
                <a:latin typeface="Arial"/>
                <a:cs typeface="Arial"/>
              </a:rPr>
              <a:t>1,</a:t>
            </a:r>
            <a:r>
              <a:rPr sz="2450" spc="-2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450" spc="-28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450" spc="-28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.</a:t>
            </a:r>
            <a:r>
              <a:rPr sz="2450" spc="-28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FFF200"/>
                </a:solidFill>
                <a:latin typeface="Arial"/>
                <a:cs typeface="Arial"/>
              </a:rPr>
              <a:t>)</a:t>
            </a:r>
            <a:endParaRPr sz="24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82588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>
                <a:moveTo>
                  <a:pt x="0" y="0"/>
                </a:moveTo>
                <a:lnTo>
                  <a:pt x="10692003" y="0"/>
                </a:lnTo>
              </a:path>
            </a:pathLst>
          </a:custGeom>
          <a:ln w="42287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C008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1019</Words>
  <Application>Microsoft Office PowerPoint</Application>
  <PresentationFormat>Custom</PresentationFormat>
  <Paragraphs>276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Typesetting with TEX  / LATEX</vt:lpstr>
      <vt:lpstr>What is TEX  / LATEX?</vt:lpstr>
      <vt:lpstr>Why LATEX?</vt:lpstr>
      <vt:lpstr>TEX  / LATEX Resources</vt:lpstr>
      <vt:lpstr>Components of the TEX System</vt:lpstr>
      <vt:lpstr>Components of the TEX System</vt:lpstr>
      <vt:lpstr>Components of the TEX System</vt:lpstr>
      <vt:lpstr>Components of the TEX System</vt:lpstr>
      <vt:lpstr>Components of the TEX System</vt:lpstr>
      <vt:lpstr>Components of the TEX System</vt:lpstr>
      <vt:lpstr>Components of the TEX System</vt:lpstr>
      <vt:lpstr>Components of the TEX System</vt:lpstr>
      <vt:lpstr>Basic Structure and Syntax</vt:lpstr>
      <vt:lpstr>Overall Document Structure</vt:lpstr>
      <vt:lpstr>LATEX  Commands</vt:lpstr>
      <vt:lpstr>Environments</vt:lpstr>
      <vt:lpstr>Grouping</vt:lpstr>
      <vt:lpstr>Characters, Words, Paragraphs</vt:lpstr>
      <vt:lpstr>Spaces</vt:lpstr>
      <vt:lpstr>New Lines</vt:lpstr>
      <vt:lpstr>Quotes, Hyphens and Dashes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Typesetting with TeX / LaTeX- Part I</dc:title>
  <dc:subject>Typesetting with TeX / LaTeX</dc:subject>
  <dc:creator>F. C. Langbein</dc:creator>
  <cp:keywords>tex,latex,typesetting,introduction</cp:keywords>
  <cp:lastModifiedBy>Microsoft</cp:lastModifiedBy>
  <cp:revision>3</cp:revision>
  <dcterms:created xsi:type="dcterms:W3CDTF">2017-09-14T04:34:53Z</dcterms:created>
  <dcterms:modified xsi:type="dcterms:W3CDTF">2017-09-14T06:02:31Z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2006-05-15T00:00:00Z</vt:filetime>
  </property>
  <property fmtid="{D5CDD505-2E9C-101B-9397-08002B2CF9AE}" pid="3" name="Creator">
    <vt:lpwstr>PDFLaTeX</vt:lpwstr>
  </property>
  <property fmtid="{D5CDD505-2E9C-101B-9397-08002B2CF9AE}" pid="4" name="LastSaved">
    <vt:filetime>2017-09-14T00:00:00Z</vt:filetime>
  </property>
</Properties>
</file>