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0680700" cy="82677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494" y="-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051680" y="3917826"/>
            <a:ext cx="6529030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CA" sz="3579" b="1" dirty="0" smtClean="0">
                <a:solidFill>
                  <a:srgbClr val="000080"/>
                </a:solidFill>
                <a:latin typeface="Arial Bold"/>
                <a:cs typeface="Arial Bold"/>
              </a:rPr>
              <a:t>Part II: Formatting and Layout</a:t>
            </a:r>
          </a:p>
          <a:p>
            <a:pPr algn="ctr">
              <a:lnSpc>
                <a:spcPts val="4080"/>
              </a:lnSpc>
            </a:pPr>
            <a:endParaRPr lang="en-CA" sz="3569" dirty="0">
              <a:solidFill>
                <a:srgbClr val="000000"/>
              </a:solidFill>
            </a:endParaRPr>
          </a:p>
        </p:txBody>
      </p:sp>
      <p:sp>
        <p:nvSpPr>
          <p:cNvPr id="10" name="object 2"/>
          <p:cNvSpPr/>
          <p:nvPr/>
        </p:nvSpPr>
        <p:spPr>
          <a:xfrm>
            <a:off x="1661288" y="2006600"/>
            <a:ext cx="7369809" cy="90170"/>
          </a:xfrm>
          <a:custGeom>
            <a:avLst/>
            <a:gdLst/>
            <a:ahLst/>
            <a:cxnLst/>
            <a:rect l="l" t="t" r="r" b="b"/>
            <a:pathLst>
              <a:path w="7369809" h="90170">
                <a:moveTo>
                  <a:pt x="0" y="89999"/>
                </a:moveTo>
                <a:lnTo>
                  <a:pt x="7369416" y="89999"/>
                </a:lnTo>
                <a:lnTo>
                  <a:pt x="7369416" y="0"/>
                </a:lnTo>
                <a:lnTo>
                  <a:pt x="0" y="0"/>
                </a:lnTo>
                <a:lnTo>
                  <a:pt x="0" y="8999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1837491" y="2235238"/>
            <a:ext cx="7017384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Typesetting </a:t>
            </a:r>
            <a:r>
              <a:rPr kumimoji="0" lang="en-US" sz="4400" b="0" i="0" u="none" strike="noStrike" kern="1200" cap="none" spc="1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</a:t>
            </a:r>
            <a:r>
              <a:rPr kumimoji="0" lang="en-US" sz="4400" b="0" i="0" u="none" strike="noStrike" kern="1200" cap="none" spc="-40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6375" b="0" i="0" u="none" strike="noStrike" kern="1200" cap="none" spc="-600" normalizeH="0" baseline="-15032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sz="4250" b="0" i="0" u="none" strike="noStrike" kern="1200" cap="none" spc="-40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  </a:t>
            </a:r>
            <a:r>
              <a:rPr kumimoji="0" lang="en-US" sz="4250" b="0" i="0" u="none" strike="noStrike" kern="1200" cap="none" spc="1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en-US" sz="4250" b="0" i="0" u="none" strike="noStrike" kern="1200" cap="none" spc="-37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250" b="0" i="0" u="none" strike="noStrike" kern="1200" cap="none" spc="-67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</a:t>
            </a:r>
            <a:r>
              <a:rPr kumimoji="0" lang="en-US" sz="4425" b="0" i="0" u="none" strike="noStrike" kern="1200" cap="none" spc="-1005" normalizeH="0" baseline="1789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4250" b="0" i="0" u="none" strike="noStrike" kern="1200" cap="none" spc="-67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6375" b="0" i="0" u="none" strike="noStrike" kern="1200" cap="none" spc="-1005" normalizeH="0" baseline="-15032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sz="4250" b="0" i="0" u="none" strike="noStrike" kern="1200" cap="none" spc="-67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endParaRPr kumimoji="0" lang="en-US" sz="42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1661279" y="3083626"/>
            <a:ext cx="7369809" cy="90170"/>
          </a:xfrm>
          <a:custGeom>
            <a:avLst/>
            <a:gdLst/>
            <a:ahLst/>
            <a:cxnLst/>
            <a:rect l="l" t="t" r="r" b="b"/>
            <a:pathLst>
              <a:path w="7369809" h="90169">
                <a:moveTo>
                  <a:pt x="0" y="89999"/>
                </a:moveTo>
                <a:lnTo>
                  <a:pt x="7369416" y="89999"/>
                </a:lnTo>
                <a:lnTo>
                  <a:pt x="7369416" y="0"/>
                </a:lnTo>
                <a:lnTo>
                  <a:pt x="0" y="0"/>
                </a:lnTo>
                <a:lnTo>
                  <a:pt x="0" y="8999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028700" y="190500"/>
            <a:ext cx="2768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88" b="1" smtClean="0">
                <a:solidFill>
                  <a:srgbClr val="000000"/>
                </a:solidFill>
                <a:latin typeface="Arial Bold"/>
                <a:cs typeface="Arial Bold"/>
              </a:rPr>
              <a:t>E</a:t>
            </a:r>
            <a:r>
              <a:rPr lang="en-CA" sz="1992" b="1" smtClean="0">
                <a:solidFill>
                  <a:srgbClr val="000000"/>
                </a:solidFill>
                <a:latin typeface="Arial Bold"/>
                <a:cs typeface="Arial Bold"/>
              </a:rPr>
              <a:t>DUCATION</a:t>
            </a:r>
          </a:p>
          <a:p>
            <a:pPr>
              <a:lnSpc>
                <a:spcPts val="2875"/>
              </a:lnSpc>
            </a:pPr>
            <a:endParaRPr lang="en-CA" sz="2038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260600"/>
            <a:ext cx="2768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88" b="1" smtClean="0">
                <a:solidFill>
                  <a:srgbClr val="000000"/>
                </a:solidFill>
                <a:latin typeface="Arial Bold"/>
                <a:cs typeface="Arial Bold"/>
              </a:rPr>
              <a:t>E</a:t>
            </a:r>
            <a:r>
              <a:rPr lang="en-CA" sz="1992" b="1" smtClean="0">
                <a:solidFill>
                  <a:srgbClr val="000000"/>
                </a:solidFill>
                <a:latin typeface="Arial Bold"/>
                <a:cs typeface="Arial Bold"/>
              </a:rPr>
              <a:t>XPERIENCE</a:t>
            </a:r>
          </a:p>
          <a:p>
            <a:pPr>
              <a:lnSpc>
                <a:spcPts val="2875"/>
              </a:lnSpc>
            </a:pPr>
            <a:endParaRPr lang="en-CA" sz="203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98900" y="152400"/>
            <a:ext cx="6667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78" smtClean="0">
                <a:solidFill>
                  <a:srgbClr val="000000"/>
                </a:solidFill>
                <a:latin typeface="Arial"/>
                <a:cs typeface="Arial"/>
              </a:rPr>
              <a:t>Ph.D., Engineering Mechanics, 1993</a:t>
            </a:r>
            <a:r>
              <a:rPr lang="en-CA" sz="247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8" smtClean="0">
                <a:solidFill>
                  <a:srgbClr val="000000"/>
                </a:solidFill>
                <a:latin typeface="Times New Roman"/>
              </a:rPr>
            </a:br>
            <a:r>
              <a:rPr lang="en-CA" sz="2478" smtClean="0">
                <a:solidFill>
                  <a:srgbClr val="000000"/>
                </a:solidFill>
                <a:latin typeface="Arial"/>
                <a:cs typeface="Arial"/>
              </a:rPr>
              <a:t>University of Wisconsin-Madison</a:t>
            </a:r>
          </a:p>
          <a:p>
            <a:pPr>
              <a:lnSpc>
                <a:spcPts val="318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98900" y="1130300"/>
            <a:ext cx="6667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78" smtClean="0">
                <a:solidFill>
                  <a:srgbClr val="000000"/>
                </a:solidFill>
                <a:latin typeface="Arial"/>
                <a:cs typeface="Arial"/>
              </a:rPr>
              <a:t>M.S., Engineering Science, 1987</a:t>
            </a:r>
            <a:r>
              <a:rPr lang="en-CA" sz="2478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8" smtClean="0">
                <a:solidFill>
                  <a:srgbClr val="000000"/>
                </a:solidFill>
                <a:latin typeface="Times New Roman"/>
              </a:rPr>
            </a:br>
            <a:r>
              <a:rPr lang="en-CA" sz="2478" smtClean="0">
                <a:solidFill>
                  <a:srgbClr val="000000"/>
                </a:solidFill>
                <a:latin typeface="Arial"/>
                <a:cs typeface="Arial"/>
              </a:rPr>
              <a:t>Harvard University</a:t>
            </a:r>
          </a:p>
          <a:p>
            <a:pPr>
              <a:lnSpc>
                <a:spcPts val="318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8900" y="2260600"/>
            <a:ext cx="6667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78" smtClean="0">
                <a:solidFill>
                  <a:srgbClr val="000000"/>
                </a:solidFill>
                <a:latin typeface="Arial"/>
                <a:cs typeface="Arial"/>
              </a:rPr>
              <a:t>Some jobs here and some jobs there.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3035300"/>
            <a:ext cx="61087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920"/>
              </a:lnSpc>
            </a:pPr>
            <a:r>
              <a:rPr lang="en-CA" sz="5150" b="1" smtClean="0">
                <a:solidFill>
                  <a:srgbClr val="000080"/>
                </a:solidFill>
                <a:latin typeface="Arial Bold"/>
                <a:cs typeface="Arial Bold"/>
              </a:rPr>
              <a:t>Lists</a:t>
            </a:r>
          </a:p>
          <a:p>
            <a:pPr>
              <a:lnSpc>
                <a:spcPts val="5920"/>
              </a:lnSpc>
            </a:pPr>
            <a:endParaRPr lang="en-CA" sz="51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Itemize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1168400"/>
            <a:ext cx="100584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Bullet lists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 are created by an itemize environment: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16256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\begin{itemize}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First item.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2590800"/>
            <a:ext cx="5067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Second item.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Third item.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\end{itemize}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0" y="1663700"/>
            <a:ext cx="5105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• First item.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0" y="2146300"/>
            <a:ext cx="5105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• Second item.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61000" y="2628900"/>
            <a:ext cx="5105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• Third item.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500" y="43434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0610">
              <a:lnSpc>
                <a:spcPts val="3800"/>
              </a:lnSpc>
            </a:pP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Change labels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  on a case-by-case basis by using an op-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tional argument: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2100" y="5359400"/>
            <a:ext cx="3175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\begin{itemize}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7531100" y="5359400"/>
            <a:ext cx="1498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♣ clubs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292100" y="5829300"/>
            <a:ext cx="4965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\item[$\clubsuit$] clubs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7531100" y="5829300"/>
            <a:ext cx="1739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♥ hearts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292100" y="6299200"/>
            <a:ext cx="103886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\item[$\heartsuit$] hearts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\end{itemize}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Nested Itemize Environments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1684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Up to four itemize environments may be</a:t>
            </a: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 nested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 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16256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\begin{itemize}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1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2590800"/>
            <a:ext cx="5067300" cy="255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\begin{itemize}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1.1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1.2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\end{itemize}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2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2100" y="4991100"/>
            <a:ext cx="5067300" cy="207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\begin{itemize}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2.1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\end{itemize}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\end{itemize}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0" y="1625600"/>
            <a:ext cx="51054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  <a:tabLst>
                <a:tab pos="482600" algn="l"/>
              </a:tabLst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• Item 1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	- Item 1.1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43600" y="2628900"/>
            <a:ext cx="4622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- Item 1.2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61000" y="3111500"/>
            <a:ext cx="5105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• Item 2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43600" y="3594100"/>
            <a:ext cx="4622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- Item 2.1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Enumerate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1176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0610">
              <a:lnSpc>
                <a:spcPts val="3800"/>
              </a:lnSpc>
            </a:pP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Numbered lists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  are  generated  like  itemized  lists  in  an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enumerate environment: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20447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\begin{enumerate}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1</a:t>
            </a:r>
          </a:p>
          <a:p>
            <a:pPr>
              <a:lnSpc>
                <a:spcPts val="361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29845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\begin{enumerate}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1.1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2100" y="3949700"/>
            <a:ext cx="5067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1.2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\end{enumerate}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2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2100" y="53975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\begin{enumerate}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 2.1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100" y="63500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\end{enumerate}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\end{ernumerate}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61000" y="2044700"/>
            <a:ext cx="51054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  <a:tabLst>
                <a:tab pos="482600" algn="l"/>
              </a:tabLst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1. Item 1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	(a) Item 1.1</a:t>
            </a:r>
          </a:p>
          <a:p>
            <a:pPr>
              <a:lnSpc>
                <a:spcPts val="361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43600" y="3035300"/>
            <a:ext cx="4622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(b) Item 1.2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61000" y="3505200"/>
            <a:ext cx="5105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2. Item 2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943600" y="3987800"/>
            <a:ext cx="4622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(a) Item 2.1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Enumerate and Itemize Lists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1176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Enumerate and itemize lists may be nested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(level is handled separately)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21082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\begin{itemize}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Item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30734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\begin{enumerate}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Enum 1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2100" y="4025900"/>
            <a:ext cx="5067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Enum 2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\end{enumerate}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\end{itemize}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0" y="2146300"/>
            <a:ext cx="5105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• First: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43600" y="2628900"/>
            <a:ext cx="4622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1. Enum 1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43600" y="3111500"/>
            <a:ext cx="4622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2. Enum 2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1500" y="57785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Optional \item argument to set label can also be used for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enumerate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71500" y="68326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Check out the enumerate package for more numbered list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styles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155700" y="2413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Change Labels Globally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2827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The default label can be redefined for the whole level: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1816100"/>
            <a:ext cx="3175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\begin{itemize}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7620000" y="1816100"/>
            <a:ext cx="15621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⋆ Item 1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69900" y="2298700"/>
            <a:ext cx="7099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\renewcommand{\labelitemi}{$\star$}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7620000" y="2298700"/>
            <a:ext cx="1612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⋆ Item 2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69900" y="2768600"/>
            <a:ext cx="10210800" cy="156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5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\item Item 1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\item Item 2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\end{itemize}</a:t>
            </a:r>
          </a:p>
          <a:p>
            <a:pPr>
              <a:lnSpc>
                <a:spcPts val="375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500" y="45085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This can be done at all four levels in enumerate and itemize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environments (see literature)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1500" y="56388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Similarly spacing between items and other dimensions can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be adjusted (see literature)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Description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2700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For glossaries, etc. use description environment: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006600"/>
            <a:ext cx="4978400" cy="255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\begin{description}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\item[Cabbage] A large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round green vegetable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\item[Brussel sprout] A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small round green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9900" y="4419600"/>
            <a:ext cx="49784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vegetable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\end{description}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49900" y="2006600"/>
            <a:ext cx="50165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  <a:tabLst>
                <a:tab pos="317500" algn="l"/>
              </a:tabLst>
            </a:pPr>
            <a:r>
              <a:rPr lang="en-CA" sz="2984" b="1" smtClean="0">
                <a:solidFill>
                  <a:srgbClr val="000000"/>
                </a:solidFill>
                <a:latin typeface="Arial Bold"/>
                <a:cs typeface="Arial Bold"/>
              </a:rPr>
              <a:t>Cabbage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   A  large  round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	green vegetable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49900" y="3213100"/>
            <a:ext cx="50165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  <a:tabLst>
                <a:tab pos="317500" algn="l"/>
              </a:tabLst>
            </a:pPr>
            <a:r>
              <a:rPr lang="en-CA" sz="2984" b="1" smtClean="0">
                <a:solidFill>
                  <a:srgbClr val="000000"/>
                </a:solidFill>
                <a:latin typeface="Arial Bold"/>
                <a:cs typeface="Arial Bold"/>
              </a:rPr>
              <a:t>Brussel sprout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   A  small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	round green vegetable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155700" y="2413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General Lists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117600"/>
            <a:ext cx="10109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660400" algn="l"/>
              </a:tabLst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General lists may be created using the list environment: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	\begin{list}{</a:t>
            </a: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label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}{</a:t>
            </a: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declarations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39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2159000"/>
            <a:ext cx="94488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\item first item ...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2641600"/>
            <a:ext cx="94488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\end{list}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52500" y="3594100"/>
            <a:ext cx="9728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label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: is the label for any items not specifying their own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1500" y="4381500"/>
            <a:ext cx="101092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77804">
              <a:lnSpc>
                <a:spcPts val="3600"/>
              </a:lnSpc>
            </a:pP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declarations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: list definition (lengths,. . . ) commands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Example for a list in a CV:</a:t>
            </a:r>
          </a:p>
          <a:p>
            <a:pPr>
              <a:lnSpc>
                <a:spcPts val="36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Microsoft</cp:lastModifiedBy>
  <cp:revision>1</cp:revision>
  <dcterms:created xsi:type="dcterms:W3CDTF">2017-09-14T01:03:49Z</dcterms:created>
  <dcterms:modified xsi:type="dcterms:W3CDTF">2017-09-14T06:03:21Z</dcterms:modified>
</cp:coreProperties>
</file>