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3" r:id="rId15"/>
  </p:sldIdLst>
  <p:sldSz cx="10680700" cy="8267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494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9/14/2017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604046" y="3586336"/>
            <a:ext cx="5494133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CA" sz="3401" b="1" spc="-10" dirty="0" smtClean="0">
                <a:solidFill>
                  <a:srgbClr val="000080"/>
                </a:solidFill>
                <a:latin typeface="Arial Bold"/>
                <a:cs typeface="Arial Bold"/>
              </a:rPr>
              <a:t>Part </a:t>
            </a:r>
            <a:r>
              <a:rPr lang="en-CA" sz="3401" b="1" spc="-10" dirty="0" smtClean="0">
                <a:solidFill>
                  <a:srgbClr val="000080"/>
                </a:solidFill>
                <a:latin typeface="Arial Bold"/>
                <a:cs typeface="Arial Bold"/>
              </a:rPr>
              <a:t>III: </a:t>
            </a:r>
            <a:r>
              <a:rPr lang="en-CA" sz="3401" b="1" spc="-10" dirty="0" smtClean="0">
                <a:solidFill>
                  <a:srgbClr val="000080"/>
                </a:solidFill>
                <a:latin typeface="Arial Bold"/>
                <a:cs typeface="Arial Bold"/>
              </a:rPr>
              <a:t>Basic </a:t>
            </a:r>
            <a:r>
              <a:rPr lang="en-CA" sz="3401" b="1" spc="-10" dirty="0" smtClean="0">
                <a:solidFill>
                  <a:srgbClr val="000080"/>
                </a:solidFill>
                <a:latin typeface="Arial Bold"/>
                <a:cs typeface="Arial Bold"/>
              </a:rPr>
              <a:t>Mathematics</a:t>
            </a:r>
            <a:endParaRPr lang="en-CA" sz="3401" b="1" spc="-10" dirty="0" smtClean="0">
              <a:solidFill>
                <a:srgbClr val="000080"/>
              </a:solidFill>
              <a:latin typeface="Arial Bold"/>
              <a:cs typeface="Arial Bold"/>
            </a:endParaRPr>
          </a:p>
          <a:p>
            <a:pPr>
              <a:lnSpc>
                <a:spcPts val="4080"/>
              </a:lnSpc>
            </a:pPr>
            <a:endParaRPr lang="en-CA" sz="3540" dirty="0">
              <a:solidFill>
                <a:srgbClr val="000000"/>
              </a:solidFill>
            </a:endParaRPr>
          </a:p>
        </p:txBody>
      </p:sp>
      <p:sp>
        <p:nvSpPr>
          <p:cNvPr id="11" name="object 2"/>
          <p:cNvSpPr/>
          <p:nvPr/>
        </p:nvSpPr>
        <p:spPr>
          <a:xfrm>
            <a:off x="1661288" y="2006600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70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1837491" y="2235238"/>
            <a:ext cx="7017384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Typesetting </a:t>
            </a:r>
            <a:r>
              <a:rPr kumimoji="0" lang="en-US" sz="4400" b="0" i="0" u="none" strike="noStrike" kern="1200" cap="none" spc="1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4400" b="0" i="0" u="none" strike="noStrike" kern="1200" cap="none" spc="-4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6375" b="0" i="0" u="none" strike="noStrike" kern="1200" cap="none" spc="-600" normalizeH="0" baseline="-15032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4250" b="0" i="0" u="none" strike="noStrike" kern="1200" cap="none" spc="-40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  </a:t>
            </a:r>
            <a:r>
              <a:rPr kumimoji="0" lang="en-US" sz="4250" b="0" i="0" u="none" strike="noStrike" kern="1200" cap="none" spc="1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en-US" sz="4250" b="0" i="0" u="none" strike="noStrike" kern="1200" cap="none" spc="-37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</a:t>
            </a:r>
            <a:r>
              <a:rPr kumimoji="0" lang="en-US" sz="4425" b="0" i="0" u="none" strike="noStrike" kern="1200" cap="none" spc="-1005" normalizeH="0" baseline="1789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6375" b="0" i="0" u="none" strike="noStrike" kern="1200" cap="none" spc="-1005" normalizeH="0" baseline="-15032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sz="4250" b="0" i="0" u="none" strike="noStrike" kern="1200" cap="none" spc="-67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endParaRPr kumimoji="0" lang="en-US" sz="42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1661279" y="3083626"/>
            <a:ext cx="7369809" cy="90170"/>
          </a:xfrm>
          <a:custGeom>
            <a:avLst/>
            <a:gdLst/>
            <a:ahLst/>
            <a:cxnLst/>
            <a:rect l="l" t="t" r="r" b="b"/>
            <a:pathLst>
              <a:path w="7369809" h="90169">
                <a:moveTo>
                  <a:pt x="0" y="89999"/>
                </a:moveTo>
                <a:lnTo>
                  <a:pt x="7369416" y="89999"/>
                </a:lnTo>
                <a:lnTo>
                  <a:pt x="7369416" y="0"/>
                </a:lnTo>
                <a:lnTo>
                  <a:pt x="0" y="0"/>
                </a:lnTo>
                <a:lnTo>
                  <a:pt x="0" y="899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Arrays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700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To typeset arrays use array environment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854200"/>
            <a:ext cx="9728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Elements are arranged in rows and columns for vectors,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matrices, different cases, . . .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2654300"/>
            <a:ext cx="10109200" cy="1447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77804">
              <a:lnSpc>
                <a:spcPts val="56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Similar to tabular environment, but inside maths mode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A plain array:</a:t>
            </a:r>
          </a:p>
          <a:p>
            <a:pPr>
              <a:lnSpc>
                <a:spcPts val="56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41910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$$\begin{array}{cc}</a:t>
            </a:r>
          </a:p>
          <a:p>
            <a:pPr>
              <a:lnSpc>
                <a:spcPts val="265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4584700"/>
            <a:ext cx="708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0 &amp; 1\\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5067300"/>
            <a:ext cx="708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2 &amp; 3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2100" y="5549900"/>
            <a:ext cx="708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\end{array}$$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80300" y="4483100"/>
            <a:ext cx="30988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  <a:tabLst>
                <a:tab pos="444500" algn="l"/>
              </a:tabLst>
            </a:pP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0	1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314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7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Matrices and Vectors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1041400"/>
            <a:ext cx="103886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9062">
              <a:lnSpc>
                <a:spcPts val="460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Use delimiters to get brackets, etc.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$$\left(</a:t>
            </a:r>
          </a:p>
          <a:p>
            <a:pPr>
              <a:lnSpc>
                <a:spcPts val="46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22225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\begin{array}{cc}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7051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0 &amp; 1\\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31877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2 &amp; 3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36703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\end{array}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41529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\right)\left[ \begin{array}{cc}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2100" y="46355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4 &amp; 5\\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2100" y="51181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6 &amp; 7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2100" y="55880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\end{array} \right\}$$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25900" y="6375400"/>
            <a:ext cx="66548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mtClean="0">
                <a:solidFill>
                  <a:srgbClr val="000000"/>
                </a:solidFill>
                <a:latin typeface="Arial"/>
                <a:cs typeface="Arial"/>
              </a:rPr>
              <a:t>( 0 1)[ 4 5}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32300" y="6832600"/>
            <a:ext cx="457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4876800" y="6832600"/>
            <a:ext cx="457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854700" y="6832600"/>
            <a:ext cx="457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299200" y="6832600"/>
            <a:ext cx="457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766" spc="-10" smtClean="0">
                <a:solidFill>
                  <a:srgbClr val="00000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339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Multiline Formulæ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176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Use the eqnarray environment for multiple aligned equa-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tions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500" y="1930400"/>
            <a:ext cx="9728200" cy="1320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Works similar to array with three fixed columns: rcl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eqnarray numbers each line</a:t>
            </a:r>
          </a:p>
          <a:p>
            <a:pPr>
              <a:lnSpc>
                <a:spcPts val="50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33274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\begin{eqnarray}</a:t>
            </a:r>
          </a:p>
          <a:p>
            <a:pPr>
              <a:lnSpc>
                <a:spcPts val="265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37338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\ln (f(x)) &amp; = &amp; x^2 + \frac{1}{x + 3}\\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4165600"/>
            <a:ext cx="103886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f(x) &amp; = &amp; \exp \left (x^2 + \frac{1}{x + 3}\right)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\end{eqnarray}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40100" y="5905500"/>
            <a:ext cx="2527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58900" algn="l"/>
              </a:tabLst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ln(f (x))	= x</a:t>
            </a:r>
            <a:r>
              <a:rPr lang="en-CA" sz="16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97600" y="5702300"/>
            <a:ext cx="3937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18200" y="6121400"/>
            <a:ext cx="42164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x+3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61600" y="5905500"/>
            <a:ext cx="381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(2)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40400" y="6375400"/>
            <a:ext cx="901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</a:p>
          <a:p>
            <a:pPr>
              <a:lnSpc>
                <a:spcPts val="225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35400" y="6781800"/>
            <a:ext cx="280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  <a:tabLst>
                <a:tab pos="838200" algn="l"/>
              </a:tabLst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f (x)	= exp  x</a:t>
            </a:r>
            <a:r>
              <a:rPr lang="en-CA" sz="16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</a:p>
          <a:p>
            <a:pPr>
              <a:lnSpc>
                <a:spcPts val="260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59600" y="65405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80200" y="6959600"/>
            <a:ext cx="723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x+3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16800" y="6375400"/>
            <a:ext cx="322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225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61600" y="6781800"/>
            <a:ext cx="381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(3)</a:t>
            </a:r>
          </a:p>
          <a:p>
            <a:pPr>
              <a:lnSpc>
                <a:spcPts val="260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Unnumbered Multiline Formulæ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303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Use \nonumber to suppress line numbering in eqnarray for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a single line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22352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\begin{eqnarray}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679700"/>
            <a:ext cx="103886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5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\ln (f(x)) &amp; = &amp; x^2 + \frac{1}{x + 3} \nonumber\\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f(x) &amp; = &amp; \exp \left (x^2 + \frac{1}{x + 3}\right)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\end{eqnarray}</a:t>
            </a:r>
          </a:p>
          <a:p>
            <a:pPr>
              <a:lnSpc>
                <a:spcPts val="375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40100" y="4902200"/>
            <a:ext cx="25273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358900" algn="l"/>
              </a:tabLst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ln(f (x))	= x</a:t>
            </a:r>
            <a:r>
              <a:rPr lang="en-CA" sz="16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97600" y="4686300"/>
            <a:ext cx="4368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18200" y="5118100"/>
            <a:ext cx="4648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x+3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40400" y="5384800"/>
            <a:ext cx="901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(</a:t>
            </a:r>
          </a:p>
          <a:p>
            <a:pPr>
              <a:lnSpc>
                <a:spcPts val="196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35400" y="5740400"/>
            <a:ext cx="28067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838200" algn="l"/>
              </a:tabLst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f (x)	= exp  x</a:t>
            </a:r>
            <a:r>
              <a:rPr lang="en-CA" sz="161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 +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59600" y="5524500"/>
            <a:ext cx="444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80200" y="5956300"/>
            <a:ext cx="723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x+3</a:t>
            </a:r>
          </a:p>
          <a:p>
            <a:pPr>
              <a:lnSpc>
                <a:spcPts val="2875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16800" y="5359400"/>
            <a:ext cx="32258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305" smtClean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225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61600" y="5765800"/>
            <a:ext cx="381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305" spc="-10" smtClean="0">
                <a:solidFill>
                  <a:srgbClr val="000000"/>
                </a:solidFill>
                <a:latin typeface="Arial"/>
                <a:cs typeface="Arial"/>
              </a:rPr>
              <a:t>(4)</a:t>
            </a:r>
          </a:p>
          <a:p>
            <a:pPr>
              <a:lnSpc>
                <a:spcPts val="2600"/>
              </a:lnSpc>
            </a:pPr>
            <a:endParaRPr lang="en-CA" sz="2478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1500" y="70104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Use \eqnarray* environment for unnumbered multi-line for-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mula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47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Symbols, etc.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82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Many additional symbols available in maths mode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35100" y="1790700"/>
            <a:ext cx="1600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\approx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508500" y="1790700"/>
            <a:ext cx="52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≈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562600" y="1790700"/>
            <a:ext cx="1003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\neq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636000" y="1790700"/>
            <a:ext cx="52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=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435100" y="2273300"/>
            <a:ext cx="1003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\leq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508500" y="2273300"/>
            <a:ext cx="52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≤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5562600" y="2273300"/>
            <a:ext cx="1003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geq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11" name="TextBox 11"/>
          <p:cNvSpPr txBox="1"/>
          <p:nvPr/>
        </p:nvSpPr>
        <p:spPr>
          <a:xfrm>
            <a:off x="8636000" y="2273300"/>
            <a:ext cx="520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≥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435100" y="2755900"/>
            <a:ext cx="1803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\partial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4508500" y="2755900"/>
            <a:ext cx="4191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∂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5562600" y="2755900"/>
            <a:ext cx="812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\pm</a:t>
            </a: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15" name="TextBox 15"/>
          <p:cNvSpPr txBox="1"/>
          <p:nvPr/>
        </p:nvSpPr>
        <p:spPr>
          <a:xfrm>
            <a:off x="8636000" y="2755900"/>
            <a:ext cx="571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±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435100" y="3225800"/>
            <a:ext cx="1397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\cdots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4508500" y="3269754"/>
            <a:ext cx="711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···</a:t>
            </a: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18" name="TextBox 18"/>
          <p:cNvSpPr txBox="1"/>
          <p:nvPr/>
        </p:nvSpPr>
        <p:spPr>
          <a:xfrm>
            <a:off x="5562600" y="3225800"/>
            <a:ext cx="1397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vdots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19" name="TextBox 19"/>
          <p:cNvSpPr txBox="1"/>
          <p:nvPr/>
        </p:nvSpPr>
        <p:spPr>
          <a:xfrm>
            <a:off x="1435100" y="3708400"/>
            <a:ext cx="1397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ddots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24" name="TextBox 24"/>
          <p:cNvSpPr txBox="1"/>
          <p:nvPr/>
        </p:nvSpPr>
        <p:spPr>
          <a:xfrm>
            <a:off x="5562600" y="4191000"/>
            <a:ext cx="2984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longleftarrow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25" name="TextBox 25"/>
          <p:cNvSpPr txBox="1"/>
          <p:nvPr/>
        </p:nvSpPr>
        <p:spPr>
          <a:xfrm>
            <a:off x="8636000" y="4191000"/>
            <a:ext cx="825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←−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26" name="TextBox 26"/>
          <p:cNvSpPr txBox="1"/>
          <p:nvPr/>
        </p:nvSpPr>
        <p:spPr>
          <a:xfrm>
            <a:off x="1435100" y="4673600"/>
            <a:ext cx="2984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Longleftarrow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27" name="TextBox 27"/>
          <p:cNvSpPr txBox="1"/>
          <p:nvPr/>
        </p:nvSpPr>
        <p:spPr>
          <a:xfrm>
            <a:off x="4508500" y="4673600"/>
            <a:ext cx="825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⇐=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5562600" y="4673600"/>
            <a:ext cx="2400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\rightarrow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29" name="TextBox 29"/>
          <p:cNvSpPr txBox="1"/>
          <p:nvPr/>
        </p:nvSpPr>
        <p:spPr>
          <a:xfrm>
            <a:off x="8636000" y="4673600"/>
            <a:ext cx="596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→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1435100" y="5156200"/>
            <a:ext cx="1600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\mapsto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1" name="TextBox 31"/>
          <p:cNvSpPr txBox="1"/>
          <p:nvPr/>
        </p:nvSpPr>
        <p:spPr>
          <a:xfrm>
            <a:off x="4508500" y="5156200"/>
            <a:ext cx="596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→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5562600" y="5156200"/>
            <a:ext cx="13970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\aleph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8636000" y="5156200"/>
            <a:ext cx="457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ℵ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4" name="TextBox 34"/>
          <p:cNvSpPr txBox="1"/>
          <p:nvPr/>
        </p:nvSpPr>
        <p:spPr>
          <a:xfrm>
            <a:off x="1435100" y="5638800"/>
            <a:ext cx="1600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\forall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5" name="TextBox 35"/>
          <p:cNvSpPr txBox="1"/>
          <p:nvPr/>
        </p:nvSpPr>
        <p:spPr>
          <a:xfrm>
            <a:off x="4508500" y="5638800"/>
            <a:ext cx="431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∀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6" name="TextBox 36"/>
          <p:cNvSpPr txBox="1"/>
          <p:nvPr/>
        </p:nvSpPr>
        <p:spPr>
          <a:xfrm>
            <a:off x="5562600" y="5638800"/>
            <a:ext cx="16002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\exists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7" name="TextBox 37"/>
          <p:cNvSpPr txBox="1"/>
          <p:nvPr/>
        </p:nvSpPr>
        <p:spPr>
          <a:xfrm>
            <a:off x="8636000" y="5638800"/>
            <a:ext cx="431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∃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8" name="TextBox 38"/>
          <p:cNvSpPr txBox="1"/>
          <p:nvPr/>
        </p:nvSpPr>
        <p:spPr>
          <a:xfrm>
            <a:off x="1435100" y="6121400"/>
            <a:ext cx="1003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\cup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39" name="TextBox 39"/>
          <p:cNvSpPr txBox="1"/>
          <p:nvPr/>
        </p:nvSpPr>
        <p:spPr>
          <a:xfrm>
            <a:off x="4508500" y="6121400"/>
            <a:ext cx="46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∪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40" name="TextBox 40"/>
          <p:cNvSpPr txBox="1"/>
          <p:nvPr/>
        </p:nvSpPr>
        <p:spPr>
          <a:xfrm>
            <a:off x="5562600" y="6121400"/>
            <a:ext cx="1003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\cap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41" name="TextBox 41"/>
          <p:cNvSpPr txBox="1"/>
          <p:nvPr/>
        </p:nvSpPr>
        <p:spPr>
          <a:xfrm>
            <a:off x="8636000" y="6121400"/>
            <a:ext cx="46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∩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42" name="TextBox 42"/>
          <p:cNvSpPr txBox="1"/>
          <p:nvPr/>
        </p:nvSpPr>
        <p:spPr>
          <a:xfrm>
            <a:off x="1435100" y="6591300"/>
            <a:ext cx="1993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\setminus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43" name="TextBox 43"/>
          <p:cNvSpPr txBox="1"/>
          <p:nvPr/>
        </p:nvSpPr>
        <p:spPr>
          <a:xfrm>
            <a:off x="4508500" y="6591300"/>
            <a:ext cx="457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44" name="TextBox 44"/>
          <p:cNvSpPr txBox="1"/>
          <p:nvPr/>
        </p:nvSpPr>
        <p:spPr>
          <a:xfrm>
            <a:off x="5562600" y="6591300"/>
            <a:ext cx="1447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\times</a:t>
            </a: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45" name="TextBox 45"/>
          <p:cNvSpPr txBox="1"/>
          <p:nvPr/>
        </p:nvSpPr>
        <p:spPr>
          <a:xfrm>
            <a:off x="8636000" y="6591300"/>
            <a:ext cx="571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×</a:t>
            </a: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46" name="TextBox 46"/>
          <p:cNvSpPr txBox="1"/>
          <p:nvPr/>
        </p:nvSpPr>
        <p:spPr>
          <a:xfrm>
            <a:off x="1379910" y="7548190"/>
            <a:ext cx="9245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pc="-10" dirty="0" smtClean="0">
                <a:solidFill>
                  <a:srgbClr val="000000"/>
                </a:solidFill>
                <a:latin typeface="Arial"/>
                <a:cs typeface="Arial"/>
              </a:rPr>
              <a:t>see literature. . .</a:t>
            </a:r>
          </a:p>
          <a:p>
            <a:pPr>
              <a:lnSpc>
                <a:spcPts val="3390"/>
              </a:lnSpc>
            </a:pPr>
            <a:endParaRPr lang="en-CA" sz="2974" dirty="0">
              <a:solidFill>
                <a:srgbClr val="000000"/>
              </a:solidFill>
            </a:endParaRPr>
          </a:p>
        </p:txBody>
      </p:sp>
      <p:sp>
        <p:nvSpPr>
          <p:cNvPr id="48" name="TextBox 44"/>
          <p:cNvSpPr txBox="1"/>
          <p:nvPr/>
        </p:nvSpPr>
        <p:spPr>
          <a:xfrm>
            <a:off x="5620742" y="7086178"/>
            <a:ext cx="785471" cy="3938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equiv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8633100" y="7086178"/>
            <a:ext cx="235642" cy="8299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/>
              <a:t>≡</a:t>
            </a:r>
          </a:p>
          <a:p>
            <a:pPr>
              <a:lnSpc>
                <a:spcPts val="3390"/>
              </a:lnSpc>
            </a:pP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4246" y="3570560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.</a:t>
            </a:r>
            <a:endParaRPr lang="en-US" dirty="0"/>
          </a:p>
        </p:txBody>
      </p:sp>
      <p:sp>
        <p:nvSpPr>
          <p:cNvPr id="52" name="TextBox 22"/>
          <p:cNvSpPr txBox="1"/>
          <p:nvPr/>
        </p:nvSpPr>
        <p:spPr>
          <a:xfrm>
            <a:off x="1435100" y="7048326"/>
            <a:ext cx="2197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Leftarrow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53" name="TextBox 23"/>
          <p:cNvSpPr txBox="1"/>
          <p:nvPr/>
        </p:nvSpPr>
        <p:spPr>
          <a:xfrm>
            <a:off x="4508500" y="7048326"/>
            <a:ext cx="596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smtClean="0">
                <a:solidFill>
                  <a:srgbClr val="000000"/>
                </a:solidFill>
                <a:latin typeface="Arial"/>
                <a:cs typeface="Arial"/>
              </a:rPr>
              <a:t>⇐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8580710" y="3269754"/>
            <a:ext cx="28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5" name="TextBox 20"/>
          <p:cNvSpPr txBox="1"/>
          <p:nvPr/>
        </p:nvSpPr>
        <p:spPr>
          <a:xfrm>
            <a:off x="5558482" y="7552382"/>
            <a:ext cx="21971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\</a:t>
            </a:r>
            <a:r>
              <a:rPr lang="en-CA" sz="2290" dirty="0" err="1" smtClean="0">
                <a:solidFill>
                  <a:srgbClr val="000000"/>
                </a:solidFill>
                <a:latin typeface="Arial"/>
                <a:cs typeface="Arial"/>
              </a:rPr>
              <a:t>leftarrow</a:t>
            </a:r>
            <a:endParaRPr lang="en-CA" sz="229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3390"/>
              </a:lnSpc>
            </a:pPr>
            <a:endParaRPr dirty="0"/>
          </a:p>
        </p:txBody>
      </p:sp>
      <p:sp>
        <p:nvSpPr>
          <p:cNvPr id="56" name="TextBox 21"/>
          <p:cNvSpPr txBox="1"/>
          <p:nvPr/>
        </p:nvSpPr>
        <p:spPr>
          <a:xfrm>
            <a:off x="8631882" y="7552382"/>
            <a:ext cx="596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290" dirty="0" smtClean="0">
                <a:solidFill>
                  <a:srgbClr val="000000"/>
                </a:solidFill>
                <a:latin typeface="Arial"/>
                <a:cs typeface="Arial"/>
              </a:rPr>
              <a:t>←</a:t>
            </a:r>
          </a:p>
          <a:p>
            <a:pPr>
              <a:lnSpc>
                <a:spcPts val="339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5500" y="3035300"/>
            <a:ext cx="73152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20"/>
              </a:lnSpc>
            </a:pPr>
            <a:r>
              <a:rPr lang="en-CA" sz="5150" b="1" smtClean="0">
                <a:solidFill>
                  <a:srgbClr val="000080"/>
                </a:solidFill>
                <a:latin typeface="Arial Bold"/>
                <a:cs typeface="Arial Bold"/>
              </a:rPr>
              <a:t>Mathematics</a:t>
            </a:r>
          </a:p>
          <a:p>
            <a:pPr>
              <a:lnSpc>
                <a:spcPts val="5920"/>
              </a:lnSpc>
            </a:pPr>
            <a:endParaRPr lang="en-CA" sz="51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22" name="TextBox 2"/>
          <p:cNvSpPr txBox="1"/>
          <p:nvPr/>
        </p:nvSpPr>
        <p:spPr>
          <a:xfrm>
            <a:off x="1155700" y="2286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Basic Mathematics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1684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1500" y="1104900"/>
            <a:ext cx="10109200" cy="1397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7857">
              <a:lnSpc>
                <a:spcPts val="49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EX/L</a:t>
            </a:r>
            <a:r>
              <a:rPr lang="en-CA" sz="1962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TEXusesaspecialmodefortypesettingmathematics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Different versions of formula environments</a:t>
            </a:r>
          </a:p>
          <a:p>
            <a:pPr>
              <a:lnSpc>
                <a:spcPts val="49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3300" y="2590800"/>
            <a:ext cx="96774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In-line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 maths for formula in text:</a:t>
            </a:r>
          </a:p>
          <a:p>
            <a:pPr>
              <a:lnSpc>
                <a:spcPts val="265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2400" y="2971800"/>
            <a:ext cx="3365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\begin{math} ...</a:t>
            </a:r>
          </a:p>
          <a:p>
            <a:pPr>
              <a:lnSpc>
                <a:spcPts val="2655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953000" y="2971800"/>
            <a:ext cx="2171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\end{math}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844800" y="3454400"/>
            <a:ext cx="1447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\( ...</a:t>
            </a:r>
          </a:p>
          <a:p>
            <a:pPr>
              <a:lnSpc>
                <a:spcPts val="305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419600" y="3454400"/>
            <a:ext cx="660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\)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845300" y="3454400"/>
            <a:ext cx="12700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$ ...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229600" y="3454400"/>
            <a:ext cx="469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$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003300" y="4165600"/>
            <a:ext cx="7975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Display maths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 as separated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 one-line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 formula: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422400" y="4724400"/>
            <a:ext cx="4749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\begin{displaymath} ...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6350000" y="4724400"/>
            <a:ext cx="3568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\end{displaymath}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2844800" y="5207000"/>
            <a:ext cx="1447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\[ ...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419600" y="5207000"/>
            <a:ext cx="660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\]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6451600" y="5207000"/>
            <a:ext cx="14605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$$ ...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8" name="TextBox 18"/>
          <p:cNvSpPr txBox="1"/>
          <p:nvPr/>
        </p:nvSpPr>
        <p:spPr>
          <a:xfrm>
            <a:off x="8039100" y="5207000"/>
            <a:ext cx="6731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$$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1003300" y="5918200"/>
            <a:ext cx="7391400" cy="533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Numbered one-line display maths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 formula: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1422400" y="6464300"/>
            <a:ext cx="4216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\begin{equation} ...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5753100" y="6464300"/>
            <a:ext cx="3022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\end{equation}</a:t>
            </a:r>
          </a:p>
          <a:p>
            <a:pPr>
              <a:lnSpc>
                <a:spcPts val="339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Simple Maths Examples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82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In-line maths: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17145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Let $x$ be an integer,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s.t.\ \( x = 2n + 1\)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9845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9062"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Display maths: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We have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2100" y="3987800"/>
            <a:ext cx="50673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$$ f(x) = 4x + 1$$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5105400"/>
            <a:ext cx="50673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9062">
              <a:lnSpc>
                <a:spcPts val="39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Numbered display maths: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\begin{equation}</a:t>
            </a:r>
          </a:p>
          <a:p>
            <a:pPr>
              <a:lnSpc>
                <a:spcPts val="396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6108700"/>
            <a:ext cx="50673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g(x) = (x-1) / 4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\end{equation}</a:t>
            </a:r>
          </a:p>
          <a:p>
            <a:pPr>
              <a:lnSpc>
                <a:spcPts val="377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61000" y="1714500"/>
            <a:ext cx="5105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Let x be an integer, s.t. x =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2n + 1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61000" y="3505200"/>
            <a:ext cx="5105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We have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54800" y="4368800"/>
            <a:ext cx="3911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f (x) = 4x + 1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26200" y="6146800"/>
            <a:ext cx="4140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3238500" algn="l"/>
              </a:tabLst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g(x) = (x − 1)/4	(1)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Subscripts and Superscripts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82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Subscripts are created by: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0" y="1778000"/>
            <a:ext cx="92710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sub-script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2514600"/>
            <a:ext cx="10109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6604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Superscripts are created by: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^{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super-script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9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8608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Sub-/Super-scripts can be nested and grouped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1500" y="4584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Example: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5016500"/>
            <a:ext cx="103886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$$a l = b k c^k j +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d {x^l} +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2100" y="6019800"/>
            <a:ext cx="5816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{f l}^t$$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10300" y="5969000"/>
            <a:ext cx="1435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= b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  <a:p>
            <a:pPr>
              <a:lnSpc>
                <a:spcPts val="2870"/>
              </a:lnSpc>
            </a:pPr>
            <a:endParaRPr lang="en-CA" sz="282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75500" y="6159500"/>
            <a:ext cx="4699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j</a:t>
            </a:r>
          </a:p>
          <a:p>
            <a:pPr>
              <a:lnSpc>
                <a:spcPts val="2000"/>
              </a:lnSpc>
            </a:pPr>
            <a:endParaRPr lang="en-CA" sz="252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71000" y="5918200"/>
            <a:ext cx="1295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>
              <a:lnSpc>
                <a:spcPts val="1845"/>
              </a:lnSpc>
            </a:pPr>
            <a:endParaRPr lang="en-CA" sz="206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21600" y="6070600"/>
            <a:ext cx="2844800" cy="66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+d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CA" sz="1731" smtClean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+ f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  <a:p>
            <a:pPr>
              <a:lnSpc>
                <a:spcPts val="2160"/>
              </a:lnSpc>
            </a:pPr>
            <a:endParaRPr lang="en-CA" sz="270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Fractions and Square Roots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827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Fractions are produced using: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7907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\frac{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numerator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}{denominator}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2514600"/>
            <a:ext cx="10109200" cy="1130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00"/>
              </a:lnSpc>
              <a:tabLst>
                <a:tab pos="6604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Roots are produced using: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	\sqrt[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]{</a:t>
            </a:r>
            <a:r>
              <a:rPr lang="en-CA" sz="2974" smtClean="0">
                <a:solidFill>
                  <a:srgbClr val="800000"/>
                </a:solidFill>
                <a:latin typeface="Arial"/>
                <a:cs typeface="Arial"/>
              </a:rPr>
              <a:t>formula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40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8735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Example: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4343400"/>
            <a:ext cx="3606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$$\frac{\sqrt{2 +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7150100" y="4394200"/>
            <a:ext cx="584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√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92100" y="4813300"/>
            <a:ext cx="68199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z^2}}{\sqrt[3]{a} +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5}$$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67600" y="4800600"/>
            <a:ext cx="3098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2+z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26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302500" y="5257800"/>
            <a:ext cx="32639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sz="1731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2010"/>
              </a:lnSpc>
            </a:pPr>
            <a:endParaRPr lang="en-CA" sz="1731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26300" y="5359400"/>
            <a:ext cx="33401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√a+5</a:t>
            </a:r>
          </a:p>
          <a:p>
            <a:pPr>
              <a:lnSpc>
                <a:spcPts val="236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Greek Letters and Special Functions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2100" y="1219200"/>
            <a:ext cx="103886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89062">
              <a:lnSpc>
                <a:spcPts val="40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Greek letters are produced by \ followed by letter name: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$\alpha, \beta, \Gamma,α,β,Γ,ϵ,ε,τ</a:t>
            </a:r>
          </a:p>
          <a:p>
            <a:pPr>
              <a:lnSpc>
                <a:spcPts val="40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100" y="22733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\epsilon, \varepsilon,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2100" y="27559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\tau$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5052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Special functions can be produced using commands like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\log, \sin, \exp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2100" y="4495800"/>
            <a:ext cx="103886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  <a:tabLst>
                <a:tab pos="51689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$\exp (i\theta) = \cos	exp(iθ) = cos θ + i sin θ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\theta + i \sin \theta$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71500" y="58166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Two versions of modulus function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2100" y="6273800"/>
            <a:ext cx="2590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$a \bmod b$,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5461000" y="6273800"/>
            <a:ext cx="34036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a mod b, i (mod j)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292100" y="6781800"/>
            <a:ext cx="103886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$i \pmod{j}$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Summations, Products, Limits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573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Summations and products: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1900" y="17526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\sum {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low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}^{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high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31900" y="22352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\prod {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low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}^{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high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500" y="30226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Limits: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505200"/>
            <a:ext cx="94488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\lim {</a:t>
            </a:r>
            <a:r>
              <a:rPr lang="en-CA" sz="2826" smtClean="0">
                <a:solidFill>
                  <a:srgbClr val="800000"/>
                </a:solidFill>
                <a:latin typeface="Arial"/>
                <a:cs typeface="Arial"/>
              </a:rPr>
              <a:t>limit</a:t>
            </a: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2100" y="4127500"/>
            <a:ext cx="6248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$$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2100" y="4572000"/>
            <a:ext cx="6248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\lim {\theta\rightarrow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\pi}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2100" y="5575300"/>
            <a:ext cx="62484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\sum {i=1}^{n}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2100" y="6007100"/>
            <a:ext cx="62484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\theta^i\sin \theta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$$</a:t>
            </a:r>
          </a:p>
          <a:p>
            <a:pPr>
              <a:lnSpc>
                <a:spcPts val="3785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64400" y="4406900"/>
            <a:ext cx="33020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∑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67500" y="4838700"/>
            <a:ext cx="3898900" cy="647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1206500" algn="l"/>
              </a:tabLst>
            </a:pPr>
            <a:r>
              <a:rPr lang="en-CA" sz="2826" smtClean="0">
                <a:solidFill>
                  <a:srgbClr val="000000"/>
                </a:solidFill>
                <a:latin typeface="Arial"/>
                <a:cs typeface="Arial"/>
              </a:rPr>
              <a:t>lim</a:t>
            </a: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	θ</a:t>
            </a:r>
            <a:r>
              <a:rPr lang="en-CA" sz="1962" spc="-10" smtClean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en-CA" sz="2826" spc="-10" smtClean="0">
                <a:solidFill>
                  <a:srgbClr val="000000"/>
                </a:solidFill>
                <a:latin typeface="Arial"/>
                <a:cs typeface="Arial"/>
              </a:rPr>
              <a:t> sinθ</a:t>
            </a:r>
          </a:p>
          <a:p>
            <a:pPr>
              <a:lnSpc>
                <a:spcPts val="271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654800" y="5168900"/>
            <a:ext cx="39116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962" spc="-10" smtClean="0">
                <a:solidFill>
                  <a:srgbClr val="000000"/>
                </a:solidFill>
                <a:latin typeface="Arial"/>
                <a:cs typeface="Arial"/>
              </a:rPr>
              <a:t>θ→π</a:t>
            </a:r>
          </a:p>
          <a:p>
            <a:pPr>
              <a:lnSpc>
                <a:spcPts val="1845"/>
              </a:lnSpc>
            </a:pPr>
            <a:endParaRPr lang="en-CA" sz="206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27900" y="5397500"/>
            <a:ext cx="32385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CA" sz="1962" smtClean="0">
                <a:solidFill>
                  <a:srgbClr val="000000"/>
                </a:solidFill>
                <a:latin typeface="Arial"/>
                <a:cs typeface="Arial"/>
              </a:rPr>
              <a:t>i=1</a:t>
            </a:r>
          </a:p>
          <a:p>
            <a:pPr>
              <a:lnSpc>
                <a:spcPts val="1640"/>
              </a:lnSpc>
            </a:pPr>
            <a:endParaRPr lang="en-CA" sz="206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0700" cy="8255000"/>
          </a:xfrm>
          <a:prstGeom prst="rect">
            <a:avLst/>
          </a:prstGeom>
        </p:spPr>
      </p:pic>
      <p:sp>
        <p:nvSpPr>
          <p:cNvPr id="23" name="TextBox 2"/>
          <p:cNvSpPr txBox="1"/>
          <p:nvPr/>
        </p:nvSpPr>
        <p:spPr>
          <a:xfrm>
            <a:off x="1155700" y="241300"/>
            <a:ext cx="95250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945"/>
              </a:lnSpc>
            </a:pPr>
            <a:r>
              <a:rPr lang="en-CA" sz="4293" b="1" smtClean="0">
                <a:solidFill>
                  <a:srgbClr val="000080"/>
                </a:solidFill>
                <a:latin typeface="Arial Bold"/>
                <a:cs typeface="Arial Bold"/>
              </a:rPr>
              <a:t>More Summation Like Symbols</a:t>
            </a:r>
          </a:p>
          <a:p>
            <a:pPr>
              <a:lnSpc>
                <a:spcPts val="4945"/>
              </a:lnSpc>
            </a:pPr>
            <a:endParaRPr lang="en-CA" sz="428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1500" y="1231900"/>
            <a:ext cx="10109200" cy="1092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Commands to produce variable size summation like sym-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bols:</a:t>
            </a:r>
          </a:p>
          <a:p>
            <a:pPr>
              <a:lnSpc>
                <a:spcPts val="3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2095500"/>
            <a:ext cx="1003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\int</a:t>
            </a:r>
          </a:p>
          <a:p>
            <a:pPr>
              <a:lnSpc>
                <a:spcPts val="2655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993900" y="2095500"/>
            <a:ext cx="1447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integral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635500" y="2095500"/>
            <a:ext cx="12065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\oint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6324600" y="2095500"/>
            <a:ext cx="27813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circular integral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317500" y="2578100"/>
            <a:ext cx="34417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\bigcup  big union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635500" y="2578100"/>
            <a:ext cx="39878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\bigcap  big intersec.</a:t>
            </a:r>
          </a:p>
          <a:p>
            <a:pPr>
              <a:lnSpc>
                <a:spcPts val="339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317500" y="3073400"/>
            <a:ext cx="10363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\coprod  coproduct . . .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71500" y="3784600"/>
            <a:ext cx="101092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Note difference between inline and display style: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92900" y="4241800"/>
            <a:ext cx="39878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2875"/>
              </a:lnSpc>
            </a:pPr>
            <a:endParaRPr lang="en-CA" sz="252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92100" y="4457700"/>
            <a:ext cx="6400800" cy="110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156200" algn="l"/>
              </a:tabLst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$\lim {b\to	lim</a:t>
            </a: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b→∞</a:t>
            </a:r>
            <a:r>
              <a:rPr lang="en-CA" sz="2974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74" smtClean="0">
                <a:solidFill>
                  <a:srgbClr val="000000"/>
                </a:solidFill>
                <a:latin typeface="Times New Roman"/>
              </a:rPr>
            </a:b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\infty}\int a^b f(x)$</a:t>
            </a:r>
          </a:p>
          <a:p>
            <a:pPr>
              <a:lnSpc>
                <a:spcPts val="280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92100" y="5359400"/>
            <a:ext cx="64008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$$\lim {b\to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70700" y="4597400"/>
            <a:ext cx="9779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066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 f(x)</a:t>
            </a:r>
          </a:p>
          <a:p>
            <a:pPr>
              <a:lnSpc>
                <a:spcPts val="2655"/>
              </a:lnSpc>
            </a:pPr>
            <a:endParaRPr lang="en-CA" sz="2671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93000" y="4991100"/>
            <a:ext cx="355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∫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58000" y="5511800"/>
            <a:ext cx="9906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lim</a:t>
            </a:r>
          </a:p>
          <a:p>
            <a:pPr>
              <a:lnSpc>
                <a:spcPts val="339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94500" y="5918200"/>
            <a:ext cx="10541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756" smtClean="0">
                <a:solidFill>
                  <a:srgbClr val="000000"/>
                </a:solidFill>
                <a:latin typeface="Arial"/>
                <a:cs typeface="Arial"/>
              </a:rPr>
              <a:t>b→∞</a:t>
            </a:r>
          </a:p>
          <a:p>
            <a:pPr>
              <a:lnSpc>
                <a:spcPts val="1845"/>
              </a:lnSpc>
            </a:pPr>
            <a:endParaRPr lang="en-CA" sz="2066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74000" y="5207000"/>
            <a:ext cx="26924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756" spc="-20" smtClean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>
              <a:lnSpc>
                <a:spcPts val="2355"/>
              </a:lnSpc>
            </a:pPr>
            <a:endParaRPr lang="en-CA" sz="2066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64500" y="5524500"/>
            <a:ext cx="25019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f (x)</a:t>
            </a:r>
          </a:p>
          <a:p>
            <a:pPr>
              <a:lnSpc>
                <a:spcPts val="3250"/>
              </a:lnSpc>
            </a:pPr>
            <a:endParaRPr lang="en-CA" sz="2974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92100" y="5816600"/>
            <a:ext cx="45974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lang="en-CA" sz="2974" smtClean="0">
                <a:solidFill>
                  <a:srgbClr val="000000"/>
                </a:solidFill>
                <a:latin typeface="Arial"/>
                <a:cs typeface="Arial"/>
              </a:rPr>
              <a:t>\infty}\int a^b f(x)$$</a:t>
            </a:r>
          </a:p>
          <a:p>
            <a:pPr>
              <a:lnSpc>
                <a:spcPts val="2655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7708900" y="5943600"/>
            <a:ext cx="3175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55"/>
              </a:lnSpc>
            </a:pPr>
            <a:r>
              <a:rPr lang="en-CA" sz="1962" spc="-1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>
              <a:lnSpc>
                <a:spcPts val="2355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750</Words>
  <Application>Microsoft Office PowerPoint</Application>
  <PresentationFormat>Custom</PresentationFormat>
  <Paragraphs>209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Microsoft</cp:lastModifiedBy>
  <cp:revision>2</cp:revision>
  <dcterms:created xsi:type="dcterms:W3CDTF">2017-09-14T01:27:04Z</dcterms:created>
  <dcterms:modified xsi:type="dcterms:W3CDTF">2017-09-14T06:02:12Z</dcterms:modified>
</cp:coreProperties>
</file>