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D01868-23B2-4E80-8B7D-9584BA93393F}"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5DA58-0A2C-4972-B48C-E1EB0AA3F15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D01868-23B2-4E80-8B7D-9584BA93393F}"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5DA58-0A2C-4972-B48C-E1EB0AA3F15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D01868-23B2-4E80-8B7D-9584BA93393F}"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5DA58-0A2C-4972-B48C-E1EB0AA3F15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D01868-23B2-4E80-8B7D-9584BA93393F}"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5DA58-0A2C-4972-B48C-E1EB0AA3F15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D01868-23B2-4E80-8B7D-9584BA93393F}"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5DA58-0A2C-4972-B48C-E1EB0AA3F15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D01868-23B2-4E80-8B7D-9584BA93393F}" type="datetimeFigureOut">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55DA58-0A2C-4972-B48C-E1EB0AA3F15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D01868-23B2-4E80-8B7D-9584BA93393F}" type="datetimeFigureOut">
              <a:rPr lang="en-US" smtClean="0"/>
              <a:t>11/21/2016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55DA58-0A2C-4972-B48C-E1EB0AA3F15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D01868-23B2-4E80-8B7D-9584BA93393F}" type="datetimeFigureOut">
              <a:rPr lang="en-US" smtClean="0"/>
              <a:t>11/21/2016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55DA58-0A2C-4972-B48C-E1EB0AA3F15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D01868-23B2-4E80-8B7D-9584BA93393F}" type="datetimeFigureOut">
              <a:rPr lang="en-US" smtClean="0"/>
              <a:t>11/21/2016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55DA58-0A2C-4972-B48C-E1EB0AA3F15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D01868-23B2-4E80-8B7D-9584BA93393F}" type="datetimeFigureOut">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55DA58-0A2C-4972-B48C-E1EB0AA3F15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D01868-23B2-4E80-8B7D-9584BA93393F}" type="datetimeFigureOut">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55DA58-0A2C-4972-B48C-E1EB0AA3F15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01868-23B2-4E80-8B7D-9584BA93393F}" type="datetimeFigureOut">
              <a:rPr lang="en-US" smtClean="0"/>
              <a:t>11/21/2016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55DA58-0A2C-4972-B48C-E1EB0AA3F15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57201"/>
            <a:ext cx="8382000" cy="761999"/>
          </a:xfrm>
        </p:spPr>
        <p:txBody>
          <a:bodyPr>
            <a:normAutofit/>
          </a:bodyPr>
          <a:lstStyle/>
          <a:p>
            <a:r>
              <a:rPr lang="en-US" sz="2800" b="1" dirty="0" smtClean="0">
                <a:solidFill>
                  <a:srgbClr val="C00000"/>
                </a:solidFill>
                <a:latin typeface="Times New Roman" pitchFamily="18" charset="0"/>
                <a:cs typeface="Times New Roman" pitchFamily="18" charset="0"/>
              </a:rPr>
              <a:t>Stages of listening process</a:t>
            </a:r>
            <a:endParaRPr lang="en-US" sz="2800" b="1" dirty="0">
              <a:solidFill>
                <a:srgbClr val="C0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457200" y="1295400"/>
            <a:ext cx="8229600" cy="5181600"/>
          </a:xfrm>
        </p:spPr>
        <p:txBody>
          <a:bodyPr>
            <a:normAutofit/>
          </a:bodyPr>
          <a:lstStyle/>
          <a:p>
            <a:pPr algn="just"/>
            <a:r>
              <a:rPr lang="en-US" sz="2400" dirty="0" smtClean="0">
                <a:solidFill>
                  <a:schemeClr val="tx1"/>
                </a:solidFill>
              </a:rPr>
              <a:t>Listening is a complex process—an integral part of the total communication process, albeit a part often ignored. </a:t>
            </a:r>
          </a:p>
          <a:p>
            <a:pPr algn="just"/>
            <a:r>
              <a:rPr lang="en-US" sz="2400" dirty="0" smtClean="0">
                <a:solidFill>
                  <a:schemeClr val="tx1"/>
                </a:solidFill>
              </a:rPr>
              <a:t>This neglect results largely from two factors. </a:t>
            </a:r>
          </a:p>
          <a:p>
            <a:pPr algn="just"/>
            <a:r>
              <a:rPr lang="en-US" sz="2400" dirty="0">
                <a:solidFill>
                  <a:schemeClr val="tx1"/>
                </a:solidFill>
              </a:rPr>
              <a:t> </a:t>
            </a:r>
            <a:r>
              <a:rPr lang="en-US" sz="2400" dirty="0" smtClean="0">
                <a:solidFill>
                  <a:schemeClr val="tx1"/>
                </a:solidFill>
              </a:rPr>
              <a:t>   First, speaking and writing (the sending parts of the communication process) are highly visible, and are more easily assessed than listening and reading (the receiving parts). And reading behavior is assessed much more frequently than listening behavior; that is, we are more often tested on what we read than on what we hear. And when we are tested on material presented in a lecture, generally the lecture has been supplemented by readings.</a:t>
            </a:r>
            <a:endParaRPr lang="en-US" sz="24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04800"/>
            <a:ext cx="8382000" cy="6096000"/>
          </a:xfrm>
        </p:spPr>
        <p:txBody>
          <a:bodyPr>
            <a:normAutofit/>
          </a:bodyPr>
          <a:lstStyle/>
          <a:p>
            <a:pPr algn="just"/>
            <a:r>
              <a:rPr lang="en-US" sz="2400" dirty="0" smtClean="0">
                <a:solidFill>
                  <a:schemeClr val="tx1"/>
                </a:solidFill>
              </a:rPr>
              <a:t>Second, many of us aren’t willing to improve our listening skills. Much of this unwillingness results from our incomplete understanding of the process—and understanding the process could help show us how to improve. </a:t>
            </a:r>
          </a:p>
          <a:p>
            <a:pPr algn="just"/>
            <a:endParaRPr lang="en-US" sz="2400" dirty="0">
              <a:solidFill>
                <a:schemeClr val="tx1"/>
              </a:solidFill>
            </a:endParaRPr>
          </a:p>
          <a:p>
            <a:pPr algn="just"/>
            <a:r>
              <a:rPr lang="en-US" sz="2400" b="1" dirty="0" smtClean="0">
                <a:solidFill>
                  <a:srgbClr val="C00000"/>
                </a:solidFill>
              </a:rPr>
              <a:t>There are basically six stages of listening process:</a:t>
            </a:r>
          </a:p>
          <a:p>
            <a:pPr algn="just">
              <a:buFont typeface="Arial" pitchFamily="34" charset="0"/>
              <a:buChar char="•"/>
            </a:pPr>
            <a:r>
              <a:rPr lang="en-US" sz="2400" dirty="0" smtClean="0">
                <a:solidFill>
                  <a:schemeClr val="tx1"/>
                </a:solidFill>
              </a:rPr>
              <a:t>Receiving </a:t>
            </a:r>
          </a:p>
          <a:p>
            <a:pPr algn="just">
              <a:buFont typeface="Arial" pitchFamily="34" charset="0"/>
              <a:buChar char="•"/>
            </a:pPr>
            <a:r>
              <a:rPr lang="en-US" sz="2400" dirty="0" smtClean="0">
                <a:solidFill>
                  <a:schemeClr val="tx1"/>
                </a:solidFill>
              </a:rPr>
              <a:t>Interpreting</a:t>
            </a:r>
          </a:p>
          <a:p>
            <a:pPr algn="just">
              <a:buFont typeface="Arial" pitchFamily="34" charset="0"/>
              <a:buChar char="•"/>
            </a:pPr>
            <a:r>
              <a:rPr lang="en-US" sz="2400" dirty="0" smtClean="0">
                <a:solidFill>
                  <a:schemeClr val="tx1"/>
                </a:solidFill>
              </a:rPr>
              <a:t>Remembering</a:t>
            </a:r>
          </a:p>
          <a:p>
            <a:pPr algn="just">
              <a:buFont typeface="Arial" pitchFamily="34" charset="0"/>
              <a:buChar char="•"/>
            </a:pPr>
            <a:r>
              <a:rPr lang="en-US" sz="2400" dirty="0" smtClean="0">
                <a:solidFill>
                  <a:schemeClr val="tx1"/>
                </a:solidFill>
              </a:rPr>
              <a:t>Evaluating</a:t>
            </a:r>
          </a:p>
          <a:p>
            <a:pPr algn="just">
              <a:buFont typeface="Arial" pitchFamily="34" charset="0"/>
              <a:buChar char="•"/>
            </a:pPr>
            <a:r>
              <a:rPr lang="en-US" sz="2400" dirty="0" smtClean="0">
                <a:solidFill>
                  <a:schemeClr val="tx1"/>
                </a:solidFill>
              </a:rPr>
              <a:t>Responding </a:t>
            </a:r>
          </a:p>
          <a:p>
            <a:pPr algn="just">
              <a:buFont typeface="Arial" pitchFamily="34" charset="0"/>
              <a:buChar char="•"/>
            </a:pPr>
            <a:r>
              <a:rPr lang="en-US" sz="2400" dirty="0" smtClean="0">
                <a:solidFill>
                  <a:schemeClr val="tx1"/>
                </a:solidFill>
              </a:rPr>
              <a:t>Acting</a:t>
            </a:r>
            <a:endParaRPr lang="en-US" sz="2400" b="1" dirty="0" smtClean="0">
              <a:solidFill>
                <a:schemeClr val="tx1"/>
              </a:solidFill>
            </a:endParaRPr>
          </a:p>
          <a:p>
            <a:pPr algn="just"/>
            <a:endParaRPr lang="en-US" sz="2400" b="1" dirty="0">
              <a:solidFill>
                <a:srgbClr val="C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81000"/>
            <a:ext cx="8153400" cy="5867400"/>
          </a:xfrm>
        </p:spPr>
        <p:txBody>
          <a:bodyPr>
            <a:normAutofit/>
          </a:bodyPr>
          <a:lstStyle/>
          <a:p>
            <a:pPr algn="just"/>
            <a:r>
              <a:rPr lang="en-US" sz="2800" b="1" dirty="0">
                <a:solidFill>
                  <a:srgbClr val="C00000"/>
                </a:solidFill>
              </a:rPr>
              <a:t>Receiving</a:t>
            </a:r>
            <a:r>
              <a:rPr lang="en-US" sz="2800" dirty="0">
                <a:solidFill>
                  <a:schemeClr val="tx1"/>
                </a:solidFill>
              </a:rPr>
              <a:t> –This is the first and most basic stage of the listening process: the act of actually absorbing the information being expressed to you, whether verbally or non-verbally</a:t>
            </a:r>
            <a:r>
              <a:rPr lang="en-US" sz="2800" dirty="0" smtClean="0">
                <a:solidFill>
                  <a:schemeClr val="tx1"/>
                </a:solidFill>
              </a:rPr>
              <a:t>.</a:t>
            </a:r>
          </a:p>
          <a:p>
            <a:pPr algn="just"/>
            <a:r>
              <a:rPr lang="en-US" sz="2800" dirty="0" smtClean="0">
                <a:solidFill>
                  <a:schemeClr val="tx1"/>
                </a:solidFill>
              </a:rPr>
              <a:t>Not </a:t>
            </a:r>
            <a:r>
              <a:rPr lang="en-US" sz="2800" dirty="0">
                <a:solidFill>
                  <a:schemeClr val="tx1"/>
                </a:solidFill>
              </a:rPr>
              <a:t>all communication is done through speech, and not all listening is done with ears.</a:t>
            </a:r>
          </a:p>
          <a:p>
            <a:pPr algn="just"/>
            <a:endParaRPr lang="en-US" sz="2800" dirty="0" smtClean="0"/>
          </a:p>
          <a:p>
            <a:pPr algn="just"/>
            <a:r>
              <a:rPr lang="en-US" sz="2800" b="1" dirty="0">
                <a:solidFill>
                  <a:srgbClr val="C00000"/>
                </a:solidFill>
              </a:rPr>
              <a:t>Interpreting</a:t>
            </a:r>
            <a:r>
              <a:rPr lang="en-US" sz="2800" dirty="0">
                <a:solidFill>
                  <a:schemeClr val="tx1"/>
                </a:solidFill>
              </a:rPr>
              <a:t>- After clarifying what the speaker said, be ready to interpret the message. </a:t>
            </a:r>
            <a:endParaRPr lang="en-US" sz="2800" dirty="0" smtClean="0">
              <a:solidFill>
                <a:schemeClr val="tx1"/>
              </a:solidFill>
            </a:endParaRPr>
          </a:p>
          <a:p>
            <a:pPr algn="just"/>
            <a:r>
              <a:rPr lang="en-US" sz="2800" dirty="0" smtClean="0">
                <a:solidFill>
                  <a:schemeClr val="tx1"/>
                </a:solidFill>
              </a:rPr>
              <a:t>Interpretation </a:t>
            </a:r>
            <a:r>
              <a:rPr lang="en-US" sz="2800" dirty="0">
                <a:solidFill>
                  <a:schemeClr val="tx1"/>
                </a:solidFill>
              </a:rPr>
              <a:t>requires ascertaining not only the credibility behind what the speaker said but also an understanding of what was said. </a:t>
            </a:r>
          </a:p>
          <a:p>
            <a:pPr algn="just"/>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533400"/>
            <a:ext cx="8153400" cy="5715000"/>
          </a:xfrm>
        </p:spPr>
        <p:txBody>
          <a:bodyPr>
            <a:normAutofit/>
          </a:bodyPr>
          <a:lstStyle/>
          <a:p>
            <a:pPr algn="just"/>
            <a:r>
              <a:rPr lang="en-US" sz="2800" b="1" dirty="0">
                <a:solidFill>
                  <a:srgbClr val="C00000"/>
                </a:solidFill>
              </a:rPr>
              <a:t>Remembering</a:t>
            </a:r>
            <a:r>
              <a:rPr lang="en-US" sz="2800" dirty="0">
                <a:solidFill>
                  <a:schemeClr val="tx1"/>
                </a:solidFill>
              </a:rPr>
              <a:t> – Remembering is about retaining that information, and the most effective way to do so in an important conversation is to move the key elements of a message from your short-term memory, and into your long-term memory</a:t>
            </a:r>
            <a:r>
              <a:rPr lang="en-US" sz="2800" dirty="0" smtClean="0">
                <a:solidFill>
                  <a:schemeClr val="tx1"/>
                </a:solidFill>
              </a:rPr>
              <a:t>.</a:t>
            </a:r>
          </a:p>
          <a:p>
            <a:pPr algn="just"/>
            <a:endParaRPr lang="en-US" sz="2800" dirty="0">
              <a:solidFill>
                <a:schemeClr val="tx1"/>
              </a:solidFill>
            </a:endParaRPr>
          </a:p>
          <a:p>
            <a:pPr algn="just"/>
            <a:r>
              <a:rPr lang="en-US" sz="2800" b="1" dirty="0">
                <a:solidFill>
                  <a:srgbClr val="C00000"/>
                </a:solidFill>
              </a:rPr>
              <a:t>Evaluating</a:t>
            </a:r>
            <a:r>
              <a:rPr lang="en-US" sz="2800" dirty="0">
                <a:solidFill>
                  <a:schemeClr val="tx1"/>
                </a:solidFill>
              </a:rPr>
              <a:t> – It’s at this stage where you can begin to prepare for your response, but remember: you’re still a listener, not a speaker. After the message has been absorbed, processed, and remembered, you can begin to sort the information into pieces.</a:t>
            </a:r>
          </a:p>
          <a:p>
            <a:pPr algn="just"/>
            <a:endParaRPr lang="en-US" sz="2800" dirty="0">
              <a:solidFill>
                <a:schemeClr val="tx1"/>
              </a:solidFill>
            </a:endParaRPr>
          </a:p>
          <a:p>
            <a:pPr algn="just"/>
            <a:endParaRPr lang="en-US" sz="2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457200"/>
            <a:ext cx="7924800" cy="5867400"/>
          </a:xfrm>
        </p:spPr>
        <p:txBody>
          <a:bodyPr>
            <a:normAutofit/>
          </a:bodyPr>
          <a:lstStyle/>
          <a:p>
            <a:pPr algn="just"/>
            <a:endParaRPr lang="en-US" sz="2800" b="1" dirty="0" smtClean="0">
              <a:solidFill>
                <a:srgbClr val="C00000"/>
              </a:solidFill>
            </a:endParaRPr>
          </a:p>
          <a:p>
            <a:pPr algn="just"/>
            <a:r>
              <a:rPr lang="en-US" sz="2800" b="1" dirty="0" smtClean="0">
                <a:solidFill>
                  <a:srgbClr val="C00000"/>
                </a:solidFill>
              </a:rPr>
              <a:t>Responding</a:t>
            </a:r>
            <a:r>
              <a:rPr lang="en-US" sz="2800" dirty="0" smtClean="0">
                <a:solidFill>
                  <a:schemeClr val="tx1"/>
                </a:solidFill>
              </a:rPr>
              <a:t> </a:t>
            </a:r>
            <a:r>
              <a:rPr lang="en-US" sz="2800" dirty="0">
                <a:solidFill>
                  <a:schemeClr val="tx1"/>
                </a:solidFill>
              </a:rPr>
              <a:t>– Sometimes we have to respond to what the speaker says. This one is optional. Any response will have a physiological, emotional, and psychological aspect to it.</a:t>
            </a:r>
          </a:p>
          <a:p>
            <a:pPr algn="just"/>
            <a:endParaRPr lang="en-US" sz="2800" dirty="0">
              <a:solidFill>
                <a:schemeClr val="tx1"/>
              </a:solidFill>
            </a:endParaRPr>
          </a:p>
          <a:p>
            <a:pPr algn="just"/>
            <a:r>
              <a:rPr lang="en-US" sz="2800" b="1" dirty="0">
                <a:solidFill>
                  <a:srgbClr val="C00000"/>
                </a:solidFill>
              </a:rPr>
              <a:t>Acting</a:t>
            </a:r>
            <a:r>
              <a:rPr lang="en-US" sz="2800" dirty="0">
                <a:solidFill>
                  <a:srgbClr val="C00000"/>
                </a:solidFill>
              </a:rPr>
              <a:t> </a:t>
            </a:r>
            <a:r>
              <a:rPr lang="en-US" sz="2800" dirty="0"/>
              <a:t>- </a:t>
            </a:r>
            <a:r>
              <a:rPr lang="en-US" sz="2800" dirty="0">
                <a:solidFill>
                  <a:schemeClr val="tx1"/>
                </a:solidFill>
              </a:rPr>
              <a:t>Acting is all about listening and reacting. In fact a more accurate term to describe an actor, most especially a screen actor, would be a reactor.</a:t>
            </a:r>
          </a:p>
          <a:p>
            <a:pPr algn="just"/>
            <a:endParaRPr lang="en-US" sz="2800"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407</Words>
  <Application>Microsoft Office PowerPoint</Application>
  <PresentationFormat>On-screen Show (4:3)</PresentationFormat>
  <Paragraphs>25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Stages of listening process</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Julie</dc:creator>
  <cp:lastModifiedBy>Julie</cp:lastModifiedBy>
  <cp:revision>4</cp:revision>
  <dcterms:created xsi:type="dcterms:W3CDTF">2016-11-21T06:41:19Z</dcterms:created>
  <dcterms:modified xsi:type="dcterms:W3CDTF">2016-11-21T08:25:04Z</dcterms:modified>
</cp:coreProperties>
</file>