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sldIdLst>
    <p:sldId id="256" r:id="rId2"/>
    <p:sldId id="283" r:id="rId3"/>
    <p:sldId id="277" r:id="rId4"/>
    <p:sldId id="284" r:id="rId5"/>
    <p:sldId id="294" r:id="rId6"/>
    <p:sldId id="285" r:id="rId7"/>
    <p:sldId id="278" r:id="rId8"/>
    <p:sldId id="286" r:id="rId9"/>
    <p:sldId id="295" r:id="rId10"/>
    <p:sldId id="279" r:id="rId11"/>
    <p:sldId id="287" r:id="rId12"/>
    <p:sldId id="288" r:id="rId13"/>
    <p:sldId id="296" r:id="rId14"/>
    <p:sldId id="280" r:id="rId15"/>
    <p:sldId id="289" r:id="rId16"/>
    <p:sldId id="290" r:id="rId17"/>
    <p:sldId id="297" r:id="rId18"/>
    <p:sldId id="281" r:id="rId19"/>
    <p:sldId id="291" r:id="rId20"/>
    <p:sldId id="292" r:id="rId21"/>
    <p:sldId id="293"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charset="0"/>
        <a:ea typeface="+mn-ea"/>
        <a:cs typeface="Arial" charset="0"/>
      </a:defRPr>
    </a:lvl1pPr>
    <a:lvl2pPr marL="457200" algn="l" rtl="0" fontAlgn="base">
      <a:spcBef>
        <a:spcPct val="0"/>
      </a:spcBef>
      <a:spcAft>
        <a:spcPct val="0"/>
      </a:spcAft>
      <a:defRPr kern="1200">
        <a:solidFill>
          <a:schemeClr val="tx1"/>
        </a:solidFill>
        <a:latin typeface="Times New Roman" charset="0"/>
        <a:ea typeface="+mn-ea"/>
        <a:cs typeface="Arial" charset="0"/>
      </a:defRPr>
    </a:lvl2pPr>
    <a:lvl3pPr marL="914400" algn="l" rtl="0" fontAlgn="base">
      <a:spcBef>
        <a:spcPct val="0"/>
      </a:spcBef>
      <a:spcAft>
        <a:spcPct val="0"/>
      </a:spcAft>
      <a:defRPr kern="1200">
        <a:solidFill>
          <a:schemeClr val="tx1"/>
        </a:solidFill>
        <a:latin typeface="Times New Roman" charset="0"/>
        <a:ea typeface="+mn-ea"/>
        <a:cs typeface="Arial" charset="0"/>
      </a:defRPr>
    </a:lvl3pPr>
    <a:lvl4pPr marL="1371600" algn="l" rtl="0" fontAlgn="base">
      <a:spcBef>
        <a:spcPct val="0"/>
      </a:spcBef>
      <a:spcAft>
        <a:spcPct val="0"/>
      </a:spcAft>
      <a:defRPr kern="1200">
        <a:solidFill>
          <a:schemeClr val="tx1"/>
        </a:solidFill>
        <a:latin typeface="Times New Roman" charset="0"/>
        <a:ea typeface="+mn-ea"/>
        <a:cs typeface="Arial" charset="0"/>
      </a:defRPr>
    </a:lvl4pPr>
    <a:lvl5pPr marL="1828800" algn="l" rtl="0" fontAlgn="base">
      <a:spcBef>
        <a:spcPct val="0"/>
      </a:spcBef>
      <a:spcAft>
        <a:spcPct val="0"/>
      </a:spcAft>
      <a:defRPr kern="1200">
        <a:solidFill>
          <a:schemeClr val="tx1"/>
        </a:solidFill>
        <a:latin typeface="Times New Roman" charset="0"/>
        <a:ea typeface="+mn-ea"/>
        <a:cs typeface="Arial" charset="0"/>
      </a:defRPr>
    </a:lvl5pPr>
    <a:lvl6pPr marL="2286000" algn="l" defTabSz="914400" rtl="0" eaLnBrk="1" latinLnBrk="0" hangingPunct="1">
      <a:defRPr kern="1200">
        <a:solidFill>
          <a:schemeClr val="tx1"/>
        </a:solidFill>
        <a:latin typeface="Times New Roman" charset="0"/>
        <a:ea typeface="+mn-ea"/>
        <a:cs typeface="Arial" charset="0"/>
      </a:defRPr>
    </a:lvl6pPr>
    <a:lvl7pPr marL="2743200" algn="l" defTabSz="914400" rtl="0" eaLnBrk="1" latinLnBrk="0" hangingPunct="1">
      <a:defRPr kern="1200">
        <a:solidFill>
          <a:schemeClr val="tx1"/>
        </a:solidFill>
        <a:latin typeface="Times New Roman" charset="0"/>
        <a:ea typeface="+mn-ea"/>
        <a:cs typeface="Arial" charset="0"/>
      </a:defRPr>
    </a:lvl7pPr>
    <a:lvl8pPr marL="3200400" algn="l" defTabSz="914400" rtl="0" eaLnBrk="1" latinLnBrk="0" hangingPunct="1">
      <a:defRPr kern="1200">
        <a:solidFill>
          <a:schemeClr val="tx1"/>
        </a:solidFill>
        <a:latin typeface="Times New Roman" charset="0"/>
        <a:ea typeface="+mn-ea"/>
        <a:cs typeface="Arial" charset="0"/>
      </a:defRPr>
    </a:lvl8pPr>
    <a:lvl9pPr marL="3657600" algn="l" defTabSz="914400" rtl="0" eaLnBrk="1" latinLnBrk="0" hangingPunct="1">
      <a:defRPr kern="1200">
        <a:solidFill>
          <a:schemeClr val="tx1"/>
        </a:solidFill>
        <a:latin typeface="Times New Roman"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9"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10B11EE4-4BAE-4D78-9DF0-284617B0030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C3A86F-C117-4FA2-944C-88C68D2BEB1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D2611976-F684-49CC-9B00-6023AB67FC67}"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5E90EBB6-61FA-4A8C-9E20-896503B1FA0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8F1523B-512F-4D0D-B520-EF5536FA0CD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675CCC5-B6C2-48D3-B8F7-1A85A6484FC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AB7BFA56-90B8-468A-8D43-1473139169C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0524BE52-72EB-483D-A7D6-A8C0DB7727F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379B3069-E00B-4CC3-A85A-5F8B7BA8BB6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62B22B2-52A3-41B1-A295-A597BB154CC7}"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31F4FCE6-8737-43F7-B1FB-928F11993B9B}"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70B431F6-7429-4507-B80D-A8D1E6F2910E}"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301625" y="1600200"/>
            <a:ext cx="8534400" cy="3581400"/>
          </a:xfrm>
        </p:spPr>
        <p:txBody>
          <a:bodyPr/>
          <a:lstStyle/>
          <a:p>
            <a:pPr eaLnBrk="1" hangingPunct="1">
              <a:defRPr/>
            </a:pPr>
            <a:r>
              <a:rPr lang="en-US" sz="8000" dirty="0" smtClean="0">
                <a:solidFill>
                  <a:schemeClr val="tx1">
                    <a:lumMod val="75000"/>
                    <a:lumOff val="25000"/>
                  </a:schemeClr>
                </a:solidFill>
              </a:rPr>
              <a:t>FUNCTIONS</a:t>
            </a:r>
            <a:br>
              <a:rPr lang="en-US" sz="8000" dirty="0" smtClean="0">
                <a:solidFill>
                  <a:schemeClr val="tx1">
                    <a:lumMod val="75000"/>
                    <a:lumOff val="25000"/>
                  </a:schemeClr>
                </a:solidFill>
              </a:rPr>
            </a:br>
            <a:r>
              <a:rPr lang="en-US" sz="8000" dirty="0" smtClean="0">
                <a:solidFill>
                  <a:schemeClr val="tx1">
                    <a:lumMod val="75000"/>
                    <a:lumOff val="25000"/>
                  </a:schemeClr>
                </a:solidFill>
              </a:rPr>
              <a:t> OF</a:t>
            </a:r>
            <a:br>
              <a:rPr lang="en-US" sz="8000" dirty="0" smtClean="0">
                <a:solidFill>
                  <a:schemeClr val="tx1">
                    <a:lumMod val="75000"/>
                    <a:lumOff val="25000"/>
                  </a:schemeClr>
                </a:solidFill>
              </a:rPr>
            </a:br>
            <a:r>
              <a:rPr lang="en-US" sz="8000" dirty="0" smtClean="0">
                <a:solidFill>
                  <a:schemeClr val="tx1">
                    <a:lumMod val="75000"/>
                    <a:lumOff val="25000"/>
                  </a:schemeClr>
                </a:solidFill>
              </a:rPr>
              <a:t>MANAGEMENT</a:t>
            </a:r>
          </a:p>
        </p:txBody>
      </p:sp>
      <p:sp>
        <p:nvSpPr>
          <p:cNvPr id="13315" name="Content Placeholder 2"/>
          <p:cNvSpPr>
            <a:spLocks noGrp="1"/>
          </p:cNvSpPr>
          <p:nvPr>
            <p:ph sz="quarter" idx="1"/>
          </p:nvPr>
        </p:nvSpPr>
        <p:spPr>
          <a:xfrm>
            <a:off x="301625" y="5181600"/>
            <a:ext cx="8504238" cy="917575"/>
          </a:xfrm>
        </p:spPr>
        <p:txBody>
          <a:bodyPr/>
          <a:lstStyle/>
          <a:p>
            <a:pPr>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solidFill>
                  <a:srgbClr val="7B9899"/>
                </a:solidFill>
              </a:rPr>
              <a:t>Staffing</a:t>
            </a:r>
          </a:p>
        </p:txBody>
      </p:sp>
      <p:sp>
        <p:nvSpPr>
          <p:cNvPr id="22531" name="Rectangle 3"/>
          <p:cNvSpPr>
            <a:spLocks noGrp="1" noChangeArrowheads="1"/>
          </p:cNvSpPr>
          <p:nvPr>
            <p:ph sz="quarter" idx="1"/>
          </p:nvPr>
        </p:nvSpPr>
        <p:spPr>
          <a:xfrm>
            <a:off x="301625" y="1527175"/>
            <a:ext cx="8504238" cy="4572000"/>
          </a:xfrm>
        </p:spPr>
        <p:txBody>
          <a:bodyPr/>
          <a:lstStyle/>
          <a:p>
            <a:pPr eaLnBrk="1" hangingPunct="1"/>
            <a:r>
              <a:rPr lang="en-US" smtClean="0"/>
              <a:t>Recruiting, selecting, appointing the employees, assigning duties, maintaining cordial relationship and taking care of grievances of employees.</a:t>
            </a:r>
          </a:p>
          <a:p>
            <a:pPr eaLnBrk="1" hangingPunct="1"/>
            <a:r>
              <a:rPr lang="en-US" smtClean="0"/>
              <a:t>Training and Development of employees, deciding their remuneration, promotion and increments.</a:t>
            </a:r>
          </a:p>
          <a:p>
            <a:pPr eaLnBrk="1" hangingPunct="1"/>
            <a:r>
              <a:rPr lang="en-US" smtClean="0"/>
              <a:t>Evaluting their performance.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3555" name="Content Placeholder 2"/>
          <p:cNvSpPr>
            <a:spLocks noGrp="1"/>
          </p:cNvSpPr>
          <p:nvPr>
            <p:ph sz="quarter" idx="1"/>
          </p:nvPr>
        </p:nvSpPr>
        <p:spPr>
          <a:xfrm>
            <a:off x="301625" y="1527175"/>
            <a:ext cx="8504238" cy="4572000"/>
          </a:xfrm>
        </p:spPr>
        <p:txBody>
          <a:bodyPr/>
          <a:lstStyle/>
          <a:p>
            <a:r>
              <a:rPr lang="en-US" smtClean="0"/>
              <a:t>It is the function of manning the organization structure and keeping it manned. Staffing has assumed greater importance in the recent years due to advancement of technology, increase in size of business, complexity of human behavior etc. The main purpose o staffing is to put right man on right job i.e. square pegs in square holes and round pegs in round holes. </a:t>
            </a:r>
          </a:p>
          <a:p>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4579" name="Content Placeholder 2"/>
          <p:cNvSpPr>
            <a:spLocks noGrp="1"/>
          </p:cNvSpPr>
          <p:nvPr>
            <p:ph sz="quarter" idx="1"/>
          </p:nvPr>
        </p:nvSpPr>
        <p:spPr>
          <a:xfrm>
            <a:off x="301625" y="1527175"/>
            <a:ext cx="8504238" cy="4572000"/>
          </a:xfrm>
        </p:spPr>
        <p:txBody>
          <a:bodyPr/>
          <a:lstStyle/>
          <a:p>
            <a:r>
              <a:rPr lang="en-US" smtClean="0"/>
              <a:t>Staffing involves:</a:t>
            </a:r>
          </a:p>
          <a:p>
            <a:pPr lvl="1"/>
            <a:r>
              <a:rPr lang="en-US" sz="2400" smtClean="0"/>
              <a:t>Manpower  Planning (estimating man power in terms of searching, choose the person and giving the right place). </a:t>
            </a:r>
          </a:p>
          <a:p>
            <a:pPr lvl="1"/>
            <a:r>
              <a:rPr lang="en-US" sz="2400" smtClean="0"/>
              <a:t>Recruitment, selection &amp; placement. </a:t>
            </a:r>
          </a:p>
          <a:p>
            <a:pPr lvl="1"/>
            <a:r>
              <a:rPr lang="en-US" sz="2400" smtClean="0"/>
              <a:t>Training &amp; development. </a:t>
            </a:r>
          </a:p>
          <a:p>
            <a:pPr lvl="1"/>
            <a:r>
              <a:rPr lang="en-US" sz="2400" smtClean="0"/>
              <a:t>Remuneration. </a:t>
            </a:r>
          </a:p>
          <a:p>
            <a:pPr lvl="1"/>
            <a:r>
              <a:rPr lang="en-US" sz="2400" smtClean="0"/>
              <a:t>Performance appraisal. </a:t>
            </a:r>
          </a:p>
          <a:p>
            <a:pPr lvl="1"/>
            <a:r>
              <a:rPr lang="en-US" sz="2400" smtClean="0"/>
              <a:t>Promotions &amp; transfer</a:t>
            </a:r>
            <a:r>
              <a:rPr lang="en-US"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5603" name="Content Placeholder 2"/>
          <p:cNvSpPr>
            <a:spLocks noGrp="1"/>
          </p:cNvSpPr>
          <p:nvPr>
            <p:ph sz="quarter" idx="1"/>
          </p:nvPr>
        </p:nvSpPr>
        <p:spPr>
          <a:xfrm>
            <a:off x="301625" y="1527175"/>
            <a:ext cx="8504238" cy="4572000"/>
          </a:xfrm>
        </p:spPr>
        <p:txBody>
          <a:bodyPr/>
          <a:lstStyle/>
          <a:p>
            <a:endParaRPr lang="en-US" smtClean="0"/>
          </a:p>
          <a:p>
            <a:endParaRPr lang="en-US" smtClean="0"/>
          </a:p>
          <a:p>
            <a:pPr algn="ctr">
              <a:buFont typeface="Wingdings 2" pitchFamily="18" charset="2"/>
              <a:buNone/>
            </a:pPr>
            <a:r>
              <a:rPr lang="en-US" sz="7200" smtClean="0"/>
              <a:t>   DIRECTING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solidFill>
                  <a:srgbClr val="7B9899"/>
                </a:solidFill>
              </a:rPr>
              <a:t>Directing</a:t>
            </a:r>
          </a:p>
        </p:txBody>
      </p:sp>
      <p:sp>
        <p:nvSpPr>
          <p:cNvPr id="26627" name="Rectangle 3"/>
          <p:cNvSpPr>
            <a:spLocks noGrp="1" noChangeArrowheads="1"/>
          </p:cNvSpPr>
          <p:nvPr>
            <p:ph sz="quarter" idx="1"/>
          </p:nvPr>
        </p:nvSpPr>
        <p:spPr>
          <a:xfrm>
            <a:off x="301625" y="1527175"/>
            <a:ext cx="8504238" cy="4572000"/>
          </a:xfrm>
        </p:spPr>
        <p:txBody>
          <a:bodyPr/>
          <a:lstStyle/>
          <a:p>
            <a:pPr eaLnBrk="1" hangingPunct="1"/>
            <a:r>
              <a:rPr lang="en-US" smtClean="0"/>
              <a:t>Giving direction or instruction to employees to get the job done.</a:t>
            </a:r>
          </a:p>
          <a:p>
            <a:pPr eaLnBrk="1" hangingPunct="1"/>
            <a:r>
              <a:rPr lang="en-US" smtClean="0"/>
              <a:t>Leadership qualities are required.</a:t>
            </a:r>
          </a:p>
          <a:p>
            <a:pPr eaLnBrk="1" hangingPunct="1"/>
            <a:r>
              <a:rPr lang="en-US" smtClean="0"/>
              <a:t>Motivating employees by providing monatory and non-monetory  incentives.</a:t>
            </a:r>
          </a:p>
          <a:p>
            <a:pPr eaLnBrk="1" hangingPunct="1"/>
            <a:r>
              <a:rPr lang="en-US" smtClean="0"/>
              <a:t>Comunicating with them at regular intervals.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7651" name="Content Placeholder 2"/>
          <p:cNvSpPr>
            <a:spLocks noGrp="1"/>
          </p:cNvSpPr>
          <p:nvPr>
            <p:ph sz="quarter" idx="1"/>
          </p:nvPr>
        </p:nvSpPr>
        <p:spPr>
          <a:xfrm>
            <a:off x="301625" y="1527175"/>
            <a:ext cx="8504238" cy="4572000"/>
          </a:xfrm>
        </p:spPr>
        <p:txBody>
          <a:bodyPr/>
          <a:lstStyle/>
          <a:p>
            <a:r>
              <a:rPr lang="en-US" smtClean="0"/>
              <a:t>It is that part of managerial function which actuates the organizational methods to work efficiently for achievement of organizational purposes. It is considered life-spark of the enterprise which sets it in motion the action of people because planning, organizing and staffing are the mere preparations for doing the work. Direction is that inert-personnel aspect of management which deals directly with influencing, guiding, supervising, motivating sub-ordinate for the achievement of organizational goals.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8675" name="Content Placeholder 2"/>
          <p:cNvSpPr>
            <a:spLocks noGrp="1"/>
          </p:cNvSpPr>
          <p:nvPr>
            <p:ph sz="quarter" idx="1"/>
          </p:nvPr>
        </p:nvSpPr>
        <p:spPr>
          <a:xfrm>
            <a:off x="301625" y="1527175"/>
            <a:ext cx="8504238" cy="4949825"/>
          </a:xfrm>
        </p:spPr>
        <p:txBody>
          <a:bodyPr/>
          <a:lstStyle/>
          <a:p>
            <a:r>
              <a:rPr lang="en-US" sz="2400" b="1" smtClean="0"/>
              <a:t>Supervision-</a:t>
            </a:r>
            <a:r>
              <a:rPr lang="en-US" sz="2400" smtClean="0"/>
              <a:t> implies overseeing the work of subordinates by their superiors. It is the act of watching &amp; directing work &amp; workers.</a:t>
            </a:r>
          </a:p>
          <a:p>
            <a:r>
              <a:rPr lang="en-US" sz="2400" b="1" smtClean="0"/>
              <a:t>Motivation-</a:t>
            </a:r>
            <a:r>
              <a:rPr lang="en-US" sz="2400" smtClean="0"/>
              <a:t> means inspiring, stimulating or encouraging the sub-ordinates with zeal to work. Positive, negative, monetary, non-monetary incentives may be used for this purpose.</a:t>
            </a:r>
          </a:p>
          <a:p>
            <a:r>
              <a:rPr lang="en-US" sz="2400" b="1" smtClean="0"/>
              <a:t>Leadership-</a:t>
            </a:r>
            <a:r>
              <a:rPr lang="en-US" sz="2400" smtClean="0"/>
              <a:t> may be defined as a process by which manager guides and influences the work of subordinates in desired direction.</a:t>
            </a:r>
          </a:p>
          <a:p>
            <a:r>
              <a:rPr lang="en-US" sz="2400" b="1" smtClean="0"/>
              <a:t>Communications-</a:t>
            </a:r>
            <a:r>
              <a:rPr lang="en-US" sz="2400" smtClean="0"/>
              <a:t> is the process of passing information, experience, opinion etc from one person to another. It is a bridge of understanding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9699" name="Content Placeholder 2"/>
          <p:cNvSpPr>
            <a:spLocks noGrp="1"/>
          </p:cNvSpPr>
          <p:nvPr>
            <p:ph sz="quarter" idx="1"/>
          </p:nvPr>
        </p:nvSpPr>
        <p:spPr>
          <a:xfrm>
            <a:off x="301625" y="1527175"/>
            <a:ext cx="8504238" cy="4572000"/>
          </a:xfrm>
        </p:spPr>
        <p:txBody>
          <a:bodyPr/>
          <a:lstStyle/>
          <a:p>
            <a:endParaRPr lang="en-US" smtClean="0"/>
          </a:p>
          <a:p>
            <a:endParaRPr lang="en-US" smtClean="0"/>
          </a:p>
          <a:p>
            <a:pPr>
              <a:buFont typeface="Wingdings 2" pitchFamily="18" charset="2"/>
              <a:buNone/>
            </a:pPr>
            <a:endParaRPr lang="en-US" smtClean="0"/>
          </a:p>
          <a:p>
            <a:endParaRPr lang="en-US" smtClean="0"/>
          </a:p>
          <a:p>
            <a:pPr algn="ctr">
              <a:buFont typeface="Wingdings 2" pitchFamily="18" charset="2"/>
              <a:buNone/>
            </a:pPr>
            <a:r>
              <a:rPr lang="en-US" sz="6000" smtClean="0"/>
              <a:t>CONTROLLING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solidFill>
                  <a:srgbClr val="7B9899"/>
                </a:solidFill>
              </a:rPr>
              <a:t>Controlling</a:t>
            </a:r>
          </a:p>
        </p:txBody>
      </p:sp>
      <p:sp>
        <p:nvSpPr>
          <p:cNvPr id="30723" name="Rectangle 3"/>
          <p:cNvSpPr>
            <a:spLocks noGrp="1" noChangeArrowheads="1"/>
          </p:cNvSpPr>
          <p:nvPr>
            <p:ph sz="quarter" idx="1"/>
          </p:nvPr>
        </p:nvSpPr>
        <p:spPr>
          <a:xfrm>
            <a:off x="301625" y="1527175"/>
            <a:ext cx="8504238" cy="4572000"/>
          </a:xfrm>
        </p:spPr>
        <p:txBody>
          <a:bodyPr/>
          <a:lstStyle/>
          <a:p>
            <a:pPr eaLnBrk="1" hangingPunct="1"/>
            <a:r>
              <a:rPr lang="en-US" smtClean="0"/>
              <a:t>Matching actual performance with the planed goal.</a:t>
            </a:r>
          </a:p>
          <a:p>
            <a:pPr eaLnBrk="1" hangingPunct="1">
              <a:buFont typeface="Wingdings" pitchFamily="2" charset="2"/>
              <a:buNone/>
            </a:pPr>
            <a:endParaRPr lang="en-US" smtClean="0"/>
          </a:p>
          <a:p>
            <a:pPr eaLnBrk="1" hangingPunct="1"/>
            <a:r>
              <a:rPr lang="en-US" smtClean="0"/>
              <a:t>If problem, tries to find out the reasons of deviation.</a:t>
            </a:r>
          </a:p>
          <a:p>
            <a:pPr eaLnBrk="1" hangingPunct="1"/>
            <a:endParaRPr lang="en-US" smtClean="0"/>
          </a:p>
          <a:p>
            <a:pPr eaLnBrk="1" hangingPunct="1"/>
            <a:r>
              <a:rPr lang="en-US" smtClean="0"/>
              <a:t>Suggesting corrective measures come on the path of plan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u="sng" dirty="0" smtClean="0"/>
              <a:t>CONTROLLING:</a:t>
            </a:r>
            <a:endParaRPr lang="en-US" b="1" u="sng" dirty="0"/>
          </a:p>
        </p:txBody>
      </p:sp>
      <p:sp>
        <p:nvSpPr>
          <p:cNvPr id="3" name="Content Placeholder 2"/>
          <p:cNvSpPr>
            <a:spLocks noGrp="1"/>
          </p:cNvSpPr>
          <p:nvPr>
            <p:ph idx="1"/>
          </p:nvPr>
        </p:nvSpPr>
        <p:spPr>
          <a:xfrm>
            <a:off x="301625" y="1527175"/>
            <a:ext cx="8504238" cy="4572000"/>
          </a:xfrm>
        </p:spPr>
        <p:txBody>
          <a:bodyPr>
            <a:normAutofit lnSpcReduction="10000"/>
          </a:bodyPr>
          <a:lstStyle/>
          <a:p>
            <a:pPr>
              <a:defRPr/>
            </a:pPr>
            <a:r>
              <a:rPr lang="en-US" dirty="0" smtClean="0"/>
              <a:t>It implies measurement of accomplishment against the standards and correction of deviation if any to ensure achievement of organizational goals. The purpose of controlling is to ensure that everything occurs in conformities with the standards. An efficient system of control helps to predict deviations before they actually occur. According to </a:t>
            </a:r>
            <a:r>
              <a:rPr lang="en-US" i="1" dirty="0" smtClean="0"/>
              <a:t>Theo </a:t>
            </a:r>
            <a:r>
              <a:rPr lang="en-US" i="1" dirty="0" err="1" smtClean="0"/>
              <a:t>Haimann</a:t>
            </a:r>
            <a:r>
              <a:rPr lang="en-US" dirty="0" smtClean="0"/>
              <a:t>, “Controlling is the process of checking whether or not proper progress is being made towards the objectives and goals and acting if necessary, to correct any deviation”.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228600" y="1295400"/>
            <a:ext cx="8540750" cy="3276600"/>
          </a:xfrm>
        </p:spPr>
        <p:txBody>
          <a:bodyPr/>
          <a:lstStyle/>
          <a:p>
            <a:pPr eaLnBrk="1" hangingPunct="1"/>
            <a:r>
              <a:rPr lang="en-US" sz="9600" smtClean="0"/>
              <a:t>PLANNING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2771" name="Content Placeholder 2"/>
          <p:cNvSpPr>
            <a:spLocks noGrp="1"/>
          </p:cNvSpPr>
          <p:nvPr>
            <p:ph idx="1"/>
          </p:nvPr>
        </p:nvSpPr>
        <p:spPr>
          <a:xfrm>
            <a:off x="301625" y="1527175"/>
            <a:ext cx="8504238" cy="4572000"/>
          </a:xfrm>
        </p:spPr>
        <p:txBody>
          <a:bodyPr/>
          <a:lstStyle/>
          <a:p>
            <a:r>
              <a:rPr lang="en-US" smtClean="0"/>
              <a:t>Therefore controlling has following steps:</a:t>
            </a:r>
          </a:p>
          <a:p>
            <a:pPr lvl="1"/>
            <a:r>
              <a:rPr lang="en-US" smtClean="0"/>
              <a:t>Establishment of standard performance. </a:t>
            </a:r>
          </a:p>
          <a:p>
            <a:pPr lvl="1"/>
            <a:r>
              <a:rPr lang="en-US" smtClean="0"/>
              <a:t>Measurement of actual performance. </a:t>
            </a:r>
          </a:p>
          <a:p>
            <a:pPr lvl="1"/>
            <a:r>
              <a:rPr lang="en-US" smtClean="0"/>
              <a:t>Comparison of actual performance with the standards and finding out deviation if any. </a:t>
            </a:r>
          </a:p>
          <a:p>
            <a:pPr lvl="1"/>
            <a:r>
              <a:rPr lang="en-US" smtClean="0"/>
              <a:t>Corrective action. </a:t>
            </a:r>
          </a:p>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pic>
        <p:nvPicPr>
          <p:cNvPr id="33795" name="Picture 2" descr="C:\Documents and Settings\sweety.gupta\Desktop\Thank you.jpg"/>
          <p:cNvPicPr>
            <a:picLocks noGrp="1" noChangeAspect="1" noChangeArrowheads="1"/>
          </p:cNvPicPr>
          <p:nvPr>
            <p:ph sz="quarter" idx="1"/>
          </p:nvPr>
        </p:nvPicPr>
        <p:blipFill>
          <a:blip r:embed="rId2" cstate="print"/>
          <a:srcRect/>
          <a:stretch>
            <a:fillRect/>
          </a:stretch>
        </p:blipFill>
        <p:spPr>
          <a:xfrm>
            <a:off x="228600" y="228600"/>
            <a:ext cx="8915400" cy="59436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solidFill>
                  <a:srgbClr val="7B9899"/>
                </a:solidFill>
              </a:rPr>
              <a:t>Planning</a:t>
            </a:r>
          </a:p>
        </p:txBody>
      </p:sp>
      <p:sp>
        <p:nvSpPr>
          <p:cNvPr id="15363" name="Rectangle 3"/>
          <p:cNvSpPr>
            <a:spLocks noGrp="1" noChangeArrowheads="1"/>
          </p:cNvSpPr>
          <p:nvPr>
            <p:ph sz="quarter" idx="1"/>
          </p:nvPr>
        </p:nvSpPr>
        <p:spPr>
          <a:xfrm>
            <a:off x="301625" y="1527175"/>
            <a:ext cx="8504238" cy="4572000"/>
          </a:xfrm>
        </p:spPr>
        <p:txBody>
          <a:bodyPr/>
          <a:lstStyle/>
          <a:p>
            <a:pPr eaLnBrk="1" hangingPunct="1"/>
            <a:r>
              <a:rPr lang="en-US" smtClean="0"/>
              <a:t>Deciding in advance :</a:t>
            </a:r>
          </a:p>
          <a:p>
            <a:pPr lvl="1" eaLnBrk="1" hangingPunct="1"/>
            <a:r>
              <a:rPr lang="en-US" smtClean="0"/>
              <a:t>What to do</a:t>
            </a:r>
          </a:p>
          <a:p>
            <a:pPr lvl="1" eaLnBrk="1" hangingPunct="1"/>
            <a:r>
              <a:rPr lang="en-US" smtClean="0"/>
              <a:t>How to do</a:t>
            </a:r>
          </a:p>
          <a:p>
            <a:pPr lvl="1" eaLnBrk="1" hangingPunct="1"/>
            <a:r>
              <a:rPr lang="en-US" smtClean="0"/>
              <a:t>When to do</a:t>
            </a:r>
          </a:p>
          <a:p>
            <a:pPr lvl="1" eaLnBrk="1" hangingPunct="1"/>
            <a:r>
              <a:rPr lang="en-US" smtClean="0"/>
              <a:t>Who is going to do it</a:t>
            </a:r>
          </a:p>
          <a:p>
            <a:pPr eaLnBrk="1" hangingPunct="1"/>
            <a:r>
              <a:rPr lang="en-US" smtClean="0"/>
              <a:t> Bridges a gap between where we are today and where we want to reach.</a:t>
            </a:r>
          </a:p>
          <a:p>
            <a:pPr eaLnBrk="1" hangingPunct="1"/>
            <a:r>
              <a:rPr lang="en-US" smtClean="0"/>
              <a:t>Sets the goal of an organization.</a:t>
            </a:r>
          </a:p>
          <a:p>
            <a:pPr lvl="1" eaLnBrk="1" hangingPunct="1"/>
            <a:endParaRPr lang="en-US" smtClean="0"/>
          </a:p>
          <a:p>
            <a:pPr lvl="1" eaLnBrk="1" hangingPunct="1">
              <a:buFont typeface="Wingdings" pitchFamily="2" charset="2"/>
              <a:buNone/>
            </a:pPr>
            <a:endParaRPr lang="en-US" smtClean="0"/>
          </a:p>
          <a:p>
            <a:pPr lvl="1"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34400" cy="838200"/>
          </a:xfrm>
        </p:spPr>
        <p:txBody>
          <a:bodyPr>
            <a:normAutofit fontScale="90000"/>
          </a:bodyPr>
          <a:lstStyle/>
          <a:p>
            <a:pPr>
              <a:defRPr/>
            </a:pPr>
            <a:r>
              <a:rPr lang="en-US" b="1" dirty="0" smtClean="0"/>
              <a:t/>
            </a:r>
            <a:br>
              <a:rPr lang="en-US" b="1" dirty="0" smtClean="0"/>
            </a:br>
            <a:r>
              <a:rPr lang="en-US" b="1" dirty="0" smtClean="0"/>
              <a:t>PLANNING</a:t>
            </a:r>
            <a:endParaRPr lang="en-US" dirty="0"/>
          </a:p>
        </p:txBody>
      </p:sp>
      <p:sp>
        <p:nvSpPr>
          <p:cNvPr id="3" name="Content Placeholder 2"/>
          <p:cNvSpPr>
            <a:spLocks noGrp="1"/>
          </p:cNvSpPr>
          <p:nvPr>
            <p:ph idx="1"/>
          </p:nvPr>
        </p:nvSpPr>
        <p:spPr>
          <a:xfrm>
            <a:off x="301625" y="1527175"/>
            <a:ext cx="8504238" cy="4572000"/>
          </a:xfrm>
        </p:spPr>
        <p:txBody>
          <a:bodyPr>
            <a:normAutofit fontScale="92500" lnSpcReduction="20000"/>
          </a:bodyPr>
          <a:lstStyle/>
          <a:p>
            <a:pPr>
              <a:defRPr/>
            </a:pPr>
            <a:r>
              <a:rPr lang="en-US" dirty="0" smtClean="0"/>
              <a:t>It is the basic function of management. It deals with chalking out a future course of action &amp; deciding in advance the most appropriate course of actions for achievement of pre-determined goals. </a:t>
            </a:r>
          </a:p>
          <a:p>
            <a:pPr>
              <a:defRPr/>
            </a:pPr>
            <a:r>
              <a:rPr lang="en-US" dirty="0" smtClean="0"/>
              <a:t>It is an exercise in problem solving &amp; decision making. Planning is determination of courses of action to achieve desired goals. </a:t>
            </a:r>
          </a:p>
          <a:p>
            <a:pPr>
              <a:defRPr/>
            </a:pPr>
            <a:r>
              <a:rPr lang="en-US" dirty="0" smtClean="0"/>
              <a:t>Thus, planning is a systematic thinking about ways &amp; means for accomplishment of pre-determined goals. Planning is necessary to ensure proper utilization of human &amp; non-human resources. It is all pervasive, it is an intellectual activity and it also helps in avoiding confusion, uncertainties</a:t>
            </a:r>
          </a:p>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17411" name="Content Placeholder 2"/>
          <p:cNvSpPr>
            <a:spLocks noGrp="1"/>
          </p:cNvSpPr>
          <p:nvPr>
            <p:ph sz="quarter" idx="1"/>
          </p:nvPr>
        </p:nvSpPr>
        <p:spPr>
          <a:xfrm>
            <a:off x="301625" y="1527175"/>
            <a:ext cx="8504238" cy="4572000"/>
          </a:xfrm>
        </p:spPr>
        <p:txBody>
          <a:bodyPr/>
          <a:lstStyle/>
          <a:p>
            <a:endParaRPr lang="en-US" smtClean="0"/>
          </a:p>
          <a:p>
            <a:endParaRPr lang="en-US" smtClean="0"/>
          </a:p>
          <a:p>
            <a:endParaRPr lang="en-US" smtClean="0"/>
          </a:p>
          <a:p>
            <a:pPr>
              <a:buFont typeface="Wingdings 2" pitchFamily="18" charset="2"/>
              <a:buNone/>
            </a:pPr>
            <a:r>
              <a:rPr lang="en-US" sz="7200" smtClean="0"/>
              <a:t>     ORGANISING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7B9899"/>
                </a:solidFill>
              </a:rPr>
              <a:t>Organizing</a:t>
            </a:r>
            <a:endParaRPr lang="en-US" dirty="0"/>
          </a:p>
        </p:txBody>
      </p:sp>
      <p:sp>
        <p:nvSpPr>
          <p:cNvPr id="18435" name="Content Placeholder 2"/>
          <p:cNvSpPr>
            <a:spLocks noGrp="1"/>
          </p:cNvSpPr>
          <p:nvPr>
            <p:ph sz="quarter" idx="1"/>
          </p:nvPr>
        </p:nvSpPr>
        <p:spPr>
          <a:xfrm>
            <a:off x="301625" y="1527175"/>
            <a:ext cx="8504238" cy="4572000"/>
          </a:xfrm>
        </p:spPr>
        <p:txBody>
          <a:bodyPr/>
          <a:lstStyle/>
          <a:p>
            <a:r>
              <a:rPr lang="en-US" smtClean="0"/>
              <a:t>It is the process of bringing together physical, financial and human resources and developing productive relationship amongst them for achievement of organizational goals. </a:t>
            </a:r>
          </a:p>
          <a:p>
            <a:r>
              <a:rPr lang="en-US" smtClean="0"/>
              <a:t>According to Henry Fayol, “To organize a business is to provide it with everything useful or its functioning i.e. raw material, tools, capital and personnel’s”. To organize a business involves determining &amp; providing human and non-human resources to the organizational structure. </a:t>
            </a:r>
          </a:p>
          <a:p>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solidFill>
                <a:srgbClr val="7B9899"/>
              </a:solidFill>
            </a:endParaRPr>
          </a:p>
        </p:txBody>
      </p:sp>
      <p:sp>
        <p:nvSpPr>
          <p:cNvPr id="19459" name="Rectangle 3"/>
          <p:cNvSpPr>
            <a:spLocks noGrp="1" noChangeArrowheads="1"/>
          </p:cNvSpPr>
          <p:nvPr>
            <p:ph sz="quarter" idx="1"/>
          </p:nvPr>
        </p:nvSpPr>
        <p:spPr>
          <a:xfrm>
            <a:off x="301625" y="1527175"/>
            <a:ext cx="8504238" cy="4572000"/>
          </a:xfrm>
        </p:spPr>
        <p:txBody>
          <a:bodyPr/>
          <a:lstStyle/>
          <a:p>
            <a:pPr eaLnBrk="1" hangingPunct="1"/>
            <a:r>
              <a:rPr lang="en-US" smtClean="0"/>
              <a:t>Establishing the framework of working:</a:t>
            </a:r>
          </a:p>
          <a:p>
            <a:pPr lvl="1" eaLnBrk="1" hangingPunct="1"/>
            <a:r>
              <a:rPr lang="en-US" smtClean="0"/>
              <a:t>How many units or sub-units or departments are needed.</a:t>
            </a:r>
          </a:p>
          <a:p>
            <a:pPr lvl="1" eaLnBrk="1" hangingPunct="1"/>
            <a:r>
              <a:rPr lang="en-US" smtClean="0"/>
              <a:t>How many posts or designations are needed in each department.</a:t>
            </a:r>
          </a:p>
          <a:p>
            <a:pPr lvl="1" eaLnBrk="1" hangingPunct="1"/>
            <a:r>
              <a:rPr lang="en-US" smtClean="0"/>
              <a:t>How to distribute authority and responsibility among employees</a:t>
            </a:r>
          </a:p>
          <a:p>
            <a:pPr eaLnBrk="1" hangingPunct="1"/>
            <a:r>
              <a:rPr lang="en-US" smtClean="0"/>
              <a:t>Once these decisions are taken, organizational structure gets set up.</a:t>
            </a:r>
          </a:p>
          <a:p>
            <a:pPr lvl="1" eaLnBrk="1" hangingPunct="1"/>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0483" name="Content Placeholder 2"/>
          <p:cNvSpPr>
            <a:spLocks noGrp="1"/>
          </p:cNvSpPr>
          <p:nvPr>
            <p:ph sz="quarter" idx="1"/>
          </p:nvPr>
        </p:nvSpPr>
        <p:spPr>
          <a:xfrm>
            <a:off x="301625" y="1527175"/>
            <a:ext cx="8504238" cy="4572000"/>
          </a:xfrm>
        </p:spPr>
        <p:txBody>
          <a:bodyPr/>
          <a:lstStyle/>
          <a:p>
            <a:r>
              <a:rPr lang="en-US" smtClean="0"/>
              <a:t>Organizing as a process involves:</a:t>
            </a:r>
          </a:p>
          <a:p>
            <a:pPr lvl="1"/>
            <a:r>
              <a:rPr lang="en-US" sz="3000" smtClean="0"/>
              <a:t>Identification of activities. </a:t>
            </a:r>
          </a:p>
          <a:p>
            <a:pPr lvl="1"/>
            <a:r>
              <a:rPr lang="en-US" sz="3000" smtClean="0"/>
              <a:t>Classification of grouping of activities. </a:t>
            </a:r>
          </a:p>
          <a:p>
            <a:pPr lvl="1"/>
            <a:r>
              <a:rPr lang="en-US" sz="3000" smtClean="0"/>
              <a:t>Assignment of duties. </a:t>
            </a:r>
          </a:p>
          <a:p>
            <a:pPr lvl="1"/>
            <a:r>
              <a:rPr lang="en-US" sz="3000" smtClean="0"/>
              <a:t>Delegation of authority and creation of responsibility. </a:t>
            </a:r>
          </a:p>
          <a:p>
            <a:pPr lvl="1"/>
            <a:r>
              <a:rPr lang="en-US" sz="3000" smtClean="0"/>
              <a:t>Coordinating authority and responsibility relationships</a:t>
            </a:r>
            <a:r>
              <a:rPr lang="en-US" smtClean="0"/>
              <a:t>. </a:t>
            </a:r>
          </a:p>
          <a:p>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21507" name="Content Placeholder 2"/>
          <p:cNvSpPr>
            <a:spLocks noGrp="1"/>
          </p:cNvSpPr>
          <p:nvPr>
            <p:ph sz="quarter" idx="1"/>
          </p:nvPr>
        </p:nvSpPr>
        <p:spPr>
          <a:xfrm>
            <a:off x="301625" y="1527175"/>
            <a:ext cx="8504238" cy="4572000"/>
          </a:xfrm>
        </p:spPr>
        <p:txBody>
          <a:bodyPr/>
          <a:lstStyle/>
          <a:p>
            <a:pPr algn="ctr">
              <a:buFont typeface="Wingdings 2" pitchFamily="18" charset="2"/>
              <a:buNone/>
            </a:pPr>
            <a:r>
              <a:rPr lang="en-US" sz="8000" smtClean="0"/>
              <a:t>                         STAFFING</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348</TotalTime>
  <Words>824</Words>
  <Application>Microsoft Office PowerPoint</Application>
  <PresentationFormat>On-screen Show (4:3)</PresentationFormat>
  <Paragraphs>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FUNCTIONS  OF MANAGEMENT</vt:lpstr>
      <vt:lpstr>PLANNING</vt:lpstr>
      <vt:lpstr>Planning</vt:lpstr>
      <vt:lpstr> PLANNING</vt:lpstr>
      <vt:lpstr>Slide 5</vt:lpstr>
      <vt:lpstr>Organizing</vt:lpstr>
      <vt:lpstr>Slide 7</vt:lpstr>
      <vt:lpstr>Slide 8</vt:lpstr>
      <vt:lpstr>Slide 9</vt:lpstr>
      <vt:lpstr>Staffing</vt:lpstr>
      <vt:lpstr>Slide 11</vt:lpstr>
      <vt:lpstr>Slide 12</vt:lpstr>
      <vt:lpstr>Slide 13</vt:lpstr>
      <vt:lpstr>Directing</vt:lpstr>
      <vt:lpstr>Slide 15</vt:lpstr>
      <vt:lpstr>Slide 16</vt:lpstr>
      <vt:lpstr>Slide 17</vt:lpstr>
      <vt:lpstr>Controlling</vt:lpstr>
      <vt:lpstr>CONTROLLING:</vt:lpstr>
      <vt:lpstr>Slide 20</vt:lpstr>
      <vt:lpstr>Slide 21</vt:lpstr>
    </vt:vector>
  </TitlesOfParts>
  <Company>&lt;egyptian hak&gt;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THEORY  OF MANAGEMENT</dc:title>
  <dc:creator>sailesh</dc:creator>
  <cp:lastModifiedBy>Rakesh kumar</cp:lastModifiedBy>
  <cp:revision>23</cp:revision>
  <dcterms:created xsi:type="dcterms:W3CDTF">2010-09-18T13:46:44Z</dcterms:created>
  <dcterms:modified xsi:type="dcterms:W3CDTF">2017-09-08T09:43:43Z</dcterms:modified>
</cp:coreProperties>
</file>