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5"/>
  </p:notesMasterIdLst>
  <p:handoutMasterIdLst>
    <p:handoutMasterId r:id="rId26"/>
  </p:handoutMasterIdLst>
  <p:sldIdLst>
    <p:sldId id="281" r:id="rId2"/>
    <p:sldId id="260" r:id="rId3"/>
    <p:sldId id="261" r:id="rId4"/>
    <p:sldId id="296" r:id="rId5"/>
    <p:sldId id="262" r:id="rId6"/>
    <p:sldId id="263" r:id="rId7"/>
    <p:sldId id="264" r:id="rId8"/>
    <p:sldId id="265" r:id="rId9"/>
    <p:sldId id="286" r:id="rId10"/>
    <p:sldId id="291" r:id="rId11"/>
    <p:sldId id="294" r:id="rId12"/>
    <p:sldId id="293" r:id="rId13"/>
    <p:sldId id="295" r:id="rId14"/>
    <p:sldId id="288" r:id="rId15"/>
    <p:sldId id="272" r:id="rId16"/>
    <p:sldId id="287" r:id="rId17"/>
    <p:sldId id="292" r:id="rId18"/>
    <p:sldId id="289" r:id="rId19"/>
    <p:sldId id="267" r:id="rId20"/>
    <p:sldId id="266" r:id="rId21"/>
    <p:sldId id="268" r:id="rId22"/>
    <p:sldId id="270" r:id="rId23"/>
    <p:sldId id="271" r:id="rId24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1747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6" y="-78"/>
      </p:cViewPr>
      <p:guideLst>
        <p:guide orient="horz" pos="289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9EC100A2-F2FE-4FEA-93F0-2959C8CAD2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>
              <a:defRPr sz="54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596210E-DBC5-4EFE-BAA6-128A1381FF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1576D-5E1F-4FDD-9D03-3A43E6C88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46E4B-45D6-4579-A21F-3DCFC1FD01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130BE587-A372-4D46-BF07-FC9C8AAC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7D08B-0D8C-4593-B311-CFC19D6E4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A5350-C429-4C73-9FFF-F3018E164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ADEC-35A5-4F92-BAFC-6F17558922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D41B0-2A3E-48F5-9C24-321AA1C92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7ED8F-6A15-422B-92C3-4BF4D2C40B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1EAE2-FB50-462D-875B-7B8F0AD1D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083FE-661B-4322-8C5F-56E7DAA04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B3FFC-4C3C-4F10-A24B-739ABA1FF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5150CB72-EA15-49EF-9AFC-3141C479CA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ecd.org/ho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of Productivity</a:t>
            </a:r>
          </a:p>
        </p:txBody>
      </p:sp>
      <p:graphicFrame>
        <p:nvGraphicFramePr>
          <p:cNvPr id="45059" name="Object 1027"/>
          <p:cNvGraphicFramePr>
            <a:graphicFrameLocks noChangeAspect="1"/>
          </p:cNvGraphicFramePr>
          <p:nvPr>
            <p:ph type="subTitle" idx="4294967295"/>
          </p:nvPr>
        </p:nvGraphicFramePr>
        <p:xfrm>
          <a:off x="1219200" y="2133600"/>
          <a:ext cx="6781800" cy="3733800"/>
        </p:xfrm>
        <a:graphic>
          <a:graphicData uri="http://schemas.openxmlformats.org/presentationml/2006/ole">
            <p:oleObj spid="_x0000_s45059" name="GALLERY" r:id="rId3" imgW="6134400" imgH="9413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38200"/>
          </a:xfrm>
        </p:spPr>
        <p:txBody>
          <a:bodyPr/>
          <a:lstStyle/>
          <a:p>
            <a:r>
              <a:rPr lang="en-US" sz="3600"/>
              <a:t>Global-Level Productivity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200"/>
              <a:t>Why are global-level productivity measures important? </a:t>
            </a:r>
          </a:p>
          <a:p>
            <a:pPr>
              <a:lnSpc>
                <a:spcPct val="130000"/>
              </a:lnSpc>
            </a:pPr>
            <a:r>
              <a:rPr lang="en-US" sz="3200"/>
              <a:t>How do we compare productivity among nations?</a:t>
            </a:r>
          </a:p>
          <a:p>
            <a:pPr>
              <a:lnSpc>
                <a:spcPct val="130000"/>
              </a:lnSpc>
            </a:pPr>
            <a:r>
              <a:rPr lang="en-US" sz="3200"/>
              <a:t>How can a nation increase productivity in a global economy?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066800"/>
          </a:xfrm>
        </p:spPr>
        <p:txBody>
          <a:bodyPr/>
          <a:lstStyle/>
          <a:p>
            <a:r>
              <a:rPr lang="en-US" sz="3600"/>
              <a:t>Importance of Global-Level Productivity Measures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495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3200"/>
              <a:t>Measure and compare competitiveness among nations.</a:t>
            </a:r>
          </a:p>
          <a:p>
            <a:pPr>
              <a:lnSpc>
                <a:spcPct val="115000"/>
              </a:lnSpc>
            </a:pPr>
            <a:r>
              <a:rPr lang="en-US" sz="3200"/>
              <a:t>Contribute to the development of a nation’s economic, social, and political policies.</a:t>
            </a:r>
          </a:p>
          <a:p>
            <a:pPr>
              <a:lnSpc>
                <a:spcPct val="115000"/>
              </a:lnSpc>
            </a:pPr>
            <a:r>
              <a:rPr lang="en-US" sz="3200"/>
              <a:t>Develop global cooperation among nations.</a:t>
            </a:r>
          </a:p>
          <a:p>
            <a:pPr>
              <a:lnSpc>
                <a:spcPct val="115000"/>
              </a:lnSpc>
            </a:pPr>
            <a:r>
              <a:rPr lang="en-US" sz="3200"/>
              <a:t>Help business organizations make investment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sz="3600"/>
              <a:t>Global-Level Productivity Measures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3200"/>
              <a:t>Organisation for Economic Co-operation and Development (</a:t>
            </a:r>
            <a:r>
              <a:rPr lang="en-US" sz="3200">
                <a:solidFill>
                  <a:srgbClr val="CC0000"/>
                </a:solidFill>
              </a:rPr>
              <a:t>OECD</a:t>
            </a:r>
            <a:r>
              <a:rPr lang="en-US" sz="3200"/>
              <a:t>) – </a:t>
            </a:r>
            <a:r>
              <a:rPr lang="en-US" sz="3200">
                <a:hlinkClick r:id="rId2"/>
              </a:rPr>
              <a:t>http://www.oecd.org/home/</a:t>
            </a:r>
            <a:endParaRPr lang="en-US" sz="3200"/>
          </a:p>
          <a:p>
            <a:pPr>
              <a:lnSpc>
                <a:spcPct val="105000"/>
              </a:lnSpc>
            </a:pPr>
            <a:r>
              <a:rPr lang="en-US" sz="3200">
                <a:solidFill>
                  <a:srgbClr val="CC0000"/>
                </a:solidFill>
              </a:rPr>
              <a:t>GDP per capita</a:t>
            </a:r>
            <a:r>
              <a:rPr lang="en-US" sz="3200"/>
              <a:t> (labor productivity * fraction of people who work) is widely regarded as the best measure.</a:t>
            </a:r>
          </a:p>
          <a:p>
            <a:pPr>
              <a:lnSpc>
                <a:spcPct val="105000"/>
              </a:lnSpc>
            </a:pPr>
            <a:r>
              <a:rPr lang="en-US" sz="3200"/>
              <a:t>A common currency is used to measure the GDP.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1143000"/>
          </a:xfrm>
        </p:spPr>
        <p:txBody>
          <a:bodyPr/>
          <a:lstStyle/>
          <a:p>
            <a:r>
              <a:rPr lang="en-US" sz="3600"/>
              <a:t>Factors Affecting Productivity Improvement at Global Level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781800" cy="4267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3200"/>
              <a:t>Education</a:t>
            </a:r>
          </a:p>
          <a:p>
            <a:pPr>
              <a:lnSpc>
                <a:spcPct val="105000"/>
              </a:lnSpc>
            </a:pPr>
            <a:r>
              <a:rPr lang="en-US" sz="3200"/>
              <a:t>Technology</a:t>
            </a:r>
          </a:p>
          <a:p>
            <a:pPr>
              <a:lnSpc>
                <a:spcPct val="105000"/>
              </a:lnSpc>
            </a:pPr>
            <a:r>
              <a:rPr lang="en-US" sz="3200"/>
              <a:t>Macroeconomic policies</a:t>
            </a:r>
          </a:p>
          <a:p>
            <a:pPr>
              <a:lnSpc>
                <a:spcPct val="105000"/>
              </a:lnSpc>
            </a:pPr>
            <a:r>
              <a:rPr lang="en-US" sz="3200"/>
              <a:t>Social and culture environments</a:t>
            </a:r>
          </a:p>
          <a:p>
            <a:pPr>
              <a:lnSpc>
                <a:spcPct val="105000"/>
              </a:lnSpc>
            </a:pPr>
            <a:r>
              <a:rPr lang="en-US" sz="3200"/>
              <a:t>Foreign aids</a:t>
            </a:r>
          </a:p>
          <a:p>
            <a:pPr>
              <a:lnSpc>
                <a:spcPct val="105000"/>
              </a:lnSpc>
            </a:pPr>
            <a:r>
              <a:rPr lang="en-US" sz="3200"/>
              <a:t>Foreign investments</a:t>
            </a:r>
          </a:p>
          <a:p>
            <a:pPr>
              <a:lnSpc>
                <a:spcPct val="105000"/>
              </a:lnSpc>
            </a:pPr>
            <a:r>
              <a:rPr lang="en-US" sz="3200"/>
              <a:t>Industry policies &amp; competition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Why is National Productivity Important?</a:t>
            </a:r>
          </a:p>
        </p:txBody>
      </p:sp>
      <p:pic>
        <p:nvPicPr>
          <p:cNvPr id="81937" name="Picture 17" descr="3efb_tfe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2286000"/>
            <a:ext cx="6858000" cy="3429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153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Competing on Productivity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sz="3200"/>
              <a:t>At the national level, growing productivity</a:t>
            </a:r>
          </a:p>
          <a:p>
            <a:pPr lvl="1">
              <a:lnSpc>
                <a:spcPct val="110000"/>
              </a:lnSpc>
            </a:pPr>
            <a:r>
              <a:rPr lang="en-US" sz="3200"/>
              <a:t>leads to a higher standard of living</a:t>
            </a:r>
          </a:p>
          <a:p>
            <a:pPr lvl="1">
              <a:lnSpc>
                <a:spcPct val="110000"/>
              </a:lnSpc>
            </a:pPr>
            <a:r>
              <a:rPr lang="en-US" sz="3200"/>
              <a:t>holds inflation in check</a:t>
            </a:r>
          </a:p>
          <a:p>
            <a:pPr lvl="1">
              <a:lnSpc>
                <a:spcPct val="110000"/>
              </a:lnSpc>
            </a:pPr>
            <a:r>
              <a:rPr lang="en-US" sz="3200"/>
              <a:t>enhances international competitiveness.</a:t>
            </a:r>
          </a:p>
          <a:p>
            <a:pPr>
              <a:lnSpc>
                <a:spcPct val="110000"/>
              </a:lnSpc>
            </a:pPr>
            <a:r>
              <a:rPr lang="en-US" sz="3200"/>
              <a:t>The annual GDP growth is partially due to </a:t>
            </a:r>
          </a:p>
          <a:p>
            <a:pPr lvl="1">
              <a:lnSpc>
                <a:spcPct val="110000"/>
              </a:lnSpc>
            </a:pPr>
            <a:r>
              <a:rPr lang="en-US" sz="3200"/>
              <a:t>growth in productivity </a:t>
            </a:r>
          </a:p>
          <a:p>
            <a:pPr lvl="1">
              <a:lnSpc>
                <a:spcPct val="110000"/>
              </a:lnSpc>
            </a:pPr>
            <a:r>
              <a:rPr lang="en-US" sz="3200"/>
              <a:t>growth in inflation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sz="3600"/>
              <a:t>National Productivity Measures</a:t>
            </a:r>
            <a:r>
              <a:rPr lang="en-US" sz="3200"/>
              <a:t> </a:t>
            </a:r>
            <a:r>
              <a:rPr lang="en-US" sz="3600"/>
              <a:t>(http://www.bls.gov/)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396240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sz="3200"/>
              <a:t>Comparisons within a segment of economy over time</a:t>
            </a:r>
          </a:p>
          <a:p>
            <a:pPr>
              <a:lnSpc>
                <a:spcPct val="135000"/>
              </a:lnSpc>
            </a:pPr>
            <a:r>
              <a:rPr lang="en-US" sz="3200"/>
              <a:t>Comparisons of specific productivity measures</a:t>
            </a:r>
          </a:p>
          <a:p>
            <a:pPr>
              <a:lnSpc>
                <a:spcPct val="135000"/>
              </a:lnSpc>
            </a:pPr>
            <a:r>
              <a:rPr lang="en-US" sz="3200"/>
              <a:t>International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Labor Productivity - Percent Change from Previous Year</a:t>
            </a:r>
          </a:p>
        </p:txBody>
      </p:sp>
      <p:graphicFrame>
        <p:nvGraphicFramePr>
          <p:cNvPr id="93231" name="Group 47"/>
          <p:cNvGraphicFramePr>
            <a:graphicFrameLocks noGrp="1"/>
          </p:cNvGraphicFramePr>
          <p:nvPr>
            <p:ph idx="1"/>
          </p:nvPr>
        </p:nvGraphicFramePr>
        <p:xfrm>
          <a:off x="533400" y="1905000"/>
          <a:ext cx="7924800" cy="419100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1371600"/>
                <a:gridCol w="1524000"/>
                <a:gridCol w="1371600"/>
              </a:tblGrid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1994 - 2003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Sector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Non-Farm Sector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Manufacturing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r>
              <a:rPr lang="en-US" sz="3600"/>
              <a:t>Other Measures Affecting Productivity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981200"/>
            <a:ext cx="56388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/>
              <a:t>Efficiency</a:t>
            </a:r>
          </a:p>
          <a:p>
            <a:pPr>
              <a:lnSpc>
                <a:spcPct val="150000"/>
              </a:lnSpc>
            </a:pPr>
            <a:r>
              <a:rPr lang="en-US" sz="3200"/>
              <a:t>Effectiveness</a:t>
            </a:r>
          </a:p>
          <a:p>
            <a:pPr>
              <a:lnSpc>
                <a:spcPct val="150000"/>
              </a:lnSpc>
            </a:pPr>
            <a:r>
              <a:rPr lang="en-US" sz="3200"/>
              <a:t>Quality</a:t>
            </a:r>
          </a:p>
          <a:p>
            <a:pPr>
              <a:lnSpc>
                <a:spcPct val="150000"/>
              </a:lnSpc>
            </a:pPr>
            <a:r>
              <a:rPr lang="en-US" sz="3200"/>
              <a:t>Quality of Work Life</a:t>
            </a:r>
          </a:p>
          <a:p>
            <a:pPr>
              <a:lnSpc>
                <a:spcPct val="150000"/>
              </a:lnSpc>
            </a:pPr>
            <a:r>
              <a:rPr lang="en-US" sz="3200"/>
              <a:t>Innovation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811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Efficiency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40000"/>
              </a:lnSpc>
            </a:pPr>
            <a:r>
              <a:rPr lang="en-US" sz="3200"/>
              <a:t>Measures the </a:t>
            </a:r>
            <a:r>
              <a:rPr lang="en-US" sz="3200">
                <a:solidFill>
                  <a:srgbClr val="CC0000"/>
                </a:solidFill>
              </a:rPr>
              <a:t>resources</a:t>
            </a:r>
            <a:r>
              <a:rPr lang="en-US" sz="3200"/>
              <a:t> expected to be consumed to the resources actually consumed.</a:t>
            </a:r>
          </a:p>
          <a:p>
            <a:pPr>
              <a:lnSpc>
                <a:spcPct val="140000"/>
              </a:lnSpc>
            </a:pPr>
            <a:r>
              <a:rPr lang="en-US" sz="3200"/>
              <a:t>Hence, it focuses on the </a:t>
            </a:r>
            <a:r>
              <a:rPr lang="en-US" sz="3200">
                <a:solidFill>
                  <a:srgbClr val="CC0000"/>
                </a:solidFill>
              </a:rPr>
              <a:t>input</a:t>
            </a:r>
            <a:r>
              <a:rPr lang="en-US" sz="3200"/>
              <a:t> side of the system.  (To what degree did the system utilize the “right” things.)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7620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Productivity: Definition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3200">
                <a:solidFill>
                  <a:srgbClr val="CC0000"/>
                </a:solidFill>
              </a:rPr>
              <a:t>Productivity</a:t>
            </a:r>
            <a:r>
              <a:rPr lang="en-US" sz="3200"/>
              <a:t> is the relationship between the </a:t>
            </a:r>
            <a:r>
              <a:rPr lang="en-US" sz="3200">
                <a:solidFill>
                  <a:srgbClr val="CC0000"/>
                </a:solidFill>
              </a:rPr>
              <a:t>outputs</a:t>
            </a:r>
            <a:r>
              <a:rPr lang="en-US" sz="3200"/>
              <a:t> generated from a system and the </a:t>
            </a:r>
            <a:r>
              <a:rPr lang="en-US" sz="3200">
                <a:solidFill>
                  <a:srgbClr val="CC0000"/>
                </a:solidFill>
              </a:rPr>
              <a:t>inputs</a:t>
            </a:r>
            <a:r>
              <a:rPr lang="en-US" sz="3200"/>
              <a:t> that are used to create those outputs.  Mathematically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sz="3200"/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/>
              <a:t>					   </a:t>
            </a:r>
            <a:r>
              <a:rPr lang="en-US" sz="4200"/>
              <a:t>O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sz="4200"/>
              <a:t>				P  =  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sz="4200"/>
              <a:t>					   I</a:t>
            </a:r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4958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Effectiveness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30000"/>
              </a:lnSpc>
            </a:pPr>
            <a:r>
              <a:rPr lang="en-US" sz="3200"/>
              <a:t>Measures what the system sets out to accomplish (objective) with what was actually accomplished; </a:t>
            </a:r>
            <a:r>
              <a:rPr lang="en-US" sz="3200">
                <a:solidFill>
                  <a:srgbClr val="CC0000"/>
                </a:solidFill>
              </a:rPr>
              <a:t>plan vs. actual</a:t>
            </a:r>
          </a:p>
          <a:p>
            <a:pPr>
              <a:lnSpc>
                <a:spcPct val="130000"/>
              </a:lnSpc>
            </a:pPr>
            <a:r>
              <a:rPr lang="en-US" sz="3200"/>
              <a:t>Hence, effectiveness is an </a:t>
            </a:r>
            <a:r>
              <a:rPr lang="en-US" sz="3200">
                <a:solidFill>
                  <a:srgbClr val="CC0000"/>
                </a:solidFill>
              </a:rPr>
              <a:t>output</a:t>
            </a:r>
            <a:r>
              <a:rPr lang="en-US" sz="3200"/>
              <a:t> measure.  (Is the output “right” - right quality, right quantity, on time, etc.)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Quality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343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3200"/>
              <a:t>Degree to which the outputs (products and services) from the system conform to requirements or meet customer expectations.</a:t>
            </a:r>
          </a:p>
          <a:p>
            <a:pPr>
              <a:lnSpc>
                <a:spcPct val="120000"/>
              </a:lnSpc>
            </a:pPr>
            <a:r>
              <a:rPr lang="en-US" sz="3200"/>
              <a:t>The focus is on quality attributes (e.g., conformance, performance, convenience, responsiveness, perceived quality.)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Quality of Work Life (QWL)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191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3200"/>
              <a:t>Measures the way that employees in a system respond to the sociotechnical aspects of that system.</a:t>
            </a:r>
          </a:p>
        </p:txBody>
      </p:sp>
      <p:graphicFrame>
        <p:nvGraphicFramePr>
          <p:cNvPr id="2048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3581400"/>
          <a:ext cx="4105275" cy="2895600"/>
        </p:xfrm>
        <a:graphic>
          <a:graphicData uri="http://schemas.openxmlformats.org/presentationml/2006/ole">
            <p:oleObj spid="_x0000_s20484" name="Microsoft ClipArt Gallery" r:id="rId3" imgW="5638680" imgH="64134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858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Innovation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3200"/>
              <a:t>Measures the applied </a:t>
            </a:r>
            <a:r>
              <a:rPr lang="en-US" sz="3200">
                <a:solidFill>
                  <a:srgbClr val="CC0000"/>
                </a:solidFill>
              </a:rPr>
              <a:t>creativity </a:t>
            </a:r>
            <a:r>
              <a:rPr lang="en-US" sz="3200"/>
              <a:t>of the system.  </a:t>
            </a:r>
          </a:p>
          <a:p>
            <a:pPr>
              <a:lnSpc>
                <a:spcPct val="120000"/>
              </a:lnSpc>
            </a:pPr>
            <a:r>
              <a:rPr lang="en-US" sz="3200"/>
              <a:t>Relates to the design and development of </a:t>
            </a:r>
            <a:r>
              <a:rPr lang="en-US" sz="3200">
                <a:solidFill>
                  <a:srgbClr val="CC0000"/>
                </a:solidFill>
              </a:rPr>
              <a:t>improved</a:t>
            </a:r>
            <a:r>
              <a:rPr lang="en-US" sz="3200"/>
              <a:t> products, services, and processes</a:t>
            </a:r>
            <a:r>
              <a:rPr lang="en-US"/>
              <a:t>.</a:t>
            </a:r>
          </a:p>
        </p:txBody>
      </p:sp>
      <p:graphicFrame>
        <p:nvGraphicFramePr>
          <p:cNvPr id="2253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4495800"/>
          <a:ext cx="2759075" cy="1828800"/>
        </p:xfrm>
        <a:graphic>
          <a:graphicData uri="http://schemas.openxmlformats.org/presentationml/2006/ole">
            <p:oleObj spid="_x0000_s22532" name="Microsoft ClipArt Gallery" r:id="rId3" imgW="3098520" imgH="4311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2209800" y="1752600"/>
            <a:ext cx="3581400" cy="2203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0287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Systems Concept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14600" y="2362200"/>
            <a:ext cx="289560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00400" y="4730750"/>
            <a:ext cx="16002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391400" y="2133600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19800" y="2743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2286000" y="2736850"/>
            <a:ext cx="0" cy="2368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715000" y="2211388"/>
            <a:ext cx="16002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outputs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820988" y="3338513"/>
            <a:ext cx="2741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SYSTEM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819400" y="2590800"/>
            <a:ext cx="2514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transformations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81000" y="2195513"/>
            <a:ext cx="16764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inputs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895600" y="5638800"/>
            <a:ext cx="2438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productivity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581400" y="4724400"/>
            <a:ext cx="914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i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endParaRPr lang="en-US" sz="2400" i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315200" y="25146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/>
              <a:t>Customers</a:t>
            </a:r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096000" y="2895600"/>
            <a:ext cx="1522413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Goods</a:t>
            </a:r>
          </a:p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</a:p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2286000" y="5105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H="1" flipV="1">
            <a:off x="4800600" y="5105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685800" y="2743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486400" y="2743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81000" y="2819400"/>
            <a:ext cx="17526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Land</a:t>
            </a:r>
          </a:p>
          <a:p>
            <a:pPr algn="ctr"/>
            <a:r>
              <a:rPr lang="en-US" sz="2400"/>
              <a:t>people</a:t>
            </a:r>
          </a:p>
          <a:p>
            <a:pPr algn="ctr"/>
            <a:r>
              <a:rPr lang="en-US" sz="2400"/>
              <a:t>capital</a:t>
            </a:r>
          </a:p>
          <a:p>
            <a:pPr algn="ctr"/>
            <a:r>
              <a:rPr lang="en-US" sz="2400"/>
              <a:t>facilities</a:t>
            </a:r>
          </a:p>
          <a:p>
            <a:pPr algn="ctr"/>
            <a:r>
              <a:rPr lang="en-US" sz="2400"/>
              <a:t>equipment</a:t>
            </a:r>
          </a:p>
          <a:p>
            <a:pPr algn="ctr"/>
            <a:r>
              <a:rPr lang="en-US" sz="2400"/>
              <a:t>tools</a:t>
            </a:r>
          </a:p>
          <a:p>
            <a:pPr algn="ctr"/>
            <a:r>
              <a:rPr lang="en-US" sz="2400"/>
              <a:t>energy</a:t>
            </a:r>
          </a:p>
          <a:p>
            <a:pPr algn="ctr"/>
            <a:r>
              <a:rPr lang="en-US" sz="2400"/>
              <a:t>materials</a:t>
            </a:r>
          </a:p>
          <a:p>
            <a:pPr algn="ctr"/>
            <a:r>
              <a:rPr lang="en-US" sz="2400"/>
              <a:t>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Mathematically, How Can We Increase Productivity?</a:t>
            </a:r>
            <a:r>
              <a:rPr lang="en-US" sz="4000"/>
              <a:t> </a:t>
            </a:r>
          </a:p>
        </p:txBody>
      </p:sp>
      <p:pic>
        <p:nvPicPr>
          <p:cNvPr id="99338" name="Picture 10" descr="rum_aaal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438400"/>
            <a:ext cx="6477000" cy="30480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0287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Productivity Improvement</a:t>
            </a:r>
            <a:endParaRPr lang="en-US"/>
          </a:p>
        </p:txBody>
      </p:sp>
      <p:graphicFrame>
        <p:nvGraphicFramePr>
          <p:cNvPr id="1126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4267200"/>
          <a:ext cx="1371600" cy="2209800"/>
        </p:xfrm>
        <a:graphic>
          <a:graphicData uri="http://schemas.openxmlformats.org/presentationml/2006/ole">
            <p:oleObj spid="_x0000_s11267" name="Equation" r:id="rId3" imgW="1152360" imgH="2755800" progId="Equation.2">
              <p:embed/>
            </p:oleObj>
          </a:graphicData>
        </a:graphic>
      </p:graphicFrame>
      <p:graphicFrame>
        <p:nvGraphicFramePr>
          <p:cNvPr id="112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4267200"/>
          <a:ext cx="1066800" cy="2209800"/>
        </p:xfrm>
        <a:graphic>
          <a:graphicData uri="http://schemas.openxmlformats.org/presentationml/2006/ole">
            <p:oleObj spid="_x0000_s11268" name="Equation" r:id="rId4" imgW="1152360" imgH="2755800" progId="Equation.3">
              <p:embed/>
            </p:oleObj>
          </a:graphicData>
        </a:graphic>
      </p:graphicFrame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43400" y="4267200"/>
          <a:ext cx="1219200" cy="2209800"/>
        </p:xfrm>
        <a:graphic>
          <a:graphicData uri="http://schemas.openxmlformats.org/presentationml/2006/ole">
            <p:oleObj spid="_x0000_s11269" name="Equation" r:id="rId5" imgW="1152360" imgH="2755800" progId="Equation.2">
              <p:embed/>
            </p:oleObj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9800" y="4267200"/>
          <a:ext cx="1143000" cy="1981200"/>
        </p:xfrm>
        <a:graphic>
          <a:graphicData uri="http://schemas.openxmlformats.org/presentationml/2006/ole">
            <p:oleObj spid="_x0000_s11270" name="Equation" r:id="rId6" imgW="1152360" imgH="2755800" progId="Equation.2">
              <p:embed/>
            </p:oleObj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4191000"/>
          <a:ext cx="1143000" cy="2209800"/>
        </p:xfrm>
        <a:graphic>
          <a:graphicData uri="http://schemas.openxmlformats.org/presentationml/2006/ole">
            <p:oleObj spid="_x0000_s11271" name="Equation" r:id="rId7" imgW="1152360" imgH="2755800" progId="Equation.2">
              <p:embed/>
            </p:oleObj>
          </a:graphicData>
        </a:graphic>
      </p:graphicFrame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09600" y="4114800"/>
            <a:ext cx="814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200400" y="5791200"/>
            <a:ext cx="673100" cy="215900"/>
          </a:xfrm>
          <a:prstGeom prst="rightArrow">
            <a:avLst>
              <a:gd name="adj1" fmla="val 50000"/>
              <a:gd name="adj2" fmla="val 15589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77000" y="4876800"/>
            <a:ext cx="749300" cy="215900"/>
          </a:xfrm>
          <a:prstGeom prst="rightArrow">
            <a:avLst>
              <a:gd name="adj1" fmla="val 50000"/>
              <a:gd name="adj2" fmla="val 1735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 rot="16200000">
            <a:off x="1676400" y="4495800"/>
            <a:ext cx="596900" cy="292100"/>
          </a:xfrm>
          <a:prstGeom prst="rightArrow">
            <a:avLst>
              <a:gd name="adj1" fmla="val 50000"/>
              <a:gd name="adj2" fmla="val 1021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 rot="16200000">
            <a:off x="3429000" y="4572000"/>
            <a:ext cx="596900" cy="292100"/>
          </a:xfrm>
          <a:prstGeom prst="rightArrow">
            <a:avLst>
              <a:gd name="adj1" fmla="val 50000"/>
              <a:gd name="adj2" fmla="val 1021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 rot="16200000">
            <a:off x="4953000" y="4572000"/>
            <a:ext cx="825500" cy="368300"/>
          </a:xfrm>
          <a:prstGeom prst="rightArrow">
            <a:avLst>
              <a:gd name="adj1" fmla="val 50000"/>
              <a:gd name="adj2" fmla="val 112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 rot="16200000">
            <a:off x="5143500" y="5753100"/>
            <a:ext cx="368300" cy="292100"/>
          </a:xfrm>
          <a:prstGeom prst="rightArrow">
            <a:avLst>
              <a:gd name="adj1" fmla="val 50000"/>
              <a:gd name="adj2" fmla="val 6304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438400" y="4114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 rot="16200000" flipH="1">
            <a:off x="1600200" y="5715000"/>
            <a:ext cx="596900" cy="292100"/>
          </a:xfrm>
          <a:prstGeom prst="rightArrow">
            <a:avLst>
              <a:gd name="adj1" fmla="val 50000"/>
              <a:gd name="adj2" fmla="val 1021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 rot="16200000" flipH="1">
            <a:off x="6629400" y="5715000"/>
            <a:ext cx="596900" cy="292100"/>
          </a:xfrm>
          <a:prstGeom prst="rightArrow">
            <a:avLst>
              <a:gd name="adj1" fmla="val 50000"/>
              <a:gd name="adj2" fmla="val 10218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 rot="16200000" flipH="1">
            <a:off x="8153400" y="5638800"/>
            <a:ext cx="762000" cy="304800"/>
          </a:xfrm>
          <a:prstGeom prst="rightArrow">
            <a:avLst>
              <a:gd name="adj1" fmla="val 50000"/>
              <a:gd name="adj2" fmla="val 1250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 rot="16200000" flipH="1">
            <a:off x="8343900" y="4533900"/>
            <a:ext cx="368300" cy="292100"/>
          </a:xfrm>
          <a:prstGeom prst="rightArrow">
            <a:avLst>
              <a:gd name="adj1" fmla="val 50000"/>
              <a:gd name="adj2" fmla="val 6304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038600" y="4114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5715000" y="4191000"/>
            <a:ext cx="0" cy="219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315200" y="4114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33400" y="1752600"/>
            <a:ext cx="8229600" cy="2343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3200"/>
              <a:t>Productivity Improvement (PI) is the result of managing and intervening in transformation or work processes.  </a:t>
            </a:r>
          </a:p>
          <a:p>
            <a:endParaRPr lang="en-US" sz="2000"/>
          </a:p>
          <a:p>
            <a:r>
              <a:rPr lang="en-US" sz="3200"/>
              <a:t>PI will occur if: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811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Measuring Productivity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3200">
                <a:solidFill>
                  <a:srgbClr val="CC0000"/>
                </a:solidFill>
              </a:rPr>
              <a:t>Static</a:t>
            </a:r>
            <a:r>
              <a:rPr lang="en-US" sz="3200"/>
              <a:t>:  P=O/I in a given period of time (t).  Useful for benchmarking purposes.</a:t>
            </a:r>
          </a:p>
          <a:p>
            <a:pPr>
              <a:lnSpc>
                <a:spcPct val="120000"/>
              </a:lnSpc>
            </a:pPr>
            <a:r>
              <a:rPr lang="en-US" sz="3200">
                <a:solidFill>
                  <a:srgbClr val="CC0000"/>
                </a:solidFill>
              </a:rPr>
              <a:t>Dynamic</a:t>
            </a:r>
            <a:r>
              <a:rPr lang="en-US" sz="3200"/>
              <a:t>: p(1)=O(1)/I(1);  p(2)=O(2)/I(2);  then p(2)/p(1) yields a dimensionless index that reflects change in productivity between periods.  ((p(2)-p(1))/p(1))*100 yields the percentage change between periods.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811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Measuring Productivity</a:t>
            </a:r>
            <a:r>
              <a:rPr lang="en-US"/>
              <a:t>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95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05000"/>
              </a:lnSpc>
            </a:pPr>
            <a:r>
              <a:rPr lang="en-US" sz="3200">
                <a:solidFill>
                  <a:srgbClr val="CC0000"/>
                </a:solidFill>
              </a:rPr>
              <a:t>Partial-Factor</a:t>
            </a:r>
            <a:r>
              <a:rPr lang="en-US" sz="3200"/>
              <a:t>:  Uses a single “I” factor; e.g., output/labor-hour, sales/employee</a:t>
            </a:r>
          </a:p>
          <a:p>
            <a:pPr>
              <a:lnSpc>
                <a:spcPct val="105000"/>
              </a:lnSpc>
            </a:pPr>
            <a:r>
              <a:rPr lang="en-US" sz="3200">
                <a:solidFill>
                  <a:srgbClr val="CC0000"/>
                </a:solidFill>
              </a:rPr>
              <a:t>Multi-Factor</a:t>
            </a:r>
            <a:r>
              <a:rPr lang="en-US" sz="3200"/>
              <a:t>:  Uses more than one “I” factor; e.g. output/direct costs (labor, materials, and overhead).</a:t>
            </a:r>
          </a:p>
          <a:p>
            <a:pPr>
              <a:lnSpc>
                <a:spcPct val="105000"/>
              </a:lnSpc>
            </a:pPr>
            <a:r>
              <a:rPr lang="en-US" sz="3200">
                <a:solidFill>
                  <a:srgbClr val="CC0000"/>
                </a:solidFill>
              </a:rPr>
              <a:t>Total-Factor</a:t>
            </a:r>
            <a:r>
              <a:rPr lang="en-US" sz="3200"/>
              <a:t>:  Uses </a:t>
            </a:r>
            <a:r>
              <a:rPr lang="en-US" sz="3200">
                <a:solidFill>
                  <a:srgbClr val="CC0000"/>
                </a:solidFill>
              </a:rPr>
              <a:t>all</a:t>
            </a:r>
            <a:r>
              <a:rPr lang="en-US" sz="3200"/>
              <a:t> “I” factors.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sz="3200"/>
              <a:t>   (Note: Total-Factor captures “trade-offs” between input factors.)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/>
              <a:t>Measurement Problems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30000"/>
              </a:lnSpc>
            </a:pPr>
            <a:r>
              <a:rPr lang="en-US" sz="3200"/>
              <a:t>Multiple products/services (aggregation-O)</a:t>
            </a:r>
          </a:p>
          <a:p>
            <a:pPr>
              <a:lnSpc>
                <a:spcPct val="130000"/>
              </a:lnSpc>
            </a:pPr>
            <a:r>
              <a:rPr lang="en-US" sz="3200"/>
              <a:t>Varied categories, types, and levels of input resources (aggregation-I)</a:t>
            </a:r>
          </a:p>
          <a:p>
            <a:pPr>
              <a:lnSpc>
                <a:spcPct val="130000"/>
              </a:lnSpc>
            </a:pPr>
            <a:r>
              <a:rPr lang="en-US" sz="3200"/>
              <a:t>Price/cost changes of outputs &amp; inputs</a:t>
            </a:r>
          </a:p>
          <a:p>
            <a:pPr>
              <a:lnSpc>
                <a:spcPct val="130000"/>
              </a:lnSpc>
            </a:pPr>
            <a:r>
              <a:rPr lang="en-US" sz="3200"/>
              <a:t>Redesigned products, services, processes</a:t>
            </a:r>
          </a:p>
          <a:p>
            <a:pPr>
              <a:lnSpc>
                <a:spcPct val="130000"/>
              </a:lnSpc>
            </a:pPr>
            <a:r>
              <a:rPr lang="en-US" sz="3200"/>
              <a:t>“Hard-to-measure” factors (e.g., quality)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610600" cy="1257300"/>
          </a:xfrm>
        </p:spPr>
        <p:txBody>
          <a:bodyPr/>
          <a:lstStyle/>
          <a:p>
            <a:r>
              <a:rPr lang="en-US" sz="3600" b="1"/>
              <a:t>Application of Productivity Measures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828800"/>
            <a:ext cx="55626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200"/>
              <a:t>Individual level</a:t>
            </a:r>
          </a:p>
          <a:p>
            <a:pPr>
              <a:lnSpc>
                <a:spcPct val="130000"/>
              </a:lnSpc>
            </a:pPr>
            <a:r>
              <a:rPr lang="en-US" sz="3200"/>
              <a:t>Group level</a:t>
            </a:r>
          </a:p>
          <a:p>
            <a:pPr>
              <a:lnSpc>
                <a:spcPct val="130000"/>
              </a:lnSpc>
            </a:pPr>
            <a:r>
              <a:rPr lang="en-US" sz="3200"/>
              <a:t>Department level</a:t>
            </a:r>
          </a:p>
          <a:p>
            <a:pPr>
              <a:lnSpc>
                <a:spcPct val="130000"/>
              </a:lnSpc>
            </a:pPr>
            <a:r>
              <a:rPr lang="en-US" sz="3200"/>
              <a:t>Corporate level</a:t>
            </a:r>
          </a:p>
          <a:p>
            <a:pPr>
              <a:lnSpc>
                <a:spcPct val="130000"/>
              </a:lnSpc>
            </a:pPr>
            <a:r>
              <a:rPr lang="en-US" sz="3200"/>
              <a:t>National level</a:t>
            </a:r>
          </a:p>
          <a:p>
            <a:pPr>
              <a:lnSpc>
                <a:spcPct val="130000"/>
              </a:lnSpc>
            </a:pPr>
            <a:r>
              <a:rPr lang="en-US" sz="3200"/>
              <a:t>Global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46315566</TotalTime>
  <Pages>23</Pages>
  <Words>678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Studio</vt:lpstr>
      <vt:lpstr>GALLERY</vt:lpstr>
      <vt:lpstr>Equation</vt:lpstr>
      <vt:lpstr>Microsoft ClipArt Gallery</vt:lpstr>
      <vt:lpstr>Definition of Productivity</vt:lpstr>
      <vt:lpstr>Productivity: Definition</vt:lpstr>
      <vt:lpstr>Systems Concept</vt:lpstr>
      <vt:lpstr>Mathematically, How Can We Increase Productivity? </vt:lpstr>
      <vt:lpstr>Productivity Improvement</vt:lpstr>
      <vt:lpstr>Measuring Productivity</vt:lpstr>
      <vt:lpstr>Measuring Productivity (Continued)</vt:lpstr>
      <vt:lpstr>Measurement Problems</vt:lpstr>
      <vt:lpstr>Application of Productivity Measures</vt:lpstr>
      <vt:lpstr>Global-Level Productivity</vt:lpstr>
      <vt:lpstr>Importance of Global-Level Productivity Measures</vt:lpstr>
      <vt:lpstr>Global-Level Productivity Measures</vt:lpstr>
      <vt:lpstr>Factors Affecting Productivity Improvement at Global Level</vt:lpstr>
      <vt:lpstr>Why is National Productivity Important?</vt:lpstr>
      <vt:lpstr>Competing on Productivity</vt:lpstr>
      <vt:lpstr>National Productivity Measures (http://www.bls.gov/)</vt:lpstr>
      <vt:lpstr>Labor Productivity - Percent Change from Previous Year</vt:lpstr>
      <vt:lpstr>Other Measures Affecting Productivity</vt:lpstr>
      <vt:lpstr>Efficiency</vt:lpstr>
      <vt:lpstr>Effectiveness</vt:lpstr>
      <vt:lpstr>Quality</vt:lpstr>
      <vt:lpstr>Quality of Work Life (QWL)</vt:lpstr>
      <vt:lpstr>Innovation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MANAGEMENT</dc:title>
  <dc:creator>Herbert Blake</dc:creator>
  <cp:lastModifiedBy>Admin</cp:lastModifiedBy>
  <cp:revision>73</cp:revision>
  <cp:lastPrinted>1999-08-18T20:39:58Z</cp:lastPrinted>
  <dcterms:created xsi:type="dcterms:W3CDTF">1997-02-03T10:38:34Z</dcterms:created>
  <dcterms:modified xsi:type="dcterms:W3CDTF">2017-09-08T00:46:30Z</dcterms:modified>
</cp:coreProperties>
</file>