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293" r:id="rId19"/>
    <p:sldId id="257" r:id="rId20"/>
    <p:sldId id="258" r:id="rId21"/>
    <p:sldId id="275" r:id="rId22"/>
    <p:sldId id="259" r:id="rId23"/>
    <p:sldId id="276" r:id="rId24"/>
    <p:sldId id="260" r:id="rId25"/>
    <p:sldId id="261" r:id="rId26"/>
    <p:sldId id="262" r:id="rId27"/>
    <p:sldId id="264" r:id="rId28"/>
    <p:sldId id="265" r:id="rId29"/>
    <p:sldId id="277" r:id="rId30"/>
    <p:sldId id="266" r:id="rId31"/>
    <p:sldId id="267" r:id="rId32"/>
    <p:sldId id="268" r:id="rId33"/>
    <p:sldId id="263" r:id="rId34"/>
    <p:sldId id="269" r:id="rId35"/>
    <p:sldId id="270" r:id="rId36"/>
    <p:sldId id="279" r:id="rId37"/>
    <p:sldId id="271" r:id="rId38"/>
    <p:sldId id="272" r:id="rId39"/>
    <p:sldId id="278" r:id="rId40"/>
    <p:sldId id="273" r:id="rId41"/>
    <p:sldId id="288" r:id="rId42"/>
    <p:sldId id="280" r:id="rId43"/>
    <p:sldId id="274" r:id="rId44"/>
    <p:sldId id="281" r:id="rId45"/>
    <p:sldId id="282" r:id="rId46"/>
    <p:sldId id="283" r:id="rId47"/>
    <p:sldId id="290" r:id="rId48"/>
    <p:sldId id="289" r:id="rId49"/>
    <p:sldId id="284" r:id="rId50"/>
    <p:sldId id="287" r:id="rId51"/>
    <p:sldId id="285" r:id="rId52"/>
    <p:sldId id="291" r:id="rId53"/>
    <p:sldId id="286" r:id="rId54"/>
    <p:sldId id="29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224"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5FDCD9-B4F6-4056-A7CF-FAD3042BFB40}" type="datetimeFigureOut">
              <a:rPr lang="en-US" smtClean="0"/>
              <a:pPr/>
              <a:t>11/22/2017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231B8-CB7A-4CC6-924E-C22F3977B0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81B63-F2EE-4F90-BD67-BBE4FFE82356}" type="slidenum">
              <a:rPr lang="en-US"/>
              <a:pPr/>
              <a:t>13</a:t>
            </a:fld>
            <a:endParaRPr lang="en-US"/>
          </a:p>
        </p:txBody>
      </p:sp>
      <p:sp>
        <p:nvSpPr>
          <p:cNvPr id="113666" name="Rectangle 2"/>
          <p:cNvSpPr>
            <a:spLocks noGrp="1" noRot="1" noChangeAspect="1" noChangeArrowheads="1"/>
          </p:cNvSpPr>
          <p:nvPr>
            <p:ph type="sldImg"/>
          </p:nvPr>
        </p:nvSpPr>
        <p:spPr bwMode="auto">
          <a:xfrm>
            <a:off x="1271588" y="692150"/>
            <a:ext cx="4316412" cy="3416300"/>
          </a:xfrm>
          <a:prstGeom prst="rect">
            <a:avLst/>
          </a:prstGeom>
          <a:solidFill>
            <a:srgbClr val="FFFFFF"/>
          </a:solidFill>
          <a:ln>
            <a:solidFill>
              <a:srgbClr val="000000"/>
            </a:solidFill>
            <a:miter lim="800000"/>
            <a:headEnd/>
            <a:tailEnd/>
          </a:ln>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0398" tIns="45199" rIns="90398" bIns="45199"/>
          <a:lstStyle/>
          <a:p>
            <a:pPr>
              <a:buFontTx/>
              <a:buChar char="•"/>
            </a:pPr>
            <a:r>
              <a:rPr lang="en-US"/>
              <a:t>In this view processes are divided based on their timing relative to the timing of a customer order. Define push and pull processes.</a:t>
            </a:r>
          </a:p>
          <a:p>
            <a:pPr>
              <a:buFontTx/>
              <a:buChar char="•"/>
            </a:pPr>
            <a:r>
              <a:rPr lang="en-US"/>
              <a:t>They key difference is the uncertainty during the two phases.</a:t>
            </a:r>
          </a:p>
          <a:p>
            <a:pPr>
              <a:buFontTx/>
              <a:buChar char="•"/>
            </a:pPr>
            <a:r>
              <a:rPr lang="en-US"/>
              <a:t>Give examples at Amazon and Borders to illustrate the two views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231B8-CB7A-4CC6-924E-C22F3977B015}"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E8810-2A73-45E2-9A69-ADB7D6CC1B97}"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C0A88-229A-4B1B-A160-6BFD467898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E8810-2A73-45E2-9A69-ADB7D6CC1B97}" type="datetimeFigureOut">
              <a:rPr lang="en-US" smtClean="0"/>
              <a:pPr/>
              <a:t>11/22/2017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C0A88-229A-4B1B-A160-6BFD467898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Supply_chain_management"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Supply Chain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More Challenges</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dirty="0" smtClean="0"/>
              <a:t>Complexity of the supply chain network – e.g. large numbers of suppliers and distributors </a:t>
            </a:r>
          </a:p>
          <a:p>
            <a:r>
              <a:rPr lang="en-IN" dirty="0" smtClean="0"/>
              <a:t> Complexity in product structure and manufacturing process – How much product differentiation/ customization/ localization should be supported ? – Where do you customize a product (upstream or downstream)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Variability in SCM</a:t>
            </a:r>
            <a:endParaRPr lang="en-IN" dirty="0">
              <a:solidFill>
                <a:srgbClr val="C00000"/>
              </a:solidFill>
            </a:endParaRPr>
          </a:p>
        </p:txBody>
      </p:sp>
      <p:sp>
        <p:nvSpPr>
          <p:cNvPr id="3" name="Content Placeholder 2"/>
          <p:cNvSpPr>
            <a:spLocks noGrp="1"/>
          </p:cNvSpPr>
          <p:nvPr>
            <p:ph idx="1"/>
          </p:nvPr>
        </p:nvSpPr>
        <p:spPr/>
        <p:txBody>
          <a:bodyPr>
            <a:normAutofit fontScale="32500" lnSpcReduction="20000"/>
          </a:bodyPr>
          <a:lstStyle/>
          <a:p>
            <a:r>
              <a:rPr lang="en-IN" sz="7400" dirty="0" smtClean="0"/>
              <a:t>Demand variability</a:t>
            </a:r>
          </a:p>
          <a:p>
            <a:pPr>
              <a:buNone/>
            </a:pPr>
            <a:r>
              <a:rPr lang="en-IN" sz="7400" dirty="0" smtClean="0"/>
              <a:t>     Even the most sophisticated demand forecasting tools often fail to anticipate demand</a:t>
            </a:r>
          </a:p>
          <a:p>
            <a:r>
              <a:rPr lang="en-IN" sz="7400" dirty="0" smtClean="0"/>
              <a:t>Process variability</a:t>
            </a:r>
          </a:p>
          <a:p>
            <a:pPr>
              <a:buNone/>
            </a:pPr>
            <a:r>
              <a:rPr lang="en-IN" sz="7400" dirty="0" smtClean="0"/>
              <a:t>    – Production unit downtimes</a:t>
            </a:r>
          </a:p>
          <a:p>
            <a:pPr>
              <a:buNone/>
            </a:pPr>
            <a:r>
              <a:rPr lang="en-IN" sz="7400" dirty="0" smtClean="0"/>
              <a:t>    – Unexpected staff absences</a:t>
            </a:r>
          </a:p>
          <a:p>
            <a:pPr>
              <a:buNone/>
            </a:pPr>
            <a:endParaRPr lang="en-IN" sz="7400" dirty="0" smtClean="0"/>
          </a:p>
          <a:p>
            <a:r>
              <a:rPr lang="en-IN" sz="7400" dirty="0" smtClean="0"/>
              <a:t>Supply variability </a:t>
            </a:r>
          </a:p>
          <a:p>
            <a:pPr>
              <a:buNone/>
            </a:pPr>
            <a:r>
              <a:rPr lang="en-IN" sz="7400" dirty="0"/>
              <a:t> </a:t>
            </a:r>
            <a:r>
              <a:rPr lang="en-IN" sz="7400" dirty="0" smtClean="0"/>
              <a:t>   – e.g., late deliveries from suppliers</a:t>
            </a:r>
          </a:p>
          <a:p>
            <a:pPr>
              <a:buNone/>
            </a:pPr>
            <a:r>
              <a:rPr lang="en-IN" dirty="0"/>
              <a:t> </a:t>
            </a:r>
            <a:r>
              <a:rPr lang="en-IN" dirty="0" smtClean="0"/>
              <a:t>  </a:t>
            </a:r>
          </a:p>
          <a:p>
            <a:pPr>
              <a:buNone/>
            </a:pPr>
            <a:r>
              <a:rPr lang="en-IN" dirty="0"/>
              <a:t> </a:t>
            </a:r>
            <a:r>
              <a:rPr lang="en-IN" dirty="0" smtClean="0"/>
              <a:t>   </a:t>
            </a:r>
          </a:p>
          <a:p>
            <a:pPr>
              <a:buNone/>
            </a:pPr>
            <a:endParaRPr lang="en-IN" dirty="0" smtClean="0"/>
          </a:p>
          <a:p>
            <a:pPr>
              <a:buNone/>
            </a:pPr>
            <a:r>
              <a:rPr lang="en-IN" dirty="0" smtClean="0"/>
              <a: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rmAutofit fontScale="90000"/>
          </a:bodyPr>
          <a:lstStyle/>
          <a:p>
            <a:r>
              <a:rPr lang="en-US" b="1">
                <a:solidFill>
                  <a:schemeClr val="accent2"/>
                </a:solidFill>
              </a:rPr>
              <a:t>Push/Pull View of </a:t>
            </a:r>
            <a:br>
              <a:rPr lang="en-US" b="1">
                <a:solidFill>
                  <a:schemeClr val="accent2"/>
                </a:solidFill>
              </a:rPr>
            </a:br>
            <a:r>
              <a:rPr lang="en-US" b="1">
                <a:solidFill>
                  <a:schemeClr val="accent2"/>
                </a:solidFill>
              </a:rPr>
              <a:t>Supply Chains</a:t>
            </a:r>
          </a:p>
        </p:txBody>
      </p:sp>
      <p:sp>
        <p:nvSpPr>
          <p:cNvPr id="111619" name="Rectangle 3"/>
          <p:cNvSpPr>
            <a:spLocks noGrp="1" noChangeArrowheads="1"/>
          </p:cNvSpPr>
          <p:nvPr>
            <p:ph type="body" idx="1"/>
          </p:nvPr>
        </p:nvSpPr>
        <p:spPr>
          <a:xfrm>
            <a:off x="2395960" y="2511050"/>
            <a:ext cx="4780344" cy="2324640"/>
          </a:xfrm>
        </p:spPr>
        <p:txBody>
          <a:bodyPr>
            <a:normAutofit lnSpcReduction="10000"/>
          </a:bodyPr>
          <a:lstStyle/>
          <a:p>
            <a:pPr>
              <a:lnSpc>
                <a:spcPct val="90000"/>
              </a:lnSpc>
            </a:pPr>
            <a:r>
              <a:rPr lang="en-US" sz="2800" b="1">
                <a:solidFill>
                  <a:schemeClr val="accent1"/>
                </a:solidFill>
              </a:rPr>
              <a:t>Pull processes</a:t>
            </a:r>
            <a:r>
              <a:rPr lang="en-US" sz="2800"/>
              <a:t>: execution is initiated in </a:t>
            </a:r>
            <a:r>
              <a:rPr lang="en-US" sz="2800" b="1" i="1"/>
              <a:t>response to</a:t>
            </a:r>
            <a:r>
              <a:rPr lang="en-US" sz="2800"/>
              <a:t> a customer order</a:t>
            </a:r>
          </a:p>
          <a:p>
            <a:pPr>
              <a:lnSpc>
                <a:spcPct val="90000"/>
              </a:lnSpc>
            </a:pPr>
            <a:r>
              <a:rPr lang="en-US" sz="2800" b="1">
                <a:solidFill>
                  <a:schemeClr val="accent1"/>
                </a:solidFill>
              </a:rPr>
              <a:t>Push processes</a:t>
            </a:r>
            <a:r>
              <a:rPr lang="en-US" sz="2800"/>
              <a:t>: execution is initiated in </a:t>
            </a:r>
            <a:r>
              <a:rPr lang="en-US" sz="2800" b="1" i="1"/>
              <a:t>anticipation of</a:t>
            </a:r>
            <a:r>
              <a:rPr lang="en-US" sz="2800"/>
              <a:t> customer orders</a:t>
            </a:r>
          </a:p>
        </p:txBody>
      </p:sp>
    </p:spTree>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b="1">
                <a:solidFill>
                  <a:schemeClr val="accent2"/>
                </a:solidFill>
              </a:rPr>
              <a:t>Push/Pull View of Supply Chains</a:t>
            </a:r>
            <a:endParaRPr lang="en-US">
              <a:solidFill>
                <a:schemeClr val="accent2"/>
              </a:solidFill>
            </a:endParaRPr>
          </a:p>
        </p:txBody>
      </p:sp>
      <p:sp>
        <p:nvSpPr>
          <p:cNvPr id="112643" name="Freeform 3"/>
          <p:cNvSpPr>
            <a:spLocks/>
          </p:cNvSpPr>
          <p:nvPr/>
        </p:nvSpPr>
        <p:spPr bwMode="auto">
          <a:xfrm>
            <a:off x="603538" y="2739754"/>
            <a:ext cx="4747273" cy="1322100"/>
          </a:xfrm>
          <a:custGeom>
            <a:avLst/>
            <a:gdLst/>
            <a:ahLst/>
            <a:cxnLst>
              <a:cxn ang="0">
                <a:pos x="2245" y="0"/>
              </a:cxn>
              <a:cxn ang="0">
                <a:pos x="2245" y="211"/>
              </a:cxn>
              <a:cxn ang="0">
                <a:pos x="0" y="211"/>
              </a:cxn>
              <a:cxn ang="0">
                <a:pos x="0" y="627"/>
              </a:cxn>
              <a:cxn ang="0">
                <a:pos x="2245" y="627"/>
              </a:cxn>
              <a:cxn ang="0">
                <a:pos x="2245" y="833"/>
              </a:cxn>
              <a:cxn ang="0">
                <a:pos x="2991" y="417"/>
              </a:cxn>
              <a:cxn ang="0">
                <a:pos x="2245" y="0"/>
              </a:cxn>
            </a:cxnLst>
            <a:rect l="0" t="0" r="r" b="b"/>
            <a:pathLst>
              <a:path w="2991" h="833">
                <a:moveTo>
                  <a:pt x="2245" y="0"/>
                </a:moveTo>
                <a:lnTo>
                  <a:pt x="2245" y="211"/>
                </a:lnTo>
                <a:lnTo>
                  <a:pt x="0" y="211"/>
                </a:lnTo>
                <a:lnTo>
                  <a:pt x="0" y="627"/>
                </a:lnTo>
                <a:lnTo>
                  <a:pt x="2245" y="627"/>
                </a:lnTo>
                <a:lnTo>
                  <a:pt x="2245" y="833"/>
                </a:lnTo>
                <a:lnTo>
                  <a:pt x="2991" y="417"/>
                </a:lnTo>
                <a:lnTo>
                  <a:pt x="2245" y="0"/>
                </a:lnTo>
                <a:close/>
              </a:path>
            </a:pathLst>
          </a:custGeom>
          <a:solidFill>
            <a:schemeClr val="accent2"/>
          </a:solidFill>
          <a:ln w="17463">
            <a:solidFill>
              <a:srgbClr val="000000"/>
            </a:solidFill>
            <a:prstDash val="solid"/>
            <a:round/>
            <a:headEnd/>
            <a:tailEnd/>
          </a:ln>
        </p:spPr>
        <p:txBody>
          <a:bodyPr/>
          <a:lstStyle/>
          <a:p>
            <a:endParaRPr lang="en-IN"/>
          </a:p>
        </p:txBody>
      </p:sp>
      <p:sp>
        <p:nvSpPr>
          <p:cNvPr id="112644" name="Freeform 4"/>
          <p:cNvSpPr>
            <a:spLocks/>
          </p:cNvSpPr>
          <p:nvPr/>
        </p:nvSpPr>
        <p:spPr bwMode="auto">
          <a:xfrm>
            <a:off x="5526085" y="2739754"/>
            <a:ext cx="2462101" cy="1322100"/>
          </a:xfrm>
          <a:custGeom>
            <a:avLst/>
            <a:gdLst/>
            <a:ahLst/>
            <a:cxnLst>
              <a:cxn ang="0">
                <a:pos x="1164" y="0"/>
              </a:cxn>
              <a:cxn ang="0">
                <a:pos x="1164" y="211"/>
              </a:cxn>
              <a:cxn ang="0">
                <a:pos x="0" y="211"/>
              </a:cxn>
              <a:cxn ang="0">
                <a:pos x="0" y="627"/>
              </a:cxn>
              <a:cxn ang="0">
                <a:pos x="1164" y="627"/>
              </a:cxn>
              <a:cxn ang="0">
                <a:pos x="1164" y="833"/>
              </a:cxn>
              <a:cxn ang="0">
                <a:pos x="1551" y="417"/>
              </a:cxn>
              <a:cxn ang="0">
                <a:pos x="1164" y="0"/>
              </a:cxn>
            </a:cxnLst>
            <a:rect l="0" t="0" r="r" b="b"/>
            <a:pathLst>
              <a:path w="1551" h="833">
                <a:moveTo>
                  <a:pt x="1164" y="0"/>
                </a:moveTo>
                <a:lnTo>
                  <a:pt x="1164" y="211"/>
                </a:lnTo>
                <a:lnTo>
                  <a:pt x="0" y="211"/>
                </a:lnTo>
                <a:lnTo>
                  <a:pt x="0" y="627"/>
                </a:lnTo>
                <a:lnTo>
                  <a:pt x="1164" y="627"/>
                </a:lnTo>
                <a:lnTo>
                  <a:pt x="1164" y="833"/>
                </a:lnTo>
                <a:lnTo>
                  <a:pt x="1551" y="417"/>
                </a:lnTo>
                <a:lnTo>
                  <a:pt x="1164" y="0"/>
                </a:lnTo>
                <a:close/>
              </a:path>
            </a:pathLst>
          </a:custGeom>
          <a:solidFill>
            <a:srgbClr val="99FF33"/>
          </a:solidFill>
          <a:ln w="17463">
            <a:solidFill>
              <a:srgbClr val="000000"/>
            </a:solidFill>
            <a:prstDash val="solid"/>
            <a:round/>
            <a:headEnd/>
            <a:tailEnd/>
          </a:ln>
        </p:spPr>
        <p:txBody>
          <a:bodyPr/>
          <a:lstStyle/>
          <a:p>
            <a:endParaRPr lang="en-IN"/>
          </a:p>
        </p:txBody>
      </p:sp>
      <p:sp>
        <p:nvSpPr>
          <p:cNvPr id="112645" name="Rectangle 5"/>
          <p:cNvSpPr>
            <a:spLocks noChangeArrowheads="1"/>
          </p:cNvSpPr>
          <p:nvPr/>
        </p:nvSpPr>
        <p:spPr bwMode="auto">
          <a:xfrm>
            <a:off x="777158" y="1607197"/>
            <a:ext cx="2991229" cy="1322100"/>
          </a:xfrm>
          <a:prstGeom prst="rect">
            <a:avLst/>
          </a:prstGeom>
          <a:solidFill>
            <a:srgbClr val="FFFFFF"/>
          </a:solidFill>
          <a:ln w="9525">
            <a:noFill/>
            <a:miter lim="800000"/>
            <a:headEnd/>
            <a:tailEnd/>
          </a:ln>
        </p:spPr>
        <p:txBody>
          <a:bodyPr/>
          <a:lstStyle/>
          <a:p>
            <a:endParaRPr lang="en-IN"/>
          </a:p>
        </p:txBody>
      </p:sp>
      <p:sp>
        <p:nvSpPr>
          <p:cNvPr id="112646" name="Rectangle 6"/>
          <p:cNvSpPr>
            <a:spLocks noChangeArrowheads="1"/>
          </p:cNvSpPr>
          <p:nvPr/>
        </p:nvSpPr>
        <p:spPr bwMode="auto">
          <a:xfrm>
            <a:off x="954085" y="1694919"/>
            <a:ext cx="1283172" cy="276999"/>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Procurement,</a:t>
            </a:r>
            <a:endParaRPr lang="en-US" sz="1600"/>
          </a:p>
        </p:txBody>
      </p:sp>
      <p:sp>
        <p:nvSpPr>
          <p:cNvPr id="112647" name="Rectangle 7"/>
          <p:cNvSpPr>
            <a:spLocks noChangeArrowheads="1"/>
          </p:cNvSpPr>
          <p:nvPr/>
        </p:nvSpPr>
        <p:spPr bwMode="auto">
          <a:xfrm>
            <a:off x="954085" y="2022312"/>
            <a:ext cx="1795684" cy="276999"/>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Manufacturing and</a:t>
            </a:r>
            <a:endParaRPr lang="en-US" sz="1600"/>
          </a:p>
        </p:txBody>
      </p:sp>
      <p:sp>
        <p:nvSpPr>
          <p:cNvPr id="112648" name="Rectangle 8"/>
          <p:cNvSpPr>
            <a:spLocks noChangeArrowheads="1"/>
          </p:cNvSpPr>
          <p:nvPr/>
        </p:nvSpPr>
        <p:spPr bwMode="auto">
          <a:xfrm>
            <a:off x="954086" y="2368501"/>
            <a:ext cx="2017091" cy="276999"/>
          </a:xfrm>
          <a:prstGeom prst="rect">
            <a:avLst/>
          </a:prstGeom>
          <a:noFill/>
          <a:ln w="9525">
            <a:noFill/>
            <a:miter lim="800000"/>
            <a:headEnd/>
            <a:tailEnd/>
          </a:ln>
        </p:spPr>
        <p:txBody>
          <a:bodyPr wrap="none" lIns="0" tIns="0" rIns="0" bIns="0">
            <a:spAutoFit/>
          </a:bodyPr>
          <a:lstStyle/>
          <a:p>
            <a:pPr eaLnBrk="0" hangingPunct="0"/>
            <a:r>
              <a:rPr lang="en-US" dirty="0">
                <a:solidFill>
                  <a:srgbClr val="000000"/>
                </a:solidFill>
              </a:rPr>
              <a:t>Replenishment cycles</a:t>
            </a:r>
            <a:endParaRPr lang="en-US" sz="1600" dirty="0"/>
          </a:p>
        </p:txBody>
      </p:sp>
      <p:sp>
        <p:nvSpPr>
          <p:cNvPr id="112649" name="Rectangle 9"/>
          <p:cNvSpPr>
            <a:spLocks noChangeArrowheads="1"/>
          </p:cNvSpPr>
          <p:nvPr/>
        </p:nvSpPr>
        <p:spPr bwMode="auto">
          <a:xfrm>
            <a:off x="5878286" y="1607197"/>
            <a:ext cx="2286826" cy="944581"/>
          </a:xfrm>
          <a:prstGeom prst="rect">
            <a:avLst/>
          </a:prstGeom>
          <a:solidFill>
            <a:srgbClr val="FFFFFF"/>
          </a:solidFill>
          <a:ln w="9525">
            <a:noFill/>
            <a:miter lim="800000"/>
            <a:headEnd/>
            <a:tailEnd/>
          </a:ln>
        </p:spPr>
        <p:txBody>
          <a:bodyPr/>
          <a:lstStyle/>
          <a:p>
            <a:endParaRPr lang="en-IN"/>
          </a:p>
        </p:txBody>
      </p:sp>
      <p:sp>
        <p:nvSpPr>
          <p:cNvPr id="112650" name="Rectangle 10"/>
          <p:cNvSpPr>
            <a:spLocks noChangeArrowheads="1"/>
          </p:cNvSpPr>
          <p:nvPr/>
        </p:nvSpPr>
        <p:spPr bwMode="auto">
          <a:xfrm>
            <a:off x="6055214" y="1694920"/>
            <a:ext cx="1929374" cy="353943"/>
          </a:xfrm>
          <a:prstGeom prst="rect">
            <a:avLst/>
          </a:prstGeom>
          <a:noFill/>
          <a:ln w="9525">
            <a:noFill/>
            <a:miter lim="800000"/>
            <a:headEnd/>
            <a:tailEnd/>
          </a:ln>
        </p:spPr>
        <p:txBody>
          <a:bodyPr wrap="none" lIns="0" tIns="0" rIns="0" bIns="0">
            <a:spAutoFit/>
          </a:bodyPr>
          <a:lstStyle/>
          <a:p>
            <a:pPr eaLnBrk="0" hangingPunct="0"/>
            <a:r>
              <a:rPr lang="en-US" sz="2300">
                <a:solidFill>
                  <a:srgbClr val="000000"/>
                </a:solidFill>
              </a:rPr>
              <a:t>Customer Order</a:t>
            </a:r>
            <a:endParaRPr lang="en-US" sz="1600"/>
          </a:p>
        </p:txBody>
      </p:sp>
      <p:sp>
        <p:nvSpPr>
          <p:cNvPr id="112651" name="Rectangle 11"/>
          <p:cNvSpPr>
            <a:spLocks noChangeArrowheads="1"/>
          </p:cNvSpPr>
          <p:nvPr/>
        </p:nvSpPr>
        <p:spPr bwMode="auto">
          <a:xfrm>
            <a:off x="6055213" y="2041110"/>
            <a:ext cx="626262" cy="353943"/>
          </a:xfrm>
          <a:prstGeom prst="rect">
            <a:avLst/>
          </a:prstGeom>
          <a:noFill/>
          <a:ln w="9525">
            <a:noFill/>
            <a:miter lim="800000"/>
            <a:headEnd/>
            <a:tailEnd/>
          </a:ln>
        </p:spPr>
        <p:txBody>
          <a:bodyPr wrap="none" lIns="0" tIns="0" rIns="0" bIns="0">
            <a:spAutoFit/>
          </a:bodyPr>
          <a:lstStyle/>
          <a:p>
            <a:pPr eaLnBrk="0" hangingPunct="0"/>
            <a:r>
              <a:rPr lang="en-US" sz="2300">
                <a:solidFill>
                  <a:srgbClr val="000000"/>
                </a:solidFill>
              </a:rPr>
              <a:t>Cycle</a:t>
            </a:r>
            <a:endParaRPr lang="en-US" sz="1600"/>
          </a:p>
        </p:txBody>
      </p:sp>
      <p:grpSp>
        <p:nvGrpSpPr>
          <p:cNvPr id="2" name="Group 12"/>
          <p:cNvGrpSpPr>
            <a:grpSpLocks/>
          </p:cNvGrpSpPr>
          <p:nvPr/>
        </p:nvGrpSpPr>
        <p:grpSpPr bwMode="auto">
          <a:xfrm>
            <a:off x="603538" y="4643013"/>
            <a:ext cx="7384648" cy="358722"/>
            <a:chOff x="380" y="2925"/>
            <a:chExt cx="4652" cy="226"/>
          </a:xfrm>
        </p:grpSpPr>
        <p:sp>
          <p:nvSpPr>
            <p:cNvPr id="112653" name="Rectangle 13"/>
            <p:cNvSpPr>
              <a:spLocks noChangeArrowheads="1"/>
            </p:cNvSpPr>
            <p:nvPr/>
          </p:nvSpPr>
          <p:spPr bwMode="auto">
            <a:xfrm>
              <a:off x="380" y="3012"/>
              <a:ext cx="4453" cy="47"/>
            </a:xfrm>
            <a:prstGeom prst="rect">
              <a:avLst/>
            </a:prstGeom>
            <a:solidFill>
              <a:srgbClr val="000000"/>
            </a:solidFill>
            <a:ln w="9525">
              <a:noFill/>
              <a:miter lim="800000"/>
              <a:headEnd/>
              <a:tailEnd/>
            </a:ln>
          </p:spPr>
          <p:txBody>
            <a:bodyPr/>
            <a:lstStyle/>
            <a:p>
              <a:endParaRPr lang="en-IN"/>
            </a:p>
          </p:txBody>
        </p:sp>
        <p:sp>
          <p:nvSpPr>
            <p:cNvPr id="112654" name="Freeform 14"/>
            <p:cNvSpPr>
              <a:spLocks/>
            </p:cNvSpPr>
            <p:nvPr/>
          </p:nvSpPr>
          <p:spPr bwMode="auto">
            <a:xfrm>
              <a:off x="4825" y="2925"/>
              <a:ext cx="207" cy="226"/>
            </a:xfrm>
            <a:custGeom>
              <a:avLst/>
              <a:gdLst/>
              <a:ahLst/>
              <a:cxnLst>
                <a:cxn ang="0">
                  <a:pos x="0" y="226"/>
                </a:cxn>
                <a:cxn ang="0">
                  <a:pos x="207" y="111"/>
                </a:cxn>
                <a:cxn ang="0">
                  <a:pos x="0" y="0"/>
                </a:cxn>
                <a:cxn ang="0">
                  <a:pos x="0" y="226"/>
                </a:cxn>
              </a:cxnLst>
              <a:rect l="0" t="0" r="r" b="b"/>
              <a:pathLst>
                <a:path w="207" h="226">
                  <a:moveTo>
                    <a:pt x="0" y="226"/>
                  </a:moveTo>
                  <a:lnTo>
                    <a:pt x="207" y="111"/>
                  </a:lnTo>
                  <a:lnTo>
                    <a:pt x="0" y="0"/>
                  </a:lnTo>
                  <a:lnTo>
                    <a:pt x="0" y="226"/>
                  </a:lnTo>
                  <a:close/>
                </a:path>
              </a:pathLst>
            </a:custGeom>
            <a:solidFill>
              <a:srgbClr val="000000"/>
            </a:solidFill>
            <a:ln w="9525">
              <a:noFill/>
              <a:round/>
              <a:headEnd/>
              <a:tailEnd/>
            </a:ln>
          </p:spPr>
          <p:txBody>
            <a:bodyPr/>
            <a:lstStyle/>
            <a:p>
              <a:endParaRPr lang="en-IN"/>
            </a:p>
          </p:txBody>
        </p:sp>
      </p:grpSp>
      <p:grpSp>
        <p:nvGrpSpPr>
          <p:cNvPr id="3" name="Group 15"/>
          <p:cNvGrpSpPr>
            <a:grpSpLocks/>
          </p:cNvGrpSpPr>
          <p:nvPr/>
        </p:nvGrpSpPr>
        <p:grpSpPr bwMode="auto">
          <a:xfrm>
            <a:off x="5521125" y="4057154"/>
            <a:ext cx="18188" cy="1109060"/>
            <a:chOff x="3478" y="2556"/>
            <a:chExt cx="11" cy="698"/>
          </a:xfrm>
        </p:grpSpPr>
        <p:sp>
          <p:nvSpPr>
            <p:cNvPr id="112656" name="Freeform 16"/>
            <p:cNvSpPr>
              <a:spLocks/>
            </p:cNvSpPr>
            <p:nvPr/>
          </p:nvSpPr>
          <p:spPr bwMode="auto">
            <a:xfrm>
              <a:off x="3478" y="2556"/>
              <a:ext cx="11" cy="7"/>
            </a:xfrm>
            <a:custGeom>
              <a:avLst/>
              <a:gdLst/>
              <a:ahLst/>
              <a:cxnLst>
                <a:cxn ang="0">
                  <a:pos x="11" y="7"/>
                </a:cxn>
                <a:cxn ang="0">
                  <a:pos x="7" y="3"/>
                </a:cxn>
                <a:cxn ang="0">
                  <a:pos x="3" y="0"/>
                </a:cxn>
                <a:cxn ang="0">
                  <a:pos x="3" y="0"/>
                </a:cxn>
                <a:cxn ang="0">
                  <a:pos x="0" y="3"/>
                </a:cxn>
                <a:cxn ang="0">
                  <a:pos x="0" y="3"/>
                </a:cxn>
                <a:cxn ang="0">
                  <a:pos x="0" y="3"/>
                </a:cxn>
                <a:cxn ang="0">
                  <a:pos x="3" y="7"/>
                </a:cxn>
                <a:cxn ang="0">
                  <a:pos x="3" y="7"/>
                </a:cxn>
                <a:cxn ang="0">
                  <a:pos x="11" y="7"/>
                </a:cxn>
              </a:cxnLst>
              <a:rect l="0" t="0" r="r" b="b"/>
              <a:pathLst>
                <a:path w="11" h="7">
                  <a:moveTo>
                    <a:pt x="11" y="7"/>
                  </a:moveTo>
                  <a:lnTo>
                    <a:pt x="7" y="3"/>
                  </a:lnTo>
                  <a:lnTo>
                    <a:pt x="3" y="0"/>
                  </a:lnTo>
                  <a:lnTo>
                    <a:pt x="3" y="0"/>
                  </a:lnTo>
                  <a:lnTo>
                    <a:pt x="0" y="3"/>
                  </a:lnTo>
                  <a:lnTo>
                    <a:pt x="0" y="3"/>
                  </a:lnTo>
                  <a:lnTo>
                    <a:pt x="0" y="3"/>
                  </a:lnTo>
                  <a:lnTo>
                    <a:pt x="3" y="7"/>
                  </a:lnTo>
                  <a:lnTo>
                    <a:pt x="3" y="7"/>
                  </a:lnTo>
                  <a:lnTo>
                    <a:pt x="11" y="7"/>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57" name="Freeform 17"/>
            <p:cNvSpPr>
              <a:spLocks/>
            </p:cNvSpPr>
            <p:nvPr/>
          </p:nvSpPr>
          <p:spPr bwMode="auto">
            <a:xfrm>
              <a:off x="3478" y="2575"/>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58" name="Freeform 18"/>
            <p:cNvSpPr>
              <a:spLocks/>
            </p:cNvSpPr>
            <p:nvPr/>
          </p:nvSpPr>
          <p:spPr bwMode="auto">
            <a:xfrm>
              <a:off x="3478" y="2599"/>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59" name="Freeform 19"/>
            <p:cNvSpPr>
              <a:spLocks/>
            </p:cNvSpPr>
            <p:nvPr/>
          </p:nvSpPr>
          <p:spPr bwMode="auto">
            <a:xfrm>
              <a:off x="3478" y="2623"/>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0" name="Freeform 20"/>
            <p:cNvSpPr>
              <a:spLocks/>
            </p:cNvSpPr>
            <p:nvPr/>
          </p:nvSpPr>
          <p:spPr bwMode="auto">
            <a:xfrm>
              <a:off x="3478" y="2647"/>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1" name="Freeform 21"/>
            <p:cNvSpPr>
              <a:spLocks/>
            </p:cNvSpPr>
            <p:nvPr/>
          </p:nvSpPr>
          <p:spPr bwMode="auto">
            <a:xfrm>
              <a:off x="3478" y="2671"/>
              <a:ext cx="11" cy="11"/>
            </a:xfrm>
            <a:custGeom>
              <a:avLst/>
              <a:gdLst/>
              <a:ahLst/>
              <a:cxnLst>
                <a:cxn ang="0">
                  <a:pos x="11" y="8"/>
                </a:cxn>
                <a:cxn ang="0">
                  <a:pos x="11" y="4"/>
                </a:cxn>
                <a:cxn ang="0">
                  <a:pos x="7" y="0"/>
                </a:cxn>
                <a:cxn ang="0">
                  <a:pos x="3" y="0"/>
                </a:cxn>
                <a:cxn ang="0">
                  <a:pos x="0" y="4"/>
                </a:cxn>
                <a:cxn ang="0">
                  <a:pos x="0" y="8"/>
                </a:cxn>
                <a:cxn ang="0">
                  <a:pos x="0" y="8"/>
                </a:cxn>
                <a:cxn ang="0">
                  <a:pos x="3" y="11"/>
                </a:cxn>
                <a:cxn ang="0">
                  <a:pos x="3" y="11"/>
                </a:cxn>
                <a:cxn ang="0">
                  <a:pos x="11" y="11"/>
                </a:cxn>
                <a:cxn ang="0">
                  <a:pos x="11" y="8"/>
                </a:cxn>
              </a:cxnLst>
              <a:rect l="0" t="0" r="r" b="b"/>
              <a:pathLst>
                <a:path w="11" h="11">
                  <a:moveTo>
                    <a:pt x="11" y="8"/>
                  </a:moveTo>
                  <a:lnTo>
                    <a:pt x="11" y="4"/>
                  </a:lnTo>
                  <a:lnTo>
                    <a:pt x="7" y="0"/>
                  </a:lnTo>
                  <a:lnTo>
                    <a:pt x="3" y="0"/>
                  </a:lnTo>
                  <a:lnTo>
                    <a:pt x="0" y="4"/>
                  </a:lnTo>
                  <a:lnTo>
                    <a:pt x="0" y="8"/>
                  </a:lnTo>
                  <a:lnTo>
                    <a:pt x="0" y="8"/>
                  </a:lnTo>
                  <a:lnTo>
                    <a:pt x="3" y="11"/>
                  </a:lnTo>
                  <a:lnTo>
                    <a:pt x="3" y="11"/>
                  </a:lnTo>
                  <a:lnTo>
                    <a:pt x="11" y="11"/>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2" name="Freeform 22"/>
            <p:cNvSpPr>
              <a:spLocks/>
            </p:cNvSpPr>
            <p:nvPr/>
          </p:nvSpPr>
          <p:spPr bwMode="auto">
            <a:xfrm>
              <a:off x="3478" y="2694"/>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3" name="Freeform 23"/>
            <p:cNvSpPr>
              <a:spLocks/>
            </p:cNvSpPr>
            <p:nvPr/>
          </p:nvSpPr>
          <p:spPr bwMode="auto">
            <a:xfrm>
              <a:off x="3478" y="2718"/>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4" name="Freeform 24"/>
            <p:cNvSpPr>
              <a:spLocks/>
            </p:cNvSpPr>
            <p:nvPr/>
          </p:nvSpPr>
          <p:spPr bwMode="auto">
            <a:xfrm>
              <a:off x="3478" y="2742"/>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5" name="Freeform 25"/>
            <p:cNvSpPr>
              <a:spLocks/>
            </p:cNvSpPr>
            <p:nvPr/>
          </p:nvSpPr>
          <p:spPr bwMode="auto">
            <a:xfrm>
              <a:off x="3478" y="2766"/>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6" name="Freeform 26"/>
            <p:cNvSpPr>
              <a:spLocks/>
            </p:cNvSpPr>
            <p:nvPr/>
          </p:nvSpPr>
          <p:spPr bwMode="auto">
            <a:xfrm>
              <a:off x="3478" y="2790"/>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7" name="Freeform 27"/>
            <p:cNvSpPr>
              <a:spLocks/>
            </p:cNvSpPr>
            <p:nvPr/>
          </p:nvSpPr>
          <p:spPr bwMode="auto">
            <a:xfrm>
              <a:off x="3478" y="2813"/>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8" name="Freeform 28"/>
            <p:cNvSpPr>
              <a:spLocks/>
            </p:cNvSpPr>
            <p:nvPr/>
          </p:nvSpPr>
          <p:spPr bwMode="auto">
            <a:xfrm>
              <a:off x="3478" y="2837"/>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69" name="Freeform 29"/>
            <p:cNvSpPr>
              <a:spLocks/>
            </p:cNvSpPr>
            <p:nvPr/>
          </p:nvSpPr>
          <p:spPr bwMode="auto">
            <a:xfrm>
              <a:off x="3478" y="2861"/>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0" name="Freeform 30"/>
            <p:cNvSpPr>
              <a:spLocks/>
            </p:cNvSpPr>
            <p:nvPr/>
          </p:nvSpPr>
          <p:spPr bwMode="auto">
            <a:xfrm>
              <a:off x="3478" y="2885"/>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1" name="Freeform 31"/>
            <p:cNvSpPr>
              <a:spLocks/>
            </p:cNvSpPr>
            <p:nvPr/>
          </p:nvSpPr>
          <p:spPr bwMode="auto">
            <a:xfrm>
              <a:off x="3478" y="2909"/>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2" name="Freeform 32"/>
            <p:cNvSpPr>
              <a:spLocks/>
            </p:cNvSpPr>
            <p:nvPr/>
          </p:nvSpPr>
          <p:spPr bwMode="auto">
            <a:xfrm>
              <a:off x="3478" y="2932"/>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3" name="Freeform 33"/>
            <p:cNvSpPr>
              <a:spLocks/>
            </p:cNvSpPr>
            <p:nvPr/>
          </p:nvSpPr>
          <p:spPr bwMode="auto">
            <a:xfrm>
              <a:off x="3478" y="2956"/>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4" name="Freeform 34"/>
            <p:cNvSpPr>
              <a:spLocks/>
            </p:cNvSpPr>
            <p:nvPr/>
          </p:nvSpPr>
          <p:spPr bwMode="auto">
            <a:xfrm>
              <a:off x="3478" y="2980"/>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5" name="Freeform 35"/>
            <p:cNvSpPr>
              <a:spLocks/>
            </p:cNvSpPr>
            <p:nvPr/>
          </p:nvSpPr>
          <p:spPr bwMode="auto">
            <a:xfrm>
              <a:off x="3478" y="3004"/>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6" name="Freeform 36"/>
            <p:cNvSpPr>
              <a:spLocks/>
            </p:cNvSpPr>
            <p:nvPr/>
          </p:nvSpPr>
          <p:spPr bwMode="auto">
            <a:xfrm>
              <a:off x="3478" y="3028"/>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7" name="Freeform 37"/>
            <p:cNvSpPr>
              <a:spLocks/>
            </p:cNvSpPr>
            <p:nvPr/>
          </p:nvSpPr>
          <p:spPr bwMode="auto">
            <a:xfrm>
              <a:off x="3478" y="3052"/>
              <a:ext cx="11" cy="11"/>
            </a:xfrm>
            <a:custGeom>
              <a:avLst/>
              <a:gdLst/>
              <a:ahLst/>
              <a:cxnLst>
                <a:cxn ang="0">
                  <a:pos x="11" y="7"/>
                </a:cxn>
                <a:cxn ang="0">
                  <a:pos x="11" y="3"/>
                </a:cxn>
                <a:cxn ang="0">
                  <a:pos x="7" y="0"/>
                </a:cxn>
                <a:cxn ang="0">
                  <a:pos x="3" y="0"/>
                </a:cxn>
                <a:cxn ang="0">
                  <a:pos x="0" y="3"/>
                </a:cxn>
                <a:cxn ang="0">
                  <a:pos x="0" y="7"/>
                </a:cxn>
                <a:cxn ang="0">
                  <a:pos x="0" y="7"/>
                </a:cxn>
                <a:cxn ang="0">
                  <a:pos x="3" y="11"/>
                </a:cxn>
                <a:cxn ang="0">
                  <a:pos x="3" y="11"/>
                </a:cxn>
                <a:cxn ang="0">
                  <a:pos x="11" y="11"/>
                </a:cxn>
                <a:cxn ang="0">
                  <a:pos x="11" y="7"/>
                </a:cxn>
              </a:cxnLst>
              <a:rect l="0" t="0" r="r" b="b"/>
              <a:pathLst>
                <a:path w="11" h="11">
                  <a:moveTo>
                    <a:pt x="11" y="7"/>
                  </a:moveTo>
                  <a:lnTo>
                    <a:pt x="11" y="3"/>
                  </a:lnTo>
                  <a:lnTo>
                    <a:pt x="7" y="0"/>
                  </a:lnTo>
                  <a:lnTo>
                    <a:pt x="3" y="0"/>
                  </a:lnTo>
                  <a:lnTo>
                    <a:pt x="0" y="3"/>
                  </a:lnTo>
                  <a:lnTo>
                    <a:pt x="0" y="7"/>
                  </a:lnTo>
                  <a:lnTo>
                    <a:pt x="0" y="7"/>
                  </a:lnTo>
                  <a:lnTo>
                    <a:pt x="3" y="11"/>
                  </a:lnTo>
                  <a:lnTo>
                    <a:pt x="3" y="11"/>
                  </a:lnTo>
                  <a:lnTo>
                    <a:pt x="11" y="11"/>
                  </a:lnTo>
                  <a:lnTo>
                    <a:pt x="11" y="7"/>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8" name="Freeform 38"/>
            <p:cNvSpPr>
              <a:spLocks/>
            </p:cNvSpPr>
            <p:nvPr/>
          </p:nvSpPr>
          <p:spPr bwMode="auto">
            <a:xfrm>
              <a:off x="3478" y="3075"/>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79" name="Freeform 39"/>
            <p:cNvSpPr>
              <a:spLocks/>
            </p:cNvSpPr>
            <p:nvPr/>
          </p:nvSpPr>
          <p:spPr bwMode="auto">
            <a:xfrm>
              <a:off x="3478" y="3099"/>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80" name="Freeform 40"/>
            <p:cNvSpPr>
              <a:spLocks/>
            </p:cNvSpPr>
            <p:nvPr/>
          </p:nvSpPr>
          <p:spPr bwMode="auto">
            <a:xfrm>
              <a:off x="3478" y="3123"/>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81" name="Freeform 41"/>
            <p:cNvSpPr>
              <a:spLocks/>
            </p:cNvSpPr>
            <p:nvPr/>
          </p:nvSpPr>
          <p:spPr bwMode="auto">
            <a:xfrm>
              <a:off x="3478" y="3147"/>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82" name="Freeform 42"/>
            <p:cNvSpPr>
              <a:spLocks/>
            </p:cNvSpPr>
            <p:nvPr/>
          </p:nvSpPr>
          <p:spPr bwMode="auto">
            <a:xfrm>
              <a:off x="3478" y="3171"/>
              <a:ext cx="11" cy="11"/>
            </a:xfrm>
            <a:custGeom>
              <a:avLst/>
              <a:gdLst/>
              <a:ahLst/>
              <a:cxnLst>
                <a:cxn ang="0">
                  <a:pos x="11" y="7"/>
                </a:cxn>
                <a:cxn ang="0">
                  <a:pos x="11" y="4"/>
                </a:cxn>
                <a:cxn ang="0">
                  <a:pos x="7" y="0"/>
                </a:cxn>
                <a:cxn ang="0">
                  <a:pos x="3" y="0"/>
                </a:cxn>
                <a:cxn ang="0">
                  <a:pos x="0" y="4"/>
                </a:cxn>
                <a:cxn ang="0">
                  <a:pos x="0" y="7"/>
                </a:cxn>
                <a:cxn ang="0">
                  <a:pos x="0" y="7"/>
                </a:cxn>
                <a:cxn ang="0">
                  <a:pos x="3" y="11"/>
                </a:cxn>
                <a:cxn ang="0">
                  <a:pos x="3" y="11"/>
                </a:cxn>
                <a:cxn ang="0">
                  <a:pos x="11" y="11"/>
                </a:cxn>
                <a:cxn ang="0">
                  <a:pos x="11" y="7"/>
                </a:cxn>
              </a:cxnLst>
              <a:rect l="0" t="0" r="r" b="b"/>
              <a:pathLst>
                <a:path w="11" h="11">
                  <a:moveTo>
                    <a:pt x="11" y="7"/>
                  </a:moveTo>
                  <a:lnTo>
                    <a:pt x="11" y="4"/>
                  </a:lnTo>
                  <a:lnTo>
                    <a:pt x="7" y="0"/>
                  </a:lnTo>
                  <a:lnTo>
                    <a:pt x="3" y="0"/>
                  </a:lnTo>
                  <a:lnTo>
                    <a:pt x="0" y="4"/>
                  </a:lnTo>
                  <a:lnTo>
                    <a:pt x="0" y="7"/>
                  </a:lnTo>
                  <a:lnTo>
                    <a:pt x="0" y="7"/>
                  </a:lnTo>
                  <a:lnTo>
                    <a:pt x="3" y="11"/>
                  </a:lnTo>
                  <a:lnTo>
                    <a:pt x="3" y="11"/>
                  </a:lnTo>
                  <a:lnTo>
                    <a:pt x="11" y="11"/>
                  </a:lnTo>
                  <a:lnTo>
                    <a:pt x="11" y="7"/>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83" name="Freeform 43"/>
            <p:cNvSpPr>
              <a:spLocks/>
            </p:cNvSpPr>
            <p:nvPr/>
          </p:nvSpPr>
          <p:spPr bwMode="auto">
            <a:xfrm>
              <a:off x="3478" y="3194"/>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84" name="Freeform 44"/>
            <p:cNvSpPr>
              <a:spLocks/>
            </p:cNvSpPr>
            <p:nvPr/>
          </p:nvSpPr>
          <p:spPr bwMode="auto">
            <a:xfrm>
              <a:off x="3478" y="3218"/>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sp>
          <p:nvSpPr>
            <p:cNvPr id="112685" name="Freeform 45"/>
            <p:cNvSpPr>
              <a:spLocks/>
            </p:cNvSpPr>
            <p:nvPr/>
          </p:nvSpPr>
          <p:spPr bwMode="auto">
            <a:xfrm>
              <a:off x="3478" y="3242"/>
              <a:ext cx="11" cy="12"/>
            </a:xfrm>
            <a:custGeom>
              <a:avLst/>
              <a:gdLst/>
              <a:ahLst/>
              <a:cxnLst>
                <a:cxn ang="0">
                  <a:pos x="11" y="8"/>
                </a:cxn>
                <a:cxn ang="0">
                  <a:pos x="11" y="4"/>
                </a:cxn>
                <a:cxn ang="0">
                  <a:pos x="7" y="0"/>
                </a:cxn>
                <a:cxn ang="0">
                  <a:pos x="3" y="0"/>
                </a:cxn>
                <a:cxn ang="0">
                  <a:pos x="0" y="4"/>
                </a:cxn>
                <a:cxn ang="0">
                  <a:pos x="0" y="8"/>
                </a:cxn>
                <a:cxn ang="0">
                  <a:pos x="0" y="8"/>
                </a:cxn>
                <a:cxn ang="0">
                  <a:pos x="3" y="12"/>
                </a:cxn>
                <a:cxn ang="0">
                  <a:pos x="3" y="12"/>
                </a:cxn>
                <a:cxn ang="0">
                  <a:pos x="11" y="12"/>
                </a:cxn>
                <a:cxn ang="0">
                  <a:pos x="11" y="8"/>
                </a:cxn>
              </a:cxnLst>
              <a:rect l="0" t="0" r="r" b="b"/>
              <a:pathLst>
                <a:path w="11" h="12">
                  <a:moveTo>
                    <a:pt x="11" y="8"/>
                  </a:moveTo>
                  <a:lnTo>
                    <a:pt x="11" y="4"/>
                  </a:lnTo>
                  <a:lnTo>
                    <a:pt x="7" y="0"/>
                  </a:lnTo>
                  <a:lnTo>
                    <a:pt x="3" y="0"/>
                  </a:lnTo>
                  <a:lnTo>
                    <a:pt x="0" y="4"/>
                  </a:lnTo>
                  <a:lnTo>
                    <a:pt x="0" y="8"/>
                  </a:lnTo>
                  <a:lnTo>
                    <a:pt x="0" y="8"/>
                  </a:lnTo>
                  <a:lnTo>
                    <a:pt x="3" y="12"/>
                  </a:lnTo>
                  <a:lnTo>
                    <a:pt x="3" y="12"/>
                  </a:lnTo>
                  <a:lnTo>
                    <a:pt x="11" y="12"/>
                  </a:lnTo>
                  <a:lnTo>
                    <a:pt x="11" y="8"/>
                  </a:lnTo>
                  <a:close/>
                </a:path>
              </a:pathLst>
            </a:custGeom>
            <a:solidFill>
              <a:srgbClr val="000000"/>
            </a:solidFill>
            <a:ln w="28575" cap="flat" cmpd="sng">
              <a:solidFill>
                <a:srgbClr val="000000"/>
              </a:solidFill>
              <a:prstDash val="dash"/>
              <a:round/>
              <a:headEnd/>
              <a:tailEnd/>
            </a:ln>
          </p:spPr>
          <p:txBody>
            <a:bodyPr/>
            <a:lstStyle/>
            <a:p>
              <a:endParaRPr lang="en-IN"/>
            </a:p>
          </p:txBody>
        </p:sp>
      </p:grpSp>
      <p:sp>
        <p:nvSpPr>
          <p:cNvPr id="112686" name="Rectangle 46"/>
          <p:cNvSpPr>
            <a:spLocks noChangeArrowheads="1"/>
          </p:cNvSpPr>
          <p:nvPr/>
        </p:nvSpPr>
        <p:spPr bwMode="auto">
          <a:xfrm>
            <a:off x="4648063" y="5387086"/>
            <a:ext cx="1932972" cy="944580"/>
          </a:xfrm>
          <a:prstGeom prst="rect">
            <a:avLst/>
          </a:prstGeom>
          <a:solidFill>
            <a:srgbClr val="FFFFFF"/>
          </a:solidFill>
          <a:ln w="9525">
            <a:noFill/>
            <a:miter lim="800000"/>
            <a:headEnd/>
            <a:tailEnd/>
          </a:ln>
        </p:spPr>
        <p:txBody>
          <a:bodyPr/>
          <a:lstStyle/>
          <a:p>
            <a:endParaRPr lang="en-IN"/>
          </a:p>
        </p:txBody>
      </p:sp>
      <p:sp>
        <p:nvSpPr>
          <p:cNvPr id="112687" name="Rectangle 47"/>
          <p:cNvSpPr>
            <a:spLocks noChangeArrowheads="1"/>
          </p:cNvSpPr>
          <p:nvPr/>
        </p:nvSpPr>
        <p:spPr bwMode="auto">
          <a:xfrm>
            <a:off x="4823337" y="5473242"/>
            <a:ext cx="1162369" cy="353943"/>
          </a:xfrm>
          <a:prstGeom prst="rect">
            <a:avLst/>
          </a:prstGeom>
          <a:noFill/>
          <a:ln w="9525">
            <a:noFill/>
            <a:miter lim="800000"/>
            <a:headEnd/>
            <a:tailEnd/>
          </a:ln>
        </p:spPr>
        <p:txBody>
          <a:bodyPr wrap="none" lIns="0" tIns="0" rIns="0" bIns="0">
            <a:spAutoFit/>
          </a:bodyPr>
          <a:lstStyle/>
          <a:p>
            <a:pPr eaLnBrk="0" hangingPunct="0"/>
            <a:r>
              <a:rPr lang="en-US" sz="2300">
                <a:solidFill>
                  <a:srgbClr val="000000"/>
                </a:solidFill>
              </a:rPr>
              <a:t>Customer</a:t>
            </a:r>
            <a:endParaRPr lang="en-US" sz="1600"/>
          </a:p>
        </p:txBody>
      </p:sp>
      <p:sp>
        <p:nvSpPr>
          <p:cNvPr id="112688" name="Rectangle 48"/>
          <p:cNvSpPr>
            <a:spLocks noChangeArrowheads="1"/>
          </p:cNvSpPr>
          <p:nvPr/>
        </p:nvSpPr>
        <p:spPr bwMode="auto">
          <a:xfrm>
            <a:off x="4823337" y="5820998"/>
            <a:ext cx="1602490" cy="353943"/>
          </a:xfrm>
          <a:prstGeom prst="rect">
            <a:avLst/>
          </a:prstGeom>
          <a:noFill/>
          <a:ln w="9525">
            <a:noFill/>
            <a:miter lim="800000"/>
            <a:headEnd/>
            <a:tailEnd/>
          </a:ln>
        </p:spPr>
        <p:txBody>
          <a:bodyPr wrap="none" lIns="0" tIns="0" rIns="0" bIns="0">
            <a:spAutoFit/>
          </a:bodyPr>
          <a:lstStyle/>
          <a:p>
            <a:pPr eaLnBrk="0" hangingPunct="0"/>
            <a:r>
              <a:rPr lang="en-US" sz="2300">
                <a:solidFill>
                  <a:srgbClr val="000000"/>
                </a:solidFill>
              </a:rPr>
              <a:t>Order Arrives</a:t>
            </a:r>
            <a:endParaRPr lang="en-US" sz="1600"/>
          </a:p>
        </p:txBody>
      </p:sp>
      <p:sp>
        <p:nvSpPr>
          <p:cNvPr id="112689" name="Rectangle 49"/>
          <p:cNvSpPr>
            <a:spLocks noChangeArrowheads="1"/>
          </p:cNvSpPr>
          <p:nvPr/>
        </p:nvSpPr>
        <p:spPr bwMode="auto">
          <a:xfrm>
            <a:off x="954085" y="4061854"/>
            <a:ext cx="2814302" cy="568628"/>
          </a:xfrm>
          <a:prstGeom prst="rect">
            <a:avLst/>
          </a:prstGeom>
          <a:solidFill>
            <a:srgbClr val="FFFFFF"/>
          </a:solidFill>
          <a:ln w="9525">
            <a:noFill/>
            <a:miter lim="800000"/>
            <a:headEnd/>
            <a:tailEnd/>
          </a:ln>
        </p:spPr>
        <p:txBody>
          <a:bodyPr/>
          <a:lstStyle/>
          <a:p>
            <a:endParaRPr lang="en-IN"/>
          </a:p>
        </p:txBody>
      </p:sp>
      <p:sp>
        <p:nvSpPr>
          <p:cNvPr id="112690" name="Rectangle 50"/>
          <p:cNvSpPr>
            <a:spLocks noChangeArrowheads="1"/>
          </p:cNvSpPr>
          <p:nvPr/>
        </p:nvSpPr>
        <p:spPr bwMode="auto">
          <a:xfrm>
            <a:off x="1131012" y="4163674"/>
            <a:ext cx="2108013" cy="353943"/>
          </a:xfrm>
          <a:prstGeom prst="rect">
            <a:avLst/>
          </a:prstGeom>
          <a:noFill/>
          <a:ln w="9525">
            <a:noFill/>
            <a:miter lim="800000"/>
            <a:headEnd/>
            <a:tailEnd/>
          </a:ln>
        </p:spPr>
        <p:txBody>
          <a:bodyPr wrap="none" lIns="0" tIns="0" rIns="0" bIns="0">
            <a:spAutoFit/>
          </a:bodyPr>
          <a:lstStyle/>
          <a:p>
            <a:pPr eaLnBrk="0" hangingPunct="0"/>
            <a:r>
              <a:rPr lang="en-US" sz="2300" b="1" i="1" dirty="0">
                <a:solidFill>
                  <a:srgbClr val="000000"/>
                </a:solidFill>
              </a:rPr>
              <a:t>PUSH PROCESSES</a:t>
            </a:r>
            <a:endParaRPr lang="en-US" sz="1600" dirty="0"/>
          </a:p>
        </p:txBody>
      </p:sp>
      <p:sp>
        <p:nvSpPr>
          <p:cNvPr id="112691" name="Rectangle 51"/>
          <p:cNvSpPr>
            <a:spLocks noChangeArrowheads="1"/>
          </p:cNvSpPr>
          <p:nvPr/>
        </p:nvSpPr>
        <p:spPr bwMode="auto">
          <a:xfrm>
            <a:off x="5703013" y="4061854"/>
            <a:ext cx="2814302" cy="568628"/>
          </a:xfrm>
          <a:prstGeom prst="rect">
            <a:avLst/>
          </a:prstGeom>
          <a:solidFill>
            <a:srgbClr val="FFFFFF"/>
          </a:solidFill>
          <a:ln w="9525">
            <a:noFill/>
            <a:miter lim="800000"/>
            <a:headEnd/>
            <a:tailEnd/>
          </a:ln>
        </p:spPr>
        <p:txBody>
          <a:bodyPr/>
          <a:lstStyle/>
          <a:p>
            <a:endParaRPr lang="en-IN"/>
          </a:p>
        </p:txBody>
      </p:sp>
      <p:sp>
        <p:nvSpPr>
          <p:cNvPr id="112692" name="Rectangle 52"/>
          <p:cNvSpPr>
            <a:spLocks noChangeArrowheads="1"/>
          </p:cNvSpPr>
          <p:nvPr/>
        </p:nvSpPr>
        <p:spPr bwMode="auto">
          <a:xfrm>
            <a:off x="5878287" y="4163674"/>
            <a:ext cx="2034275" cy="353943"/>
          </a:xfrm>
          <a:prstGeom prst="rect">
            <a:avLst/>
          </a:prstGeom>
          <a:noFill/>
          <a:ln w="9525">
            <a:noFill/>
            <a:miter lim="800000"/>
            <a:headEnd/>
            <a:tailEnd/>
          </a:ln>
        </p:spPr>
        <p:txBody>
          <a:bodyPr wrap="none" lIns="0" tIns="0" rIns="0" bIns="0">
            <a:spAutoFit/>
          </a:bodyPr>
          <a:lstStyle/>
          <a:p>
            <a:pPr eaLnBrk="0" hangingPunct="0"/>
            <a:r>
              <a:rPr lang="en-US" sz="2300" b="1" i="1">
                <a:solidFill>
                  <a:srgbClr val="000000"/>
                </a:solidFill>
              </a:rPr>
              <a:t>PULL PROCESSES</a:t>
            </a:r>
            <a:endParaRPr lang="en-US" sz="1600"/>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charset="-120"/>
              </a:rPr>
              <a:t>Push-Based Supply Chains</a:t>
            </a:r>
            <a:endParaRPr lang="en-IN" dirty="0"/>
          </a:p>
        </p:txBody>
      </p:sp>
      <p:sp>
        <p:nvSpPr>
          <p:cNvPr id="3" name="Content Placeholder 2"/>
          <p:cNvSpPr>
            <a:spLocks noGrp="1"/>
          </p:cNvSpPr>
          <p:nvPr>
            <p:ph idx="1"/>
          </p:nvPr>
        </p:nvSpPr>
        <p:spPr/>
        <p:txBody>
          <a:bodyPr/>
          <a:lstStyle/>
          <a:p>
            <a:r>
              <a:rPr lang="en-US" altLang="zh-TW" dirty="0" smtClean="0">
                <a:ea typeface="新細明體" charset="-120"/>
              </a:rPr>
              <a:t>Production and distribution decisions based on long-term forecasts. </a:t>
            </a:r>
          </a:p>
          <a:p>
            <a:r>
              <a:rPr lang="en-US" altLang="zh-TW" dirty="0" smtClean="0">
                <a:ea typeface="新細明體" charset="-120"/>
              </a:rPr>
              <a:t>Manufacturer demand forecasts based on orders received from the retailer’s warehouses.</a:t>
            </a:r>
          </a:p>
          <a:p>
            <a:pPr>
              <a:lnSpc>
                <a:spcPct val="80000"/>
              </a:lnSpc>
            </a:pPr>
            <a:r>
              <a:rPr lang="en-US" altLang="zh-TW" sz="2800" dirty="0" smtClean="0">
                <a:ea typeface="新細明體" charset="-120"/>
              </a:rPr>
              <a:t>Longer reaction time to changing marketplace:</a:t>
            </a:r>
          </a:p>
          <a:p>
            <a:pPr lvl="1">
              <a:lnSpc>
                <a:spcPct val="80000"/>
              </a:lnSpc>
            </a:pPr>
            <a:r>
              <a:rPr lang="en-US" altLang="zh-TW" sz="2400" dirty="0" smtClean="0">
                <a:ea typeface="新細明體" charset="-120"/>
              </a:rPr>
              <a:t>Inability to meet changing demand patterns.</a:t>
            </a:r>
          </a:p>
          <a:p>
            <a:pPr lvl="1">
              <a:lnSpc>
                <a:spcPct val="80000"/>
              </a:lnSpc>
            </a:pPr>
            <a:r>
              <a:rPr lang="en-US" altLang="zh-TW" sz="2400" dirty="0" smtClean="0">
                <a:ea typeface="新細明體" charset="-120"/>
              </a:rPr>
              <a:t>Obsolescence of supply chain inventory as demand for certain products disappears.</a:t>
            </a:r>
          </a:p>
          <a:p>
            <a:pPr lvl="1">
              <a:lnSpc>
                <a:spcPct val="80000"/>
              </a:lnSpc>
            </a:pPr>
            <a:r>
              <a:rPr lang="en-US" altLang="zh-TW" sz="2400" dirty="0" smtClean="0">
                <a:ea typeface="新細明體" charset="-120"/>
              </a:rPr>
              <a:t>Variability of orders received much larger than the variability in customer demand due to the bullwhip effect. </a:t>
            </a:r>
          </a:p>
          <a:p>
            <a:pPr lvl="1">
              <a:lnSpc>
                <a:spcPct val="80000"/>
              </a:lnSpc>
            </a:pPr>
            <a:endParaRPr lang="en-US" altLang="zh-TW" sz="2400" dirty="0" smtClean="0">
              <a:ea typeface="新細明體" charset="-12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ea typeface="新細明體" charset="-120"/>
              </a:rPr>
              <a:t>Bullwhip Effect in Push-Based Supply Chains</a:t>
            </a:r>
            <a:endParaRPr lang="en-IN" dirty="0"/>
          </a:p>
        </p:txBody>
      </p:sp>
      <p:sp>
        <p:nvSpPr>
          <p:cNvPr id="3" name="Content Placeholder 2"/>
          <p:cNvSpPr>
            <a:spLocks noGrp="1"/>
          </p:cNvSpPr>
          <p:nvPr>
            <p:ph idx="1"/>
          </p:nvPr>
        </p:nvSpPr>
        <p:spPr/>
        <p:txBody>
          <a:bodyPr>
            <a:normAutofit lnSpcReduction="10000"/>
          </a:bodyPr>
          <a:lstStyle/>
          <a:p>
            <a:pPr>
              <a:lnSpc>
                <a:spcPct val="90000"/>
              </a:lnSpc>
            </a:pPr>
            <a:r>
              <a:rPr lang="en-US" altLang="zh-TW" dirty="0" smtClean="0">
                <a:ea typeface="新細明體" charset="-120"/>
              </a:rPr>
              <a:t>Leads to inefficient resource utilization</a:t>
            </a:r>
          </a:p>
          <a:p>
            <a:pPr>
              <a:lnSpc>
                <a:spcPct val="90000"/>
              </a:lnSpc>
            </a:pPr>
            <a:r>
              <a:rPr lang="en-US" altLang="zh-TW" dirty="0" smtClean="0">
                <a:ea typeface="新細明體" charset="-120"/>
              </a:rPr>
              <a:t>Planning and managing are much more difficult. </a:t>
            </a:r>
          </a:p>
          <a:p>
            <a:pPr>
              <a:lnSpc>
                <a:spcPct val="90000"/>
              </a:lnSpc>
            </a:pPr>
            <a:r>
              <a:rPr lang="en-US" altLang="zh-TW" dirty="0" smtClean="0">
                <a:ea typeface="新細明體" charset="-120"/>
              </a:rPr>
              <a:t>Not clear how a manufacturer should determine production capacity? Transportation capacity? </a:t>
            </a:r>
          </a:p>
          <a:p>
            <a:pPr>
              <a:lnSpc>
                <a:spcPct val="90000"/>
              </a:lnSpc>
            </a:pPr>
            <a:r>
              <a:rPr lang="en-US" altLang="zh-TW" sz="2800" dirty="0" smtClean="0">
                <a:ea typeface="新細明體" charset="-120"/>
              </a:rPr>
              <a:t>Results: </a:t>
            </a:r>
          </a:p>
          <a:p>
            <a:pPr lvl="1">
              <a:lnSpc>
                <a:spcPct val="90000"/>
              </a:lnSpc>
            </a:pPr>
            <a:r>
              <a:rPr lang="en-US" altLang="zh-TW" sz="2400" dirty="0" smtClean="0">
                <a:ea typeface="新細明體" charset="-120"/>
              </a:rPr>
              <a:t>Higher transportation costs</a:t>
            </a:r>
          </a:p>
          <a:p>
            <a:pPr lvl="1">
              <a:lnSpc>
                <a:spcPct val="90000"/>
              </a:lnSpc>
            </a:pPr>
            <a:r>
              <a:rPr lang="en-US" altLang="zh-TW" sz="2400" dirty="0" smtClean="0">
                <a:ea typeface="新細明體" charset="-120"/>
              </a:rPr>
              <a:t>Higher inventory levels and/or higher manufacturing costs</a:t>
            </a:r>
          </a:p>
          <a:p>
            <a:pPr lvl="1">
              <a:lnSpc>
                <a:spcPct val="90000"/>
              </a:lnSpc>
            </a:pPr>
            <a:r>
              <a:rPr lang="en-US" altLang="zh-TW" sz="2400" dirty="0" smtClean="0">
                <a:ea typeface="新細明體" charset="-120"/>
              </a:rPr>
              <a:t>more emergency production changeovers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charset="-120"/>
              </a:rPr>
              <a:t>Pull-Based Supply Chains</a:t>
            </a:r>
            <a:endParaRPr lang="en-IN" dirty="0"/>
          </a:p>
        </p:txBody>
      </p:sp>
      <p:sp>
        <p:nvSpPr>
          <p:cNvPr id="3" name="Content Placeholder 2"/>
          <p:cNvSpPr>
            <a:spLocks noGrp="1"/>
          </p:cNvSpPr>
          <p:nvPr>
            <p:ph idx="1"/>
          </p:nvPr>
        </p:nvSpPr>
        <p:spPr/>
        <p:txBody>
          <a:bodyPr>
            <a:normAutofit lnSpcReduction="10000"/>
          </a:bodyPr>
          <a:lstStyle/>
          <a:p>
            <a:pPr>
              <a:lnSpc>
                <a:spcPct val="90000"/>
              </a:lnSpc>
            </a:pPr>
            <a:r>
              <a:rPr lang="en-US" altLang="zh-TW" sz="2800" dirty="0" smtClean="0">
                <a:ea typeface="新細明體" charset="-120"/>
              </a:rPr>
              <a:t>Production and distribution demand driven </a:t>
            </a:r>
          </a:p>
          <a:p>
            <a:pPr lvl="1">
              <a:lnSpc>
                <a:spcPct val="90000"/>
              </a:lnSpc>
            </a:pPr>
            <a:r>
              <a:rPr lang="en-US" altLang="zh-TW" sz="2400" dirty="0" smtClean="0">
                <a:ea typeface="新細明體" charset="-120"/>
              </a:rPr>
              <a:t>Coordinated with true customer demand rather than forecast demand </a:t>
            </a:r>
          </a:p>
          <a:p>
            <a:pPr lvl="1">
              <a:lnSpc>
                <a:spcPct val="90000"/>
              </a:lnSpc>
            </a:pPr>
            <a:r>
              <a:rPr lang="en-US" altLang="zh-TW" sz="2400" dirty="0" smtClean="0">
                <a:ea typeface="新細明體" charset="-120"/>
              </a:rPr>
              <a:t>firm does not hold any inventory and only responds to </a:t>
            </a:r>
            <a:r>
              <a:rPr lang="en-US" altLang="zh-TW" sz="2400" i="1" dirty="0" smtClean="0">
                <a:ea typeface="新細明體" charset="-120"/>
              </a:rPr>
              <a:t>specific</a:t>
            </a:r>
            <a:r>
              <a:rPr lang="en-US" altLang="zh-TW" sz="2400" dirty="0" smtClean="0">
                <a:ea typeface="新細明體" charset="-120"/>
              </a:rPr>
              <a:t> orders.</a:t>
            </a:r>
            <a:r>
              <a:rPr lang="en-US" altLang="zh-TW" sz="2000" dirty="0" smtClean="0">
                <a:ea typeface="新細明體" charset="-120"/>
              </a:rPr>
              <a:t> </a:t>
            </a:r>
          </a:p>
          <a:p>
            <a:pPr lvl="1">
              <a:lnSpc>
                <a:spcPct val="90000"/>
              </a:lnSpc>
            </a:pPr>
            <a:r>
              <a:rPr lang="en-US" altLang="zh-TW" sz="2400" dirty="0" smtClean="0">
                <a:ea typeface="新細明體" charset="-120"/>
              </a:rPr>
              <a:t>Reduced lead times through the ability to better anticipate incoming orders from the retailers.</a:t>
            </a:r>
          </a:p>
          <a:p>
            <a:pPr lvl="1">
              <a:lnSpc>
                <a:spcPct val="90000"/>
              </a:lnSpc>
            </a:pPr>
            <a:r>
              <a:rPr lang="en-US" altLang="zh-TW" sz="2400" dirty="0" smtClean="0">
                <a:ea typeface="新細明體" charset="-120"/>
              </a:rPr>
              <a:t>Reduced inventory since inventory levels increase with lead times</a:t>
            </a:r>
          </a:p>
          <a:p>
            <a:pPr lvl="1">
              <a:lnSpc>
                <a:spcPct val="90000"/>
              </a:lnSpc>
            </a:pPr>
            <a:r>
              <a:rPr lang="en-US" altLang="zh-TW" sz="2400" dirty="0" smtClean="0">
                <a:ea typeface="新細明體" charset="-120"/>
              </a:rPr>
              <a:t>Less variability in the system</a:t>
            </a:r>
          </a:p>
          <a:p>
            <a:pPr lvl="1">
              <a:lnSpc>
                <a:spcPct val="90000"/>
              </a:lnSpc>
            </a:pPr>
            <a:r>
              <a:rPr lang="en-US" altLang="zh-TW" sz="2400" dirty="0" smtClean="0">
                <a:ea typeface="新細明體" charset="-120"/>
              </a:rPr>
              <a:t>Decreased inventory at the manufacturer due to the reduction in variability.</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ea typeface="新細明體" charset="-120"/>
              </a:rPr>
              <a:t>Implementation of Pull-Based Systems</a:t>
            </a:r>
            <a:endParaRPr lang="en-IN" dirty="0"/>
          </a:p>
        </p:txBody>
      </p:sp>
      <p:sp>
        <p:nvSpPr>
          <p:cNvPr id="3" name="Content Placeholder 2"/>
          <p:cNvSpPr>
            <a:spLocks noGrp="1"/>
          </p:cNvSpPr>
          <p:nvPr>
            <p:ph idx="1"/>
          </p:nvPr>
        </p:nvSpPr>
        <p:spPr/>
        <p:txBody>
          <a:bodyPr/>
          <a:lstStyle/>
          <a:p>
            <a:r>
              <a:rPr lang="en-US" altLang="zh-TW" sz="2800" dirty="0" smtClean="0">
                <a:ea typeface="新細明體" charset="-120"/>
              </a:rPr>
              <a:t>Often difficult to implement </a:t>
            </a:r>
          </a:p>
          <a:p>
            <a:pPr lvl="1"/>
            <a:r>
              <a:rPr lang="en-US" altLang="zh-TW" sz="2400" dirty="0" smtClean="0">
                <a:ea typeface="新細明體" charset="-120"/>
              </a:rPr>
              <a:t>when lead times are long </a:t>
            </a:r>
          </a:p>
          <a:p>
            <a:pPr lvl="1"/>
            <a:r>
              <a:rPr lang="en-US" altLang="zh-TW" sz="2400" dirty="0" smtClean="0">
                <a:ea typeface="新細明體" charset="-120"/>
              </a:rPr>
              <a:t>more difficult to take advantage of economies of scale </a:t>
            </a:r>
          </a:p>
          <a:p>
            <a:r>
              <a:rPr lang="en-US" altLang="zh-TW" sz="2800" dirty="0" smtClean="0">
                <a:ea typeface="新細明體" charset="-120"/>
              </a:rPr>
              <a:t>Advantages and disadvantages of push and pull supply chains:</a:t>
            </a:r>
          </a:p>
          <a:p>
            <a:pPr lvl="1"/>
            <a:r>
              <a:rPr lang="en-US" altLang="zh-TW" sz="2400" dirty="0" smtClean="0">
                <a:ea typeface="新細明體" charset="-120"/>
              </a:rPr>
              <a:t>new supply chain strategy that takes the best of both.</a:t>
            </a:r>
          </a:p>
          <a:p>
            <a:pPr lvl="1"/>
            <a:r>
              <a:rPr lang="en-US" altLang="zh-TW" sz="2400" b="1" dirty="0" smtClean="0">
                <a:ea typeface="新細明體" charset="-120"/>
              </a:rPr>
              <a:t>Push–pull </a:t>
            </a:r>
            <a:r>
              <a:rPr lang="en-US" altLang="zh-TW" sz="2400" dirty="0" smtClean="0">
                <a:ea typeface="新細明體" charset="-120"/>
              </a:rPr>
              <a:t>supply chain strategy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Decisions in Supply chain </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6555641"/>
          </a:xfrm>
          <a:prstGeom prst="rect">
            <a:avLst/>
          </a:prstGeom>
        </p:spPr>
        <p:txBody>
          <a:bodyPr wrap="square">
            <a:spAutoFit/>
          </a:bodyPr>
          <a:lstStyle/>
          <a:p>
            <a:pPr algn="just"/>
            <a:r>
              <a:rPr lang="en-US" sz="2400" dirty="0">
                <a:latin typeface="Times New Roman" pitchFamily="18" charset="0"/>
                <a:cs typeface="Times New Roman" pitchFamily="18" charset="0"/>
              </a:rPr>
              <a:t>The Supply </a:t>
            </a:r>
            <a:r>
              <a:rPr lang="en-US" sz="2400" dirty="0" smtClean="0">
                <a:latin typeface="Times New Roman" pitchFamily="18" charset="0"/>
                <a:cs typeface="Times New Roman" pitchFamily="18" charset="0"/>
              </a:rPr>
              <a:t>Chain</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The supply chain begins with acquiring the goods or materials needed to satisfy the end product. Businesses must choose vendors, freight carriers, and possibly warehouse solutions. Inventory storage and the handling of goods-in-process are part of supply chain management as well. Marketing and distributing the product to the consumer wraps up the process.</a:t>
            </a:r>
          </a:p>
          <a:p>
            <a:pPr algn="just">
              <a:lnSpc>
                <a:spcPct val="150000"/>
              </a:lnSpc>
            </a:pPr>
            <a:r>
              <a:rPr lang="en-US" sz="2400" dirty="0">
                <a:latin typeface="Times New Roman" pitchFamily="18" charset="0"/>
                <a:cs typeface="Times New Roman" pitchFamily="18" charset="0"/>
              </a:rPr>
              <a:t>Essentially, supply chain </a:t>
            </a:r>
            <a:r>
              <a:rPr lang="en-US" sz="2400" dirty="0" smtClean="0">
                <a:latin typeface="Times New Roman" pitchFamily="18" charset="0"/>
                <a:cs typeface="Times New Roman" pitchFamily="18" charset="0"/>
              </a:rPr>
              <a:t>management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includes </a:t>
            </a:r>
            <a:r>
              <a:rPr lang="en-US" sz="2400" dirty="0">
                <a:latin typeface="Times New Roman" pitchFamily="18" charset="0"/>
                <a:cs typeface="Times New Roman" pitchFamily="18" charset="0"/>
              </a:rPr>
              <a:t>every decision made about the products or services a company delivers to their customers. The best way to understand the various phases of supply chain management and how certain points influence others is to look at the 3 levels of SCM decision-making a bit closer.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Supply Chain</a:t>
            </a:r>
            <a:endParaRPr lang="en-IN"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IN" dirty="0" smtClean="0"/>
              <a:t>All activities associated with the flow and transformation of goods from raw materials to end users.</a:t>
            </a:r>
          </a:p>
          <a:p>
            <a:r>
              <a:rPr lang="en-IN" dirty="0" smtClean="0"/>
              <a:t>The term supply chain refers to the entire network of companies that work together to design, produce, deliver, and service products. </a:t>
            </a:r>
          </a:p>
          <a:p>
            <a:r>
              <a:rPr lang="en-IN" dirty="0" smtClean="0"/>
              <a:t>A network of facilities including: – Material flow from suppliers and their “upstream” suppliers at all levels, – Transformation of materials into semi-finished and finished products (internal process) – Distribution of products to customers and their “downstream” customers at all levels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458200" cy="4114800"/>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Strategic Planning</a:t>
            </a:r>
          </a:p>
          <a:p>
            <a:pPr algn="just">
              <a:lnSpc>
                <a:spcPct val="150000"/>
              </a:lnSpc>
            </a:pPr>
            <a:r>
              <a:rPr lang="en-US" sz="2400" dirty="0">
                <a:latin typeface="Times New Roman" pitchFamily="18" charset="0"/>
                <a:cs typeface="Times New Roman" pitchFamily="18" charset="0"/>
              </a:rPr>
              <a:t>Every effective supply chain strategy begins with solid long-term decision-making. The strategy level lays the groundwork for the entire supply chain process, from beginning to end, and is an essential part of supply chain management. Strategy level supply chain decisions are usually the first step of developing a good process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458200" cy="3903954"/>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Issues addressed at this level include:</a:t>
            </a:r>
          </a:p>
          <a:p>
            <a:pPr algn="just">
              <a:lnSpc>
                <a:spcPct val="150000"/>
              </a:lnSpc>
              <a:buFont typeface="Arial" pitchFamily="34" charset="0"/>
              <a:buChar char="•"/>
            </a:pPr>
            <a:r>
              <a:rPr lang="en-US" sz="2400" dirty="0" smtClean="0">
                <a:latin typeface="Times New Roman" pitchFamily="18" charset="0"/>
                <a:cs typeface="Times New Roman" pitchFamily="18" charset="0"/>
              </a:rPr>
              <a:t>Choosing the site and purpose of business facilities</a:t>
            </a:r>
          </a:p>
          <a:p>
            <a:pPr algn="just">
              <a:lnSpc>
                <a:spcPct val="150000"/>
              </a:lnSpc>
              <a:buFont typeface="Arial" pitchFamily="34" charset="0"/>
              <a:buChar char="•"/>
            </a:pPr>
            <a:r>
              <a:rPr lang="en-US" sz="2400" dirty="0" smtClean="0">
                <a:latin typeface="Times New Roman" pitchFamily="18" charset="0"/>
                <a:cs typeface="Times New Roman" pitchFamily="18" charset="0"/>
              </a:rPr>
              <a:t>Creating a network of reliable suppliers, transporters, and logistics handlers</a:t>
            </a:r>
          </a:p>
          <a:p>
            <a:pPr algn="just">
              <a:lnSpc>
                <a:spcPct val="150000"/>
              </a:lnSpc>
              <a:buFont typeface="Arial" pitchFamily="34" charset="0"/>
              <a:buChar char="•"/>
            </a:pPr>
            <a:r>
              <a:rPr lang="en-US" sz="2400" dirty="0" smtClean="0">
                <a:latin typeface="Times New Roman" pitchFamily="18" charset="0"/>
                <a:cs typeface="Times New Roman" pitchFamily="18" charset="0"/>
              </a:rPr>
              <a:t>Long-term improvements and innovations to meet client demands</a:t>
            </a:r>
          </a:p>
          <a:p>
            <a:pPr algn="just">
              <a:lnSpc>
                <a:spcPct val="150000"/>
              </a:lnSpc>
              <a:buFont typeface="Arial" pitchFamily="34" charset="0"/>
              <a:buChar char="•"/>
            </a:pPr>
            <a:r>
              <a:rPr lang="en-US" sz="2400" dirty="0" smtClean="0">
                <a:latin typeface="Times New Roman" pitchFamily="18" charset="0"/>
                <a:cs typeface="Times New Roman" pitchFamily="18" charset="0"/>
              </a:rPr>
              <a:t>Inventory and product management throughout its life cycle</a:t>
            </a:r>
          </a:p>
          <a:p>
            <a:pPr algn="just">
              <a:lnSpc>
                <a:spcPct val="150000"/>
              </a:lnSpc>
              <a:buFont typeface="Arial" pitchFamily="34" charset="0"/>
              <a:buChar char="•"/>
            </a:pPr>
            <a:r>
              <a:rPr lang="en-US" sz="2400" dirty="0" smtClean="0">
                <a:latin typeface="Times New Roman" pitchFamily="18" charset="0"/>
                <a:cs typeface="Times New Roman" pitchFamily="18" charset="0"/>
              </a:rPr>
              <a:t>IT programs and systems to make the process more effective</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3785652"/>
          </a:xfrm>
          <a:prstGeom prst="rect">
            <a:avLst/>
          </a:prstGeom>
        </p:spPr>
        <p:txBody>
          <a:bodyPr wrap="square">
            <a:spAutoFit/>
          </a:bodyPr>
          <a:lstStyle/>
          <a:p>
            <a:pPr algn="just"/>
            <a:r>
              <a:rPr lang="en-US" sz="2400" dirty="0">
                <a:latin typeface="Times New Roman" pitchFamily="18" charset="0"/>
                <a:cs typeface="Times New Roman" pitchFamily="18" charset="0"/>
              </a:rPr>
              <a:t>Tactical Management</a:t>
            </a:r>
          </a:p>
          <a:p>
            <a:pPr algn="just">
              <a:lnSpc>
                <a:spcPct val="150000"/>
              </a:lnSpc>
            </a:pPr>
            <a:r>
              <a:rPr lang="en-US" sz="2400" dirty="0">
                <a:latin typeface="Times New Roman" pitchFamily="18" charset="0"/>
                <a:cs typeface="Times New Roman" pitchFamily="18" charset="0"/>
              </a:rPr>
              <a:t>Businesses make short-term decisions involving the supply chain at the tactical level. At the strategy level, general planning begins, but processes are actually defined at the tactical level. Tactical decisions play a big role in controlling costs and minimizing risks. At this level, the focus is on customer demands and achieving the best end value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4524315"/>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Common concerns include:</a:t>
            </a:r>
          </a:p>
          <a:p>
            <a:pPr algn="just">
              <a:lnSpc>
                <a:spcPct val="150000"/>
              </a:lnSpc>
              <a:buFont typeface="Wingdings" pitchFamily="2" charset="2"/>
              <a:buChar char="Ø"/>
            </a:pPr>
            <a:r>
              <a:rPr lang="en-US" sz="2400" dirty="0" smtClean="0">
                <a:latin typeface="Times New Roman" pitchFamily="18" charset="0"/>
                <a:cs typeface="Times New Roman" pitchFamily="18" charset="0"/>
              </a:rPr>
              <a:t>Procurement contracts for necessary materials and services</a:t>
            </a:r>
          </a:p>
          <a:p>
            <a:pPr algn="just">
              <a:lnSpc>
                <a:spcPct val="150000"/>
              </a:lnSpc>
              <a:buFont typeface="Wingdings" pitchFamily="2" charset="2"/>
              <a:buChar char="Ø"/>
            </a:pPr>
            <a:r>
              <a:rPr lang="en-US" sz="2400" dirty="0" smtClean="0">
                <a:latin typeface="Times New Roman" pitchFamily="18" charset="0"/>
                <a:cs typeface="Times New Roman" pitchFamily="18" charset="0"/>
              </a:rPr>
              <a:t>Production schedules and guidelines to meet quality, safety, and quantity standards</a:t>
            </a:r>
          </a:p>
          <a:p>
            <a:pPr algn="just">
              <a:lnSpc>
                <a:spcPct val="150000"/>
              </a:lnSpc>
              <a:buFont typeface="Wingdings" pitchFamily="2" charset="2"/>
              <a:buChar char="Ø"/>
            </a:pPr>
            <a:r>
              <a:rPr lang="en-US" sz="2400" dirty="0" smtClean="0">
                <a:latin typeface="Times New Roman" pitchFamily="18" charset="0"/>
                <a:cs typeface="Times New Roman" pitchFamily="18" charset="0"/>
              </a:rPr>
              <a:t>Transportation and warehousing solutions, including outsourcing and third-party options</a:t>
            </a:r>
          </a:p>
          <a:p>
            <a:pPr algn="just">
              <a:lnSpc>
                <a:spcPct val="150000"/>
              </a:lnSpc>
              <a:buFont typeface="Wingdings" pitchFamily="2" charset="2"/>
              <a:buChar char="Ø"/>
            </a:pPr>
            <a:r>
              <a:rPr lang="en-US" sz="2400" dirty="0" smtClean="0">
                <a:latin typeface="Times New Roman" pitchFamily="18" charset="0"/>
                <a:cs typeface="Times New Roman" pitchFamily="18" charset="0"/>
              </a:rPr>
              <a:t>Inventory logistics, including storage and end-product distribution</a:t>
            </a:r>
          </a:p>
          <a:p>
            <a:pPr algn="just">
              <a:lnSpc>
                <a:spcPct val="150000"/>
              </a:lnSpc>
              <a:buFont typeface="Wingdings" pitchFamily="2" charset="2"/>
              <a:buChar char="Ø"/>
            </a:pPr>
            <a:r>
              <a:rPr lang="en-US" sz="2400" dirty="0" smtClean="0">
                <a:latin typeface="Times New Roman" pitchFamily="18" charset="0"/>
                <a:cs typeface="Times New Roman" pitchFamily="18" charset="0"/>
              </a:rPr>
              <a:t>Adopting best practices in comparison to competitors</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7346"/>
            <a:ext cx="9144000" cy="6001643"/>
          </a:xfrm>
          <a:prstGeom prst="rect">
            <a:avLst/>
          </a:prstGeom>
        </p:spPr>
        <p:txBody>
          <a:bodyPr wrap="square">
            <a:spAutoFit/>
          </a:bodyPr>
          <a:lstStyle/>
          <a:p>
            <a:pPr algn="just"/>
            <a:r>
              <a:rPr lang="en-US" sz="2400" dirty="0">
                <a:latin typeface="Times New Roman" pitchFamily="18" charset="0"/>
                <a:cs typeface="Times New Roman" pitchFamily="18" charset="0"/>
              </a:rPr>
              <a:t>The Operational Level</a:t>
            </a:r>
          </a:p>
          <a:p>
            <a:pPr algn="just"/>
            <a:r>
              <a:rPr lang="en-US" sz="2400" dirty="0">
                <a:latin typeface="Times New Roman" pitchFamily="18" charset="0"/>
                <a:cs typeface="Times New Roman" pitchFamily="18" charset="0"/>
              </a:rPr>
              <a:t>The operational level of supply chain management is the most obvious. These are the day-to-day processes, decision-making, and planning that take place to </a:t>
            </a:r>
            <a:r>
              <a:rPr lang="en-US" sz="2400" dirty="0">
                <a:latin typeface="Times New Roman" pitchFamily="18" charset="0"/>
                <a:cs typeface="Times New Roman" pitchFamily="18" charset="0"/>
                <a:hlinkClick r:id="rId2"/>
              </a:rPr>
              <a:t>keep the supply chain active</a:t>
            </a:r>
            <a:r>
              <a:rPr lang="en-US" sz="2400" dirty="0">
                <a:latin typeface="Times New Roman" pitchFamily="18" charset="0"/>
                <a:cs typeface="Times New Roman" pitchFamily="18" charset="0"/>
              </a:rPr>
              <a:t>. The mistake that many companies make is to jump straight into operational management without focusing on the strategy and tactical levels. Effective operational level processes are the result of strong </a:t>
            </a:r>
            <a:r>
              <a:rPr lang="en-US" sz="2400" dirty="0" err="1">
                <a:latin typeface="Times New Roman" pitchFamily="18" charset="0"/>
                <a:cs typeface="Times New Roman" pitchFamily="18" charset="0"/>
              </a:rPr>
              <a:t>strategical</a:t>
            </a:r>
            <a:r>
              <a:rPr lang="en-US" sz="2400" dirty="0">
                <a:latin typeface="Times New Roman" pitchFamily="18" charset="0"/>
                <a:cs typeface="Times New Roman" pitchFamily="18" charset="0"/>
              </a:rPr>
              <a:t> and tactical planning</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Some aspects of operational level management are:</a:t>
            </a:r>
          </a:p>
          <a:p>
            <a:pPr algn="just">
              <a:buFont typeface="Wingdings" pitchFamily="2" charset="2"/>
              <a:buChar char="Ø"/>
            </a:pPr>
            <a:r>
              <a:rPr lang="en-US" sz="2400" dirty="0">
                <a:latin typeface="Times New Roman" pitchFamily="18" charset="0"/>
                <a:cs typeface="Times New Roman" pitchFamily="18" charset="0"/>
              </a:rPr>
              <a:t>Daily and weekly forecasting to figure out and satisfy demand</a:t>
            </a:r>
          </a:p>
          <a:p>
            <a:pPr algn="just">
              <a:buFont typeface="Wingdings" pitchFamily="2" charset="2"/>
              <a:buChar char="Ø"/>
            </a:pPr>
            <a:r>
              <a:rPr lang="en-US" sz="2400" dirty="0">
                <a:latin typeface="Times New Roman" pitchFamily="18" charset="0"/>
                <a:cs typeface="Times New Roman" pitchFamily="18" charset="0"/>
              </a:rPr>
              <a:t>Production operations, including scheduling and detailed management of goods-in-process</a:t>
            </a:r>
          </a:p>
          <a:p>
            <a:pPr algn="just">
              <a:buFont typeface="Wingdings" pitchFamily="2" charset="2"/>
              <a:buChar char="Ø"/>
            </a:pPr>
            <a:r>
              <a:rPr lang="en-US" sz="2400" dirty="0">
                <a:latin typeface="Times New Roman" pitchFamily="18" charset="0"/>
                <a:cs typeface="Times New Roman" pitchFamily="18" charset="0"/>
              </a:rPr>
              <a:t>Monitoring logistics activity for contract and order fulfillment</a:t>
            </a:r>
          </a:p>
          <a:p>
            <a:pPr algn="just">
              <a:buFont typeface="Wingdings" pitchFamily="2" charset="2"/>
              <a:buChar char="Ø"/>
            </a:pPr>
            <a:r>
              <a:rPr lang="en-US" sz="2400" dirty="0">
                <a:latin typeface="Times New Roman" pitchFamily="18" charset="0"/>
                <a:cs typeface="Times New Roman" pitchFamily="18" charset="0"/>
              </a:rPr>
              <a:t>Settling damages or losses with suppliers, vendors, and clients</a:t>
            </a:r>
          </a:p>
          <a:p>
            <a:pPr algn="just">
              <a:buFont typeface="Wingdings" pitchFamily="2" charset="2"/>
              <a:buChar char="Ø"/>
            </a:pPr>
            <a:r>
              <a:rPr lang="en-US" sz="2400" dirty="0">
                <a:latin typeface="Times New Roman" pitchFamily="18" charset="0"/>
                <a:cs typeface="Times New Roman" pitchFamily="18" charset="0"/>
              </a:rPr>
              <a:t>Managing incoming and outgoing materials and products, as well as on-hand inventories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3970318"/>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Through the numerous stages of a supply chain; </a:t>
            </a: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key </a:t>
            </a:r>
            <a:r>
              <a:rPr lang="en-US" sz="2400" dirty="0">
                <a:latin typeface="Times New Roman" pitchFamily="18" charset="0"/>
                <a:cs typeface="Times New Roman" pitchFamily="18" charset="0"/>
              </a:rPr>
              <a:t>factors such as time and supply of order decisions, </a:t>
            </a: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demand </a:t>
            </a:r>
            <a:r>
              <a:rPr lang="en-US" sz="2400" dirty="0">
                <a:latin typeface="Times New Roman" pitchFamily="18" charset="0"/>
                <a:cs typeface="Times New Roman" pitchFamily="18" charset="0"/>
              </a:rPr>
              <a:t>for the supply, </a:t>
            </a: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lack </a:t>
            </a:r>
            <a:r>
              <a:rPr lang="en-US" sz="2400" dirty="0">
                <a:latin typeface="Times New Roman" pitchFamily="18" charset="0"/>
                <a:cs typeface="Times New Roman" pitchFamily="18" charset="0"/>
              </a:rPr>
              <a:t>of communication and disorganization can result in one of the most common problems in supply chain management.  This common problem is known as the bullwhip effect; also sometimes the whiplash effect.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llwhip effect diagram"/>
          <p:cNvPicPr>
            <a:picLocks noChangeAspect="1" noChangeArrowheads="1"/>
          </p:cNvPicPr>
          <p:nvPr/>
        </p:nvPicPr>
        <p:blipFill>
          <a:blip r:embed="rId2" cstate="print"/>
          <a:srcRect/>
          <a:stretch>
            <a:fillRect/>
          </a:stretch>
        </p:blipFill>
        <p:spPr bwMode="auto">
          <a:xfrm>
            <a:off x="838200" y="2438400"/>
            <a:ext cx="7848600" cy="3810000"/>
          </a:xfrm>
          <a:prstGeom prst="rect">
            <a:avLst/>
          </a:prstGeom>
          <a:noFill/>
        </p:spPr>
      </p:pic>
      <p:sp>
        <p:nvSpPr>
          <p:cNvPr id="3" name="Rectangle 2"/>
          <p:cNvSpPr/>
          <p:nvPr/>
        </p:nvSpPr>
        <p:spPr>
          <a:xfrm>
            <a:off x="3124200" y="838200"/>
            <a:ext cx="3690177" cy="461665"/>
          </a:xfrm>
          <a:prstGeom prst="rect">
            <a:avLst/>
          </a:prstGeom>
        </p:spPr>
        <p:txBody>
          <a:bodyPr wrap="none">
            <a:spAutoFit/>
          </a:bodyPr>
          <a:lstStyle/>
          <a:p>
            <a:r>
              <a:rPr lang="en-US" sz="2400" dirty="0">
                <a:latin typeface="Times New Roman" pitchFamily="18" charset="0"/>
                <a:cs typeface="Times New Roman" pitchFamily="18" charset="0"/>
              </a:rPr>
              <a:t>What is the bullwhip effect?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831853"/>
          </a:xfrm>
          <a:prstGeom prst="rect">
            <a:avLst/>
          </a:prstGeom>
        </p:spPr>
        <p:txBody>
          <a:bodyPr wrap="square">
            <a:spAutoFit/>
          </a:bodyPr>
          <a:lstStyle/>
          <a:p>
            <a:pPr algn="just">
              <a:lnSpc>
                <a:spcPct val="150000"/>
              </a:lnSpc>
            </a:pPr>
            <a:r>
              <a:rPr lang="en-US" sz="2800" dirty="0">
                <a:latin typeface="Times New Roman" pitchFamily="18" charset="0"/>
                <a:cs typeface="Times New Roman" pitchFamily="18" charset="0"/>
              </a:rPr>
              <a:t>The bullwhip effect can be explained as an occurrence detected by the supply chain where orders sent to the manufacturer and supplier create larger variance then the sales to the end customer.  These irregular orders in the lower part of the supply chain develop to be more distinct higher up in the supply chain.  This variance can interrupt the smoothness of the supply chain process as each link in the supply chain will over or underestimate the product demand resulting in exaggerated fluctuations.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94692"/>
            <a:ext cx="8458200" cy="5632311"/>
          </a:xfrm>
          <a:prstGeom prst="rect">
            <a:avLst/>
          </a:prstGeom>
        </p:spPr>
        <p:txBody>
          <a:bodyPr wrap="square">
            <a:spAutoFit/>
          </a:bodyPr>
          <a:lstStyle/>
          <a:p>
            <a:pPr algn="just"/>
            <a:r>
              <a:rPr lang="en-US" sz="2400" dirty="0">
                <a:latin typeface="Times New Roman" pitchFamily="18" charset="0"/>
                <a:cs typeface="Times New Roman" pitchFamily="18" charset="0"/>
              </a:rPr>
              <a:t>There are many factors said to cause or contribute to the bullwhip effect in supply chains; the following list names a few:</a:t>
            </a:r>
          </a:p>
          <a:p>
            <a:pPr algn="just"/>
            <a:r>
              <a:rPr lang="en-US" sz="2400" b="1" dirty="0">
                <a:latin typeface="Times New Roman" pitchFamily="18" charset="0"/>
                <a:cs typeface="Times New Roman" pitchFamily="18" charset="0"/>
              </a:rPr>
              <a:t>Disorganization</a:t>
            </a:r>
            <a:r>
              <a:rPr lang="en-US" sz="2400" dirty="0">
                <a:latin typeface="Times New Roman" pitchFamily="18" charset="0"/>
                <a:cs typeface="Times New Roman" pitchFamily="18" charset="0"/>
              </a:rPr>
              <a:t> between each supply chain link; with ordering larger or smaller amounts of a product than is needed due to an over or under reaction to the supply chain beforehand.</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Lack of communication</a:t>
            </a:r>
            <a:r>
              <a:rPr lang="en-US" sz="2400" dirty="0">
                <a:latin typeface="Times New Roman" pitchFamily="18" charset="0"/>
                <a:cs typeface="Times New Roman" pitchFamily="18" charset="0"/>
              </a:rPr>
              <a:t> between each link in the supply chain makes it difficult for processes to run smoothly.  Managers can perceive a product demand quite differently within different links of the supply chain and therefore order different quantities.</a:t>
            </a:r>
          </a:p>
          <a:p>
            <a:pPr algn="just"/>
            <a:r>
              <a:rPr lang="en-US" sz="2400" b="1" dirty="0">
                <a:latin typeface="Times New Roman" pitchFamily="18" charset="0"/>
                <a:cs typeface="Times New Roman" pitchFamily="18" charset="0"/>
              </a:rPr>
              <a:t>Free return policies</a:t>
            </a:r>
            <a:r>
              <a:rPr lang="en-US" sz="2400" dirty="0">
                <a:latin typeface="Times New Roman" pitchFamily="18" charset="0"/>
                <a:cs typeface="Times New Roman" pitchFamily="18" charset="0"/>
              </a:rPr>
              <a:t>; customers may intentionally overstate demands due to shortages and then cancel when the supply becomes adequate again,  without return forfeit retailers will continue to exaggerate their needs and cancel orders; resulting in excess material.</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991600" cy="7294305"/>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Order batching</a:t>
            </a:r>
            <a:r>
              <a:rPr lang="en-US" sz="2400" dirty="0" smtClean="0">
                <a:latin typeface="Times New Roman" pitchFamily="18" charset="0"/>
                <a:cs typeface="Times New Roman" pitchFamily="18" charset="0"/>
              </a:rPr>
              <a:t>; companies may not immediately place an order with their supplier; often accumulating the demand first.  Companies may order weekly or even monthly.  This creates variability in the demand as there may for instance be a surge in demand at some stage followed by no demand after.</a:t>
            </a:r>
          </a:p>
          <a:p>
            <a:pPr algn="just">
              <a:lnSpc>
                <a:spcPct val="150000"/>
              </a:lnSpc>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Price variations</a:t>
            </a:r>
            <a:r>
              <a:rPr lang="en-US" sz="2400" dirty="0" smtClean="0">
                <a:latin typeface="Times New Roman" pitchFamily="18" charset="0"/>
                <a:cs typeface="Times New Roman" pitchFamily="18" charset="0"/>
              </a:rPr>
              <a:t> – special discounts and other cost changes can upset regular buying patterns; buyers want to take advantage on discounts offered during a short time period, this can cause uneven production and distorted demand information.</a:t>
            </a:r>
          </a:p>
          <a:p>
            <a:pPr algn="just">
              <a:lnSpc>
                <a:spcPct val="150000"/>
              </a:lnSpc>
            </a:pPr>
            <a:r>
              <a:rPr lang="en-US" sz="2400" b="1" dirty="0" smtClean="0">
                <a:latin typeface="Times New Roman" pitchFamily="18" charset="0"/>
                <a:cs typeface="Times New Roman" pitchFamily="18" charset="0"/>
              </a:rPr>
              <a:t>Demand information</a:t>
            </a:r>
            <a:r>
              <a:rPr lang="en-US" sz="2400" dirty="0" smtClean="0">
                <a:latin typeface="Times New Roman" pitchFamily="18" charset="0"/>
                <a:cs typeface="Times New Roman" pitchFamily="18" charset="0"/>
              </a:rPr>
              <a:t> – relying on past demand information to estimate current demand information of a product does not take into account any fluctuations that may occur in demand over a period of time.</a:t>
            </a:r>
          </a:p>
          <a:p>
            <a:pPr algn="just">
              <a:lnSpc>
                <a:spcPct val="150000"/>
              </a:lnSpc>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Three Flows in Supply Chain</a:t>
            </a:r>
            <a:endParaRPr lang="en-IN" dirty="0">
              <a:solidFill>
                <a:srgbClr val="C00000"/>
              </a:solidFill>
            </a:endParaRPr>
          </a:p>
        </p:txBody>
      </p:sp>
      <p:sp>
        <p:nvSpPr>
          <p:cNvPr id="3" name="Content Placeholder 2"/>
          <p:cNvSpPr>
            <a:spLocks noGrp="1"/>
          </p:cNvSpPr>
          <p:nvPr>
            <p:ph idx="1"/>
          </p:nvPr>
        </p:nvSpPr>
        <p:spPr/>
        <p:txBody>
          <a:bodyPr/>
          <a:lstStyle/>
          <a:p>
            <a:r>
              <a:rPr lang="en-IN" dirty="0" smtClean="0"/>
              <a:t>There are three kinds of flows in a supply chain: material, information, capital.</a:t>
            </a:r>
          </a:p>
          <a:p>
            <a:r>
              <a:rPr lang="en-IN" dirty="0" smtClean="0"/>
              <a:t>Downstream</a:t>
            </a:r>
          </a:p>
          <a:p>
            <a:pPr>
              <a:buNone/>
            </a:pPr>
            <a:r>
              <a:rPr lang="en-IN" dirty="0" smtClean="0"/>
              <a:t> – Material: Products, Parts </a:t>
            </a:r>
          </a:p>
          <a:p>
            <a:pPr>
              <a:buNone/>
            </a:pPr>
            <a:r>
              <a:rPr lang="en-IN" dirty="0" smtClean="0"/>
              <a:t> – Information: Capacity, Delivery Schedules</a:t>
            </a:r>
          </a:p>
          <a:p>
            <a:pPr>
              <a:buNone/>
            </a:pPr>
            <a:r>
              <a:rPr lang="en-IN" dirty="0" smtClean="0"/>
              <a:t> – Finance: Invoices, Pricing, Credit Terms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 name="Rectangle 2"/>
          <p:cNvSpPr/>
          <p:nvPr/>
        </p:nvSpPr>
        <p:spPr>
          <a:xfrm>
            <a:off x="228600" y="304800"/>
            <a:ext cx="8686800" cy="5196166"/>
          </a:xfrm>
          <a:prstGeom prst="rect">
            <a:avLst/>
          </a:prstGeom>
        </p:spPr>
        <p:txBody>
          <a:bodyPr wrap="square">
            <a:spAutoFit/>
          </a:bodyPr>
          <a:lstStyle/>
          <a:p>
            <a:pPr algn="just">
              <a:lnSpc>
                <a:spcPct val="150000"/>
              </a:lnSpc>
            </a:pPr>
            <a:r>
              <a:rPr lang="en-US" sz="2800" dirty="0" smtClean="0">
                <a:latin typeface="Times New Roman" pitchFamily="18" charset="0"/>
                <a:cs typeface="Times New Roman" pitchFamily="18" charset="0"/>
              </a:rPr>
              <a:t>Example of the bullwhip effect</a:t>
            </a:r>
          </a:p>
          <a:p>
            <a:pPr algn="just">
              <a:lnSpc>
                <a:spcPct val="150000"/>
              </a:lnSpc>
            </a:pPr>
            <a:r>
              <a:rPr lang="en-US" sz="2800" dirty="0" smtClean="0">
                <a:latin typeface="Times New Roman" pitchFamily="18" charset="0"/>
                <a:cs typeface="Times New Roman" pitchFamily="18" charset="0"/>
              </a:rPr>
              <a:t>Let’s look at an example; the actual demand for a product and its materials start at the customer, however often the actual demand for a product gets distorted going down the supply chain. Let’s say that an actual demand from a customer is 8 units, the retailer may then order 10 units from the distributor; an extra 2 units are to ensure they don’t run out of floor stock.</a:t>
            </a:r>
            <a:endParaRPr lang="en-US" sz="28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6673943"/>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The supplier then orders 20 units from the manufacturer; allowing them to buy in bulk so they have enough stock to guarantee timely shipment of goods to the retailer. The manufacturer then receives the order and then orders from their supplier in bulk; ordering 40 units to ensure economy of scale in production to meet demand.  Now 40 units have been produced for a demand of only 8 units; meaning the retailer will have to increase demand by dropping prices or finding more customers by marketing and advertising.</a:t>
            </a:r>
          </a:p>
          <a:p>
            <a:pPr algn="just">
              <a:lnSpc>
                <a:spcPct val="150000"/>
              </a:lnSpc>
            </a:pPr>
            <a:r>
              <a:rPr lang="en-US" sz="2400" dirty="0" smtClean="0">
                <a:latin typeface="Times New Roman" pitchFamily="18" charset="0"/>
                <a:cs typeface="Times New Roman" pitchFamily="18" charset="0"/>
              </a:rPr>
              <a:t>Although the bullwhip effect is a common problem for supply chain management understanding the causes of the bullwhip effect can help managers find strategies to alleviate the effect. </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10600" cy="4457952"/>
          </a:xfrm>
          <a:prstGeom prst="rect">
            <a:avLst/>
          </a:prstGeom>
        </p:spPr>
        <p:txBody>
          <a:bodyPr wrap="square">
            <a:spAutoFit/>
          </a:bodyPr>
          <a:lstStyle/>
          <a:p>
            <a:pPr algn="just" fontAlgn="base">
              <a:lnSpc>
                <a:spcPct val="150000"/>
              </a:lnSpc>
            </a:pPr>
            <a:r>
              <a:rPr lang="en-US" sz="2400" b="1" cap="all" dirty="0" smtClean="0">
                <a:latin typeface="Times New Roman" pitchFamily="18" charset="0"/>
                <a:cs typeface="Times New Roman" pitchFamily="18" charset="0"/>
              </a:rPr>
              <a:t>E-MARKETING</a:t>
            </a:r>
          </a:p>
          <a:p>
            <a:pPr algn="just" fontAlgn="base">
              <a:lnSpc>
                <a:spcPct val="150000"/>
              </a:lnSpc>
            </a:pPr>
            <a:r>
              <a:rPr lang="en-US" sz="2400" dirty="0" smtClean="0">
                <a:latin typeface="Times New Roman" pitchFamily="18" charset="0"/>
                <a:cs typeface="Times New Roman" pitchFamily="18" charset="0"/>
              </a:rPr>
              <a:t>"E-Marketing allows access to customers on a 24/7 basis, 365 days a year (Jobber, 2006)."</a:t>
            </a:r>
          </a:p>
          <a:p>
            <a:pPr algn="just" fontAlgn="base">
              <a:lnSpc>
                <a:spcPct val="150000"/>
              </a:lnSpc>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This concept provides a detailed explanation of the uses of electronic communication technologies, such as the Internet, mobile phones and digital televisions, to accomplish marketing objectives.</a:t>
            </a:r>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5632311"/>
          </a:xfrm>
          <a:prstGeom prst="rect">
            <a:avLst/>
          </a:prstGeom>
        </p:spPr>
        <p:txBody>
          <a:bodyPr wrap="square">
            <a:spAutoFit/>
          </a:bodyPr>
          <a:lstStyle/>
          <a:p>
            <a:pPr algn="just" fontAlgn="base">
              <a:lnSpc>
                <a:spcPct val="150000"/>
              </a:lnSpc>
            </a:pPr>
            <a:r>
              <a:rPr lang="en-US" sz="2400" b="1" dirty="0" smtClean="0">
                <a:latin typeface="Times New Roman" pitchFamily="18" charset="0"/>
                <a:cs typeface="Times New Roman" pitchFamily="18" charset="0"/>
              </a:rPr>
              <a:t>e-Marketing Definition</a:t>
            </a:r>
          </a:p>
          <a:p>
            <a:pPr algn="just" fontAlgn="base">
              <a:lnSpc>
                <a:spcPct val="150000"/>
              </a:lnSpc>
            </a:pPr>
            <a:r>
              <a:rPr lang="en-US" sz="2400" dirty="0" smtClean="0">
                <a:latin typeface="Times New Roman" pitchFamily="18" charset="0"/>
                <a:cs typeface="Times New Roman" pitchFamily="18" charset="0"/>
              </a:rPr>
              <a:t>e-Commerce describes the exploitation of electronic means and platforms to conduct company business. e-Marketing (also referred to as web marketing or internet marketing) uses electronic communication technologies including the Internet, mobile phones and digital televisions to accomplish marketing objectives (</a:t>
            </a:r>
            <a:r>
              <a:rPr lang="en-US" sz="2400" b="1" dirty="0" smtClean="0">
                <a:latin typeface="Times New Roman" pitchFamily="18" charset="0"/>
                <a:cs typeface="Times New Roman" pitchFamily="18" charset="0"/>
              </a:rPr>
              <a:t>McDonald and Wilson, 1999). </a:t>
            </a:r>
            <a:r>
              <a:rPr lang="en-US" sz="2400" dirty="0" smtClean="0">
                <a:latin typeface="Times New Roman" pitchFamily="18" charset="0"/>
                <a:cs typeface="Times New Roman" pitchFamily="18" charset="0"/>
              </a:rPr>
              <a:t>More specifically, </a:t>
            </a:r>
          </a:p>
          <a:p>
            <a:pPr algn="just" fontAlgn="base">
              <a:lnSpc>
                <a:spcPct val="150000"/>
              </a:lnSpc>
            </a:pPr>
            <a:r>
              <a:rPr lang="en-US" sz="2400" b="1" dirty="0" smtClean="0">
                <a:latin typeface="Times New Roman" pitchFamily="18" charset="0"/>
                <a:cs typeface="Times New Roman" pitchFamily="18" charset="0"/>
              </a:rPr>
              <a:t>e-Marketing </a:t>
            </a:r>
            <a:r>
              <a:rPr lang="en-US" sz="2400" dirty="0" smtClean="0">
                <a:latin typeface="Times New Roman" pitchFamily="18" charset="0"/>
                <a:cs typeface="Times New Roman" pitchFamily="18" charset="0"/>
              </a:rPr>
              <a:t>portrays company efforts to inform and communicate with buyers, and promote and sell its products and services over the Internet (</a:t>
            </a:r>
            <a:r>
              <a:rPr lang="en-US" sz="2400" b="1" dirty="0" err="1" smtClean="0">
                <a:latin typeface="Times New Roman" pitchFamily="18" charset="0"/>
                <a:cs typeface="Times New Roman" pitchFamily="18" charset="0"/>
              </a:rPr>
              <a:t>Kotler</a:t>
            </a:r>
            <a:r>
              <a:rPr lang="en-US" sz="2400" b="1" dirty="0" smtClean="0">
                <a:latin typeface="Times New Roman" pitchFamily="18" charset="0"/>
                <a:cs typeface="Times New Roman" pitchFamily="18" charset="0"/>
              </a:rPr>
              <a:t> and Keller, 2006</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53"/>
            <a:ext cx="9144000" cy="8705268"/>
          </a:xfrm>
          <a:prstGeom prst="rect">
            <a:avLst/>
          </a:prstGeom>
        </p:spPr>
        <p:txBody>
          <a:bodyPr wrap="square">
            <a:spAutoFit/>
          </a:bodyPr>
          <a:lstStyle/>
          <a:p>
            <a:pPr algn="just" fontAlgn="base"/>
            <a:r>
              <a:rPr lang="en-US" sz="2400" b="1" dirty="0" smtClean="0">
                <a:latin typeface="Times New Roman" pitchFamily="18" charset="0"/>
                <a:cs typeface="Times New Roman" pitchFamily="18" charset="0"/>
              </a:rPr>
              <a:t>Advantage of E-Marketing</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Internet provides 24 hours and 7 days “24/7” service to its users. So you can build and make customers relationships worldwide, and your customer can shop or order product at any time.</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The cost of spreading your message on internet is nothing. Many social media sites like </a:t>
            </a:r>
            <a:r>
              <a:rPr lang="en-US" sz="2400" dirty="0" err="1" smtClean="0">
                <a:latin typeface="Times New Roman" pitchFamily="18" charset="0"/>
                <a:cs typeface="Times New Roman" pitchFamily="18" charset="0"/>
              </a:rPr>
              <a:t>Facebook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Linkedin</a:t>
            </a:r>
            <a:r>
              <a:rPr lang="en-US" sz="2400" dirty="0" smtClean="0">
                <a:latin typeface="Times New Roman" pitchFamily="18" charset="0"/>
                <a:cs typeface="Times New Roman" pitchFamily="18" charset="0"/>
              </a:rPr>
              <a:t> and Google plus allow you freely advertise and promote your business.</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You can easy and instantly update your registered customers or subscribers through email.</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Visitors or potential customers of your website can get up to the minute information on each visit.</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If you are having a sale, your customers can start shopping at the discounted prices literally as soon as they open their email.</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If a company has an information sensitive business, like a law firm, newspaper or online magazine, that company can also deliver its products directly to customers without having to use a courier.</a:t>
            </a:r>
            <a:endParaRPr lang="en-US" sz="2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5078313"/>
          </a:xfrm>
          <a:prstGeom prst="rect">
            <a:avLst/>
          </a:prstGeom>
        </p:spPr>
        <p:txBody>
          <a:bodyPr wrap="square">
            <a:spAutoFit/>
          </a:bodyPr>
          <a:lstStyle/>
          <a:p>
            <a:pPr algn="just" fontAlgn="base">
              <a:lnSpc>
                <a:spcPct val="150000"/>
              </a:lnSpc>
            </a:pPr>
            <a:r>
              <a:rPr lang="en-US" sz="2400" b="1" dirty="0" smtClean="0">
                <a:latin typeface="Times New Roman" pitchFamily="18" charset="0"/>
                <a:cs typeface="Times New Roman" pitchFamily="18" charset="0"/>
              </a:rPr>
              <a:t>Disadvantages of E-Marketing</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If you want a strong online advertising campaign you have to spend money. The cost of web site design, software, hardware, maintenance of your business site, online distribution costs and invested time, all must be factored into the cost of providing your service or product online.</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Almost over 60% of households now a day shop online. While that numbers are continuously growing, your company needs to reach maximum people.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565947"/>
          </a:xfrm>
          <a:prstGeom prst="rect">
            <a:avLst/>
          </a:prstGeom>
        </p:spPr>
        <p:txBody>
          <a:bodyPr wrap="square">
            <a:spAutoFit/>
          </a:bodyPr>
          <a:lstStyle/>
          <a:p>
            <a:pPr algn="just" fontAlgn="base">
              <a:lnSpc>
                <a:spcPct val="150000"/>
              </a:lnSpc>
              <a:buFont typeface="Arial" pitchFamily="34" charset="0"/>
              <a:buChar char="•"/>
            </a:pPr>
            <a:r>
              <a:rPr lang="en-US" sz="2400" dirty="0" smtClean="0">
                <a:latin typeface="Times New Roman" pitchFamily="18" charset="0"/>
                <a:cs typeface="Times New Roman" pitchFamily="18" charset="0"/>
              </a:rPr>
              <a:t>Some people prefer the live interaction when they buy any product. And if your company has a small business with one location, this may also deter customers from buying who lives on long distances.</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Your company should have updated information on your site. This requires research and skills and thus timing of updates is also critical.</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Is your company web site secure? There are many incorrect stereotypes about the security of the internet. As a result, many visitors of your business web site will not want to use their credit card to make a purchase. So there is a fear in the minds of your visitors of having their credit card info stolen.</a:t>
            </a:r>
            <a:endParaRPr lang="en-US"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10600" cy="3349956"/>
          </a:xfrm>
          <a:prstGeom prst="rect">
            <a:avLst/>
          </a:prstGeom>
        </p:spPr>
        <p:txBody>
          <a:bodyPr wrap="square">
            <a:spAutoFit/>
          </a:bodyPr>
          <a:lstStyle/>
          <a:p>
            <a:pPr algn="just" fontAlgn="base">
              <a:lnSpc>
                <a:spcPct val="150000"/>
              </a:lnSpc>
            </a:pPr>
            <a:r>
              <a:rPr lang="en-US" sz="2400" b="1" dirty="0" smtClean="0">
                <a:latin typeface="Times New Roman" pitchFamily="18" charset="0"/>
                <a:cs typeface="Times New Roman" pitchFamily="18" charset="0"/>
              </a:rPr>
              <a:t>e-Procurement Definition</a:t>
            </a:r>
          </a:p>
          <a:p>
            <a:pPr algn="just" fontAlgn="base">
              <a:lnSpc>
                <a:spcPct val="150000"/>
              </a:lnSpc>
            </a:pPr>
            <a:r>
              <a:rPr lang="en-US" sz="2400" dirty="0" smtClean="0">
                <a:latin typeface="Times New Roman" pitchFamily="18" charset="0"/>
                <a:cs typeface="Times New Roman" pitchFamily="18" charset="0"/>
              </a:rPr>
              <a:t>e-Procurement refers to web-based procurement networks in which one or more companies source their suppliers at the lowest costs possible (</a:t>
            </a:r>
            <a:r>
              <a:rPr lang="en-US" sz="2400" dirty="0" err="1" smtClean="0">
                <a:latin typeface="Times New Roman" pitchFamily="18" charset="0"/>
                <a:cs typeface="Times New Roman" pitchFamily="18" charset="0"/>
              </a:rPr>
              <a:t>Ong</a:t>
            </a:r>
            <a:r>
              <a:rPr lang="en-US" sz="2400" dirty="0" smtClean="0">
                <a:latin typeface="Times New Roman" pitchFamily="18" charset="0"/>
                <a:cs typeface="Times New Roman" pitchFamily="18" charset="0"/>
              </a:rPr>
              <a:t>, 2002). The term e-Procurement is sometimes used interchangeably with 'business marketplaces' (B2B), 'electronic supply chains', 'trading hubs', or 'trading communities'.</a:t>
            </a:r>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10600" cy="8335936"/>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E-procurement Tools and Application</a:t>
            </a:r>
          </a:p>
          <a:p>
            <a:pPr algn="just">
              <a:lnSpc>
                <a:spcPct val="150000"/>
              </a:lnSpc>
            </a:pPr>
            <a:r>
              <a:rPr lang="en-US" sz="2400" b="1" dirty="0" smtClean="0">
                <a:latin typeface="Times New Roman" pitchFamily="18" charset="0"/>
                <a:cs typeface="Times New Roman" pitchFamily="18" charset="0"/>
              </a:rPr>
              <a:t>There are several tools and application which fall under e-procurement some of them are as follows:</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In electronic data interchange system, procurement messages are exchange between computers of two separate organizations. Message is exchange in batch and can be easily transmitted and stored. EDI is mostly used for order transmission, order confirmation, logistic information and order invoicing.</a:t>
            </a:r>
          </a:p>
          <a:p>
            <a:pPr algn="just">
              <a:lnSpc>
                <a:spcPct val="150000"/>
              </a:lnSpc>
            </a:pPr>
            <a:r>
              <a:rPr lang="en-US" sz="2400" dirty="0" smtClean="0">
                <a:latin typeface="Times New Roman" pitchFamily="18" charset="0"/>
                <a:cs typeface="Times New Roman" pitchFamily="18" charset="0"/>
              </a:rPr>
              <a:t>Enterprise resource planning system have separate module to handle the procurement function.</a:t>
            </a:r>
          </a:p>
          <a:p>
            <a:pPr algn="just">
              <a:lnSpc>
                <a:spcPct val="150000"/>
              </a:lnSpc>
            </a:pPr>
            <a:r>
              <a:rPr lang="en-US" sz="2400" dirty="0" smtClean="0">
                <a:latin typeface="Times New Roman" pitchFamily="18" charset="0"/>
                <a:cs typeface="Times New Roman" pitchFamily="18" charset="0"/>
              </a:rPr>
              <a:t>Internet based tools and resources help in the process of procurement. Some of the common applications are email, internet based EDI, XML based data exchange via the internet etc. Internet provides tools for e-sourcing, e-tendering, e-auctioning, e-ordering and e-catalogue.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1341"/>
            <a:ext cx="8686800" cy="7227941"/>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E-sourcing</a:t>
            </a:r>
            <a:r>
              <a:rPr lang="en-US" sz="2400" dirty="0" smtClean="0">
                <a:latin typeface="Times New Roman" pitchFamily="18" charset="0"/>
                <a:cs typeface="Times New Roman" pitchFamily="18" charset="0"/>
              </a:rPr>
              <a:t> tool is used to identify potential suppliers during the selection phase. E-tendering tool is used to send out tenders with procurement requirements, supply schedule, contracting terms, etc. </a:t>
            </a:r>
            <a:r>
              <a:rPr lang="en-US" sz="2400" b="1" dirty="0" smtClean="0">
                <a:latin typeface="Times New Roman" pitchFamily="18" charset="0"/>
                <a:cs typeface="Times New Roman" pitchFamily="18" charset="0"/>
              </a:rPr>
              <a:t>E-auctioning</a:t>
            </a:r>
            <a:r>
              <a:rPr lang="en-US" sz="2400" dirty="0" smtClean="0">
                <a:latin typeface="Times New Roman" pitchFamily="18" charset="0"/>
                <a:cs typeface="Times New Roman" pitchFamily="18" charset="0"/>
              </a:rPr>
              <a:t> tools bring together potential supplier identified during selection phase under one umbrella to undertake auctioning process. E-auctioning tools operate under two separate mechanism, upward price mechanism for selling organization and downward price mechanism for the buying organization. </a:t>
            </a:r>
            <a:r>
              <a:rPr lang="en-US" sz="2400" b="1" dirty="0" smtClean="0">
                <a:latin typeface="Times New Roman" pitchFamily="18" charset="0"/>
                <a:cs typeface="Times New Roman" pitchFamily="18" charset="0"/>
              </a:rPr>
              <a:t>E-ordering</a:t>
            </a:r>
            <a:r>
              <a:rPr lang="en-US" sz="2400" dirty="0" smtClean="0">
                <a:latin typeface="Times New Roman" pitchFamily="18" charset="0"/>
                <a:cs typeface="Times New Roman" pitchFamily="18" charset="0"/>
              </a:rPr>
              <a:t> tool is used procurement of office supplies and services; it is accessible by all employees within the organization and is mainly used for ad-hoc purchases. A web-based ERP tool is used for product-related purchases, is exclusively used by the procurement department, and falls under a planned process.</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Upstream </a:t>
            </a:r>
          </a:p>
          <a:p>
            <a:pPr>
              <a:buNone/>
            </a:pPr>
            <a:r>
              <a:rPr lang="en-IN" dirty="0"/>
              <a:t> </a:t>
            </a:r>
            <a:r>
              <a:rPr lang="en-IN" dirty="0" smtClean="0"/>
              <a:t>  – Material: Returns, Repairs, After-sales   Services</a:t>
            </a:r>
          </a:p>
          <a:p>
            <a:pPr>
              <a:buNone/>
            </a:pPr>
            <a:r>
              <a:rPr lang="en-IN" dirty="0"/>
              <a:t> </a:t>
            </a:r>
            <a:r>
              <a:rPr lang="en-IN" dirty="0" smtClean="0"/>
              <a:t>  – Information: Orders, Point-of-sale Data </a:t>
            </a:r>
          </a:p>
          <a:p>
            <a:pPr>
              <a:buNone/>
            </a:pPr>
            <a:r>
              <a:rPr lang="en-IN" dirty="0"/>
              <a:t> </a:t>
            </a:r>
            <a:r>
              <a:rPr lang="en-IN" dirty="0" smtClean="0"/>
              <a:t>  – Finance: Payments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86800" cy="5632311"/>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E-procurement Benefits</a:t>
            </a:r>
          </a:p>
          <a:p>
            <a:pPr algn="just">
              <a:lnSpc>
                <a:spcPct val="150000"/>
              </a:lnSpc>
            </a:pPr>
            <a:r>
              <a:rPr lang="en-US" sz="2400" dirty="0" smtClean="0">
                <a:latin typeface="Times New Roman" pitchFamily="18" charset="0"/>
                <a:cs typeface="Times New Roman" pitchFamily="18" charset="0"/>
              </a:rPr>
              <a:t>E-procurement influences the following:</a:t>
            </a:r>
          </a:p>
          <a:p>
            <a:pPr algn="just">
              <a:lnSpc>
                <a:spcPct val="150000"/>
              </a:lnSpc>
              <a:buFont typeface="Arial" pitchFamily="34" charset="0"/>
              <a:buChar char="•"/>
            </a:pPr>
            <a:r>
              <a:rPr lang="en-US" sz="2400" dirty="0" smtClean="0">
                <a:latin typeface="Times New Roman" pitchFamily="18" charset="0"/>
                <a:cs typeface="Times New Roman" pitchFamily="18" charset="0"/>
              </a:rPr>
              <a:t>The cost incurred on goods and services associated with production.</a:t>
            </a:r>
          </a:p>
          <a:p>
            <a:pPr algn="just">
              <a:lnSpc>
                <a:spcPct val="150000"/>
              </a:lnSpc>
              <a:buFont typeface="Arial" pitchFamily="34" charset="0"/>
              <a:buChar char="•"/>
            </a:pPr>
            <a:r>
              <a:rPr lang="en-US" sz="2400" dirty="0" smtClean="0">
                <a:latin typeface="Times New Roman" pitchFamily="18" charset="0"/>
                <a:cs typeface="Times New Roman" pitchFamily="18" charset="0"/>
              </a:rPr>
              <a:t>The cost incurred on procurement process such as ordering, administrative support etc.</a:t>
            </a:r>
          </a:p>
          <a:p>
            <a:pPr algn="just">
              <a:lnSpc>
                <a:spcPct val="150000"/>
              </a:lnSpc>
              <a:buFont typeface="Arial" pitchFamily="34" charset="0"/>
              <a:buChar char="•"/>
            </a:pPr>
            <a:r>
              <a:rPr lang="en-US" sz="2400" dirty="0" smtClean="0">
                <a:latin typeface="Times New Roman" pitchFamily="18" charset="0"/>
                <a:cs typeface="Times New Roman" pitchFamily="18" charset="0"/>
              </a:rPr>
              <a:t>The cost incurred on specification formulation, supplier selection etc.</a:t>
            </a:r>
          </a:p>
          <a:p>
            <a:pPr algn="just">
              <a:lnSpc>
                <a:spcPct val="150000"/>
              </a:lnSpc>
              <a:buFont typeface="Arial" pitchFamily="34" charset="0"/>
              <a:buChar char="•"/>
            </a:pPr>
            <a:r>
              <a:rPr lang="en-US" sz="2400" dirty="0" smtClean="0">
                <a:latin typeface="Times New Roman" pitchFamily="18" charset="0"/>
                <a:cs typeface="Times New Roman" pitchFamily="18" charset="0"/>
              </a:rPr>
              <a:t>The cost benefit in establishing relationship with suppliers.</a:t>
            </a:r>
          </a:p>
          <a:p>
            <a:pPr algn="just">
              <a:lnSpc>
                <a:spcPct val="150000"/>
              </a:lnSpc>
              <a:buFont typeface="Arial" pitchFamily="34" charset="0"/>
              <a:buChar char="•"/>
            </a:pPr>
            <a:r>
              <a:rPr lang="en-US" sz="2400" dirty="0" smtClean="0">
                <a:latin typeface="Times New Roman" pitchFamily="18" charset="0"/>
                <a:cs typeface="Times New Roman" pitchFamily="18" charset="0"/>
              </a:rPr>
              <a:t>It promotes transparency in the process and therefore improves accountability.</a:t>
            </a:r>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E-FULLFILLMENT</a:t>
            </a:r>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534400" cy="2546338"/>
          </a:xfrm>
          <a:prstGeom prst="rect">
            <a:avLst/>
          </a:prstGeom>
        </p:spPr>
        <p:txBody>
          <a:bodyPr wrap="square">
            <a:spAutoFit/>
          </a:bodyPr>
          <a:lstStyle/>
          <a:p>
            <a:pPr algn="just">
              <a:lnSpc>
                <a:spcPct val="200000"/>
              </a:lnSpc>
            </a:pPr>
            <a:r>
              <a:rPr lang="en-US" sz="2800" dirty="0" smtClean="0">
                <a:latin typeface="Times New Roman" pitchFamily="18" charset="0"/>
                <a:cs typeface="Times New Roman" pitchFamily="18" charset="0"/>
              </a:rPr>
              <a:t>By adding speed and visibility to their logistics operations, retailers delight online customers, and keep them coming back for more.</a:t>
            </a:r>
            <a:endParaRPr lang="en-US" sz="28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12845"/>
            <a:ext cx="8610600" cy="6370975"/>
          </a:xfrm>
          <a:prstGeom prst="rect">
            <a:avLst/>
          </a:prstGeom>
        </p:spPr>
        <p:txBody>
          <a:bodyPr wrap="square">
            <a:spAutoFit/>
          </a:bodyPr>
          <a:lstStyle/>
          <a:p>
            <a:pPr algn="just"/>
            <a:r>
              <a:rPr lang="en-US" sz="2400" dirty="0" smtClean="0">
                <a:latin typeface="Times New Roman" pitchFamily="18" charset="0"/>
                <a:cs typeface="Times New Roman" pitchFamily="18" charset="0"/>
              </a:rPr>
              <a:t>Order fulfillment includes all of the activities from the point of a customer’s purchase decision until the product is delivered to the customer and he or she is fully satisfied with its quality and functionality. For e-</a:t>
            </a:r>
            <a:r>
              <a:rPr lang="en-US" sz="2400" dirty="0" err="1" smtClean="0">
                <a:latin typeface="Times New Roman" pitchFamily="18" charset="0"/>
                <a:cs typeface="Times New Roman" pitchFamily="18" charset="0"/>
              </a:rPr>
              <a:t>tailers</a:t>
            </a:r>
            <a:r>
              <a:rPr lang="en-US" sz="2400" dirty="0" smtClean="0">
                <a:latin typeface="Times New Roman" pitchFamily="18" charset="0"/>
                <a:cs typeface="Times New Roman" pitchFamily="18" charset="0"/>
              </a:rPr>
              <a:t>, e-fulfillment comprises the following five distinct processes that may be performed by the e-</a:t>
            </a:r>
            <a:r>
              <a:rPr lang="en-US" sz="2400" dirty="0" err="1" smtClean="0">
                <a:latin typeface="Times New Roman" pitchFamily="18" charset="0"/>
                <a:cs typeface="Times New Roman" pitchFamily="18" charset="0"/>
              </a:rPr>
              <a:t>tailer</a:t>
            </a:r>
            <a:r>
              <a:rPr lang="en-US" sz="2400" dirty="0" smtClean="0">
                <a:latin typeface="Times New Roman" pitchFamily="18" charset="0"/>
                <a:cs typeface="Times New Roman" pitchFamily="18" charset="0"/>
              </a:rPr>
              <a:t> or outsourced to other partners: </a:t>
            </a:r>
          </a:p>
          <a:p>
            <a:pPr algn="just"/>
            <a:r>
              <a:rPr lang="en-US" sz="2400" dirty="0" smtClean="0">
                <a:latin typeface="Times New Roman" pitchFamily="18" charset="0"/>
                <a:cs typeface="Times New Roman" pitchFamily="18" charset="0"/>
              </a:rPr>
              <a:t> </a:t>
            </a:r>
          </a:p>
          <a:p>
            <a:pPr algn="just">
              <a:buFont typeface="Arial" pitchFamily="34" charset="0"/>
              <a:buChar char="•"/>
            </a:pPr>
            <a:r>
              <a:rPr lang="en-US" sz="2400" dirty="0" smtClean="0">
                <a:latin typeface="Times New Roman" pitchFamily="18" charset="0"/>
                <a:cs typeface="Times New Roman" pitchFamily="18" charset="0"/>
              </a:rPr>
              <a:t>Order capture (the process of taking a customer from the point of a buy decision through successful data capture and checkout).  </a:t>
            </a:r>
          </a:p>
          <a:p>
            <a:pPr algn="just">
              <a:buFont typeface="Arial" pitchFamily="34" charset="0"/>
              <a:buChar char="•"/>
            </a:pPr>
            <a:r>
              <a:rPr lang="en-US" sz="2400" dirty="0" smtClean="0">
                <a:latin typeface="Times New Roman" pitchFamily="18" charset="0"/>
                <a:cs typeface="Times New Roman" pitchFamily="18" charset="0"/>
              </a:rPr>
              <a:t>Order processing (preparing the order for pick and pack, including credit checking, pick list creation, invoicing, and address label generation). </a:t>
            </a:r>
          </a:p>
          <a:p>
            <a:pPr algn="just">
              <a:buFont typeface="Arial" pitchFamily="34" charset="0"/>
              <a:buChar char="•"/>
            </a:pPr>
            <a:r>
              <a:rPr lang="en-US" sz="2400" dirty="0" smtClean="0">
                <a:latin typeface="Times New Roman" pitchFamily="18" charset="0"/>
                <a:cs typeface="Times New Roman" pitchFamily="18" charset="0"/>
              </a:rPr>
              <a:t>Pick and pack (physically selecting the correct items, inspecting them, and preparing them for shipment). </a:t>
            </a:r>
          </a:p>
          <a:p>
            <a:pPr algn="just">
              <a:buFont typeface="Arial" pitchFamily="34" charset="0"/>
              <a:buChar char="•"/>
            </a:pPr>
            <a:r>
              <a:rPr lang="en-US" sz="2400" dirty="0" smtClean="0">
                <a:latin typeface="Times New Roman" pitchFamily="18" charset="0"/>
                <a:cs typeface="Times New Roman" pitchFamily="18" charset="0"/>
              </a:rPr>
              <a:t>Ship (transporting the goods from the warehouse to the customer’s address).</a:t>
            </a:r>
          </a:p>
          <a:p>
            <a:pPr algn="just">
              <a:buFont typeface="Arial" pitchFamily="34" charset="0"/>
              <a:buChar char="•"/>
            </a:pPr>
            <a:r>
              <a:rPr lang="en-US" sz="2400" dirty="0" smtClean="0">
                <a:latin typeface="Times New Roman" pitchFamily="18" charset="0"/>
                <a:cs typeface="Times New Roman" pitchFamily="18" charset="0"/>
              </a:rPr>
              <a:t>After-sales service and returns handling</a:t>
            </a:r>
            <a:endParaRPr lang="en-US" sz="24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47800"/>
            <a:ext cx="8610600" cy="2958502"/>
          </a:xfrm>
          <a:prstGeom prst="rect">
            <a:avLst/>
          </a:prstGeom>
        </p:spPr>
        <p:txBody>
          <a:bodyPr wrap="square">
            <a:spAutoFit/>
          </a:bodyPr>
          <a:lstStyle/>
          <a:p>
            <a:pPr algn="just">
              <a:lnSpc>
                <a:spcPct val="150000"/>
              </a:lnSpc>
            </a:pPr>
            <a:r>
              <a:rPr lang="en-US" sz="3200" b="1" dirty="0" smtClean="0">
                <a:latin typeface="Times New Roman" pitchFamily="18" charset="0"/>
                <a:cs typeface="Times New Roman" pitchFamily="18" charset="0"/>
              </a:rPr>
              <a:t>The art of managing the organization’s relationship with the customers and prospective clients refer to customer relationship management</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915400" cy="6186309"/>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Need for Customer Relationship Management</a:t>
            </a:r>
          </a:p>
          <a:p>
            <a:pPr algn="just">
              <a:lnSpc>
                <a:spcPct val="150000"/>
              </a:lnSpc>
            </a:pPr>
            <a:endParaRPr lang="en-US" sz="2400" dirty="0" smtClean="0">
              <a:latin typeface="Times New Roman" pitchFamily="18" charset="0"/>
              <a:cs typeface="Times New Roman" pitchFamily="18" charset="0"/>
            </a:endParaRPr>
          </a:p>
          <a:p>
            <a:pPr algn="just">
              <a:lnSpc>
                <a:spcPct val="150000"/>
              </a:lnSpc>
              <a:buFont typeface="Wingdings" pitchFamily="2" charset="2"/>
              <a:buChar char="v"/>
            </a:pPr>
            <a:r>
              <a:rPr lang="en-US" sz="2400" dirty="0" smtClean="0">
                <a:latin typeface="Times New Roman" pitchFamily="18" charset="0"/>
                <a:cs typeface="Times New Roman" pitchFamily="18" charset="0"/>
              </a:rPr>
              <a:t>Customer Relationship Management leads to satisfied customers and eventually higher business </a:t>
            </a:r>
            <a:r>
              <a:rPr lang="en-US" sz="2400" dirty="0" err="1" smtClean="0">
                <a:latin typeface="Times New Roman" pitchFamily="18" charset="0"/>
                <a:cs typeface="Times New Roman" pitchFamily="18" charset="0"/>
              </a:rPr>
              <a:t>everytime</a:t>
            </a:r>
            <a:r>
              <a:rPr lang="en-US" sz="2400" dirty="0" smtClean="0">
                <a:latin typeface="Times New Roman" pitchFamily="18" charset="0"/>
                <a:cs typeface="Times New Roman" pitchFamily="18" charset="0"/>
              </a:rPr>
              <a:t>.</a:t>
            </a:r>
          </a:p>
          <a:p>
            <a:pPr algn="just">
              <a:lnSpc>
                <a:spcPct val="150000"/>
              </a:lnSpc>
              <a:buFont typeface="Wingdings" pitchFamily="2" charset="2"/>
              <a:buChar char="v"/>
            </a:pPr>
            <a:r>
              <a:rPr lang="en-US" sz="2400" dirty="0" smtClean="0">
                <a:latin typeface="Times New Roman" pitchFamily="18" charset="0"/>
                <a:cs typeface="Times New Roman" pitchFamily="18" charset="0"/>
              </a:rPr>
              <a:t>Customer Relationship Management goes a long way in retaining existing customers. Customer relationship management ensures customers return back home with a smile.</a:t>
            </a:r>
          </a:p>
          <a:p>
            <a:pPr algn="just">
              <a:lnSpc>
                <a:spcPct val="150000"/>
              </a:lnSpc>
              <a:buFont typeface="Wingdings" pitchFamily="2" charset="2"/>
              <a:buChar char="v"/>
            </a:pPr>
            <a:r>
              <a:rPr lang="en-US" sz="2400" dirty="0" smtClean="0">
                <a:latin typeface="Times New Roman" pitchFamily="18" charset="0"/>
                <a:cs typeface="Times New Roman" pitchFamily="18" charset="0"/>
              </a:rPr>
              <a:t>Customer relationship management improves the relationship between the organization and customers. Such activities strengthen the bond between the sales representatives and customers</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305800" cy="5632311"/>
          </a:xfrm>
          <a:prstGeom prst="rect">
            <a:avLst/>
          </a:prstGeom>
        </p:spPr>
        <p:txBody>
          <a:bodyPr wrap="square">
            <a:spAutoFit/>
          </a:bodyPr>
          <a:lstStyle/>
          <a:p>
            <a:pPr algn="just"/>
            <a:r>
              <a:rPr lang="en-US" sz="2400" b="1" dirty="0" smtClean="0">
                <a:latin typeface="Times New Roman" pitchFamily="18" charset="0"/>
                <a:cs typeface="Times New Roman" pitchFamily="18" charset="0"/>
              </a:rPr>
              <a:t>Steps to Customer Relationship Management</a:t>
            </a:r>
          </a:p>
          <a:p>
            <a:pPr algn="just"/>
            <a:endParaRPr lang="en-US" sz="2400" b="1" dirty="0" smtClean="0">
              <a:latin typeface="Times New Roman" pitchFamily="18" charset="0"/>
              <a:cs typeface="Times New Roman" pitchFamily="18" charset="0"/>
            </a:endParaRPr>
          </a:p>
          <a:p>
            <a:pPr algn="just">
              <a:lnSpc>
                <a:spcPct val="150000"/>
              </a:lnSpc>
            </a:pPr>
            <a:r>
              <a:rPr lang="en-US" sz="2400" b="1" dirty="0" smtClean="0">
                <a:latin typeface="Times New Roman" pitchFamily="18" charset="0"/>
                <a:cs typeface="Times New Roman" pitchFamily="18" charset="0"/>
              </a:rPr>
              <a:t>It is essential for the sales representatives to understand the needs, interest as well as budget of the customers</a:t>
            </a:r>
            <a:r>
              <a:rPr lang="en-US" sz="2400" dirty="0" smtClean="0">
                <a:latin typeface="Times New Roman" pitchFamily="18" charset="0"/>
                <a:cs typeface="Times New Roman" pitchFamily="18" charset="0"/>
              </a:rPr>
              <a:t>. Don’t suggest anything which would burn a hole in their pockets.</a:t>
            </a:r>
          </a:p>
          <a:p>
            <a:pPr algn="just">
              <a:lnSpc>
                <a:spcPct val="150000"/>
              </a:lnSpc>
            </a:pPr>
            <a:r>
              <a:rPr lang="en-US" sz="2400" b="1" dirty="0" smtClean="0">
                <a:latin typeface="Times New Roman" pitchFamily="18" charset="0"/>
                <a:cs typeface="Times New Roman" pitchFamily="18" charset="0"/>
              </a:rPr>
              <a:t>Never tell lies to the customers</a:t>
            </a:r>
            <a:r>
              <a:rPr lang="en-US" sz="2400" dirty="0" smtClean="0">
                <a:latin typeface="Times New Roman" pitchFamily="18" charset="0"/>
                <a:cs typeface="Times New Roman" pitchFamily="18" charset="0"/>
              </a:rPr>
              <a:t>. Convey them only what your product offers. Don’t cook fake stories or ever try to fool them.</a:t>
            </a:r>
          </a:p>
          <a:p>
            <a:pPr algn="just">
              <a:lnSpc>
                <a:spcPct val="150000"/>
              </a:lnSpc>
            </a:pPr>
            <a:r>
              <a:rPr lang="en-US" sz="2400" b="1" dirty="0" smtClean="0">
                <a:latin typeface="Times New Roman" pitchFamily="18" charset="0"/>
                <a:cs typeface="Times New Roman" pitchFamily="18" charset="0"/>
              </a:rPr>
              <a:t>It is a sin to make customers waiting</a:t>
            </a:r>
            <a:r>
              <a:rPr lang="en-US" sz="2400" dirty="0" smtClean="0">
                <a:latin typeface="Times New Roman" pitchFamily="18" charset="0"/>
                <a:cs typeface="Times New Roman" pitchFamily="18" charset="0"/>
              </a:rPr>
              <a:t>. Sales professionals should reach meetings on or before time. Make sure you are there at the venue before the customer reaches.</a:t>
            </a: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15400" cy="5565947"/>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A sales professional should think from the customer’s perspective</a:t>
            </a:r>
            <a:r>
              <a:rPr lang="en-US" sz="2400" dirty="0" smtClean="0">
                <a:latin typeface="Times New Roman" pitchFamily="18" charset="0"/>
                <a:cs typeface="Times New Roman" pitchFamily="18" charset="0"/>
              </a:rPr>
              <a:t>. Don’t only think about your own targets and incentives. Suggest only what is right for the customer. Don’t sell an expensive mobile to a customer who earns rupees five thousand per month. He would never come back to you and your organization would lose one of its esteemed customers.</a:t>
            </a:r>
          </a:p>
          <a:p>
            <a:pPr algn="just">
              <a:lnSpc>
                <a:spcPct val="150000"/>
              </a:lnSpc>
            </a:pPr>
            <a:r>
              <a:rPr lang="en-US" sz="2400" b="1" dirty="0" smtClean="0">
                <a:latin typeface="Times New Roman" pitchFamily="18" charset="0"/>
                <a:cs typeface="Times New Roman" pitchFamily="18" charset="0"/>
              </a:rPr>
              <a:t>Don’t oversell</a:t>
            </a:r>
            <a:r>
              <a:rPr lang="en-US" sz="2400" dirty="0" smtClean="0">
                <a:latin typeface="Times New Roman" pitchFamily="18" charset="0"/>
                <a:cs typeface="Times New Roman" pitchFamily="18" charset="0"/>
              </a:rPr>
              <a:t>. Being pushy does not work in sales. It a customer needs something; he would definitely purchase the same. Never irritate the customer or make his life hell. Don’t call him more than twice in a single day.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7227941"/>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An individual needs time to develop trust in you and your product</a:t>
            </a:r>
            <a:r>
              <a:rPr lang="en-US" sz="2400" dirty="0" smtClean="0">
                <a:latin typeface="Times New Roman" pitchFamily="18" charset="0"/>
                <a:cs typeface="Times New Roman" pitchFamily="18" charset="0"/>
              </a:rPr>
              <a:t>. Give him time to think and decide.</a:t>
            </a:r>
          </a:p>
          <a:p>
            <a:pPr algn="just">
              <a:lnSpc>
                <a:spcPct val="150000"/>
              </a:lnSpc>
            </a:pPr>
            <a:r>
              <a:rPr lang="en-US" sz="2400" b="1" dirty="0" smtClean="0">
                <a:latin typeface="Times New Roman" pitchFamily="18" charset="0"/>
                <a:cs typeface="Times New Roman" pitchFamily="18" charset="0"/>
              </a:rPr>
              <a:t>Never be rude to customers</a:t>
            </a:r>
            <a:r>
              <a:rPr lang="en-US" sz="2400" dirty="0" smtClean="0">
                <a:latin typeface="Times New Roman" pitchFamily="18" charset="0"/>
                <a:cs typeface="Times New Roman" pitchFamily="18" charset="0"/>
              </a:rPr>
              <a:t>. Handle the customers with patience and care. One should never ever get hyper with the customers.</a:t>
            </a:r>
          </a:p>
          <a:p>
            <a:pPr algn="just">
              <a:lnSpc>
                <a:spcPct val="150000"/>
              </a:lnSpc>
            </a:pPr>
            <a:r>
              <a:rPr lang="en-US" sz="2400" b="1" dirty="0" smtClean="0">
                <a:latin typeface="Times New Roman" pitchFamily="18" charset="0"/>
                <a:cs typeface="Times New Roman" pitchFamily="18" charset="0"/>
              </a:rPr>
              <a:t>Attend sales meeting with a cool mind</a:t>
            </a:r>
            <a:r>
              <a:rPr lang="en-US" sz="2400" dirty="0" smtClean="0">
                <a:latin typeface="Times New Roman" pitchFamily="18" charset="0"/>
                <a:cs typeface="Times New Roman" pitchFamily="18" charset="0"/>
              </a:rPr>
              <a:t>. Greet the customers with a smile and try to solve their queries at the earliest.</a:t>
            </a:r>
          </a:p>
          <a:p>
            <a:pPr algn="just">
              <a:lnSpc>
                <a:spcPct val="150000"/>
              </a:lnSpc>
            </a:pPr>
            <a:r>
              <a:rPr lang="en-US" sz="2400" b="1" dirty="0" smtClean="0">
                <a:latin typeface="Times New Roman" pitchFamily="18" charset="0"/>
                <a:cs typeface="Times New Roman" pitchFamily="18" charset="0"/>
              </a:rPr>
              <a:t>Keep in touch with the customers even after the deal</a:t>
            </a:r>
            <a:r>
              <a:rPr lang="en-US" sz="2400" dirty="0" smtClean="0">
                <a:latin typeface="Times New Roman" pitchFamily="18" charset="0"/>
                <a:cs typeface="Times New Roman" pitchFamily="18" charset="0"/>
              </a:rPr>
              <a:t>. Devise customer loyalty programs for them to return to your organization. Give them bonus points or gifts on every second purchase.</a:t>
            </a:r>
          </a:p>
          <a:p>
            <a:pPr algn="just">
              <a:lnSpc>
                <a:spcPct val="150000"/>
              </a:lnSpc>
            </a:pPr>
            <a:r>
              <a:rPr lang="en-US" sz="2400" b="1" dirty="0" smtClean="0">
                <a:latin typeface="Times New Roman" pitchFamily="18" charset="0"/>
                <a:cs typeface="Times New Roman" pitchFamily="18" charset="0"/>
              </a:rPr>
              <a:t>The sales manger must provide necessary training to the sales team to teach them how to interact with the customers</a:t>
            </a:r>
            <a:r>
              <a:rPr lang="en-US" sz="2400" dirty="0" smtClean="0">
                <a:latin typeface="Times New Roman" pitchFamily="18" charset="0"/>
                <a:cs typeface="Times New Roman" pitchFamily="18" charset="0"/>
              </a:rPr>
              <a:t>. Remember customers are the assets of every business and it is important to keep them happy and satisfied for successful functioning of organization.</a:t>
            </a:r>
            <a:endParaRPr lang="en-US" sz="24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686800" cy="5078313"/>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An ERP system focuses on the management of business information, offering a macro view into a company by integrating disparate systems across functional groups such as procurement, finance, distribution, and inventory control.  A Supply Chain Management system ties in supply chain partners who help a company find the raw materials it needs to deliver products and services to its customers. The integration of both systems usually poses some challenge to CIOs, as there is no set formula as to which system should be implemented first.</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Supply Chain Management</a:t>
            </a:r>
            <a:endParaRPr lang="en-IN" dirty="0">
              <a:solidFill>
                <a:srgbClr val="C00000"/>
              </a:solidFill>
            </a:endParaRPr>
          </a:p>
        </p:txBody>
      </p:sp>
      <p:sp>
        <p:nvSpPr>
          <p:cNvPr id="3" name="Content Placeholder 2"/>
          <p:cNvSpPr>
            <a:spLocks noGrp="1"/>
          </p:cNvSpPr>
          <p:nvPr>
            <p:ph idx="1"/>
          </p:nvPr>
        </p:nvSpPr>
        <p:spPr>
          <a:xfrm>
            <a:off x="457200" y="1600200"/>
            <a:ext cx="8229600" cy="4853136"/>
          </a:xfrm>
        </p:spPr>
        <p:txBody>
          <a:bodyPr>
            <a:normAutofit fontScale="85000" lnSpcReduction="10000"/>
          </a:bodyPr>
          <a:lstStyle/>
          <a:p>
            <a:r>
              <a:rPr lang="en-IN" dirty="0" smtClean="0"/>
              <a:t>A set of processes and sub-processes which attempt to implement and optimize the functions, connected entities, and interacting elements of a supply chain. </a:t>
            </a:r>
          </a:p>
          <a:p>
            <a:r>
              <a:rPr lang="en-IN" dirty="0" smtClean="0"/>
              <a:t>Involves:</a:t>
            </a:r>
          </a:p>
          <a:p>
            <a:pPr>
              <a:buNone/>
            </a:pPr>
            <a:r>
              <a:rPr lang="en-IN" dirty="0"/>
              <a:t> </a:t>
            </a:r>
            <a:r>
              <a:rPr lang="en-IN" dirty="0" smtClean="0"/>
              <a:t>  – Organizations, procedures, people.</a:t>
            </a:r>
          </a:p>
          <a:p>
            <a:pPr>
              <a:buNone/>
            </a:pPr>
            <a:r>
              <a:rPr lang="en-IN" dirty="0"/>
              <a:t> </a:t>
            </a:r>
            <a:r>
              <a:rPr lang="en-IN" dirty="0" smtClean="0"/>
              <a:t>  – Activities: Purchasing, delivery, packaging, checking, warehousing, etc.</a:t>
            </a:r>
          </a:p>
          <a:p>
            <a:pPr>
              <a:buNone/>
            </a:pPr>
            <a:r>
              <a:rPr lang="en-IN" dirty="0"/>
              <a:t> </a:t>
            </a:r>
            <a:r>
              <a:rPr lang="en-IN" dirty="0" smtClean="0"/>
              <a:t>  – Establishment of long-term relationships with suppliers (supply alliances) and distributors </a:t>
            </a:r>
          </a:p>
          <a:p>
            <a:pPr>
              <a:buNone/>
            </a:pPr>
            <a:r>
              <a:rPr lang="en-IN" dirty="0"/>
              <a:t> </a:t>
            </a:r>
            <a:r>
              <a:rPr lang="en-IN" dirty="0" smtClean="0"/>
              <a:t>  – Effective flow of information through the supply chain</a:t>
            </a:r>
          </a:p>
          <a:p>
            <a:pPr>
              <a:buNone/>
            </a:pPr>
            <a:r>
              <a:rPr lang="en-IN" dirty="0"/>
              <a:t> </a:t>
            </a:r>
            <a:r>
              <a:rPr lang="en-IN" dirty="0" smtClean="0"/>
              <a:t>  – Supply chain optimization</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normAutofit fontScale="90000"/>
          </a:bodyPr>
          <a:lstStyle/>
          <a:p>
            <a:r>
              <a:rPr lang="en-US" b="1" dirty="0" smtClean="0">
                <a:latin typeface="Times New Roman" pitchFamily="18" charset="0"/>
                <a:cs typeface="Times New Roman" pitchFamily="18" charset="0"/>
              </a:rPr>
              <a:t>Enterprise Resource Planning (ERP) and Supply Chain Management (SCM)</a:t>
            </a:r>
            <a:endParaRPr lang="en-US"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534400" cy="6370975"/>
          </a:xfrm>
          <a:prstGeom prst="rect">
            <a:avLst/>
          </a:prstGeom>
        </p:spPr>
        <p:txBody>
          <a:bodyPr wrap="square">
            <a:spAutoFit/>
          </a:bodyPr>
          <a:lstStyle/>
          <a:p>
            <a:pPr algn="just" fontAlgn="base"/>
            <a:r>
              <a:rPr lang="en-US" sz="2400" b="1" dirty="0" smtClean="0">
                <a:latin typeface="Times New Roman" pitchFamily="18" charset="0"/>
                <a:cs typeface="Times New Roman" pitchFamily="18" charset="0"/>
              </a:rPr>
              <a:t>Advantages of Implementing an ERP System before Supply Chain</a:t>
            </a:r>
          </a:p>
          <a:p>
            <a:pPr algn="just" fontAlgn="base">
              <a:lnSpc>
                <a:spcPct val="150000"/>
              </a:lnSpc>
            </a:pPr>
            <a:r>
              <a:rPr lang="en-US" sz="2400" dirty="0" smtClean="0">
                <a:latin typeface="Times New Roman" pitchFamily="18" charset="0"/>
                <a:cs typeface="Times New Roman" pitchFamily="18" charset="0"/>
              </a:rPr>
              <a:t>ERP can be executed for corporate functions like human resources, finance and accounting, basic industry-specific procedures, reporting and planning.  There are a number of advantages to building a Supply Chain system on top of an existing ERP platform.</a:t>
            </a:r>
          </a:p>
          <a:p>
            <a:pPr algn="just" fontAlgn="base">
              <a:lnSpc>
                <a:spcPct val="150000"/>
              </a:lnSpc>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An ERP system outlines a smart process for the company to use technology to automate manual or mundane work processes therefore, making it easier to streamline supply chain management practices.</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4457952"/>
          </a:xfrm>
          <a:prstGeom prst="rect">
            <a:avLst/>
          </a:prstGeom>
        </p:spPr>
        <p:txBody>
          <a:bodyPr wrap="square">
            <a:spAutoFit/>
          </a:bodyPr>
          <a:lstStyle/>
          <a:p>
            <a:pPr fontAlgn="base">
              <a:lnSpc>
                <a:spcPct val="150000"/>
              </a:lnSpc>
            </a:pPr>
            <a:r>
              <a:rPr lang="en-US" sz="2400" dirty="0" smtClean="0">
                <a:latin typeface="Times New Roman" pitchFamily="18" charset="0"/>
                <a:cs typeface="Times New Roman" pitchFamily="18" charset="0"/>
              </a:rPr>
              <a:t>• ERP systems help to define roles and responsibilities of different users and ensure that ownership is assigned at various levels. This is critical to managing the various aspects of a supply chain management system.</a:t>
            </a:r>
          </a:p>
          <a:p>
            <a:pPr fontAlgn="base">
              <a:lnSpc>
                <a:spcPct val="150000"/>
              </a:lnSpc>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ERP implementations also help users to gain familiarity with technology systems, terms and sets expectations making transitions to supply chain management applications smoother.</a:t>
            </a:r>
            <a:endParaRPr lang="en-US" sz="24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8847"/>
            <a:ext cx="8610600" cy="6186309"/>
          </a:xfrm>
          <a:prstGeom prst="rect">
            <a:avLst/>
          </a:prstGeom>
        </p:spPr>
        <p:txBody>
          <a:bodyPr wrap="square">
            <a:spAutoFit/>
          </a:bodyPr>
          <a:lstStyle/>
          <a:p>
            <a:pPr algn="just" fontAlgn="base">
              <a:lnSpc>
                <a:spcPct val="150000"/>
              </a:lnSpc>
            </a:pPr>
            <a:r>
              <a:rPr lang="en-US" sz="2400" dirty="0" smtClean="0">
                <a:latin typeface="Times New Roman" pitchFamily="18" charset="0"/>
                <a:cs typeface="Times New Roman" pitchFamily="18" charset="0"/>
              </a:rPr>
              <a:t>Benefits of Integrating ERP and Supply </a:t>
            </a:r>
            <a:r>
              <a:rPr lang="en-US" sz="2400" smtClean="0">
                <a:latin typeface="Times New Roman" pitchFamily="18" charset="0"/>
                <a:cs typeface="Times New Roman" pitchFamily="18" charset="0"/>
              </a:rPr>
              <a:t>Chain Systems</a:t>
            </a:r>
          </a:p>
          <a:p>
            <a:pPr algn="just" fontAlgn="base">
              <a:lnSpc>
                <a:spcPct val="150000"/>
              </a:lnSpc>
            </a:pPr>
            <a:endParaRPr lang="en-US" sz="2400" dirty="0" smtClean="0">
              <a:latin typeface="Times New Roman" pitchFamily="18" charset="0"/>
              <a:cs typeface="Times New Roman" pitchFamily="18" charset="0"/>
            </a:endParaRPr>
          </a:p>
          <a:p>
            <a:pPr algn="just" fontAlgn="base">
              <a:lnSpc>
                <a:spcPct val="150000"/>
              </a:lnSpc>
            </a:pPr>
            <a:r>
              <a:rPr lang="en-US" sz="2400" dirty="0" smtClean="0">
                <a:latin typeface="Times New Roman" pitchFamily="18" charset="0"/>
                <a:cs typeface="Times New Roman" pitchFamily="18" charset="0"/>
              </a:rPr>
              <a:t>There are many success stories and unfortunately much-hyped failures as well. However, if most projects follow some simple guidelines, companies can increase the chance of success, deliver on time, and proudly involve the relevant group of users who utilize the system to maximum gain. Some benefits to look forward to include: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Improved efficiencies, lower costs and improve productivity</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Ability to provide better services to customers, and therefore increase customer retention</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3911135"/>
          </a:xfrm>
          <a:prstGeom prst="rect">
            <a:avLst/>
          </a:prstGeom>
        </p:spPr>
        <p:txBody>
          <a:bodyPr wrap="square">
            <a:spAutoFit/>
          </a:bodyPr>
          <a:lstStyle/>
          <a:p>
            <a:pPr>
              <a:lnSpc>
                <a:spcPct val="150000"/>
              </a:lnSpc>
            </a:pPr>
            <a:r>
              <a:rPr lang="en-US" sz="2400" dirty="0" smtClean="0">
                <a:latin typeface="Times New Roman" pitchFamily="18" charset="0"/>
                <a:cs typeface="Times New Roman" pitchFamily="18" charset="0"/>
              </a:rPr>
              <a:t>• Increased ability to manage resources through a streamlined process, and in some cases, an automated workflow</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Leveraging IT to enhance the speed of tasks and increase production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Ability to cope with business changes in the future and to adapt to changing rules and regulations, therefore enabling the organization to compete more effectively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Benefits of SCM</a:t>
            </a:r>
            <a:endParaRPr lang="en-IN" dirty="0">
              <a:solidFill>
                <a:srgbClr val="C00000"/>
              </a:solidFill>
            </a:endParaRPr>
          </a:p>
        </p:txBody>
      </p:sp>
      <p:sp>
        <p:nvSpPr>
          <p:cNvPr id="3" name="Content Placeholder 2"/>
          <p:cNvSpPr>
            <a:spLocks noGrp="1"/>
          </p:cNvSpPr>
          <p:nvPr>
            <p:ph idx="1"/>
          </p:nvPr>
        </p:nvSpPr>
        <p:spPr/>
        <p:txBody>
          <a:bodyPr/>
          <a:lstStyle/>
          <a:p>
            <a:r>
              <a:rPr lang="en-IN" dirty="0" smtClean="0"/>
              <a:t>Reduce uncertainty along the chain</a:t>
            </a:r>
          </a:p>
          <a:p>
            <a:r>
              <a:rPr lang="en-IN" dirty="0" smtClean="0"/>
              <a:t>Proper inventory levels in the chain </a:t>
            </a:r>
          </a:p>
          <a:p>
            <a:r>
              <a:rPr lang="en-IN" dirty="0" smtClean="0"/>
              <a:t>Minimize delays </a:t>
            </a:r>
          </a:p>
          <a:p>
            <a:r>
              <a:rPr lang="en-IN" dirty="0" smtClean="0"/>
              <a:t>Eliminate rush (unplanned) activities </a:t>
            </a:r>
          </a:p>
          <a:p>
            <a:r>
              <a:rPr lang="en-IN" dirty="0" smtClean="0"/>
              <a:t>Provide good customer service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Why is SCM Important?</a:t>
            </a:r>
            <a:endParaRPr lang="en-IN" dirty="0"/>
          </a:p>
        </p:txBody>
      </p:sp>
      <p:sp>
        <p:nvSpPr>
          <p:cNvPr id="3" name="Content Placeholder 2"/>
          <p:cNvSpPr>
            <a:spLocks noGrp="1"/>
          </p:cNvSpPr>
          <p:nvPr>
            <p:ph idx="1"/>
          </p:nvPr>
        </p:nvSpPr>
        <p:spPr/>
        <p:txBody>
          <a:bodyPr>
            <a:normAutofit fontScale="92500" lnSpcReduction="20000"/>
          </a:bodyPr>
          <a:lstStyle/>
          <a:p>
            <a:r>
              <a:rPr lang="en-US" sz="3600" b="1" dirty="0" smtClean="0">
                <a:solidFill>
                  <a:srgbClr val="008000"/>
                </a:solidFill>
              </a:rPr>
              <a:t>Strategic Advantage </a:t>
            </a:r>
            <a:r>
              <a:rPr lang="en-US" sz="3600" b="1" dirty="0" smtClean="0"/>
              <a:t>–</a:t>
            </a:r>
            <a:r>
              <a:rPr lang="en-US" sz="3600" dirty="0" smtClean="0"/>
              <a:t> </a:t>
            </a:r>
            <a:r>
              <a:rPr lang="en-US" sz="3600" b="1" dirty="0" smtClean="0"/>
              <a:t>It Can Drive Strategy</a:t>
            </a:r>
          </a:p>
          <a:p>
            <a:pPr>
              <a:buNone/>
            </a:pPr>
            <a:r>
              <a:rPr lang="en-US" sz="3600" b="1" dirty="0" smtClean="0"/>
              <a:t>	</a:t>
            </a:r>
            <a:r>
              <a:rPr lang="en-US" dirty="0" smtClean="0"/>
              <a:t>* Manufacturing is becoming more efficient</a:t>
            </a:r>
          </a:p>
          <a:p>
            <a:pPr>
              <a:buNone/>
            </a:pPr>
            <a:r>
              <a:rPr lang="en-US" dirty="0" smtClean="0"/>
              <a:t>	* SCM offers opportunity for differentiation (Dell) or 	cost reduction (Wal-Mart or Big Bazaar)</a:t>
            </a:r>
          </a:p>
          <a:p>
            <a:r>
              <a:rPr lang="en-US" sz="3600" b="1" dirty="0" smtClean="0">
                <a:solidFill>
                  <a:srgbClr val="008000"/>
                </a:solidFill>
              </a:rPr>
              <a:t>Globalization</a:t>
            </a:r>
            <a:r>
              <a:rPr lang="en-US" sz="3600" dirty="0" smtClean="0">
                <a:solidFill>
                  <a:srgbClr val="008000"/>
                </a:solidFill>
              </a:rPr>
              <a:t> </a:t>
            </a:r>
            <a:r>
              <a:rPr lang="en-US" sz="3600" b="1" dirty="0" smtClean="0"/>
              <a:t>–</a:t>
            </a:r>
            <a:r>
              <a:rPr lang="en-US" sz="3600" dirty="0" smtClean="0"/>
              <a:t> </a:t>
            </a:r>
            <a:r>
              <a:rPr lang="en-US" sz="3600" b="1" dirty="0" smtClean="0"/>
              <a:t>It Covers The World</a:t>
            </a:r>
          </a:p>
          <a:p>
            <a:pPr>
              <a:buNone/>
            </a:pPr>
            <a:r>
              <a:rPr lang="en-US" sz="3600" dirty="0" smtClean="0"/>
              <a:t>	* </a:t>
            </a:r>
            <a:r>
              <a:rPr lang="en-US" dirty="0" smtClean="0"/>
              <a:t>Requires greater coordination of production    	and distribution</a:t>
            </a:r>
          </a:p>
          <a:p>
            <a:pPr>
              <a:buNone/>
            </a:pPr>
            <a:r>
              <a:rPr lang="en-US" dirty="0" smtClean="0"/>
              <a:t>	* Increased risk of supply chain interruption</a:t>
            </a:r>
          </a:p>
          <a:p>
            <a:pPr>
              <a:buNone/>
            </a:pPr>
            <a:r>
              <a:rPr lang="en-US" dirty="0" smtClean="0"/>
              <a:t>	* Increases need for robust and flexible supply chains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3600" dirty="0" smtClean="0"/>
              <a:t>At the company level, supply chain management impacts</a:t>
            </a:r>
          </a:p>
          <a:p>
            <a:pPr>
              <a:buNone/>
            </a:pPr>
            <a:r>
              <a:rPr lang="en-US" sz="3600" dirty="0" smtClean="0"/>
              <a:t>	</a:t>
            </a:r>
            <a:r>
              <a:rPr lang="en-US" dirty="0" smtClean="0"/>
              <a:t>* </a:t>
            </a:r>
            <a:r>
              <a:rPr lang="en-US" b="1" dirty="0" smtClean="0"/>
              <a:t>COST</a:t>
            </a:r>
            <a:r>
              <a:rPr lang="en-US" dirty="0" smtClean="0"/>
              <a:t> – For many products, 20% to 40% of total product costs are controllable logistics costs. </a:t>
            </a:r>
          </a:p>
          <a:p>
            <a:pPr>
              <a:buNone/>
            </a:pPr>
            <a:r>
              <a:rPr lang="en-US" dirty="0" smtClean="0"/>
              <a:t>	* </a:t>
            </a:r>
            <a:r>
              <a:rPr lang="en-US" b="1" dirty="0" smtClean="0"/>
              <a:t>SERVICE</a:t>
            </a:r>
            <a:r>
              <a:rPr lang="en-US" dirty="0" smtClean="0"/>
              <a:t> – For many products, performance factors such as inventory availability and speed of delivery are critical to customer satisfaction. </a:t>
            </a:r>
            <a:endParaRPr lang="en-US" sz="3600"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Problems along with SCM</a:t>
            </a:r>
            <a:endParaRPr lang="en-IN" dirty="0">
              <a:solidFill>
                <a:srgbClr val="C00000"/>
              </a:solidFill>
            </a:endParaRPr>
          </a:p>
        </p:txBody>
      </p:sp>
      <p:sp>
        <p:nvSpPr>
          <p:cNvPr id="3" name="Content Placeholder 2"/>
          <p:cNvSpPr>
            <a:spLocks noGrp="1"/>
          </p:cNvSpPr>
          <p:nvPr>
            <p:ph idx="1"/>
          </p:nvPr>
        </p:nvSpPr>
        <p:spPr/>
        <p:txBody>
          <a:bodyPr/>
          <a:lstStyle/>
          <a:p>
            <a:r>
              <a:rPr lang="en-IN" dirty="0" smtClean="0"/>
              <a:t>Delays in production, distribution etc. </a:t>
            </a:r>
            <a:endParaRPr lang="en-IN" dirty="0"/>
          </a:p>
          <a:p>
            <a:r>
              <a:rPr lang="en-IN" dirty="0" smtClean="0"/>
              <a:t>Expensive Inventories </a:t>
            </a:r>
          </a:p>
          <a:p>
            <a:r>
              <a:rPr lang="en-IN" dirty="0" smtClean="0"/>
              <a:t>Lack of partners’ coordination </a:t>
            </a:r>
          </a:p>
          <a:p>
            <a:r>
              <a:rPr lang="en-IN" dirty="0" smtClean="0"/>
              <a:t>Uncertainties in deliveries </a:t>
            </a:r>
          </a:p>
          <a:p>
            <a:r>
              <a:rPr lang="en-IN" dirty="0" smtClean="0"/>
              <a:t>Poor demand forecast </a:t>
            </a:r>
          </a:p>
          <a:p>
            <a:r>
              <a:rPr lang="en-IN" dirty="0" smtClean="0"/>
              <a:t>Interference with production </a:t>
            </a:r>
          </a:p>
          <a:p>
            <a:r>
              <a:rPr lang="en-IN" dirty="0" smtClean="0"/>
              <a:t>Poor quality</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2923</Words>
  <Application>Microsoft Office PowerPoint</Application>
  <PresentationFormat>On-screen Show (4:3)</PresentationFormat>
  <Paragraphs>231</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Supply Chain Management</vt:lpstr>
      <vt:lpstr>What is Supply Chain</vt:lpstr>
      <vt:lpstr>Three Flows in Supply Chain</vt:lpstr>
      <vt:lpstr>Slide 4</vt:lpstr>
      <vt:lpstr>Supply Chain Management</vt:lpstr>
      <vt:lpstr>Benefits of SCM</vt:lpstr>
      <vt:lpstr>Why is SCM Important?</vt:lpstr>
      <vt:lpstr>Slide 8</vt:lpstr>
      <vt:lpstr>Problems along with SCM</vt:lpstr>
      <vt:lpstr>More Challenges</vt:lpstr>
      <vt:lpstr>Variability in SCM</vt:lpstr>
      <vt:lpstr>Push/Pull View of  Supply Chains</vt:lpstr>
      <vt:lpstr>Push/Pull View of Supply Chains</vt:lpstr>
      <vt:lpstr>Push-Based Supply Chains</vt:lpstr>
      <vt:lpstr>Bullwhip Effect in Push-Based Supply Chains</vt:lpstr>
      <vt:lpstr>Pull-Based Supply Chains</vt:lpstr>
      <vt:lpstr>Implementation of Pull-Based Systems</vt:lpstr>
      <vt:lpstr>Decisions in Supply chain </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 E-FULLFILLMENT</vt:lpstr>
      <vt:lpstr>Slide 42</vt:lpstr>
      <vt:lpstr>Slide 43</vt:lpstr>
      <vt:lpstr>Slide 44</vt:lpstr>
      <vt:lpstr>Slide 45</vt:lpstr>
      <vt:lpstr>Slide 46</vt:lpstr>
      <vt:lpstr>Slide 47</vt:lpstr>
      <vt:lpstr>Slide 48</vt:lpstr>
      <vt:lpstr>Slide 49</vt:lpstr>
      <vt:lpstr>Enterprise Resource Planning (ERP) and Supply Chain Management (SCM)</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Decisions in Supply chain</dc:title>
  <dc:creator>Tanu</dc:creator>
  <cp:lastModifiedBy>AkM</cp:lastModifiedBy>
  <cp:revision>26</cp:revision>
  <dcterms:created xsi:type="dcterms:W3CDTF">2017-10-31T10:20:52Z</dcterms:created>
  <dcterms:modified xsi:type="dcterms:W3CDTF">2017-11-22T19:18:37Z</dcterms:modified>
</cp:coreProperties>
</file>