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85" r:id="rId14"/>
    <p:sldId id="271" r:id="rId15"/>
    <p:sldId id="272" r:id="rId16"/>
    <p:sldId id="274" r:id="rId17"/>
    <p:sldId id="276" r:id="rId18"/>
    <p:sldId id="277" r:id="rId19"/>
    <p:sldId id="278" r:id="rId20"/>
    <p:sldId id="279" r:id="rId21"/>
    <p:sldId id="280" r:id="rId22"/>
    <p:sldId id="281" r:id="rId23"/>
    <p:sldId id="282" r:id="rId24"/>
    <p:sldId id="283" r:id="rId25"/>
    <p:sldId id="286" r:id="rId26"/>
    <p:sldId id="268" r:id="rId27"/>
    <p:sldId id="287" r:id="rId28"/>
    <p:sldId id="288" r:id="rId29"/>
    <p:sldId id="289" r:id="rId30"/>
    <p:sldId id="290" r:id="rId31"/>
    <p:sldId id="292" r:id="rId32"/>
    <p:sldId id="269" r:id="rId33"/>
    <p:sldId id="291" r:id="rId34"/>
    <p:sldId id="293" r:id="rId35"/>
    <p:sldId id="294" r:id="rId36"/>
    <p:sldId id="295" r:id="rId37"/>
    <p:sldId id="296" r:id="rId38"/>
    <p:sldId id="297" r:id="rId39"/>
    <p:sldId id="298" r:id="rId40"/>
    <p:sldId id="299" r:id="rId41"/>
    <p:sldId id="300" r:id="rId42"/>
    <p:sldId id="301" r:id="rId43"/>
    <p:sldId id="305" r:id="rId44"/>
    <p:sldId id="307" r:id="rId45"/>
    <p:sldId id="308" r:id="rId46"/>
    <p:sldId id="309" r:id="rId47"/>
    <p:sldId id="310" r:id="rId48"/>
    <p:sldId id="311" r:id="rId49"/>
    <p:sldId id="331" r:id="rId50"/>
    <p:sldId id="349" r:id="rId51"/>
    <p:sldId id="350" r:id="rId52"/>
    <p:sldId id="318" r:id="rId53"/>
    <p:sldId id="319" r:id="rId54"/>
    <p:sldId id="320" r:id="rId55"/>
    <p:sldId id="323" r:id="rId56"/>
    <p:sldId id="324" r:id="rId57"/>
    <p:sldId id="325" r:id="rId58"/>
    <p:sldId id="326" r:id="rId59"/>
    <p:sldId id="327" r:id="rId60"/>
    <p:sldId id="328" r:id="rId61"/>
    <p:sldId id="329" r:id="rId62"/>
    <p:sldId id="312" r:id="rId63"/>
    <p:sldId id="330"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DF2C60C-21F4-4BD5-AF26-6C524B2CD49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2C60C-21F4-4BD5-AF26-6C524B2CD49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2C60C-21F4-4BD5-AF26-6C524B2CD49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961B70-4A46-4FD3-9D1A-BB90EE76A44E}" type="datetimeFigureOut">
              <a:rPr lang="en-IN" smtClean="0"/>
              <a:pPr/>
              <a:t>23-11-2017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DF2C60C-21F4-4BD5-AF26-6C524B2CD491}"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961B70-4A46-4FD3-9D1A-BB90EE76A44E}" type="datetimeFigureOut">
              <a:rPr lang="en-IN" smtClean="0"/>
              <a:pPr/>
              <a:t>23-11-2017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F2C60C-21F4-4BD5-AF26-6C524B2CD491}"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50"/>
                </a:solidFill>
              </a:rPr>
              <a:t>Project Quality Management </a:t>
            </a:r>
            <a:endParaRPr lang="en-IN" dirty="0">
              <a:solidFill>
                <a:srgbClr val="00B050"/>
              </a:solidFill>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67544" y="228600"/>
            <a:ext cx="8524056" cy="1143000"/>
          </a:xfrm>
        </p:spPr>
        <p:txBody>
          <a:bodyPr/>
          <a:lstStyle/>
          <a:p>
            <a:r>
              <a:rPr lang="en-US" dirty="0" smtClean="0"/>
              <a:t>Project Quality Management</a:t>
            </a:r>
          </a:p>
        </p:txBody>
      </p:sp>
      <p:sp>
        <p:nvSpPr>
          <p:cNvPr id="12292" name="Rectangle 3"/>
          <p:cNvSpPr>
            <a:spLocks noGrp="1" noChangeArrowheads="1"/>
          </p:cNvSpPr>
          <p:nvPr>
            <p:ph idx="1"/>
          </p:nvPr>
        </p:nvSpPr>
        <p:spPr>
          <a:xfrm>
            <a:off x="152400" y="1447800"/>
            <a:ext cx="8991600" cy="4953000"/>
          </a:xfrm>
        </p:spPr>
        <p:txBody>
          <a:bodyPr>
            <a:normAutofit/>
          </a:bodyPr>
          <a:lstStyle/>
          <a:p>
            <a:r>
              <a:rPr lang="en-US" b="1" dirty="0" smtClean="0"/>
              <a:t>Project quality management </a:t>
            </a:r>
            <a:r>
              <a:rPr lang="en-US" dirty="0" smtClean="0"/>
              <a:t>ensures that the project will satisfy the needs for which it was undertaken</a:t>
            </a:r>
          </a:p>
          <a:p>
            <a:r>
              <a:rPr lang="en-US" dirty="0" smtClean="0"/>
              <a:t>It includes creating and formulating policies &amp; procedures in order to ensure project meets its defined needs.</a:t>
            </a:r>
          </a:p>
          <a:p>
            <a:r>
              <a:rPr lang="en-US" dirty="0" smtClean="0"/>
              <a:t>PQM includes all the activities of the overall management function that determine the quality policy, objectives, and responsibilities and implement them within the quality system.</a:t>
            </a:r>
          </a:p>
          <a:p>
            <a:endParaRPr lang="en-US" dirty="0" smtClean="0"/>
          </a:p>
        </p:txBody>
      </p:sp>
      <p:sp>
        <p:nvSpPr>
          <p:cNvPr id="12290" name="Footer Placeholder 4"/>
          <p:cNvSpPr>
            <a:spLocks noGrp="1"/>
          </p:cNvSpPr>
          <p:nvPr>
            <p:ph type="ftr" sz="quarter" idx="11"/>
          </p:nvPr>
        </p:nvSpPr>
        <p:spPr bwMode="auto">
          <a:noFill/>
          <a:ln>
            <a:miter lim="800000"/>
            <a:headEnd/>
            <a:tailEnd/>
          </a:ln>
        </p:spPr>
        <p:txBody>
          <a:bodyPr/>
          <a:lstStyle/>
          <a:p>
            <a:r>
              <a:rPr lang="en-US" smtClean="0"/>
              <a:t>Chapter 8 - Project Quality Management</a:t>
            </a:r>
          </a:p>
        </p:txBody>
      </p:sp>
      <p:sp>
        <p:nvSpPr>
          <p:cNvPr id="6" name="Slide Number Placeholder 5"/>
          <p:cNvSpPr>
            <a:spLocks noGrp="1"/>
          </p:cNvSpPr>
          <p:nvPr>
            <p:ph type="sldNum" sz="quarter" idx="12"/>
          </p:nvPr>
        </p:nvSpPr>
        <p:spPr/>
        <p:txBody>
          <a:bodyPr/>
          <a:lstStyle/>
          <a:p>
            <a:pPr>
              <a:defRPr/>
            </a:pPr>
            <a:fld id="{822DEF37-8549-44B2-8F04-556160774072}"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22344"/>
          </a:xfrm>
        </p:spPr>
        <p:txBody>
          <a:bodyPr>
            <a:normAutofit fontScale="90000"/>
          </a:bodyPr>
          <a:lstStyle/>
          <a:p>
            <a:r>
              <a:rPr lang="en-US" dirty="0" smtClean="0"/>
              <a:t>Means of Implementation of PQM </a:t>
            </a:r>
            <a:endParaRPr lang="en-IN" dirty="0"/>
          </a:p>
        </p:txBody>
      </p:sp>
      <p:sp>
        <p:nvSpPr>
          <p:cNvPr id="3" name="Content Placeholder 2"/>
          <p:cNvSpPr>
            <a:spLocks noGrp="1"/>
          </p:cNvSpPr>
          <p:nvPr>
            <p:ph idx="1"/>
          </p:nvPr>
        </p:nvSpPr>
        <p:spPr/>
        <p:txBody>
          <a:bodyPr/>
          <a:lstStyle/>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smtClean="0"/>
              <a:t>Chapter 8 - Project Quality Management</a:t>
            </a:r>
            <a:endParaRPr lang="en-US"/>
          </a:p>
        </p:txBody>
      </p:sp>
      <p:sp>
        <p:nvSpPr>
          <p:cNvPr id="5" name="Slide Number Placeholder 4"/>
          <p:cNvSpPr>
            <a:spLocks noGrp="1"/>
          </p:cNvSpPr>
          <p:nvPr>
            <p:ph type="sldNum" sz="quarter" idx="12"/>
          </p:nvPr>
        </p:nvSpPr>
        <p:spPr/>
        <p:txBody>
          <a:bodyPr/>
          <a:lstStyle/>
          <a:p>
            <a:pPr>
              <a:defRPr/>
            </a:pPr>
            <a:fld id="{E30A0BA2-4015-49AC-9953-5638AEE72483}" type="slidenum">
              <a:rPr lang="en-US" smtClean="0"/>
              <a:pPr>
                <a:defRPr/>
              </a:pPr>
              <a:t>11</a:t>
            </a:fld>
            <a:endParaRPr lang="en-US" dirty="0"/>
          </a:p>
        </p:txBody>
      </p:sp>
      <p:sp>
        <p:nvSpPr>
          <p:cNvPr id="6" name="Rectangle 5"/>
          <p:cNvSpPr/>
          <p:nvPr/>
        </p:nvSpPr>
        <p:spPr>
          <a:xfrm>
            <a:off x="1905000" y="1600200"/>
            <a:ext cx="579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Quality Management</a:t>
            </a:r>
            <a:endParaRPr lang="en-IN" dirty="0"/>
          </a:p>
        </p:txBody>
      </p:sp>
      <p:sp>
        <p:nvSpPr>
          <p:cNvPr id="7" name="Rectangle 6"/>
          <p:cNvSpPr/>
          <p:nvPr/>
        </p:nvSpPr>
        <p:spPr>
          <a:xfrm>
            <a:off x="762000" y="3352800"/>
            <a:ext cx="198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Planning</a:t>
            </a:r>
            <a:endParaRPr lang="en-IN" dirty="0"/>
          </a:p>
        </p:txBody>
      </p:sp>
      <p:sp>
        <p:nvSpPr>
          <p:cNvPr id="9" name="Rectangle 8"/>
          <p:cNvSpPr/>
          <p:nvPr/>
        </p:nvSpPr>
        <p:spPr>
          <a:xfrm>
            <a:off x="6324600" y="3352800"/>
            <a:ext cx="198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Control</a:t>
            </a:r>
            <a:endParaRPr lang="en-IN" dirty="0"/>
          </a:p>
        </p:txBody>
      </p:sp>
      <p:sp>
        <p:nvSpPr>
          <p:cNvPr id="10" name="Rectangle 9"/>
          <p:cNvSpPr/>
          <p:nvPr/>
        </p:nvSpPr>
        <p:spPr>
          <a:xfrm>
            <a:off x="3581400" y="3352800"/>
            <a:ext cx="198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Assurance</a:t>
            </a:r>
            <a:endParaRPr lang="en-IN" dirty="0"/>
          </a:p>
        </p:txBody>
      </p:sp>
      <p:cxnSp>
        <p:nvCxnSpPr>
          <p:cNvPr id="14" name="Straight Arrow Connector 13"/>
          <p:cNvCxnSpPr/>
          <p:nvPr/>
        </p:nvCxnSpPr>
        <p:spPr>
          <a:xfrm flipH="1">
            <a:off x="1828800" y="2286000"/>
            <a:ext cx="2743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a:off x="4572000" y="22860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0" y="2286000"/>
            <a:ext cx="2743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Quality planning </a:t>
            </a:r>
            <a:endParaRPr lang="en-IN" dirty="0">
              <a:solidFill>
                <a:srgbClr val="FF0000"/>
              </a:solidFill>
            </a:endParaRPr>
          </a:p>
        </p:txBody>
      </p:sp>
      <p:sp>
        <p:nvSpPr>
          <p:cNvPr id="3" name="Content Placeholder 2"/>
          <p:cNvSpPr>
            <a:spLocks noGrp="1"/>
          </p:cNvSpPr>
          <p:nvPr>
            <p:ph idx="1"/>
          </p:nvPr>
        </p:nvSpPr>
        <p:spPr/>
        <p:txBody>
          <a:bodyPr/>
          <a:lstStyle/>
          <a:p>
            <a:pPr>
              <a:lnSpc>
                <a:spcPct val="90000"/>
              </a:lnSpc>
            </a:pPr>
            <a:r>
              <a:rPr lang="en-US" dirty="0" smtClean="0"/>
              <a:t>Quality Planning involves identifying with quality standards</a:t>
            </a:r>
          </a:p>
          <a:p>
            <a:pPr>
              <a:lnSpc>
                <a:spcPct val="90000"/>
              </a:lnSpc>
            </a:pPr>
            <a:r>
              <a:rPr lang="en-US" dirty="0" smtClean="0"/>
              <a:t>It is a key facilitating process during the Project planning Process</a:t>
            </a:r>
          </a:p>
          <a:p>
            <a:pPr>
              <a:lnSpc>
                <a:spcPct val="90000"/>
              </a:lnSpc>
            </a:pPr>
            <a:r>
              <a:rPr lang="en-US" dirty="0" smtClean="0"/>
              <a:t>In modern quality management quality is planned in and not inspected in </a:t>
            </a:r>
          </a:p>
          <a:p>
            <a:pPr>
              <a:lnSpc>
                <a:spcPct val="90000"/>
              </a:lnSpc>
            </a:pPr>
            <a:r>
              <a:rPr lang="en-US" dirty="0" smtClean="0"/>
              <a:t>Prior to the development of ISO 9000 series, quality planning concepts were widely discussed as part of quality assurance.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Chapter 8 - Project Quality Management</a:t>
            </a:r>
            <a:endParaRPr lang="en-US"/>
          </a:p>
        </p:txBody>
      </p:sp>
      <p:sp>
        <p:nvSpPr>
          <p:cNvPr id="3" name="Slide Number Placeholder 2"/>
          <p:cNvSpPr>
            <a:spLocks noGrp="1"/>
          </p:cNvSpPr>
          <p:nvPr>
            <p:ph type="sldNum" sz="quarter" idx="12"/>
          </p:nvPr>
        </p:nvSpPr>
        <p:spPr/>
        <p:txBody>
          <a:bodyPr/>
          <a:lstStyle/>
          <a:p>
            <a:pPr>
              <a:defRPr/>
            </a:pPr>
            <a:fld id="{067B03D7-B8BF-45A8-8B21-0E01B1F743E2}" type="slidenum">
              <a:rPr lang="en-US" smtClean="0"/>
              <a:pPr>
                <a:defRPr/>
              </a:pPr>
              <a:t>13</a:t>
            </a:fld>
            <a:endParaRPr lang="en-US"/>
          </a:p>
        </p:txBody>
      </p:sp>
      <p:sp>
        <p:nvSpPr>
          <p:cNvPr id="5" name="Rectangle 4"/>
          <p:cNvSpPr/>
          <p:nvPr/>
        </p:nvSpPr>
        <p:spPr>
          <a:xfrm>
            <a:off x="3048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endParaRPr lang="en-US" sz="1800" b="1" dirty="0" smtClean="0">
              <a:solidFill>
                <a:srgbClr val="002060"/>
              </a:solidFill>
            </a:endParaRPr>
          </a:p>
          <a:p>
            <a:pPr algn="ctr">
              <a:spcBef>
                <a:spcPct val="50000"/>
              </a:spcBef>
            </a:pPr>
            <a:r>
              <a:rPr lang="en-US" sz="1800" b="1" dirty="0" smtClean="0">
                <a:solidFill>
                  <a:srgbClr val="002060"/>
                </a:solidFill>
              </a:rPr>
              <a:t>INPUTS</a:t>
            </a:r>
          </a:p>
          <a:p>
            <a:pPr>
              <a:spcBef>
                <a:spcPct val="50000"/>
              </a:spcBef>
            </a:pPr>
            <a:r>
              <a:rPr lang="en-US" sz="1800" dirty="0" smtClean="0"/>
              <a:t>-Quality policy</a:t>
            </a:r>
          </a:p>
          <a:p>
            <a:pPr>
              <a:spcBef>
                <a:spcPct val="50000"/>
              </a:spcBef>
            </a:pPr>
            <a:r>
              <a:rPr lang="en-US" sz="1800" dirty="0" smtClean="0"/>
              <a:t>-Scope statement</a:t>
            </a:r>
          </a:p>
          <a:p>
            <a:pPr>
              <a:spcBef>
                <a:spcPct val="50000"/>
              </a:spcBef>
              <a:buFontTx/>
              <a:buChar char="-"/>
            </a:pPr>
            <a:r>
              <a:rPr lang="en-US" sz="1800" dirty="0" smtClean="0"/>
              <a:t>Product description</a:t>
            </a:r>
          </a:p>
          <a:p>
            <a:pPr>
              <a:spcBef>
                <a:spcPct val="50000"/>
              </a:spcBef>
              <a:buFontTx/>
              <a:buChar char="-"/>
            </a:pPr>
            <a:r>
              <a:rPr lang="en-US" sz="1800" dirty="0" smtClean="0"/>
              <a:t>Standards and regulations</a:t>
            </a:r>
          </a:p>
          <a:p>
            <a:pPr>
              <a:spcBef>
                <a:spcPct val="50000"/>
              </a:spcBef>
              <a:buFontTx/>
              <a:buChar char="-"/>
            </a:pPr>
            <a:r>
              <a:rPr lang="en-US" sz="1800" dirty="0" smtClean="0"/>
              <a:t>Other process outputs</a:t>
            </a:r>
          </a:p>
          <a:p>
            <a:pPr algn="ctr"/>
            <a:endParaRPr lang="en-IN" sz="1800" dirty="0"/>
          </a:p>
        </p:txBody>
      </p:sp>
      <p:sp>
        <p:nvSpPr>
          <p:cNvPr id="6" name="Rectangle 5"/>
          <p:cNvSpPr/>
          <p:nvPr/>
        </p:nvSpPr>
        <p:spPr>
          <a:xfrm>
            <a:off x="34290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en-US" sz="1800" b="1" dirty="0" smtClean="0">
                <a:solidFill>
                  <a:srgbClr val="002060"/>
                </a:solidFill>
              </a:rPr>
              <a:t>TOOLS AND TECH.</a:t>
            </a:r>
          </a:p>
          <a:p>
            <a:pPr>
              <a:spcBef>
                <a:spcPct val="50000"/>
              </a:spcBef>
              <a:buFontTx/>
              <a:buChar char="-"/>
            </a:pPr>
            <a:r>
              <a:rPr lang="en-US" sz="1800" dirty="0" smtClean="0"/>
              <a:t>benefit/ cost analysis</a:t>
            </a:r>
          </a:p>
          <a:p>
            <a:pPr>
              <a:spcBef>
                <a:spcPct val="50000"/>
              </a:spcBef>
              <a:buFontTx/>
              <a:buChar char="-"/>
            </a:pPr>
            <a:r>
              <a:rPr lang="en-US" sz="1800" dirty="0" smtClean="0"/>
              <a:t>Benchmarking</a:t>
            </a:r>
          </a:p>
          <a:p>
            <a:pPr>
              <a:spcBef>
                <a:spcPct val="50000"/>
              </a:spcBef>
              <a:buFontTx/>
              <a:buChar char="-"/>
            </a:pPr>
            <a:r>
              <a:rPr lang="en-US" sz="1800" dirty="0" smtClean="0"/>
              <a:t>Flowcharting</a:t>
            </a:r>
          </a:p>
          <a:p>
            <a:pPr>
              <a:spcBef>
                <a:spcPct val="50000"/>
              </a:spcBef>
              <a:buFontTx/>
              <a:buChar char="-"/>
            </a:pPr>
            <a:r>
              <a:rPr lang="en-US" sz="1800" dirty="0" smtClean="0"/>
              <a:t>Design of experiments</a:t>
            </a:r>
          </a:p>
          <a:p>
            <a:pPr algn="ctr"/>
            <a:endParaRPr lang="en-IN" sz="1800" dirty="0"/>
          </a:p>
        </p:txBody>
      </p:sp>
      <p:sp>
        <p:nvSpPr>
          <p:cNvPr id="7" name="Rectangle 6"/>
          <p:cNvSpPr/>
          <p:nvPr/>
        </p:nvSpPr>
        <p:spPr>
          <a:xfrm>
            <a:off x="65532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sz="1800" b="1" dirty="0" smtClean="0">
                <a:solidFill>
                  <a:srgbClr val="002060"/>
                </a:solidFill>
              </a:rPr>
              <a:t>OUTPUTS</a:t>
            </a:r>
          </a:p>
          <a:p>
            <a:pPr>
              <a:spcBef>
                <a:spcPct val="50000"/>
              </a:spcBef>
              <a:buFontTx/>
              <a:buChar char="-"/>
            </a:pPr>
            <a:r>
              <a:rPr lang="en-US" sz="1800" dirty="0" smtClean="0"/>
              <a:t>Quality management plan</a:t>
            </a:r>
          </a:p>
          <a:p>
            <a:pPr>
              <a:spcBef>
                <a:spcPct val="50000"/>
              </a:spcBef>
              <a:buFontTx/>
              <a:buChar char="-"/>
            </a:pPr>
            <a:r>
              <a:rPr lang="en-US" sz="1800" dirty="0" smtClean="0"/>
              <a:t>Operational definitions</a:t>
            </a:r>
          </a:p>
          <a:p>
            <a:pPr>
              <a:spcBef>
                <a:spcPct val="50000"/>
              </a:spcBef>
              <a:buFontTx/>
              <a:buChar char="-"/>
            </a:pPr>
            <a:r>
              <a:rPr lang="en-US" sz="1800" dirty="0" smtClean="0"/>
              <a:t>checklists</a:t>
            </a:r>
          </a:p>
          <a:p>
            <a:pPr>
              <a:spcBef>
                <a:spcPct val="50000"/>
              </a:spcBef>
              <a:buFontTx/>
              <a:buChar char="-"/>
            </a:pPr>
            <a:r>
              <a:rPr lang="en-US" sz="1800" dirty="0" smtClean="0"/>
              <a:t>Inputs to other processes</a:t>
            </a:r>
          </a:p>
          <a:p>
            <a:pPr algn="ctr"/>
            <a:endParaRPr lang="en-IN" sz="1800" dirty="0"/>
          </a:p>
        </p:txBody>
      </p:sp>
      <p:sp>
        <p:nvSpPr>
          <p:cNvPr id="9" name="Right Arrow 8"/>
          <p:cNvSpPr/>
          <p:nvPr/>
        </p:nvSpPr>
        <p:spPr>
          <a:xfrm>
            <a:off x="5943600" y="4038600"/>
            <a:ext cx="533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2819400" y="4038600"/>
            <a:ext cx="533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04800" y="609600"/>
            <a:ext cx="8458200" cy="1908215"/>
          </a:xfrm>
          <a:prstGeom prst="rect">
            <a:avLst/>
          </a:prstGeom>
          <a:noFill/>
        </p:spPr>
        <p:txBody>
          <a:bodyPr wrap="square" rtlCol="0">
            <a:spAutoFit/>
          </a:bodyPr>
          <a:lstStyle/>
          <a:p>
            <a:pPr marL="0" lvl="1" algn="ctr"/>
            <a:r>
              <a:rPr lang="en-US" sz="2800" b="1" dirty="0" smtClean="0">
                <a:solidFill>
                  <a:srgbClr val="FF0000"/>
                </a:solidFill>
              </a:rPr>
              <a:t>Quality Planning</a:t>
            </a:r>
            <a:r>
              <a:rPr lang="en-US" sz="2800" dirty="0" smtClean="0">
                <a:solidFill>
                  <a:srgbClr val="FF0000"/>
                </a:solidFill>
              </a:rPr>
              <a:t> </a:t>
            </a:r>
          </a:p>
          <a:p>
            <a:pPr marL="0" lvl="1"/>
            <a:endParaRPr lang="en-US" dirty="0" smtClean="0"/>
          </a:p>
          <a:p>
            <a:pPr marL="0" lvl="1"/>
            <a:r>
              <a:rPr lang="en-US" sz="2400" dirty="0" smtClean="0"/>
              <a:t>Identifying which quality standards are relevant to the project and how to satisfy them</a:t>
            </a:r>
          </a:p>
          <a:p>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Quality Planning Inputs</a:t>
            </a:r>
            <a:endParaRPr lang="en-IN" dirty="0">
              <a:solidFill>
                <a:srgbClr val="FF0000"/>
              </a:solidFill>
            </a:endParaRPr>
          </a:p>
        </p:txBody>
      </p:sp>
      <p:sp>
        <p:nvSpPr>
          <p:cNvPr id="3" name="Content Placeholder 2"/>
          <p:cNvSpPr>
            <a:spLocks noGrp="1"/>
          </p:cNvSpPr>
          <p:nvPr>
            <p:ph idx="1"/>
          </p:nvPr>
        </p:nvSpPr>
        <p:spPr/>
        <p:txBody>
          <a:bodyPr>
            <a:normAutofit/>
          </a:bodyPr>
          <a:lstStyle/>
          <a:p>
            <a:pPr>
              <a:buFontTx/>
              <a:buNone/>
            </a:pPr>
            <a:r>
              <a:rPr lang="en-US" b="1" dirty="0" smtClean="0">
                <a:solidFill>
                  <a:srgbClr val="FF0000"/>
                </a:solidFill>
              </a:rPr>
              <a:t>Quality policy </a:t>
            </a:r>
          </a:p>
          <a:p>
            <a:r>
              <a:rPr lang="en-US" dirty="0" smtClean="0"/>
              <a:t> the over all intentions and direction of an organization with regard to quality, as formally expressed by the top management </a:t>
            </a:r>
          </a:p>
          <a:p>
            <a:r>
              <a:rPr lang="en-US" dirty="0" smtClean="0"/>
              <a:t>In the case of a joint venture, a quality policy for the individual project should be developed</a:t>
            </a:r>
          </a:p>
          <a:p>
            <a:r>
              <a:rPr lang="en-US" dirty="0" smtClean="0"/>
              <a:t>The management team is responsible for dissipating the quality policy to all project stakeholders through appropriate information distribution channels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Quality Planning Inputs</a:t>
            </a:r>
            <a:endParaRPr lang="en-IN" dirty="0"/>
          </a:p>
        </p:txBody>
      </p:sp>
      <p:sp>
        <p:nvSpPr>
          <p:cNvPr id="3" name="Content Placeholder 2"/>
          <p:cNvSpPr>
            <a:spLocks noGrp="1"/>
          </p:cNvSpPr>
          <p:nvPr>
            <p:ph idx="1"/>
          </p:nvPr>
        </p:nvSpPr>
        <p:spPr/>
        <p:txBody>
          <a:bodyPr/>
          <a:lstStyle/>
          <a:p>
            <a:pPr>
              <a:buFontTx/>
              <a:buNone/>
            </a:pPr>
            <a:r>
              <a:rPr lang="en-US" b="1" dirty="0" smtClean="0">
                <a:solidFill>
                  <a:srgbClr val="FF0000"/>
                </a:solidFill>
              </a:rPr>
              <a:t>Scope Statement</a:t>
            </a:r>
          </a:p>
          <a:p>
            <a:r>
              <a:rPr lang="en-US" dirty="0" smtClean="0"/>
              <a:t>The scope statement is a key input to quality planning because  it documents major project deliverables as well as project objectives which serve to define important stakeholder requirements</a:t>
            </a:r>
          </a:p>
          <a:p>
            <a:pPr>
              <a:buFontTx/>
              <a:buNone/>
            </a:pPr>
            <a:r>
              <a:rPr lang="en-US" b="1" dirty="0" smtClean="0">
                <a:solidFill>
                  <a:srgbClr val="FF0000"/>
                </a:solidFill>
              </a:rPr>
              <a:t>Product description</a:t>
            </a:r>
          </a:p>
          <a:p>
            <a:r>
              <a:rPr lang="en-US" dirty="0" smtClean="0"/>
              <a:t>Although the elements of the product description may be embodied in the scope statement, the product  description often contains details of technical issues and other concerns that may affect quality planning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Quality Planning Inputs</a:t>
            </a:r>
            <a:endParaRPr lang="en-IN" dirty="0"/>
          </a:p>
        </p:txBody>
      </p:sp>
      <p:sp>
        <p:nvSpPr>
          <p:cNvPr id="3" name="Content Placeholder 2"/>
          <p:cNvSpPr>
            <a:spLocks noGrp="1"/>
          </p:cNvSpPr>
          <p:nvPr>
            <p:ph idx="1"/>
          </p:nvPr>
        </p:nvSpPr>
        <p:spPr/>
        <p:txBody>
          <a:bodyPr>
            <a:normAutofit lnSpcReduction="10000"/>
          </a:bodyPr>
          <a:lstStyle/>
          <a:p>
            <a:pPr>
              <a:buFontTx/>
              <a:buNone/>
            </a:pPr>
            <a:r>
              <a:rPr lang="en-US" b="1" dirty="0" smtClean="0">
                <a:solidFill>
                  <a:srgbClr val="FF0000"/>
                </a:solidFill>
              </a:rPr>
              <a:t>Standards and Regulations</a:t>
            </a:r>
            <a:endParaRPr lang="en-US" b="1" dirty="0" smtClean="0"/>
          </a:p>
          <a:p>
            <a:r>
              <a:rPr lang="en-US" dirty="0" smtClean="0"/>
              <a:t>The project management team any application-area-specific standards or regulations that may affect the project</a:t>
            </a:r>
          </a:p>
          <a:p>
            <a:pPr>
              <a:lnSpc>
                <a:spcPct val="90000"/>
              </a:lnSpc>
              <a:buFontTx/>
              <a:buNone/>
            </a:pPr>
            <a:r>
              <a:rPr lang="en-US" b="1" dirty="0" smtClean="0">
                <a:solidFill>
                  <a:srgbClr val="FF0000"/>
                </a:solidFill>
              </a:rPr>
              <a:t>Other Process Outputs</a:t>
            </a:r>
            <a:endParaRPr lang="en-US" b="1" dirty="0" smtClean="0">
              <a:solidFill>
                <a:srgbClr val="FFFF00"/>
              </a:solidFill>
            </a:endParaRPr>
          </a:p>
          <a:p>
            <a:pPr>
              <a:lnSpc>
                <a:spcPct val="90000"/>
              </a:lnSpc>
            </a:pPr>
            <a:r>
              <a:rPr lang="en-US" dirty="0" smtClean="0"/>
              <a:t>In addition to the scope statement and product description, processes in other knowledge areas may produce outputs that should be considered as part of the quality planning</a:t>
            </a:r>
          </a:p>
          <a:p>
            <a:pPr>
              <a:lnSpc>
                <a:spcPct val="90000"/>
              </a:lnSpc>
            </a:pPr>
            <a:r>
              <a:rPr lang="en-US" b="1" dirty="0" smtClean="0"/>
              <a:t>Example</a:t>
            </a:r>
            <a:r>
              <a:rPr lang="en-US" dirty="0" smtClean="0"/>
              <a:t>: procurement planning outputs may identify contractor quality requirements that should be reflected in the overall Quality Management Plan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Planning</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solidFill>
                  <a:srgbClr val="FF0000"/>
                </a:solidFill>
              </a:rPr>
              <a:t>Benefit / cost analysis</a:t>
            </a:r>
            <a:endParaRPr lang="en-US" b="1" dirty="0" smtClean="0">
              <a:solidFill>
                <a:srgbClr val="FFFF00"/>
              </a:solidFill>
            </a:endParaRPr>
          </a:p>
          <a:p>
            <a:r>
              <a:rPr lang="en-US" dirty="0" smtClean="0"/>
              <a:t>The planning process must consider benefit/cost tradeoffs</a:t>
            </a:r>
          </a:p>
          <a:p>
            <a:r>
              <a:rPr lang="en-US" dirty="0" smtClean="0"/>
              <a:t>The Primary Benefit: Is less work, higher productivity, lower costs, and increased stakeholder satisfaction</a:t>
            </a:r>
          </a:p>
          <a:p>
            <a:r>
              <a:rPr lang="en-US" dirty="0" smtClean="0"/>
              <a:t>The Primary Cost: Is the expanses associated with PQM activities</a:t>
            </a:r>
          </a:p>
          <a:p>
            <a:pPr>
              <a:buFontTx/>
              <a:buNone/>
            </a:pPr>
            <a:r>
              <a:rPr lang="en-US" dirty="0" smtClean="0"/>
              <a:t>Note: it is elementary that the benefit should outweigh the cost</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Planning</a:t>
            </a:r>
            <a:endParaRPr lang="en-IN" dirty="0"/>
          </a:p>
        </p:txBody>
      </p:sp>
      <p:sp>
        <p:nvSpPr>
          <p:cNvPr id="3" name="Content Placeholder 2"/>
          <p:cNvSpPr>
            <a:spLocks noGrp="1"/>
          </p:cNvSpPr>
          <p:nvPr>
            <p:ph idx="1"/>
          </p:nvPr>
        </p:nvSpPr>
        <p:spPr/>
        <p:txBody>
          <a:bodyPr>
            <a:normAutofit fontScale="92500"/>
          </a:bodyPr>
          <a:lstStyle/>
          <a:p>
            <a:pPr>
              <a:lnSpc>
                <a:spcPct val="90000"/>
              </a:lnSpc>
              <a:buFontTx/>
              <a:buNone/>
            </a:pPr>
            <a:r>
              <a:rPr lang="en-US" b="1" dirty="0" smtClean="0">
                <a:solidFill>
                  <a:srgbClr val="FF0000"/>
                </a:solidFill>
              </a:rPr>
              <a:t>Benchmarking </a:t>
            </a:r>
          </a:p>
          <a:p>
            <a:pPr>
              <a:lnSpc>
                <a:spcPct val="90000"/>
              </a:lnSpc>
            </a:pPr>
            <a:r>
              <a:rPr lang="en-US" sz="3600" dirty="0" smtClean="0"/>
              <a:t>Benchmarking involves comparing actual or planned project practices to those of other projects to generate ideas to:</a:t>
            </a:r>
          </a:p>
          <a:p>
            <a:pPr>
              <a:lnSpc>
                <a:spcPct val="90000"/>
              </a:lnSpc>
              <a:buFontTx/>
              <a:buNone/>
            </a:pPr>
            <a:r>
              <a:rPr lang="en-US" dirty="0" smtClean="0"/>
              <a:t> 1- Generate ideas for improvement</a:t>
            </a:r>
          </a:p>
          <a:p>
            <a:pPr>
              <a:lnSpc>
                <a:spcPct val="90000"/>
              </a:lnSpc>
              <a:buFontTx/>
              <a:buNone/>
            </a:pPr>
            <a:r>
              <a:rPr lang="en-US" dirty="0" smtClean="0"/>
              <a:t> 2- provide a standard for measurement of performance</a:t>
            </a:r>
          </a:p>
          <a:p>
            <a:pPr>
              <a:lnSpc>
                <a:spcPct val="90000"/>
              </a:lnSpc>
              <a:buFontTx/>
              <a:buNone/>
            </a:pPr>
            <a:endParaRPr lang="en-US" dirty="0" smtClean="0"/>
          </a:p>
          <a:p>
            <a:pPr>
              <a:lnSpc>
                <a:spcPct val="90000"/>
              </a:lnSpc>
              <a:buFontTx/>
              <a:buNone/>
            </a:pPr>
            <a:r>
              <a:rPr lang="en-US" dirty="0" smtClean="0"/>
              <a:t>Note: other projects compared may be within the same organization or out side and may be within the same application area or in another</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Planning</a:t>
            </a:r>
            <a:endParaRPr lang="en-IN" dirty="0"/>
          </a:p>
        </p:txBody>
      </p:sp>
      <p:sp>
        <p:nvSpPr>
          <p:cNvPr id="3" name="Content Placeholder 2"/>
          <p:cNvSpPr>
            <a:spLocks noGrp="1"/>
          </p:cNvSpPr>
          <p:nvPr>
            <p:ph idx="1"/>
          </p:nvPr>
        </p:nvSpPr>
        <p:spPr/>
        <p:txBody>
          <a:bodyPr>
            <a:normAutofit/>
          </a:bodyPr>
          <a:lstStyle/>
          <a:p>
            <a:pPr>
              <a:lnSpc>
                <a:spcPct val="90000"/>
              </a:lnSpc>
              <a:buFontTx/>
              <a:buNone/>
            </a:pPr>
            <a:r>
              <a:rPr lang="en-US" b="1" dirty="0" smtClean="0">
                <a:solidFill>
                  <a:srgbClr val="FF0000"/>
                </a:solidFill>
              </a:rPr>
              <a:t>Flow charting </a:t>
            </a:r>
            <a:endParaRPr lang="en-US" b="1" dirty="0" smtClean="0">
              <a:solidFill>
                <a:srgbClr val="FFFF00"/>
              </a:solidFill>
            </a:endParaRPr>
          </a:p>
          <a:p>
            <a:pPr>
              <a:lnSpc>
                <a:spcPct val="90000"/>
              </a:lnSpc>
            </a:pPr>
            <a:r>
              <a:rPr lang="en-US" dirty="0" smtClean="0"/>
              <a:t>The flowcharting techniques in quality management generally include</a:t>
            </a:r>
          </a:p>
          <a:p>
            <a:pPr>
              <a:lnSpc>
                <a:spcPct val="90000"/>
              </a:lnSpc>
              <a:buFontTx/>
              <a:buChar char="-"/>
            </a:pPr>
            <a:r>
              <a:rPr lang="en-US" dirty="0" smtClean="0"/>
              <a:t>cause and effect diagram </a:t>
            </a:r>
          </a:p>
          <a:p>
            <a:pPr>
              <a:lnSpc>
                <a:spcPct val="90000"/>
              </a:lnSpc>
              <a:buFontTx/>
              <a:buChar char="-"/>
            </a:pPr>
            <a:r>
              <a:rPr lang="en-US" dirty="0" smtClean="0"/>
              <a:t>System or process flow charts</a:t>
            </a:r>
          </a:p>
          <a:p>
            <a:pPr>
              <a:lnSpc>
                <a:spcPct val="90000"/>
              </a:lnSpc>
              <a:buFontTx/>
              <a:buChar char="-"/>
            </a:pPr>
            <a:endParaRPr lang="en-US" dirty="0" smtClean="0"/>
          </a:p>
          <a:p>
            <a:pPr>
              <a:lnSpc>
                <a:spcPct val="90000"/>
              </a:lnSpc>
            </a:pPr>
            <a:r>
              <a:rPr lang="en-US" dirty="0" smtClean="0"/>
              <a:t>Flowcharting can help in anticipating probable quality problems and thus helps to develop approaches for dealing with them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rPr>
              <a:t>What is Quality?</a:t>
            </a:r>
            <a:endParaRPr lang="en-IN" dirty="0"/>
          </a:p>
        </p:txBody>
      </p:sp>
      <p:sp>
        <p:nvSpPr>
          <p:cNvPr id="3" name="Content Placeholder 2"/>
          <p:cNvSpPr>
            <a:spLocks noGrp="1"/>
          </p:cNvSpPr>
          <p:nvPr>
            <p:ph idx="1"/>
          </p:nvPr>
        </p:nvSpPr>
        <p:spPr/>
        <p:txBody>
          <a:bodyPr>
            <a:normAutofit/>
          </a:bodyPr>
          <a:lstStyle/>
          <a:p>
            <a:pPr algn="just">
              <a:lnSpc>
                <a:spcPct val="90000"/>
              </a:lnSpc>
              <a:buNone/>
              <a:defRPr/>
            </a:pPr>
            <a:r>
              <a:rPr lang="en-US" dirty="0" smtClean="0">
                <a:latin typeface="Times New Roman" pitchFamily="18" charset="0"/>
              </a:rPr>
              <a:t>   The </a:t>
            </a:r>
            <a:r>
              <a:rPr lang="en-US" dirty="0">
                <a:latin typeface="Times New Roman" pitchFamily="18" charset="0"/>
              </a:rPr>
              <a:t>concept and vocabulary of quality are </a:t>
            </a:r>
            <a:r>
              <a:rPr lang="en-US" dirty="0" smtClean="0">
                <a:latin typeface="Times New Roman" pitchFamily="18" charset="0"/>
              </a:rPr>
              <a:t>elusive. Different </a:t>
            </a:r>
            <a:r>
              <a:rPr lang="en-US" dirty="0">
                <a:latin typeface="Times New Roman" pitchFamily="18" charset="0"/>
              </a:rPr>
              <a:t>people interpret quality differently. Few can define quality in measurable terms that can be proved </a:t>
            </a:r>
            <a:r>
              <a:rPr lang="en-US" dirty="0" smtClean="0">
                <a:latin typeface="Times New Roman" pitchFamily="18" charset="0"/>
              </a:rPr>
              <a:t>operationalize. </a:t>
            </a:r>
            <a:r>
              <a:rPr lang="en-US" dirty="0">
                <a:latin typeface="Times New Roman" pitchFamily="18" charset="0"/>
              </a:rPr>
              <a:t>When asked what differentiates their product or service;</a:t>
            </a:r>
          </a:p>
          <a:p>
            <a:pPr algn="just">
              <a:lnSpc>
                <a:spcPct val="90000"/>
              </a:lnSpc>
              <a:buNone/>
              <a:defRPr/>
            </a:pPr>
            <a:r>
              <a:rPr lang="en-US" dirty="0">
                <a:latin typeface="Times New Roman" pitchFamily="18" charset="0"/>
              </a:rPr>
              <a:t>    </a:t>
            </a:r>
            <a:r>
              <a:rPr lang="en-US" dirty="0" smtClean="0">
                <a:latin typeface="Times New Roman" pitchFamily="18" charset="0"/>
              </a:rPr>
              <a:t>The </a:t>
            </a:r>
            <a:r>
              <a:rPr lang="en-US" u="sng" dirty="0">
                <a:solidFill>
                  <a:srgbClr val="0070C0"/>
                </a:solidFill>
                <a:latin typeface="Times New Roman" pitchFamily="18" charset="0"/>
              </a:rPr>
              <a:t>banker</a:t>
            </a:r>
            <a:r>
              <a:rPr lang="en-US" dirty="0">
                <a:solidFill>
                  <a:srgbClr val="0070C0"/>
                </a:solidFill>
                <a:latin typeface="Times New Roman" pitchFamily="18" charset="0"/>
              </a:rPr>
              <a:t> </a:t>
            </a:r>
            <a:r>
              <a:rPr lang="en-US" dirty="0">
                <a:latin typeface="Times New Roman" pitchFamily="18" charset="0"/>
              </a:rPr>
              <a:t>will answer” service”</a:t>
            </a:r>
          </a:p>
          <a:p>
            <a:pPr algn="just">
              <a:lnSpc>
                <a:spcPct val="90000"/>
              </a:lnSpc>
              <a:buNone/>
              <a:defRPr/>
            </a:pPr>
            <a:r>
              <a:rPr lang="en-US" dirty="0">
                <a:latin typeface="Times New Roman" pitchFamily="18" charset="0"/>
              </a:rPr>
              <a:t>    </a:t>
            </a:r>
            <a:r>
              <a:rPr lang="en-US" dirty="0" smtClean="0">
                <a:latin typeface="Times New Roman" pitchFamily="18" charset="0"/>
              </a:rPr>
              <a:t>The </a:t>
            </a:r>
            <a:r>
              <a:rPr lang="en-US" u="sng" dirty="0">
                <a:solidFill>
                  <a:srgbClr val="0070C0"/>
                </a:solidFill>
                <a:latin typeface="Times New Roman" pitchFamily="18" charset="0"/>
              </a:rPr>
              <a:t>healthcare</a:t>
            </a:r>
            <a:r>
              <a:rPr lang="en-US" dirty="0">
                <a:latin typeface="Times New Roman" pitchFamily="18" charset="0"/>
              </a:rPr>
              <a:t> worker will answer “quality health care”</a:t>
            </a:r>
          </a:p>
          <a:p>
            <a:pPr algn="just">
              <a:lnSpc>
                <a:spcPct val="90000"/>
              </a:lnSpc>
              <a:buNone/>
              <a:defRPr/>
            </a:pPr>
            <a:r>
              <a:rPr lang="en-US" dirty="0">
                <a:latin typeface="Times New Roman" pitchFamily="18" charset="0"/>
              </a:rPr>
              <a:t>    </a:t>
            </a:r>
            <a:r>
              <a:rPr lang="en-US" dirty="0" smtClean="0">
                <a:latin typeface="Times New Roman" pitchFamily="18" charset="0"/>
              </a:rPr>
              <a:t>The </a:t>
            </a:r>
            <a:r>
              <a:rPr lang="en-US" u="sng" dirty="0" smtClean="0">
                <a:solidFill>
                  <a:srgbClr val="0070C0"/>
                </a:solidFill>
                <a:latin typeface="Times New Roman" pitchFamily="18" charset="0"/>
              </a:rPr>
              <a:t>hotel employee </a:t>
            </a:r>
            <a:r>
              <a:rPr lang="en-US" dirty="0" smtClean="0">
                <a:latin typeface="Times New Roman" pitchFamily="18" charset="0"/>
              </a:rPr>
              <a:t>will </a:t>
            </a:r>
            <a:r>
              <a:rPr lang="en-US" dirty="0">
                <a:latin typeface="Times New Roman" pitchFamily="18" charset="0"/>
              </a:rPr>
              <a:t>answer “customer satisfaction”</a:t>
            </a:r>
          </a:p>
          <a:p>
            <a:pPr algn="just">
              <a:lnSpc>
                <a:spcPct val="90000"/>
              </a:lnSpc>
              <a:buNone/>
              <a:defRPr/>
            </a:pPr>
            <a:r>
              <a:rPr lang="en-US" dirty="0">
                <a:latin typeface="Times New Roman" pitchFamily="18" charset="0"/>
              </a:rPr>
              <a:t>    </a:t>
            </a:r>
            <a:r>
              <a:rPr lang="en-US" dirty="0" smtClean="0">
                <a:latin typeface="Times New Roman" pitchFamily="18" charset="0"/>
              </a:rPr>
              <a:t>The </a:t>
            </a:r>
            <a:r>
              <a:rPr lang="en-US" u="sng" dirty="0">
                <a:solidFill>
                  <a:srgbClr val="0070C0"/>
                </a:solidFill>
                <a:latin typeface="Times New Roman" pitchFamily="18" charset="0"/>
              </a:rPr>
              <a:t>manufacturer</a:t>
            </a:r>
            <a:r>
              <a:rPr lang="en-US" dirty="0">
                <a:latin typeface="Times New Roman" pitchFamily="18" charset="0"/>
              </a:rPr>
              <a:t> will simply answer “quality product”</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Planning</a:t>
            </a:r>
            <a:endParaRPr lang="en-IN" dirty="0"/>
          </a:p>
        </p:txBody>
      </p:sp>
      <p:sp>
        <p:nvSpPr>
          <p:cNvPr id="3" name="Content Placeholder 2"/>
          <p:cNvSpPr>
            <a:spLocks noGrp="1"/>
          </p:cNvSpPr>
          <p:nvPr>
            <p:ph idx="1"/>
          </p:nvPr>
        </p:nvSpPr>
        <p:spPr/>
        <p:txBody>
          <a:bodyPr>
            <a:normAutofit/>
          </a:bodyPr>
          <a:lstStyle/>
          <a:p>
            <a:pPr>
              <a:lnSpc>
                <a:spcPct val="90000"/>
              </a:lnSpc>
              <a:buFontTx/>
              <a:buNone/>
            </a:pPr>
            <a:r>
              <a:rPr lang="en-US" b="1" dirty="0" smtClean="0">
                <a:solidFill>
                  <a:srgbClr val="FF0000"/>
                </a:solidFill>
              </a:rPr>
              <a:t>Design of Experiments</a:t>
            </a:r>
          </a:p>
          <a:p>
            <a:pPr>
              <a:lnSpc>
                <a:spcPct val="90000"/>
              </a:lnSpc>
            </a:pPr>
            <a:r>
              <a:rPr lang="en-US" dirty="0" smtClean="0"/>
              <a:t>This is an analytical technique which aims to define variables that have most influence on the overall outcome</a:t>
            </a:r>
          </a:p>
          <a:p>
            <a:pPr>
              <a:lnSpc>
                <a:spcPct val="90000"/>
              </a:lnSpc>
            </a:pPr>
            <a:r>
              <a:rPr lang="en-US" dirty="0" smtClean="0"/>
              <a:t>This technique is commonly applicable to the product of the project issues.</a:t>
            </a:r>
          </a:p>
          <a:p>
            <a:pPr>
              <a:lnSpc>
                <a:spcPct val="90000"/>
              </a:lnSpc>
            </a:pPr>
            <a:r>
              <a:rPr lang="en-US" dirty="0" smtClean="0"/>
              <a:t>However this technique can also be used in project management issues such as cost and schedule tradeoffs to allow for optima solutions.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Outputs from Quality Planning </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nSpc>
                <a:spcPct val="90000"/>
              </a:lnSpc>
              <a:buFontTx/>
              <a:buNone/>
            </a:pPr>
            <a:r>
              <a:rPr lang="en-US" b="1" dirty="0" smtClean="0">
                <a:solidFill>
                  <a:srgbClr val="FF0000"/>
                </a:solidFill>
              </a:rPr>
              <a:t>Quality Management Plan</a:t>
            </a:r>
            <a:endParaRPr lang="en-US" b="1" dirty="0" smtClean="0">
              <a:solidFill>
                <a:srgbClr val="FFFF00"/>
              </a:solidFill>
            </a:endParaRPr>
          </a:p>
          <a:p>
            <a:pPr>
              <a:lnSpc>
                <a:spcPct val="90000"/>
              </a:lnSpc>
            </a:pPr>
            <a:r>
              <a:rPr lang="en-US" sz="4000" dirty="0" smtClean="0"/>
              <a:t>The quality management plan </a:t>
            </a:r>
            <a:r>
              <a:rPr lang="en-US" sz="4000" dirty="0" smtClean="0"/>
              <a:t>should</a:t>
            </a:r>
            <a:endParaRPr lang="en-US" sz="4000" dirty="0" smtClean="0"/>
          </a:p>
          <a:p>
            <a:pPr>
              <a:lnSpc>
                <a:spcPct val="90000"/>
              </a:lnSpc>
            </a:pPr>
            <a:r>
              <a:rPr lang="en-US" sz="4000" dirty="0" smtClean="0"/>
              <a:t>Also called Quality System, (in ISO terminology), the plan should define :</a:t>
            </a:r>
          </a:p>
          <a:p>
            <a:pPr>
              <a:lnSpc>
                <a:spcPct val="90000"/>
              </a:lnSpc>
              <a:buFontTx/>
              <a:buChar char="-"/>
            </a:pPr>
            <a:r>
              <a:rPr lang="en-US" dirty="0" smtClean="0"/>
              <a:t>The </a:t>
            </a:r>
            <a:r>
              <a:rPr lang="en-US" sz="2800" dirty="0" smtClean="0"/>
              <a:t>describe how a project management team will implement its quality </a:t>
            </a:r>
            <a:r>
              <a:rPr lang="en-US" sz="2800" dirty="0" smtClean="0"/>
              <a:t>policy</a:t>
            </a:r>
          </a:p>
          <a:p>
            <a:pPr>
              <a:lnSpc>
                <a:spcPct val="90000"/>
              </a:lnSpc>
              <a:buFontTx/>
              <a:buChar char="-"/>
            </a:pPr>
            <a:r>
              <a:rPr lang="en-US" dirty="0" smtClean="0"/>
              <a:t>organizational </a:t>
            </a:r>
            <a:r>
              <a:rPr lang="en-US" dirty="0" smtClean="0"/>
              <a:t>structure</a:t>
            </a:r>
          </a:p>
          <a:p>
            <a:pPr>
              <a:lnSpc>
                <a:spcPct val="90000"/>
              </a:lnSpc>
              <a:buFontTx/>
              <a:buChar char="-"/>
            </a:pPr>
            <a:r>
              <a:rPr lang="en-US" dirty="0" smtClean="0"/>
              <a:t>Roles and responsibilities</a:t>
            </a:r>
          </a:p>
          <a:p>
            <a:pPr>
              <a:lnSpc>
                <a:spcPct val="90000"/>
              </a:lnSpc>
              <a:buFontTx/>
              <a:buChar char="-"/>
            </a:pPr>
            <a:r>
              <a:rPr lang="en-US" dirty="0" smtClean="0"/>
              <a:t>Resources needed for implementation of quality management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Outputs from Quality Planning </a:t>
            </a:r>
            <a:endParaRPr lang="en-IN" dirty="0"/>
          </a:p>
        </p:txBody>
      </p:sp>
      <p:sp>
        <p:nvSpPr>
          <p:cNvPr id="3" name="Content Placeholder 2"/>
          <p:cNvSpPr>
            <a:spLocks noGrp="1"/>
          </p:cNvSpPr>
          <p:nvPr>
            <p:ph idx="1"/>
          </p:nvPr>
        </p:nvSpPr>
        <p:spPr/>
        <p:txBody>
          <a:bodyPr>
            <a:normAutofit/>
          </a:bodyPr>
          <a:lstStyle/>
          <a:p>
            <a:pPr>
              <a:lnSpc>
                <a:spcPct val="90000"/>
              </a:lnSpc>
              <a:buFontTx/>
              <a:buNone/>
            </a:pPr>
            <a:r>
              <a:rPr lang="en-US" b="1" dirty="0" smtClean="0">
                <a:solidFill>
                  <a:srgbClr val="FF0000"/>
                </a:solidFill>
              </a:rPr>
              <a:t>Quality Management Plan (continued)</a:t>
            </a:r>
            <a:endParaRPr lang="en-US" b="1" dirty="0" smtClean="0">
              <a:solidFill>
                <a:srgbClr val="FFFF00"/>
              </a:solidFill>
            </a:endParaRPr>
          </a:p>
          <a:p>
            <a:pPr>
              <a:lnSpc>
                <a:spcPct val="90000"/>
              </a:lnSpc>
            </a:pPr>
            <a:r>
              <a:rPr lang="en-US" dirty="0" smtClean="0"/>
              <a:t>The Quality Plan should address:</a:t>
            </a:r>
          </a:p>
          <a:p>
            <a:pPr>
              <a:lnSpc>
                <a:spcPct val="90000"/>
              </a:lnSpc>
              <a:buFontTx/>
              <a:buChar char="-"/>
            </a:pPr>
            <a:r>
              <a:rPr lang="en-US" dirty="0" smtClean="0"/>
              <a:t>Quality Control of the project </a:t>
            </a:r>
          </a:p>
          <a:p>
            <a:pPr>
              <a:lnSpc>
                <a:spcPct val="90000"/>
              </a:lnSpc>
              <a:buFontTx/>
              <a:buChar char="-"/>
            </a:pPr>
            <a:r>
              <a:rPr lang="en-US" dirty="0" smtClean="0"/>
              <a:t>Quality Assurance </a:t>
            </a:r>
          </a:p>
          <a:p>
            <a:pPr>
              <a:lnSpc>
                <a:spcPct val="90000"/>
              </a:lnSpc>
              <a:buFontTx/>
              <a:buChar char="-"/>
            </a:pPr>
            <a:r>
              <a:rPr lang="en-US" dirty="0" smtClean="0"/>
              <a:t>Quality Improvement of the project</a:t>
            </a:r>
          </a:p>
          <a:p>
            <a:pPr>
              <a:lnSpc>
                <a:spcPct val="90000"/>
              </a:lnSpc>
              <a:buFontTx/>
              <a:buNone/>
            </a:pPr>
            <a:endParaRPr lang="en-US" dirty="0" smtClean="0"/>
          </a:p>
          <a:p>
            <a:pPr>
              <a:lnSpc>
                <a:spcPct val="90000"/>
              </a:lnSpc>
              <a:buFontTx/>
              <a:buNone/>
            </a:pPr>
            <a:r>
              <a:rPr lang="en-US" dirty="0" smtClean="0"/>
              <a:t>Note: the project quality plan can be highly detailed or broadly framed based on the needs of the project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Outputs from Quality Planning </a:t>
            </a:r>
            <a:endParaRPr lang="en-IN" dirty="0"/>
          </a:p>
        </p:txBody>
      </p:sp>
      <p:sp>
        <p:nvSpPr>
          <p:cNvPr id="3" name="Content Placeholder 2"/>
          <p:cNvSpPr>
            <a:spLocks noGrp="1"/>
          </p:cNvSpPr>
          <p:nvPr>
            <p:ph idx="1"/>
          </p:nvPr>
        </p:nvSpPr>
        <p:spPr/>
        <p:txBody>
          <a:bodyPr>
            <a:normAutofit lnSpcReduction="10000"/>
          </a:bodyPr>
          <a:lstStyle/>
          <a:p>
            <a:pPr>
              <a:lnSpc>
                <a:spcPct val="90000"/>
              </a:lnSpc>
              <a:buFontTx/>
              <a:buNone/>
            </a:pPr>
            <a:r>
              <a:rPr lang="en-US" b="1" dirty="0" smtClean="0">
                <a:solidFill>
                  <a:srgbClr val="FF0000"/>
                </a:solidFill>
              </a:rPr>
              <a:t>Operational Definitions</a:t>
            </a:r>
          </a:p>
          <a:p>
            <a:pPr>
              <a:lnSpc>
                <a:spcPct val="90000"/>
              </a:lnSpc>
            </a:pPr>
            <a:r>
              <a:rPr lang="en-US" dirty="0" smtClean="0"/>
              <a:t>An operational definition describes what something is and how it is measured by the quality control process. For example:</a:t>
            </a:r>
          </a:p>
          <a:p>
            <a:pPr>
              <a:lnSpc>
                <a:spcPct val="90000"/>
              </a:lnSpc>
              <a:buFontTx/>
              <a:buChar char="-"/>
            </a:pPr>
            <a:r>
              <a:rPr lang="en-US" sz="2800" dirty="0" smtClean="0"/>
              <a:t>the project management team must indicate the start and end of every activity in a detailed schedule </a:t>
            </a:r>
          </a:p>
          <a:p>
            <a:pPr>
              <a:lnSpc>
                <a:spcPct val="90000"/>
              </a:lnSpc>
              <a:buFontTx/>
              <a:buChar char="-"/>
            </a:pPr>
            <a:r>
              <a:rPr lang="en-US" sz="2800" dirty="0" smtClean="0"/>
              <a:t>Weather the whole activity or certain deliverables are to be measured</a:t>
            </a:r>
            <a:r>
              <a:rPr lang="en-US" dirty="0" smtClean="0"/>
              <a:t>   </a:t>
            </a:r>
          </a:p>
          <a:p>
            <a:pPr>
              <a:lnSpc>
                <a:spcPct val="90000"/>
              </a:lnSpc>
              <a:buFontTx/>
              <a:buNone/>
            </a:pPr>
            <a:r>
              <a:rPr lang="en-US" dirty="0" smtClean="0"/>
              <a:t>Operational definitions are also called </a:t>
            </a:r>
            <a:r>
              <a:rPr lang="en-US" i="1" dirty="0" smtClean="0"/>
              <a:t>Metrics</a:t>
            </a:r>
            <a:r>
              <a:rPr lang="en-US" dirty="0" smtClean="0"/>
              <a:t> in some areas of application</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Outputs from Quality Planning </a:t>
            </a:r>
            <a:endParaRPr lang="en-IN" dirty="0"/>
          </a:p>
        </p:txBody>
      </p:sp>
      <p:sp>
        <p:nvSpPr>
          <p:cNvPr id="3" name="Content Placeholder 2"/>
          <p:cNvSpPr>
            <a:spLocks noGrp="1"/>
          </p:cNvSpPr>
          <p:nvPr>
            <p:ph idx="1"/>
          </p:nvPr>
        </p:nvSpPr>
        <p:spPr/>
        <p:txBody>
          <a:bodyPr/>
          <a:lstStyle/>
          <a:p>
            <a:pPr>
              <a:buFontTx/>
              <a:buNone/>
            </a:pPr>
            <a:r>
              <a:rPr lang="en-US" b="1" dirty="0" smtClean="0">
                <a:solidFill>
                  <a:srgbClr val="FF0000"/>
                </a:solidFill>
              </a:rPr>
              <a:t>Checklists</a:t>
            </a:r>
          </a:p>
          <a:p>
            <a:r>
              <a:rPr lang="en-US" dirty="0" smtClean="0"/>
              <a:t>A checklist is a structured tool used to verify that a set of required steps or requirements have been performed.</a:t>
            </a:r>
          </a:p>
          <a:p>
            <a:r>
              <a:rPr lang="en-US" dirty="0" smtClean="0"/>
              <a:t>Many organizations have standard checklists to ensure consistency of frequently performed activities </a:t>
            </a:r>
          </a:p>
          <a:p>
            <a:pPr>
              <a:buFontTx/>
              <a:buNone/>
            </a:pPr>
            <a:r>
              <a:rPr lang="en-US" b="1" dirty="0" smtClean="0">
                <a:solidFill>
                  <a:srgbClr val="FF0000"/>
                </a:solidFill>
              </a:rPr>
              <a:t>Inputs To Other Processes </a:t>
            </a:r>
            <a:endParaRPr lang="en-US" b="1" dirty="0" smtClean="0"/>
          </a:p>
          <a:p>
            <a:r>
              <a:rPr lang="en-US" dirty="0" smtClean="0"/>
              <a:t>The quality planning process may identify need for further activity in another area</a:t>
            </a:r>
          </a:p>
          <a:p>
            <a:endParaRPr lang="en-US" dirty="0" smtClean="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Quality Assurance</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Quality assurance encompasses all the planned and systematic activity implemented in a quality system to provide confidence that the project will satisfy the relevant quality standards</a:t>
            </a:r>
          </a:p>
          <a:p>
            <a:r>
              <a:rPr lang="en-US" dirty="0" smtClean="0"/>
              <a:t>Quality assurance is provided by a Quality Assurance dept. </a:t>
            </a:r>
          </a:p>
          <a:p>
            <a:r>
              <a:rPr lang="en-US" dirty="0" smtClean="0"/>
              <a:t>Quality assurance can be INERNAL ( from the project management team to the performing organization)</a:t>
            </a:r>
          </a:p>
          <a:p>
            <a:r>
              <a:rPr lang="en-US" dirty="0" smtClean="0"/>
              <a:t>Quality assurance can be EXTERNAL (provided to the customer and other parties actively involved in the work of the project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Chapter 8 - Project Quality Management</a:t>
            </a:r>
            <a:endParaRPr lang="en-US"/>
          </a:p>
        </p:txBody>
      </p:sp>
      <p:sp>
        <p:nvSpPr>
          <p:cNvPr id="3" name="Slide Number Placeholder 2"/>
          <p:cNvSpPr>
            <a:spLocks noGrp="1"/>
          </p:cNvSpPr>
          <p:nvPr>
            <p:ph type="sldNum" sz="quarter" idx="12"/>
          </p:nvPr>
        </p:nvSpPr>
        <p:spPr/>
        <p:txBody>
          <a:bodyPr/>
          <a:lstStyle/>
          <a:p>
            <a:pPr>
              <a:defRPr/>
            </a:pPr>
            <a:fld id="{067B03D7-B8BF-45A8-8B21-0E01B1F743E2}" type="slidenum">
              <a:rPr lang="en-US" smtClean="0"/>
              <a:pPr>
                <a:defRPr/>
              </a:pPr>
              <a:t>26</a:t>
            </a:fld>
            <a:endParaRPr lang="en-US"/>
          </a:p>
        </p:txBody>
      </p:sp>
      <p:sp>
        <p:nvSpPr>
          <p:cNvPr id="5" name="Rectangle 4"/>
          <p:cNvSpPr/>
          <p:nvPr/>
        </p:nvSpPr>
        <p:spPr>
          <a:xfrm>
            <a:off x="3048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endParaRPr lang="en-US" sz="1800" b="1" dirty="0" smtClean="0">
              <a:solidFill>
                <a:srgbClr val="002060"/>
              </a:solidFill>
            </a:endParaRPr>
          </a:p>
          <a:p>
            <a:pPr algn="ctr">
              <a:spcBef>
                <a:spcPct val="50000"/>
              </a:spcBef>
            </a:pPr>
            <a:r>
              <a:rPr lang="en-US" sz="1800" b="1" dirty="0" smtClean="0">
                <a:solidFill>
                  <a:srgbClr val="002060"/>
                </a:solidFill>
              </a:rPr>
              <a:t>INPUTS</a:t>
            </a:r>
          </a:p>
          <a:p>
            <a:pPr>
              <a:spcBef>
                <a:spcPct val="50000"/>
              </a:spcBef>
            </a:pPr>
            <a:r>
              <a:rPr lang="en-US" sz="1800" dirty="0" smtClean="0"/>
              <a:t>-Quality management plan </a:t>
            </a:r>
          </a:p>
          <a:p>
            <a:pPr>
              <a:spcBef>
                <a:spcPct val="50000"/>
              </a:spcBef>
            </a:pPr>
            <a:r>
              <a:rPr lang="en-US" sz="1800" dirty="0" smtClean="0"/>
              <a:t>-result of quality control measurements</a:t>
            </a:r>
          </a:p>
          <a:p>
            <a:pPr>
              <a:spcBef>
                <a:spcPct val="50000"/>
              </a:spcBef>
              <a:buFontTx/>
              <a:buChar char="-"/>
            </a:pPr>
            <a:r>
              <a:rPr lang="en-US" sz="1800" dirty="0" smtClean="0"/>
              <a:t>Operational definitions</a:t>
            </a:r>
          </a:p>
          <a:p>
            <a:pPr algn="ctr"/>
            <a:endParaRPr lang="en-IN" sz="1800" dirty="0"/>
          </a:p>
        </p:txBody>
      </p:sp>
      <p:sp>
        <p:nvSpPr>
          <p:cNvPr id="6" name="Rectangle 5"/>
          <p:cNvSpPr/>
          <p:nvPr/>
        </p:nvSpPr>
        <p:spPr>
          <a:xfrm>
            <a:off x="34290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buFontTx/>
              <a:buChar char="-"/>
            </a:pPr>
            <a:r>
              <a:rPr lang="en-US" sz="1800" dirty="0" smtClean="0"/>
              <a:t>Quality planning tools and techniques </a:t>
            </a:r>
          </a:p>
          <a:p>
            <a:pPr>
              <a:spcBef>
                <a:spcPct val="50000"/>
              </a:spcBef>
              <a:buFontTx/>
              <a:buChar char="-"/>
            </a:pPr>
            <a:r>
              <a:rPr lang="en-US" sz="1800" dirty="0" smtClean="0"/>
              <a:t>Quality Audits</a:t>
            </a:r>
          </a:p>
          <a:p>
            <a:pPr algn="ctr"/>
            <a:endParaRPr lang="en-IN" sz="1800" dirty="0"/>
          </a:p>
        </p:txBody>
      </p:sp>
      <p:sp>
        <p:nvSpPr>
          <p:cNvPr id="7" name="Rectangle 6"/>
          <p:cNvSpPr/>
          <p:nvPr/>
        </p:nvSpPr>
        <p:spPr>
          <a:xfrm>
            <a:off x="65532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buFontTx/>
              <a:buChar char="-"/>
            </a:pPr>
            <a:r>
              <a:rPr lang="en-US" sz="1800" dirty="0" smtClean="0"/>
              <a:t>Quality improvement</a:t>
            </a:r>
          </a:p>
          <a:p>
            <a:pPr algn="ctr"/>
            <a:endParaRPr lang="en-IN" sz="1800" dirty="0"/>
          </a:p>
        </p:txBody>
      </p:sp>
      <p:sp>
        <p:nvSpPr>
          <p:cNvPr id="9" name="Right Arrow 8"/>
          <p:cNvSpPr/>
          <p:nvPr/>
        </p:nvSpPr>
        <p:spPr>
          <a:xfrm>
            <a:off x="5943600" y="4038600"/>
            <a:ext cx="533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2819400" y="4038600"/>
            <a:ext cx="533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0" y="609600"/>
            <a:ext cx="9144000" cy="1908215"/>
          </a:xfrm>
          <a:prstGeom prst="rect">
            <a:avLst/>
          </a:prstGeom>
          <a:noFill/>
        </p:spPr>
        <p:txBody>
          <a:bodyPr wrap="square" rtlCol="0">
            <a:spAutoFit/>
          </a:bodyPr>
          <a:lstStyle/>
          <a:p>
            <a:pPr lvl="1" algn="ctr"/>
            <a:r>
              <a:rPr lang="en-US" sz="2800" b="1" dirty="0" smtClean="0">
                <a:solidFill>
                  <a:srgbClr val="FF0000"/>
                </a:solidFill>
              </a:rPr>
              <a:t>Quality Assurance</a:t>
            </a:r>
          </a:p>
          <a:p>
            <a:pPr lvl="1" algn="ctr"/>
            <a:endParaRPr lang="en-US" sz="2400" dirty="0" smtClean="0"/>
          </a:p>
          <a:p>
            <a:pPr lvl="1"/>
            <a:r>
              <a:rPr lang="en-US" sz="2400" dirty="0" smtClean="0"/>
              <a:t> periodically evaluating overall project performance to ensure the project will satisfy the relevant quality standards</a:t>
            </a:r>
          </a:p>
          <a:p>
            <a:endParaRPr lang="en-IN" dirty="0"/>
          </a:p>
        </p:txBody>
      </p:sp>
      <p:sp>
        <p:nvSpPr>
          <p:cNvPr id="11" name="TextBox 10"/>
          <p:cNvSpPr txBox="1"/>
          <p:nvPr/>
        </p:nvSpPr>
        <p:spPr>
          <a:xfrm>
            <a:off x="6705600" y="2971800"/>
            <a:ext cx="1905000" cy="400110"/>
          </a:xfrm>
          <a:prstGeom prst="rect">
            <a:avLst/>
          </a:prstGeom>
          <a:noFill/>
        </p:spPr>
        <p:txBody>
          <a:bodyPr wrap="square" rtlCol="0">
            <a:spAutoFit/>
          </a:bodyPr>
          <a:lstStyle/>
          <a:p>
            <a:pPr algn="ctr">
              <a:spcBef>
                <a:spcPct val="50000"/>
              </a:spcBef>
            </a:pPr>
            <a:r>
              <a:rPr lang="en-US" sz="2000" b="1" dirty="0" smtClean="0">
                <a:solidFill>
                  <a:srgbClr val="002060"/>
                </a:solidFill>
              </a:rPr>
              <a:t>OUTPUTS</a:t>
            </a:r>
            <a:endParaRPr lang="en-US" sz="2400" b="1" dirty="0" smtClean="0">
              <a:solidFill>
                <a:srgbClr val="002060"/>
              </a:solidFill>
            </a:endParaRPr>
          </a:p>
        </p:txBody>
      </p:sp>
      <p:sp>
        <p:nvSpPr>
          <p:cNvPr id="13" name="TextBox 12"/>
          <p:cNvSpPr txBox="1"/>
          <p:nvPr/>
        </p:nvSpPr>
        <p:spPr>
          <a:xfrm>
            <a:off x="3581400" y="2971800"/>
            <a:ext cx="2133600" cy="584775"/>
          </a:xfrm>
          <a:prstGeom prst="rect">
            <a:avLst/>
          </a:prstGeom>
          <a:noFill/>
        </p:spPr>
        <p:txBody>
          <a:bodyPr wrap="square" rtlCol="0">
            <a:spAutoFit/>
          </a:bodyPr>
          <a:lstStyle/>
          <a:p>
            <a:r>
              <a:rPr lang="en-US" sz="1600" b="1" dirty="0" smtClean="0">
                <a:solidFill>
                  <a:srgbClr val="002060"/>
                </a:solidFill>
              </a:rPr>
              <a:t>TOOLS AND TECH.</a:t>
            </a:r>
          </a:p>
          <a:p>
            <a:endParaRPr lang="en-IN"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Inputs To Quality Assurance</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Quality management plan as previously described</a:t>
            </a:r>
          </a:p>
          <a:p>
            <a:pPr>
              <a:buFontTx/>
              <a:buNone/>
            </a:pPr>
            <a:endParaRPr lang="en-US" dirty="0" smtClean="0"/>
          </a:p>
          <a:p>
            <a:r>
              <a:rPr lang="en-US" dirty="0" smtClean="0"/>
              <a:t>Results of quality control measurements which are records of quality control testing and measurement in a format of comparison or analysis</a:t>
            </a:r>
          </a:p>
          <a:p>
            <a:pPr>
              <a:buFontTx/>
              <a:buNone/>
            </a:pPr>
            <a:endParaRPr lang="en-US" dirty="0" smtClean="0"/>
          </a:p>
          <a:p>
            <a:r>
              <a:rPr lang="en-US" dirty="0" smtClean="0"/>
              <a:t>Operational definitions as previously described in the output of the Quality Planning</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FF0000"/>
                </a:solidFill>
              </a:rPr>
              <a:t>Tools and Techniques For Quality Assurance</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Quality Planning tools and techniques , which can be used for quality assurance as well</a:t>
            </a:r>
          </a:p>
          <a:p>
            <a:r>
              <a:rPr lang="en-US" dirty="0" smtClean="0"/>
              <a:t>Quality Audits which are a structured review of other quality management activities:</a:t>
            </a:r>
          </a:p>
          <a:p>
            <a:pPr>
              <a:buFontTx/>
              <a:buChar char="-"/>
            </a:pPr>
            <a:r>
              <a:rPr lang="en-US" dirty="0" smtClean="0"/>
              <a:t>they may be timely or carried out randomly </a:t>
            </a:r>
          </a:p>
          <a:p>
            <a:pPr>
              <a:buFontTx/>
              <a:buChar char="-"/>
            </a:pPr>
            <a:r>
              <a:rPr lang="en-US" dirty="0" smtClean="0"/>
              <a:t>They may be carried out by properly trained Internal-auditors or by third parties such as quality systems registration agencies </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Outputs From Quality Assurance</a:t>
            </a:r>
            <a:endParaRPr lang="en-IN" dirty="0">
              <a:solidFill>
                <a:srgbClr val="FF0000"/>
              </a:solidFill>
            </a:endParaRPr>
          </a:p>
        </p:txBody>
      </p:sp>
      <p:sp>
        <p:nvSpPr>
          <p:cNvPr id="3" name="Content Placeholder 2"/>
          <p:cNvSpPr>
            <a:spLocks noGrp="1"/>
          </p:cNvSpPr>
          <p:nvPr>
            <p:ph idx="1"/>
          </p:nvPr>
        </p:nvSpPr>
        <p:spPr/>
        <p:txBody>
          <a:bodyPr>
            <a:normAutofit/>
          </a:bodyPr>
          <a:lstStyle/>
          <a:p>
            <a:pPr>
              <a:lnSpc>
                <a:spcPct val="90000"/>
              </a:lnSpc>
              <a:buFontTx/>
              <a:buNone/>
            </a:pPr>
            <a:r>
              <a:rPr lang="en-US" b="1" dirty="0" smtClean="0">
                <a:solidFill>
                  <a:srgbClr val="FF0000"/>
                </a:solidFill>
              </a:rPr>
              <a:t>Quality Improvement</a:t>
            </a:r>
            <a:endParaRPr lang="en-US" b="1" dirty="0" smtClean="0">
              <a:solidFill>
                <a:srgbClr val="FFFF00"/>
              </a:solidFill>
            </a:endParaRPr>
          </a:p>
          <a:p>
            <a:pPr>
              <a:lnSpc>
                <a:spcPct val="90000"/>
              </a:lnSpc>
            </a:pPr>
            <a:r>
              <a:rPr lang="en-US" dirty="0" smtClean="0"/>
              <a:t>Quality improvement includes taking action to increase the effectiveness and efficiency of the project to be provide added benefits to the stakeholders of that project . </a:t>
            </a:r>
          </a:p>
          <a:p>
            <a:pPr>
              <a:lnSpc>
                <a:spcPct val="90000"/>
              </a:lnSpc>
            </a:pPr>
            <a:r>
              <a:rPr lang="en-US" dirty="0" smtClean="0"/>
              <a:t>In many cases the implementation of quality improvements will require preparation of change requests or taking corrective actions and will be handled according to procedure for overall change control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rPr>
              <a:t>Five Approaches of Defining Quality</a:t>
            </a:r>
            <a:endParaRPr lang="en-IN" dirty="0"/>
          </a:p>
        </p:txBody>
      </p:sp>
      <p:sp>
        <p:nvSpPr>
          <p:cNvPr id="3" name="Content Placeholder 2"/>
          <p:cNvSpPr>
            <a:spLocks noGrp="1"/>
          </p:cNvSpPr>
          <p:nvPr>
            <p:ph idx="1"/>
          </p:nvPr>
        </p:nvSpPr>
        <p:spPr/>
        <p:txBody>
          <a:bodyPr/>
          <a:lstStyle/>
          <a:p>
            <a:pPr>
              <a:lnSpc>
                <a:spcPct val="80000"/>
              </a:lnSpc>
              <a:buNone/>
              <a:defRPr/>
            </a:pPr>
            <a:r>
              <a:rPr lang="en-US" dirty="0" smtClean="0">
                <a:latin typeface="Times New Roman" pitchFamily="18" charset="0"/>
              </a:rPr>
              <a:t>	Harvard </a:t>
            </a:r>
            <a:r>
              <a:rPr lang="en-US" dirty="0">
                <a:latin typeface="Times New Roman" pitchFamily="18" charset="0"/>
              </a:rPr>
              <a:t>professor David Garvin, in his book </a:t>
            </a:r>
            <a:r>
              <a:rPr lang="en-US" i="1" dirty="0">
                <a:latin typeface="Times New Roman" pitchFamily="18" charset="0"/>
              </a:rPr>
              <a:t>Managing Quality</a:t>
            </a:r>
            <a:r>
              <a:rPr lang="en-US" dirty="0">
                <a:latin typeface="Times New Roman" pitchFamily="18" charset="0"/>
              </a:rPr>
              <a:t> summarized five principal approaches to define quality. </a:t>
            </a:r>
          </a:p>
          <a:p>
            <a:pPr>
              <a:lnSpc>
                <a:spcPct val="80000"/>
              </a:lnSpc>
              <a:defRPr/>
            </a:pPr>
            <a:r>
              <a:rPr lang="en-US" dirty="0">
                <a:latin typeface="Times New Roman" pitchFamily="18" charset="0"/>
              </a:rPr>
              <a:t>Transcendent</a:t>
            </a:r>
          </a:p>
          <a:p>
            <a:pPr>
              <a:lnSpc>
                <a:spcPct val="80000"/>
              </a:lnSpc>
              <a:defRPr/>
            </a:pPr>
            <a:r>
              <a:rPr lang="en-US" dirty="0">
                <a:latin typeface="Times New Roman" pitchFamily="18" charset="0"/>
              </a:rPr>
              <a:t>Product based</a:t>
            </a:r>
          </a:p>
          <a:p>
            <a:pPr>
              <a:lnSpc>
                <a:spcPct val="80000"/>
              </a:lnSpc>
              <a:defRPr/>
            </a:pPr>
            <a:r>
              <a:rPr lang="en-US" dirty="0">
                <a:latin typeface="Times New Roman" pitchFamily="18" charset="0"/>
              </a:rPr>
              <a:t>User based</a:t>
            </a:r>
          </a:p>
          <a:p>
            <a:pPr>
              <a:lnSpc>
                <a:spcPct val="80000"/>
              </a:lnSpc>
              <a:defRPr/>
            </a:pPr>
            <a:r>
              <a:rPr lang="en-US" dirty="0">
                <a:latin typeface="Times New Roman" pitchFamily="18" charset="0"/>
              </a:rPr>
              <a:t>Manufacturing  based</a:t>
            </a:r>
          </a:p>
          <a:p>
            <a:pPr>
              <a:lnSpc>
                <a:spcPct val="80000"/>
              </a:lnSpc>
              <a:defRPr/>
            </a:pPr>
            <a:r>
              <a:rPr lang="en-US" dirty="0">
                <a:latin typeface="Times New Roman" pitchFamily="18" charset="0"/>
              </a:rPr>
              <a:t>Value based</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Quality Control</a:t>
            </a:r>
            <a:endParaRPr lang="en-IN" dirty="0">
              <a:solidFill>
                <a:srgbClr val="FF0000"/>
              </a:solidFill>
            </a:endParaRPr>
          </a:p>
        </p:txBody>
      </p:sp>
      <p:sp>
        <p:nvSpPr>
          <p:cNvPr id="3" name="Content Placeholder 2"/>
          <p:cNvSpPr>
            <a:spLocks noGrp="1"/>
          </p:cNvSpPr>
          <p:nvPr>
            <p:ph idx="1"/>
          </p:nvPr>
        </p:nvSpPr>
        <p:spPr/>
        <p:txBody>
          <a:bodyPr>
            <a:normAutofit fontScale="92500"/>
          </a:bodyPr>
          <a:lstStyle/>
          <a:p>
            <a:pPr>
              <a:lnSpc>
                <a:spcPct val="90000"/>
              </a:lnSpc>
            </a:pPr>
            <a:r>
              <a:rPr lang="en-US" dirty="0" smtClean="0"/>
              <a:t>Quality control involves monitoring specific project results to determine if they comply with relevant standards and identifying ways to eliminate causes of unsatisfactory results.</a:t>
            </a:r>
          </a:p>
          <a:p>
            <a:pPr>
              <a:lnSpc>
                <a:spcPct val="90000"/>
              </a:lnSpc>
            </a:pPr>
            <a:r>
              <a:rPr lang="en-US" dirty="0" smtClean="0"/>
              <a:t>Project results mentioned include both PRODUCT results such as deliverables and MANAGEMENT results such as cost and schedule performance</a:t>
            </a:r>
          </a:p>
          <a:p>
            <a:pPr>
              <a:lnSpc>
                <a:spcPct val="90000"/>
              </a:lnSpc>
            </a:pPr>
            <a:r>
              <a:rPr lang="en-US" dirty="0" smtClean="0"/>
              <a:t>Quality control is often performed by a quality control department</a:t>
            </a:r>
          </a:p>
          <a:p>
            <a:pPr>
              <a:lnSpc>
                <a:spcPct val="90000"/>
              </a:lnSpc>
            </a:pPr>
            <a:r>
              <a:rPr lang="en-US" dirty="0" smtClean="0"/>
              <a:t>The project management team should have a working knowledge of statistical quality control especially sampling and probability to help evaluate and control outputs.</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Quality Control</a:t>
            </a:r>
            <a:endParaRPr lang="en-IN"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US" sz="3600" b="1" dirty="0" smtClean="0"/>
              <a:t>The project management should be aware of the following among other subjects:</a:t>
            </a:r>
          </a:p>
          <a:p>
            <a:pPr>
              <a:lnSpc>
                <a:spcPct val="90000"/>
              </a:lnSpc>
              <a:buFontTx/>
              <a:buNone/>
            </a:pPr>
            <a:endParaRPr lang="en-US" sz="3600" b="1" dirty="0" smtClean="0"/>
          </a:p>
          <a:p>
            <a:pPr>
              <a:lnSpc>
                <a:spcPct val="90000"/>
              </a:lnSpc>
              <a:buFontTx/>
              <a:buChar char="-"/>
            </a:pPr>
            <a:r>
              <a:rPr lang="en-US" b="1" i="1" dirty="0" smtClean="0">
                <a:solidFill>
                  <a:srgbClr val="FF0000"/>
                </a:solidFill>
              </a:rPr>
              <a:t>prevention </a:t>
            </a:r>
            <a:r>
              <a:rPr lang="en-US" dirty="0" smtClean="0"/>
              <a:t> ( keeping errors out of the process)</a:t>
            </a:r>
          </a:p>
          <a:p>
            <a:pPr>
              <a:lnSpc>
                <a:spcPct val="90000"/>
              </a:lnSpc>
              <a:buFontTx/>
              <a:buChar char="-"/>
            </a:pPr>
            <a:r>
              <a:rPr lang="en-US" b="1" i="1" dirty="0" smtClean="0">
                <a:solidFill>
                  <a:srgbClr val="FF0000"/>
                </a:solidFill>
              </a:rPr>
              <a:t>Inspection</a:t>
            </a:r>
            <a:r>
              <a:rPr lang="en-US" i="1" dirty="0" smtClean="0"/>
              <a:t> </a:t>
            </a:r>
            <a:r>
              <a:rPr lang="en-US" dirty="0" smtClean="0"/>
              <a:t>(keeping errors out of the customers hand</a:t>
            </a:r>
          </a:p>
          <a:p>
            <a:pPr>
              <a:lnSpc>
                <a:spcPct val="90000"/>
              </a:lnSpc>
              <a:buFontTx/>
              <a:buChar char="-"/>
            </a:pPr>
            <a:r>
              <a:rPr lang="en-US" b="1" i="1" dirty="0" smtClean="0">
                <a:solidFill>
                  <a:srgbClr val="FF0000"/>
                </a:solidFill>
              </a:rPr>
              <a:t>Attribute sampling</a:t>
            </a:r>
            <a:r>
              <a:rPr lang="en-US" dirty="0" smtClean="0"/>
              <a:t> (for conformity of results)</a:t>
            </a:r>
          </a:p>
          <a:p>
            <a:pPr>
              <a:lnSpc>
                <a:spcPct val="90000"/>
              </a:lnSpc>
              <a:buFontTx/>
              <a:buChar char="-"/>
            </a:pPr>
            <a:r>
              <a:rPr lang="en-US" b="1" i="1" dirty="0" smtClean="0">
                <a:solidFill>
                  <a:srgbClr val="FF0000"/>
                </a:solidFill>
              </a:rPr>
              <a:t>Variable sampling</a:t>
            </a:r>
            <a:r>
              <a:rPr lang="en-US" dirty="0" smtClean="0"/>
              <a:t> (where the results are rated on a continuous scale that measures the degree of conformity or non conformity</a:t>
            </a:r>
          </a:p>
          <a:p>
            <a:pPr>
              <a:lnSpc>
                <a:spcPct val="90000"/>
              </a:lnSpc>
              <a:buFontTx/>
              <a:buChar char="-"/>
            </a:pPr>
            <a:r>
              <a:rPr lang="en-US" b="1" i="1" dirty="0" smtClean="0">
                <a:solidFill>
                  <a:srgbClr val="FF0000"/>
                </a:solidFill>
              </a:rPr>
              <a:t>Special cause</a:t>
            </a:r>
            <a:r>
              <a:rPr lang="en-US" dirty="0" smtClean="0"/>
              <a:t> ( unusual events)</a:t>
            </a:r>
          </a:p>
          <a:p>
            <a:pPr>
              <a:lnSpc>
                <a:spcPct val="90000"/>
              </a:lnSpc>
              <a:buFontTx/>
              <a:buChar char="-"/>
            </a:pPr>
            <a:r>
              <a:rPr lang="en-US" b="1" i="1" dirty="0" smtClean="0">
                <a:solidFill>
                  <a:srgbClr val="FF0000"/>
                </a:solidFill>
              </a:rPr>
              <a:t>Random causes</a:t>
            </a:r>
            <a:r>
              <a:rPr lang="en-US" dirty="0" smtClean="0"/>
              <a:t> ( normal process variations)</a:t>
            </a:r>
          </a:p>
          <a:p>
            <a:pPr>
              <a:lnSpc>
                <a:spcPct val="90000"/>
              </a:lnSpc>
              <a:buFontTx/>
              <a:buChar char="-"/>
            </a:pPr>
            <a:r>
              <a:rPr lang="en-US" b="1" i="1" dirty="0" smtClean="0">
                <a:solidFill>
                  <a:srgbClr val="FF0000"/>
                </a:solidFill>
              </a:rPr>
              <a:t>Tolerances</a:t>
            </a:r>
            <a:r>
              <a:rPr lang="en-US" i="1" dirty="0" smtClean="0">
                <a:solidFill>
                  <a:srgbClr val="FF0000"/>
                </a:solidFill>
              </a:rPr>
              <a:t> </a:t>
            </a:r>
            <a:r>
              <a:rPr lang="en-US" dirty="0" smtClean="0"/>
              <a:t>( where results should fall with in a defined tolerance range</a:t>
            </a:r>
          </a:p>
          <a:p>
            <a:pPr>
              <a:lnSpc>
                <a:spcPct val="90000"/>
              </a:lnSpc>
              <a:buFontTx/>
              <a:buChar char="-"/>
            </a:pPr>
            <a:r>
              <a:rPr lang="en-US" b="1" i="1" dirty="0" smtClean="0">
                <a:solidFill>
                  <a:srgbClr val="FF0000"/>
                </a:solidFill>
              </a:rPr>
              <a:t>Control limits</a:t>
            </a:r>
            <a:r>
              <a:rPr lang="en-US" dirty="0" smtClean="0"/>
              <a:t> ( the process is in control if it falls within these defined limits)</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Chapter 8 - Project Quality Management</a:t>
            </a:r>
            <a:endParaRPr lang="en-US"/>
          </a:p>
        </p:txBody>
      </p:sp>
      <p:sp>
        <p:nvSpPr>
          <p:cNvPr id="3" name="Slide Number Placeholder 2"/>
          <p:cNvSpPr>
            <a:spLocks noGrp="1"/>
          </p:cNvSpPr>
          <p:nvPr>
            <p:ph type="sldNum" sz="quarter" idx="12"/>
          </p:nvPr>
        </p:nvSpPr>
        <p:spPr/>
        <p:txBody>
          <a:bodyPr/>
          <a:lstStyle/>
          <a:p>
            <a:pPr>
              <a:defRPr/>
            </a:pPr>
            <a:fld id="{067B03D7-B8BF-45A8-8B21-0E01B1F743E2}" type="slidenum">
              <a:rPr lang="en-US" smtClean="0"/>
              <a:pPr>
                <a:defRPr/>
              </a:pPr>
              <a:t>32</a:t>
            </a:fld>
            <a:endParaRPr lang="en-US"/>
          </a:p>
        </p:txBody>
      </p:sp>
      <p:sp>
        <p:nvSpPr>
          <p:cNvPr id="5" name="Rectangle 4"/>
          <p:cNvSpPr/>
          <p:nvPr/>
        </p:nvSpPr>
        <p:spPr>
          <a:xfrm>
            <a:off x="3048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endParaRPr lang="en-US" sz="1800" b="1" dirty="0" smtClean="0">
              <a:solidFill>
                <a:srgbClr val="002060"/>
              </a:solidFill>
            </a:endParaRPr>
          </a:p>
          <a:p>
            <a:pPr algn="ctr">
              <a:spcBef>
                <a:spcPct val="50000"/>
              </a:spcBef>
            </a:pPr>
            <a:r>
              <a:rPr lang="en-US" sz="1800" b="1" dirty="0" smtClean="0">
                <a:solidFill>
                  <a:srgbClr val="002060"/>
                </a:solidFill>
              </a:rPr>
              <a:t>INPUTS</a:t>
            </a:r>
          </a:p>
          <a:p>
            <a:pPr>
              <a:spcBef>
                <a:spcPct val="50000"/>
              </a:spcBef>
            </a:pPr>
            <a:r>
              <a:rPr lang="en-US" sz="1800" dirty="0" smtClean="0"/>
              <a:t>-work results</a:t>
            </a:r>
          </a:p>
          <a:p>
            <a:pPr>
              <a:spcBef>
                <a:spcPct val="50000"/>
              </a:spcBef>
            </a:pPr>
            <a:r>
              <a:rPr lang="en-US" sz="1800" dirty="0" smtClean="0"/>
              <a:t>-quality management plan</a:t>
            </a:r>
          </a:p>
          <a:p>
            <a:pPr>
              <a:spcBef>
                <a:spcPct val="50000"/>
              </a:spcBef>
              <a:buFontTx/>
              <a:buChar char="-"/>
            </a:pPr>
            <a:r>
              <a:rPr lang="en-US" sz="1800" dirty="0" smtClean="0"/>
              <a:t>Operational definitions</a:t>
            </a:r>
          </a:p>
          <a:p>
            <a:pPr>
              <a:spcBef>
                <a:spcPct val="50000"/>
              </a:spcBef>
              <a:buFontTx/>
              <a:buChar char="-"/>
            </a:pPr>
            <a:r>
              <a:rPr lang="en-US" sz="1800" dirty="0" smtClean="0"/>
              <a:t>checklists</a:t>
            </a:r>
          </a:p>
          <a:p>
            <a:pPr algn="ctr"/>
            <a:endParaRPr lang="en-IN" sz="1800" dirty="0"/>
          </a:p>
        </p:txBody>
      </p:sp>
      <p:sp>
        <p:nvSpPr>
          <p:cNvPr id="6" name="Rectangle 5"/>
          <p:cNvSpPr/>
          <p:nvPr/>
        </p:nvSpPr>
        <p:spPr>
          <a:xfrm>
            <a:off x="34290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buFontTx/>
              <a:buChar char="-"/>
            </a:pPr>
            <a:endParaRPr lang="en-US" sz="1800" dirty="0" smtClean="0"/>
          </a:p>
          <a:p>
            <a:pPr>
              <a:spcBef>
                <a:spcPct val="50000"/>
              </a:spcBef>
              <a:buFontTx/>
              <a:buChar char="-"/>
            </a:pPr>
            <a:endParaRPr lang="en-US" sz="1800" dirty="0" smtClean="0"/>
          </a:p>
          <a:p>
            <a:pPr>
              <a:spcBef>
                <a:spcPct val="50000"/>
              </a:spcBef>
              <a:buFontTx/>
              <a:buChar char="-"/>
            </a:pPr>
            <a:r>
              <a:rPr lang="en-US" sz="1800" dirty="0" smtClean="0"/>
              <a:t>inspection</a:t>
            </a:r>
          </a:p>
          <a:p>
            <a:pPr>
              <a:spcBef>
                <a:spcPct val="50000"/>
              </a:spcBef>
              <a:buFontTx/>
              <a:buChar char="-"/>
            </a:pPr>
            <a:r>
              <a:rPr lang="en-US" sz="1800" dirty="0" smtClean="0"/>
              <a:t>Control charts</a:t>
            </a:r>
          </a:p>
          <a:p>
            <a:pPr>
              <a:spcBef>
                <a:spcPct val="50000"/>
              </a:spcBef>
              <a:buFontTx/>
              <a:buChar char="-"/>
            </a:pPr>
            <a:r>
              <a:rPr lang="en-US" sz="1800" dirty="0" smtClean="0"/>
              <a:t>Pareto diagrams</a:t>
            </a:r>
          </a:p>
          <a:p>
            <a:pPr>
              <a:spcBef>
                <a:spcPct val="50000"/>
              </a:spcBef>
              <a:buFontTx/>
              <a:buChar char="-"/>
            </a:pPr>
            <a:r>
              <a:rPr lang="en-US" sz="1800" dirty="0" smtClean="0"/>
              <a:t>Statistical sampling</a:t>
            </a:r>
          </a:p>
          <a:p>
            <a:pPr>
              <a:spcBef>
                <a:spcPct val="50000"/>
              </a:spcBef>
              <a:buFontTx/>
              <a:buChar char="-"/>
            </a:pPr>
            <a:r>
              <a:rPr lang="en-US" sz="1800" dirty="0" smtClean="0"/>
              <a:t>flowcharting</a:t>
            </a:r>
          </a:p>
          <a:p>
            <a:pPr>
              <a:spcBef>
                <a:spcPct val="50000"/>
              </a:spcBef>
              <a:buFontTx/>
              <a:buChar char="-"/>
            </a:pPr>
            <a:r>
              <a:rPr lang="en-US" sz="1800" dirty="0" smtClean="0"/>
              <a:t>Trend analysis</a:t>
            </a:r>
          </a:p>
          <a:p>
            <a:pPr algn="ctr"/>
            <a:endParaRPr lang="en-IN" sz="1800" dirty="0"/>
          </a:p>
        </p:txBody>
      </p:sp>
      <p:sp>
        <p:nvSpPr>
          <p:cNvPr id="7" name="Rectangle 6"/>
          <p:cNvSpPr/>
          <p:nvPr/>
        </p:nvSpPr>
        <p:spPr>
          <a:xfrm>
            <a:off x="6553200" y="2667000"/>
            <a:ext cx="2362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buFontTx/>
              <a:buChar char="-"/>
            </a:pPr>
            <a:endParaRPr lang="en-US" sz="1800" dirty="0" smtClean="0"/>
          </a:p>
          <a:p>
            <a:pPr>
              <a:spcBef>
                <a:spcPct val="50000"/>
              </a:spcBef>
              <a:buFontTx/>
              <a:buChar char="-"/>
            </a:pPr>
            <a:endParaRPr lang="en-US" sz="1800" dirty="0" smtClean="0"/>
          </a:p>
          <a:p>
            <a:pPr>
              <a:spcBef>
                <a:spcPct val="50000"/>
              </a:spcBef>
              <a:buFontTx/>
              <a:buChar char="-"/>
            </a:pPr>
            <a:r>
              <a:rPr lang="en-US" sz="1800" dirty="0" smtClean="0"/>
              <a:t>Quality improvement</a:t>
            </a:r>
          </a:p>
          <a:p>
            <a:pPr>
              <a:spcBef>
                <a:spcPct val="50000"/>
              </a:spcBef>
              <a:buFontTx/>
              <a:buChar char="-"/>
            </a:pPr>
            <a:r>
              <a:rPr lang="en-US" sz="1800" dirty="0" smtClean="0"/>
              <a:t>Acceptance decisions</a:t>
            </a:r>
          </a:p>
          <a:p>
            <a:pPr>
              <a:spcBef>
                <a:spcPct val="50000"/>
              </a:spcBef>
              <a:buFontTx/>
              <a:buChar char="-"/>
            </a:pPr>
            <a:r>
              <a:rPr lang="en-US" sz="1800" dirty="0" smtClean="0"/>
              <a:t>rework</a:t>
            </a:r>
          </a:p>
          <a:p>
            <a:pPr>
              <a:spcBef>
                <a:spcPct val="50000"/>
              </a:spcBef>
              <a:buFontTx/>
              <a:buChar char="-"/>
            </a:pPr>
            <a:r>
              <a:rPr lang="en-US" sz="1800" dirty="0" smtClean="0"/>
              <a:t>Completed checklist</a:t>
            </a:r>
          </a:p>
          <a:p>
            <a:pPr>
              <a:spcBef>
                <a:spcPct val="50000"/>
              </a:spcBef>
              <a:buFontTx/>
              <a:buChar char="-"/>
            </a:pPr>
            <a:r>
              <a:rPr lang="en-US" sz="1800" dirty="0" smtClean="0"/>
              <a:t>Process adjustment</a:t>
            </a:r>
          </a:p>
          <a:p>
            <a:pPr algn="ctr"/>
            <a:endParaRPr lang="en-IN" sz="1800" dirty="0"/>
          </a:p>
        </p:txBody>
      </p:sp>
      <p:sp>
        <p:nvSpPr>
          <p:cNvPr id="9" name="Right Arrow 8"/>
          <p:cNvSpPr/>
          <p:nvPr/>
        </p:nvSpPr>
        <p:spPr>
          <a:xfrm>
            <a:off x="5943600" y="4038600"/>
            <a:ext cx="533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2819400" y="4038600"/>
            <a:ext cx="533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0" y="609600"/>
            <a:ext cx="9144000" cy="2031325"/>
          </a:xfrm>
          <a:prstGeom prst="rect">
            <a:avLst/>
          </a:prstGeom>
          <a:noFill/>
        </p:spPr>
        <p:txBody>
          <a:bodyPr wrap="square" rtlCol="0">
            <a:spAutoFit/>
          </a:bodyPr>
          <a:lstStyle/>
          <a:p>
            <a:pPr lvl="1" algn="ctr"/>
            <a:r>
              <a:rPr lang="en-US" sz="2800" b="1" dirty="0" smtClean="0">
                <a:solidFill>
                  <a:srgbClr val="FF0000"/>
                </a:solidFill>
              </a:rPr>
              <a:t>Quality Control</a:t>
            </a:r>
            <a:r>
              <a:rPr lang="en-US" sz="2800" dirty="0" smtClean="0">
                <a:solidFill>
                  <a:srgbClr val="FF0000"/>
                </a:solidFill>
              </a:rPr>
              <a:t> </a:t>
            </a:r>
          </a:p>
          <a:p>
            <a:pPr lvl="1"/>
            <a:endParaRPr lang="en-US" sz="2400" dirty="0" smtClean="0"/>
          </a:p>
          <a:p>
            <a:pPr lvl="1"/>
            <a:r>
              <a:rPr lang="en-US" sz="2800" dirty="0" smtClean="0"/>
              <a:t>Monitoring specific project results to ensure that they comply with the relevant quality standards</a:t>
            </a:r>
            <a:endParaRPr lang="en-IN" sz="2800" dirty="0" smtClean="0"/>
          </a:p>
          <a:p>
            <a:endParaRPr lang="en-IN" dirty="0"/>
          </a:p>
        </p:txBody>
      </p:sp>
      <p:sp>
        <p:nvSpPr>
          <p:cNvPr id="11" name="TextBox 10"/>
          <p:cNvSpPr txBox="1"/>
          <p:nvPr/>
        </p:nvSpPr>
        <p:spPr>
          <a:xfrm>
            <a:off x="6705600" y="2876490"/>
            <a:ext cx="1905000" cy="400110"/>
          </a:xfrm>
          <a:prstGeom prst="rect">
            <a:avLst/>
          </a:prstGeom>
          <a:noFill/>
        </p:spPr>
        <p:txBody>
          <a:bodyPr wrap="square" rtlCol="0">
            <a:spAutoFit/>
          </a:bodyPr>
          <a:lstStyle/>
          <a:p>
            <a:pPr algn="ctr">
              <a:spcBef>
                <a:spcPct val="50000"/>
              </a:spcBef>
            </a:pPr>
            <a:r>
              <a:rPr lang="en-US" sz="2000" b="1" dirty="0" smtClean="0">
                <a:solidFill>
                  <a:srgbClr val="002060"/>
                </a:solidFill>
              </a:rPr>
              <a:t>OUTPUTS</a:t>
            </a:r>
            <a:endParaRPr lang="en-US" sz="2400" b="1" dirty="0" smtClean="0">
              <a:solidFill>
                <a:srgbClr val="002060"/>
              </a:solidFill>
            </a:endParaRPr>
          </a:p>
        </p:txBody>
      </p:sp>
      <p:sp>
        <p:nvSpPr>
          <p:cNvPr id="13" name="TextBox 12"/>
          <p:cNvSpPr txBox="1"/>
          <p:nvPr/>
        </p:nvSpPr>
        <p:spPr>
          <a:xfrm>
            <a:off x="3505200" y="2971800"/>
            <a:ext cx="2133600" cy="584775"/>
          </a:xfrm>
          <a:prstGeom prst="rect">
            <a:avLst/>
          </a:prstGeom>
          <a:noFill/>
        </p:spPr>
        <p:txBody>
          <a:bodyPr wrap="square" rtlCol="0">
            <a:spAutoFit/>
          </a:bodyPr>
          <a:lstStyle/>
          <a:p>
            <a:r>
              <a:rPr lang="en-US" sz="1600" b="1" dirty="0" smtClean="0">
                <a:solidFill>
                  <a:srgbClr val="002060"/>
                </a:solidFill>
              </a:rPr>
              <a:t>TOOLS AND TECH.</a:t>
            </a:r>
          </a:p>
          <a:p>
            <a:endParaRPr lang="en-IN"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Inputs To Quality Control</a:t>
            </a:r>
            <a:endParaRPr lang="en-IN" dirty="0">
              <a:solidFill>
                <a:srgbClr val="FF0000"/>
              </a:solidFill>
            </a:endParaRPr>
          </a:p>
        </p:txBody>
      </p:sp>
      <p:sp>
        <p:nvSpPr>
          <p:cNvPr id="3" name="Content Placeholder 2"/>
          <p:cNvSpPr>
            <a:spLocks noGrp="1"/>
          </p:cNvSpPr>
          <p:nvPr>
            <p:ph idx="1"/>
          </p:nvPr>
        </p:nvSpPr>
        <p:spPr/>
        <p:txBody>
          <a:bodyPr/>
          <a:lstStyle/>
          <a:p>
            <a:r>
              <a:rPr lang="en-US" b="1" dirty="0" smtClean="0">
                <a:solidFill>
                  <a:srgbClr val="FF0000"/>
                </a:solidFill>
              </a:rPr>
              <a:t>Work results</a:t>
            </a:r>
            <a:r>
              <a:rPr lang="en-US" dirty="0" smtClean="0">
                <a:solidFill>
                  <a:srgbClr val="FF0000"/>
                </a:solidFill>
              </a:rPr>
              <a:t> </a:t>
            </a:r>
            <a:r>
              <a:rPr lang="en-US" dirty="0" smtClean="0"/>
              <a:t>: including both product results and process results</a:t>
            </a:r>
          </a:p>
          <a:p>
            <a:r>
              <a:rPr lang="en-US" b="1" dirty="0" smtClean="0">
                <a:solidFill>
                  <a:srgbClr val="FF0000"/>
                </a:solidFill>
              </a:rPr>
              <a:t>The quality management plan</a:t>
            </a:r>
            <a:r>
              <a:rPr lang="en-US" dirty="0" smtClean="0">
                <a:solidFill>
                  <a:srgbClr val="FF0000"/>
                </a:solidFill>
              </a:rPr>
              <a:t> </a:t>
            </a:r>
          </a:p>
          <a:p>
            <a:r>
              <a:rPr lang="en-US" b="1" dirty="0" smtClean="0">
                <a:solidFill>
                  <a:srgbClr val="FF0000"/>
                </a:solidFill>
              </a:rPr>
              <a:t>Operational definitions</a:t>
            </a:r>
          </a:p>
          <a:p>
            <a:r>
              <a:rPr lang="en-US" b="1" dirty="0" smtClean="0">
                <a:solidFill>
                  <a:srgbClr val="FF0000"/>
                </a:solidFill>
              </a:rPr>
              <a:t>Checklists</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Control</a:t>
            </a:r>
            <a:endParaRPr lang="en-IN" dirty="0">
              <a:solidFill>
                <a:srgbClr val="FF0000"/>
              </a:solidFill>
            </a:endParaRPr>
          </a:p>
        </p:txBody>
      </p:sp>
      <p:sp>
        <p:nvSpPr>
          <p:cNvPr id="3" name="Content Placeholder 2"/>
          <p:cNvSpPr>
            <a:spLocks noGrp="1"/>
          </p:cNvSpPr>
          <p:nvPr>
            <p:ph idx="1"/>
          </p:nvPr>
        </p:nvSpPr>
        <p:spPr/>
        <p:txBody>
          <a:bodyPr>
            <a:normAutofit/>
          </a:bodyPr>
          <a:lstStyle/>
          <a:p>
            <a:pPr>
              <a:buFontTx/>
              <a:buNone/>
            </a:pPr>
            <a:r>
              <a:rPr lang="en-US" b="1" dirty="0" smtClean="0">
                <a:solidFill>
                  <a:srgbClr val="FF0000"/>
                </a:solidFill>
              </a:rPr>
              <a:t>Inspection</a:t>
            </a:r>
          </a:p>
          <a:p>
            <a:r>
              <a:rPr lang="en-US" dirty="0" smtClean="0"/>
              <a:t>Inspection includes activities such as measuring, examining and testing undertaken to determine  whether results conform to requirements</a:t>
            </a:r>
          </a:p>
          <a:p>
            <a:r>
              <a:rPr lang="en-US" dirty="0" smtClean="0"/>
              <a:t>Inspection can be carried out on the level of a single activity or a final product</a:t>
            </a:r>
          </a:p>
          <a:p>
            <a:r>
              <a:rPr lang="en-US" dirty="0" smtClean="0"/>
              <a:t>Inspections can be called reviews, product reviews, audits, and walk-</a:t>
            </a:r>
            <a:r>
              <a:rPr lang="en-US" dirty="0" err="1" smtClean="0"/>
              <a:t>throughs</a:t>
            </a:r>
            <a:r>
              <a:rPr lang="en-US" dirty="0" smtClean="0"/>
              <a:t> </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Control</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pPr>
              <a:lnSpc>
                <a:spcPct val="90000"/>
              </a:lnSpc>
            </a:pPr>
            <a:r>
              <a:rPr lang="en-US" b="1" dirty="0" smtClean="0">
                <a:solidFill>
                  <a:srgbClr val="FF0000"/>
                </a:solidFill>
              </a:rPr>
              <a:t>Control Charts</a:t>
            </a:r>
          </a:p>
          <a:p>
            <a:pPr>
              <a:lnSpc>
                <a:spcPct val="90000"/>
              </a:lnSpc>
            </a:pPr>
            <a:r>
              <a:rPr lang="en-US" dirty="0" smtClean="0"/>
              <a:t>These charts are graphical representations that display the result of a process over time and are used to determine if the process is “in control”</a:t>
            </a:r>
          </a:p>
          <a:p>
            <a:pPr>
              <a:lnSpc>
                <a:spcPct val="90000"/>
              </a:lnSpc>
            </a:pPr>
            <a:r>
              <a:rPr lang="en-US" dirty="0" smtClean="0"/>
              <a:t>When in control the process should </a:t>
            </a:r>
            <a:r>
              <a:rPr lang="en-US" b="1" i="1" dirty="0" smtClean="0"/>
              <a:t>not</a:t>
            </a:r>
            <a:r>
              <a:rPr lang="en-US" dirty="0" smtClean="0"/>
              <a:t> be adjusted , however it may be </a:t>
            </a:r>
            <a:r>
              <a:rPr lang="en-US" b="1" i="1" dirty="0" smtClean="0"/>
              <a:t>changed</a:t>
            </a:r>
            <a:r>
              <a:rPr lang="en-US" dirty="0" smtClean="0"/>
              <a:t> in order to provide improvements</a:t>
            </a:r>
          </a:p>
          <a:p>
            <a:pPr>
              <a:lnSpc>
                <a:spcPct val="90000"/>
              </a:lnSpc>
            </a:pPr>
            <a:r>
              <a:rPr lang="en-US" dirty="0" smtClean="0"/>
              <a:t>Control charts may be used </a:t>
            </a:r>
            <a:r>
              <a:rPr lang="en-US" dirty="0" err="1" smtClean="0"/>
              <a:t>ot</a:t>
            </a:r>
            <a:r>
              <a:rPr lang="en-US" dirty="0" smtClean="0"/>
              <a:t> monitor any type of output variable</a:t>
            </a:r>
          </a:p>
          <a:p>
            <a:pPr>
              <a:lnSpc>
                <a:spcPct val="90000"/>
              </a:lnSpc>
            </a:pPr>
            <a:r>
              <a:rPr lang="en-US" dirty="0" smtClean="0"/>
              <a:t>Control charts are most often used to monitor repetitive activity in production but can also be used to monitor cost and schedule variances</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Control</a:t>
            </a:r>
            <a:endParaRPr lang="en-IN" dirty="0">
              <a:solidFill>
                <a:srgbClr val="FF0000"/>
              </a:solidFill>
            </a:endParaRPr>
          </a:p>
        </p:txBody>
      </p:sp>
      <p:sp>
        <p:nvSpPr>
          <p:cNvPr id="3" name="Content Placeholder 2"/>
          <p:cNvSpPr>
            <a:spLocks noGrp="1"/>
          </p:cNvSpPr>
          <p:nvPr>
            <p:ph idx="1"/>
          </p:nvPr>
        </p:nvSpPr>
        <p:spPr/>
        <p:txBody>
          <a:bodyPr>
            <a:normAutofit/>
          </a:bodyPr>
          <a:lstStyle/>
          <a:p>
            <a:pPr>
              <a:buFontTx/>
              <a:buNone/>
            </a:pPr>
            <a:r>
              <a:rPr lang="en-US" b="1" dirty="0" smtClean="0">
                <a:solidFill>
                  <a:srgbClr val="FF0000"/>
                </a:solidFill>
              </a:rPr>
              <a:t>Pareto Diagram</a:t>
            </a:r>
          </a:p>
          <a:p>
            <a:r>
              <a:rPr lang="en-US" dirty="0" smtClean="0"/>
              <a:t>A Pareto diagram is a histogram ordered by frequency of occurrence which shows how many results were generated by what category or identified cause</a:t>
            </a:r>
          </a:p>
          <a:p>
            <a:r>
              <a:rPr lang="en-US" dirty="0" smtClean="0"/>
              <a:t> The project management team should take action to fix the problems that are causing the greatest number of defects first </a:t>
            </a:r>
          </a:p>
          <a:p>
            <a:r>
              <a:rPr lang="en-US" dirty="0" smtClean="0"/>
              <a:t>Typically the Pareto diagram reflects that a relatively small number of causes are responsible for the majority of the problems or defects</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Control</a:t>
            </a:r>
            <a:endParaRPr lang="en-IN" dirty="0">
              <a:solidFill>
                <a:srgbClr val="FF0000"/>
              </a:solidFill>
            </a:endParaRPr>
          </a:p>
        </p:txBody>
      </p:sp>
      <p:sp>
        <p:nvSpPr>
          <p:cNvPr id="3" name="Content Placeholder 2"/>
          <p:cNvSpPr>
            <a:spLocks noGrp="1"/>
          </p:cNvSpPr>
          <p:nvPr>
            <p:ph idx="1"/>
          </p:nvPr>
        </p:nvSpPr>
        <p:spPr/>
        <p:txBody>
          <a:bodyPr>
            <a:normAutofit/>
          </a:bodyPr>
          <a:lstStyle/>
          <a:p>
            <a:pPr>
              <a:buFontTx/>
              <a:buNone/>
            </a:pPr>
            <a:r>
              <a:rPr lang="en-US" b="1" dirty="0" smtClean="0">
                <a:solidFill>
                  <a:srgbClr val="FF0000"/>
                </a:solidFill>
              </a:rPr>
              <a:t>Statistical Sampling</a:t>
            </a:r>
          </a:p>
          <a:p>
            <a:r>
              <a:rPr lang="en-US" dirty="0" smtClean="0"/>
              <a:t>Statistical sampling involves choosing a part of a population of interest for inspection</a:t>
            </a:r>
          </a:p>
          <a:p>
            <a:r>
              <a:rPr lang="en-US" dirty="0" smtClean="0"/>
              <a:t>Appropriate sampling can effectively reduce the cost of quality control </a:t>
            </a:r>
          </a:p>
          <a:p>
            <a:r>
              <a:rPr lang="en-US" dirty="0" smtClean="0"/>
              <a:t>There is a vast body of knowledge related to statistical sampling and therefore the management must be aware of the various sampling techniques</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Control</a:t>
            </a:r>
            <a:endParaRPr lang="en-IN" dirty="0">
              <a:solidFill>
                <a:srgbClr val="FF0000"/>
              </a:solidFill>
            </a:endParaRPr>
          </a:p>
        </p:txBody>
      </p:sp>
      <p:sp>
        <p:nvSpPr>
          <p:cNvPr id="3" name="Content Placeholder 2"/>
          <p:cNvSpPr>
            <a:spLocks noGrp="1"/>
          </p:cNvSpPr>
          <p:nvPr>
            <p:ph idx="1"/>
          </p:nvPr>
        </p:nvSpPr>
        <p:spPr/>
        <p:txBody>
          <a:bodyPr/>
          <a:lstStyle/>
          <a:p>
            <a:pPr>
              <a:buFontTx/>
              <a:buNone/>
            </a:pPr>
            <a:r>
              <a:rPr lang="en-US" b="1" dirty="0" smtClean="0">
                <a:solidFill>
                  <a:srgbClr val="FF0000"/>
                </a:solidFill>
              </a:rPr>
              <a:t>	</a:t>
            </a:r>
            <a:r>
              <a:rPr lang="en-US" dirty="0" smtClean="0">
                <a:solidFill>
                  <a:srgbClr val="FF0000"/>
                </a:solidFill>
              </a:rPr>
              <a:t>Flowcharting</a:t>
            </a:r>
          </a:p>
          <a:p>
            <a:pPr>
              <a:buFontTx/>
              <a:buNone/>
            </a:pPr>
            <a:endParaRPr lang="en-US" dirty="0" smtClean="0">
              <a:solidFill>
                <a:srgbClr val="FFFF00"/>
              </a:solidFill>
            </a:endParaRPr>
          </a:p>
          <a:p>
            <a:r>
              <a:rPr lang="en-US" dirty="0" smtClean="0">
                <a:solidFill>
                  <a:schemeClr val="tx2"/>
                </a:solidFill>
              </a:rPr>
              <a:t>Flowcharting is used in quality control to help analyze how a problem occurs</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Tools and Techniques for Quality Control</a:t>
            </a:r>
            <a:endParaRPr lang="en-IN" dirty="0"/>
          </a:p>
        </p:txBody>
      </p:sp>
      <p:sp>
        <p:nvSpPr>
          <p:cNvPr id="3" name="Content Placeholder 2"/>
          <p:cNvSpPr>
            <a:spLocks noGrp="1"/>
          </p:cNvSpPr>
          <p:nvPr>
            <p:ph idx="1"/>
          </p:nvPr>
        </p:nvSpPr>
        <p:spPr/>
        <p:txBody>
          <a:bodyPr>
            <a:normAutofit/>
          </a:bodyPr>
          <a:lstStyle/>
          <a:p>
            <a:pPr>
              <a:lnSpc>
                <a:spcPct val="90000"/>
              </a:lnSpc>
              <a:buFontTx/>
              <a:buNone/>
            </a:pPr>
            <a:r>
              <a:rPr lang="en-US" b="1" dirty="0" smtClean="0">
                <a:solidFill>
                  <a:srgbClr val="FF0000"/>
                </a:solidFill>
              </a:rPr>
              <a:t>Trend Analysis</a:t>
            </a:r>
          </a:p>
          <a:p>
            <a:pPr>
              <a:lnSpc>
                <a:spcPct val="90000"/>
              </a:lnSpc>
            </a:pPr>
            <a:r>
              <a:rPr lang="en-US" dirty="0" smtClean="0"/>
              <a:t>The trend analysis involves the use of mathematical techniques to forecast future outcomes based on historical results it is often used to monitor:</a:t>
            </a:r>
          </a:p>
          <a:p>
            <a:pPr>
              <a:lnSpc>
                <a:spcPct val="90000"/>
              </a:lnSpc>
              <a:buFontTx/>
              <a:buNone/>
            </a:pPr>
            <a:r>
              <a:rPr lang="en-US" dirty="0" smtClean="0"/>
              <a:t>	- </a:t>
            </a:r>
            <a:r>
              <a:rPr lang="en-US" dirty="0" smtClean="0">
                <a:solidFill>
                  <a:srgbClr val="FF0000"/>
                </a:solidFill>
              </a:rPr>
              <a:t>Technical performance </a:t>
            </a:r>
            <a:r>
              <a:rPr lang="en-US" dirty="0" smtClean="0"/>
              <a:t>– </a:t>
            </a:r>
            <a:r>
              <a:rPr lang="en-US" sz="2800" i="1" dirty="0" smtClean="0"/>
              <a:t>how many defects have been identified and how many remain uncorrected</a:t>
            </a:r>
          </a:p>
          <a:p>
            <a:pPr>
              <a:lnSpc>
                <a:spcPct val="90000"/>
              </a:lnSpc>
              <a:buFontTx/>
              <a:buNone/>
            </a:pPr>
            <a:r>
              <a:rPr lang="en-US" dirty="0" smtClean="0"/>
              <a:t>	- </a:t>
            </a:r>
            <a:r>
              <a:rPr lang="en-US" dirty="0" smtClean="0">
                <a:solidFill>
                  <a:srgbClr val="FF0000"/>
                </a:solidFill>
              </a:rPr>
              <a:t>Cost and schedule performance </a:t>
            </a:r>
            <a:r>
              <a:rPr lang="en-US" dirty="0" smtClean="0"/>
              <a:t>– </a:t>
            </a:r>
            <a:r>
              <a:rPr lang="en-US" sz="2800" i="1" dirty="0" smtClean="0"/>
              <a:t>how many activities in a certain period were completed with significant variances</a:t>
            </a:r>
            <a:endParaRPr lang="en-US" sz="28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US" sz="3600" b="1" dirty="0" smtClean="0">
                <a:latin typeface="Times New Roman" pitchFamily="18" charset="0"/>
              </a:rPr>
              <a:t>TRANSCENDENTAL VIEW</a:t>
            </a:r>
            <a:endParaRPr lang="en-IN" sz="3600" dirty="0"/>
          </a:p>
        </p:txBody>
      </p:sp>
      <p:sp>
        <p:nvSpPr>
          <p:cNvPr id="3" name="Content Placeholder 2"/>
          <p:cNvSpPr>
            <a:spLocks noGrp="1"/>
          </p:cNvSpPr>
          <p:nvPr>
            <p:ph idx="1"/>
          </p:nvPr>
        </p:nvSpPr>
        <p:spPr/>
        <p:txBody>
          <a:bodyPr>
            <a:normAutofit lnSpcReduction="10000"/>
          </a:bodyPr>
          <a:lstStyle/>
          <a:p>
            <a:pPr algn="just">
              <a:lnSpc>
                <a:spcPct val="90000"/>
              </a:lnSpc>
              <a:defRPr/>
            </a:pPr>
            <a:r>
              <a:rPr lang="en-US" dirty="0">
                <a:latin typeface="Times New Roman" pitchFamily="18" charset="0"/>
              </a:rPr>
              <a:t>Those who hold the transcendental view would say “I can’t define it, but I know it when I see it”</a:t>
            </a:r>
          </a:p>
          <a:p>
            <a:pPr algn="just">
              <a:lnSpc>
                <a:spcPct val="90000"/>
              </a:lnSpc>
              <a:defRPr/>
            </a:pPr>
            <a:r>
              <a:rPr lang="en-US" dirty="0">
                <a:latin typeface="Times New Roman" pitchFamily="18" charset="0"/>
              </a:rPr>
              <a:t>Advertisers are fond of promoting products in these terms</a:t>
            </a:r>
            <a:r>
              <a:rPr lang="en-US" dirty="0" smtClean="0">
                <a:latin typeface="Times New Roman" pitchFamily="18" charset="0"/>
              </a:rPr>
              <a:t>.“ </a:t>
            </a:r>
            <a:r>
              <a:rPr lang="en-US" dirty="0">
                <a:latin typeface="Times New Roman" pitchFamily="18" charset="0"/>
              </a:rPr>
              <a:t>Where shopping is a pleasure” (supermarket</a:t>
            </a:r>
            <a:r>
              <a:rPr lang="en-US" dirty="0" smtClean="0">
                <a:latin typeface="Times New Roman" pitchFamily="18" charset="0"/>
              </a:rPr>
              <a:t>), </a:t>
            </a:r>
            <a:r>
              <a:rPr lang="en-US" dirty="0">
                <a:latin typeface="Times New Roman" pitchFamily="18" charset="0"/>
              </a:rPr>
              <a:t>“We love to fly and it shows" (airline</a:t>
            </a:r>
            <a:r>
              <a:rPr lang="en-US" dirty="0" smtClean="0">
                <a:latin typeface="Times New Roman" pitchFamily="18" charset="0"/>
              </a:rPr>
              <a:t>).</a:t>
            </a:r>
          </a:p>
          <a:p>
            <a:pPr algn="just">
              <a:lnSpc>
                <a:spcPct val="90000"/>
              </a:lnSpc>
              <a:defRPr/>
            </a:pPr>
            <a:r>
              <a:rPr lang="en-US" dirty="0" smtClean="0">
                <a:latin typeface="Times New Roman" pitchFamily="18" charset="0"/>
              </a:rPr>
              <a:t>Television </a:t>
            </a:r>
            <a:r>
              <a:rPr lang="en-US" dirty="0">
                <a:latin typeface="Times New Roman" pitchFamily="18" charset="0"/>
              </a:rPr>
              <a:t>and print media are awash with such indefinable claims and therein lies the problem:</a:t>
            </a:r>
          </a:p>
          <a:p>
            <a:pPr algn="just">
              <a:lnSpc>
                <a:spcPct val="90000"/>
              </a:lnSpc>
              <a:defRPr/>
            </a:pPr>
            <a:r>
              <a:rPr lang="en-US" dirty="0">
                <a:latin typeface="Times New Roman" pitchFamily="18" charset="0"/>
              </a:rPr>
              <a:t>Quality is difficult to define or to operationalize. It thus becomes elusive when using the approach as basis for competitive advantage. Moreover, the functions of design, production and service may find it difficult to use the definition as a basis for quality management</a:t>
            </a:r>
            <a:r>
              <a:rPr lang="en-US" dirty="0" smtClean="0">
                <a:latin typeface="Times New Roman" pitchFamily="18" charset="0"/>
              </a:rPr>
              <a:t>.</a:t>
            </a:r>
            <a:endParaRPr lang="en-US" dirty="0">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Outputs for Quality Control</a:t>
            </a:r>
            <a:endParaRPr lang="en-IN" dirty="0">
              <a:solidFill>
                <a:srgbClr val="FF0000"/>
              </a:solidFill>
            </a:endParaRPr>
          </a:p>
        </p:txBody>
      </p:sp>
      <p:sp>
        <p:nvSpPr>
          <p:cNvPr id="3" name="Content Placeholder 2"/>
          <p:cNvSpPr>
            <a:spLocks noGrp="1"/>
          </p:cNvSpPr>
          <p:nvPr>
            <p:ph idx="1"/>
          </p:nvPr>
        </p:nvSpPr>
        <p:spPr/>
        <p:txBody>
          <a:bodyPr>
            <a:normAutofit/>
          </a:bodyPr>
          <a:lstStyle/>
          <a:p>
            <a:pPr>
              <a:lnSpc>
                <a:spcPct val="90000"/>
              </a:lnSpc>
            </a:pPr>
            <a:r>
              <a:rPr lang="en-US" dirty="0" smtClean="0">
                <a:solidFill>
                  <a:srgbClr val="FF0000"/>
                </a:solidFill>
              </a:rPr>
              <a:t>Quality improvement </a:t>
            </a:r>
            <a:r>
              <a:rPr lang="en-US" sz="2400" dirty="0" smtClean="0"/>
              <a:t>( previously described)</a:t>
            </a:r>
          </a:p>
          <a:p>
            <a:pPr>
              <a:lnSpc>
                <a:spcPct val="90000"/>
              </a:lnSpc>
              <a:buFontTx/>
              <a:buNone/>
            </a:pPr>
            <a:endParaRPr lang="en-US" sz="2400" dirty="0" smtClean="0"/>
          </a:p>
          <a:p>
            <a:pPr>
              <a:lnSpc>
                <a:spcPct val="90000"/>
              </a:lnSpc>
            </a:pPr>
            <a:r>
              <a:rPr lang="en-US" dirty="0" smtClean="0">
                <a:solidFill>
                  <a:srgbClr val="FF0000"/>
                </a:solidFill>
              </a:rPr>
              <a:t>Acceptance decisions</a:t>
            </a:r>
            <a:r>
              <a:rPr lang="en-US" dirty="0" smtClean="0"/>
              <a:t>, where the inspected items will either be accepted or rejected and those rejected may be reworked</a:t>
            </a:r>
          </a:p>
          <a:p>
            <a:pPr>
              <a:lnSpc>
                <a:spcPct val="90000"/>
              </a:lnSpc>
            </a:pPr>
            <a:r>
              <a:rPr lang="en-US" dirty="0" smtClean="0">
                <a:solidFill>
                  <a:srgbClr val="FF0000"/>
                </a:solidFill>
              </a:rPr>
              <a:t>Rework</a:t>
            </a:r>
            <a:r>
              <a:rPr lang="en-US" dirty="0" smtClean="0"/>
              <a:t>, which is an action taken to bring defects or nonconforming items into compliance with requirements and specifications. Rework is a frequent cause of project over-runs and the project management team must make an effort to minimize it .</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Outputs for Quality Control</a:t>
            </a:r>
            <a:endParaRPr lang="en-IN" dirty="0"/>
          </a:p>
        </p:txBody>
      </p:sp>
      <p:sp>
        <p:nvSpPr>
          <p:cNvPr id="3" name="Content Placeholder 2"/>
          <p:cNvSpPr>
            <a:spLocks noGrp="1"/>
          </p:cNvSpPr>
          <p:nvPr>
            <p:ph idx="1"/>
          </p:nvPr>
        </p:nvSpPr>
        <p:spPr/>
        <p:txBody>
          <a:bodyPr/>
          <a:lstStyle/>
          <a:p>
            <a:r>
              <a:rPr lang="en-US" dirty="0" smtClean="0">
                <a:solidFill>
                  <a:srgbClr val="FF0000"/>
                </a:solidFill>
              </a:rPr>
              <a:t>Completed Checklists</a:t>
            </a:r>
            <a:r>
              <a:rPr lang="en-US" dirty="0" smtClean="0"/>
              <a:t>, which become a part of a project record when they are used</a:t>
            </a:r>
          </a:p>
          <a:p>
            <a:r>
              <a:rPr lang="en-US" dirty="0" smtClean="0">
                <a:solidFill>
                  <a:srgbClr val="FF0000"/>
                </a:solidFill>
              </a:rPr>
              <a:t>Process Adjustments</a:t>
            </a:r>
            <a:r>
              <a:rPr lang="en-US" dirty="0" smtClean="0"/>
              <a:t>, which involves immediate corrective or preventive action as a result of quality control measurements. In  some cases the adjustment may need to be handled according to procedures for overall change 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650336"/>
          </a:xfrm>
        </p:spPr>
        <p:txBody>
          <a:bodyPr>
            <a:noAutofit/>
          </a:bodyPr>
          <a:lstStyle/>
          <a:p>
            <a:endParaRPr lang="en-IN" sz="3600" dirty="0"/>
          </a:p>
        </p:txBody>
      </p:sp>
      <p:sp>
        <p:nvSpPr>
          <p:cNvPr id="3" name="Content Placeholder 2"/>
          <p:cNvSpPr>
            <a:spLocks noGrp="1"/>
          </p:cNvSpPr>
          <p:nvPr>
            <p:ph idx="1"/>
          </p:nvPr>
        </p:nvSpPr>
        <p:spPr/>
        <p:txBody>
          <a:bodyPr>
            <a:normAutofit/>
          </a:bodyPr>
          <a:lstStyle/>
          <a:p>
            <a:pPr>
              <a:buNone/>
            </a:pPr>
            <a:endParaRPr lang="en-US" sz="3600" dirty="0" smtClean="0"/>
          </a:p>
          <a:p>
            <a:pPr>
              <a:buNone/>
            </a:pPr>
            <a:endParaRPr lang="en-US" sz="3600" dirty="0" smtClean="0"/>
          </a:p>
          <a:p>
            <a:pPr>
              <a:buNone/>
            </a:pPr>
            <a:endParaRPr lang="en-US" sz="3600" dirty="0" smtClean="0"/>
          </a:p>
          <a:p>
            <a:pPr algn="ctr">
              <a:buNone/>
            </a:pPr>
            <a:r>
              <a:rPr lang="en-US" sz="3600" dirty="0" smtClean="0"/>
              <a:t>Tools &amp; Techniques for Quality Control</a:t>
            </a:r>
            <a:endParaRPr lang="en-IN"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457200" y="692696"/>
            <a:ext cx="8229600" cy="650336"/>
          </a:xfrm>
        </p:spPr>
        <p:txBody>
          <a:bodyPr>
            <a:normAutofit fontScale="90000"/>
          </a:bodyPr>
          <a:lstStyle/>
          <a:p>
            <a:r>
              <a:rPr lang="en-US" dirty="0" smtClean="0"/>
              <a:t>Run Chart</a:t>
            </a:r>
          </a:p>
        </p:txBody>
      </p:sp>
      <p:sp>
        <p:nvSpPr>
          <p:cNvPr id="26628" name="Content Placeholder 4"/>
          <p:cNvSpPr>
            <a:spLocks noGrp="1"/>
          </p:cNvSpPr>
          <p:nvPr>
            <p:ph sz="quarter" idx="1"/>
          </p:nvPr>
        </p:nvSpPr>
        <p:spPr>
          <a:xfrm>
            <a:off x="381000" y="1268760"/>
            <a:ext cx="8305800" cy="4824536"/>
          </a:xfrm>
        </p:spPr>
        <p:txBody>
          <a:bodyPr/>
          <a:lstStyle/>
          <a:p>
            <a:r>
              <a:rPr lang="en-US" sz="2400" dirty="0" smtClean="0"/>
              <a:t>A run chart displays the history and pattern of variation of a process over time</a:t>
            </a:r>
          </a:p>
          <a:p>
            <a:r>
              <a:rPr lang="en-US" sz="2400" dirty="0" smtClean="0"/>
              <a:t>It is a line chart that shows data points plotted in the order in which they occur</a:t>
            </a:r>
          </a:p>
          <a:p>
            <a:r>
              <a:rPr lang="en-US" sz="2400" dirty="0" smtClean="0"/>
              <a:t>Can be used to perform trend analysis to forecast future outcomes based on historical patterns e.g., of defects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04800" y="0"/>
            <a:ext cx="8305800" cy="1143000"/>
          </a:xfrm>
        </p:spPr>
        <p:txBody>
          <a:bodyPr/>
          <a:lstStyle/>
          <a:p>
            <a:r>
              <a:rPr lang="en-US" dirty="0" smtClean="0"/>
              <a:t>Quality Control Charts</a:t>
            </a:r>
          </a:p>
        </p:txBody>
      </p:sp>
      <p:sp>
        <p:nvSpPr>
          <p:cNvPr id="23556" name="Rectangle 3"/>
          <p:cNvSpPr>
            <a:spLocks noGrp="1" noChangeArrowheads="1"/>
          </p:cNvSpPr>
          <p:nvPr>
            <p:ph type="body" idx="1"/>
          </p:nvPr>
        </p:nvSpPr>
        <p:spPr>
          <a:xfrm>
            <a:off x="152400" y="1143000"/>
            <a:ext cx="8839200" cy="5181600"/>
          </a:xfrm>
        </p:spPr>
        <p:txBody>
          <a:bodyPr/>
          <a:lstStyle/>
          <a:p>
            <a:r>
              <a:rPr lang="en-US" sz="2400" smtClean="0"/>
              <a:t>A</a:t>
            </a:r>
            <a:r>
              <a:rPr lang="en-US" sz="2400" b="1" smtClean="0"/>
              <a:t> control chart</a:t>
            </a:r>
            <a:r>
              <a:rPr lang="en-US" sz="2400" smtClean="0"/>
              <a:t> is a graphic display of data that illustrates the results of a process over time</a:t>
            </a:r>
          </a:p>
          <a:p>
            <a:r>
              <a:rPr lang="en-US" sz="2400" smtClean="0"/>
              <a:t>The main use of control charts is to </a:t>
            </a:r>
            <a:r>
              <a:rPr lang="en-US" sz="2400" u="sng" smtClean="0"/>
              <a:t>prevent defects</a:t>
            </a:r>
            <a:r>
              <a:rPr lang="en-US" sz="2400" smtClean="0"/>
              <a:t>, rather than to detect or reject them</a:t>
            </a:r>
          </a:p>
          <a:p>
            <a:r>
              <a:rPr lang="en-US" sz="2400" smtClean="0"/>
              <a:t>Quality control charts allow you to determine whether a process is in control or out of control</a:t>
            </a:r>
          </a:p>
          <a:p>
            <a:pPr lvl="1"/>
            <a:r>
              <a:rPr lang="en-US" sz="2200" smtClean="0"/>
              <a:t>When a process is in control, any variations in the results of the process are created by random events; processes that are in control do not need to be adjusted</a:t>
            </a:r>
          </a:p>
          <a:p>
            <a:pPr lvl="1"/>
            <a:r>
              <a:rPr lang="en-US" sz="2200" smtClean="0"/>
              <a:t>When a process is out of control, variations in the results of the process are caused by nonrandom events; you need to identify the causes of those nonrandom events and adjust the process to correct or eliminate them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04800" y="228600"/>
            <a:ext cx="8305800" cy="914400"/>
          </a:xfrm>
        </p:spPr>
        <p:txBody>
          <a:bodyPr/>
          <a:lstStyle/>
          <a:p>
            <a:pPr algn="ctr"/>
            <a:r>
              <a:rPr lang="en-US" smtClean="0"/>
              <a:t>Sample Quality Control Chart</a:t>
            </a:r>
          </a:p>
        </p:txBody>
      </p:sp>
      <p:pic>
        <p:nvPicPr>
          <p:cNvPr id="25604" name="Picture 3"/>
          <p:cNvPicPr>
            <a:picLocks noChangeAspect="1" noChangeArrowheads="1"/>
          </p:cNvPicPr>
          <p:nvPr/>
        </p:nvPicPr>
        <p:blipFill>
          <a:blip r:embed="rId2" cstate="print"/>
          <a:srcRect/>
          <a:stretch>
            <a:fillRect/>
          </a:stretch>
        </p:blipFill>
        <p:spPr bwMode="auto">
          <a:xfrm>
            <a:off x="1295400" y="1066800"/>
            <a:ext cx="6553200" cy="444023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2AC97EFB-35A8-4897-935A-689D4E14FEA3}" type="slidenum">
              <a:rPr lang="en-US">
                <a:latin typeface="+mj-lt"/>
                <a:ea typeface="+mj-ea"/>
                <a:cs typeface="+mj-cs"/>
              </a:rPr>
              <a:pPr>
                <a:defRPr/>
              </a:pPr>
              <a:t>45</a:t>
            </a:fld>
            <a:endParaRPr lang="en-US" dirty="0">
              <a:latin typeface="+mj-lt"/>
              <a:ea typeface="+mj-ea"/>
              <a:cs typeface="+mj-cs"/>
            </a:endParaRPr>
          </a:p>
        </p:txBody>
      </p:sp>
      <p:sp>
        <p:nvSpPr>
          <p:cNvPr id="7" name="Rectangle 3"/>
          <p:cNvSpPr txBox="1">
            <a:spLocks noChangeArrowheads="1"/>
          </p:cNvSpPr>
          <p:nvPr/>
        </p:nvSpPr>
        <p:spPr>
          <a:xfrm>
            <a:off x="304800" y="5486400"/>
            <a:ext cx="8534400" cy="914400"/>
          </a:xfrm>
          <a:prstGeom prst="rect">
            <a:avLst/>
          </a:prstGeom>
        </p:spPr>
        <p:txBody>
          <a:bodyPr/>
          <a:lstStyle/>
          <a:p>
            <a:pPr marL="90488" indent="-228600" algn="ctr" eaLnBrk="0" hangingPunct="0">
              <a:spcBef>
                <a:spcPts val="0"/>
              </a:spcBef>
              <a:buClr>
                <a:schemeClr val="accent2"/>
              </a:buClr>
              <a:buSzPct val="85000"/>
              <a:defRPr/>
            </a:pPr>
            <a:r>
              <a:rPr lang="en-US" sz="1800" i="1" dirty="0">
                <a:latin typeface="+mn-lt"/>
              </a:rPr>
              <a:t>The rule violations indicate that a calibration device may need adjustment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a:xfrm>
            <a:off x="457200" y="620688"/>
            <a:ext cx="8229600" cy="650336"/>
          </a:xfrm>
        </p:spPr>
        <p:txBody>
          <a:bodyPr>
            <a:normAutofit fontScale="90000"/>
          </a:bodyPr>
          <a:lstStyle/>
          <a:p>
            <a:r>
              <a:rPr lang="en-US" dirty="0" smtClean="0"/>
              <a:t>Histograms</a:t>
            </a:r>
          </a:p>
        </p:txBody>
      </p:sp>
      <p:sp>
        <p:nvSpPr>
          <p:cNvPr id="28676" name="Content Placeholder 2"/>
          <p:cNvSpPr>
            <a:spLocks noGrp="1"/>
          </p:cNvSpPr>
          <p:nvPr>
            <p:ph sz="quarter" idx="1"/>
          </p:nvPr>
        </p:nvSpPr>
        <p:spPr>
          <a:xfrm>
            <a:off x="381000" y="1268760"/>
            <a:ext cx="8305800" cy="4903440"/>
          </a:xfrm>
        </p:spPr>
        <p:txBody>
          <a:bodyPr/>
          <a:lstStyle/>
          <a:p>
            <a:r>
              <a:rPr lang="en-US" dirty="0" smtClean="0"/>
              <a:t>A </a:t>
            </a:r>
            <a:r>
              <a:rPr lang="en-US" b="1" dirty="0" smtClean="0"/>
              <a:t>histogram</a:t>
            </a:r>
            <a:r>
              <a:rPr lang="en-US" dirty="0" smtClean="0"/>
              <a:t> is a bar graph of a distribution of variables</a:t>
            </a:r>
          </a:p>
          <a:p>
            <a:r>
              <a:rPr lang="en-US" dirty="0" smtClean="0"/>
              <a:t>Each bar represents an attribute or characteristic of a problem or situation, and the height of the bar represents its frequency</a:t>
            </a:r>
          </a:p>
        </p:txBody>
      </p:sp>
      <p:pic>
        <p:nvPicPr>
          <p:cNvPr id="28678" name="Picture 5" descr="Fig08-06.bmp"/>
          <p:cNvPicPr>
            <a:picLocks noChangeAspect="1"/>
          </p:cNvPicPr>
          <p:nvPr/>
        </p:nvPicPr>
        <p:blipFill>
          <a:blip r:embed="rId2" cstate="print"/>
          <a:srcRect b="12880"/>
          <a:stretch>
            <a:fillRect/>
          </a:stretch>
        </p:blipFill>
        <p:spPr bwMode="auto">
          <a:xfrm>
            <a:off x="1187624" y="3501008"/>
            <a:ext cx="5943600" cy="327843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95536" y="764704"/>
            <a:ext cx="8229600" cy="506320"/>
          </a:xfrm>
        </p:spPr>
        <p:txBody>
          <a:bodyPr>
            <a:normAutofit fontScale="90000"/>
          </a:bodyPr>
          <a:lstStyle/>
          <a:p>
            <a:r>
              <a:rPr lang="en-US" dirty="0" smtClean="0"/>
              <a:t>Pareto Charts</a:t>
            </a:r>
          </a:p>
        </p:txBody>
      </p:sp>
      <p:sp>
        <p:nvSpPr>
          <p:cNvPr id="29700" name="Rectangle 3"/>
          <p:cNvSpPr>
            <a:spLocks noGrp="1" noChangeArrowheads="1"/>
          </p:cNvSpPr>
          <p:nvPr>
            <p:ph type="body" idx="1"/>
          </p:nvPr>
        </p:nvSpPr>
        <p:spPr>
          <a:xfrm>
            <a:off x="152400" y="1196752"/>
            <a:ext cx="8763000" cy="5204048"/>
          </a:xfrm>
        </p:spPr>
        <p:txBody>
          <a:bodyPr>
            <a:normAutofit/>
          </a:bodyPr>
          <a:lstStyle/>
          <a:p>
            <a:pPr>
              <a:spcBef>
                <a:spcPct val="0"/>
              </a:spcBef>
            </a:pPr>
            <a:r>
              <a:rPr lang="en-US" sz="2400" dirty="0" smtClean="0"/>
              <a:t>A</a:t>
            </a:r>
            <a:r>
              <a:rPr lang="en-US" sz="2400" b="1" dirty="0" smtClean="0"/>
              <a:t> Pareto chart </a:t>
            </a:r>
            <a:r>
              <a:rPr lang="en-US" sz="2400" dirty="0" smtClean="0"/>
              <a:t>is a histogram that can help you identify and prioritize problem areas</a:t>
            </a:r>
          </a:p>
          <a:p>
            <a:pPr lvl="1">
              <a:spcBef>
                <a:spcPct val="0"/>
              </a:spcBef>
            </a:pPr>
            <a:r>
              <a:rPr lang="en-US" sz="2000" dirty="0" smtClean="0"/>
              <a:t>The variables are ordered by frequency of occurrence to help identify the key contributors that account for most quality problems (hopefully following the 80-20 rule)</a:t>
            </a:r>
          </a:p>
          <a:p>
            <a:pPr>
              <a:spcBef>
                <a:spcPct val="0"/>
              </a:spcBef>
            </a:pPr>
            <a:r>
              <a:rPr lang="en-US" sz="2400" b="1" dirty="0" smtClean="0"/>
              <a:t>Pareto analysis </a:t>
            </a:r>
            <a:r>
              <a:rPr lang="en-US" sz="2400" dirty="0" smtClean="0"/>
              <a:t>is</a:t>
            </a:r>
            <a:r>
              <a:rPr lang="en-US" sz="2400" b="1" dirty="0" smtClean="0"/>
              <a:t> </a:t>
            </a:r>
            <a:r>
              <a:rPr lang="en-US" sz="2400" dirty="0" smtClean="0"/>
              <a:t>also called the 80-20 rule, meaning that 80 percent of problems are often due to 20 percent of the causes</a:t>
            </a:r>
          </a:p>
          <a:p>
            <a:pPr>
              <a:spcBef>
                <a:spcPct val="0"/>
              </a:spcBef>
            </a:pPr>
            <a:r>
              <a:rPr lang="en-US" sz="2400" dirty="0" smtClean="0"/>
              <a:t>In the following chart, Log-in Problems account for about 55% of the complaints and together with System lock-ups accounts for about 80%</a:t>
            </a:r>
          </a:p>
          <a:p>
            <a:pPr lvl="1">
              <a:spcBef>
                <a:spcPct val="0"/>
              </a:spcBef>
            </a:pPr>
            <a:r>
              <a:rPr lang="en-US" sz="2000" dirty="0" smtClean="0"/>
              <a:t>Fixing these two problems can greatly reduce the volume of </a:t>
            </a:r>
            <a:r>
              <a:rPr lang="en-US" sz="2000" dirty="0" err="1" smtClean="0"/>
              <a:t>compalints</a:t>
            </a:r>
            <a:endParaRPr lang="en-US" sz="2000" dirty="0" smtClean="0"/>
          </a:p>
          <a:p>
            <a:pPr lvl="1">
              <a:spcBef>
                <a:spcPct val="0"/>
              </a:spcBef>
            </a:pPr>
            <a:r>
              <a:rPr lang="en-US" sz="2000" dirty="0" smtClean="0"/>
              <a:t>Small problems should be investigated before addressing them in case the user is in error </a:t>
            </a:r>
          </a:p>
          <a:p>
            <a:pPr>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1"/>
          </p:nvPr>
        </p:nvSpPr>
        <p:spPr bwMode="auto">
          <a:noFill/>
          <a:ln>
            <a:miter lim="800000"/>
            <a:headEnd/>
            <a:tailEnd/>
          </a:ln>
        </p:spPr>
        <p:txBody>
          <a:bodyPr/>
          <a:lstStyle/>
          <a:p>
            <a:r>
              <a:rPr lang="en-US" smtClean="0"/>
              <a:t>Chapter 8 - Project Quality Management</a:t>
            </a:r>
          </a:p>
        </p:txBody>
      </p:sp>
      <p:sp>
        <p:nvSpPr>
          <p:cNvPr id="30723" name="Rectangle 2"/>
          <p:cNvSpPr>
            <a:spLocks noGrp="1" noChangeArrowheads="1"/>
          </p:cNvSpPr>
          <p:nvPr>
            <p:ph type="title"/>
          </p:nvPr>
        </p:nvSpPr>
        <p:spPr>
          <a:xfrm>
            <a:off x="609600" y="228600"/>
            <a:ext cx="7772400" cy="1143000"/>
          </a:xfrm>
        </p:spPr>
        <p:txBody>
          <a:bodyPr/>
          <a:lstStyle/>
          <a:p>
            <a:pPr algn="ctr"/>
            <a:r>
              <a:rPr lang="en-US" smtClean="0"/>
              <a:t>Sample Pareto Diagram</a:t>
            </a:r>
          </a:p>
        </p:txBody>
      </p:sp>
      <p:pic>
        <p:nvPicPr>
          <p:cNvPr id="30724" name="Picture 3"/>
          <p:cNvPicPr>
            <a:picLocks noChangeAspect="1" noChangeArrowheads="1"/>
          </p:cNvPicPr>
          <p:nvPr/>
        </p:nvPicPr>
        <p:blipFill>
          <a:blip r:embed="rId2" cstate="print"/>
          <a:srcRect/>
          <a:stretch>
            <a:fillRect/>
          </a:stretch>
        </p:blipFill>
        <p:spPr bwMode="auto">
          <a:xfrm>
            <a:off x="939800" y="1752600"/>
            <a:ext cx="7518400" cy="4572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377B3301-4D84-4B0E-8275-F9D75321F1EB}" type="slidenum">
              <a:rPr lang="en-US">
                <a:latin typeface="+mj-lt"/>
                <a:ea typeface="+mj-ea"/>
                <a:cs typeface="+mj-cs"/>
              </a:rPr>
              <a:pPr>
                <a:defRPr/>
              </a:pPr>
              <a:t>48</a:t>
            </a:fld>
            <a:endParaRPr lang="en-US" dirty="0">
              <a:latin typeface="+mj-lt"/>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50"/>
                </a:solidFill>
              </a:rPr>
              <a:t>STATISTICAL SAMPLING AND TESTING</a:t>
            </a:r>
            <a:endParaRPr lang="en-IN" dirty="0">
              <a:solidFill>
                <a:srgbClr val="00B050"/>
              </a:solidFill>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US" sz="3600" b="1" dirty="0" smtClean="0">
                <a:latin typeface="Times New Roman" pitchFamily="18" charset="0"/>
              </a:rPr>
              <a:t>PRODUCT BASED</a:t>
            </a:r>
            <a:endParaRPr lang="en-IN" sz="3600" dirty="0"/>
          </a:p>
        </p:txBody>
      </p:sp>
      <p:sp>
        <p:nvSpPr>
          <p:cNvPr id="3" name="Content Placeholder 2"/>
          <p:cNvSpPr>
            <a:spLocks noGrp="1"/>
          </p:cNvSpPr>
          <p:nvPr>
            <p:ph idx="1"/>
          </p:nvPr>
        </p:nvSpPr>
        <p:spPr/>
        <p:txBody>
          <a:bodyPr>
            <a:normAutofit/>
          </a:bodyPr>
          <a:lstStyle/>
          <a:p>
            <a:pPr algn="just">
              <a:defRPr/>
            </a:pPr>
            <a:r>
              <a:rPr lang="en-US" dirty="0">
                <a:latin typeface="Times New Roman" pitchFamily="18" charset="0"/>
              </a:rPr>
              <a:t>Quality is viewed as a quantifiable or measurable characteristic or attribute. For example durability or reliability can be measured and the engineer can design to that benchmark. </a:t>
            </a:r>
          </a:p>
          <a:p>
            <a:pPr algn="just">
              <a:defRPr/>
            </a:pPr>
            <a:r>
              <a:rPr lang="en-US" dirty="0">
                <a:latin typeface="Times New Roman" pitchFamily="18" charset="0"/>
              </a:rPr>
              <a:t>Quality is determined objectively.</a:t>
            </a:r>
          </a:p>
          <a:p>
            <a:pPr algn="just">
              <a:defRPr/>
            </a:pPr>
            <a:r>
              <a:rPr lang="en-US" dirty="0">
                <a:latin typeface="Times New Roman" pitchFamily="18" charset="0"/>
              </a:rPr>
              <a:t>Although this approach has many benefits, it has limitation as well. Where quality is based on individual taste or preference, the benchmark for measurement may be misleading.</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Sampling	</a:t>
            </a:r>
            <a:endParaRPr lang="en-IN" dirty="0"/>
          </a:p>
        </p:txBody>
      </p:sp>
      <p:sp>
        <p:nvSpPr>
          <p:cNvPr id="3" name="Content Placeholder 2"/>
          <p:cNvSpPr>
            <a:spLocks noGrp="1"/>
          </p:cNvSpPr>
          <p:nvPr>
            <p:ph idx="1"/>
          </p:nvPr>
        </p:nvSpPr>
        <p:spPr/>
        <p:txBody>
          <a:bodyPr/>
          <a:lstStyle/>
          <a:p>
            <a:r>
              <a:rPr lang="en-US" dirty="0" smtClean="0"/>
              <a:t>Accept/reject </a:t>
            </a:r>
            <a:r>
              <a:rPr lang="en-US" dirty="0" smtClean="0">
                <a:solidFill>
                  <a:srgbClr val="0070C0"/>
                </a:solidFill>
              </a:rPr>
              <a:t>entire lot </a:t>
            </a:r>
            <a:r>
              <a:rPr lang="en-US" dirty="0" smtClean="0"/>
              <a:t>based on sample results</a:t>
            </a:r>
          </a:p>
          <a:p>
            <a:r>
              <a:rPr lang="en-US" dirty="0" smtClean="0"/>
              <a:t>Created by Dodge and </a:t>
            </a:r>
            <a:r>
              <a:rPr lang="en-US" dirty="0" err="1" smtClean="0"/>
              <a:t>Romig</a:t>
            </a:r>
            <a:r>
              <a:rPr lang="en-US" dirty="0" smtClean="0"/>
              <a:t> during WWII</a:t>
            </a:r>
          </a:p>
          <a:p>
            <a:r>
              <a:rPr lang="en-US" dirty="0" smtClean="0"/>
              <a:t>Not consistent with TQM of zero defects</a:t>
            </a:r>
          </a:p>
          <a:p>
            <a:r>
              <a:rPr lang="en-US" dirty="0" smtClean="0"/>
              <a:t>Does not estimate the quality of the lot</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What is Acceptance </a:t>
            </a:r>
            <a:br>
              <a:rPr lang="en-US" dirty="0" smtClean="0"/>
            </a:br>
            <a:r>
              <a:rPr lang="en-US" dirty="0" smtClean="0"/>
              <a:t>Sampling?</a:t>
            </a:r>
            <a:endParaRPr lang="en-IN" dirty="0"/>
          </a:p>
        </p:txBody>
      </p:sp>
      <p:sp>
        <p:nvSpPr>
          <p:cNvPr id="3" name="Content Placeholder 2"/>
          <p:cNvSpPr>
            <a:spLocks noGrp="1"/>
          </p:cNvSpPr>
          <p:nvPr>
            <p:ph idx="1"/>
          </p:nvPr>
        </p:nvSpPr>
        <p:spPr/>
        <p:txBody>
          <a:bodyPr/>
          <a:lstStyle/>
          <a:p>
            <a:pPr>
              <a:buNone/>
            </a:pPr>
            <a:r>
              <a:rPr lang="en-US" dirty="0" smtClean="0"/>
              <a:t>Lot acceptance sampling</a:t>
            </a:r>
          </a:p>
          <a:p>
            <a:r>
              <a:rPr lang="en-US" dirty="0" smtClean="0"/>
              <a:t>A SQC technique where a </a:t>
            </a:r>
            <a:r>
              <a:rPr lang="en-US" dirty="0" smtClean="0">
                <a:solidFill>
                  <a:srgbClr val="0070C0"/>
                </a:solidFill>
              </a:rPr>
              <a:t>random sample </a:t>
            </a:r>
            <a:r>
              <a:rPr lang="en-US" dirty="0" smtClean="0"/>
              <a:t>is taken from a lot and upon the results of appraising the sample, the lot will either be rejected or accepted.</a:t>
            </a:r>
          </a:p>
          <a:p>
            <a:r>
              <a:rPr lang="en-US" dirty="0" smtClean="0">
                <a:solidFill>
                  <a:srgbClr val="0070C0"/>
                </a:solidFill>
              </a:rPr>
              <a:t>A procedure for sentencing incoming batches </a:t>
            </a:r>
            <a:r>
              <a:rPr lang="en-US" dirty="0" smtClean="0"/>
              <a:t>or lots of items without doing 100% inspection</a:t>
            </a:r>
          </a:p>
          <a:p>
            <a:endParaRPr lang="en-US" dirty="0" smtClean="0"/>
          </a:p>
          <a:p>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Acceptance </a:t>
            </a:r>
            <a:br>
              <a:rPr lang="en-US" dirty="0" smtClean="0"/>
            </a:br>
            <a:r>
              <a:rPr lang="en-US" dirty="0" smtClean="0"/>
              <a:t>Sampling?</a:t>
            </a:r>
            <a:endParaRPr lang="en-IN" dirty="0"/>
          </a:p>
        </p:txBody>
      </p:sp>
      <p:sp>
        <p:nvSpPr>
          <p:cNvPr id="3" name="Content Placeholder 2"/>
          <p:cNvSpPr>
            <a:spLocks noGrp="1"/>
          </p:cNvSpPr>
          <p:nvPr>
            <p:ph idx="1"/>
          </p:nvPr>
        </p:nvSpPr>
        <p:spPr/>
        <p:txBody>
          <a:bodyPr/>
          <a:lstStyle/>
          <a:p>
            <a:pPr>
              <a:buNone/>
            </a:pPr>
            <a:r>
              <a:rPr lang="en-US" dirty="0" smtClean="0"/>
              <a:t>Purposes</a:t>
            </a:r>
          </a:p>
          <a:p>
            <a:r>
              <a:rPr lang="en-US" sz="2400" dirty="0" smtClean="0"/>
              <a:t>Determine the quality level of an incoming shipment at the end of the production</a:t>
            </a:r>
          </a:p>
          <a:p>
            <a:r>
              <a:rPr lang="en-US" sz="2400" dirty="0" smtClean="0"/>
              <a:t>Judge whether the quality level is within the level that has been predetermined</a:t>
            </a:r>
          </a:p>
          <a:p>
            <a:pPr>
              <a:buNone/>
            </a:pPr>
            <a:endParaRPr lang="en-US" sz="2400" dirty="0"/>
          </a:p>
          <a:p>
            <a:pPr>
              <a:buNone/>
            </a:pPr>
            <a:r>
              <a:rPr lang="en-US" sz="2800" dirty="0" smtClean="0"/>
              <a:t>But acceptance sampling gives you no idea about the process  that is producing those items.</a:t>
            </a:r>
          </a:p>
          <a:p>
            <a:endParaRPr lang="en-IN"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IN" dirty="0"/>
          </a:p>
        </p:txBody>
      </p:sp>
      <p:sp>
        <p:nvSpPr>
          <p:cNvPr id="3" name="Content Placeholder 2"/>
          <p:cNvSpPr>
            <a:spLocks noGrp="1"/>
          </p:cNvSpPr>
          <p:nvPr>
            <p:ph idx="1"/>
          </p:nvPr>
        </p:nvSpPr>
        <p:spPr/>
        <p:txBody>
          <a:bodyPr/>
          <a:lstStyle/>
          <a:p>
            <a:r>
              <a:rPr lang="en-US" sz="2400" dirty="0" smtClean="0"/>
              <a:t>Another area of quality control and improvement</a:t>
            </a:r>
          </a:p>
          <a:p>
            <a:r>
              <a:rPr lang="en-US" sz="2400" dirty="0" smtClean="0"/>
              <a:t>Closely connected with inspection and testing of products</a:t>
            </a:r>
          </a:p>
          <a:p>
            <a:r>
              <a:rPr lang="en-US" sz="2400" dirty="0" smtClean="0"/>
              <a:t>Inspection can occur at many points in a process</a:t>
            </a:r>
          </a:p>
          <a:p>
            <a:pPr>
              <a:buNone/>
            </a:pPr>
            <a:r>
              <a:rPr lang="en-US" dirty="0" smtClean="0"/>
              <a:t>    </a:t>
            </a:r>
            <a:r>
              <a:rPr lang="en-US" sz="2800" dirty="0" smtClean="0"/>
              <a:t>Acceptance Sampling : </a:t>
            </a:r>
            <a:r>
              <a:rPr lang="en-US" sz="2800" i="1" dirty="0" smtClean="0"/>
              <a:t>the inspecting and classification of a sample selected at random from a large batch or a lot and ultimate decision about the disposition of the lot. </a:t>
            </a:r>
            <a:endParaRPr lang="en-IN" i="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Plans</a:t>
            </a:r>
            <a:endParaRPr lang="en-IN" dirty="0"/>
          </a:p>
        </p:txBody>
      </p:sp>
      <p:sp>
        <p:nvSpPr>
          <p:cNvPr id="3" name="Content Placeholder 2"/>
          <p:cNvSpPr>
            <a:spLocks noGrp="1"/>
          </p:cNvSpPr>
          <p:nvPr>
            <p:ph idx="1"/>
          </p:nvPr>
        </p:nvSpPr>
        <p:spPr/>
        <p:txBody>
          <a:bodyPr/>
          <a:lstStyle/>
          <a:p>
            <a:pPr>
              <a:buNone/>
            </a:pPr>
            <a:r>
              <a:rPr lang="en-US" dirty="0" smtClean="0"/>
              <a:t>   Plans that specify lot size, sample size, number of samples and acceptance/ rejection criteria</a:t>
            </a:r>
          </a:p>
          <a:p>
            <a:r>
              <a:rPr lang="en-US" dirty="0" smtClean="0"/>
              <a:t>Single sampling</a:t>
            </a:r>
          </a:p>
          <a:p>
            <a:r>
              <a:rPr lang="en-US" dirty="0" smtClean="0"/>
              <a:t>Double sampling</a:t>
            </a:r>
          </a:p>
          <a:p>
            <a:r>
              <a:rPr lang="en-US" dirty="0" smtClean="0"/>
              <a:t>Multiple sampling and sequential sampling</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Why use acceptance </a:t>
            </a:r>
            <a:br>
              <a:rPr lang="en-US" dirty="0" smtClean="0"/>
            </a:br>
            <a:r>
              <a:rPr lang="en-US" dirty="0" smtClean="0"/>
              <a:t>sampling</a:t>
            </a:r>
            <a:endParaRPr lang="en-IN" dirty="0"/>
          </a:p>
        </p:txBody>
      </p:sp>
      <p:sp>
        <p:nvSpPr>
          <p:cNvPr id="3" name="Content Placeholder 2"/>
          <p:cNvSpPr>
            <a:spLocks noGrp="1"/>
          </p:cNvSpPr>
          <p:nvPr>
            <p:ph idx="1"/>
          </p:nvPr>
        </p:nvSpPr>
        <p:spPr/>
        <p:txBody>
          <a:bodyPr>
            <a:normAutofit/>
          </a:bodyPr>
          <a:lstStyle/>
          <a:p>
            <a:r>
              <a:rPr lang="en-US" dirty="0" smtClean="0"/>
              <a:t>Can do either 100% inspection or inspect a sample of dew items taken from a lot </a:t>
            </a:r>
          </a:p>
          <a:p>
            <a:r>
              <a:rPr lang="en-US" dirty="0" smtClean="0"/>
              <a:t>Complete inspection</a:t>
            </a:r>
          </a:p>
          <a:p>
            <a:pPr>
              <a:buNone/>
            </a:pPr>
            <a:r>
              <a:rPr lang="en-US" dirty="0"/>
              <a:t> </a:t>
            </a:r>
            <a:r>
              <a:rPr lang="en-US" dirty="0" smtClean="0"/>
              <a:t>   </a:t>
            </a:r>
            <a:r>
              <a:rPr lang="en-US" sz="2400" dirty="0" smtClean="0"/>
              <a:t>Inspecting each items produced to see if each item meets the level desired</a:t>
            </a:r>
          </a:p>
          <a:p>
            <a:pPr>
              <a:buNone/>
            </a:pPr>
            <a:r>
              <a:rPr lang="en-US" sz="2400" dirty="0" smtClean="0"/>
              <a:t>     Used when defective items would be very detrimental in some way </a:t>
            </a:r>
          </a:p>
          <a:p>
            <a:pPr>
              <a:buNone/>
            </a:pPr>
            <a:r>
              <a:rPr lang="en-US" sz="2400" dirty="0" smtClean="0"/>
              <a:t>Sampling involves risk –</a:t>
            </a:r>
          </a:p>
          <a:p>
            <a:pPr>
              <a:buNone/>
            </a:pPr>
            <a:r>
              <a:rPr lang="en-US" sz="2400" dirty="0" smtClean="0"/>
              <a:t>    - good product may be rejected</a:t>
            </a:r>
          </a:p>
          <a:p>
            <a:pPr>
              <a:buNone/>
            </a:pPr>
            <a:r>
              <a:rPr lang="en-US" sz="2400" dirty="0" smtClean="0"/>
              <a:t>    - bad product may be accepted</a:t>
            </a:r>
            <a:endParaRPr lang="en-IN"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100% inspection</a:t>
            </a:r>
            <a:endParaRPr lang="en-IN" dirty="0"/>
          </a:p>
        </p:txBody>
      </p:sp>
      <p:sp>
        <p:nvSpPr>
          <p:cNvPr id="3" name="Content Placeholder 2"/>
          <p:cNvSpPr>
            <a:spLocks noGrp="1"/>
          </p:cNvSpPr>
          <p:nvPr>
            <p:ph idx="1"/>
          </p:nvPr>
        </p:nvSpPr>
        <p:spPr/>
        <p:txBody>
          <a:bodyPr/>
          <a:lstStyle/>
          <a:p>
            <a:pPr>
              <a:buNone/>
            </a:pPr>
            <a:r>
              <a:rPr lang="en-US" dirty="0"/>
              <a:t> </a:t>
            </a:r>
            <a:r>
              <a:rPr lang="en-US" dirty="0" smtClean="0"/>
              <a:t> Problems with 100% inspection</a:t>
            </a:r>
          </a:p>
          <a:p>
            <a:r>
              <a:rPr lang="en-US" dirty="0" smtClean="0"/>
              <a:t>Generally very expensive</a:t>
            </a:r>
          </a:p>
          <a:p>
            <a:r>
              <a:rPr lang="en-US" dirty="0" smtClean="0"/>
              <a:t>Can not use when product must be destroyed to test it</a:t>
            </a:r>
          </a:p>
          <a:p>
            <a:r>
              <a:rPr lang="en-US" dirty="0" smtClean="0"/>
              <a:t>Handling by inspectors can induce defects</a:t>
            </a:r>
          </a:p>
          <a:p>
            <a:r>
              <a:rPr lang="en-US" dirty="0" smtClean="0"/>
              <a:t>Inspection may be very tedious so defective items may slip through even 100% inspection</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Lot-by Lot Sampling Plan</a:t>
            </a:r>
            <a:endParaRPr lang="en-IN" dirty="0"/>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pPr>
              <a:buNone/>
            </a:pPr>
            <a:r>
              <a:rPr lang="en-US" dirty="0" smtClean="0"/>
              <a:t>																					     </a:t>
            </a:r>
            <a:r>
              <a:rPr lang="en-US" sz="2000" b="1" dirty="0" smtClean="0"/>
              <a:t>Count Numbers             </a:t>
            </a:r>
            <a:r>
              <a:rPr lang="en-US" sz="2000" b="1" dirty="0" smtClean="0">
                <a:solidFill>
                  <a:srgbClr val="00B050"/>
                </a:solidFill>
              </a:rPr>
              <a:t>Accept</a:t>
            </a:r>
            <a:r>
              <a:rPr lang="en-US" sz="2000" b="1" dirty="0" smtClean="0"/>
              <a:t> or</a:t>
            </a:r>
          </a:p>
          <a:p>
            <a:pPr>
              <a:buNone/>
            </a:pPr>
            <a:r>
              <a:rPr lang="en-US" sz="2000" b="1" dirty="0"/>
              <a:t> </a:t>
            </a:r>
            <a:r>
              <a:rPr lang="en-US" sz="2000" b="1" dirty="0" smtClean="0"/>
              <a:t>                                                                              conforming                  </a:t>
            </a:r>
            <a:r>
              <a:rPr lang="en-US" sz="2000" b="1" dirty="0" smtClean="0">
                <a:solidFill>
                  <a:srgbClr val="FF0000"/>
                </a:solidFill>
              </a:rPr>
              <a:t>Reject</a:t>
            </a:r>
            <a:r>
              <a:rPr lang="en-US" sz="2000" b="1" dirty="0" smtClean="0"/>
              <a:t> Lot															</a:t>
            </a:r>
          </a:p>
          <a:p>
            <a:pPr>
              <a:buFont typeface="Wingdings" pitchFamily="2" charset="2"/>
              <a:buChar char="q"/>
            </a:pPr>
            <a:endParaRPr lang="en-US" sz="2400" dirty="0" smtClean="0"/>
          </a:p>
          <a:p>
            <a:pPr>
              <a:buFont typeface="Wingdings" pitchFamily="2" charset="2"/>
              <a:buChar char="q"/>
            </a:pPr>
            <a:r>
              <a:rPr lang="en-US" sz="2400" dirty="0" smtClean="0"/>
              <a:t>Specify the plan  (</a:t>
            </a:r>
            <a:r>
              <a:rPr lang="en-US" sz="2400" dirty="0" err="1" smtClean="0"/>
              <a:t>n,c</a:t>
            </a:r>
            <a:r>
              <a:rPr lang="en-US" sz="2400" dirty="0" smtClean="0"/>
              <a:t>) for given N</a:t>
            </a:r>
          </a:p>
          <a:p>
            <a:pPr>
              <a:buFont typeface="Wingdings" pitchFamily="2" charset="2"/>
              <a:buChar char="q"/>
            </a:pPr>
            <a:r>
              <a:rPr lang="en-US" sz="2400" dirty="0" smtClean="0"/>
              <a:t>For a </a:t>
            </a:r>
            <a:r>
              <a:rPr lang="en-US" sz="2400" dirty="0"/>
              <a:t>l</a:t>
            </a:r>
            <a:r>
              <a:rPr lang="en-US" sz="2400" dirty="0" smtClean="0"/>
              <a:t>ot size  N, determine</a:t>
            </a:r>
          </a:p>
          <a:p>
            <a:pPr>
              <a:buFont typeface="Wingdings" pitchFamily="2" charset="2"/>
              <a:buChar char="Ø"/>
            </a:pPr>
            <a:r>
              <a:rPr lang="en-US" sz="2400" dirty="0"/>
              <a:t> </a:t>
            </a:r>
            <a:r>
              <a:rPr lang="en-US" sz="2400" dirty="0" smtClean="0"/>
              <a:t>  the sample size n and</a:t>
            </a:r>
          </a:p>
          <a:p>
            <a:pPr>
              <a:buFont typeface="Wingdings" pitchFamily="2" charset="2"/>
              <a:buChar char="Ø"/>
            </a:pPr>
            <a:r>
              <a:rPr lang="en-US" sz="2400" dirty="0" smtClean="0"/>
              <a:t>The acceptance number c</a:t>
            </a:r>
          </a:p>
          <a:p>
            <a:pPr>
              <a:buFont typeface="Wingdings" pitchFamily="2" charset="2"/>
              <a:buChar char="q"/>
            </a:pPr>
            <a:r>
              <a:rPr lang="en-US" sz="2400" dirty="0" smtClean="0"/>
              <a:t>Reject lot if number of defect&gt; c</a:t>
            </a:r>
          </a:p>
          <a:p>
            <a:pPr>
              <a:buFont typeface="Wingdings" pitchFamily="2" charset="2"/>
              <a:buChar char="q"/>
            </a:pPr>
            <a:r>
              <a:rPr lang="en-US" sz="2400" dirty="0" smtClean="0"/>
              <a:t>Specify course of action if lot is rejected</a:t>
            </a:r>
          </a:p>
          <a:p>
            <a:pPr>
              <a:buNone/>
            </a:pPr>
            <a:r>
              <a:rPr lang="en-US" sz="2000" b="1" dirty="0" smtClean="0"/>
              <a:t>	</a:t>
            </a:r>
            <a:endParaRPr lang="en-IN" sz="3600" b="1" dirty="0"/>
          </a:p>
        </p:txBody>
      </p:sp>
      <p:sp>
        <p:nvSpPr>
          <p:cNvPr id="4" name="Rectangle 3"/>
          <p:cNvSpPr/>
          <p:nvPr/>
        </p:nvSpPr>
        <p:spPr>
          <a:xfrm>
            <a:off x="899592" y="2132856"/>
            <a:ext cx="1152128"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a:t>
            </a:r>
          </a:p>
          <a:p>
            <a:pPr algn="ctr"/>
            <a:r>
              <a:rPr lang="en-US" dirty="0" smtClean="0"/>
              <a:t>(Lot)</a:t>
            </a:r>
            <a:endParaRPr lang="en-IN" dirty="0"/>
          </a:p>
        </p:txBody>
      </p:sp>
      <p:sp>
        <p:nvSpPr>
          <p:cNvPr id="5" name="Rectangle 4"/>
          <p:cNvSpPr/>
          <p:nvPr/>
        </p:nvSpPr>
        <p:spPr>
          <a:xfrm>
            <a:off x="2843808" y="2420888"/>
            <a:ext cx="1008112"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endParaRPr lang="en-US" dirty="0" smtClean="0"/>
          </a:p>
          <a:p>
            <a:pPr algn="ctr"/>
            <a:r>
              <a:rPr lang="en-US" dirty="0" smtClean="0"/>
              <a:t>(sample)</a:t>
            </a:r>
            <a:endParaRPr lang="en-IN" dirty="0"/>
          </a:p>
        </p:txBody>
      </p:sp>
      <p:sp>
        <p:nvSpPr>
          <p:cNvPr id="6" name="Right Arrow 5"/>
          <p:cNvSpPr/>
          <p:nvPr/>
        </p:nvSpPr>
        <p:spPr>
          <a:xfrm>
            <a:off x="2267744" y="2564904"/>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4067944" y="2564904"/>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6300192" y="263691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Terms</a:t>
            </a:r>
            <a:endParaRPr lang="en-IN" dirty="0"/>
          </a:p>
        </p:txBody>
      </p:sp>
      <p:sp>
        <p:nvSpPr>
          <p:cNvPr id="3" name="Content Placeholder 2"/>
          <p:cNvSpPr>
            <a:spLocks noGrp="1"/>
          </p:cNvSpPr>
          <p:nvPr>
            <p:ph idx="1"/>
          </p:nvPr>
        </p:nvSpPr>
        <p:spPr/>
        <p:txBody>
          <a:bodyPr/>
          <a:lstStyle/>
          <a:p>
            <a:r>
              <a:rPr lang="en-US" dirty="0" smtClean="0">
                <a:solidFill>
                  <a:srgbClr val="002060"/>
                </a:solidFill>
              </a:rPr>
              <a:t>Acceptable Quality Level (AQL) </a:t>
            </a:r>
            <a:r>
              <a:rPr lang="en-US" dirty="0" smtClean="0"/>
              <a:t>– the </a:t>
            </a:r>
            <a:r>
              <a:rPr lang="en-US" sz="2800" dirty="0" smtClean="0"/>
              <a:t>percentage of the defects at which consumers are willing to accept lot as “good”</a:t>
            </a:r>
          </a:p>
          <a:p>
            <a:r>
              <a:rPr lang="en-US" sz="2800" dirty="0" smtClean="0">
                <a:solidFill>
                  <a:srgbClr val="002060"/>
                </a:solidFill>
              </a:rPr>
              <a:t>Lot Tolerance Percentage Defectives (LTPD or RQL) </a:t>
            </a:r>
            <a:r>
              <a:rPr lang="en-US" sz="2800" dirty="0" smtClean="0"/>
              <a:t>– </a:t>
            </a:r>
            <a:r>
              <a:rPr lang="en-US" sz="2400" dirty="0" smtClean="0"/>
              <a:t>the upper limit on the percentage of the defects that a consumer is willing to accept</a:t>
            </a:r>
          </a:p>
          <a:p>
            <a:r>
              <a:rPr lang="en-US" sz="2400" b="1" dirty="0" smtClean="0"/>
              <a:t>Consumer’s Risk</a:t>
            </a:r>
            <a:r>
              <a:rPr lang="en-US" sz="2400" dirty="0" smtClean="0"/>
              <a:t>:  the probability that a lot contain defective exceeding the LTPD will be accepted</a:t>
            </a:r>
          </a:p>
          <a:p>
            <a:r>
              <a:rPr lang="en-US" sz="2400" b="1" dirty="0" smtClean="0"/>
              <a:t>Producer’s Risk</a:t>
            </a:r>
            <a:r>
              <a:rPr lang="en-US" sz="2400" dirty="0" smtClean="0"/>
              <a:t>: the probability that  a lot containing the acceptable quality level will be rejected</a:t>
            </a: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Three approaches for sentencing a lot  </a:t>
            </a:r>
            <a:endParaRPr lang="en-IN" sz="3600" b="1" dirty="0"/>
          </a:p>
        </p:txBody>
      </p:sp>
      <p:sp>
        <p:nvSpPr>
          <p:cNvPr id="3" name="Content Placeholder 2"/>
          <p:cNvSpPr>
            <a:spLocks noGrp="1"/>
          </p:cNvSpPr>
          <p:nvPr>
            <p:ph idx="1"/>
          </p:nvPr>
        </p:nvSpPr>
        <p:spPr/>
        <p:txBody>
          <a:bodyPr>
            <a:normAutofit/>
          </a:bodyPr>
          <a:lstStyle/>
          <a:p>
            <a:r>
              <a:rPr lang="en-US" sz="2400" dirty="0" smtClean="0"/>
              <a:t>Single Sampling</a:t>
            </a:r>
          </a:p>
          <a:p>
            <a:pPr>
              <a:buFont typeface="Wingdings" pitchFamily="2" charset="2"/>
              <a:buChar char="Ø"/>
            </a:pPr>
            <a:r>
              <a:rPr lang="en-US" sz="2000" dirty="0" smtClean="0"/>
              <a:t>For low cost or low impact material on the subsequent process</a:t>
            </a:r>
          </a:p>
          <a:p>
            <a:pPr>
              <a:buFont typeface="Wingdings" pitchFamily="2" charset="2"/>
              <a:buChar char="Ø"/>
            </a:pPr>
            <a:r>
              <a:rPr lang="en-US" sz="2000" dirty="0" smtClean="0"/>
              <a:t>From trusted supplier</a:t>
            </a:r>
          </a:p>
          <a:p>
            <a:r>
              <a:rPr lang="en-US" sz="2400" dirty="0" smtClean="0"/>
              <a:t>Rectified Sampling</a:t>
            </a:r>
          </a:p>
          <a:p>
            <a:pPr>
              <a:buFont typeface="Wingdings" pitchFamily="2" charset="2"/>
              <a:buChar char="Ø"/>
            </a:pPr>
            <a:r>
              <a:rPr lang="en-US" sz="2000" dirty="0" smtClean="0"/>
              <a:t>Inspect every item in the lot, then remove the defective units by reworking or returning to the supplier</a:t>
            </a:r>
          </a:p>
          <a:p>
            <a:pPr>
              <a:buFont typeface="Wingdings" pitchFamily="2" charset="2"/>
              <a:buChar char="Ø"/>
            </a:pPr>
            <a:r>
              <a:rPr lang="en-US" sz="2000" dirty="0" smtClean="0"/>
              <a:t>For critical process defective items may result high failure cost</a:t>
            </a:r>
          </a:p>
          <a:p>
            <a:pPr>
              <a:buFont typeface="Wingdings" pitchFamily="2" charset="2"/>
              <a:buChar char="Ø"/>
            </a:pPr>
            <a:r>
              <a:rPr lang="en-US" sz="2000" dirty="0" smtClean="0"/>
              <a:t>From new supplier</a:t>
            </a:r>
          </a:p>
          <a:p>
            <a:r>
              <a:rPr lang="en-US" sz="2400" dirty="0" smtClean="0"/>
              <a:t>Double or multiple sampling</a:t>
            </a:r>
            <a:endParaRPr lang="en-US" dirty="0" smtClean="0"/>
          </a:p>
          <a:p>
            <a:pPr>
              <a:buFont typeface="Wingdings" pitchFamily="2" charset="2"/>
              <a:buChar char="Ø"/>
            </a:pPr>
            <a:r>
              <a:rPr lang="en-US" sz="2000" dirty="0" smtClean="0"/>
              <a:t>When 100% inspection is too costly</a:t>
            </a:r>
          </a:p>
          <a:p>
            <a:pPr>
              <a:buFont typeface="Wingdings" pitchFamily="2" charset="2"/>
              <a:buChar char="Ø"/>
            </a:pPr>
            <a:r>
              <a:rPr lang="en-US" sz="2000" dirty="0" smtClean="0"/>
              <a:t>Trusted supplier with potential risk</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US" sz="3600" b="1" dirty="0" smtClean="0">
                <a:latin typeface="Times New Roman" pitchFamily="18" charset="0"/>
              </a:rPr>
              <a:t>USER BASED</a:t>
            </a:r>
            <a:endParaRPr lang="en-IN" sz="3600" dirty="0"/>
          </a:p>
        </p:txBody>
      </p:sp>
      <p:sp>
        <p:nvSpPr>
          <p:cNvPr id="3" name="Content Placeholder 2"/>
          <p:cNvSpPr>
            <a:spLocks noGrp="1"/>
          </p:cNvSpPr>
          <p:nvPr>
            <p:ph idx="1"/>
          </p:nvPr>
        </p:nvSpPr>
        <p:spPr>
          <a:xfrm>
            <a:off x="457200" y="1340768"/>
            <a:ext cx="8229600" cy="5112568"/>
          </a:xfrm>
        </p:spPr>
        <p:txBody>
          <a:bodyPr>
            <a:normAutofit fontScale="85000" lnSpcReduction="20000"/>
          </a:bodyPr>
          <a:lstStyle/>
          <a:p>
            <a:pPr algn="just">
              <a:lnSpc>
                <a:spcPct val="80000"/>
              </a:lnSpc>
              <a:buNone/>
              <a:defRPr/>
            </a:pPr>
            <a:r>
              <a:rPr lang="en-US" b="1" dirty="0" smtClean="0">
                <a:latin typeface="Times New Roman" pitchFamily="18" charset="0"/>
              </a:rPr>
              <a:t>    </a:t>
            </a:r>
            <a:r>
              <a:rPr lang="en-US" sz="3300" dirty="0" smtClean="0">
                <a:latin typeface="Times New Roman" pitchFamily="18" charset="0"/>
              </a:rPr>
              <a:t>It</a:t>
            </a:r>
            <a:r>
              <a:rPr lang="en-US" sz="3300" b="1" dirty="0" smtClean="0">
                <a:latin typeface="Times New Roman" pitchFamily="18" charset="0"/>
              </a:rPr>
              <a:t> </a:t>
            </a:r>
            <a:r>
              <a:rPr lang="en-US" sz="3300" dirty="0">
                <a:latin typeface="Times New Roman" pitchFamily="18" charset="0"/>
              </a:rPr>
              <a:t>is based on idea that quality is an individual matter and products that best satisfy their preferences are those with the highest quality. This is rational approach but leads to two problems</a:t>
            </a:r>
            <a:r>
              <a:rPr lang="en-US" sz="3300" dirty="0" smtClean="0">
                <a:latin typeface="Times New Roman" pitchFamily="18" charset="0"/>
              </a:rPr>
              <a:t>;</a:t>
            </a:r>
          </a:p>
          <a:p>
            <a:pPr algn="just">
              <a:lnSpc>
                <a:spcPct val="80000"/>
              </a:lnSpc>
              <a:buNone/>
              <a:defRPr/>
            </a:pPr>
            <a:endParaRPr lang="en-US" sz="3300" dirty="0">
              <a:latin typeface="Times New Roman" pitchFamily="18" charset="0"/>
            </a:endParaRPr>
          </a:p>
          <a:p>
            <a:pPr algn="just">
              <a:lnSpc>
                <a:spcPct val="80000"/>
              </a:lnSpc>
              <a:buFont typeface="Wingdings" pitchFamily="2" charset="2"/>
              <a:buChar char="§"/>
              <a:defRPr/>
            </a:pPr>
            <a:r>
              <a:rPr lang="en-US" sz="3300" dirty="0">
                <a:latin typeface="Times New Roman" pitchFamily="18" charset="0"/>
              </a:rPr>
              <a:t> Consumer preference vary widely and it is difficult to aggregate these preferences into products with wide appeal. This leads to the choice between a niche strategy or a market aggregation approach which tries to identify those product attributes that meet the needs of the largest number of consumers</a:t>
            </a:r>
            <a:r>
              <a:rPr lang="en-US" sz="3300" dirty="0" smtClean="0">
                <a:latin typeface="Times New Roman" pitchFamily="18" charset="0"/>
              </a:rPr>
              <a:t>.</a:t>
            </a:r>
          </a:p>
          <a:p>
            <a:pPr algn="just">
              <a:lnSpc>
                <a:spcPct val="80000"/>
              </a:lnSpc>
              <a:buFont typeface="Wingdings" pitchFamily="2" charset="2"/>
              <a:buChar char="§"/>
              <a:defRPr/>
            </a:pPr>
            <a:endParaRPr lang="en-US" sz="3300" dirty="0">
              <a:latin typeface="Times New Roman" pitchFamily="18" charset="0"/>
            </a:endParaRPr>
          </a:p>
          <a:p>
            <a:pPr algn="just">
              <a:lnSpc>
                <a:spcPct val="80000"/>
              </a:lnSpc>
              <a:buFont typeface="Wingdings" pitchFamily="2" charset="2"/>
              <a:buChar char="§"/>
              <a:defRPr/>
            </a:pPr>
            <a:r>
              <a:rPr lang="en-US" sz="3300" dirty="0">
                <a:latin typeface="Times New Roman" pitchFamily="18" charset="0"/>
              </a:rPr>
              <a:t> Another problem concerns the answer to the question “Are quality and customer satisfaction the same?” the answer is probably not. One may admit that a Lincoln continental has many quality attribute, but satisfaction may be better achieved with an Escort.</a:t>
            </a:r>
          </a:p>
          <a:p>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 Sampling Plan</a:t>
            </a:r>
            <a:endParaRPr lang="en-IN" dirty="0"/>
          </a:p>
        </p:txBody>
      </p:sp>
      <p:sp>
        <p:nvSpPr>
          <p:cNvPr id="3" name="Content Placeholder 2"/>
          <p:cNvSpPr>
            <a:spLocks noGrp="1"/>
          </p:cNvSpPr>
          <p:nvPr>
            <p:ph sz="half" idx="1"/>
          </p:nvPr>
        </p:nvSpPr>
        <p:spPr/>
        <p:txBody>
          <a:bodyPr>
            <a:normAutofit fontScale="92500"/>
          </a:bodyPr>
          <a:lstStyle/>
          <a:p>
            <a:pPr>
              <a:buNone/>
            </a:pPr>
            <a:r>
              <a:rPr lang="en-US" b="1" dirty="0" smtClean="0"/>
              <a:t>Advantages</a:t>
            </a:r>
          </a:p>
          <a:p>
            <a:r>
              <a:rPr lang="en-US" dirty="0" smtClean="0"/>
              <a:t>Less expensive because of less inspection</a:t>
            </a:r>
          </a:p>
          <a:p>
            <a:pPr>
              <a:buNone/>
            </a:pPr>
            <a:r>
              <a:rPr lang="en-US" dirty="0" smtClean="0"/>
              <a:t>  - works with single       sample</a:t>
            </a:r>
          </a:p>
          <a:p>
            <a:pPr>
              <a:buNone/>
            </a:pPr>
            <a:r>
              <a:rPr lang="en-US" dirty="0" smtClean="0"/>
              <a:t>  - Protects both consumers and producers</a:t>
            </a:r>
          </a:p>
          <a:p>
            <a:r>
              <a:rPr lang="en-US" dirty="0" smtClean="0"/>
              <a:t>Rejection on entire lot motivates quality improvements for suppliers</a:t>
            </a:r>
            <a:endParaRPr lang="en-IN" dirty="0" smtClean="0"/>
          </a:p>
          <a:p>
            <a:endParaRPr lang="en-IN" dirty="0"/>
          </a:p>
        </p:txBody>
      </p:sp>
      <p:sp>
        <p:nvSpPr>
          <p:cNvPr id="4" name="Content Placeholder 3"/>
          <p:cNvSpPr>
            <a:spLocks noGrp="1"/>
          </p:cNvSpPr>
          <p:nvPr>
            <p:ph sz="half" idx="2"/>
          </p:nvPr>
        </p:nvSpPr>
        <p:spPr/>
        <p:txBody>
          <a:bodyPr>
            <a:normAutofit fontScale="92500"/>
          </a:bodyPr>
          <a:lstStyle/>
          <a:p>
            <a:pPr>
              <a:buNone/>
            </a:pPr>
            <a:r>
              <a:rPr lang="en-US" dirty="0" smtClean="0"/>
              <a:t> </a:t>
            </a:r>
            <a:r>
              <a:rPr lang="en-US" b="1" dirty="0" smtClean="0"/>
              <a:t>Disadvantages</a:t>
            </a:r>
          </a:p>
          <a:p>
            <a:r>
              <a:rPr lang="en-US" dirty="0" smtClean="0"/>
              <a:t>Risk of accepting a lot of poor quality</a:t>
            </a:r>
          </a:p>
          <a:p>
            <a:r>
              <a:rPr lang="en-US" dirty="0" smtClean="0"/>
              <a:t>Risk of rejecting a lot of acceptable quality</a:t>
            </a:r>
          </a:p>
          <a:p>
            <a:r>
              <a:rPr lang="en-US" dirty="0" smtClean="0"/>
              <a:t>Requires planning and documentation </a:t>
            </a:r>
          </a:p>
          <a:p>
            <a:r>
              <a:rPr lang="en-US" dirty="0" smtClean="0"/>
              <a:t>Requires extensive study on consumer requirements   </a:t>
            </a:r>
            <a:endParaRPr lang="en-IN" dirty="0" smtClean="0"/>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Lot Formation</a:t>
            </a:r>
            <a:endParaRPr lang="en-IN" sz="3600" b="1" dirty="0"/>
          </a:p>
        </p:txBody>
      </p:sp>
      <p:sp>
        <p:nvSpPr>
          <p:cNvPr id="3" name="Content Placeholder 2"/>
          <p:cNvSpPr>
            <a:spLocks noGrp="1"/>
          </p:cNvSpPr>
          <p:nvPr>
            <p:ph idx="1"/>
          </p:nvPr>
        </p:nvSpPr>
        <p:spPr/>
        <p:txBody>
          <a:bodyPr>
            <a:normAutofit/>
          </a:bodyPr>
          <a:lstStyle/>
          <a:p>
            <a:r>
              <a:rPr lang="en-US" dirty="0" smtClean="0">
                <a:solidFill>
                  <a:srgbClr val="7030A0"/>
                </a:solidFill>
              </a:rPr>
              <a:t>Lots should be such that…</a:t>
            </a:r>
          </a:p>
          <a:p>
            <a:pPr>
              <a:buNone/>
            </a:pPr>
            <a:r>
              <a:rPr lang="en-US" dirty="0" smtClean="0"/>
              <a:t>    produced on the </a:t>
            </a:r>
            <a:r>
              <a:rPr lang="en-US" dirty="0" smtClean="0">
                <a:solidFill>
                  <a:srgbClr val="FF0000"/>
                </a:solidFill>
              </a:rPr>
              <a:t>same machines</a:t>
            </a:r>
            <a:r>
              <a:rPr lang="en-US" dirty="0" smtClean="0"/>
              <a:t>, by </a:t>
            </a:r>
            <a:r>
              <a:rPr lang="en-US" dirty="0" smtClean="0">
                <a:solidFill>
                  <a:srgbClr val="FF0000"/>
                </a:solidFill>
              </a:rPr>
              <a:t>same operators</a:t>
            </a:r>
            <a:r>
              <a:rPr lang="en-US" dirty="0" smtClean="0"/>
              <a:t>, from </a:t>
            </a:r>
            <a:r>
              <a:rPr lang="en-US" dirty="0" smtClean="0">
                <a:solidFill>
                  <a:srgbClr val="FF0000"/>
                </a:solidFill>
              </a:rPr>
              <a:t>common raw materials </a:t>
            </a:r>
            <a:r>
              <a:rPr lang="en-US" dirty="0" smtClean="0"/>
              <a:t>at approximately the </a:t>
            </a:r>
            <a:r>
              <a:rPr lang="en-US" dirty="0" smtClean="0">
                <a:solidFill>
                  <a:srgbClr val="FF0000"/>
                </a:solidFill>
              </a:rPr>
              <a:t>same time period</a:t>
            </a:r>
          </a:p>
          <a:p>
            <a:r>
              <a:rPr lang="en-US" dirty="0" smtClean="0">
                <a:solidFill>
                  <a:srgbClr val="7030A0"/>
                </a:solidFill>
              </a:rPr>
              <a:t>Larger lots are better than smaller lots</a:t>
            </a:r>
          </a:p>
          <a:p>
            <a:pPr>
              <a:buNone/>
            </a:pPr>
            <a:r>
              <a:rPr lang="en-US" dirty="0" smtClean="0">
                <a:solidFill>
                  <a:srgbClr val="7030A0"/>
                </a:solidFill>
              </a:rPr>
              <a:t>    </a:t>
            </a:r>
            <a:r>
              <a:rPr lang="en-US" dirty="0" smtClean="0"/>
              <a:t>these are more representative of the overall quality</a:t>
            </a:r>
          </a:p>
          <a:p>
            <a:r>
              <a:rPr lang="en-US" dirty="0" smtClean="0">
                <a:solidFill>
                  <a:srgbClr val="7030A0"/>
                </a:solidFill>
              </a:rPr>
              <a:t>Lots should be comfortable to the material handling systems and personnel.</a:t>
            </a:r>
          </a:p>
          <a:p>
            <a:r>
              <a:rPr lang="en-US" dirty="0" smtClean="0">
                <a:solidFill>
                  <a:srgbClr val="7030A0"/>
                </a:solidFill>
              </a:rPr>
              <a:t>Random Selection</a:t>
            </a:r>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0"/>
          </p:nvPr>
        </p:nvSpPr>
        <p:spPr bwMode="auto">
          <a:noFill/>
          <a:ln>
            <a:miter lim="800000"/>
            <a:headEnd/>
            <a:tailEnd/>
          </a:ln>
        </p:spPr>
        <p:txBody>
          <a:bodyPr/>
          <a:lstStyle/>
          <a:p>
            <a:r>
              <a:rPr lang="en-US" smtClean="0"/>
              <a:t>Chapter 8 - Project Quality Management</a:t>
            </a:r>
          </a:p>
        </p:txBody>
      </p:sp>
      <p:sp>
        <p:nvSpPr>
          <p:cNvPr id="47107" name="Rectangle 2"/>
          <p:cNvSpPr>
            <a:spLocks noGrp="1" noChangeArrowheads="1"/>
          </p:cNvSpPr>
          <p:nvPr>
            <p:ph type="title"/>
          </p:nvPr>
        </p:nvSpPr>
        <p:spPr>
          <a:xfrm>
            <a:off x="457200" y="692696"/>
            <a:ext cx="8229600" cy="722344"/>
          </a:xfrm>
        </p:spPr>
        <p:txBody>
          <a:bodyPr>
            <a:normAutofit fontScale="90000"/>
          </a:bodyPr>
          <a:lstStyle/>
          <a:p>
            <a:r>
              <a:rPr lang="en-US" dirty="0" smtClean="0"/>
              <a:t>Testing</a:t>
            </a:r>
          </a:p>
        </p:txBody>
      </p:sp>
      <p:sp>
        <p:nvSpPr>
          <p:cNvPr id="47108" name="Rectangle 3"/>
          <p:cNvSpPr>
            <a:spLocks noGrp="1" noChangeArrowheads="1"/>
          </p:cNvSpPr>
          <p:nvPr>
            <p:ph type="body" idx="1"/>
          </p:nvPr>
        </p:nvSpPr>
        <p:spPr>
          <a:xfrm>
            <a:off x="381000" y="1524000"/>
            <a:ext cx="8305800" cy="4572000"/>
          </a:xfrm>
        </p:spPr>
        <p:txBody>
          <a:bodyPr/>
          <a:lstStyle/>
          <a:p>
            <a:pPr>
              <a:spcBef>
                <a:spcPct val="100000"/>
              </a:spcBef>
            </a:pPr>
            <a:r>
              <a:rPr lang="en-US" dirty="0" smtClean="0"/>
              <a:t>Many IT professionals think of testing as a stage that comes near the end of IT product development</a:t>
            </a:r>
          </a:p>
          <a:p>
            <a:pPr>
              <a:spcBef>
                <a:spcPct val="100000"/>
              </a:spcBef>
            </a:pPr>
            <a:r>
              <a:rPr lang="en-US" dirty="0" smtClean="0"/>
              <a:t>Testing should be done during almost every phase of the IT product development life cycle</a:t>
            </a:r>
          </a:p>
        </p:txBody>
      </p:sp>
      <p:sp>
        <p:nvSpPr>
          <p:cNvPr id="6" name="Slide Number Placeholder 5"/>
          <p:cNvSpPr>
            <a:spLocks noGrp="1"/>
          </p:cNvSpPr>
          <p:nvPr>
            <p:ph type="sldNum" sz="quarter" idx="11"/>
          </p:nvPr>
        </p:nvSpPr>
        <p:spPr/>
        <p:txBody>
          <a:bodyPr/>
          <a:lstStyle/>
          <a:p>
            <a:pPr>
              <a:defRPr/>
            </a:pPr>
            <a:fld id="{A7F9D475-A4C0-476E-9A96-D0AEEE71191E}"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50"/>
                </a:solidFill>
              </a:rPr>
              <a:t>TOTAL QUALITY MANAGEMNET (TQM)</a:t>
            </a:r>
            <a:endParaRPr lang="en-IN" dirty="0">
              <a:solidFill>
                <a:srgbClr val="00B050"/>
              </a:solidFill>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TQM</a:t>
            </a:r>
            <a:endParaRPr lang="en-IN" dirty="0"/>
          </a:p>
        </p:txBody>
      </p:sp>
      <p:sp>
        <p:nvSpPr>
          <p:cNvPr id="3" name="Content Placeholder 2"/>
          <p:cNvSpPr>
            <a:spLocks noGrp="1"/>
          </p:cNvSpPr>
          <p:nvPr>
            <p:ph idx="1"/>
          </p:nvPr>
        </p:nvSpPr>
        <p:spPr/>
        <p:txBody>
          <a:bodyPr/>
          <a:lstStyle/>
          <a:p>
            <a:pPr>
              <a:buNone/>
            </a:pPr>
            <a:r>
              <a:rPr lang="en-US" dirty="0"/>
              <a:t> </a:t>
            </a:r>
            <a:r>
              <a:rPr lang="en-US" dirty="0" smtClean="0"/>
              <a:t>  </a:t>
            </a:r>
            <a:r>
              <a:rPr lang="en-IN" dirty="0" smtClean="0"/>
              <a:t>“A management philosophy embracing all activities through which the needs and expectations of the CUSTOMER and COMMUNITY, and the objectives of the organization are satisfied in the most efficient and cost effective manner by maximising the potential of ALL employees in a continuing drive for improvement.”</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Requires cultural change – prevention not detection, pro-active versus fire-fighting, life-cycle costs not price, etc.</a:t>
            </a:r>
          </a:p>
          <a:p>
            <a:r>
              <a:rPr lang="en-IN" dirty="0" smtClean="0"/>
              <a:t>Many companies will not start this transformation unless faced with disaster/problems or forced by customers</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Effect of TQM (Quality Improvement)</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3568" y="1700808"/>
            <a:ext cx="7848872" cy="439248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TQM Six Basic Concepts</a:t>
            </a:r>
            <a:endParaRPr lang="en-IN" dirty="0"/>
          </a:p>
        </p:txBody>
      </p:sp>
      <p:sp>
        <p:nvSpPr>
          <p:cNvPr id="3" name="Content Placeholder 2"/>
          <p:cNvSpPr>
            <a:spLocks noGrp="1"/>
          </p:cNvSpPr>
          <p:nvPr>
            <p:ph idx="1"/>
          </p:nvPr>
        </p:nvSpPr>
        <p:spPr/>
        <p:txBody>
          <a:bodyPr/>
          <a:lstStyle/>
          <a:p>
            <a:pPr marL="514350" indent="-514350">
              <a:buAutoNum type="arabicPeriod"/>
            </a:pPr>
            <a:r>
              <a:rPr lang="en-IN" dirty="0" smtClean="0"/>
              <a:t>Leadership </a:t>
            </a:r>
          </a:p>
          <a:p>
            <a:pPr marL="514350" indent="-514350">
              <a:buAutoNum type="arabicPeriod"/>
            </a:pPr>
            <a:r>
              <a:rPr lang="en-IN" dirty="0" smtClean="0"/>
              <a:t>Customer Satisfaction </a:t>
            </a:r>
          </a:p>
          <a:p>
            <a:pPr marL="514350" indent="-514350">
              <a:buAutoNum type="arabicPeriod"/>
            </a:pPr>
            <a:r>
              <a:rPr lang="en-IN" dirty="0" smtClean="0"/>
              <a:t>Employee Involvement </a:t>
            </a:r>
          </a:p>
          <a:p>
            <a:pPr marL="514350" indent="-514350">
              <a:buAutoNum type="arabicPeriod"/>
            </a:pPr>
            <a:r>
              <a:rPr lang="en-IN" dirty="0" smtClean="0"/>
              <a:t>Continuous Process Improvement </a:t>
            </a:r>
          </a:p>
          <a:p>
            <a:pPr marL="514350" indent="-514350">
              <a:buAutoNum type="arabicPeriod"/>
            </a:pPr>
            <a:r>
              <a:rPr lang="en-IN" dirty="0" smtClean="0"/>
              <a:t>Supplier Partnership </a:t>
            </a:r>
          </a:p>
          <a:p>
            <a:pPr marL="514350" indent="-514350">
              <a:buAutoNum type="arabicPeriod"/>
            </a:pPr>
            <a:r>
              <a:rPr lang="en-IN" dirty="0" smtClean="0"/>
              <a:t>Performance Measures</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1 : Leadership</a:t>
            </a:r>
            <a:endParaRPr lang="en-IN" dirty="0"/>
          </a:p>
        </p:txBody>
      </p:sp>
      <p:sp>
        <p:nvSpPr>
          <p:cNvPr id="3" name="Content Placeholder 2"/>
          <p:cNvSpPr>
            <a:spLocks noGrp="1"/>
          </p:cNvSpPr>
          <p:nvPr>
            <p:ph idx="1"/>
          </p:nvPr>
        </p:nvSpPr>
        <p:spPr/>
        <p:txBody>
          <a:bodyPr>
            <a:normAutofit/>
          </a:bodyPr>
          <a:lstStyle/>
          <a:p>
            <a:r>
              <a:rPr lang="en-IN" dirty="0" smtClean="0"/>
              <a:t>Top management must realize importance of quality </a:t>
            </a:r>
          </a:p>
          <a:p>
            <a:r>
              <a:rPr lang="en-IN" dirty="0" smtClean="0"/>
              <a:t>Quality is responsibility of everybody, but ultimate responsibility is CEO </a:t>
            </a:r>
          </a:p>
          <a:p>
            <a:r>
              <a:rPr lang="en-IN" dirty="0" smtClean="0"/>
              <a:t> Involvement and commitment to Quality Improvement</a:t>
            </a:r>
          </a:p>
          <a:p>
            <a:r>
              <a:rPr lang="en-IN" dirty="0" smtClean="0"/>
              <a:t> Quality excellence becomes part of business strategy </a:t>
            </a:r>
          </a:p>
          <a:p>
            <a:r>
              <a:rPr lang="en-IN" dirty="0" smtClean="0"/>
              <a:t>Lead in the implementation process</a:t>
            </a: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Characteristics of Successful Leaders</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IN" dirty="0" smtClean="0"/>
              <a:t>Give attention to external and internal customers</a:t>
            </a:r>
          </a:p>
          <a:p>
            <a:pPr marL="514350" indent="-514350">
              <a:buAutoNum type="arabicPeriod"/>
            </a:pPr>
            <a:r>
              <a:rPr lang="en-IN" dirty="0" smtClean="0"/>
              <a:t>Empower, not control subordinates. Provide resources, training, and work environment to help them do their jobs </a:t>
            </a:r>
          </a:p>
          <a:p>
            <a:pPr marL="514350" indent="-514350">
              <a:buAutoNum type="arabicPeriod"/>
            </a:pPr>
            <a:r>
              <a:rPr lang="en-IN" dirty="0" smtClean="0"/>
              <a:t>Emphasize improvement rather than maintenance</a:t>
            </a:r>
          </a:p>
          <a:p>
            <a:pPr marL="514350" indent="-514350">
              <a:buAutoNum type="arabicPeriod"/>
            </a:pPr>
            <a:r>
              <a:rPr lang="en-IN" dirty="0" smtClean="0"/>
              <a:t>Emphasize prevention </a:t>
            </a:r>
          </a:p>
          <a:p>
            <a:pPr marL="514350" indent="-514350">
              <a:buAutoNum type="arabicPeriod"/>
            </a:pPr>
            <a:r>
              <a:rPr lang="en-IN" dirty="0" smtClean="0"/>
              <a:t>Encourage collaboration rather than competition </a:t>
            </a:r>
          </a:p>
          <a:p>
            <a:pPr marL="514350" indent="-514350">
              <a:buAutoNum type="arabicPeriod"/>
            </a:pPr>
            <a:r>
              <a:rPr lang="en-IN" dirty="0" smtClean="0"/>
              <a:t> Train and coach, not direct and supervise </a:t>
            </a:r>
          </a:p>
          <a:p>
            <a:pPr marL="514350" indent="-514350">
              <a:buAutoNum type="arabicPeriod"/>
            </a:pPr>
            <a:r>
              <a:rPr lang="en-IN" dirty="0" smtClean="0"/>
              <a:t> Learn from problems – opportunity for improvement</a:t>
            </a:r>
          </a:p>
          <a:p>
            <a:pPr marL="514350" indent="-514350">
              <a:buAutoNum type="arabicPeriod"/>
            </a:pPr>
            <a:r>
              <a:rPr lang="en-IN" dirty="0" smtClean="0"/>
              <a:t>Continually try to improve communications </a:t>
            </a:r>
          </a:p>
          <a:p>
            <a:pPr marL="514350" indent="-514350">
              <a:buAutoNum type="arabicPeriod"/>
            </a:pPr>
            <a:r>
              <a:rPr lang="en-IN" dirty="0" smtClean="0"/>
              <a:t>Continually demonstrate commitment to quality </a:t>
            </a:r>
          </a:p>
          <a:p>
            <a:pPr marL="514350" indent="-514350">
              <a:buAutoNum type="arabicPeriod"/>
            </a:pPr>
            <a:r>
              <a:rPr lang="en-IN" dirty="0" smtClean="0"/>
              <a:t> Choose suppliers on the basis of quality, not price </a:t>
            </a:r>
          </a:p>
          <a:p>
            <a:pPr marL="514350" indent="-514350">
              <a:buAutoNum type="arabicPeriod"/>
            </a:pPr>
            <a:r>
              <a:rPr lang="en-IN" dirty="0" smtClean="0"/>
              <a:t>Establish organisational systems that supports quality efforts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US" sz="3600" b="1" dirty="0" smtClean="0">
                <a:latin typeface="Times New Roman" pitchFamily="18" charset="0"/>
              </a:rPr>
              <a:t>MANUFACTURING BASED</a:t>
            </a:r>
            <a:endParaRPr lang="en-IN" sz="3600" dirty="0"/>
          </a:p>
        </p:txBody>
      </p:sp>
      <p:sp>
        <p:nvSpPr>
          <p:cNvPr id="3" name="Content Placeholder 2"/>
          <p:cNvSpPr>
            <a:spLocks noGrp="1"/>
          </p:cNvSpPr>
          <p:nvPr>
            <p:ph idx="1"/>
          </p:nvPr>
        </p:nvSpPr>
        <p:spPr/>
        <p:txBody>
          <a:bodyPr>
            <a:normAutofit/>
          </a:bodyPr>
          <a:lstStyle/>
          <a:p>
            <a:pPr algn="just">
              <a:lnSpc>
                <a:spcPct val="90000"/>
              </a:lnSpc>
              <a:defRPr/>
            </a:pPr>
            <a:r>
              <a:rPr lang="en-US" dirty="0">
                <a:latin typeface="Times New Roman" pitchFamily="18" charset="0"/>
              </a:rPr>
              <a:t>Manufacturing-based definitions are concerned primarily with engineering and manufacturing practices and use the universal definition of “conformance to requirements”. Requirements or specifications are established by design and any deviation implies a reduction in quality. The concept applies to services as well as product. Excellence in quality is not necessarily in the eye of the beholder but rather in the standards set by the organization.</a:t>
            </a:r>
          </a:p>
          <a:p>
            <a:pPr algn="just">
              <a:lnSpc>
                <a:spcPct val="90000"/>
              </a:lnSpc>
              <a:defRPr/>
            </a:pPr>
            <a:r>
              <a:rPr lang="en-US" dirty="0">
                <a:latin typeface="Times New Roman" pitchFamily="18" charset="0"/>
              </a:rPr>
              <a:t>This approach has the serious weakness. The consumer’s perception of quality is equated with conformance and hence is internally focused.</a:t>
            </a:r>
          </a:p>
          <a:p>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Process</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 Must begin from top management </a:t>
            </a:r>
          </a:p>
          <a:p>
            <a:pPr>
              <a:buNone/>
            </a:pPr>
            <a:r>
              <a:rPr lang="en-IN" dirty="0" smtClean="0"/>
              <a:t>• Cannot be delegated (lack of involvement cited as principle reason for failure) </a:t>
            </a:r>
          </a:p>
          <a:p>
            <a:pPr>
              <a:buNone/>
            </a:pPr>
            <a:r>
              <a:rPr lang="en-IN" dirty="0" smtClean="0"/>
              <a:t>• Top/senior management must be educated on TQM philosophy and concepts </a:t>
            </a:r>
          </a:p>
          <a:p>
            <a:pPr>
              <a:buNone/>
            </a:pPr>
            <a:r>
              <a:rPr lang="en-IN" dirty="0" smtClean="0"/>
              <a:t>• Visits to TQM companies, read books, attend seminars </a:t>
            </a:r>
          </a:p>
          <a:p>
            <a:pPr>
              <a:buNone/>
            </a:pPr>
            <a:r>
              <a:rPr lang="en-IN" dirty="0" smtClean="0"/>
              <a:t>• Need a roadmap/framework for implementation – consider timing (any crisis) </a:t>
            </a:r>
          </a:p>
          <a:p>
            <a:pPr>
              <a:buNone/>
            </a:pPr>
            <a:r>
              <a:rPr lang="en-IN" dirty="0" smtClean="0"/>
              <a:t>• Formation of Quality Council – policies, strategies, programmes</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2:Customer Satisfaction</a:t>
            </a:r>
            <a:endParaRPr lang="en-IN" dirty="0"/>
          </a:p>
        </p:txBody>
      </p:sp>
      <p:sp>
        <p:nvSpPr>
          <p:cNvPr id="3" name="Content Placeholder 2"/>
          <p:cNvSpPr>
            <a:spLocks noGrp="1"/>
          </p:cNvSpPr>
          <p:nvPr>
            <p:ph idx="1"/>
          </p:nvPr>
        </p:nvSpPr>
        <p:spPr/>
        <p:txBody>
          <a:bodyPr>
            <a:normAutofit/>
          </a:bodyPr>
          <a:lstStyle/>
          <a:p>
            <a:pPr>
              <a:buNone/>
            </a:pPr>
            <a:r>
              <a:rPr lang="en-IN" dirty="0" smtClean="0"/>
              <a:t>• Customer is always right – in Japan customer is “King”</a:t>
            </a:r>
          </a:p>
          <a:p>
            <a:pPr>
              <a:buNone/>
            </a:pPr>
            <a:r>
              <a:rPr lang="en-IN" dirty="0" smtClean="0"/>
              <a:t> • Customer expectations constantly changing – 10 years ago acceptable, now not any more! </a:t>
            </a:r>
          </a:p>
          <a:p>
            <a:pPr>
              <a:buNone/>
            </a:pPr>
            <a:r>
              <a:rPr lang="en-IN" dirty="0" smtClean="0"/>
              <a:t>• Delighting customers (Kano Model) </a:t>
            </a:r>
          </a:p>
          <a:p>
            <a:pPr>
              <a:buNone/>
            </a:pPr>
            <a:r>
              <a:rPr lang="en-IN" dirty="0" smtClean="0"/>
              <a:t>• Satisfaction is a function of total experience with organization </a:t>
            </a:r>
          </a:p>
          <a:p>
            <a:pPr>
              <a:buNone/>
            </a:pPr>
            <a:r>
              <a:rPr lang="en-IN" dirty="0" smtClean="0"/>
              <a:t>• Need to continually examine the quality systems and practices to be responsive to ever – changing needs, requirements and expectations – Retain and Win new customers</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Issues for customer satisfaction</a:t>
            </a:r>
            <a:endParaRPr lang="en-IN" dirty="0"/>
          </a:p>
        </p:txBody>
      </p:sp>
      <p:sp>
        <p:nvSpPr>
          <p:cNvPr id="3" name="Content Placeholder 2"/>
          <p:cNvSpPr>
            <a:spLocks noGrp="1"/>
          </p:cNvSpPr>
          <p:nvPr>
            <p:ph idx="1"/>
          </p:nvPr>
        </p:nvSpPr>
        <p:spPr/>
        <p:txBody>
          <a:bodyPr>
            <a:normAutofit/>
          </a:bodyPr>
          <a:lstStyle/>
          <a:p>
            <a:pPr>
              <a:buNone/>
            </a:pPr>
            <a:r>
              <a:rPr lang="en-IN" dirty="0" smtClean="0"/>
              <a:t>Checklist for both internal and external customers</a:t>
            </a:r>
          </a:p>
          <a:p>
            <a:pPr marL="514350" indent="-514350">
              <a:buAutoNum type="arabicPeriod"/>
            </a:pPr>
            <a:r>
              <a:rPr lang="en-IN" dirty="0" smtClean="0"/>
              <a:t>Who are my customers? </a:t>
            </a:r>
          </a:p>
          <a:p>
            <a:pPr marL="514350" indent="-514350">
              <a:buAutoNum type="arabicPeriod"/>
            </a:pPr>
            <a:r>
              <a:rPr lang="en-IN" dirty="0" smtClean="0"/>
              <a:t>What do they need? </a:t>
            </a:r>
            <a:endParaRPr lang="en-IN" dirty="0"/>
          </a:p>
          <a:p>
            <a:pPr marL="514350" indent="-514350">
              <a:buAutoNum type="arabicPeriod"/>
            </a:pPr>
            <a:r>
              <a:rPr lang="en-IN" dirty="0" smtClean="0"/>
              <a:t>What are their measures and expectations?</a:t>
            </a:r>
          </a:p>
          <a:p>
            <a:pPr marL="514350" indent="-514350">
              <a:buAutoNum type="arabicPeriod"/>
            </a:pPr>
            <a:r>
              <a:rPr lang="en-IN" dirty="0" smtClean="0"/>
              <a:t>Does my product/service exceed their expectations? </a:t>
            </a:r>
          </a:p>
          <a:p>
            <a:pPr marL="514350" indent="-514350">
              <a:buAutoNum type="arabicPeriod"/>
            </a:pPr>
            <a:r>
              <a:rPr lang="en-IN" dirty="0" smtClean="0"/>
              <a:t> How do I satisfy their needs? </a:t>
            </a:r>
          </a:p>
          <a:p>
            <a:pPr marL="514350" indent="-514350">
              <a:buAutoNum type="arabicPeriod"/>
            </a:pPr>
            <a:r>
              <a:rPr lang="en-IN" dirty="0" smtClean="0"/>
              <a:t> What corrective action is necessary?</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Feedback</a:t>
            </a:r>
            <a:endParaRPr lang="en-IN" dirty="0"/>
          </a:p>
        </p:txBody>
      </p:sp>
      <p:sp>
        <p:nvSpPr>
          <p:cNvPr id="3" name="Content Placeholder 2"/>
          <p:cNvSpPr>
            <a:spLocks noGrp="1"/>
          </p:cNvSpPr>
          <p:nvPr>
            <p:ph idx="1"/>
          </p:nvPr>
        </p:nvSpPr>
        <p:spPr/>
        <p:txBody>
          <a:bodyPr/>
          <a:lstStyle/>
          <a:p>
            <a:pPr>
              <a:buNone/>
            </a:pPr>
            <a:r>
              <a:rPr lang="en-IN" dirty="0" smtClean="0"/>
              <a:t>• Discover customer dissatisfaction </a:t>
            </a:r>
          </a:p>
          <a:p>
            <a:pPr>
              <a:buNone/>
            </a:pPr>
            <a:r>
              <a:rPr lang="en-IN" dirty="0" smtClean="0"/>
              <a:t>• Discover priorities of quality, price, delivery</a:t>
            </a:r>
          </a:p>
          <a:p>
            <a:pPr>
              <a:buNone/>
            </a:pPr>
            <a:r>
              <a:rPr lang="en-IN" dirty="0" smtClean="0"/>
              <a:t> • Compare performance with competitors</a:t>
            </a:r>
          </a:p>
          <a:p>
            <a:pPr>
              <a:buNone/>
            </a:pPr>
            <a:r>
              <a:rPr lang="en-IN" dirty="0" smtClean="0"/>
              <a:t> • Identify customer’s needs</a:t>
            </a:r>
          </a:p>
          <a:p>
            <a:pPr>
              <a:buNone/>
            </a:pPr>
            <a:r>
              <a:rPr lang="en-IN" dirty="0" smtClean="0"/>
              <a:t> • Determine opportunities for improvement</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Customer Feedback Tools/Method</a:t>
            </a:r>
            <a:endParaRPr lang="en-IN" dirty="0"/>
          </a:p>
        </p:txBody>
      </p:sp>
      <p:sp>
        <p:nvSpPr>
          <p:cNvPr id="3" name="Content Placeholder 2"/>
          <p:cNvSpPr>
            <a:spLocks noGrp="1"/>
          </p:cNvSpPr>
          <p:nvPr>
            <p:ph idx="1"/>
          </p:nvPr>
        </p:nvSpPr>
        <p:spPr/>
        <p:txBody>
          <a:bodyPr/>
          <a:lstStyle/>
          <a:p>
            <a:pPr>
              <a:buNone/>
            </a:pPr>
            <a:r>
              <a:rPr lang="en-IN" dirty="0" smtClean="0"/>
              <a:t>• Warranty cards/Questionnaire </a:t>
            </a:r>
          </a:p>
          <a:p>
            <a:pPr>
              <a:buNone/>
            </a:pPr>
            <a:r>
              <a:rPr lang="en-IN" dirty="0" smtClean="0"/>
              <a:t>• Telephone/Mail Surveys </a:t>
            </a:r>
          </a:p>
          <a:p>
            <a:pPr>
              <a:buNone/>
            </a:pPr>
            <a:r>
              <a:rPr lang="en-IN" dirty="0" smtClean="0"/>
              <a:t>• Focus Groups</a:t>
            </a:r>
          </a:p>
          <a:p>
            <a:pPr>
              <a:buNone/>
            </a:pPr>
            <a:r>
              <a:rPr lang="en-IN" dirty="0" smtClean="0"/>
              <a:t> • Customer Complaints</a:t>
            </a:r>
          </a:p>
          <a:p>
            <a:pPr>
              <a:buNone/>
            </a:pPr>
            <a:r>
              <a:rPr lang="en-IN" dirty="0" smtClean="0"/>
              <a:t> • Customer Satisfaction Index</a:t>
            </a: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Criteria 3: Employee Involvement</a:t>
            </a:r>
            <a:endParaRPr lang="en-IN" dirty="0"/>
          </a:p>
        </p:txBody>
      </p:sp>
      <p:sp>
        <p:nvSpPr>
          <p:cNvPr id="3" name="Content Placeholder 2"/>
          <p:cNvSpPr>
            <a:spLocks noGrp="1"/>
          </p:cNvSpPr>
          <p:nvPr>
            <p:ph idx="1"/>
          </p:nvPr>
        </p:nvSpPr>
        <p:spPr/>
        <p:txBody>
          <a:bodyPr>
            <a:normAutofit/>
          </a:bodyPr>
          <a:lstStyle/>
          <a:p>
            <a:pPr>
              <a:buNone/>
            </a:pPr>
            <a:r>
              <a:rPr lang="en-IN" dirty="0" smtClean="0"/>
              <a:t>• People – most important resource/asset</a:t>
            </a:r>
          </a:p>
          <a:p>
            <a:pPr>
              <a:buNone/>
            </a:pPr>
            <a:r>
              <a:rPr lang="en-IN" dirty="0" smtClean="0"/>
              <a:t> • Quality comes from people </a:t>
            </a:r>
          </a:p>
          <a:p>
            <a:pPr>
              <a:buNone/>
            </a:pPr>
            <a:r>
              <a:rPr lang="en-IN" dirty="0" smtClean="0"/>
              <a:t>• Deming – 15% operator errors, 85% management system </a:t>
            </a:r>
          </a:p>
          <a:p>
            <a:pPr>
              <a:buNone/>
            </a:pPr>
            <a:r>
              <a:rPr lang="en-IN" dirty="0" smtClean="0"/>
              <a:t>• Education and training – life long, continuous both knowledge and skills </a:t>
            </a:r>
          </a:p>
          <a:p>
            <a:pPr>
              <a:buNone/>
            </a:pPr>
            <a:r>
              <a:rPr lang="en-IN" dirty="0" smtClean="0"/>
              <a:t> • Motivational programmes, incentive schemes</a:t>
            </a:r>
          </a:p>
          <a:p>
            <a:pPr>
              <a:buNone/>
            </a:pPr>
            <a:r>
              <a:rPr lang="en-IN" dirty="0" smtClean="0"/>
              <a:t> • Conducive work culture, right attitude, commitment</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Criteria 4: Continuous Process Improvement</a:t>
            </a:r>
            <a:endParaRPr lang="en-IN" dirty="0"/>
          </a:p>
        </p:txBody>
      </p:sp>
      <p:sp>
        <p:nvSpPr>
          <p:cNvPr id="3" name="Content Placeholder 2"/>
          <p:cNvSpPr>
            <a:spLocks noGrp="1"/>
          </p:cNvSpPr>
          <p:nvPr>
            <p:ph idx="1"/>
          </p:nvPr>
        </p:nvSpPr>
        <p:spPr/>
        <p:txBody>
          <a:bodyPr>
            <a:normAutofit/>
          </a:bodyPr>
          <a:lstStyle/>
          <a:p>
            <a:pPr>
              <a:buNone/>
            </a:pPr>
            <a:r>
              <a:rPr lang="en-IN" dirty="0" smtClean="0"/>
              <a:t>• View all work as process</a:t>
            </a:r>
          </a:p>
          <a:p>
            <a:pPr>
              <a:buNone/>
            </a:pPr>
            <a:r>
              <a:rPr lang="en-IN" dirty="0" smtClean="0"/>
              <a:t>• Process – purchasing, design, invoicing, etc. </a:t>
            </a:r>
          </a:p>
          <a:p>
            <a:pPr>
              <a:buNone/>
            </a:pPr>
            <a:r>
              <a:rPr lang="en-IN" dirty="0" smtClean="0"/>
              <a:t>• Inputs – PROCESS – outputs </a:t>
            </a:r>
          </a:p>
          <a:p>
            <a:pPr>
              <a:buNone/>
            </a:pPr>
            <a:r>
              <a:rPr lang="en-IN" dirty="0" smtClean="0"/>
              <a:t>• Process improvement – increased customer satisfaction </a:t>
            </a:r>
          </a:p>
          <a:p>
            <a:pPr>
              <a:buNone/>
            </a:pPr>
            <a:r>
              <a:rPr lang="en-IN" dirty="0" smtClean="0"/>
              <a:t>• Improvement – 5 ways; Reduce resources, Reduce errors, Meet expectations of downstream customers, Make process safer, make process more satisfying to the person doing</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5: Supplier Partnership</a:t>
            </a:r>
            <a:endParaRPr lang="en-IN" dirty="0"/>
          </a:p>
        </p:txBody>
      </p:sp>
      <p:sp>
        <p:nvSpPr>
          <p:cNvPr id="3" name="Content Placeholder 2"/>
          <p:cNvSpPr>
            <a:spLocks noGrp="1"/>
          </p:cNvSpPr>
          <p:nvPr>
            <p:ph idx="1"/>
          </p:nvPr>
        </p:nvSpPr>
        <p:spPr/>
        <p:txBody>
          <a:bodyPr>
            <a:normAutofit/>
          </a:bodyPr>
          <a:lstStyle/>
          <a:p>
            <a:pPr>
              <a:buNone/>
            </a:pPr>
            <a:r>
              <a:rPr lang="en-IN" dirty="0" smtClean="0"/>
              <a:t>• 40% prod. Cost comes from purchased materials, therefore supplier Quality Management important </a:t>
            </a:r>
          </a:p>
          <a:p>
            <a:pPr>
              <a:buNone/>
            </a:pPr>
            <a:r>
              <a:rPr lang="en-IN" dirty="0" smtClean="0"/>
              <a:t>• Substantial portion quality problems from suppliers </a:t>
            </a:r>
          </a:p>
          <a:p>
            <a:pPr>
              <a:buNone/>
            </a:pPr>
            <a:r>
              <a:rPr lang="en-IN" dirty="0" smtClean="0"/>
              <a:t>• Need partnership to achieve quality improvement – long-term purchase contract</a:t>
            </a:r>
          </a:p>
          <a:p>
            <a:pPr>
              <a:buNone/>
            </a:pPr>
            <a:r>
              <a:rPr lang="en-IN" dirty="0" smtClean="0"/>
              <a:t> • Supplier Management activities </a:t>
            </a:r>
          </a:p>
          <a:p>
            <a:pPr>
              <a:buNone/>
            </a:pPr>
            <a:r>
              <a:rPr lang="en-IN" dirty="0" smtClean="0"/>
              <a:t>• Define product/program requirements;</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20688"/>
            <a:ext cx="8229600" cy="5832648"/>
          </a:xfrm>
        </p:spPr>
        <p:txBody>
          <a:bodyPr>
            <a:normAutofit/>
          </a:bodyPr>
          <a:lstStyle/>
          <a:p>
            <a:pPr marL="514350" indent="-514350">
              <a:buAutoNum type="arabicPeriod"/>
            </a:pPr>
            <a:r>
              <a:rPr lang="en-IN" dirty="0" smtClean="0"/>
              <a:t>Evaluate potential and select the best suppliers </a:t>
            </a:r>
          </a:p>
          <a:p>
            <a:pPr marL="514350" indent="-514350">
              <a:buAutoNum type="arabicPeriod"/>
            </a:pPr>
            <a:r>
              <a:rPr lang="en-IN" dirty="0" smtClean="0"/>
              <a:t>Conduct joint quality planning and execution </a:t>
            </a:r>
          </a:p>
          <a:p>
            <a:pPr marL="514350" indent="-514350">
              <a:buAutoNum type="arabicPeriod"/>
            </a:pPr>
            <a:r>
              <a:rPr lang="en-IN" dirty="0" smtClean="0"/>
              <a:t>Require statistical evidence of quality </a:t>
            </a:r>
          </a:p>
          <a:p>
            <a:pPr marL="514350" indent="-514350">
              <a:buAutoNum type="arabicPeriod"/>
            </a:pPr>
            <a:r>
              <a:rPr lang="en-IN" dirty="0" smtClean="0"/>
              <a:t>Certify suppliers, e.g. ISO 900, Ford Q1</a:t>
            </a:r>
          </a:p>
          <a:p>
            <a:pPr marL="514350" indent="-514350">
              <a:buAutoNum type="arabicPeriod"/>
            </a:pPr>
            <a:r>
              <a:rPr lang="en-IN" dirty="0" smtClean="0"/>
              <a:t>Develop and apply Supplier Quality Ratings</a:t>
            </a:r>
          </a:p>
          <a:p>
            <a:pPr marL="514350" indent="-514350" algn="just"/>
            <a:r>
              <a:rPr lang="en-IN" dirty="0" smtClean="0"/>
              <a:t>Defects/Percent non-conforming  </a:t>
            </a:r>
          </a:p>
          <a:p>
            <a:pPr marL="514350" indent="-514350" algn="just"/>
            <a:r>
              <a:rPr lang="en-IN" dirty="0" smtClean="0"/>
              <a:t>Price and Quality costs  </a:t>
            </a:r>
          </a:p>
          <a:p>
            <a:pPr marL="514350" indent="-514350" algn="just"/>
            <a:r>
              <a:rPr lang="en-IN" dirty="0" smtClean="0"/>
              <a:t>Delivery and Service</a:t>
            </a:r>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Criteria 6: Performance Measures</a:t>
            </a:r>
            <a:endParaRPr lang="en-IN" dirty="0"/>
          </a:p>
        </p:txBody>
      </p:sp>
      <p:sp>
        <p:nvSpPr>
          <p:cNvPr id="3" name="Content Placeholder 2"/>
          <p:cNvSpPr>
            <a:spLocks noGrp="1"/>
          </p:cNvSpPr>
          <p:nvPr>
            <p:ph idx="1"/>
          </p:nvPr>
        </p:nvSpPr>
        <p:spPr/>
        <p:txBody>
          <a:bodyPr>
            <a:normAutofit lnSpcReduction="10000"/>
          </a:bodyPr>
          <a:lstStyle/>
          <a:p>
            <a:pPr algn="just">
              <a:buNone/>
            </a:pPr>
            <a:r>
              <a:rPr lang="en-IN" dirty="0" smtClean="0"/>
              <a:t> • Managing by fact rather than gut feelings</a:t>
            </a:r>
          </a:p>
          <a:p>
            <a:pPr algn="just">
              <a:buNone/>
            </a:pPr>
            <a:r>
              <a:rPr lang="en-IN" dirty="0" smtClean="0"/>
              <a:t> • Effective management requires measuring</a:t>
            </a:r>
          </a:p>
          <a:p>
            <a:pPr algn="just">
              <a:buNone/>
            </a:pPr>
            <a:r>
              <a:rPr lang="en-IN" dirty="0" smtClean="0"/>
              <a:t> • Use a baseline, to identify potential projects, to asses results from improvement </a:t>
            </a:r>
          </a:p>
          <a:p>
            <a:pPr algn="just">
              <a:buNone/>
            </a:pPr>
            <a:r>
              <a:rPr lang="en-IN" dirty="0" smtClean="0"/>
              <a:t>• E.g. Production measures – defects per million, inventory turns, on-time delivery</a:t>
            </a:r>
          </a:p>
          <a:p>
            <a:pPr algn="just">
              <a:buNone/>
            </a:pPr>
            <a:r>
              <a:rPr lang="en-IN" dirty="0" smtClean="0"/>
              <a:t> • Service – billing errors, sales, activity times</a:t>
            </a:r>
          </a:p>
          <a:p>
            <a:pPr algn="just">
              <a:buNone/>
            </a:pPr>
            <a:r>
              <a:rPr lang="en-IN" dirty="0" smtClean="0"/>
              <a:t> • Customer Satisfaction </a:t>
            </a:r>
          </a:p>
          <a:p>
            <a:pPr algn="just">
              <a:buNone/>
            </a:pPr>
            <a:r>
              <a:rPr lang="en-IN" dirty="0" smtClean="0"/>
              <a:t>• Methods for measuring </a:t>
            </a:r>
          </a:p>
          <a:p>
            <a:pPr algn="just">
              <a:buNone/>
            </a:pPr>
            <a:r>
              <a:rPr lang="en-IN" dirty="0" smtClean="0"/>
              <a:t>• Cost of poor quality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a:bodyPr>
          <a:lstStyle/>
          <a:p>
            <a:r>
              <a:rPr lang="en-US" sz="3600" b="1" dirty="0" smtClean="0">
                <a:latin typeface="Times New Roman" pitchFamily="18" charset="0"/>
              </a:rPr>
              <a:t>Value Based</a:t>
            </a:r>
            <a:endParaRPr lang="en-IN" sz="3600" dirty="0"/>
          </a:p>
        </p:txBody>
      </p:sp>
      <p:sp>
        <p:nvSpPr>
          <p:cNvPr id="3" name="Content Placeholder 2"/>
          <p:cNvSpPr>
            <a:spLocks noGrp="1"/>
          </p:cNvSpPr>
          <p:nvPr>
            <p:ph idx="1"/>
          </p:nvPr>
        </p:nvSpPr>
        <p:spPr/>
        <p:txBody>
          <a:bodyPr/>
          <a:lstStyle/>
          <a:p>
            <a:pPr algn="just">
              <a:lnSpc>
                <a:spcPct val="80000"/>
              </a:lnSpc>
              <a:defRPr/>
            </a:pPr>
            <a:r>
              <a:rPr lang="en-US" dirty="0">
                <a:latin typeface="Times New Roman" pitchFamily="18" charset="0"/>
              </a:rPr>
              <a:t>It is defined in term of costs and prices as well as number of other attributes. Thus, the consumer’s purchased decision is based on quality at an acceptable price. This approach is reflected in the popular </a:t>
            </a:r>
            <a:r>
              <a:rPr lang="en-US" i="1" dirty="0">
                <a:latin typeface="Times New Roman" pitchFamily="18" charset="0"/>
              </a:rPr>
              <a:t>Consumer Reports </a:t>
            </a:r>
            <a:r>
              <a:rPr lang="en-US" dirty="0">
                <a:latin typeface="Times New Roman" pitchFamily="18" charset="0"/>
              </a:rPr>
              <a:t>magazine which ranks products and services based on two criteria: Quality and Value.</a:t>
            </a:r>
          </a:p>
          <a:p>
            <a:pPr algn="just">
              <a:lnSpc>
                <a:spcPct val="80000"/>
              </a:lnSpc>
              <a:defRPr/>
            </a:pPr>
            <a:r>
              <a:rPr lang="en-US" dirty="0">
                <a:latin typeface="Times New Roman" pitchFamily="18" charset="0"/>
              </a:rPr>
              <a:t>The highest quality is not usually the best value. That designation is assigned to the “best- buy” product or service</a:t>
            </a:r>
            <a:r>
              <a:rPr lang="en-US" sz="4000" dirty="0"/>
              <a:t>.</a:t>
            </a:r>
          </a:p>
          <a:p>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Performance Measures (continue)</a:t>
            </a:r>
            <a:endParaRPr lang="en-IN" dirty="0"/>
          </a:p>
        </p:txBody>
      </p:sp>
      <p:sp>
        <p:nvSpPr>
          <p:cNvPr id="3" name="Content Placeholder 2"/>
          <p:cNvSpPr>
            <a:spLocks noGrp="1"/>
          </p:cNvSpPr>
          <p:nvPr>
            <p:ph idx="1"/>
          </p:nvPr>
        </p:nvSpPr>
        <p:spPr/>
        <p:txBody>
          <a:bodyPr/>
          <a:lstStyle/>
          <a:p>
            <a:r>
              <a:rPr lang="en-IN" dirty="0" smtClean="0"/>
              <a:t>Benchmarking – grade to competitors, or best practice </a:t>
            </a:r>
          </a:p>
          <a:p>
            <a:r>
              <a:rPr lang="en-IN" dirty="0" smtClean="0"/>
              <a:t> Statistical measures – </a:t>
            </a:r>
            <a:r>
              <a:rPr lang="en-IN" smtClean="0"/>
              <a:t>control charts </a:t>
            </a:r>
            <a:endParaRPr lang="en-IN" dirty="0"/>
          </a:p>
          <a:p>
            <a:r>
              <a:rPr lang="en-IN" smtClean="0"/>
              <a:t> </a:t>
            </a:r>
            <a:r>
              <a:rPr lang="en-IN" dirty="0" smtClean="0"/>
              <a:t>Certifications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Quality </a:t>
            </a:r>
            <a:endParaRPr lang="en-IN" dirty="0"/>
          </a:p>
        </p:txBody>
      </p:sp>
      <p:sp>
        <p:nvSpPr>
          <p:cNvPr id="3" name="Content Placeholder 2"/>
          <p:cNvSpPr>
            <a:spLocks noGrp="1"/>
          </p:cNvSpPr>
          <p:nvPr>
            <p:ph idx="1"/>
          </p:nvPr>
        </p:nvSpPr>
        <p:spPr/>
        <p:txBody>
          <a:bodyPr>
            <a:normAutofit/>
          </a:bodyPr>
          <a:lstStyle/>
          <a:p>
            <a:r>
              <a:rPr lang="en-US" dirty="0" smtClean="0"/>
              <a:t>Quality is conformance to the requirements (Phillip B. Crosby) </a:t>
            </a:r>
          </a:p>
          <a:p>
            <a:r>
              <a:rPr lang="en-US" dirty="0" smtClean="0"/>
              <a:t>Quality is the degree to which a set of inherent (existing) characteristics fulfils requirements (ISO)  </a:t>
            </a:r>
          </a:p>
          <a:p>
            <a:r>
              <a:rPr lang="en-US" dirty="0" smtClean="0"/>
              <a:t>High Quality Products – meets or exceeds customer requirements</a:t>
            </a:r>
          </a:p>
          <a:p>
            <a:r>
              <a:rPr lang="en-US" dirty="0" smtClean="0"/>
              <a:t>Low Quality Products – not meeting stated requirements </a:t>
            </a:r>
            <a:endParaRPr lang="en-IN" dirty="0"/>
          </a:p>
        </p:txBody>
      </p:sp>
      <p:sp>
        <p:nvSpPr>
          <p:cNvPr id="4" name="Footer Placeholder 3"/>
          <p:cNvSpPr>
            <a:spLocks noGrp="1"/>
          </p:cNvSpPr>
          <p:nvPr>
            <p:ph type="ftr" sz="quarter" idx="11"/>
          </p:nvPr>
        </p:nvSpPr>
        <p:spPr/>
        <p:txBody>
          <a:bodyPr/>
          <a:lstStyle/>
          <a:p>
            <a:pPr>
              <a:defRPr/>
            </a:pPr>
            <a:r>
              <a:rPr lang="en-US" smtClean="0"/>
              <a:t>Chapter 8 - Project Quality Management</a:t>
            </a:r>
            <a:endParaRPr lang="en-US"/>
          </a:p>
        </p:txBody>
      </p:sp>
      <p:sp>
        <p:nvSpPr>
          <p:cNvPr id="5" name="Slide Number Placeholder 4"/>
          <p:cNvSpPr>
            <a:spLocks noGrp="1"/>
          </p:cNvSpPr>
          <p:nvPr>
            <p:ph type="sldNum" sz="quarter" idx="12"/>
          </p:nvPr>
        </p:nvSpPr>
        <p:spPr/>
        <p:txBody>
          <a:bodyPr/>
          <a:lstStyle/>
          <a:p>
            <a:pPr>
              <a:defRPr/>
            </a:pPr>
            <a:fld id="{E30A0BA2-4015-49AC-9953-5638AEE72483}" type="slidenum">
              <a:rPr lang="en-US" smtClean="0"/>
              <a:pPr>
                <a:defRPr/>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588</TotalTime>
  <Words>4329</Words>
  <Application>Microsoft Office PowerPoint</Application>
  <PresentationFormat>On-screen Show (4:3)</PresentationFormat>
  <Paragraphs>500</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Flow</vt:lpstr>
      <vt:lpstr>Project Quality Management </vt:lpstr>
      <vt:lpstr>What is Quality?</vt:lpstr>
      <vt:lpstr>Five Approaches of Defining Quality</vt:lpstr>
      <vt:lpstr>TRANSCENDENTAL VIEW</vt:lpstr>
      <vt:lpstr>PRODUCT BASED</vt:lpstr>
      <vt:lpstr>USER BASED</vt:lpstr>
      <vt:lpstr>MANUFACTURING BASED</vt:lpstr>
      <vt:lpstr>Value Based</vt:lpstr>
      <vt:lpstr>Definition of Quality </vt:lpstr>
      <vt:lpstr>Project Quality Management</vt:lpstr>
      <vt:lpstr>Means of Implementation of PQM </vt:lpstr>
      <vt:lpstr>Quality planning </vt:lpstr>
      <vt:lpstr>Slide 13</vt:lpstr>
      <vt:lpstr>Quality Planning Inputs</vt:lpstr>
      <vt:lpstr>Quality Planning Inputs</vt:lpstr>
      <vt:lpstr>Quality Planning Inputs</vt:lpstr>
      <vt:lpstr>Tools and Techniques for Quality Planning</vt:lpstr>
      <vt:lpstr>Tools and Techniques for Quality Planning</vt:lpstr>
      <vt:lpstr>Tools and Techniques for Quality Planning</vt:lpstr>
      <vt:lpstr>Tools and Techniques for Quality Planning</vt:lpstr>
      <vt:lpstr>Outputs from Quality Planning </vt:lpstr>
      <vt:lpstr>Outputs from Quality Planning </vt:lpstr>
      <vt:lpstr>Outputs from Quality Planning </vt:lpstr>
      <vt:lpstr>Outputs from Quality Planning </vt:lpstr>
      <vt:lpstr>Quality Assurance</vt:lpstr>
      <vt:lpstr>Slide 26</vt:lpstr>
      <vt:lpstr>Inputs To Quality Assurance</vt:lpstr>
      <vt:lpstr>Tools and Techniques For Quality Assurance</vt:lpstr>
      <vt:lpstr>Outputs From Quality Assurance</vt:lpstr>
      <vt:lpstr>Quality Control</vt:lpstr>
      <vt:lpstr>Quality Control</vt:lpstr>
      <vt:lpstr>Slide 32</vt:lpstr>
      <vt:lpstr>Inputs To Quality Control</vt:lpstr>
      <vt:lpstr>Tools and Techniques for Quality Control</vt:lpstr>
      <vt:lpstr>Tools and Techniques for Quality Control</vt:lpstr>
      <vt:lpstr>Tools and Techniques for Quality Control</vt:lpstr>
      <vt:lpstr>Tools and Techniques for Quality Control</vt:lpstr>
      <vt:lpstr>Tools and Techniques for Quality Control</vt:lpstr>
      <vt:lpstr>Tools and Techniques for Quality Control</vt:lpstr>
      <vt:lpstr>Outputs for Quality Control</vt:lpstr>
      <vt:lpstr>Outputs for Quality Control</vt:lpstr>
      <vt:lpstr>Slide 42</vt:lpstr>
      <vt:lpstr>Run Chart</vt:lpstr>
      <vt:lpstr>Quality Control Charts</vt:lpstr>
      <vt:lpstr>Sample Quality Control Chart</vt:lpstr>
      <vt:lpstr>Histograms</vt:lpstr>
      <vt:lpstr>Pareto Charts</vt:lpstr>
      <vt:lpstr>Sample Pareto Diagram</vt:lpstr>
      <vt:lpstr>STATISTICAL SAMPLING AND TESTING</vt:lpstr>
      <vt:lpstr>Acceptance Sampling </vt:lpstr>
      <vt:lpstr>What is Acceptance  Sampling?</vt:lpstr>
      <vt:lpstr>What is Acceptance  Sampling?</vt:lpstr>
      <vt:lpstr>Slide 53</vt:lpstr>
      <vt:lpstr>Sampling Plans</vt:lpstr>
      <vt:lpstr>Why use acceptance  sampling</vt:lpstr>
      <vt:lpstr>Why not 100% inspection</vt:lpstr>
      <vt:lpstr>A Lot-by Lot Sampling Plan</vt:lpstr>
      <vt:lpstr>Sampling Terms</vt:lpstr>
      <vt:lpstr>Three approaches for sentencing a lot  </vt:lpstr>
      <vt:lpstr>Single Sampling Plan</vt:lpstr>
      <vt:lpstr>Lot Formation</vt:lpstr>
      <vt:lpstr>Testing</vt:lpstr>
      <vt:lpstr>TOTAL QUALITY MANAGEMNET (TQM)</vt:lpstr>
      <vt:lpstr>Definition of TQM</vt:lpstr>
      <vt:lpstr>Slide 65</vt:lpstr>
      <vt:lpstr>Effect of TQM (Quality Improvement)</vt:lpstr>
      <vt:lpstr>TQM Six Basic Concepts</vt:lpstr>
      <vt:lpstr>Criteria 1 : Leadership</vt:lpstr>
      <vt:lpstr>Characteristics of Successful Leaders</vt:lpstr>
      <vt:lpstr>Implementation Process</vt:lpstr>
      <vt:lpstr>Criteria 2:Customer Satisfaction</vt:lpstr>
      <vt:lpstr>Issues for customer satisfaction</vt:lpstr>
      <vt:lpstr>Customer Feedback</vt:lpstr>
      <vt:lpstr>Customer Feedback Tools/Method</vt:lpstr>
      <vt:lpstr>Criteria 3: Employee Involvement</vt:lpstr>
      <vt:lpstr>Criteria 4: Continuous Process Improvement</vt:lpstr>
      <vt:lpstr>Criteria 5: Supplier Partnership</vt:lpstr>
      <vt:lpstr>Slide 78</vt:lpstr>
      <vt:lpstr>Criteria 6: Performance Measures</vt:lpstr>
      <vt:lpstr>Performance Measures (continue)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Quality Management </dc:title>
  <dc:creator>Rakesh kumar</dc:creator>
  <cp:lastModifiedBy>AkM</cp:lastModifiedBy>
  <cp:revision>10</cp:revision>
  <dcterms:created xsi:type="dcterms:W3CDTF">2017-10-29T17:16:38Z</dcterms:created>
  <dcterms:modified xsi:type="dcterms:W3CDTF">2017-11-23T13:51:15Z</dcterms:modified>
</cp:coreProperties>
</file>