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71" r:id="rId41"/>
    <p:sldId id="272" r:id="rId42"/>
    <p:sldId id="273" r:id="rId43"/>
    <p:sldId id="274" r:id="rId44"/>
    <p:sldId id="292" r:id="rId45"/>
    <p:sldId id="275" r:id="rId46"/>
    <p:sldId id="276" r:id="rId47"/>
    <p:sldId id="277" r:id="rId48"/>
    <p:sldId id="278" r:id="rId49"/>
    <p:sldId id="27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Shell 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Divya</a:t>
            </a:r>
            <a:r>
              <a:rPr lang="en-IN" dirty="0" smtClean="0"/>
              <a:t> Kumar</a:t>
            </a:r>
          </a:p>
          <a:p>
            <a:r>
              <a:rPr lang="en-IN" dirty="0" smtClean="0"/>
              <a:t>CSED, MNNIT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u="sng" dirty="0" smtClean="0"/>
              <a:t>Special Variables</a:t>
            </a:r>
          </a:p>
          <a:p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743200"/>
          <a:ext cx="7086600" cy="297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5867400"/>
              </a:tblGrid>
              <a:tr h="459135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97197">
                <a:tc>
                  <a:txBody>
                    <a:bodyPr/>
                    <a:lstStyle/>
                    <a:p>
                      <a:r>
                        <a:rPr lang="en-US" b="1"/>
                        <a:t>$@</a:t>
                      </a:r>
                      <a:endParaRPr lang="en-US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the arguments are individually double quoted. If a script receives two arguments, $@ is equivalent to $1 $2.</a:t>
                      </a:r>
                    </a:p>
                  </a:txBody>
                  <a:tcPr marL="47625" marR="47625" marT="47625" marB="47625" anchor="ctr"/>
                </a:tc>
              </a:tr>
              <a:tr h="459135">
                <a:tc>
                  <a:txBody>
                    <a:bodyPr/>
                    <a:lstStyle/>
                    <a:p>
                      <a:r>
                        <a:rPr lang="en-US" b="1"/>
                        <a:t>$?</a:t>
                      </a:r>
                      <a:endParaRPr lang="en-US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exit status of the last command executed.</a:t>
                      </a:r>
                    </a:p>
                  </a:txBody>
                  <a:tcPr marL="47625" marR="47625" marT="47625" marB="47625" anchor="ctr"/>
                </a:tc>
              </a:tr>
              <a:tr h="797197">
                <a:tc>
                  <a:txBody>
                    <a:bodyPr/>
                    <a:lstStyle/>
                    <a:p>
                      <a:r>
                        <a:rPr lang="en-US" b="1"/>
                        <a:t>$$</a:t>
                      </a:r>
                      <a:endParaRPr lang="en-US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process number of the current shell. For shell scripts, this is the process ID under which they are executing.</a:t>
                      </a:r>
                    </a:p>
                  </a:txBody>
                  <a:tcPr marL="47625" marR="47625" marT="47625" marB="47625" anchor="ctr"/>
                </a:tc>
              </a:tr>
              <a:tr h="459135">
                <a:tc>
                  <a:txBody>
                    <a:bodyPr/>
                    <a:lstStyle/>
                    <a:p>
                      <a:r>
                        <a:rPr lang="en-US" b="1"/>
                        <a:t>$!</a:t>
                      </a:r>
                      <a:endParaRPr lang="en-US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 number of the last background command.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Special Variables</a:t>
            </a:r>
          </a:p>
          <a:p>
            <a:pPr lvl="1"/>
            <a:r>
              <a:rPr lang="en-US" sz="3600" dirty="0" smtClean="0"/>
              <a:t>The command-line arguments $1, $2, $3,...$9 are positional parameters, with $0 pointing to the actual command, program, shell script, or function and $1, $2, $3, ...$9 as the arguments to the command.</a:t>
            </a:r>
            <a:endParaRPr lang="en-US" sz="3600" b="1" u="sng" dirty="0" smtClean="0"/>
          </a:p>
          <a:p>
            <a:pPr>
              <a:buNone/>
            </a:pPr>
            <a:endParaRPr lang="en-US" sz="4000" b="1" u="sng" dirty="0" smtClean="0"/>
          </a:p>
          <a:p>
            <a:pPr>
              <a:buNone/>
            </a:pPr>
            <a:endParaRPr lang="en-US" sz="4000" b="1" u="sng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6000" dirty="0" smtClean="0"/>
              <a:t>#!/bin/</a:t>
            </a:r>
            <a:r>
              <a:rPr lang="en-US" sz="6000" dirty="0" err="1" smtClean="0"/>
              <a:t>sh</a:t>
            </a:r>
            <a:r>
              <a:rPr lang="en-US" sz="6000" dirty="0" smtClean="0"/>
              <a:t> </a:t>
            </a:r>
          </a:p>
          <a:p>
            <a:pPr>
              <a:buNone/>
            </a:pPr>
            <a:r>
              <a:rPr lang="en-US" sz="6000" dirty="0" smtClean="0"/>
              <a:t>echo "File Name: $0" </a:t>
            </a:r>
          </a:p>
          <a:p>
            <a:pPr>
              <a:buNone/>
            </a:pPr>
            <a:r>
              <a:rPr lang="en-US" sz="6000" dirty="0" smtClean="0"/>
              <a:t>echo "First Parameter : $1" </a:t>
            </a:r>
          </a:p>
          <a:p>
            <a:pPr>
              <a:buNone/>
            </a:pPr>
            <a:r>
              <a:rPr lang="en-US" sz="6000" dirty="0" smtClean="0"/>
              <a:t>echo “Second Parameter : $2" </a:t>
            </a:r>
          </a:p>
          <a:p>
            <a:pPr>
              <a:buNone/>
            </a:pPr>
            <a:r>
              <a:rPr lang="en-US" sz="6000" dirty="0" smtClean="0"/>
              <a:t>echo "Quoted Values: $@" </a:t>
            </a:r>
          </a:p>
          <a:p>
            <a:pPr>
              <a:buNone/>
            </a:pPr>
            <a:r>
              <a:rPr lang="en-US" sz="6000" dirty="0" smtClean="0"/>
              <a:t>echo "Quoted Values: $*”</a:t>
            </a:r>
          </a:p>
          <a:p>
            <a:pPr>
              <a:buNone/>
            </a:pPr>
            <a:r>
              <a:rPr lang="en-US" sz="6000" dirty="0" smtClean="0"/>
              <a:t>echo "Total Number of </a:t>
            </a:r>
            <a:r>
              <a:rPr lang="en-US" sz="6000" dirty="0" err="1" smtClean="0"/>
              <a:t>Paramers</a:t>
            </a:r>
            <a:r>
              <a:rPr lang="en-US" sz="6000" dirty="0" smtClean="0"/>
              <a:t> : $#”</a:t>
            </a:r>
          </a:p>
          <a:p>
            <a:pPr>
              <a:buNone/>
            </a:pPr>
            <a:endParaRPr lang="en-US" sz="4000" b="1" u="sng" dirty="0" smtClean="0"/>
          </a:p>
          <a:p>
            <a:pPr>
              <a:buNone/>
            </a:pPr>
            <a:r>
              <a:rPr lang="en-US" sz="4000" b="1" u="sng" dirty="0" smtClean="0"/>
              <a:t>OUTPUT</a:t>
            </a:r>
          </a:p>
          <a:p>
            <a:pPr>
              <a:buNone/>
            </a:pPr>
            <a:r>
              <a:rPr lang="en-US" sz="4000" dirty="0" smtClean="0"/>
              <a:t>./test.sh </a:t>
            </a:r>
            <a:r>
              <a:rPr lang="en-US" sz="4000" dirty="0" err="1" smtClean="0"/>
              <a:t>divya</a:t>
            </a:r>
            <a:r>
              <a:rPr lang="en-US" sz="4000" dirty="0" smtClean="0"/>
              <a:t> </a:t>
            </a:r>
            <a:r>
              <a:rPr lang="en-US" sz="4000" dirty="0" err="1" smtClean="0"/>
              <a:t>kumar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File Name : ./test.sh </a:t>
            </a:r>
          </a:p>
          <a:p>
            <a:pPr>
              <a:buNone/>
            </a:pPr>
            <a:r>
              <a:rPr lang="en-US" sz="4000" dirty="0" smtClean="0"/>
              <a:t>First Parameter : </a:t>
            </a:r>
            <a:r>
              <a:rPr lang="en-US" sz="4000" dirty="0" err="1" smtClean="0"/>
              <a:t>divya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Second Parameter : </a:t>
            </a:r>
            <a:r>
              <a:rPr lang="en-US" sz="4000" dirty="0" err="1" smtClean="0"/>
              <a:t>kumar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Quoted Values: </a:t>
            </a:r>
            <a:r>
              <a:rPr lang="en-US" sz="4000" dirty="0" err="1" smtClean="0"/>
              <a:t>divya</a:t>
            </a:r>
            <a:r>
              <a:rPr lang="en-US" sz="4000" dirty="0" smtClean="0"/>
              <a:t> </a:t>
            </a:r>
            <a:r>
              <a:rPr lang="en-US" sz="4000" dirty="0" err="1" smtClean="0"/>
              <a:t>kumar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Quoted Values: </a:t>
            </a:r>
            <a:r>
              <a:rPr lang="en-US" sz="4000" dirty="0" err="1" smtClean="0"/>
              <a:t>divya</a:t>
            </a:r>
            <a:r>
              <a:rPr lang="en-US" sz="4000" dirty="0" smtClean="0"/>
              <a:t> </a:t>
            </a:r>
            <a:r>
              <a:rPr lang="en-US" sz="4000" dirty="0" err="1" smtClean="0"/>
              <a:t>kumar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Total Number of </a:t>
            </a:r>
            <a:r>
              <a:rPr lang="en-US" sz="4000" dirty="0" err="1" smtClean="0"/>
              <a:t>Paramers</a:t>
            </a:r>
            <a:r>
              <a:rPr lang="en-US" sz="4000" dirty="0" smtClean="0"/>
              <a:t> : 2</a:t>
            </a:r>
            <a:endParaRPr lang="en-US" sz="4000" b="1" u="sng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Special Parameters $* &amp; $@</a:t>
            </a:r>
          </a:p>
          <a:p>
            <a:pPr lvl="2"/>
            <a:r>
              <a:rPr lang="en-US" sz="3200" dirty="0" smtClean="0"/>
              <a:t>The "$*" special parameter takes the entire list as one argument with spaces between.</a:t>
            </a:r>
          </a:p>
          <a:p>
            <a:pPr lvl="2"/>
            <a:r>
              <a:rPr lang="en-US" sz="3200" dirty="0" smtClean="0"/>
              <a:t>The "$@" special parameter takes the entire list and separates it into separate arguments.</a:t>
            </a:r>
            <a:endParaRPr lang="en-US" sz="3200" b="1" u="sng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b="1" u="sng" dirty="0" smtClean="0"/>
              <a:t>Special Parameters $* &amp; $@</a:t>
            </a:r>
          </a:p>
          <a:p>
            <a:pPr>
              <a:buNone/>
            </a:pPr>
            <a:r>
              <a:rPr lang="en-US" sz="2800" dirty="0" smtClean="0"/>
              <a:t>#!/bin/</a:t>
            </a:r>
            <a:r>
              <a:rPr lang="en-US" sz="2800" dirty="0" err="1" smtClean="0"/>
              <a:t>sh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for TOKEN in $*</a:t>
            </a:r>
          </a:p>
          <a:p>
            <a:pPr>
              <a:buNone/>
            </a:pPr>
            <a:r>
              <a:rPr lang="en-US" sz="2800" dirty="0" smtClean="0"/>
              <a:t>do </a:t>
            </a:r>
          </a:p>
          <a:p>
            <a:pPr>
              <a:buNone/>
            </a:pPr>
            <a:r>
              <a:rPr lang="en-US" sz="2800" dirty="0" smtClean="0"/>
              <a:t>echo $TOKEN </a:t>
            </a:r>
          </a:p>
          <a:p>
            <a:pPr>
              <a:buNone/>
            </a:pPr>
            <a:r>
              <a:rPr lang="en-US" sz="2800" dirty="0" smtClean="0"/>
              <a:t>done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</a:p>
          <a:p>
            <a:pPr>
              <a:buNone/>
            </a:pPr>
            <a:r>
              <a:rPr lang="en-US" sz="2800" dirty="0" smtClean="0"/>
              <a:t>./test.sh </a:t>
            </a:r>
            <a:r>
              <a:rPr lang="en-US" sz="2800" dirty="0" err="1" smtClean="0"/>
              <a:t>divya</a:t>
            </a:r>
            <a:r>
              <a:rPr lang="en-US" sz="2800" dirty="0" smtClean="0"/>
              <a:t> </a:t>
            </a:r>
            <a:r>
              <a:rPr lang="en-US" sz="2800" dirty="0" err="1" smtClean="0"/>
              <a:t>kumar</a:t>
            </a:r>
            <a:r>
              <a:rPr lang="en-US" sz="2800" dirty="0" smtClean="0"/>
              <a:t> 25 Years Old </a:t>
            </a:r>
          </a:p>
          <a:p>
            <a:pPr>
              <a:buNone/>
            </a:pPr>
            <a:r>
              <a:rPr lang="en-US" sz="2800" dirty="0" err="1" smtClean="0"/>
              <a:t>divya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err="1" smtClean="0"/>
              <a:t>kumar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25</a:t>
            </a:r>
          </a:p>
          <a:p>
            <a:pPr>
              <a:buNone/>
            </a:pPr>
            <a:r>
              <a:rPr lang="en-US" sz="2800" dirty="0" smtClean="0"/>
              <a:t>Years</a:t>
            </a:r>
          </a:p>
          <a:p>
            <a:pPr>
              <a:buNone/>
            </a:pPr>
            <a:r>
              <a:rPr lang="en-US" sz="2800" dirty="0" smtClean="0"/>
              <a:t>Old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$?</a:t>
            </a:r>
            <a:r>
              <a:rPr lang="en-US" dirty="0" smtClean="0"/>
              <a:t> variable represents the exit status of the previous command.</a:t>
            </a:r>
          </a:p>
          <a:p>
            <a:r>
              <a:rPr lang="en-US" dirty="0" smtClean="0"/>
              <a:t>Exit status is a numerical value returned by every command upon its completion. </a:t>
            </a:r>
          </a:p>
          <a:p>
            <a:r>
              <a:rPr lang="en-US" dirty="0" smtClean="0"/>
              <a:t>As a rule, most commands return an exit status of 0 if they were successful, and 1 if they were unsuccessful.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&amp; Quoting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List of Special Characters and what they mean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&lt;RETURN&gt; 			Execute command</a:t>
            </a:r>
          </a:p>
          <a:p>
            <a:pPr>
              <a:buNone/>
            </a:pPr>
            <a:r>
              <a:rPr lang="en-US" dirty="0" smtClean="0"/>
              <a:t>	# 				Start a comment</a:t>
            </a:r>
          </a:p>
          <a:p>
            <a:pPr>
              <a:buNone/>
            </a:pPr>
            <a:r>
              <a:rPr lang="en-US" dirty="0" smtClean="0"/>
              <a:t>&lt;SPACE&gt; 			Argument separator</a:t>
            </a:r>
          </a:p>
          <a:p>
            <a:pPr>
              <a:buNone/>
            </a:pPr>
            <a:r>
              <a:rPr lang="en-US" dirty="0" smtClean="0"/>
              <a:t>	` 				Command substitution</a:t>
            </a:r>
          </a:p>
          <a:p>
            <a:pPr>
              <a:buNone/>
            </a:pPr>
            <a:r>
              <a:rPr lang="en-US" dirty="0" smtClean="0"/>
              <a:t>	" 				Weak Quotes</a:t>
            </a:r>
          </a:p>
          <a:p>
            <a:pPr>
              <a:buNone/>
            </a:pPr>
            <a:r>
              <a:rPr lang="en-US" dirty="0" smtClean="0"/>
              <a:t>	' 				Strong Quotes</a:t>
            </a:r>
          </a:p>
          <a:p>
            <a:pPr>
              <a:buNone/>
            </a:pPr>
            <a:r>
              <a:rPr lang="en-US" dirty="0" smtClean="0"/>
              <a:t>	\ 				Single Character Quote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List of Special Characters and what they mean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&amp; 		Run program in background</a:t>
            </a:r>
          </a:p>
          <a:p>
            <a:pPr>
              <a:buNone/>
            </a:pPr>
            <a:r>
              <a:rPr lang="en-US" dirty="0" smtClean="0"/>
              <a:t>? 			Match one character</a:t>
            </a:r>
          </a:p>
          <a:p>
            <a:pPr>
              <a:buNone/>
            </a:pPr>
            <a:r>
              <a:rPr lang="en-US" dirty="0" smtClean="0"/>
              <a:t>* 			Match any number of characters</a:t>
            </a:r>
          </a:p>
          <a:p>
            <a:pPr>
              <a:buNone/>
            </a:pPr>
            <a:r>
              <a:rPr lang="en-US" dirty="0" smtClean="0"/>
              <a:t>; 			Command separator</a:t>
            </a:r>
          </a:p>
          <a:p>
            <a:pPr>
              <a:buNone/>
            </a:pPr>
            <a:r>
              <a:rPr lang="en-US" dirty="0" smtClean="0"/>
              <a:t>;; 			End of Case statement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List of Special Characters and what they mean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~ 			Home Directory</a:t>
            </a:r>
          </a:p>
          <a:p>
            <a:pPr>
              <a:buNone/>
            </a:pPr>
            <a:r>
              <a:rPr lang="en-US" dirty="0" smtClean="0"/>
              <a:t>~user 	User's Home Directory</a:t>
            </a:r>
          </a:p>
          <a:p>
            <a:pPr>
              <a:buNone/>
            </a:pPr>
            <a:r>
              <a:rPr lang="en-US" dirty="0" smtClean="0"/>
              <a:t>! 			History of Commands (</a:t>
            </a:r>
            <a:r>
              <a:rPr lang="en-US" dirty="0" err="1" smtClean="0"/>
              <a:t>csh</a:t>
            </a:r>
            <a:r>
              <a:rPr lang="en-US" dirty="0" smtClean="0"/>
              <a:t> only)</a:t>
            </a:r>
          </a:p>
          <a:p>
            <a:pPr>
              <a:buNone/>
            </a:pPr>
            <a:r>
              <a:rPr lang="en-US" dirty="0" smtClean="0"/>
              <a:t>$# 		Number of arguments to script</a:t>
            </a:r>
          </a:p>
          <a:p>
            <a:pPr>
              <a:buNone/>
            </a:pPr>
            <a:r>
              <a:rPr lang="en-US" dirty="0" smtClean="0"/>
              <a:t>$* 		Arguments to script</a:t>
            </a:r>
          </a:p>
          <a:p>
            <a:pPr>
              <a:buNone/>
            </a:pPr>
            <a:r>
              <a:rPr lang="en-US" dirty="0" smtClean="0"/>
              <a:t>$@ 		Original arguments to script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List of Special Characters and what they mean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$? 		Status of previous command</a:t>
            </a:r>
          </a:p>
          <a:p>
            <a:pPr>
              <a:buNone/>
            </a:pPr>
            <a:r>
              <a:rPr lang="en-US" dirty="0" smtClean="0"/>
              <a:t>$$ 		Process identification number</a:t>
            </a:r>
          </a:p>
          <a:p>
            <a:pPr>
              <a:buNone/>
            </a:pPr>
            <a:r>
              <a:rPr lang="en-US" dirty="0" smtClean="0"/>
              <a:t>$! 		PID of last background job</a:t>
            </a:r>
          </a:p>
          <a:p>
            <a:pPr>
              <a:buNone/>
            </a:pPr>
            <a:r>
              <a:rPr lang="en-US" dirty="0" smtClean="0"/>
              <a:t>&amp;&amp; 		Short-circuit AND</a:t>
            </a:r>
          </a:p>
          <a:p>
            <a:pPr>
              <a:buNone/>
            </a:pPr>
            <a:r>
              <a:rPr lang="en-US" dirty="0" smtClean="0"/>
              <a:t>|| 		Short-circuit OR</a:t>
            </a:r>
          </a:p>
          <a:p>
            <a:pPr>
              <a:buNone/>
            </a:pPr>
            <a:r>
              <a:rPr lang="en-US" dirty="0" smtClean="0"/>
              <a:t>[ ] 		Match range of characters OR Test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RAM ones!</a:t>
            </a:r>
          </a:p>
          <a:p>
            <a:r>
              <a:rPr lang="en-US" dirty="0" smtClean="0"/>
              <a:t>In UNIX (Shell), there are 2 types of variables:</a:t>
            </a:r>
          </a:p>
          <a:p>
            <a:pPr lvl="1"/>
            <a:r>
              <a:rPr lang="en-US" b="1" dirty="0" smtClean="0"/>
              <a:t>System variables</a:t>
            </a:r>
            <a:r>
              <a:rPr lang="en-US" dirty="0" smtClean="0"/>
              <a:t> - Created and maintained by Linux itself. This type of variable defined in CAPITAL LETTERS.</a:t>
            </a:r>
          </a:p>
          <a:p>
            <a:pPr lvl="1"/>
            <a:r>
              <a:rPr lang="en-US" b="1" dirty="0" smtClean="0"/>
              <a:t>User defined variables (UDV)</a:t>
            </a:r>
            <a:r>
              <a:rPr lang="en-US" dirty="0" smtClean="0"/>
              <a:t> - Created and maintained by user. This type of variable defined in {(a-z)+(0-9)+_}* not starting with a digit.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List of Special Characters and what they mean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cmd;cmd</a:t>
            </a:r>
            <a:r>
              <a:rPr lang="en-US" dirty="0" smtClean="0"/>
              <a:t>) 	Runs </a:t>
            </a:r>
            <a:r>
              <a:rPr lang="en-US" dirty="0" err="1" smtClean="0"/>
              <a:t>cmd;cmd</a:t>
            </a:r>
            <a:r>
              <a:rPr lang="en-US" dirty="0" smtClean="0"/>
              <a:t> as a sub-shell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cmd;cmd</a:t>
            </a:r>
            <a:r>
              <a:rPr lang="en-US" dirty="0" smtClean="0"/>
              <a:t> } 	Runs </a:t>
            </a:r>
            <a:r>
              <a:rPr lang="en-US" dirty="0" err="1" smtClean="0"/>
              <a:t>cmd;cmd</a:t>
            </a:r>
            <a:r>
              <a:rPr lang="en-US" dirty="0" smtClean="0"/>
              <a:t> without </a:t>
            </a:r>
            <a:r>
              <a:rPr lang="en-US" dirty="0" err="1" smtClean="0"/>
              <a:t>subshell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&gt;file 			Output to</a:t>
            </a:r>
          </a:p>
          <a:p>
            <a:pPr>
              <a:buNone/>
            </a:pPr>
            <a:r>
              <a:rPr lang="en-US" dirty="0" smtClean="0"/>
              <a:t>&gt;&gt;file 		Append output to</a:t>
            </a:r>
          </a:p>
          <a:p>
            <a:pPr>
              <a:buNone/>
            </a:pPr>
            <a:r>
              <a:rPr lang="en-US" dirty="0" smtClean="0"/>
              <a:t>&lt;file 			Input from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Quoting</a:t>
            </a:r>
            <a:r>
              <a:rPr lang="en-US" dirty="0" smtClean="0"/>
              <a:t> is used to remove the special meaning  of  certain characters  or words to the shell.  </a:t>
            </a:r>
          </a:p>
          <a:p>
            <a:r>
              <a:rPr lang="en-US" dirty="0" smtClean="0"/>
              <a:t>Quoting can be used to disable special treatment for special characters, to  prevent  reserved words from being recognized as such, and to prevent parameter expansion.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Backslash (\)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Any character immediately following the backslash loses its special meaning.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quote (‘)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All special characters between these quotes lose their special meaning.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echo &lt;-$1500.**&gt;; (update?) [</a:t>
            </a:r>
            <a:r>
              <a:rPr lang="en-US" dirty="0" err="1" smtClean="0"/>
              <a:t>y|n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s-ES" dirty="0" smtClean="0"/>
              <a:t>echo \&lt;-\$1500.\*\*\&gt;\; \(</a:t>
            </a:r>
            <a:r>
              <a:rPr lang="es-ES" dirty="0" err="1" smtClean="0"/>
              <a:t>update</a:t>
            </a:r>
            <a:r>
              <a:rPr lang="es-ES" dirty="0" smtClean="0"/>
              <a:t>\?\) \[y\|n\]</a:t>
            </a:r>
          </a:p>
          <a:p>
            <a:pPr>
              <a:buNone/>
            </a:pPr>
            <a:r>
              <a:rPr lang="en-US" dirty="0" smtClean="0"/>
              <a:t>echo '&lt;-$1500.**&gt;; (update?) [</a:t>
            </a:r>
            <a:r>
              <a:rPr lang="en-US" dirty="0" err="1" smtClean="0"/>
              <a:t>y|n</a:t>
            </a:r>
            <a:r>
              <a:rPr lang="en-US" dirty="0" smtClean="0"/>
              <a:t>]'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quote (‘)</a:t>
            </a:r>
          </a:p>
          <a:p>
            <a:pPr>
              <a:buNone/>
            </a:pPr>
            <a:r>
              <a:rPr lang="en-US" b="1" dirty="0" smtClean="0"/>
              <a:t>&gt;&gt; HOW TO CORRECTLY WRITE…??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divya’s</a:t>
            </a:r>
            <a:r>
              <a:rPr lang="en-US" dirty="0" smtClean="0"/>
              <a:t> book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Double quote (“)</a:t>
            </a:r>
          </a:p>
          <a:p>
            <a:pPr>
              <a:buNone/>
            </a:pPr>
            <a:r>
              <a:rPr lang="en-US" dirty="0" smtClean="0"/>
              <a:t>	Enclosing characters in </a:t>
            </a:r>
            <a:r>
              <a:rPr lang="en-US" b="1" dirty="0" smtClean="0"/>
              <a:t>double quotes</a:t>
            </a:r>
            <a:r>
              <a:rPr lang="en-US" dirty="0" smtClean="0"/>
              <a:t> preserves  the  literal  value  of all characters within the quotes, with the exception of </a:t>
            </a:r>
          </a:p>
          <a:p>
            <a:pPr>
              <a:buNone/>
            </a:pPr>
            <a:r>
              <a:rPr lang="en-US" dirty="0" smtClean="0"/>
              <a:t>	$, `, and \.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Double quote (“)</a:t>
            </a:r>
          </a:p>
          <a:p>
            <a:pPr>
              <a:buNone/>
            </a:pPr>
            <a:r>
              <a:rPr lang="en-US" dirty="0" smtClean="0"/>
              <a:t>	$ for parameter substitution.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Backquotes</a:t>
            </a:r>
            <a:r>
              <a:rPr lang="en-US" dirty="0" smtClean="0"/>
              <a:t> for command substitution.</a:t>
            </a:r>
          </a:p>
          <a:p>
            <a:pPr>
              <a:buNone/>
            </a:pPr>
            <a:r>
              <a:rPr lang="en-US" dirty="0" smtClean="0"/>
              <a:t>    \$ to enable literal dollar signs.</a:t>
            </a:r>
          </a:p>
          <a:p>
            <a:pPr>
              <a:buNone/>
            </a:pPr>
            <a:r>
              <a:rPr lang="en-US" dirty="0" smtClean="0"/>
              <a:t>    \` to enable literal </a:t>
            </a:r>
            <a:r>
              <a:rPr lang="en-US" dirty="0" err="1" smtClean="0"/>
              <a:t>backquotes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\" to enable embedded double quotes.</a:t>
            </a:r>
          </a:p>
          <a:p>
            <a:pPr>
              <a:buNone/>
            </a:pPr>
            <a:r>
              <a:rPr lang="en-US" dirty="0" smtClean="0"/>
              <a:t>    \\ to enable embedded backslashes.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Characters &amp; Quoting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VAR=BOB </a:t>
            </a:r>
          </a:p>
          <a:p>
            <a:pPr>
              <a:buNone/>
            </a:pPr>
            <a:r>
              <a:rPr lang="en-US" dirty="0" smtClean="0"/>
              <a:t>echo '$VAR owes -$15; [ on (`date +%m/%d`)]'</a:t>
            </a:r>
          </a:p>
          <a:p>
            <a:pPr>
              <a:buNone/>
            </a:pPr>
            <a:r>
              <a:rPr lang="en-US" dirty="0" smtClean="0"/>
              <a:t>&gt;&gt;&gt;&gt;&gt;$VAR owes -$15; [ on (`date +%m/%d`)]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echo “$VAR owes -$15; [ on (`date +%m/%d`)]”</a:t>
            </a:r>
          </a:p>
          <a:p>
            <a:pPr>
              <a:buNone/>
            </a:pPr>
            <a:r>
              <a:rPr lang="en-US" dirty="0" smtClean="0"/>
              <a:t>&gt;&gt;&gt;&gt;&gt; BOB owes -$15; [ on (03/05) ]</a:t>
            </a:r>
            <a:endParaRPr lang="en-US" b="1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following operators which we are going to discuss:</a:t>
            </a:r>
          </a:p>
          <a:p>
            <a:r>
              <a:rPr lang="en-US" dirty="0" smtClean="0"/>
              <a:t>Arithmetic Operators.</a:t>
            </a:r>
          </a:p>
          <a:p>
            <a:r>
              <a:rPr lang="en-US" dirty="0" smtClean="0"/>
              <a:t>Relational Operators.</a:t>
            </a:r>
          </a:p>
          <a:p>
            <a:r>
              <a:rPr lang="en-US" dirty="0" smtClean="0"/>
              <a:t>Boolean Operators.</a:t>
            </a:r>
          </a:p>
          <a:p>
            <a:r>
              <a:rPr lang="en-US" dirty="0" smtClean="0"/>
              <a:t>String Operators.</a:t>
            </a:r>
          </a:p>
          <a:p>
            <a:r>
              <a:rPr lang="en-US" dirty="0" smtClean="0"/>
              <a:t>File Test Operators.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b="1" u="sng" dirty="0" smtClean="0"/>
              <a:t>Arithmetic Operators</a:t>
            </a:r>
          </a:p>
          <a:p>
            <a:pPr lvl="1"/>
            <a:r>
              <a:rPr lang="en-US" sz="4100" dirty="0" smtClean="0"/>
              <a:t>Assume variable a holds 10 and variable b holds 20 then:</a:t>
            </a:r>
          </a:p>
          <a:p>
            <a:r>
              <a:rPr lang="en-US" sz="4500" dirty="0" smtClean="0"/>
              <a:t>+		`</a:t>
            </a:r>
            <a:r>
              <a:rPr lang="en-US" sz="4500" dirty="0" err="1" smtClean="0"/>
              <a:t>expr</a:t>
            </a:r>
            <a:r>
              <a:rPr lang="en-US" sz="4500" dirty="0" smtClean="0"/>
              <a:t> $a + $b` will give 30</a:t>
            </a:r>
          </a:p>
          <a:p>
            <a:r>
              <a:rPr lang="en-US" sz="4500" dirty="0" smtClean="0"/>
              <a:t>-		`</a:t>
            </a:r>
            <a:r>
              <a:rPr lang="en-US" sz="4500" dirty="0" err="1" smtClean="0"/>
              <a:t>expr</a:t>
            </a:r>
            <a:r>
              <a:rPr lang="en-US" sz="4500" dirty="0" smtClean="0"/>
              <a:t> $a - $b` will give -10</a:t>
            </a:r>
          </a:p>
          <a:p>
            <a:r>
              <a:rPr lang="en-US" sz="4500" dirty="0" smtClean="0"/>
              <a:t>*		`</a:t>
            </a:r>
            <a:r>
              <a:rPr lang="en-US" sz="4500" dirty="0" err="1" smtClean="0"/>
              <a:t>expr</a:t>
            </a:r>
            <a:r>
              <a:rPr lang="en-US" sz="4500" dirty="0" smtClean="0"/>
              <a:t> $a * $b` will give 200</a:t>
            </a:r>
          </a:p>
          <a:p>
            <a:r>
              <a:rPr lang="en-US" sz="4500" dirty="0" smtClean="0"/>
              <a:t>/		`</a:t>
            </a:r>
            <a:r>
              <a:rPr lang="en-US" sz="4500" dirty="0" err="1" smtClean="0"/>
              <a:t>expr</a:t>
            </a:r>
            <a:r>
              <a:rPr lang="en-US" sz="4500" dirty="0" smtClean="0"/>
              <a:t> $b / $a` will give 2</a:t>
            </a:r>
          </a:p>
          <a:p>
            <a:r>
              <a:rPr lang="en-US" sz="4500" dirty="0" smtClean="0"/>
              <a:t>%		`</a:t>
            </a:r>
            <a:r>
              <a:rPr lang="en-US" sz="4500" dirty="0" err="1" smtClean="0"/>
              <a:t>expr</a:t>
            </a:r>
            <a:r>
              <a:rPr lang="en-US" sz="4500" dirty="0" smtClean="0"/>
              <a:t> $b % $a` will give 0 (modulus or reminder)</a:t>
            </a:r>
          </a:p>
          <a:p>
            <a:r>
              <a:rPr lang="en-US" sz="4500" dirty="0" smtClean="0"/>
              <a:t>=		a=$b will assign value of b into a (Assignment)</a:t>
            </a:r>
          </a:p>
          <a:p>
            <a:r>
              <a:rPr lang="en-US" sz="4500" dirty="0" smtClean="0"/>
              <a:t>==		 [ $a == $b ] would return false (equality)</a:t>
            </a:r>
          </a:p>
          <a:p>
            <a:r>
              <a:rPr lang="en-US" sz="4500" dirty="0" smtClean="0"/>
              <a:t>!=		 [ $a != $b ] would return true (inequality)</a:t>
            </a:r>
          </a:p>
          <a:p>
            <a:pPr lvl="1"/>
            <a:endParaRPr lang="en-US" dirty="0" smtClean="0"/>
          </a:p>
          <a:p>
            <a:pPr lvl="1"/>
            <a:r>
              <a:rPr lang="en-US" sz="3300" dirty="0" smtClean="0"/>
              <a:t>Mind the space for the last 2</a:t>
            </a:r>
          </a:p>
          <a:p>
            <a:pPr>
              <a:buNone/>
            </a:pPr>
            <a:endParaRPr lang="en-US" b="1" u="sn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397000"/>
          <a:ext cx="7772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BASH=/bin/bash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shell name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BASH_VERSION=1.14.7(1)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/>
                        <a:t>Our shell version name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COLUMNS=80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/>
                        <a:t>No. of columns for our screen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HOME=/</a:t>
                      </a:r>
                      <a:r>
                        <a:rPr lang="en-US" dirty="0" smtClean="0"/>
                        <a:t>home/</a:t>
                      </a:r>
                      <a:r>
                        <a:rPr lang="en-US" dirty="0" err="1" smtClean="0"/>
                        <a:t>divya</a:t>
                      </a:r>
                      <a:endParaRPr lang="en-US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/>
                        <a:t>Our home directory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LINES=25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</a:t>
                      </a:r>
                      <a:r>
                        <a:rPr lang="en-US" dirty="0" smtClean="0"/>
                        <a:t>of rows for </a:t>
                      </a:r>
                      <a:r>
                        <a:rPr lang="en-US" dirty="0"/>
                        <a:t>our screen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LOGNAME=user</a:t>
                      </a:r>
                      <a:endParaRPr lang="en-US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</a:t>
                      </a:r>
                      <a:r>
                        <a:rPr lang="en-US" dirty="0"/>
                        <a:t>logging name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OSTYPE=Linux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Os type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PATH=/usr/bin:/sbin:/bin:/usr/sbin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path settings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PS1=[\u@\h \W]\$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prompt settings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PWD=/home/students/Common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current working directory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SHELL=/bin/bash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shell name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USERNAME=</a:t>
                      </a:r>
                      <a:r>
                        <a:rPr lang="en-US" dirty="0" err="1" smtClean="0"/>
                        <a:t>divya</a:t>
                      </a:r>
                      <a:endParaRPr lang="en-US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name who is currently login to this PC</a:t>
                      </a: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b="1" u="sng" dirty="0" smtClean="0"/>
              <a:t>Relational Operators</a:t>
            </a:r>
          </a:p>
          <a:p>
            <a:pPr lvl="1"/>
            <a:r>
              <a:rPr lang="en-US" sz="4100" dirty="0" smtClean="0"/>
              <a:t>Assume variable a holds 10 and variable b holds 20 then:</a:t>
            </a:r>
          </a:p>
          <a:p>
            <a:r>
              <a:rPr lang="en-US" sz="4500" dirty="0" smtClean="0"/>
              <a:t>-</a:t>
            </a:r>
            <a:r>
              <a:rPr lang="en-US" sz="4500" dirty="0" err="1" smtClean="0"/>
              <a:t>eq</a:t>
            </a:r>
            <a:r>
              <a:rPr lang="en-US" sz="4500" dirty="0" smtClean="0"/>
              <a:t>		[ $a -</a:t>
            </a:r>
            <a:r>
              <a:rPr lang="en-US" sz="4500" dirty="0" err="1" smtClean="0"/>
              <a:t>eq</a:t>
            </a:r>
            <a:r>
              <a:rPr lang="en-US" sz="4500" dirty="0" smtClean="0"/>
              <a:t> $b ] is not true.</a:t>
            </a:r>
          </a:p>
          <a:p>
            <a:r>
              <a:rPr lang="en-US" sz="4500" dirty="0" smtClean="0"/>
              <a:t>-ne		[ $a -ne $b ] is true.</a:t>
            </a:r>
          </a:p>
          <a:p>
            <a:r>
              <a:rPr lang="en-US" sz="4500" dirty="0" smtClean="0"/>
              <a:t>-</a:t>
            </a:r>
            <a:r>
              <a:rPr lang="en-US" sz="4500" dirty="0" err="1" smtClean="0"/>
              <a:t>gt</a:t>
            </a:r>
            <a:r>
              <a:rPr lang="en-US" sz="4500" dirty="0" smtClean="0"/>
              <a:t>		[ $a -</a:t>
            </a:r>
            <a:r>
              <a:rPr lang="en-US" sz="4500" dirty="0" err="1" smtClean="0"/>
              <a:t>gt</a:t>
            </a:r>
            <a:r>
              <a:rPr lang="en-US" sz="4500" dirty="0" smtClean="0"/>
              <a:t> $b ] is not true.</a:t>
            </a:r>
          </a:p>
          <a:p>
            <a:r>
              <a:rPr lang="en-US" sz="4500" dirty="0" smtClean="0"/>
              <a:t>-</a:t>
            </a:r>
            <a:r>
              <a:rPr lang="en-US" sz="4500" dirty="0" err="1" smtClean="0"/>
              <a:t>lt</a:t>
            </a:r>
            <a:r>
              <a:rPr lang="en-US" sz="4500" dirty="0" smtClean="0"/>
              <a:t>		[ $a -</a:t>
            </a:r>
            <a:r>
              <a:rPr lang="en-US" sz="4500" dirty="0" err="1" smtClean="0"/>
              <a:t>lt</a:t>
            </a:r>
            <a:r>
              <a:rPr lang="en-US" sz="4500" dirty="0" smtClean="0"/>
              <a:t> $b ] is true.</a:t>
            </a:r>
          </a:p>
          <a:p>
            <a:r>
              <a:rPr lang="en-US" sz="4500" dirty="0" smtClean="0"/>
              <a:t>-</a:t>
            </a:r>
            <a:r>
              <a:rPr lang="en-US" sz="4500" dirty="0" err="1" smtClean="0"/>
              <a:t>ge</a:t>
            </a:r>
            <a:r>
              <a:rPr lang="en-US" sz="4500" dirty="0" smtClean="0"/>
              <a:t>		[ $a -</a:t>
            </a:r>
            <a:r>
              <a:rPr lang="en-US" sz="4500" dirty="0" err="1" smtClean="0"/>
              <a:t>ge</a:t>
            </a:r>
            <a:r>
              <a:rPr lang="en-US" sz="4500" dirty="0" smtClean="0"/>
              <a:t> $b ] is not true.</a:t>
            </a:r>
          </a:p>
          <a:p>
            <a:r>
              <a:rPr lang="en-US" sz="4500" dirty="0" smtClean="0"/>
              <a:t>-le		[ $a -le $b ] is true. </a:t>
            </a:r>
            <a:endParaRPr lang="en-US" b="1" u="sng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u="sng" dirty="0" smtClean="0"/>
              <a:t>Relational Operators</a:t>
            </a:r>
          </a:p>
          <a:p>
            <a:pPr lvl="1">
              <a:buNone/>
            </a:pPr>
            <a:r>
              <a:rPr lang="en-US" sz="3600" dirty="0" smtClean="0"/>
              <a:t>Example:</a:t>
            </a:r>
          </a:p>
          <a:p>
            <a:pPr lvl="1">
              <a:buNone/>
            </a:pPr>
            <a:r>
              <a:rPr lang="en-US" sz="3600" dirty="0" smtClean="0"/>
              <a:t>#!/bin/</a:t>
            </a:r>
            <a:r>
              <a:rPr lang="en-US" sz="3600" dirty="0" err="1" smtClean="0"/>
              <a:t>sh</a:t>
            </a:r>
            <a:r>
              <a:rPr lang="en-US" sz="3600" dirty="0" smtClean="0"/>
              <a:t> </a:t>
            </a:r>
          </a:p>
          <a:p>
            <a:pPr lvl="1">
              <a:buNone/>
            </a:pPr>
            <a:r>
              <a:rPr lang="en-US" sz="3600" dirty="0" smtClean="0"/>
              <a:t>a=10 b=20 </a:t>
            </a:r>
          </a:p>
          <a:p>
            <a:pPr lvl="1">
              <a:buNone/>
            </a:pPr>
            <a:r>
              <a:rPr lang="en-US" sz="3600" dirty="0" smtClean="0"/>
              <a:t>if [ $a -</a:t>
            </a:r>
            <a:r>
              <a:rPr lang="en-US" sz="3600" dirty="0" err="1" smtClean="0"/>
              <a:t>eq</a:t>
            </a:r>
            <a:r>
              <a:rPr lang="en-US" sz="3600" dirty="0" smtClean="0"/>
              <a:t> $b ] </a:t>
            </a:r>
          </a:p>
          <a:p>
            <a:pPr lvl="1">
              <a:buNone/>
            </a:pPr>
            <a:r>
              <a:rPr lang="en-US" sz="3600" dirty="0" smtClean="0"/>
              <a:t>then </a:t>
            </a:r>
          </a:p>
          <a:p>
            <a:pPr lvl="1">
              <a:buNone/>
            </a:pPr>
            <a:r>
              <a:rPr lang="en-US" sz="3600" dirty="0" smtClean="0"/>
              <a:t>	echo "$a -</a:t>
            </a:r>
            <a:r>
              <a:rPr lang="en-US" sz="3600" dirty="0" err="1" smtClean="0"/>
              <a:t>eq</a:t>
            </a:r>
            <a:r>
              <a:rPr lang="en-US" sz="3600" dirty="0" smtClean="0"/>
              <a:t> $b : a is equal to b" </a:t>
            </a:r>
          </a:p>
          <a:p>
            <a:pPr lvl="1">
              <a:buNone/>
            </a:pPr>
            <a:r>
              <a:rPr lang="en-US" sz="3600" dirty="0" smtClean="0"/>
              <a:t>else </a:t>
            </a:r>
          </a:p>
          <a:p>
            <a:pPr lvl="1">
              <a:buNone/>
            </a:pPr>
            <a:r>
              <a:rPr lang="en-US" sz="3600" dirty="0" smtClean="0"/>
              <a:t>	echo "$a -</a:t>
            </a:r>
            <a:r>
              <a:rPr lang="en-US" sz="3600" dirty="0" err="1" smtClean="0"/>
              <a:t>eq</a:t>
            </a:r>
            <a:r>
              <a:rPr lang="en-US" sz="3600" dirty="0" smtClean="0"/>
              <a:t> $b: a is not equal to b“</a:t>
            </a:r>
          </a:p>
          <a:p>
            <a:pPr lvl="1">
              <a:buNone/>
            </a:pPr>
            <a:r>
              <a:rPr lang="en-US" sz="3600" dirty="0" err="1" smtClean="0"/>
              <a:t>fi</a:t>
            </a:r>
            <a:r>
              <a:rPr lang="en-US" sz="3600" dirty="0" smtClean="0"/>
              <a:t> </a:t>
            </a:r>
            <a:endParaRPr lang="en-US" b="1" u="sng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b="1" u="sng" dirty="0" smtClean="0"/>
              <a:t>Boolean Operators</a:t>
            </a:r>
          </a:p>
          <a:p>
            <a:pPr lvl="1"/>
            <a:r>
              <a:rPr lang="en-US" sz="4100" dirty="0" smtClean="0"/>
              <a:t>Assume variable a holds 10 and variable b holds 20 then:</a:t>
            </a:r>
          </a:p>
          <a:p>
            <a:pPr lvl="1">
              <a:buNone/>
            </a:pPr>
            <a:r>
              <a:rPr lang="en-US" sz="4100" dirty="0" smtClean="0"/>
              <a:t>!	This is logical negation. 	</a:t>
            </a:r>
          </a:p>
          <a:p>
            <a:pPr lvl="1">
              <a:buNone/>
            </a:pPr>
            <a:r>
              <a:rPr lang="en-US" sz="4100" dirty="0" smtClean="0"/>
              <a:t>[ ! false ] is true.</a:t>
            </a:r>
          </a:p>
          <a:p>
            <a:pPr lvl="1">
              <a:buNone/>
            </a:pPr>
            <a:endParaRPr lang="en-US" sz="4100" dirty="0" smtClean="0"/>
          </a:p>
          <a:p>
            <a:pPr lvl="1">
              <a:buNone/>
            </a:pPr>
            <a:r>
              <a:rPr lang="en-US" sz="4100" dirty="0" smtClean="0"/>
              <a:t>-o		This is logical OR. </a:t>
            </a:r>
          </a:p>
          <a:p>
            <a:pPr lvl="1">
              <a:buNone/>
            </a:pPr>
            <a:r>
              <a:rPr lang="en-US" sz="4100" dirty="0" smtClean="0"/>
              <a:t>[ $a -</a:t>
            </a:r>
            <a:r>
              <a:rPr lang="en-US" sz="4100" dirty="0" err="1" smtClean="0"/>
              <a:t>lt</a:t>
            </a:r>
            <a:r>
              <a:rPr lang="en-US" sz="4100" dirty="0" smtClean="0"/>
              <a:t> 20 -o $b -</a:t>
            </a:r>
            <a:r>
              <a:rPr lang="en-US" sz="4100" dirty="0" err="1" smtClean="0"/>
              <a:t>gt</a:t>
            </a:r>
            <a:r>
              <a:rPr lang="en-US" sz="4100" dirty="0" smtClean="0"/>
              <a:t> 100 ] is true.</a:t>
            </a:r>
          </a:p>
          <a:p>
            <a:pPr lvl="1">
              <a:buNone/>
            </a:pPr>
            <a:endParaRPr lang="en-US" sz="4100" dirty="0" smtClean="0"/>
          </a:p>
          <a:p>
            <a:pPr lvl="1">
              <a:buNone/>
            </a:pPr>
            <a:r>
              <a:rPr lang="en-US" sz="4100" dirty="0" smtClean="0"/>
              <a:t>-a		This is logical AND. </a:t>
            </a:r>
          </a:p>
          <a:p>
            <a:pPr lvl="1">
              <a:buNone/>
            </a:pPr>
            <a:r>
              <a:rPr lang="en-US" sz="4100" dirty="0" smtClean="0"/>
              <a:t>[ $a -</a:t>
            </a:r>
            <a:r>
              <a:rPr lang="en-US" sz="4100" dirty="0" err="1" smtClean="0"/>
              <a:t>lt</a:t>
            </a:r>
            <a:r>
              <a:rPr lang="en-US" sz="4100" dirty="0" smtClean="0"/>
              <a:t> 20 -a $b -</a:t>
            </a:r>
            <a:r>
              <a:rPr lang="en-US" sz="4100" dirty="0" err="1" smtClean="0"/>
              <a:t>gt</a:t>
            </a:r>
            <a:r>
              <a:rPr lang="en-US" sz="4100" dirty="0" smtClean="0"/>
              <a:t> 100 ] is false.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000" b="1" u="sng" dirty="0" smtClean="0"/>
              <a:t>String Operators (=, !=, -z, -n)</a:t>
            </a:r>
            <a:endParaRPr lang="en-US" sz="4800" b="1" u="sng" dirty="0" smtClean="0"/>
          </a:p>
          <a:p>
            <a:pPr>
              <a:spcBef>
                <a:spcPts val="0"/>
              </a:spcBef>
              <a:buNone/>
            </a:pPr>
            <a:endParaRPr lang="en-US" sz="7400" dirty="0" smtClean="0"/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#!/bin/</a:t>
            </a:r>
            <a:r>
              <a:rPr lang="en-US" sz="7400" dirty="0" err="1" smtClean="0"/>
              <a:t>sh</a:t>
            </a:r>
            <a:endParaRPr lang="en-US" sz="7400" dirty="0" smtClean="0"/>
          </a:p>
          <a:p>
            <a:pPr>
              <a:spcBef>
                <a:spcPts val="0"/>
              </a:spcBef>
              <a:buNone/>
            </a:pPr>
            <a:endParaRPr lang="en-US" sz="7400" dirty="0" smtClean="0"/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a="</a:t>
            </a:r>
            <a:r>
              <a:rPr lang="en-US" sz="7400" dirty="0" err="1" smtClean="0"/>
              <a:t>abc</a:t>
            </a:r>
            <a:r>
              <a:rPr lang="en-US" sz="7400" dirty="0" smtClean="0"/>
              <a:t>"</a:t>
            </a:r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b="</a:t>
            </a:r>
            <a:r>
              <a:rPr lang="en-US" sz="7400" dirty="0" err="1" smtClean="0"/>
              <a:t>efg</a:t>
            </a:r>
            <a:r>
              <a:rPr lang="en-US" sz="7400" dirty="0" smtClean="0"/>
              <a:t>"</a:t>
            </a:r>
          </a:p>
          <a:p>
            <a:pPr>
              <a:spcBef>
                <a:spcPts val="0"/>
              </a:spcBef>
              <a:buNone/>
            </a:pPr>
            <a:endParaRPr lang="en-US" sz="7400" dirty="0" smtClean="0"/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if [ $a = $b ]</a:t>
            </a:r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# vice versa for !=</a:t>
            </a:r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   echo "$a = $b : a is equal to b"</a:t>
            </a:r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7400" dirty="0" smtClean="0"/>
              <a:t>   echo "$a = $b: a is not equal to b"</a:t>
            </a:r>
          </a:p>
          <a:p>
            <a:pPr>
              <a:spcBef>
                <a:spcPts val="0"/>
              </a:spcBef>
              <a:buNone/>
            </a:pPr>
            <a:r>
              <a:rPr lang="en-US" sz="7400" dirty="0" err="1" smtClean="0"/>
              <a:t>Fi</a:t>
            </a:r>
            <a:endParaRPr lang="en-US" sz="7400" dirty="0" smtClean="0"/>
          </a:p>
          <a:p>
            <a:pPr>
              <a:buNone/>
            </a:pPr>
            <a:endParaRPr lang="en-US" sz="56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if [ -z $a ]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echo "-z $a : string length is zero"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echo "-z $a : string length is not zero"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fi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if [ -n $a ]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echo "-n $a : string length is not zero"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echo "-n $a : string length is zero"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Fi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u="sng" dirty="0" smtClean="0"/>
              <a:t>File Test Operators</a:t>
            </a:r>
          </a:p>
          <a:p>
            <a:r>
              <a:rPr lang="en-US" sz="8000" dirty="0" smtClean="0"/>
              <a:t>Example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5100" dirty="0" smtClean="0"/>
              <a:t>#!/bin/</a:t>
            </a:r>
            <a:r>
              <a:rPr lang="en-US" sz="5100" dirty="0" err="1" smtClean="0"/>
              <a:t>sh</a:t>
            </a:r>
            <a:endParaRPr lang="en-US" sz="5100" dirty="0" smtClean="0"/>
          </a:p>
          <a:p>
            <a:pPr>
              <a:buNone/>
            </a:pPr>
            <a:endParaRPr lang="en-US" sz="5100" dirty="0" smtClean="0"/>
          </a:p>
          <a:p>
            <a:pPr>
              <a:buNone/>
            </a:pPr>
            <a:r>
              <a:rPr lang="en-US" sz="5100" dirty="0" smtClean="0"/>
              <a:t>file="/user/</a:t>
            </a:r>
            <a:r>
              <a:rPr lang="en-US" sz="5100" dirty="0" err="1" smtClean="0"/>
              <a:t>divyak</a:t>
            </a:r>
            <a:r>
              <a:rPr lang="en-US" sz="5100" dirty="0" smtClean="0"/>
              <a:t>/test.sh"</a:t>
            </a:r>
          </a:p>
          <a:p>
            <a:pPr>
              <a:buNone/>
            </a:pPr>
            <a:endParaRPr lang="en-US" sz="5100" dirty="0" smtClean="0"/>
          </a:p>
          <a:p>
            <a:pPr>
              <a:buNone/>
            </a:pPr>
            <a:r>
              <a:rPr lang="en-US" sz="5100" dirty="0" smtClean="0"/>
              <a:t>if [ -r $file ]</a:t>
            </a:r>
          </a:p>
          <a:p>
            <a:pPr>
              <a:buNone/>
            </a:pPr>
            <a:r>
              <a:rPr lang="en-US" sz="5100" dirty="0" smtClean="0"/>
              <a:t>then</a:t>
            </a:r>
          </a:p>
          <a:p>
            <a:pPr>
              <a:buNone/>
            </a:pPr>
            <a:r>
              <a:rPr lang="en-US" sz="5100" dirty="0" smtClean="0"/>
              <a:t>   echo "File has read access"</a:t>
            </a:r>
          </a:p>
          <a:p>
            <a:pPr>
              <a:buNone/>
            </a:pPr>
            <a:r>
              <a:rPr lang="en-US" sz="5100" dirty="0" smtClean="0"/>
              <a:t>else</a:t>
            </a:r>
          </a:p>
          <a:p>
            <a:pPr>
              <a:buNone/>
            </a:pPr>
            <a:r>
              <a:rPr lang="en-US" sz="5100" dirty="0" smtClean="0"/>
              <a:t>   echo "File does not have read access"</a:t>
            </a:r>
          </a:p>
          <a:p>
            <a:pPr>
              <a:buNone/>
            </a:pPr>
            <a:r>
              <a:rPr lang="en-US" sz="5100" dirty="0" err="1" smtClean="0"/>
              <a:t>fi</a:t>
            </a:r>
            <a:endParaRPr lang="en-US" sz="51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5100" dirty="0" smtClean="0"/>
              <a:t>if [ -w $file ]</a:t>
            </a:r>
          </a:p>
          <a:p>
            <a:pPr>
              <a:buNone/>
            </a:pPr>
            <a:r>
              <a:rPr lang="en-US" sz="5100" dirty="0" smtClean="0"/>
              <a:t>#similar for execute x</a:t>
            </a:r>
          </a:p>
          <a:p>
            <a:pPr>
              <a:buNone/>
            </a:pPr>
            <a:r>
              <a:rPr lang="en-US" sz="5100" dirty="0" smtClean="0"/>
              <a:t>then</a:t>
            </a:r>
          </a:p>
          <a:p>
            <a:pPr>
              <a:buNone/>
            </a:pPr>
            <a:r>
              <a:rPr lang="en-US" sz="5100" dirty="0" smtClean="0"/>
              <a:t>   echo "File has write permission"</a:t>
            </a:r>
          </a:p>
          <a:p>
            <a:pPr>
              <a:buNone/>
            </a:pPr>
            <a:r>
              <a:rPr lang="en-US" sz="5100" dirty="0" smtClean="0"/>
              <a:t>else</a:t>
            </a:r>
          </a:p>
          <a:p>
            <a:pPr>
              <a:buNone/>
            </a:pPr>
            <a:r>
              <a:rPr lang="en-US" sz="5100" dirty="0" smtClean="0"/>
              <a:t>   echo "File does not have write permission"</a:t>
            </a:r>
          </a:p>
          <a:p>
            <a:pPr>
              <a:buNone/>
            </a:pPr>
            <a:r>
              <a:rPr lang="en-US" sz="5100" dirty="0" err="1" smtClean="0"/>
              <a:t>fi</a:t>
            </a:r>
            <a:endParaRPr lang="en-US" sz="51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if [ -f $file ]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echo "File is an ordinary file"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echo "This is </a:t>
            </a:r>
            <a:r>
              <a:rPr lang="en-US" dirty="0" err="1" smtClean="0"/>
              <a:t>sepcial</a:t>
            </a:r>
            <a:r>
              <a:rPr lang="en-US" dirty="0" smtClean="0"/>
              <a:t> file“</a:t>
            </a:r>
          </a:p>
          <a:p>
            <a:pPr>
              <a:buNone/>
            </a:pPr>
            <a:r>
              <a:rPr lang="en-US" dirty="0" err="1" smtClean="0"/>
              <a:t>fi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800" dirty="0" smtClean="0"/>
              <a:t>________________</a:t>
            </a:r>
          </a:p>
          <a:p>
            <a:pPr>
              <a:buNone/>
            </a:pPr>
            <a:r>
              <a:rPr lang="en-US" sz="4800" dirty="0" smtClean="0"/>
              <a:t>d for directory; </a:t>
            </a:r>
          </a:p>
          <a:p>
            <a:pPr>
              <a:buNone/>
            </a:pPr>
            <a:r>
              <a:rPr lang="en-US" sz="4800" dirty="0" smtClean="0"/>
              <a:t>s for size </a:t>
            </a:r>
            <a:r>
              <a:rPr lang="en-US" sz="4800" dirty="0" err="1" smtClean="0"/>
              <a:t>gt</a:t>
            </a:r>
            <a:r>
              <a:rPr lang="en-US" sz="4800" dirty="0" smtClean="0"/>
              <a:t> zero; </a:t>
            </a:r>
          </a:p>
          <a:p>
            <a:pPr>
              <a:buNone/>
            </a:pPr>
            <a:r>
              <a:rPr lang="en-US" sz="4800" dirty="0" smtClean="0"/>
              <a:t>e for file exists;</a:t>
            </a:r>
          </a:p>
          <a:p>
            <a:pPr>
              <a:buNone/>
            </a:pPr>
            <a:r>
              <a:rPr lang="en-US" sz="4800" dirty="0" smtClean="0"/>
              <a:t>b for block file;</a:t>
            </a:r>
          </a:p>
          <a:p>
            <a:pPr>
              <a:buNone/>
            </a:pPr>
            <a:r>
              <a:rPr lang="en-US" sz="4800" dirty="0" smtClean="0"/>
              <a:t>c for character file;</a:t>
            </a:r>
          </a:p>
          <a:p>
            <a:pPr>
              <a:buNone/>
            </a:pPr>
            <a:endParaRPr lang="en-US" sz="48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operators in </a:t>
            </a:r>
            <a:r>
              <a:rPr lang="en-US" dirty="0" err="1" smtClean="0"/>
              <a:t>csh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&lt;&lt;  &gt;&gt;</a:t>
            </a:r>
          </a:p>
          <a:p>
            <a:pPr lvl="1">
              <a:buNone/>
            </a:pPr>
            <a:r>
              <a:rPr lang="en-US" dirty="0" smtClean="0"/>
              <a:t>&amp; |</a:t>
            </a:r>
          </a:p>
          <a:p>
            <a:pPr lvl="1">
              <a:buNone/>
            </a:pPr>
            <a:r>
              <a:rPr lang="en-US" dirty="0" smtClean="0"/>
              <a:t>&amp;&amp; ||</a:t>
            </a:r>
          </a:p>
          <a:p>
            <a:pPr lvl="1">
              <a:buNone/>
            </a:pPr>
            <a:r>
              <a:rPr lang="en-US" dirty="0" smtClean="0"/>
              <a:t>++</a:t>
            </a:r>
          </a:p>
          <a:p>
            <a:pPr lvl="1">
              <a:buNone/>
            </a:pPr>
            <a:r>
              <a:rPr lang="en-US" dirty="0" smtClean="0"/>
              <a:t>--</a:t>
            </a:r>
          </a:p>
          <a:p>
            <a:pPr lvl="1">
              <a:buNone/>
            </a:pPr>
            <a:r>
              <a:rPr lang="en-US" dirty="0" smtClean="0"/>
              <a:t>-o file  (if USER owns the file)</a:t>
            </a:r>
          </a:p>
          <a:p>
            <a:pPr lvl="1">
              <a:buNone/>
            </a:pPr>
            <a:r>
              <a:rPr lang="en-US" dirty="0" smtClean="0"/>
              <a:t>&lt;op&gt;=</a:t>
            </a:r>
          </a:p>
          <a:p>
            <a:pPr lvl="1">
              <a:buNone/>
            </a:pPr>
            <a:r>
              <a:rPr lang="en-US" dirty="0" smtClean="0"/>
              <a:t>History lists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Defining Variables</a:t>
            </a:r>
          </a:p>
          <a:p>
            <a:pPr lvl="1"/>
            <a:r>
              <a:rPr lang="en-US" dirty="0" err="1" smtClean="0"/>
              <a:t>variable_name</a:t>
            </a:r>
            <a:r>
              <a:rPr lang="en-US" dirty="0" smtClean="0"/>
              <a:t>=</a:t>
            </a:r>
            <a:r>
              <a:rPr lang="en-US" dirty="0" err="1" smtClean="0"/>
              <a:t>variable_value</a:t>
            </a:r>
            <a:endParaRPr lang="en-US" dirty="0" smtClean="0"/>
          </a:p>
          <a:p>
            <a:r>
              <a:rPr lang="en-US" dirty="0" smtClean="0"/>
              <a:t>Variables of this type are called scalar variables. A </a:t>
            </a:r>
            <a:r>
              <a:rPr lang="en-US" b="1" dirty="0" smtClean="0"/>
              <a:t>scalar</a:t>
            </a:r>
            <a:r>
              <a:rPr lang="en-US" dirty="0" smtClean="0"/>
              <a:t> variable can hold only one value at a time.</a:t>
            </a:r>
          </a:p>
          <a:p>
            <a:r>
              <a:rPr lang="en-US" dirty="0" smtClean="0"/>
              <a:t>The shell enables us to store any value you want in a variable.</a:t>
            </a:r>
          </a:p>
          <a:p>
            <a:pPr lvl="1"/>
            <a:r>
              <a:rPr lang="en-US" dirty="0" smtClean="0"/>
              <a:t>VAR1=“Zara Ali”</a:t>
            </a:r>
          </a:p>
          <a:p>
            <a:pPr lvl="1"/>
            <a:r>
              <a:rPr lang="en-US" dirty="0" smtClean="0"/>
              <a:t>VAR2=100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a single array to store all the above mentioned names. This is expressed as follows:</a:t>
            </a:r>
          </a:p>
          <a:p>
            <a:pPr>
              <a:buNone/>
            </a:pPr>
            <a:r>
              <a:rPr lang="en-US" dirty="0" smtClean="0"/>
              <a:t>NAME[0]="Zara" </a:t>
            </a:r>
          </a:p>
          <a:p>
            <a:pPr>
              <a:buNone/>
            </a:pPr>
            <a:r>
              <a:rPr lang="en-US" dirty="0" smtClean="0"/>
              <a:t>NAME[1]="</a:t>
            </a:r>
            <a:r>
              <a:rPr lang="en-US" dirty="0" err="1" smtClean="0"/>
              <a:t>Qadir</a:t>
            </a:r>
            <a:r>
              <a:rPr lang="en-US" dirty="0" smtClean="0"/>
              <a:t>" </a:t>
            </a:r>
          </a:p>
          <a:p>
            <a:pPr>
              <a:buNone/>
            </a:pPr>
            <a:r>
              <a:rPr lang="en-US" dirty="0" smtClean="0"/>
              <a:t>NAME[2]="</a:t>
            </a:r>
            <a:r>
              <a:rPr lang="en-US" dirty="0" err="1" smtClean="0"/>
              <a:t>Mahnaz</a:t>
            </a:r>
            <a:r>
              <a:rPr lang="en-US" dirty="0" smtClean="0"/>
              <a:t>" </a:t>
            </a:r>
          </a:p>
          <a:p>
            <a:pPr>
              <a:buNone/>
            </a:pPr>
            <a:r>
              <a:rPr lang="en-US" dirty="0" smtClean="0"/>
              <a:t>NAME[3]="</a:t>
            </a:r>
            <a:r>
              <a:rPr lang="en-US" dirty="0" err="1" smtClean="0"/>
              <a:t>Ayan</a:t>
            </a:r>
            <a:r>
              <a:rPr lang="en-US" dirty="0" smtClean="0"/>
              <a:t>" </a:t>
            </a:r>
          </a:p>
          <a:p>
            <a:pPr>
              <a:buNone/>
            </a:pPr>
            <a:r>
              <a:rPr lang="en-US" dirty="0" smtClean="0"/>
              <a:t>NAME[4]="Daisy"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Another Syntax for defining arrays</a:t>
            </a:r>
          </a:p>
          <a:p>
            <a:pPr>
              <a:buNone/>
            </a:pPr>
            <a:r>
              <a:rPr lang="en-US" dirty="0" err="1" smtClean="0"/>
              <a:t>array_name</a:t>
            </a:r>
            <a:r>
              <a:rPr lang="en-US" dirty="0" smtClean="0"/>
              <a:t>=(value1 ... </a:t>
            </a:r>
            <a:r>
              <a:rPr lang="en-US" dirty="0" err="1" smtClean="0"/>
              <a:t>valuen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array=( zero one two three four five ) </a:t>
            </a:r>
          </a:p>
          <a:p>
            <a:pPr>
              <a:buNone/>
            </a:pPr>
            <a:r>
              <a:rPr lang="en-US" dirty="0" smtClean="0"/>
              <a:t># Element 0       1     2       3 	    4	   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Yet another Syntax for defining arrays</a:t>
            </a:r>
          </a:p>
          <a:p>
            <a:pPr>
              <a:buNone/>
            </a:pPr>
            <a:r>
              <a:rPr lang="en-US" dirty="0" smtClean="0"/>
              <a:t>array=( [0]="first element" [1]="second 			        element" [3]="fourth element" 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Fetching the values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209800"/>
          <a:ext cx="6858000" cy="402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6339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Expression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6419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${array[0]}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 of first element</a:t>
                      </a:r>
                      <a:endParaRPr lang="en-US" sz="2400" dirty="0"/>
                    </a:p>
                  </a:txBody>
                  <a:tcPr/>
                </a:tc>
              </a:tr>
              <a:tr h="7607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${array:1}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Parameter extension from</a:t>
                      </a:r>
                      <a:r>
                        <a:rPr lang="en-US" sz="2400" baseline="0" dirty="0" smtClean="0"/>
                        <a:t> first character</a:t>
                      </a:r>
                      <a:endParaRPr lang="en-US" sz="2400" dirty="0"/>
                    </a:p>
                  </a:txBody>
                  <a:tcPr/>
                </a:tc>
              </a:tr>
              <a:tr h="6419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${#array[0]} or ${#array}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Length of first element</a:t>
                      </a:r>
                      <a:endParaRPr lang="en-US" sz="2400" dirty="0"/>
                    </a:p>
                  </a:txBody>
                  <a:tcPr/>
                </a:tc>
              </a:tr>
              <a:tr h="6419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${#array[*]} </a:t>
                      </a:r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l"/>
                      <a:r>
                        <a:rPr lang="en-US" sz="2400" dirty="0" smtClean="0"/>
                        <a:t>Number of elements in array</a:t>
                      </a:r>
                      <a:endParaRPr lang="en-US" sz="2400" dirty="0"/>
                    </a:p>
                  </a:txBody>
                  <a:tcPr/>
                </a:tc>
              </a:tr>
              <a:tr h="6419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${#array[@]} 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Fetching the values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209800"/>
          <a:ext cx="6858000" cy="402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6339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Expression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6419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${array[0]}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 of first element</a:t>
                      </a:r>
                      <a:endParaRPr lang="en-US" sz="2400" dirty="0"/>
                    </a:p>
                  </a:txBody>
                  <a:tcPr/>
                </a:tc>
              </a:tr>
              <a:tr h="7607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${array:1}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Parameter extension from</a:t>
                      </a:r>
                      <a:r>
                        <a:rPr lang="en-US" sz="2400" baseline="0" dirty="0" smtClean="0"/>
                        <a:t> first character</a:t>
                      </a:r>
                      <a:endParaRPr lang="en-US" sz="2400" dirty="0"/>
                    </a:p>
                  </a:txBody>
                  <a:tcPr/>
                </a:tc>
              </a:tr>
              <a:tr h="6419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${#array[0]} or ${#array}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Length of first element</a:t>
                      </a:r>
                      <a:endParaRPr lang="en-US" sz="2400" dirty="0"/>
                    </a:p>
                  </a:txBody>
                  <a:tcPr/>
                </a:tc>
              </a:tr>
              <a:tr h="6419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${#array[*]} </a:t>
                      </a:r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l"/>
                      <a:r>
                        <a:rPr lang="en-US" sz="2400" dirty="0" smtClean="0"/>
                        <a:t>Number of elements in array</a:t>
                      </a:r>
                      <a:endParaRPr lang="en-US" sz="2400" dirty="0"/>
                    </a:p>
                  </a:txBody>
                  <a:tcPr/>
                </a:tc>
              </a:tr>
              <a:tr h="6419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${#array[@]} 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String operations on arrays</a:t>
            </a:r>
          </a:p>
          <a:p>
            <a:pPr>
              <a:buNone/>
            </a:pPr>
            <a:r>
              <a:rPr lang="en-US" dirty="0" smtClean="0"/>
              <a:t>#!/bin/bash</a:t>
            </a:r>
          </a:p>
          <a:p>
            <a:pPr>
              <a:buNone/>
            </a:pPr>
            <a:r>
              <a:rPr lang="en-US" dirty="0" err="1" smtClean="0"/>
              <a:t>arrayZ</a:t>
            </a:r>
            <a:r>
              <a:rPr lang="en-US" dirty="0" smtClean="0"/>
              <a:t>=( one two three four five </a:t>
            </a:r>
            <a:r>
              <a:rPr lang="en-US" dirty="0" err="1" smtClean="0"/>
              <a:t>five</a:t>
            </a:r>
            <a:r>
              <a:rPr lang="en-US" dirty="0" smtClean="0"/>
              <a:t>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Trailing Substring Extraction</a:t>
            </a:r>
          </a:p>
          <a:p>
            <a:pPr>
              <a:buNone/>
            </a:pPr>
            <a:r>
              <a:rPr lang="en-US" dirty="0" smtClean="0"/>
              <a:t>echo ${</a:t>
            </a:r>
            <a:r>
              <a:rPr lang="en-US" dirty="0" err="1" smtClean="0"/>
              <a:t>arrayZ</a:t>
            </a:r>
            <a:r>
              <a:rPr lang="en-US" dirty="0" smtClean="0"/>
              <a:t>[@]:0} 	</a:t>
            </a:r>
          </a:p>
          <a:p>
            <a:pPr>
              <a:buNone/>
            </a:pPr>
            <a:r>
              <a:rPr lang="en-US" sz="2800" dirty="0" smtClean="0"/>
              <a:t># one two three four five </a:t>
            </a:r>
            <a:r>
              <a:rPr lang="en-US" sz="2800" dirty="0" err="1" smtClean="0"/>
              <a:t>five</a:t>
            </a:r>
            <a:r>
              <a:rPr lang="en-US" sz="2800" dirty="0" smtClean="0"/>
              <a:t> # All elements.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${</a:t>
            </a:r>
            <a:r>
              <a:rPr lang="en-US" dirty="0" err="1" smtClean="0"/>
              <a:t>arrayZ</a:t>
            </a:r>
            <a:r>
              <a:rPr lang="en-US" dirty="0" smtClean="0"/>
              <a:t>[@]:1} </a:t>
            </a:r>
          </a:p>
          <a:p>
            <a:pPr>
              <a:buNone/>
            </a:pPr>
            <a:r>
              <a:rPr lang="en-US" sz="2800" dirty="0" smtClean="0"/>
              <a:t># two three four five </a:t>
            </a:r>
            <a:r>
              <a:rPr lang="en-US" sz="2800" dirty="0" err="1" smtClean="0"/>
              <a:t>five</a:t>
            </a:r>
            <a:r>
              <a:rPr lang="en-US" sz="2800" dirty="0" smtClean="0"/>
              <a:t> # All elements following element[0]. </a:t>
            </a:r>
          </a:p>
          <a:p>
            <a:pPr>
              <a:buNone/>
            </a:pPr>
            <a:r>
              <a:rPr lang="en-US" dirty="0" smtClean="0"/>
              <a:t>echo ${</a:t>
            </a:r>
            <a:r>
              <a:rPr lang="en-US" dirty="0" err="1" smtClean="0"/>
              <a:t>arrayZ</a:t>
            </a:r>
            <a:r>
              <a:rPr lang="en-US" dirty="0" smtClean="0"/>
              <a:t>[@]:1:2} </a:t>
            </a:r>
          </a:p>
          <a:p>
            <a:pPr>
              <a:buNone/>
            </a:pPr>
            <a:r>
              <a:rPr lang="en-US" sz="2800" dirty="0" smtClean="0"/>
              <a:t># two three # Only the two elements after element[0].</a:t>
            </a:r>
            <a:endParaRPr lang="en-US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String operations on arrays</a:t>
            </a:r>
          </a:p>
          <a:p>
            <a:pPr>
              <a:buNone/>
            </a:pPr>
            <a:r>
              <a:rPr lang="en-US" dirty="0" smtClean="0"/>
              <a:t>#String Removal</a:t>
            </a:r>
          </a:p>
          <a:p>
            <a:pPr>
              <a:buNone/>
            </a:pPr>
            <a:r>
              <a:rPr lang="en-US" dirty="0" smtClean="0"/>
              <a:t>echo ${</a:t>
            </a:r>
            <a:r>
              <a:rPr lang="en-US" dirty="0" err="1" smtClean="0"/>
              <a:t>arrayZ</a:t>
            </a:r>
            <a:r>
              <a:rPr lang="en-US" dirty="0" smtClean="0"/>
              <a:t>[@]#f*r}</a:t>
            </a:r>
          </a:p>
          <a:p>
            <a:pPr>
              <a:buNone/>
            </a:pPr>
            <a:r>
              <a:rPr lang="en-US" sz="2400" dirty="0" smtClean="0"/>
              <a:t># Removes shortest match from front of string(s). </a:t>
            </a:r>
          </a:p>
          <a:p>
            <a:pPr>
              <a:buNone/>
            </a:pPr>
            <a:r>
              <a:rPr lang="en-US" sz="2400" u="sng" dirty="0" smtClean="0"/>
              <a:t>????? Longest match….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dirty="0" smtClean="0"/>
              <a:t>echo ${</a:t>
            </a:r>
            <a:r>
              <a:rPr lang="en-US" dirty="0" err="1" smtClean="0"/>
              <a:t>arrayZ</a:t>
            </a:r>
            <a:r>
              <a:rPr lang="en-US" dirty="0" smtClean="0"/>
              <a:t>[@]%t*e}</a:t>
            </a:r>
            <a:endParaRPr lang="en-US" sz="2800" b="1" u="sng" dirty="0" smtClean="0"/>
          </a:p>
          <a:p>
            <a:pPr>
              <a:buNone/>
            </a:pPr>
            <a:r>
              <a:rPr lang="en-US" sz="2400" dirty="0" smtClean="0"/>
              <a:t># Removes shortest match from back of string(s). </a:t>
            </a:r>
          </a:p>
          <a:p>
            <a:pPr>
              <a:buNone/>
            </a:pPr>
            <a:r>
              <a:rPr lang="en-US" sz="2400" u="sng" dirty="0" smtClean="0"/>
              <a:t>????? Longest match….</a:t>
            </a:r>
          </a:p>
          <a:p>
            <a:pPr>
              <a:buNone/>
            </a:pPr>
            <a:endParaRPr lang="en-US" sz="2400" u="sng" dirty="0" smtClean="0"/>
          </a:p>
          <a:p>
            <a:pPr>
              <a:buNone/>
            </a:pPr>
            <a:r>
              <a:rPr lang="en-US" sz="2400" dirty="0" smtClean="0"/>
              <a:t>&gt;&gt;Can you make a c program for this?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String operations on arrays</a:t>
            </a:r>
          </a:p>
          <a:p>
            <a:pPr>
              <a:buNone/>
            </a:pPr>
            <a:r>
              <a:rPr lang="en-US" dirty="0" smtClean="0"/>
              <a:t> # Substring Replacement </a:t>
            </a:r>
          </a:p>
          <a:p>
            <a:pPr>
              <a:buNone/>
            </a:pPr>
            <a:r>
              <a:rPr lang="en-US" dirty="0" smtClean="0"/>
              <a:t>echo ${</a:t>
            </a:r>
            <a:r>
              <a:rPr lang="en-US" dirty="0" err="1" smtClean="0"/>
              <a:t>arrayZ</a:t>
            </a:r>
            <a:r>
              <a:rPr lang="en-US" dirty="0" smtClean="0"/>
              <a:t>[@]/five/WXYZ} </a:t>
            </a:r>
          </a:p>
          <a:p>
            <a:pPr>
              <a:buNone/>
            </a:pPr>
            <a:r>
              <a:rPr lang="en-US" sz="2400" dirty="0" smtClean="0"/>
              <a:t># Replace first occurrence of substring with replacement.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dirty="0" smtClean="0"/>
              <a:t>echo ${</a:t>
            </a:r>
            <a:r>
              <a:rPr lang="en-US" dirty="0" err="1" smtClean="0"/>
              <a:t>arrayZ</a:t>
            </a:r>
            <a:r>
              <a:rPr lang="en-US" dirty="0" smtClean="0"/>
              <a:t>[@]//five/YYYY} </a:t>
            </a:r>
          </a:p>
          <a:p>
            <a:pPr>
              <a:buNone/>
            </a:pPr>
            <a:r>
              <a:rPr lang="en-US" sz="2400" dirty="0" smtClean="0"/>
              <a:t># Replace all occurrences of substring.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Then &gt;&gt;&gt;&gt; </a:t>
            </a:r>
            <a:r>
              <a:rPr lang="en-US" sz="2400" b="1" dirty="0" smtClean="0"/>
              <a:t>echo ${</a:t>
            </a:r>
            <a:r>
              <a:rPr lang="en-US" sz="2400" b="1" dirty="0" err="1" smtClean="0"/>
              <a:t>arrayZ</a:t>
            </a:r>
            <a:r>
              <a:rPr lang="en-US" sz="2400" b="1" dirty="0" smtClean="0"/>
              <a:t>[@]//five/}  will do??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Example to load the contents of a file into array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pt-BR" dirty="0" smtClean="0"/>
              <a:t>$cat sample_file</a:t>
            </a:r>
          </a:p>
          <a:p>
            <a:pPr>
              <a:buNone/>
            </a:pPr>
            <a:r>
              <a:rPr lang="pt-BR" dirty="0" smtClean="0"/>
              <a:t>1 a b c </a:t>
            </a:r>
          </a:p>
          <a:p>
            <a:pPr>
              <a:buNone/>
            </a:pPr>
            <a:r>
              <a:rPr lang="pt-BR" dirty="0" smtClean="0"/>
              <a:t>2 d e fg</a:t>
            </a:r>
            <a:endParaRPr lang="en-US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smtClean="0"/>
              <a:t>Example to load the contents of a file into array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3300" dirty="0" smtClean="0"/>
              <a:t>#!/bin/bash </a:t>
            </a:r>
          </a:p>
          <a:p>
            <a:pPr>
              <a:buNone/>
            </a:pPr>
            <a:r>
              <a:rPr lang="en-US" sz="3300" dirty="0" smtClean="0"/>
              <a:t>filename=</a:t>
            </a:r>
            <a:r>
              <a:rPr lang="en-US" sz="3300" dirty="0" err="1" smtClean="0"/>
              <a:t>sample_file</a:t>
            </a: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declare -a array1 </a:t>
            </a:r>
          </a:p>
          <a:p>
            <a:pPr>
              <a:buNone/>
            </a:pPr>
            <a:r>
              <a:rPr lang="en-US" sz="3300" dirty="0" smtClean="0"/>
              <a:t>array1=( `cat "$filename"`) </a:t>
            </a:r>
          </a:p>
          <a:p>
            <a:pPr>
              <a:buNone/>
            </a:pPr>
            <a:r>
              <a:rPr lang="en-US" sz="3300" dirty="0" smtClean="0"/>
              <a:t>echo ${array1[@]}</a:t>
            </a:r>
          </a:p>
          <a:p>
            <a:pPr>
              <a:buNone/>
            </a:pPr>
            <a:r>
              <a:rPr lang="en-US" sz="3300" dirty="0" err="1" smtClean="0"/>
              <a:t>element_count</a:t>
            </a:r>
            <a:r>
              <a:rPr lang="en-US" sz="3300" dirty="0" smtClean="0"/>
              <a:t>=${#array1[*]} </a:t>
            </a:r>
          </a:p>
          <a:p>
            <a:pPr>
              <a:buNone/>
            </a:pPr>
            <a:r>
              <a:rPr lang="en-US" sz="3300" dirty="0" smtClean="0"/>
              <a:t>echo $</a:t>
            </a:r>
            <a:r>
              <a:rPr lang="en-US" sz="3300" dirty="0" err="1" smtClean="0"/>
              <a:t>element_count</a:t>
            </a:r>
            <a:r>
              <a:rPr lang="en-US" sz="3300" dirty="0" smtClean="0"/>
              <a:t> </a:t>
            </a:r>
          </a:p>
          <a:p>
            <a:pPr>
              <a:buNone/>
            </a:pPr>
            <a:r>
              <a:rPr lang="en-US" sz="3300" dirty="0" smtClean="0"/>
              <a:t>______________________</a:t>
            </a:r>
            <a:endParaRPr lang="en-US" sz="2400" dirty="0" smtClean="0"/>
          </a:p>
          <a:p>
            <a:pPr>
              <a:buNone/>
            </a:pPr>
            <a:r>
              <a:rPr lang="pt-BR" sz="2400" dirty="0" smtClean="0"/>
              <a:t>1 a b c 2 d e fg</a:t>
            </a:r>
          </a:p>
          <a:p>
            <a:pPr>
              <a:buNone/>
            </a:pPr>
            <a:r>
              <a:rPr lang="en-US" sz="2400" dirty="0" smtClean="0"/>
              <a:t>8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Accessing Variable Values</a:t>
            </a:r>
          </a:p>
          <a:p>
            <a:r>
              <a:rPr lang="en-US" dirty="0" smtClean="0"/>
              <a:t>To access the value stored in a variable, prefix its name with the dollar sign ( $)</a:t>
            </a:r>
          </a:p>
          <a:p>
            <a:pPr lvl="1"/>
            <a:r>
              <a:rPr lang="en-US" dirty="0" smtClean="0"/>
              <a:t>For example, following script would access the value of defined variable NAME and would print it on STDOUT:</a:t>
            </a:r>
          </a:p>
          <a:p>
            <a:pPr lvl="1">
              <a:buNone/>
            </a:pPr>
            <a:r>
              <a:rPr lang="en-US" dirty="0" smtClean="0"/>
              <a:t>#!/bin/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NAME=“</a:t>
            </a:r>
            <a:r>
              <a:rPr lang="en-US" dirty="0" err="1" smtClean="0"/>
              <a:t>Divya</a:t>
            </a:r>
            <a:r>
              <a:rPr lang="en-US" dirty="0" smtClean="0"/>
              <a:t> Kumar”</a:t>
            </a:r>
          </a:p>
          <a:p>
            <a:pPr lvl="1">
              <a:buNone/>
            </a:pPr>
            <a:r>
              <a:rPr lang="en-US" dirty="0" smtClean="0"/>
              <a:t> echo $NAME </a:t>
            </a:r>
          </a:p>
          <a:p>
            <a:pPr lvl="1">
              <a:buNone/>
            </a:pPr>
            <a:r>
              <a:rPr lang="en-US" dirty="0" smtClean="0"/>
              <a:t>This would produce following value:</a:t>
            </a:r>
          </a:p>
          <a:p>
            <a:pPr lvl="1">
              <a:buNone/>
            </a:pPr>
            <a:r>
              <a:rPr lang="en-US" dirty="0" err="1" smtClean="0"/>
              <a:t>Divya</a:t>
            </a:r>
            <a:r>
              <a:rPr lang="en-US" dirty="0" smtClean="0"/>
              <a:t> Kumar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u="sng" dirty="0" smtClean="0"/>
              <a:t>Read-only Variables</a:t>
            </a:r>
          </a:p>
          <a:p>
            <a:r>
              <a:rPr lang="en-US" sz="8800" dirty="0" smtClean="0"/>
              <a:t>The shell provides a way to mark variables as read-only by using the </a:t>
            </a:r>
            <a:r>
              <a:rPr lang="en-US" sz="8800" dirty="0" err="1" smtClean="0"/>
              <a:t>readonly</a:t>
            </a:r>
            <a:r>
              <a:rPr lang="en-US" sz="8800" dirty="0" smtClean="0"/>
              <a:t> command. </a:t>
            </a:r>
          </a:p>
          <a:p>
            <a:r>
              <a:rPr lang="en-US" sz="8800" dirty="0" smtClean="0"/>
              <a:t>After a variable is marked read-only, its value cannot be changed.</a:t>
            </a:r>
          </a:p>
          <a:p>
            <a:pPr marL="342900" lvl="1" indent="-342900">
              <a:buNone/>
            </a:pPr>
            <a:r>
              <a:rPr lang="en-US" sz="8800" dirty="0" smtClean="0"/>
              <a:t>	</a:t>
            </a:r>
          </a:p>
          <a:p>
            <a:pPr>
              <a:buNone/>
            </a:pPr>
            <a:r>
              <a:rPr lang="en-US" sz="8800" dirty="0" smtClean="0"/>
              <a:t>	#!/bin/</a:t>
            </a:r>
            <a:r>
              <a:rPr lang="en-US" sz="8800" dirty="0" err="1" smtClean="0"/>
              <a:t>sh</a:t>
            </a:r>
            <a:r>
              <a:rPr lang="en-US" sz="8800" dirty="0" smtClean="0"/>
              <a:t> </a:t>
            </a:r>
          </a:p>
          <a:p>
            <a:pPr>
              <a:buNone/>
            </a:pPr>
            <a:r>
              <a:rPr lang="en-US" sz="8800" dirty="0" smtClean="0"/>
              <a:t>	NAME=“DEEKAY" </a:t>
            </a:r>
          </a:p>
          <a:p>
            <a:pPr>
              <a:buNone/>
            </a:pPr>
            <a:r>
              <a:rPr lang="en-US" sz="8800" dirty="0" smtClean="0"/>
              <a:t>	</a:t>
            </a:r>
            <a:r>
              <a:rPr lang="en-US" sz="8800" dirty="0" err="1" smtClean="0"/>
              <a:t>readonly</a:t>
            </a:r>
            <a:r>
              <a:rPr lang="en-US" sz="8800" dirty="0" smtClean="0"/>
              <a:t> NAME </a:t>
            </a:r>
          </a:p>
          <a:p>
            <a:pPr>
              <a:buNone/>
            </a:pPr>
            <a:r>
              <a:rPr lang="en-US" sz="8800" dirty="0" smtClean="0"/>
              <a:t>	NAME=“DIVYA" </a:t>
            </a:r>
          </a:p>
          <a:p>
            <a:endParaRPr lang="en-US" sz="8800" dirty="0" smtClean="0"/>
          </a:p>
          <a:p>
            <a:pPr>
              <a:buNone/>
            </a:pPr>
            <a:r>
              <a:rPr lang="en-US" sz="8800" dirty="0" smtClean="0"/>
              <a:t>	This would produce following result: /bin/</a:t>
            </a:r>
            <a:r>
              <a:rPr lang="en-US" sz="8800" dirty="0" err="1" smtClean="0"/>
              <a:t>sh</a:t>
            </a:r>
            <a:r>
              <a:rPr lang="en-US" sz="8800" dirty="0" smtClean="0"/>
              <a:t>: NAME: This variable is read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b="1" u="sng" dirty="0" smtClean="0"/>
              <a:t>Unsetting Variables</a:t>
            </a:r>
          </a:p>
          <a:p>
            <a:r>
              <a:rPr lang="en-US" sz="3400" dirty="0" smtClean="0"/>
              <a:t>Unsetting or deleting a variable tells the shell to remove the variable from the list of variables that it tracks. </a:t>
            </a:r>
          </a:p>
          <a:p>
            <a:r>
              <a:rPr lang="en-US" sz="3400" dirty="0" smtClean="0"/>
              <a:t>Once you unset a variable, you would not be able to access stored value in the variable.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3400" dirty="0" smtClean="0"/>
              <a:t>		#!/bin/</a:t>
            </a:r>
            <a:r>
              <a:rPr lang="en-US" sz="3400" dirty="0" err="1" smtClean="0"/>
              <a:t>sh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		NAME=“DEEKAY" </a:t>
            </a:r>
          </a:p>
          <a:p>
            <a:pPr>
              <a:buNone/>
            </a:pPr>
            <a:r>
              <a:rPr lang="en-US" sz="3400" dirty="0" smtClean="0"/>
              <a:t>		unset NAME </a:t>
            </a:r>
          </a:p>
          <a:p>
            <a:pPr>
              <a:buNone/>
            </a:pPr>
            <a:r>
              <a:rPr lang="en-US" sz="3400" dirty="0" smtClean="0"/>
              <a:t>		echo $NAME </a:t>
            </a:r>
          </a:p>
          <a:p>
            <a:pPr marL="342900" lvl="1" indent="-342900">
              <a:buNone/>
            </a:pPr>
            <a:r>
              <a:rPr lang="en-US" sz="3000" dirty="0" smtClean="0"/>
              <a:t>	Above example would not print anything. </a:t>
            </a:r>
          </a:p>
          <a:p>
            <a:pPr marL="342900" lvl="1" indent="-342900">
              <a:buNone/>
            </a:pPr>
            <a:endParaRPr lang="en-US" sz="2900" dirty="0" smtClean="0"/>
          </a:p>
          <a:p>
            <a:pPr>
              <a:buNone/>
            </a:pPr>
            <a:r>
              <a:rPr lang="en-US" sz="3400" dirty="0" smtClean="0"/>
              <a:t>	&gt;&gt;You cannot use the unset command to </a:t>
            </a:r>
            <a:r>
              <a:rPr lang="en-US" sz="3400" b="1" dirty="0" smtClean="0"/>
              <a:t>unset</a:t>
            </a:r>
            <a:r>
              <a:rPr lang="en-US" sz="3400" dirty="0" smtClean="0"/>
              <a:t> variables that are marked </a:t>
            </a:r>
            <a:r>
              <a:rPr lang="en-US" sz="3400" b="1" dirty="0" err="1" smtClean="0"/>
              <a:t>readonly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4000" b="1" u="sng" dirty="0" smtClean="0"/>
              <a:t>Null Variables</a:t>
            </a:r>
          </a:p>
          <a:p>
            <a:r>
              <a:rPr lang="en-US" sz="2800" dirty="0" smtClean="0"/>
              <a:t>You can define NULL variable as follows (NULL variable is variable which has no value at the time of definition) </a:t>
            </a:r>
          </a:p>
          <a:p>
            <a:pPr>
              <a:buNone/>
            </a:pPr>
            <a:r>
              <a:rPr lang="en-US" sz="2800" dirty="0" smtClean="0"/>
              <a:t>	For e.g.</a:t>
            </a:r>
            <a:br>
              <a:rPr lang="en-US" sz="2800" dirty="0" smtClean="0"/>
            </a:br>
            <a:r>
              <a:rPr lang="en-US" sz="2800" dirty="0" smtClean="0"/>
              <a:t>$ </a:t>
            </a:r>
            <a:r>
              <a:rPr lang="en-US" sz="2800" dirty="0" err="1" smtClean="0"/>
              <a:t>vech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en-US" sz="2800" dirty="0" smtClean="0"/>
              <a:t>$ </a:t>
            </a:r>
            <a:r>
              <a:rPr lang="en-US" sz="2800" dirty="0" err="1" smtClean="0"/>
              <a:t>vech</a:t>
            </a:r>
            <a:r>
              <a:rPr lang="en-US" sz="2800" dirty="0" smtClean="0"/>
              <a:t>=""</a:t>
            </a:r>
            <a:br>
              <a:rPr lang="en-US" sz="2800" dirty="0" smtClean="0"/>
            </a:br>
            <a:r>
              <a:rPr lang="en-US" sz="2800" dirty="0" smtClean="0"/>
              <a:t>Try to print it's value by issuing following command:</a:t>
            </a:r>
            <a:br>
              <a:rPr lang="en-US" sz="2800" dirty="0" smtClean="0"/>
            </a:br>
            <a:r>
              <a:rPr lang="en-US" sz="2800" dirty="0" smtClean="0"/>
              <a:t>$ echo $</a:t>
            </a:r>
            <a:r>
              <a:rPr lang="en-US" sz="2800" dirty="0" err="1" smtClean="0"/>
              <a:t>vech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Nothing will be shown because variable has no value i.e. NULL variable.</a:t>
            </a:r>
            <a:endParaRPr lang="en-US" sz="3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u="sng" dirty="0" smtClean="0"/>
              <a:t>Special Variables</a:t>
            </a:r>
          </a:p>
          <a:p>
            <a:r>
              <a:rPr lang="en-US" sz="2800" dirty="0" smtClean="0"/>
              <a:t>That we can’t use as normal variables.</a:t>
            </a:r>
          </a:p>
          <a:p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971800"/>
          <a:ext cx="6858000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657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$0</a:t>
                      </a:r>
                      <a:endParaRPr lang="en-US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filename of the current script.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$n</a:t>
                      </a:r>
                      <a:endParaRPr lang="en-US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These variables correspond to the arguments with which a script was invoked. Here n is a positive decimal number corresponding to the position of an argument (the first argument is $1, the second argument is $2, and so on).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$#</a:t>
                      </a:r>
                      <a:endParaRPr lang="en-US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number of arguments supplied to a script.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$*</a:t>
                      </a:r>
                      <a:endParaRPr lang="en-US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arguments are double quoted. If a script receives two arguments, $* is equivalent to $1 $2.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On-screen Show (4:3)</PresentationFormat>
  <Paragraphs>462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Shell Basics</vt:lpstr>
      <vt:lpstr>Variables in Shell</vt:lpstr>
      <vt:lpstr>Variables in Shell (cntd…)</vt:lpstr>
      <vt:lpstr>Variables in Shell (cntd…)</vt:lpstr>
      <vt:lpstr>Variables in Shell (cntd…)</vt:lpstr>
      <vt:lpstr>Variables in Shell (cntd…)</vt:lpstr>
      <vt:lpstr>Variables in Shell (cntd…)</vt:lpstr>
      <vt:lpstr>Variables in Shell (cntd…)</vt:lpstr>
      <vt:lpstr>Variables in Shell (cntd…)</vt:lpstr>
      <vt:lpstr>Variables in Shell (cntd…)</vt:lpstr>
      <vt:lpstr>Variables in Shell (cntd…)</vt:lpstr>
      <vt:lpstr>Variables in Shell (cntd…)</vt:lpstr>
      <vt:lpstr>Variables in Shell (cntd…)</vt:lpstr>
      <vt:lpstr>Variables in Shell (cntd…)</vt:lpstr>
      <vt:lpstr>EXIT Status</vt:lpstr>
      <vt:lpstr>Special Characters &amp; Quoting</vt:lpstr>
      <vt:lpstr>Special Characters &amp; Quoting (cntd…)</vt:lpstr>
      <vt:lpstr>Special Characters &amp; Quoting (cntd…)</vt:lpstr>
      <vt:lpstr>Special Characters &amp; Quoting (cntd…)</vt:lpstr>
      <vt:lpstr>Special Characters &amp; Quoting (cntd…)</vt:lpstr>
      <vt:lpstr>Special Characters &amp; Quoting (cntd…)</vt:lpstr>
      <vt:lpstr>Special Characters &amp; Quoting (cntd…)</vt:lpstr>
      <vt:lpstr>Special Characters &amp; Quoting (cntd…)</vt:lpstr>
      <vt:lpstr>Special Characters &amp; Quoting (cntd…)</vt:lpstr>
      <vt:lpstr>Special Characters &amp; Quoting (cntd…)</vt:lpstr>
      <vt:lpstr>Special Characters &amp; Quoting (cntd…)</vt:lpstr>
      <vt:lpstr>Special Characters &amp; Quoting (cntd…)</vt:lpstr>
      <vt:lpstr>Operators in Shell</vt:lpstr>
      <vt:lpstr>Operators in Shell (cntd…)</vt:lpstr>
      <vt:lpstr>Operators in Shell (cntd…)</vt:lpstr>
      <vt:lpstr>Operators in Shell (cntd…)</vt:lpstr>
      <vt:lpstr>Operators in Shell (cntd…)</vt:lpstr>
      <vt:lpstr>Operators in Shell (cntd…)</vt:lpstr>
      <vt:lpstr>Operators in Shell (cntd…)</vt:lpstr>
      <vt:lpstr>Operators in Shell (cntd…)</vt:lpstr>
      <vt:lpstr>Operators in Shell (cntd…)</vt:lpstr>
      <vt:lpstr>Operators in Shell (cntd…)</vt:lpstr>
      <vt:lpstr>Operators in Shell (cntd…)</vt:lpstr>
      <vt:lpstr>Extra thoughts</vt:lpstr>
      <vt:lpstr>Arrays</vt:lpstr>
      <vt:lpstr>Arrays (cntd…)</vt:lpstr>
      <vt:lpstr>Arrays (cntd…)</vt:lpstr>
      <vt:lpstr>Arrays (cntd…)</vt:lpstr>
      <vt:lpstr>Arrays (cntd…)</vt:lpstr>
      <vt:lpstr>Arrays (cntd…)</vt:lpstr>
      <vt:lpstr>Arrays (cntd…)</vt:lpstr>
      <vt:lpstr>Arrays (cntd…)</vt:lpstr>
      <vt:lpstr>Arrays (cntd…)</vt:lpstr>
      <vt:lpstr>Arrays (cntd…)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</dc:title>
  <dc:creator>divya</dc:creator>
  <cp:lastModifiedBy>divya</cp:lastModifiedBy>
  <cp:revision>4</cp:revision>
  <dcterms:created xsi:type="dcterms:W3CDTF">2006-08-16T00:00:00Z</dcterms:created>
  <dcterms:modified xsi:type="dcterms:W3CDTF">2016-08-25T17:49:19Z</dcterms:modified>
</cp:coreProperties>
</file>