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44"/>
  </p:notesMasterIdLst>
  <p:sldIdLst>
    <p:sldId id="256" r:id="rId2"/>
    <p:sldId id="581" r:id="rId3"/>
    <p:sldId id="582" r:id="rId4"/>
    <p:sldId id="583" r:id="rId5"/>
    <p:sldId id="584" r:id="rId6"/>
    <p:sldId id="657" r:id="rId7"/>
    <p:sldId id="658" r:id="rId8"/>
    <p:sldId id="659" r:id="rId9"/>
    <p:sldId id="660" r:id="rId10"/>
    <p:sldId id="661" r:id="rId11"/>
    <p:sldId id="662" r:id="rId12"/>
    <p:sldId id="663" r:id="rId13"/>
    <p:sldId id="669" r:id="rId14"/>
    <p:sldId id="666" r:id="rId15"/>
    <p:sldId id="667" r:id="rId16"/>
    <p:sldId id="668" r:id="rId17"/>
    <p:sldId id="672" r:id="rId18"/>
    <p:sldId id="671" r:id="rId19"/>
    <p:sldId id="673" r:id="rId20"/>
    <p:sldId id="591" r:id="rId21"/>
    <p:sldId id="592" r:id="rId22"/>
    <p:sldId id="597" r:id="rId23"/>
    <p:sldId id="598" r:id="rId24"/>
    <p:sldId id="599" r:id="rId25"/>
    <p:sldId id="600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5" r:id="rId37"/>
    <p:sldId id="616" r:id="rId38"/>
    <p:sldId id="674" r:id="rId39"/>
    <p:sldId id="617" r:id="rId40"/>
    <p:sldId id="675" r:id="rId41"/>
    <p:sldId id="676" r:id="rId42"/>
    <p:sldId id="61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3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C544267-D125-4498-9FB2-1A072E7AC4D3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D1DD8-7B10-4EA5-8A2A-0CCE2E196603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C011A-AB01-4015-964C-DCA6C7E4AFE7}" type="slidenum">
              <a:rPr lang="en-US"/>
              <a:pPr/>
              <a:t>13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8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3360D-D45F-4967-8BF8-D8857D91439B}" type="slidenum">
              <a:rPr lang="en-US"/>
              <a:pPr/>
              <a:t>14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20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E0E51B-03B2-48A1-A3AB-8F2BD53A2123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0A492-5369-4D37-A7BB-E7BC8F9894A4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782351-2663-4E61-9E81-746417FA46C0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E606B-7045-4DBF-985F-1DAFAF4281D1}" type="slidenum">
              <a:rPr lang="en-AU" smtClean="0"/>
              <a:pPr/>
              <a:t>21</a:t>
            </a:fld>
            <a:endParaRPr lang="en-AU" smtClean="0"/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		M’ier: 0011	M’and: 0000 0010	P: 0000 0000</a:t>
            </a:r>
          </a:p>
          <a:p>
            <a:r>
              <a:rPr lang="en-US" smtClean="0"/>
              <a:t>1a. 1=&gt;P=P+Mcand 	M’ier: 0011	Mcand: 0000 0010	P: </a:t>
            </a:r>
            <a:r>
              <a:rPr lang="en-US" u="sng" smtClean="0"/>
              <a:t>0000 0010</a:t>
            </a:r>
          </a:p>
          <a:p>
            <a:r>
              <a:rPr lang="en-US" smtClean="0"/>
              <a:t>2. Shl Mcand 		M’ier: 0011	</a:t>
            </a:r>
            <a:r>
              <a:rPr lang="en-US" u="sng" smtClean="0"/>
              <a:t>Mcand: 0000 0100</a:t>
            </a:r>
            <a:r>
              <a:rPr lang="en-US" smtClean="0"/>
              <a:t>	P: 0000 0010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0001</a:t>
            </a:r>
            <a:r>
              <a:rPr lang="en-US" smtClean="0"/>
              <a:t>	Mcand: 0000 0100	P: 0000 0010</a:t>
            </a:r>
          </a:p>
          <a:p>
            <a:r>
              <a:rPr lang="en-US" smtClean="0"/>
              <a:t>1a. 1=&gt;P=P+Mcand 	M’ier: 0001	Mcand: 0000 0100	P: </a:t>
            </a:r>
            <a:r>
              <a:rPr lang="en-US" u="sng" smtClean="0"/>
              <a:t>0000 0110</a:t>
            </a:r>
          </a:p>
          <a:p>
            <a:r>
              <a:rPr lang="en-US" smtClean="0"/>
              <a:t>2. Shl Mcand 		M’ier: 0001	</a:t>
            </a:r>
            <a:r>
              <a:rPr lang="en-US" u="sng" smtClean="0"/>
              <a:t>Mcand: 0000 1000</a:t>
            </a:r>
            <a:r>
              <a:rPr lang="en-US" smtClean="0"/>
              <a:t>	P: 0000 0110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0000 1000	P: 0000 0110</a:t>
            </a:r>
          </a:p>
          <a:p>
            <a:r>
              <a:rPr lang="en-US" smtClean="0"/>
              <a:t>1. 0=&gt;nop		M’ier: 0000	Mcand: 0000 1000	P: 0000 0110</a:t>
            </a:r>
            <a:endParaRPr lang="en-US" u="sng" smtClean="0"/>
          </a:p>
          <a:p>
            <a:r>
              <a:rPr lang="en-US" smtClean="0"/>
              <a:t>2. Shl Mcand 		M’ier: 0000	</a:t>
            </a:r>
            <a:r>
              <a:rPr lang="en-US" u="sng" smtClean="0"/>
              <a:t>Mcand: 0001 0000</a:t>
            </a:r>
            <a:r>
              <a:rPr lang="en-US" smtClean="0"/>
              <a:t>	P: 0000 0110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0001 0000	P: 0000 0110</a:t>
            </a:r>
          </a:p>
          <a:p>
            <a:r>
              <a:rPr lang="en-US" smtClean="0"/>
              <a:t>1. 0=&gt;nop		M’ier: 0000	Mcand: 0001 0000	P: 0000 0110</a:t>
            </a:r>
            <a:endParaRPr lang="en-US" u="sng" smtClean="0"/>
          </a:p>
          <a:p>
            <a:r>
              <a:rPr lang="en-US" smtClean="0"/>
              <a:t>2. Shl Mcand 		M’ier: 0000	</a:t>
            </a:r>
            <a:r>
              <a:rPr lang="en-US" u="sng" smtClean="0"/>
              <a:t>Mcand: 0010 0000</a:t>
            </a:r>
            <a:r>
              <a:rPr lang="en-US" smtClean="0"/>
              <a:t>	P: 0000 0110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 0000	P: 0000 0110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Addition and subtraction may be anywhere from 5 to 100 times more popular than multiply. But according to Amdahl’s law, even a moderate frequency for a a slow operation can limit performance. </a:t>
            </a: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		M’ier: 0011	Mcand: 0010	P: 0000 0000</a:t>
            </a:r>
          </a:p>
          <a:p>
            <a:r>
              <a:rPr lang="en-US" smtClean="0"/>
              <a:t>1a. 1=&gt;P=P+Mcand 	M’ier: 0011	Mcand: 0010	P: </a:t>
            </a:r>
            <a:r>
              <a:rPr lang="en-US" u="sng" smtClean="0"/>
              <a:t>0010</a:t>
            </a:r>
            <a:r>
              <a:rPr lang="en-US" smtClean="0"/>
              <a:t> 0000</a:t>
            </a:r>
            <a:endParaRPr lang="en-US" u="sng" smtClean="0"/>
          </a:p>
          <a:p>
            <a:r>
              <a:rPr lang="en-US" smtClean="0"/>
              <a:t>2. Shr P 		M’ier: 0011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0000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0001</a:t>
            </a:r>
            <a:r>
              <a:rPr lang="en-US" smtClean="0"/>
              <a:t>	Mcand: 0010	P: 0001 0000 </a:t>
            </a:r>
          </a:p>
          <a:p>
            <a:r>
              <a:rPr lang="en-US" smtClean="0"/>
              <a:t>1a. 1=&gt;P=P+Mcand 	M’ier: 0001	Mcand: 0010	P: </a:t>
            </a:r>
            <a:r>
              <a:rPr lang="en-US" u="sng" smtClean="0"/>
              <a:t>0011</a:t>
            </a:r>
            <a:r>
              <a:rPr lang="en-US" smtClean="0"/>
              <a:t> 0000</a:t>
            </a:r>
            <a:endParaRPr lang="en-US" u="sng" smtClean="0"/>
          </a:p>
          <a:p>
            <a:r>
              <a:rPr lang="en-US" smtClean="0"/>
              <a:t>2. Shr P 		M’ier: 0001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1000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0001 1000</a:t>
            </a:r>
          </a:p>
          <a:p>
            <a:r>
              <a:rPr lang="en-US" smtClean="0"/>
              <a:t>1. 0=&gt;nop 		M’ier: 0000	Mcand: 0010	P: 0001 1000</a:t>
            </a:r>
            <a:endParaRPr lang="en-US" u="sng" smtClean="0"/>
          </a:p>
          <a:p>
            <a:r>
              <a:rPr lang="en-US" smtClean="0"/>
              <a:t>2. Shr P 		M’ier: 0000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1100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0000 1100</a:t>
            </a:r>
          </a:p>
          <a:p>
            <a:r>
              <a:rPr lang="en-US" smtClean="0"/>
              <a:t>1. 0=&gt;nop 		M’ier: 0000	Mcand: 0010	P: 0000 1100</a:t>
            </a:r>
            <a:endParaRPr lang="en-US" u="sng" smtClean="0"/>
          </a:p>
          <a:p>
            <a:r>
              <a:rPr lang="en-US" smtClean="0"/>
              <a:t>2. Shr P 		M’ier: 0000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0110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0000 0110</a:t>
            </a:r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		M’ier: 0011	Mcand: 0010	P: 0000 0000</a:t>
            </a:r>
          </a:p>
          <a:p>
            <a:r>
              <a:rPr lang="en-US" smtClean="0"/>
              <a:t>1a. 1=&gt;P=P+Mcand 	M’ier: 0011	Mcand: 0010	P: </a:t>
            </a:r>
            <a:r>
              <a:rPr lang="en-US" u="sng" smtClean="0"/>
              <a:t>0010</a:t>
            </a:r>
            <a:r>
              <a:rPr lang="en-US" smtClean="0"/>
              <a:t> 0000</a:t>
            </a:r>
            <a:endParaRPr lang="en-US" u="sng" smtClean="0"/>
          </a:p>
          <a:p>
            <a:r>
              <a:rPr lang="en-US" smtClean="0"/>
              <a:t>2. Shr P 		M’ier: 0011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0000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0001</a:t>
            </a:r>
            <a:r>
              <a:rPr lang="en-US" smtClean="0"/>
              <a:t>	Mcand: 0010	P: 0001 0000 </a:t>
            </a:r>
          </a:p>
          <a:p>
            <a:r>
              <a:rPr lang="en-US" smtClean="0"/>
              <a:t>1a. 1=&gt;P=P+Mcand 	M’ier: 0001	Mcand: 0010	P: </a:t>
            </a:r>
            <a:r>
              <a:rPr lang="en-US" u="sng" smtClean="0"/>
              <a:t>0011</a:t>
            </a:r>
            <a:r>
              <a:rPr lang="en-US" smtClean="0"/>
              <a:t> 0000</a:t>
            </a:r>
            <a:endParaRPr lang="en-US" u="sng" smtClean="0"/>
          </a:p>
          <a:p>
            <a:r>
              <a:rPr lang="en-US" smtClean="0"/>
              <a:t>2. Shr P 		M’ier: 0001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1000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0001 1000</a:t>
            </a:r>
          </a:p>
          <a:p>
            <a:r>
              <a:rPr lang="en-US" smtClean="0"/>
              <a:t>1. 0=&gt;nop 		M’ier: 0000	Mcand: 0010	P: 0001 1000</a:t>
            </a:r>
            <a:endParaRPr lang="en-US" u="sng" smtClean="0"/>
          </a:p>
          <a:p>
            <a:r>
              <a:rPr lang="en-US" smtClean="0"/>
              <a:t>2. Shr P 		M’ier: 0000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1100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0000 1100</a:t>
            </a:r>
          </a:p>
          <a:p>
            <a:r>
              <a:rPr lang="en-US" smtClean="0"/>
              <a:t>1. 0=&gt;nop 		M’ier: 0000	Mcand: 0010	P: 0000 1100</a:t>
            </a:r>
            <a:endParaRPr lang="en-US" u="sng" smtClean="0"/>
          </a:p>
          <a:p>
            <a:r>
              <a:rPr lang="en-US" smtClean="0"/>
              <a:t>2. Shr P 		M’ier: 0000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0110</a:t>
            </a:r>
          </a:p>
          <a:p>
            <a:r>
              <a:rPr lang="en-US" smtClean="0"/>
              <a:t>3. Shr M’ier 		</a:t>
            </a:r>
            <a:r>
              <a:rPr lang="en-US" u="sng" smtClean="0"/>
              <a:t>M’ier: 0000</a:t>
            </a:r>
            <a:r>
              <a:rPr lang="en-US" smtClean="0"/>
              <a:t>	Mcand: 0010	P: 0000 0110</a:t>
            </a:r>
          </a:p>
        </p:txBody>
      </p:sp>
      <p:sp>
        <p:nvSpPr>
          <p:cNvPr id="99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E004CBC-90B2-4551-9985-46420DDEBC53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4393F-44A1-4A19-A91C-3A2723E478CC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			Mcand: 0010	P: 0000 0011</a:t>
            </a:r>
          </a:p>
          <a:p>
            <a:r>
              <a:rPr lang="en-US" smtClean="0"/>
              <a:t>1a. 1=&gt;P=P+Mcand 		Mcand: 0010	P: </a:t>
            </a:r>
            <a:r>
              <a:rPr lang="en-US" u="sng" smtClean="0"/>
              <a:t>0010</a:t>
            </a:r>
            <a:r>
              <a:rPr lang="en-US" smtClean="0"/>
              <a:t> 0011</a:t>
            </a:r>
            <a:endParaRPr lang="en-US" u="sng" smtClean="0"/>
          </a:p>
          <a:p>
            <a:r>
              <a:rPr lang="en-US" smtClean="0"/>
              <a:t>2. Shr P 		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0001</a:t>
            </a:r>
            <a:endParaRPr lang="en-US" smtClean="0"/>
          </a:p>
          <a:p>
            <a:r>
              <a:rPr lang="en-US" smtClean="0"/>
              <a:t>1a. 1=&gt;P=P+Mcand 		Mcand: 0010	P: </a:t>
            </a:r>
            <a:r>
              <a:rPr lang="en-US" u="sng" smtClean="0"/>
              <a:t>0011</a:t>
            </a:r>
            <a:r>
              <a:rPr lang="en-US" smtClean="0"/>
              <a:t> 0001</a:t>
            </a:r>
            <a:endParaRPr lang="en-US" u="sng" smtClean="0"/>
          </a:p>
          <a:p>
            <a:r>
              <a:rPr lang="en-US" smtClean="0"/>
              <a:t>2. Shr P 			Mcand: 0010	P: </a:t>
            </a:r>
            <a:r>
              <a:rPr lang="en-US" u="sng" smtClean="0"/>
              <a:t>0001</a:t>
            </a:r>
            <a:r>
              <a:rPr lang="en-US" smtClean="0"/>
              <a:t> </a:t>
            </a:r>
            <a:r>
              <a:rPr lang="en-US" u="sng" smtClean="0"/>
              <a:t>1000</a:t>
            </a:r>
          </a:p>
          <a:p>
            <a:r>
              <a:rPr lang="en-US" smtClean="0"/>
              <a:t>1. 0=&gt;nop 			Mcand: 0010	P: 0001 1000</a:t>
            </a:r>
            <a:endParaRPr lang="en-US" u="sng" smtClean="0"/>
          </a:p>
          <a:p>
            <a:r>
              <a:rPr lang="en-US" smtClean="0"/>
              <a:t>2. Shr P 		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1100</a:t>
            </a:r>
          </a:p>
          <a:p>
            <a:r>
              <a:rPr lang="en-US" smtClean="0"/>
              <a:t>1. 0=&gt;nop 			Mcand: 0010	P: 0000 1100</a:t>
            </a:r>
            <a:endParaRPr lang="en-US" u="sng" smtClean="0"/>
          </a:p>
          <a:p>
            <a:r>
              <a:rPr lang="en-US" smtClean="0"/>
              <a:t>2. Shr P 			Mcand: 0010	P: </a:t>
            </a:r>
            <a:r>
              <a:rPr lang="en-US" u="sng" smtClean="0"/>
              <a:t>0000</a:t>
            </a:r>
            <a:r>
              <a:rPr lang="en-US" smtClean="0"/>
              <a:t> </a:t>
            </a:r>
            <a:r>
              <a:rPr lang="en-US" u="sng" smtClean="0"/>
              <a:t>0110</a:t>
            </a:r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969BA3D-E897-4B09-92A0-F77D7B3569BD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F2B3-A1C5-4E9B-875C-6CD79053823D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4A5BA59-007A-49BE-B66D-F193A2872FB6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301FA-0AF5-439A-95FA-EE8440C3F98A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50162F4-37DA-434E-A71D-7A2AB1581DB6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656B-FB38-49FE-9979-51697462AF59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F96A92-1159-4D51-A772-F93274B16F91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2EE18-CB40-4CCA-82F2-F16A9FB82655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332D8CF-76BE-42C8-A25F-0D15313DB3F4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3F4FE-2A71-4251-A87C-B996B14E7077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0B56788-1856-4551-9426-CF0C39ACBF64}" type="datetime3">
              <a:rPr lang="en-AU" smtClean="0"/>
              <a:pPr/>
              <a:t>23 March, 2015</a:t>
            </a:fld>
            <a:endParaRPr lang="en-AU" smtClean="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461F-D36A-43F3-92F4-F2E84EE16866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67CAD1-E290-45E3-BEF9-6931CFB30CCB}" type="slidenum">
              <a:rPr lang="en-US"/>
              <a:pPr/>
              <a:t>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7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A6CE3-D161-42A3-B167-EB8D9BCD8935}" type="slidenum">
              <a:rPr lang="en-US"/>
              <a:pPr/>
              <a:t>8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0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D1D89-4C30-489A-8252-5C650230BA67}" type="slidenum">
              <a:rPr lang="en-US"/>
              <a:pPr/>
              <a:t>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2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01B06-2EA5-4FA8-B83D-FE83ECE3DBC4}" type="slidenum">
              <a:rPr lang="en-US"/>
              <a:pPr/>
              <a:t>11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4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4DA71-DE43-41E5-883A-F7C4958C086F}" type="slidenum">
              <a:rPr lang="en-US"/>
              <a:pPr/>
              <a:t>12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6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4B85623-8973-4BD6-80BD-F0A9A39B8382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64843BF-95B6-4D1A-ADA9-AA5E64124D33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D405241-87EB-4A68-AE8E-9B3A91AC6844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E661267-0F7F-418F-AE2C-FEBF4F6AF326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ABC2D59-F1F9-4B37-8159-4CCB95B50765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BE300E-A795-4CC3-9786-4DF2E6BC8AA9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49CC723-3FF2-4FCB-9AFB-154A7B848652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C3D818C-F92A-4CE9-A5CF-1472D7A7E26B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1ED13B-0823-4AC0-8D24-D08F12E84967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571D159-18AF-45A3-B053-E73C07794E6E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2618602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Computer Organization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CS1403</a:t>
            </a:r>
          </a:p>
          <a:p>
            <a:pPr lvl="0" algn="ctr" eaLnBrk="0" hangingPunct="0"/>
            <a:r>
              <a:rPr lang="en-US" sz="3600" b="1" dirty="0" smtClean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Arithmetic for Computers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 Logic</a:t>
            </a:r>
          </a:p>
        </p:txBody>
      </p:sp>
      <p:pic>
        <p:nvPicPr>
          <p:cNvPr id="418820" name="Picture 4" descr="haddr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276600" cy="2184400"/>
          </a:xfrm>
          <a:prstGeom prst="rect">
            <a:avLst/>
          </a:prstGeom>
          <a:noFill/>
        </p:spPr>
      </p:pic>
      <p:pic>
        <p:nvPicPr>
          <p:cNvPr id="418821" name="Picture 5" descr="faddr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05000"/>
            <a:ext cx="5486400" cy="2852738"/>
          </a:xfrm>
          <a:prstGeom prst="rect">
            <a:avLst/>
          </a:prstGeom>
          <a:noFill/>
        </p:spPr>
      </p:pic>
      <p:pic>
        <p:nvPicPr>
          <p:cNvPr id="418822" name="Picture 6" descr="halfadd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4191000" cy="2778125"/>
          </a:xfrm>
          <a:prstGeom prst="rect">
            <a:avLst/>
          </a:prstGeom>
          <a:noFill/>
        </p:spPr>
      </p:pic>
      <p:sp>
        <p:nvSpPr>
          <p:cNvPr id="418824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/>
              <a:t>Half-adder with one xor gate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4724400" y="4572000"/>
            <a:ext cx="3643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0" u="none"/>
              <a:t>Full-adder from 2 half-adders and</a:t>
            </a:r>
          </a:p>
          <a:p>
            <a:r>
              <a:rPr lang="en-US" sz="1600" b="1" i="0" u="none"/>
              <a:t>an or gate </a:t>
            </a:r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3352800" y="5410200"/>
            <a:ext cx="40433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0" u="none"/>
              <a:t>Half-adder with the xor gate replaced</a:t>
            </a:r>
          </a:p>
          <a:p>
            <a:r>
              <a:rPr lang="en-US" sz="1600" b="1" i="0" u="none"/>
              <a:t>by primitive gates using the equation</a:t>
            </a:r>
          </a:p>
          <a:p>
            <a:r>
              <a:rPr lang="en-US" sz="1600" b="1" i="0" u="none"/>
              <a:t>A</a:t>
            </a:r>
            <a:r>
              <a:rPr lang="en-US" sz="1600" b="1" i="0" u="none">
                <a:sym typeface="Symbol" pitchFamily="18" charset="2"/>
              </a:rPr>
              <a:t>B = A.B +A.B</a:t>
            </a:r>
            <a:endParaRPr lang="en-US" sz="1600" b="1" i="0" u="none"/>
          </a:p>
        </p:txBody>
      </p:sp>
      <p:sp>
        <p:nvSpPr>
          <p:cNvPr id="418827" name="Line 11"/>
          <p:cNvSpPr>
            <a:spLocks noChangeShapeType="1"/>
          </p:cNvSpPr>
          <p:nvPr/>
        </p:nvSpPr>
        <p:spPr bwMode="auto">
          <a:xfrm>
            <a:off x="4343400" y="5943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8829" name="Line 13"/>
          <p:cNvSpPr>
            <a:spLocks noChangeShapeType="1"/>
          </p:cNvSpPr>
          <p:nvPr/>
        </p:nvSpPr>
        <p:spPr bwMode="auto">
          <a:xfrm>
            <a:off x="4724400" y="5943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1981200" y="2209800"/>
            <a:ext cx="436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i="0" u="none"/>
              <a:t>xor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225425" y="312738"/>
            <a:ext cx="314483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Building a 32-bit ALU</a:t>
            </a:r>
          </a:p>
        </p:txBody>
      </p:sp>
      <p:pic>
        <p:nvPicPr>
          <p:cNvPr id="30310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09800"/>
            <a:ext cx="25908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310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33528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4419600" y="6172200"/>
            <a:ext cx="365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0" u="none"/>
              <a:t>Ripple-Carry Logic for 32-bit ALU</a:t>
            </a:r>
          </a:p>
        </p:txBody>
      </p:sp>
      <p:sp>
        <p:nvSpPr>
          <p:cNvPr id="303114" name="Text Box 10"/>
          <p:cNvSpPr txBox="1">
            <a:spLocks noChangeArrowheads="1"/>
          </p:cNvSpPr>
          <p:nvPr/>
        </p:nvSpPr>
        <p:spPr bwMode="auto">
          <a:xfrm>
            <a:off x="990600" y="48006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i="0" u="none"/>
              <a:t>1-bit ALU for AND, OR and add</a:t>
            </a: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517525" y="5721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2438400" y="1600200"/>
            <a:ext cx="1716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0" u="none" dirty="0"/>
              <a:t>Multiplexor control line</a:t>
            </a:r>
          </a:p>
        </p:txBody>
      </p:sp>
      <p:sp>
        <p:nvSpPr>
          <p:cNvPr id="303118" name="Freeform 14"/>
          <p:cNvSpPr>
            <a:spLocks/>
          </p:cNvSpPr>
          <p:nvPr/>
        </p:nvSpPr>
        <p:spPr bwMode="auto">
          <a:xfrm>
            <a:off x="3352800" y="1828800"/>
            <a:ext cx="266700" cy="457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92"/>
              </a:cxn>
              <a:cxn ang="0">
                <a:pos x="0" y="288"/>
              </a:cxn>
            </a:cxnLst>
            <a:rect l="0" t="0" r="r" b="b"/>
            <a:pathLst>
              <a:path w="168" h="288">
                <a:moveTo>
                  <a:pt x="144" y="0"/>
                </a:moveTo>
                <a:cubicBezTo>
                  <a:pt x="156" y="72"/>
                  <a:pt x="168" y="144"/>
                  <a:pt x="144" y="192"/>
                </a:cubicBezTo>
                <a:cubicBezTo>
                  <a:pt x="120" y="240"/>
                  <a:pt x="60" y="264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225425" y="312738"/>
            <a:ext cx="496093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000"/>
              <a:t>Two's complement approach:  just negate b and add.</a:t>
            </a:r>
          </a:p>
          <a:p>
            <a:r>
              <a:rPr lang="en-US" sz="2000"/>
              <a:t>How do we negate?</a:t>
            </a:r>
          </a:p>
          <a:p>
            <a:pPr lvl="1"/>
            <a:r>
              <a:rPr lang="en-US" sz="1800"/>
              <a:t>recall </a:t>
            </a:r>
            <a:r>
              <a:rPr lang="en-US" sz="1800" i="1"/>
              <a:t>negation shortcut </a:t>
            </a:r>
            <a:r>
              <a:rPr lang="en-US" sz="1800"/>
              <a:t>: invert each bit of b and set CarryIn to </a:t>
            </a:r>
            <a:r>
              <a:rPr lang="en-US" sz="1800" i="1"/>
              <a:t>least significant bit</a:t>
            </a:r>
            <a:r>
              <a:rPr lang="en-US" sz="1800"/>
              <a:t> (ALU0) to 1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4000"/>
              <a:t>What about Subtraction (a – b)  ?</a:t>
            </a:r>
          </a:p>
        </p:txBody>
      </p:sp>
      <p:pic>
        <p:nvPicPr>
          <p:cNvPr id="30515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743200"/>
            <a:ext cx="40386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</a:rPr>
              <a:t>Is a 32-bit ALU as fast as a 1-bit ALU? Why?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</a:rPr>
              <a:t>Is there more than one way to do addition? Yes: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one extreme:  </a:t>
            </a:r>
            <a:r>
              <a:rPr lang="en-US" sz="1800" i="1" dirty="0"/>
              <a:t>ripple-carry</a:t>
            </a:r>
            <a:r>
              <a:rPr lang="en-US" sz="1800" dirty="0"/>
              <a:t> – carry ripples through 32 ALUs, slow!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other extreme:  sum-of-products for each </a:t>
            </a:r>
            <a:r>
              <a:rPr lang="en-US" sz="1800" dirty="0" err="1"/>
              <a:t>CarryIn</a:t>
            </a:r>
            <a:r>
              <a:rPr lang="en-US" sz="1800" dirty="0"/>
              <a:t> bit – super fast!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CarryIn</a:t>
            </a:r>
            <a:r>
              <a:rPr lang="en-US" sz="1800" dirty="0"/>
              <a:t> bits: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= b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= b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aseline="-25000" dirty="0">
                <a:latin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</a:rPr>
              <a:t>= 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   </a:t>
            </a:r>
            <a:r>
              <a:rPr lang="en-US" sz="2000" dirty="0"/>
              <a:t>(substituting for 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/>
              <a:t>)</a:t>
            </a:r>
            <a:endParaRPr lang="en-US" sz="2000" baseline="-25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+ b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b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b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aseline="-25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= b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a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.b</a:t>
            </a:r>
            <a:r>
              <a:rPr lang="en-US" sz="2000" baseline="-25000" dirty="0">
                <a:latin typeface="Courier New" pitchFamily="49" charset="0"/>
              </a:rPr>
              <a:t>2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aseline="-25000" dirty="0">
                <a:latin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</a:rPr>
              <a:t>= … = sum of 15 4-term products…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How fast? But not feasible for a 32-bit ALU! Why? Exponential complexity!!</a:t>
            </a:r>
            <a:endParaRPr lang="en-US" sz="1600" baseline="-25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4000" dirty="0"/>
              <a:t>Problem: Ripple-carry Adder is Slow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5257800" y="3505200"/>
            <a:ext cx="334168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/>
              <a:t>Note: c</a:t>
            </a:r>
            <a:r>
              <a:rPr lang="en-US" sz="1600" i="0" u="none" baseline="-25000"/>
              <a:t>i</a:t>
            </a:r>
            <a:r>
              <a:rPr lang="en-US" sz="1600" i="0" u="none"/>
              <a:t> is CarryIn bit </a:t>
            </a:r>
            <a:r>
              <a:rPr lang="en-US" sz="1600" u="none"/>
              <a:t>into i </a:t>
            </a:r>
            <a:r>
              <a:rPr lang="en-US" sz="1600" i="0" u="none"/>
              <a:t>th ALU;</a:t>
            </a:r>
          </a:p>
          <a:p>
            <a:r>
              <a:rPr lang="en-US" sz="1600" i="0" u="none"/>
              <a:t>c</a:t>
            </a:r>
            <a:r>
              <a:rPr lang="en-US" sz="1600" i="0" u="none" baseline="-25000"/>
              <a:t>0</a:t>
            </a:r>
            <a:r>
              <a:rPr lang="en-US" sz="1600" i="0" u="none"/>
              <a:t> is the forced CarryIn into the</a:t>
            </a:r>
          </a:p>
          <a:p>
            <a:r>
              <a:rPr lang="en-US" sz="1600" i="0" u="none"/>
              <a:t>least significant ALU</a:t>
            </a:r>
            <a:endParaRPr lang="en-US" sz="1600" u="none" baseline="-25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225425" y="312738"/>
            <a:ext cx="3394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50288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dirty="0"/>
              <a:t>An approach between our two extremes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Motivation: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we didn't know the value of a carry-in, what could we do?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when would we always generate a carry?   (generate) </a:t>
            </a:r>
            <a:r>
              <a:rPr lang="en-US" sz="1800" dirty="0" err="1">
                <a:latin typeface="Courier New" pitchFamily="49" charset="0"/>
              </a:rPr>
              <a:t>g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a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. b</a:t>
            </a:r>
            <a:r>
              <a:rPr lang="en-US" sz="1800" baseline="-25000" dirty="0">
                <a:latin typeface="Courier New" pitchFamily="49" charset="0"/>
              </a:rPr>
              <a:t>i 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when would we propagate the carry?       (propagate) </a:t>
            </a:r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a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 b</a:t>
            </a:r>
            <a:r>
              <a:rPr lang="en-US" sz="1800" baseline="-25000" dirty="0">
                <a:latin typeface="Courier New" pitchFamily="49" charset="0"/>
              </a:rPr>
              <a:t>i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Express (carry-in equations in terms of generate/propagates)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= g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</a:rPr>
              <a:t>= g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4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3 </a:t>
            </a:r>
            <a:r>
              <a:rPr lang="en-US" sz="2000" dirty="0">
                <a:latin typeface="Courier New" pitchFamily="49" charset="0"/>
              </a:rPr>
              <a:t>= g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          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 </a:t>
            </a:r>
            <a:r>
              <a:rPr lang="en-US" sz="2000" dirty="0">
                <a:latin typeface="Courier New" pitchFamily="49" charset="0"/>
              </a:rPr>
              <a:t>			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Feasible for 4-bit adders – with wider adders unacceptable complexity.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solution: build a </a:t>
            </a:r>
            <a:r>
              <a:rPr lang="en-US" sz="1800" i="1" dirty="0"/>
              <a:t>first level using 4-bit adders</a:t>
            </a:r>
            <a:r>
              <a:rPr lang="en-US" sz="1800" dirty="0"/>
              <a:t>, then a </a:t>
            </a:r>
            <a:r>
              <a:rPr lang="en-US" sz="1800" i="1" dirty="0"/>
              <a:t>second level on </a:t>
            </a:r>
            <a:r>
              <a:rPr lang="en-US" sz="1800" i="1" dirty="0" smtClean="0"/>
              <a:t>top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/>
              <a:t>Or ripple it after 4 bits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endParaRPr lang="en-US" sz="18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3200" dirty="0"/>
              <a:t>Two-level Carry-</a:t>
            </a:r>
            <a:r>
              <a:rPr lang="en-US" sz="3200" dirty="0" err="1"/>
              <a:t>lookahead</a:t>
            </a:r>
            <a:r>
              <a:rPr lang="en-US" sz="3200" dirty="0"/>
              <a:t> Adder: First Level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372600" cy="1143000"/>
          </a:xfrm>
        </p:spPr>
        <p:txBody>
          <a:bodyPr/>
          <a:lstStyle/>
          <a:p>
            <a:r>
              <a:rPr lang="en-US" sz="2400" b="1" dirty="0"/>
              <a:t>Two-level </a:t>
            </a:r>
            <a:r>
              <a:rPr lang="en-US" sz="2400" b="1" dirty="0" smtClean="0"/>
              <a:t>Carry-look-ahead </a:t>
            </a:r>
            <a:r>
              <a:rPr lang="en-US" sz="2400" b="1" dirty="0"/>
              <a:t>Adder: Second Level for a </a:t>
            </a:r>
            <a:r>
              <a:rPr lang="en-US" sz="2400" b="1" dirty="0" smtClean="0"/>
              <a:t>16-bit </a:t>
            </a:r>
            <a:r>
              <a:rPr lang="en-US" sz="2400" b="1" dirty="0"/>
              <a:t>adder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Propagate signals for each of the four 4-bit adder blocks: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=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= p</a:t>
            </a:r>
            <a:r>
              <a:rPr lang="en-US" sz="2000" baseline="-25000" dirty="0">
                <a:latin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6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= p</a:t>
            </a:r>
            <a:r>
              <a:rPr lang="en-US" sz="2000" baseline="-25000" dirty="0">
                <a:latin typeface="Courier New" pitchFamily="49" charset="0"/>
              </a:rPr>
              <a:t>11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10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9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= p</a:t>
            </a:r>
            <a:r>
              <a:rPr lang="en-US" sz="2000" baseline="-25000" dirty="0">
                <a:latin typeface="Courier New" pitchFamily="49" charset="0"/>
              </a:rPr>
              <a:t>15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14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12</a:t>
            </a:r>
          </a:p>
          <a:p>
            <a:pPr>
              <a:buFont typeface="Wingdings" pitchFamily="2" charset="2"/>
              <a:buNone/>
            </a:pPr>
            <a:endParaRPr lang="en-US" sz="2000" baseline="-25000" dirty="0">
              <a:latin typeface="Courier New" pitchFamily="49" charset="0"/>
            </a:endParaRPr>
          </a:p>
          <a:p>
            <a:r>
              <a:rPr lang="en-US" sz="2000" dirty="0"/>
              <a:t>Generate signals for each of the four 4-bit adder blocks:</a:t>
            </a: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G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G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6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6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7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6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4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G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11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10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10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9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10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9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8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G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15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15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14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15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14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13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15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14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13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en-US" sz="2400" b="1" dirty="0"/>
              <a:t>Two-level </a:t>
            </a:r>
            <a:r>
              <a:rPr lang="en-US" sz="2400" b="1" dirty="0" smtClean="0"/>
              <a:t>Carry-look-ahead </a:t>
            </a:r>
            <a:r>
              <a:rPr lang="en-US" sz="2400" b="1" dirty="0"/>
              <a:t>Adder: Second Level for a </a:t>
            </a:r>
            <a:r>
              <a:rPr lang="en-US" sz="2400" b="1" dirty="0" smtClean="0"/>
              <a:t>16-bit </a:t>
            </a:r>
            <a:r>
              <a:rPr lang="en-US" sz="2400" b="1" dirty="0"/>
              <a:t>adder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000" dirty="0" err="1"/>
              <a:t>CarryIn</a:t>
            </a:r>
            <a:r>
              <a:rPr lang="en-US" sz="2000" dirty="0"/>
              <a:t> signals for each of the four 4-bit adder blocks (see earlier carry-in equations in terms of generate/propagates):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4</a:t>
            </a:r>
            <a:r>
              <a:rPr lang="en-US" sz="2000" dirty="0">
                <a:latin typeface="Courier New" pitchFamily="49" charset="0"/>
              </a:rPr>
              <a:t> = G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 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2 </a:t>
            </a:r>
            <a:r>
              <a:rPr lang="en-US" sz="2000" dirty="0">
                <a:latin typeface="Courier New" pitchFamily="49" charset="0"/>
              </a:rPr>
              <a:t>+ 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1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.G</a:t>
            </a:r>
            <a:r>
              <a:rPr lang="en-US" sz="2000" baseline="-25000" dirty="0">
                <a:latin typeface="Courier New" pitchFamily="49" charset="0"/>
              </a:rPr>
              <a:t>0 </a:t>
            </a:r>
            <a:r>
              <a:rPr lang="en-US" sz="2000" dirty="0">
                <a:latin typeface="Courier New" pitchFamily="49" charset="0"/>
              </a:rPr>
              <a:t>+</a:t>
            </a:r>
            <a:r>
              <a:rPr lang="en-US" sz="2000" baseline="-25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1</a:t>
            </a:r>
            <a:r>
              <a:rPr lang="en-US" sz="2000" dirty="0">
                <a:latin typeface="Courier New" pitchFamily="49" charset="0"/>
              </a:rPr>
              <a:t>.P</a:t>
            </a:r>
            <a:r>
              <a:rPr lang="en-US" sz="20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.c</a:t>
            </a:r>
            <a:r>
              <a:rPr lang="en-US" sz="2000" baseline="-25000" dirty="0">
                <a:latin typeface="Courier New" pitchFamily="49" charset="0"/>
              </a:rPr>
              <a:t>0</a:t>
            </a:r>
          </a:p>
          <a:p>
            <a:pPr>
              <a:buFont typeface="Wingdings" pitchFamily="2" charset="2"/>
              <a:buNone/>
            </a:pPr>
            <a:endParaRPr lang="en-US" sz="2000" baseline="-25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61267-0F7F-418F-AE2C-FEBF4F6AF326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IMG_20150310_150534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4540" y="469557"/>
            <a:ext cx="4671060" cy="63122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43800" cy="5181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/>
            <a:r>
              <a:rPr lang="en-US" sz="2000" dirty="0"/>
              <a:t>Two-level carry-</a:t>
            </a:r>
            <a:r>
              <a:rPr lang="en-US" sz="2000" dirty="0" err="1"/>
              <a:t>lookahead</a:t>
            </a:r>
            <a:r>
              <a:rPr lang="en-US" sz="2000" dirty="0"/>
              <a:t> logic</a:t>
            </a:r>
            <a:r>
              <a:rPr lang="en-US" sz="2000" i="1" dirty="0"/>
              <a:t> steps</a:t>
            </a:r>
            <a:r>
              <a:rPr lang="en-US" sz="2000" dirty="0"/>
              <a:t>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compute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1800" dirty="0"/>
              <a:t>’s</a:t>
            </a:r>
            <a:r>
              <a:rPr lang="en-US" sz="2000" dirty="0"/>
              <a:t> </a:t>
            </a:r>
            <a:r>
              <a:rPr lang="en-US" sz="1800" dirty="0"/>
              <a:t>and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g</a:t>
            </a:r>
            <a:r>
              <a:rPr lang="en-US" sz="2000" baseline="-25000" dirty="0" err="1">
                <a:latin typeface="Courier New" pitchFamily="49" charset="0"/>
              </a:rPr>
              <a:t>i</a:t>
            </a:r>
            <a:r>
              <a:rPr lang="en-US" sz="1800" dirty="0" err="1"/>
              <a:t>’s</a:t>
            </a:r>
            <a:r>
              <a:rPr lang="en-US" sz="1800" dirty="0"/>
              <a:t> at each 1-bit ALU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compute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1800" dirty="0"/>
              <a:t>’s</a:t>
            </a:r>
            <a:r>
              <a:rPr lang="en-US" sz="2000" dirty="0"/>
              <a:t> </a:t>
            </a:r>
            <a:r>
              <a:rPr lang="en-US" sz="1800" dirty="0"/>
              <a:t>and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G</a:t>
            </a:r>
            <a:r>
              <a:rPr lang="en-US" sz="2000" baseline="-25000" dirty="0" err="1">
                <a:latin typeface="Courier New" pitchFamily="49" charset="0"/>
              </a:rPr>
              <a:t>i</a:t>
            </a:r>
            <a:r>
              <a:rPr lang="en-US" sz="1800" dirty="0" err="1"/>
              <a:t>’s</a:t>
            </a:r>
            <a:r>
              <a:rPr lang="en-US" sz="2000" dirty="0"/>
              <a:t> </a:t>
            </a:r>
            <a:r>
              <a:rPr lang="en-US" sz="1800" dirty="0"/>
              <a:t>at each 4-bit adder unit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compute </a:t>
            </a:r>
            <a:r>
              <a:rPr lang="en-US" sz="2000" dirty="0" err="1">
                <a:latin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</a:rPr>
              <a:t>i</a:t>
            </a:r>
            <a:r>
              <a:rPr lang="en-US" sz="1800" dirty="0" err="1"/>
              <a:t>’s</a:t>
            </a:r>
            <a:r>
              <a:rPr lang="en-US" sz="1800" dirty="0"/>
              <a:t> in carry-</a:t>
            </a:r>
            <a:r>
              <a:rPr lang="en-US" sz="1800" dirty="0" err="1"/>
              <a:t>lookahead</a:t>
            </a:r>
            <a:r>
              <a:rPr lang="en-US" sz="1800" dirty="0"/>
              <a:t> unit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compute </a:t>
            </a:r>
            <a:r>
              <a:rPr lang="en-US" sz="2000" dirty="0" err="1">
                <a:latin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</a:rPr>
              <a:t>i</a:t>
            </a:r>
            <a:r>
              <a:rPr lang="en-US" sz="1800" dirty="0" err="1"/>
              <a:t>’s</a:t>
            </a:r>
            <a:r>
              <a:rPr lang="en-US" sz="1800" dirty="0"/>
              <a:t> at each 4-bit adder unit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1800" dirty="0"/>
              <a:t>compute results (sum bits) at each 1-bit ALU</a:t>
            </a:r>
          </a:p>
          <a:p>
            <a:pPr marL="609600" indent="-609600"/>
            <a:r>
              <a:rPr lang="en-US" sz="2000" i="1" dirty="0"/>
              <a:t>E.g</a:t>
            </a:r>
            <a:r>
              <a:rPr lang="en-US" sz="2000" dirty="0"/>
              <a:t>., add using carry-</a:t>
            </a:r>
            <a:r>
              <a:rPr lang="en-US" sz="2000" dirty="0" err="1"/>
              <a:t>lookahead</a:t>
            </a:r>
            <a:r>
              <a:rPr lang="en-US" sz="2000" dirty="0"/>
              <a:t> logic:</a:t>
            </a:r>
          </a:p>
          <a:p>
            <a:pPr marL="990600" lvl="1" indent="-533400"/>
            <a:r>
              <a:rPr lang="en-US" sz="1800" dirty="0"/>
              <a:t>0001 1010 0011 0011</a:t>
            </a:r>
          </a:p>
          <a:p>
            <a:pPr marL="990600" lvl="1" indent="-533400"/>
            <a:r>
              <a:rPr lang="en-US" sz="1800" dirty="0"/>
              <a:t>1110 0101 1110 1011</a:t>
            </a:r>
          </a:p>
          <a:p>
            <a:pPr marL="609600" indent="-609600"/>
            <a:r>
              <a:rPr lang="en-US" sz="2000" i="1" dirty="0">
                <a:latin typeface="Times New Roman" pitchFamily="18" charset="0"/>
              </a:rPr>
              <a:t>Compare times for ripple-carry vs. carry-</a:t>
            </a:r>
            <a:r>
              <a:rPr lang="en-US" sz="2000" i="1" dirty="0" err="1">
                <a:latin typeface="Times New Roman" pitchFamily="18" charset="0"/>
              </a:rPr>
              <a:t>lookahead</a:t>
            </a:r>
            <a:r>
              <a:rPr lang="en-US" sz="2000" i="1" dirty="0">
                <a:latin typeface="Times New Roman" pitchFamily="18" charset="0"/>
              </a:rPr>
              <a:t> for a 16-bit adder assuming unit delay at each gate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420869" name="Rectangle 1029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143000"/>
          </a:xfrm>
          <a:noFill/>
          <a:ln/>
        </p:spPr>
        <p:txBody>
          <a:bodyPr/>
          <a:lstStyle/>
          <a:p>
            <a:r>
              <a:rPr lang="en-US" sz="2400" b="1" dirty="0"/>
              <a:t>Two-level </a:t>
            </a:r>
            <a:r>
              <a:rPr lang="en-US" sz="2400" b="1" dirty="0" smtClean="0"/>
              <a:t>Carry-look-ahead </a:t>
            </a:r>
            <a:r>
              <a:rPr lang="en-US" sz="2400" b="1" dirty="0"/>
              <a:t>Adder: Second Level </a:t>
            </a:r>
            <a:r>
              <a:rPr lang="en-US" sz="2400" b="1" dirty="0" smtClean="0"/>
              <a:t>for </a:t>
            </a:r>
            <a:r>
              <a:rPr lang="en-US" sz="2400" b="1" dirty="0"/>
              <a:t>a 16-bit adder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859463" y="1431925"/>
            <a:ext cx="2995612" cy="1487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457200" algn="l"/>
                <a:tab pos="965200" algn="l"/>
                <a:tab pos="1608138" algn="l"/>
              </a:tabLst>
            </a:pPr>
            <a:r>
              <a:rPr lang="en-US"/>
              <a:t>A	B	C-out</a:t>
            </a:r>
          </a:p>
          <a:p>
            <a:pPr>
              <a:tabLst>
                <a:tab pos="457200" algn="l"/>
                <a:tab pos="965200" algn="l"/>
                <a:tab pos="1608138" algn="l"/>
              </a:tabLst>
            </a:pPr>
            <a:r>
              <a:rPr lang="en-US"/>
              <a:t>0	0	0	“kill”</a:t>
            </a:r>
          </a:p>
          <a:p>
            <a:pPr>
              <a:tabLst>
                <a:tab pos="457200" algn="l"/>
                <a:tab pos="965200" algn="l"/>
                <a:tab pos="1608138" algn="l"/>
              </a:tabLst>
            </a:pPr>
            <a:r>
              <a:rPr lang="en-US"/>
              <a:t>0	1	C-in	“propagate”</a:t>
            </a:r>
          </a:p>
          <a:p>
            <a:pPr>
              <a:tabLst>
                <a:tab pos="457200" algn="l"/>
                <a:tab pos="965200" algn="l"/>
                <a:tab pos="1608138" algn="l"/>
              </a:tabLst>
            </a:pPr>
            <a:r>
              <a:rPr lang="en-US"/>
              <a:t>1	0	C-in	“propagate”</a:t>
            </a:r>
          </a:p>
          <a:p>
            <a:pPr>
              <a:tabLst>
                <a:tab pos="457200" algn="l"/>
                <a:tab pos="965200" algn="l"/>
                <a:tab pos="1608138" algn="l"/>
              </a:tabLst>
            </a:pPr>
            <a:r>
              <a:rPr lang="en-US"/>
              <a:t>1	1	1	“generate”</a:t>
            </a:r>
          </a:p>
        </p:txBody>
      </p:sp>
      <p:sp>
        <p:nvSpPr>
          <p:cNvPr id="9220" name="Rectangle 16"/>
          <p:cNvSpPr>
            <a:spLocks noChangeArrowheads="1"/>
          </p:cNvSpPr>
          <p:nvPr/>
        </p:nvSpPr>
        <p:spPr bwMode="auto">
          <a:xfrm>
            <a:off x="6634163" y="3121025"/>
            <a:ext cx="14827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G = A and B</a:t>
            </a:r>
          </a:p>
          <a:p>
            <a:r>
              <a:rPr lang="en-US" b="1"/>
              <a:t>P = A or B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331913" y="1957388"/>
            <a:ext cx="8890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1700213" y="16525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Rectangle 17"/>
          <p:cNvSpPr>
            <a:spLocks noChangeArrowheads="1"/>
          </p:cNvSpPr>
          <p:nvPr/>
        </p:nvSpPr>
        <p:spPr bwMode="auto">
          <a:xfrm>
            <a:off x="1331913" y="3176588"/>
            <a:ext cx="8890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22"/>
          <p:cNvSpPr>
            <a:spLocks noChangeShapeType="1"/>
          </p:cNvSpPr>
          <p:nvPr/>
        </p:nvSpPr>
        <p:spPr bwMode="auto">
          <a:xfrm>
            <a:off x="1700213" y="28717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Rectangle 29"/>
          <p:cNvSpPr>
            <a:spLocks noChangeArrowheads="1"/>
          </p:cNvSpPr>
          <p:nvPr/>
        </p:nvSpPr>
        <p:spPr bwMode="auto">
          <a:xfrm>
            <a:off x="1331913" y="4319588"/>
            <a:ext cx="8890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34"/>
          <p:cNvSpPr>
            <a:spLocks noChangeShapeType="1"/>
          </p:cNvSpPr>
          <p:nvPr/>
        </p:nvSpPr>
        <p:spPr bwMode="auto">
          <a:xfrm>
            <a:off x="1700213" y="40147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7" name="Rectangle 41"/>
          <p:cNvSpPr>
            <a:spLocks noChangeArrowheads="1"/>
          </p:cNvSpPr>
          <p:nvPr/>
        </p:nvSpPr>
        <p:spPr bwMode="auto">
          <a:xfrm>
            <a:off x="1331913" y="5538788"/>
            <a:ext cx="889000" cy="66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787400" y="1908175"/>
            <a:ext cx="534988" cy="4325938"/>
            <a:chOff x="378" y="863"/>
            <a:chExt cx="337" cy="2725"/>
          </a:xfrm>
        </p:grpSpPr>
        <p:sp>
          <p:nvSpPr>
            <p:cNvPr id="9274" name="Line 5"/>
            <p:cNvSpPr>
              <a:spLocks noChangeShapeType="1"/>
            </p:cNvSpPr>
            <p:nvPr/>
          </p:nvSpPr>
          <p:spPr bwMode="auto">
            <a:xfrm>
              <a:off x="635" y="973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5" name="Line 6"/>
            <p:cNvSpPr>
              <a:spLocks noChangeShapeType="1"/>
            </p:cNvSpPr>
            <p:nvPr/>
          </p:nvSpPr>
          <p:spPr bwMode="auto">
            <a:xfrm>
              <a:off x="635" y="1213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6" name="Rectangle 7"/>
            <p:cNvSpPr>
              <a:spLocks noChangeArrowheads="1"/>
            </p:cNvSpPr>
            <p:nvPr/>
          </p:nvSpPr>
          <p:spPr bwMode="auto">
            <a:xfrm>
              <a:off x="378" y="863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A0</a:t>
              </a:r>
            </a:p>
          </p:txBody>
        </p:sp>
        <p:sp>
          <p:nvSpPr>
            <p:cNvPr id="9277" name="Rectangle 8"/>
            <p:cNvSpPr>
              <a:spLocks noChangeArrowheads="1"/>
            </p:cNvSpPr>
            <p:nvPr/>
          </p:nvSpPr>
          <p:spPr bwMode="auto">
            <a:xfrm>
              <a:off x="378" y="1103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B0</a:t>
              </a:r>
            </a:p>
          </p:txBody>
        </p:sp>
        <p:sp>
          <p:nvSpPr>
            <p:cNvPr id="9278" name="Line 18"/>
            <p:cNvSpPr>
              <a:spLocks noChangeShapeType="1"/>
            </p:cNvSpPr>
            <p:nvPr/>
          </p:nvSpPr>
          <p:spPr bwMode="auto">
            <a:xfrm>
              <a:off x="635" y="1741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9" name="Line 19"/>
            <p:cNvSpPr>
              <a:spLocks noChangeShapeType="1"/>
            </p:cNvSpPr>
            <p:nvPr/>
          </p:nvSpPr>
          <p:spPr bwMode="auto">
            <a:xfrm>
              <a:off x="635" y="1981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0" name="Rectangle 20"/>
            <p:cNvSpPr>
              <a:spLocks noChangeArrowheads="1"/>
            </p:cNvSpPr>
            <p:nvPr/>
          </p:nvSpPr>
          <p:spPr bwMode="auto">
            <a:xfrm>
              <a:off x="378" y="1631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A1</a:t>
              </a:r>
            </a:p>
          </p:txBody>
        </p:sp>
        <p:sp>
          <p:nvSpPr>
            <p:cNvPr id="9281" name="Rectangle 21"/>
            <p:cNvSpPr>
              <a:spLocks noChangeArrowheads="1"/>
            </p:cNvSpPr>
            <p:nvPr/>
          </p:nvSpPr>
          <p:spPr bwMode="auto">
            <a:xfrm>
              <a:off x="378" y="1871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B1</a:t>
              </a:r>
            </a:p>
          </p:txBody>
        </p:sp>
        <p:sp>
          <p:nvSpPr>
            <p:cNvPr id="9282" name="Line 30"/>
            <p:cNvSpPr>
              <a:spLocks noChangeShapeType="1"/>
            </p:cNvSpPr>
            <p:nvPr/>
          </p:nvSpPr>
          <p:spPr bwMode="auto">
            <a:xfrm>
              <a:off x="635" y="2461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3" name="Line 31"/>
            <p:cNvSpPr>
              <a:spLocks noChangeShapeType="1"/>
            </p:cNvSpPr>
            <p:nvPr/>
          </p:nvSpPr>
          <p:spPr bwMode="auto">
            <a:xfrm>
              <a:off x="635" y="2701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4" name="Rectangle 32"/>
            <p:cNvSpPr>
              <a:spLocks noChangeArrowheads="1"/>
            </p:cNvSpPr>
            <p:nvPr/>
          </p:nvSpPr>
          <p:spPr bwMode="auto">
            <a:xfrm>
              <a:off x="378" y="2351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A2</a:t>
              </a:r>
            </a:p>
          </p:txBody>
        </p:sp>
        <p:sp>
          <p:nvSpPr>
            <p:cNvPr id="9285" name="Rectangle 33"/>
            <p:cNvSpPr>
              <a:spLocks noChangeArrowheads="1"/>
            </p:cNvSpPr>
            <p:nvPr/>
          </p:nvSpPr>
          <p:spPr bwMode="auto">
            <a:xfrm>
              <a:off x="378" y="2591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B2</a:t>
              </a:r>
            </a:p>
          </p:txBody>
        </p:sp>
        <p:sp>
          <p:nvSpPr>
            <p:cNvPr id="9286" name="Line 42"/>
            <p:cNvSpPr>
              <a:spLocks noChangeShapeType="1"/>
            </p:cNvSpPr>
            <p:nvPr/>
          </p:nvSpPr>
          <p:spPr bwMode="auto">
            <a:xfrm>
              <a:off x="635" y="3229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7" name="Line 43"/>
            <p:cNvSpPr>
              <a:spLocks noChangeShapeType="1"/>
            </p:cNvSpPr>
            <p:nvPr/>
          </p:nvSpPr>
          <p:spPr bwMode="auto">
            <a:xfrm>
              <a:off x="635" y="3469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8" name="Rectangle 44"/>
            <p:cNvSpPr>
              <a:spLocks noChangeArrowheads="1"/>
            </p:cNvSpPr>
            <p:nvPr/>
          </p:nvSpPr>
          <p:spPr bwMode="auto">
            <a:xfrm>
              <a:off x="378" y="3119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A3</a:t>
              </a:r>
            </a:p>
          </p:txBody>
        </p:sp>
        <p:sp>
          <p:nvSpPr>
            <p:cNvPr id="9289" name="Rectangle 45"/>
            <p:cNvSpPr>
              <a:spLocks noChangeArrowheads="1"/>
            </p:cNvSpPr>
            <p:nvPr/>
          </p:nvSpPr>
          <p:spPr bwMode="auto">
            <a:xfrm>
              <a:off x="378" y="3359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B3</a:t>
              </a:r>
            </a:p>
          </p:txBody>
        </p:sp>
      </p:grpSp>
      <p:sp>
        <p:nvSpPr>
          <p:cNvPr id="9229" name="Line 46"/>
          <p:cNvSpPr>
            <a:spLocks noChangeShapeType="1"/>
          </p:cNvSpPr>
          <p:nvPr/>
        </p:nvSpPr>
        <p:spPr bwMode="auto">
          <a:xfrm>
            <a:off x="1700213" y="52339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230438" y="1893888"/>
            <a:ext cx="763587" cy="3944937"/>
            <a:chOff x="1307" y="863"/>
            <a:chExt cx="481" cy="2485"/>
          </a:xfrm>
        </p:grpSpPr>
        <p:sp>
          <p:nvSpPr>
            <p:cNvPr id="9266" name="Line 10"/>
            <p:cNvSpPr>
              <a:spLocks noChangeShapeType="1"/>
            </p:cNvSpPr>
            <p:nvPr/>
          </p:nvSpPr>
          <p:spPr bwMode="auto">
            <a:xfrm>
              <a:off x="1307" y="97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7" name="Rectangle 11"/>
            <p:cNvSpPr>
              <a:spLocks noChangeArrowheads="1"/>
            </p:cNvSpPr>
            <p:nvPr/>
          </p:nvSpPr>
          <p:spPr bwMode="auto">
            <a:xfrm>
              <a:off x="1578" y="863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268" name="Line 23"/>
            <p:cNvSpPr>
              <a:spLocks noChangeShapeType="1"/>
            </p:cNvSpPr>
            <p:nvPr/>
          </p:nvSpPr>
          <p:spPr bwMode="auto">
            <a:xfrm>
              <a:off x="1307" y="174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9" name="Rectangle 24"/>
            <p:cNvSpPr>
              <a:spLocks noChangeArrowheads="1"/>
            </p:cNvSpPr>
            <p:nvPr/>
          </p:nvSpPr>
          <p:spPr bwMode="auto">
            <a:xfrm>
              <a:off x="1578" y="1631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270" name="Line 35"/>
            <p:cNvSpPr>
              <a:spLocks noChangeShapeType="1"/>
            </p:cNvSpPr>
            <p:nvPr/>
          </p:nvSpPr>
          <p:spPr bwMode="auto">
            <a:xfrm>
              <a:off x="1307" y="246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1" name="Rectangle 36"/>
            <p:cNvSpPr>
              <a:spLocks noChangeArrowheads="1"/>
            </p:cNvSpPr>
            <p:nvPr/>
          </p:nvSpPr>
          <p:spPr bwMode="auto">
            <a:xfrm>
              <a:off x="1578" y="2351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272" name="Line 47"/>
            <p:cNvSpPr>
              <a:spLocks noChangeShapeType="1"/>
            </p:cNvSpPr>
            <p:nvPr/>
          </p:nvSpPr>
          <p:spPr bwMode="auto">
            <a:xfrm>
              <a:off x="1307" y="3229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3" name="Rectangle 48"/>
            <p:cNvSpPr>
              <a:spLocks noChangeArrowheads="1"/>
            </p:cNvSpPr>
            <p:nvPr/>
          </p:nvSpPr>
          <p:spPr bwMode="auto">
            <a:xfrm>
              <a:off x="1578" y="3119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822450" y="2087563"/>
            <a:ext cx="1482725" cy="4173537"/>
            <a:chOff x="1050" y="1055"/>
            <a:chExt cx="934" cy="2629"/>
          </a:xfrm>
        </p:grpSpPr>
        <p:sp>
          <p:nvSpPr>
            <p:cNvPr id="9250" name="Line 12"/>
            <p:cNvSpPr>
              <a:spLocks noChangeShapeType="1"/>
            </p:cNvSpPr>
            <p:nvPr/>
          </p:nvSpPr>
          <p:spPr bwMode="auto">
            <a:xfrm>
              <a:off x="1307" y="1165"/>
              <a:ext cx="6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1" name="Line 13"/>
            <p:cNvSpPr>
              <a:spLocks noChangeShapeType="1"/>
            </p:cNvSpPr>
            <p:nvPr/>
          </p:nvSpPr>
          <p:spPr bwMode="auto">
            <a:xfrm>
              <a:off x="1307" y="1309"/>
              <a:ext cx="6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2" name="Rectangle 14"/>
            <p:cNvSpPr>
              <a:spLocks noChangeArrowheads="1"/>
            </p:cNvSpPr>
            <p:nvPr/>
          </p:nvSpPr>
          <p:spPr bwMode="auto">
            <a:xfrm>
              <a:off x="1050" y="1055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9253" name="Rectangle 15"/>
            <p:cNvSpPr>
              <a:spLocks noChangeArrowheads="1"/>
            </p:cNvSpPr>
            <p:nvPr/>
          </p:nvSpPr>
          <p:spPr bwMode="auto">
            <a:xfrm>
              <a:off x="1050" y="1199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9254" name="Line 25"/>
            <p:cNvSpPr>
              <a:spLocks noChangeShapeType="1"/>
            </p:cNvSpPr>
            <p:nvPr/>
          </p:nvSpPr>
          <p:spPr bwMode="auto">
            <a:xfrm>
              <a:off x="1307" y="1933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5" name="Line 26"/>
            <p:cNvSpPr>
              <a:spLocks noChangeShapeType="1"/>
            </p:cNvSpPr>
            <p:nvPr/>
          </p:nvSpPr>
          <p:spPr bwMode="auto">
            <a:xfrm>
              <a:off x="1307" y="2077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6" name="Rectangle 27"/>
            <p:cNvSpPr>
              <a:spLocks noChangeArrowheads="1"/>
            </p:cNvSpPr>
            <p:nvPr/>
          </p:nvSpPr>
          <p:spPr bwMode="auto">
            <a:xfrm>
              <a:off x="1050" y="1823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9257" name="Rectangle 28"/>
            <p:cNvSpPr>
              <a:spLocks noChangeArrowheads="1"/>
            </p:cNvSpPr>
            <p:nvPr/>
          </p:nvSpPr>
          <p:spPr bwMode="auto">
            <a:xfrm>
              <a:off x="1050" y="1967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9258" name="Line 37"/>
            <p:cNvSpPr>
              <a:spLocks noChangeShapeType="1"/>
            </p:cNvSpPr>
            <p:nvPr/>
          </p:nvSpPr>
          <p:spPr bwMode="auto">
            <a:xfrm>
              <a:off x="1307" y="2653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9" name="Line 38"/>
            <p:cNvSpPr>
              <a:spLocks noChangeShapeType="1"/>
            </p:cNvSpPr>
            <p:nvPr/>
          </p:nvSpPr>
          <p:spPr bwMode="auto">
            <a:xfrm>
              <a:off x="1307" y="2797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0" name="Rectangle 39"/>
            <p:cNvSpPr>
              <a:spLocks noChangeArrowheads="1"/>
            </p:cNvSpPr>
            <p:nvPr/>
          </p:nvSpPr>
          <p:spPr bwMode="auto">
            <a:xfrm>
              <a:off x="1050" y="2543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9261" name="Rectangle 40"/>
            <p:cNvSpPr>
              <a:spLocks noChangeArrowheads="1"/>
            </p:cNvSpPr>
            <p:nvPr/>
          </p:nvSpPr>
          <p:spPr bwMode="auto">
            <a:xfrm>
              <a:off x="1050" y="2687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9262" name="Line 49"/>
            <p:cNvSpPr>
              <a:spLocks noChangeShapeType="1"/>
            </p:cNvSpPr>
            <p:nvPr/>
          </p:nvSpPr>
          <p:spPr bwMode="auto">
            <a:xfrm>
              <a:off x="1307" y="3421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3" name="Line 50"/>
            <p:cNvSpPr>
              <a:spLocks noChangeShapeType="1"/>
            </p:cNvSpPr>
            <p:nvPr/>
          </p:nvSpPr>
          <p:spPr bwMode="auto">
            <a:xfrm>
              <a:off x="1307" y="3565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4" name="Rectangle 51"/>
            <p:cNvSpPr>
              <a:spLocks noChangeArrowheads="1"/>
            </p:cNvSpPr>
            <p:nvPr/>
          </p:nvSpPr>
          <p:spPr bwMode="auto">
            <a:xfrm>
              <a:off x="1098" y="3311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9265" name="Rectangle 52"/>
            <p:cNvSpPr>
              <a:spLocks noChangeArrowheads="1"/>
            </p:cNvSpPr>
            <p:nvPr/>
          </p:nvSpPr>
          <p:spPr bwMode="auto">
            <a:xfrm>
              <a:off x="1098" y="3455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9232" name="Rectangle 53"/>
          <p:cNvSpPr>
            <a:spLocks noChangeArrowheads="1"/>
          </p:cNvSpPr>
          <p:nvPr/>
        </p:nvSpPr>
        <p:spPr bwMode="auto">
          <a:xfrm>
            <a:off x="3313113" y="1957388"/>
            <a:ext cx="1193800" cy="431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54"/>
          <p:cNvSpPr>
            <a:spLocks noChangeShapeType="1"/>
          </p:cNvSpPr>
          <p:nvPr/>
        </p:nvSpPr>
        <p:spPr bwMode="auto">
          <a:xfrm>
            <a:off x="1712913" y="1639888"/>
            <a:ext cx="210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Line 55"/>
          <p:cNvSpPr>
            <a:spLocks noChangeShapeType="1"/>
          </p:cNvSpPr>
          <p:nvPr/>
        </p:nvSpPr>
        <p:spPr bwMode="auto">
          <a:xfrm>
            <a:off x="3833813" y="16525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Line 56"/>
          <p:cNvSpPr>
            <a:spLocks noChangeShapeType="1"/>
          </p:cNvSpPr>
          <p:nvPr/>
        </p:nvSpPr>
        <p:spPr bwMode="auto">
          <a:xfrm flipH="1">
            <a:off x="1687513" y="2859088"/>
            <a:ext cx="162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Line 57"/>
          <p:cNvSpPr>
            <a:spLocks noChangeShapeType="1"/>
          </p:cNvSpPr>
          <p:nvPr/>
        </p:nvSpPr>
        <p:spPr bwMode="auto">
          <a:xfrm flipH="1">
            <a:off x="1687513" y="4002088"/>
            <a:ext cx="162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7" name="Line 58"/>
          <p:cNvSpPr>
            <a:spLocks noChangeShapeType="1"/>
          </p:cNvSpPr>
          <p:nvPr/>
        </p:nvSpPr>
        <p:spPr bwMode="auto">
          <a:xfrm flipH="1">
            <a:off x="1687513" y="5221288"/>
            <a:ext cx="162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8" name="Line 59"/>
          <p:cNvSpPr>
            <a:spLocks noChangeShapeType="1"/>
          </p:cNvSpPr>
          <p:nvPr/>
        </p:nvSpPr>
        <p:spPr bwMode="auto">
          <a:xfrm>
            <a:off x="3910013" y="63007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9" name="Rectangle 60"/>
          <p:cNvSpPr>
            <a:spLocks noChangeArrowheads="1"/>
          </p:cNvSpPr>
          <p:nvPr/>
        </p:nvSpPr>
        <p:spPr bwMode="auto">
          <a:xfrm>
            <a:off x="2303463" y="1138238"/>
            <a:ext cx="1101725" cy="363537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C0 = </a:t>
            </a:r>
            <a:r>
              <a:rPr lang="en-US" b="1" dirty="0" err="1"/>
              <a:t>Cin</a:t>
            </a:r>
            <a:endParaRPr lang="en-US" b="1" dirty="0"/>
          </a:p>
        </p:txBody>
      </p:sp>
      <p:sp>
        <p:nvSpPr>
          <p:cNvPr id="9240" name="Rectangle 61"/>
          <p:cNvSpPr>
            <a:spLocks noChangeArrowheads="1"/>
          </p:cNvSpPr>
          <p:nvPr/>
        </p:nvSpPr>
        <p:spPr bwMode="auto">
          <a:xfrm>
            <a:off x="3362325" y="2700338"/>
            <a:ext cx="2135188" cy="363537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b="1" dirty="0"/>
              <a:t>C1 = G0 + C0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</a:t>
            </a:r>
            <a:r>
              <a:rPr lang="en-US" b="1" dirty="0"/>
              <a:t> P0</a:t>
            </a:r>
          </a:p>
        </p:txBody>
      </p:sp>
      <p:sp>
        <p:nvSpPr>
          <p:cNvPr id="9241" name="Rectangle 62"/>
          <p:cNvSpPr>
            <a:spLocks noChangeArrowheads="1"/>
          </p:cNvSpPr>
          <p:nvPr/>
        </p:nvSpPr>
        <p:spPr bwMode="auto">
          <a:xfrm>
            <a:off x="3362325" y="3827463"/>
            <a:ext cx="3683000" cy="363537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C2 = G1 + G0 </a:t>
            </a:r>
            <a:r>
              <a:rPr lang="en-US" b="1" dirty="0">
                <a:latin typeface="Symbol" pitchFamily="18" charset="2"/>
              </a:rPr>
              <a:t></a:t>
            </a:r>
            <a:r>
              <a:rPr lang="en-US" b="1" dirty="0"/>
              <a:t>P1 + C0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P0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P1</a:t>
            </a:r>
          </a:p>
        </p:txBody>
      </p:sp>
      <p:sp>
        <p:nvSpPr>
          <p:cNvPr id="9242" name="Rectangle 63"/>
          <p:cNvSpPr>
            <a:spLocks noChangeArrowheads="1"/>
          </p:cNvSpPr>
          <p:nvPr/>
        </p:nvSpPr>
        <p:spPr bwMode="auto">
          <a:xfrm>
            <a:off x="3362325" y="5067300"/>
            <a:ext cx="5781675" cy="3635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C3 = G2 + G1 </a:t>
            </a:r>
            <a:r>
              <a:rPr lang="en-US" b="1" dirty="0">
                <a:latin typeface="Symbol" pitchFamily="18" charset="2"/>
              </a:rPr>
              <a:t></a:t>
            </a:r>
            <a:r>
              <a:rPr lang="en-US" b="1" dirty="0"/>
              <a:t>P2 + G0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P1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P2 + C0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P0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P1 </a:t>
            </a:r>
            <a:r>
              <a:rPr lang="en-US" b="1" dirty="0">
                <a:latin typeface="Symbol" pitchFamily="18" charset="2"/>
              </a:rPr>
              <a:t></a:t>
            </a:r>
            <a:r>
              <a:rPr lang="en-US" b="1" dirty="0"/>
              <a:t> P2</a:t>
            </a:r>
          </a:p>
        </p:txBody>
      </p:sp>
      <p:sp>
        <p:nvSpPr>
          <p:cNvPr id="9243" name="Line 64"/>
          <p:cNvSpPr>
            <a:spLocks noChangeShapeType="1"/>
          </p:cNvSpPr>
          <p:nvPr/>
        </p:nvSpPr>
        <p:spPr bwMode="auto">
          <a:xfrm>
            <a:off x="4532313" y="58308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44" name="Line 65"/>
          <p:cNvSpPr>
            <a:spLocks noChangeShapeType="1"/>
          </p:cNvSpPr>
          <p:nvPr/>
        </p:nvSpPr>
        <p:spPr bwMode="auto">
          <a:xfrm>
            <a:off x="4532313" y="60594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45" name="Rectangle 66"/>
          <p:cNvSpPr>
            <a:spLocks noChangeArrowheads="1"/>
          </p:cNvSpPr>
          <p:nvPr/>
        </p:nvSpPr>
        <p:spPr bwMode="auto">
          <a:xfrm>
            <a:off x="5495925" y="5656263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9246" name="Rectangle 67"/>
          <p:cNvSpPr>
            <a:spLocks noChangeArrowheads="1"/>
          </p:cNvSpPr>
          <p:nvPr/>
        </p:nvSpPr>
        <p:spPr bwMode="auto">
          <a:xfrm>
            <a:off x="3362325" y="6494463"/>
            <a:ext cx="1050925" cy="363537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C4 = . . .</a:t>
            </a:r>
          </a:p>
        </p:txBody>
      </p:sp>
      <p:sp>
        <p:nvSpPr>
          <p:cNvPr id="9247" name="Rectangle 68"/>
          <p:cNvSpPr>
            <a:spLocks noChangeArrowheads="1"/>
          </p:cNvSpPr>
          <p:nvPr/>
        </p:nvSpPr>
        <p:spPr bwMode="auto">
          <a:xfrm>
            <a:off x="5495925" y="5961063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248" name="Line 75"/>
          <p:cNvSpPr>
            <a:spLocks noChangeShapeType="1"/>
          </p:cNvSpPr>
          <p:nvPr/>
        </p:nvSpPr>
        <p:spPr bwMode="auto">
          <a:xfrm>
            <a:off x="2838450" y="1419225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>
          <a:xfrm>
            <a:off x="500063" y="285750"/>
            <a:ext cx="8643937" cy="646113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r>
              <a:rPr lang="en-US" sz="36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Carry Look Ahead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Arithmetic for Computers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Operations on integers</a:t>
            </a:r>
          </a:p>
          <a:p>
            <a:pPr lvl="1" eaLnBrk="1" hangingPunct="1"/>
            <a:r>
              <a:rPr lang="en-AU" smtClean="0"/>
              <a:t>Addition and subtraction</a:t>
            </a:r>
          </a:p>
          <a:p>
            <a:pPr lvl="1" eaLnBrk="1" hangingPunct="1"/>
            <a:r>
              <a:rPr lang="en-AU" smtClean="0"/>
              <a:t>Multiplication and division</a:t>
            </a:r>
          </a:p>
          <a:p>
            <a:pPr lvl="1" eaLnBrk="1" hangingPunct="1"/>
            <a:r>
              <a:rPr lang="en-AU" smtClean="0"/>
              <a:t>Dealing with overflow</a:t>
            </a:r>
          </a:p>
          <a:p>
            <a:pPr eaLnBrk="1" hangingPunct="1"/>
            <a:r>
              <a:rPr lang="en-AU" smtClean="0"/>
              <a:t>Floating-point real numbers</a:t>
            </a:r>
          </a:p>
          <a:p>
            <a:pPr lvl="1" eaLnBrk="1" hangingPunct="1"/>
            <a:r>
              <a:rPr lang="en-AU" smtClean="0"/>
              <a:t>Representation and operations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Multiplication</a:t>
            </a:r>
            <a:endParaRPr lang="en-AU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4438"/>
            <a:ext cx="8270875" cy="766762"/>
          </a:xfrm>
        </p:spPr>
        <p:txBody>
          <a:bodyPr/>
          <a:lstStyle/>
          <a:p>
            <a:pPr eaLnBrk="1" hangingPunct="1"/>
            <a:r>
              <a:rPr lang="en-US" dirty="0" smtClean="0"/>
              <a:t>Start with long-multiplication approach</a:t>
            </a:r>
            <a:endParaRPr lang="en-AU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4348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Console" pitchFamily="49" charset="0"/>
                </a:rPr>
                <a:t>   1000</a:t>
              </a:r>
            </a:p>
            <a:p>
              <a:r>
                <a:rPr lang="en-US" sz="2000">
                  <a:latin typeface="Lucida Console" pitchFamily="49" charset="0"/>
                </a:rPr>
                <a:t>×  1001</a:t>
              </a:r>
            </a:p>
            <a:p>
              <a:r>
                <a:rPr lang="en-US" sz="2000">
                  <a:latin typeface="Lucida Console" pitchFamily="49" charset="0"/>
                </a:rPr>
                <a:t>   1000</a:t>
              </a:r>
            </a:p>
            <a:p>
              <a:r>
                <a:rPr lang="en-US" sz="2000">
                  <a:latin typeface="Lucida Console" pitchFamily="49" charset="0"/>
                </a:rPr>
                <a:t>  0000 </a:t>
              </a:r>
            </a:p>
            <a:p>
              <a:r>
                <a:rPr lang="en-US" sz="2000">
                  <a:latin typeface="Lucida Console" pitchFamily="49" charset="0"/>
                </a:rPr>
                <a:t> 0000  </a:t>
              </a:r>
            </a:p>
            <a:p>
              <a:r>
                <a:rPr lang="en-US" sz="2000">
                  <a:latin typeface="Lucida Console" pitchFamily="49" charset="0"/>
                </a:rPr>
                <a:t>1000   </a:t>
              </a:r>
            </a:p>
            <a:p>
              <a:r>
                <a:rPr lang="en-US" sz="2000">
                  <a:latin typeface="Lucida Console" pitchFamily="49" charset="0"/>
                </a:rPr>
                <a:t>1001000</a:t>
              </a:r>
              <a:endParaRPr lang="en-AU" sz="2000">
                <a:latin typeface="Lucida Console" pitchFamily="49" charset="0"/>
              </a:endParaRPr>
            </a:p>
          </p:txBody>
        </p:sp>
        <p:sp>
          <p:nvSpPr>
            <p:cNvPr id="14349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Length of product is the sum of operand lengths</a:t>
            </a:r>
            <a:endParaRPr lang="en-AU"/>
          </a:p>
        </p:txBody>
      </p:sp>
      <p:sp>
        <p:nvSpPr>
          <p:cNvPr id="14343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multiplicand</a:t>
            </a:r>
            <a:endParaRPr lang="en-AU" sz="1600"/>
          </a:p>
        </p:txBody>
      </p:sp>
      <p:sp>
        <p:nvSpPr>
          <p:cNvPr id="14344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multiplier</a:t>
            </a:r>
            <a:endParaRPr lang="en-AU" sz="1600"/>
          </a:p>
        </p:txBody>
      </p:sp>
      <p:sp>
        <p:nvSpPr>
          <p:cNvPr id="14345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product</a:t>
            </a:r>
            <a:endParaRPr lang="en-AU" sz="1600"/>
          </a:p>
        </p:txBody>
      </p:sp>
      <p:pic>
        <p:nvPicPr>
          <p:cNvPr id="14347" name="Picture 15" descr="f03-0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9" descr="f03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Multiplication Hardware</a:t>
            </a:r>
            <a:endParaRPr lang="en-AU" smtClean="0"/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>
                <a:latin typeface="Tahoma" pitchFamily="34" charset="0"/>
              </a:rPr>
              <a:t>Initially 0</a:t>
            </a:r>
            <a:endParaRPr lang="en-AU" sz="1600">
              <a:latin typeface="Tahoma" pitchFamily="34" charset="0"/>
            </a:endParaRPr>
          </a:p>
        </p:txBody>
      </p:sp>
      <p:pic>
        <p:nvPicPr>
          <p:cNvPr id="15366" name="Picture 8" descr="f03-04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30213"/>
            <a:ext cx="7805738" cy="523875"/>
          </a:xfrm>
          <a:noFill/>
        </p:spPr>
        <p:txBody>
          <a:bodyPr/>
          <a:lstStyle/>
          <a:p>
            <a:r>
              <a:rPr lang="en-US" sz="2800" smtClean="0"/>
              <a:t>Unsigned shift-add multiplier (version 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517525"/>
          </a:xfrm>
          <a:noFill/>
        </p:spPr>
        <p:txBody>
          <a:bodyPr/>
          <a:lstStyle/>
          <a:p>
            <a:r>
              <a:rPr lang="en-US" sz="2000" smtClean="0"/>
              <a:t>64-bit Multiplicand reg, 64-bit ALU, 64-bit Product reg, </a:t>
            </a:r>
            <a:br>
              <a:rPr lang="en-US" sz="2000" smtClean="0"/>
            </a:br>
            <a:r>
              <a:rPr lang="en-US" sz="2000" smtClean="0"/>
              <a:t>32-bit multiplier reg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79550" y="4713288"/>
            <a:ext cx="2830513" cy="39211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92250" y="4725988"/>
            <a:ext cx="2830513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32063" y="4714875"/>
            <a:ext cx="979487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994400" y="3495675"/>
            <a:ext cx="1500188" cy="482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007100" y="3508375"/>
            <a:ext cx="1497013" cy="479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221413" y="3473450"/>
            <a:ext cx="1195387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Multiplier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292350" y="2479675"/>
            <a:ext cx="2830513" cy="3937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305050" y="2492375"/>
            <a:ext cx="2830513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989263" y="2549525"/>
            <a:ext cx="1462087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Multiplicand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411413" y="3811588"/>
            <a:ext cx="1303337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64-bit ALU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433763" y="2290763"/>
            <a:ext cx="6826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380163" y="33051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238750" y="2382838"/>
            <a:ext cx="112871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Shift Left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523163" y="3535363"/>
            <a:ext cx="12668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Shift Right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557713" y="4595813"/>
            <a:ext cx="763587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5441950" y="4591050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970588" y="4827588"/>
            <a:ext cx="9556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Control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446838" y="3948113"/>
            <a:ext cx="8350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3541713" y="2819400"/>
            <a:ext cx="8350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933700" y="5075238"/>
            <a:ext cx="83661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31768" name="Freeform 24"/>
          <p:cNvSpPr>
            <a:spLocks/>
          </p:cNvSpPr>
          <p:nvPr/>
        </p:nvSpPr>
        <p:spPr bwMode="auto">
          <a:xfrm>
            <a:off x="7246938" y="3903663"/>
            <a:ext cx="663575" cy="1068387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416" y="672"/>
              </a:cxn>
              <a:cxn ang="0">
                <a:pos x="416" y="0"/>
              </a:cxn>
              <a:cxn ang="0">
                <a:pos x="171" y="0"/>
              </a:cxn>
            </a:cxnLst>
            <a:rect l="0" t="0" r="r" b="b"/>
            <a:pathLst>
              <a:path w="417" h="673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5164138" y="2768600"/>
            <a:ext cx="679450" cy="1812925"/>
          </a:xfrm>
          <a:custGeom>
            <a:avLst/>
            <a:gdLst/>
            <a:ahLst/>
            <a:cxnLst>
              <a:cxn ang="0">
                <a:pos x="427" y="1141"/>
              </a:cxn>
              <a:cxn ang="0">
                <a:pos x="427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28" h="1142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0" name="Freeform 26"/>
          <p:cNvSpPr>
            <a:spLocks/>
          </p:cNvSpPr>
          <p:nvPr/>
        </p:nvSpPr>
        <p:spPr bwMode="auto">
          <a:xfrm>
            <a:off x="3759200" y="4021138"/>
            <a:ext cx="1814513" cy="646112"/>
          </a:xfrm>
          <a:custGeom>
            <a:avLst/>
            <a:gdLst/>
            <a:ahLst/>
            <a:cxnLst>
              <a:cxn ang="0">
                <a:pos x="1141" y="406"/>
              </a:cxn>
              <a:cxn ang="0">
                <a:pos x="1141" y="0"/>
              </a:cxn>
              <a:cxn ang="0">
                <a:pos x="0" y="0"/>
              </a:cxn>
            </a:cxnLst>
            <a:rect l="0" t="0" r="r" b="b"/>
            <a:pathLst>
              <a:path w="1142" h="407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71" name="Freeform 27"/>
          <p:cNvSpPr>
            <a:spLocks/>
          </p:cNvSpPr>
          <p:nvPr/>
        </p:nvSpPr>
        <p:spPr bwMode="auto">
          <a:xfrm>
            <a:off x="4351338" y="4986338"/>
            <a:ext cx="1103312" cy="1587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0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08" name="Freeform 28"/>
          <p:cNvSpPr>
            <a:spLocks/>
          </p:cNvSpPr>
          <p:nvPr/>
        </p:nvSpPr>
        <p:spPr bwMode="auto">
          <a:xfrm>
            <a:off x="1727200" y="3479800"/>
            <a:ext cx="2405063" cy="865188"/>
          </a:xfrm>
          <a:custGeom>
            <a:avLst/>
            <a:gdLst>
              <a:gd name="T0" fmla="*/ 0 w 1515"/>
              <a:gd name="T1" fmla="*/ 2147483647 h 545"/>
              <a:gd name="T2" fmla="*/ 2147483647 w 1515"/>
              <a:gd name="T3" fmla="*/ 2147483647 h 545"/>
              <a:gd name="T4" fmla="*/ 2147483647 w 1515"/>
              <a:gd name="T5" fmla="*/ 2147483647 h 545"/>
              <a:gd name="T6" fmla="*/ 2147483647 w 1515"/>
              <a:gd name="T7" fmla="*/ 2147483647 h 545"/>
              <a:gd name="T8" fmla="*/ 2147483647 w 1515"/>
              <a:gd name="T9" fmla="*/ 2147483647 h 545"/>
              <a:gd name="T10" fmla="*/ 2147483647 w 1515"/>
              <a:gd name="T11" fmla="*/ 2147483647 h 545"/>
              <a:gd name="T12" fmla="*/ 2147483647 w 1515"/>
              <a:gd name="T13" fmla="*/ 0 h 545"/>
              <a:gd name="T14" fmla="*/ 0 w 1515"/>
              <a:gd name="T15" fmla="*/ 2147483647 h 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15"/>
              <a:gd name="T25" fmla="*/ 0 h 545"/>
              <a:gd name="T26" fmla="*/ 1515 w 1515"/>
              <a:gd name="T27" fmla="*/ 545 h 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15" h="54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Freeform 29"/>
          <p:cNvSpPr>
            <a:spLocks/>
          </p:cNvSpPr>
          <p:nvPr/>
        </p:nvSpPr>
        <p:spPr bwMode="auto">
          <a:xfrm>
            <a:off x="2928938" y="4325938"/>
            <a:ext cx="3175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147483647 h 236"/>
              <a:gd name="T4" fmla="*/ 0 60000 65536"/>
              <a:gd name="T5" fmla="*/ 0 60000 65536"/>
              <a:gd name="T6" fmla="*/ 0 w 1"/>
              <a:gd name="T7" fmla="*/ 0 h 236"/>
              <a:gd name="T8" fmla="*/ 1 w 1"/>
              <a:gd name="T9" fmla="*/ 236 h 2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Freeform 30"/>
          <p:cNvSpPr>
            <a:spLocks/>
          </p:cNvSpPr>
          <p:nvPr/>
        </p:nvSpPr>
        <p:spPr bwMode="auto">
          <a:xfrm>
            <a:off x="1016000" y="3022600"/>
            <a:ext cx="1916113" cy="2574925"/>
          </a:xfrm>
          <a:custGeom>
            <a:avLst/>
            <a:gdLst>
              <a:gd name="T0" fmla="*/ 2147483647 w 1206"/>
              <a:gd name="T1" fmla="*/ 2147483647 h 1622"/>
              <a:gd name="T2" fmla="*/ 2147483647 w 1206"/>
              <a:gd name="T3" fmla="*/ 2147483647 h 1622"/>
              <a:gd name="T4" fmla="*/ 0 w 1206"/>
              <a:gd name="T5" fmla="*/ 2147483647 h 1622"/>
              <a:gd name="T6" fmla="*/ 0 w 1206"/>
              <a:gd name="T7" fmla="*/ 0 h 1622"/>
              <a:gd name="T8" fmla="*/ 2147483647 w 1206"/>
              <a:gd name="T9" fmla="*/ 0 h 1622"/>
              <a:gd name="T10" fmla="*/ 2147483647 w 1206"/>
              <a:gd name="T11" fmla="*/ 2147483647 h 16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6"/>
              <a:gd name="T19" fmla="*/ 0 h 1622"/>
              <a:gd name="T20" fmla="*/ 1206 w 1206"/>
              <a:gd name="T21" fmla="*/ 1622 h 16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6" h="1622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Freeform 31"/>
          <p:cNvSpPr>
            <a:spLocks/>
          </p:cNvSpPr>
          <p:nvPr/>
        </p:nvSpPr>
        <p:spPr bwMode="auto">
          <a:xfrm>
            <a:off x="3556000" y="2903538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2147483647 h 364"/>
              <a:gd name="T4" fmla="*/ 0 60000 65536"/>
              <a:gd name="T5" fmla="*/ 0 60000 65536"/>
              <a:gd name="T6" fmla="*/ 0 w 1"/>
              <a:gd name="T7" fmla="*/ 0 h 364"/>
              <a:gd name="T8" fmla="*/ 1 w 1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2341563" y="6005513"/>
            <a:ext cx="2927350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Multiplier = datapath + control</a:t>
            </a:r>
          </a:p>
        </p:txBody>
      </p:sp>
      <p:sp>
        <p:nvSpPr>
          <p:cNvPr id="20513" name="Rectangle 33" descr="Light downward diagonal"/>
          <p:cNvSpPr>
            <a:spLocks noChangeArrowheads="1"/>
          </p:cNvSpPr>
          <p:nvPr/>
        </p:nvSpPr>
        <p:spPr bwMode="auto">
          <a:xfrm>
            <a:off x="7315200" y="3505200"/>
            <a:ext cx="152400" cy="4572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7080250" y="4044950"/>
            <a:ext cx="393700" cy="596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7663"/>
            <a:ext cx="6550025" cy="522287"/>
          </a:xfrm>
          <a:noFill/>
        </p:spPr>
        <p:txBody>
          <a:bodyPr/>
          <a:lstStyle/>
          <a:p>
            <a:r>
              <a:rPr lang="en-US" sz="2800" smtClean="0"/>
              <a:t>Multiply Algorithm Version 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3486150"/>
            <a:ext cx="4502150" cy="2041525"/>
          </a:xfrm>
          <a:noFill/>
        </p:spPr>
        <p:txBody>
          <a:bodyPr/>
          <a:lstStyle/>
          <a:p>
            <a:pPr>
              <a:tabLst>
                <a:tab pos="1490663" algn="l"/>
                <a:tab pos="2794000" algn="l"/>
              </a:tabLst>
            </a:pPr>
            <a:r>
              <a:rPr lang="en-US" sz="1800" smtClean="0"/>
              <a:t>Product	Multiplier	Multiplicand 0000 0000 	0011	0000 0010</a:t>
            </a:r>
          </a:p>
          <a:p>
            <a:pPr>
              <a:tabLst>
                <a:tab pos="1490663" algn="l"/>
                <a:tab pos="2794000" algn="l"/>
              </a:tabLst>
            </a:pPr>
            <a:r>
              <a:rPr lang="en-US" sz="1800" smtClean="0"/>
              <a:t>0000 0010	0001	0000 0100</a:t>
            </a:r>
          </a:p>
          <a:p>
            <a:pPr>
              <a:tabLst>
                <a:tab pos="1490663" algn="l"/>
                <a:tab pos="2794000" algn="l"/>
              </a:tabLst>
            </a:pPr>
            <a:r>
              <a:rPr lang="en-US" sz="1800" smtClean="0"/>
              <a:t>0000 0110	0000	0000 1000</a:t>
            </a:r>
          </a:p>
          <a:p>
            <a:pPr>
              <a:tabLst>
                <a:tab pos="1490663" algn="l"/>
                <a:tab pos="2794000" algn="l"/>
              </a:tabLst>
            </a:pPr>
            <a:r>
              <a:rPr lang="en-US" sz="1800" smtClean="0">
                <a:solidFill>
                  <a:schemeClr val="accent1"/>
                </a:solidFill>
              </a:rPr>
              <a:t>0000 0110</a:t>
            </a:r>
            <a:r>
              <a:rPr lang="en-US" sz="1800" smtClean="0"/>
              <a:t>	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976813" y="4624388"/>
            <a:ext cx="2541587" cy="28098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27550" y="4503738"/>
            <a:ext cx="4214813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3. Shift the Multiplier register right 1 bit.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13263" y="4545013"/>
            <a:ext cx="4160837" cy="292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5745163" y="6326188"/>
            <a:ext cx="896937" cy="257175"/>
          </a:xfrm>
          <a:prstGeom prst="roundRect">
            <a:avLst>
              <a:gd name="adj" fmla="val 4354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937250" y="6248400"/>
            <a:ext cx="703263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224588" y="5937250"/>
            <a:ext cx="200977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Yes: 32 repetitions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940300" y="3852863"/>
            <a:ext cx="2690813" cy="169862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275138" y="3746500"/>
            <a:ext cx="431482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2. Shift the Multiplicand register left 1 bit.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273550" y="3773488"/>
            <a:ext cx="4248150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967538" y="5275263"/>
            <a:ext cx="21209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No: &lt; 32 repetitions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529263" y="1335088"/>
            <a:ext cx="1073150" cy="465137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37213" y="1196975"/>
            <a:ext cx="1311275" cy="585788"/>
            <a:chOff x="3551" y="754"/>
            <a:chExt cx="826" cy="369"/>
          </a:xfrm>
        </p:grpSpPr>
        <p:sp>
          <p:nvSpPr>
            <p:cNvPr id="21541" name="Rectangle 15"/>
            <p:cNvSpPr>
              <a:spLocks noChangeArrowheads="1"/>
            </p:cNvSpPr>
            <p:nvPr/>
          </p:nvSpPr>
          <p:spPr bwMode="auto">
            <a:xfrm>
              <a:off x="3562" y="754"/>
              <a:ext cx="23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1.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51" y="780"/>
              <a:ext cx="826" cy="343"/>
              <a:chOff x="3551" y="780"/>
              <a:chExt cx="826" cy="343"/>
            </a:xfrm>
          </p:grpSpPr>
          <p:sp>
            <p:nvSpPr>
              <p:cNvPr id="21543" name="Rectangle 16"/>
              <p:cNvSpPr>
                <a:spLocks noChangeArrowheads="1"/>
              </p:cNvSpPr>
              <p:nvPr/>
            </p:nvSpPr>
            <p:spPr bwMode="auto">
              <a:xfrm>
                <a:off x="3717" y="780"/>
                <a:ext cx="386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Test</a:t>
                </a:r>
              </a:p>
            </p:txBody>
          </p:sp>
          <p:sp>
            <p:nvSpPr>
              <p:cNvPr id="21544" name="Rectangle 17"/>
              <p:cNvSpPr>
                <a:spLocks noChangeArrowheads="1"/>
              </p:cNvSpPr>
              <p:nvPr/>
            </p:nvSpPr>
            <p:spPr bwMode="auto">
              <a:xfrm>
                <a:off x="3551" y="886"/>
                <a:ext cx="826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Multiplier0</a:t>
                </a:r>
              </a:p>
            </p:txBody>
          </p:sp>
        </p:grpSp>
      </p:grpSp>
      <p:sp>
        <p:nvSpPr>
          <p:cNvPr id="21520" name="Rectangle 20"/>
          <p:cNvSpPr>
            <a:spLocks noChangeArrowheads="1"/>
          </p:cNvSpPr>
          <p:nvPr/>
        </p:nvSpPr>
        <p:spPr bwMode="auto">
          <a:xfrm>
            <a:off x="7180263" y="1177925"/>
            <a:ext cx="1670050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Multiplier0 = 0</a:t>
            </a:r>
          </a:p>
        </p:txBody>
      </p:sp>
      <p:sp>
        <p:nvSpPr>
          <p:cNvPr id="21521" name="Rectangle 21"/>
          <p:cNvSpPr>
            <a:spLocks noChangeArrowheads="1"/>
          </p:cNvSpPr>
          <p:nvPr/>
        </p:nvSpPr>
        <p:spPr bwMode="auto">
          <a:xfrm>
            <a:off x="3871913" y="1095375"/>
            <a:ext cx="1670050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Multiplier0 = 1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4113213" y="2566988"/>
            <a:ext cx="2965450" cy="33655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3433763" y="2446338"/>
            <a:ext cx="3921125" cy="65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1a. Add multiplicand to product &amp; </a:t>
            </a:r>
          </a:p>
          <a:p>
            <a:r>
              <a:rPr lang="en-US">
                <a:solidFill>
                  <a:srgbClr val="000000"/>
                </a:solidFill>
              </a:rPr>
              <a:t>      place the result in Product register</a:t>
            </a:r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3433763" y="2432050"/>
            <a:ext cx="3887787" cy="587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Freeform 25"/>
          <p:cNvSpPr>
            <a:spLocks/>
          </p:cNvSpPr>
          <p:nvPr/>
        </p:nvSpPr>
        <p:spPr bwMode="auto">
          <a:xfrm>
            <a:off x="5402263" y="5156200"/>
            <a:ext cx="1622425" cy="889000"/>
          </a:xfrm>
          <a:custGeom>
            <a:avLst/>
            <a:gdLst>
              <a:gd name="T0" fmla="*/ 2147483647 w 1023"/>
              <a:gd name="T1" fmla="*/ 0 h 560"/>
              <a:gd name="T2" fmla="*/ 2147483647 w 1023"/>
              <a:gd name="T3" fmla="*/ 2147483647 h 560"/>
              <a:gd name="T4" fmla="*/ 2147483647 w 1023"/>
              <a:gd name="T5" fmla="*/ 2147483647 h 560"/>
              <a:gd name="T6" fmla="*/ 0 w 1023"/>
              <a:gd name="T7" fmla="*/ 2147483647 h 560"/>
              <a:gd name="T8" fmla="*/ 2147483647 w 1023"/>
              <a:gd name="T9" fmla="*/ 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560"/>
              <a:gd name="T17" fmla="*/ 1023 w 1023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560">
                <a:moveTo>
                  <a:pt x="493" y="0"/>
                </a:moveTo>
                <a:lnTo>
                  <a:pt x="1022" y="274"/>
                </a:lnTo>
                <a:lnTo>
                  <a:pt x="493" y="559"/>
                </a:lnTo>
                <a:lnTo>
                  <a:pt x="0" y="274"/>
                </a:lnTo>
                <a:lnTo>
                  <a:pt x="493" y="0"/>
                </a:lnTo>
              </a:path>
            </a:pathLst>
          </a:custGeom>
          <a:solidFill>
            <a:srgbClr val="FFFFFF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Rectangle 26"/>
          <p:cNvSpPr>
            <a:spLocks noChangeArrowheads="1"/>
          </p:cNvSpPr>
          <p:nvPr/>
        </p:nvSpPr>
        <p:spPr bwMode="auto">
          <a:xfrm>
            <a:off x="5657850" y="5524500"/>
            <a:ext cx="1109663" cy="152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7"/>
          <p:cNvSpPr>
            <a:spLocks noChangeArrowheads="1"/>
          </p:cNvSpPr>
          <p:nvPr/>
        </p:nvSpPr>
        <p:spPr bwMode="auto">
          <a:xfrm>
            <a:off x="5594350" y="5218113"/>
            <a:ext cx="1262063" cy="65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32nd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repetition?</a:t>
            </a:r>
          </a:p>
        </p:txBody>
      </p:sp>
      <p:sp>
        <p:nvSpPr>
          <p:cNvPr id="21528" name="AutoShape 28"/>
          <p:cNvSpPr>
            <a:spLocks noChangeArrowheads="1"/>
          </p:cNvSpPr>
          <p:nvPr/>
        </p:nvSpPr>
        <p:spPr bwMode="auto">
          <a:xfrm>
            <a:off x="5764213" y="319088"/>
            <a:ext cx="877887" cy="255587"/>
          </a:xfrm>
          <a:prstGeom prst="roundRect">
            <a:avLst>
              <a:gd name="adj" fmla="val 4377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9"/>
          <p:cNvSpPr>
            <a:spLocks noChangeArrowheads="1"/>
          </p:cNvSpPr>
          <p:nvPr/>
        </p:nvSpPr>
        <p:spPr bwMode="auto">
          <a:xfrm>
            <a:off x="5967413" y="241300"/>
            <a:ext cx="68897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21530" name="AutoShape 30"/>
          <p:cNvSpPr>
            <a:spLocks noChangeArrowheads="1"/>
          </p:cNvSpPr>
          <p:nvPr/>
        </p:nvSpPr>
        <p:spPr bwMode="auto">
          <a:xfrm>
            <a:off x="5262563" y="1003300"/>
            <a:ext cx="1955800" cy="990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AutoShape 31"/>
          <p:cNvSpPr>
            <a:spLocks noChangeArrowheads="1"/>
          </p:cNvSpPr>
          <p:nvPr/>
        </p:nvSpPr>
        <p:spPr bwMode="auto">
          <a:xfrm>
            <a:off x="5380038" y="5168900"/>
            <a:ext cx="1635125" cy="855663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Freeform 32"/>
          <p:cNvSpPr>
            <a:spLocks/>
          </p:cNvSpPr>
          <p:nvPr/>
        </p:nvSpPr>
        <p:spPr bwMode="auto">
          <a:xfrm>
            <a:off x="3944938" y="1516063"/>
            <a:ext cx="1304925" cy="898525"/>
          </a:xfrm>
          <a:custGeom>
            <a:avLst/>
            <a:gdLst>
              <a:gd name="T0" fmla="*/ 2147483647 w 822"/>
              <a:gd name="T1" fmla="*/ 0 h 566"/>
              <a:gd name="T2" fmla="*/ 0 w 822"/>
              <a:gd name="T3" fmla="*/ 0 h 566"/>
              <a:gd name="T4" fmla="*/ 0 w 822"/>
              <a:gd name="T5" fmla="*/ 2147483647 h 566"/>
              <a:gd name="T6" fmla="*/ 0 60000 65536"/>
              <a:gd name="T7" fmla="*/ 0 60000 65536"/>
              <a:gd name="T8" fmla="*/ 0 60000 65536"/>
              <a:gd name="T9" fmla="*/ 0 w 822"/>
              <a:gd name="T10" fmla="*/ 0 h 566"/>
              <a:gd name="T11" fmla="*/ 822 w 822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" h="566">
                <a:moveTo>
                  <a:pt x="821" y="0"/>
                </a:moveTo>
                <a:lnTo>
                  <a:pt x="0" y="0"/>
                </a:lnTo>
                <a:lnTo>
                  <a:pt x="0" y="56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3" name="Freeform 33"/>
          <p:cNvSpPr>
            <a:spLocks/>
          </p:cNvSpPr>
          <p:nvPr/>
        </p:nvSpPr>
        <p:spPr bwMode="auto">
          <a:xfrm>
            <a:off x="3979863" y="3040063"/>
            <a:ext cx="2051050" cy="728662"/>
          </a:xfrm>
          <a:custGeom>
            <a:avLst/>
            <a:gdLst>
              <a:gd name="T0" fmla="*/ 0 w 1292"/>
              <a:gd name="T1" fmla="*/ 0 h 459"/>
              <a:gd name="T2" fmla="*/ 0 w 1292"/>
              <a:gd name="T3" fmla="*/ 2147483647 h 459"/>
              <a:gd name="T4" fmla="*/ 2147483647 w 1292"/>
              <a:gd name="T5" fmla="*/ 2147483647 h 459"/>
              <a:gd name="T6" fmla="*/ 2147483647 w 1292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1292"/>
              <a:gd name="T13" fmla="*/ 0 h 459"/>
              <a:gd name="T14" fmla="*/ 1292 w 1292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2" h="459">
                <a:moveTo>
                  <a:pt x="0" y="0"/>
                </a:moveTo>
                <a:lnTo>
                  <a:pt x="0" y="181"/>
                </a:lnTo>
                <a:lnTo>
                  <a:pt x="1291" y="181"/>
                </a:lnTo>
                <a:lnTo>
                  <a:pt x="1291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4" name="Freeform 34"/>
          <p:cNvSpPr>
            <a:spLocks/>
          </p:cNvSpPr>
          <p:nvPr/>
        </p:nvSpPr>
        <p:spPr bwMode="auto">
          <a:xfrm>
            <a:off x="6503988" y="1516063"/>
            <a:ext cx="1389062" cy="2236787"/>
          </a:xfrm>
          <a:custGeom>
            <a:avLst/>
            <a:gdLst>
              <a:gd name="T0" fmla="*/ 2147483647 w 875"/>
              <a:gd name="T1" fmla="*/ 0 h 1409"/>
              <a:gd name="T2" fmla="*/ 2147483647 w 875"/>
              <a:gd name="T3" fmla="*/ 0 h 1409"/>
              <a:gd name="T4" fmla="*/ 2147483647 w 875"/>
              <a:gd name="T5" fmla="*/ 2147483647 h 1409"/>
              <a:gd name="T6" fmla="*/ 0 w 875"/>
              <a:gd name="T7" fmla="*/ 2147483647 h 1409"/>
              <a:gd name="T8" fmla="*/ 0 w 875"/>
              <a:gd name="T9" fmla="*/ 2147483647 h 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"/>
              <a:gd name="T16" fmla="*/ 0 h 1409"/>
              <a:gd name="T17" fmla="*/ 875 w 875"/>
              <a:gd name="T18" fmla="*/ 1409 h 14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" h="1409">
                <a:moveTo>
                  <a:pt x="480" y="0"/>
                </a:moveTo>
                <a:lnTo>
                  <a:pt x="874" y="0"/>
                </a:lnTo>
                <a:lnTo>
                  <a:pt x="874" y="1152"/>
                </a:lnTo>
                <a:lnTo>
                  <a:pt x="0" y="1152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5" name="Freeform 35"/>
          <p:cNvSpPr>
            <a:spLocks/>
          </p:cNvSpPr>
          <p:nvPr/>
        </p:nvSpPr>
        <p:spPr bwMode="auto">
          <a:xfrm>
            <a:off x="6230938" y="4122738"/>
            <a:ext cx="3175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147483647 h 236"/>
              <a:gd name="T4" fmla="*/ 0 60000 65536"/>
              <a:gd name="T5" fmla="*/ 0 60000 65536"/>
              <a:gd name="T6" fmla="*/ 0 w 1"/>
              <a:gd name="T7" fmla="*/ 0 h 236"/>
              <a:gd name="T8" fmla="*/ 1 w 1"/>
              <a:gd name="T9" fmla="*/ 236 h 2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6" name="Freeform 36"/>
          <p:cNvSpPr>
            <a:spLocks/>
          </p:cNvSpPr>
          <p:nvPr/>
        </p:nvSpPr>
        <p:spPr bwMode="auto">
          <a:xfrm>
            <a:off x="6248400" y="4884738"/>
            <a:ext cx="1588" cy="255587"/>
          </a:xfrm>
          <a:custGeom>
            <a:avLst/>
            <a:gdLst>
              <a:gd name="T0" fmla="*/ 0 w 1"/>
              <a:gd name="T1" fmla="*/ 0 h 161"/>
              <a:gd name="T2" fmla="*/ 0 w 1"/>
              <a:gd name="T3" fmla="*/ 2147483647 h 161"/>
              <a:gd name="T4" fmla="*/ 0 60000 65536"/>
              <a:gd name="T5" fmla="*/ 0 60000 65536"/>
              <a:gd name="T6" fmla="*/ 0 w 1"/>
              <a:gd name="T7" fmla="*/ 0 h 161"/>
              <a:gd name="T8" fmla="*/ 1 w 1"/>
              <a:gd name="T9" fmla="*/ 161 h 1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1">
                <a:moveTo>
                  <a:pt x="0" y="0"/>
                </a:moveTo>
                <a:lnTo>
                  <a:pt x="0" y="1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7" name="Freeform 37"/>
          <p:cNvSpPr>
            <a:spLocks/>
          </p:cNvSpPr>
          <p:nvPr/>
        </p:nvSpPr>
        <p:spPr bwMode="auto">
          <a:xfrm>
            <a:off x="6215063" y="6070600"/>
            <a:ext cx="1587" cy="222250"/>
          </a:xfrm>
          <a:custGeom>
            <a:avLst/>
            <a:gdLst>
              <a:gd name="T0" fmla="*/ 0 w 1"/>
              <a:gd name="T1" fmla="*/ 0 h 140"/>
              <a:gd name="T2" fmla="*/ 0 w 1"/>
              <a:gd name="T3" fmla="*/ 2147483647 h 140"/>
              <a:gd name="T4" fmla="*/ 0 60000 65536"/>
              <a:gd name="T5" fmla="*/ 0 60000 65536"/>
              <a:gd name="T6" fmla="*/ 0 w 1"/>
              <a:gd name="T7" fmla="*/ 0 h 140"/>
              <a:gd name="T8" fmla="*/ 1 w 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0">
                <a:moveTo>
                  <a:pt x="0" y="0"/>
                </a:moveTo>
                <a:lnTo>
                  <a:pt x="0" y="13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Freeform 38"/>
          <p:cNvSpPr>
            <a:spLocks/>
          </p:cNvSpPr>
          <p:nvPr/>
        </p:nvSpPr>
        <p:spPr bwMode="auto">
          <a:xfrm>
            <a:off x="6215063" y="787400"/>
            <a:ext cx="2828925" cy="4827588"/>
          </a:xfrm>
          <a:custGeom>
            <a:avLst/>
            <a:gdLst>
              <a:gd name="T0" fmla="*/ 2147483647 w 1782"/>
              <a:gd name="T1" fmla="*/ 2147483647 h 3041"/>
              <a:gd name="T2" fmla="*/ 2147483647 w 1782"/>
              <a:gd name="T3" fmla="*/ 2147483647 h 3041"/>
              <a:gd name="T4" fmla="*/ 2147483647 w 1782"/>
              <a:gd name="T5" fmla="*/ 0 h 3041"/>
              <a:gd name="T6" fmla="*/ 0 w 1782"/>
              <a:gd name="T7" fmla="*/ 0 h 3041"/>
              <a:gd name="T8" fmla="*/ 0 60000 65536"/>
              <a:gd name="T9" fmla="*/ 0 60000 65536"/>
              <a:gd name="T10" fmla="*/ 0 60000 65536"/>
              <a:gd name="T11" fmla="*/ 0 60000 65536"/>
              <a:gd name="T12" fmla="*/ 0 w 1782"/>
              <a:gd name="T13" fmla="*/ 0 h 3041"/>
              <a:gd name="T14" fmla="*/ 1782 w 1782"/>
              <a:gd name="T15" fmla="*/ 3041 h 30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2" h="3041">
                <a:moveTo>
                  <a:pt x="501" y="3040"/>
                </a:moveTo>
                <a:lnTo>
                  <a:pt x="1781" y="3040"/>
                </a:lnTo>
                <a:lnTo>
                  <a:pt x="178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9" name="Freeform 39"/>
          <p:cNvSpPr>
            <a:spLocks/>
          </p:cNvSpPr>
          <p:nvPr/>
        </p:nvSpPr>
        <p:spPr bwMode="auto">
          <a:xfrm>
            <a:off x="6265863" y="584200"/>
            <a:ext cx="1587" cy="425450"/>
          </a:xfrm>
          <a:custGeom>
            <a:avLst/>
            <a:gdLst>
              <a:gd name="T0" fmla="*/ 0 w 1"/>
              <a:gd name="T1" fmla="*/ 0 h 268"/>
              <a:gd name="T2" fmla="*/ 0 w 1"/>
              <a:gd name="T3" fmla="*/ 2147483647 h 268"/>
              <a:gd name="T4" fmla="*/ 0 60000 65536"/>
              <a:gd name="T5" fmla="*/ 0 60000 65536"/>
              <a:gd name="T6" fmla="*/ 0 w 1"/>
              <a:gd name="T7" fmla="*/ 0 h 268"/>
              <a:gd name="T8" fmla="*/ 1 w 1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68">
                <a:moveTo>
                  <a:pt x="0" y="0"/>
                </a:moveTo>
                <a:lnTo>
                  <a:pt x="0" y="26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448550" cy="954088"/>
          </a:xfrm>
          <a:noFill/>
        </p:spPr>
        <p:txBody>
          <a:bodyPr/>
          <a:lstStyle/>
          <a:p>
            <a:r>
              <a:rPr lang="en-US" sz="2800" smtClean="0"/>
              <a:t>Observations on Multiply Version 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4092575"/>
          </a:xfrm>
          <a:noFill/>
        </p:spPr>
        <p:txBody>
          <a:bodyPr/>
          <a:lstStyle/>
          <a:p>
            <a:r>
              <a:rPr lang="en-US" sz="2400" smtClean="0"/>
              <a:t>1 clock per cycle =&gt; </a:t>
            </a:r>
            <a:r>
              <a:rPr lang="en-US" sz="2400" smtClean="0">
                <a:sym typeface="Symbol" pitchFamily="18" charset="2"/>
              </a:rPr>
              <a:t></a:t>
            </a:r>
            <a:r>
              <a:rPr lang="en-US" sz="2400" smtClean="0"/>
              <a:t> 100 clocks per multiply</a:t>
            </a:r>
          </a:p>
          <a:p>
            <a:pPr lvl="1"/>
            <a:r>
              <a:rPr lang="en-US" sz="2400" smtClean="0"/>
              <a:t>Ratio of multiply to add 5:1 to 100:1</a:t>
            </a:r>
          </a:p>
          <a:p>
            <a:r>
              <a:rPr lang="en-US" sz="2400" smtClean="0"/>
              <a:t>1/2 bits in multiplicand always 0</a:t>
            </a:r>
            <a:br>
              <a:rPr lang="en-US" sz="2400" smtClean="0"/>
            </a:br>
            <a:r>
              <a:rPr lang="en-US" sz="2400" smtClean="0"/>
              <a:t>=&gt; 64-bit adder is wasted</a:t>
            </a:r>
          </a:p>
          <a:p>
            <a:r>
              <a:rPr lang="en-US" sz="2400" smtClean="0"/>
              <a:t>0’s inserted in right of multiplicand as shifted</a:t>
            </a:r>
            <a:br>
              <a:rPr lang="en-US" sz="2400" smtClean="0"/>
            </a:br>
            <a:r>
              <a:rPr lang="en-US" sz="2400" smtClean="0"/>
              <a:t>=&gt; least significant bits of product never changed once formed</a:t>
            </a:r>
          </a:p>
          <a:p>
            <a:r>
              <a:rPr lang="en-US" sz="2400" smtClean="0">
                <a:solidFill>
                  <a:schemeClr val="accent1"/>
                </a:solidFill>
              </a:rPr>
              <a:t>Instead of shifting multiplicand to left, shift product to right?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 descr="10%"/>
          <p:cNvSpPr>
            <a:spLocks/>
          </p:cNvSpPr>
          <p:nvPr/>
        </p:nvSpPr>
        <p:spPr bwMode="auto">
          <a:xfrm>
            <a:off x="1547813" y="3775075"/>
            <a:ext cx="1612900" cy="579438"/>
          </a:xfrm>
          <a:custGeom>
            <a:avLst/>
            <a:gdLst>
              <a:gd name="T0" fmla="*/ 0 w 1015"/>
              <a:gd name="T1" fmla="*/ 2147483647 h 365"/>
              <a:gd name="T2" fmla="*/ 2147483647 w 1015"/>
              <a:gd name="T3" fmla="*/ 2147483647 h 365"/>
              <a:gd name="T4" fmla="*/ 2147483647 w 1015"/>
              <a:gd name="T5" fmla="*/ 2147483647 h 365"/>
              <a:gd name="T6" fmla="*/ 2147483647 w 1015"/>
              <a:gd name="T7" fmla="*/ 2147483647 h 365"/>
              <a:gd name="T8" fmla="*/ 2147483647 w 1015"/>
              <a:gd name="T9" fmla="*/ 2147483647 h 365"/>
              <a:gd name="T10" fmla="*/ 2147483647 w 1015"/>
              <a:gd name="T11" fmla="*/ 2147483647 h 365"/>
              <a:gd name="T12" fmla="*/ 2147483647 w 1015"/>
              <a:gd name="T13" fmla="*/ 0 h 365"/>
              <a:gd name="T14" fmla="*/ 0 w 1015"/>
              <a:gd name="T15" fmla="*/ 2147483647 h 3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15"/>
              <a:gd name="T25" fmla="*/ 0 h 365"/>
              <a:gd name="T26" fmla="*/ 1015 w 1015"/>
              <a:gd name="T27" fmla="*/ 365 h 3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254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0" y="-142875"/>
            <a:ext cx="8091488" cy="1077913"/>
          </a:xfrm>
          <a:noFill/>
        </p:spPr>
        <p:txBody>
          <a:bodyPr/>
          <a:lstStyle/>
          <a:p>
            <a:r>
              <a:rPr lang="en-US" sz="3200" smtClean="0"/>
              <a:t>MULTIPLY HARDWARE Version 2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343900" cy="673100"/>
          </a:xfrm>
          <a:noFill/>
        </p:spPr>
        <p:txBody>
          <a:bodyPr/>
          <a:lstStyle/>
          <a:p>
            <a:r>
              <a:rPr lang="en-US" sz="2400" u="sng" smtClean="0">
                <a:solidFill>
                  <a:schemeClr val="accent1"/>
                </a:solidFill>
              </a:rPr>
              <a:t>32</a:t>
            </a:r>
            <a:r>
              <a:rPr lang="en-US" sz="2400" smtClean="0"/>
              <a:t>-bit Multiplicand reg, </a:t>
            </a:r>
            <a:r>
              <a:rPr lang="en-US" sz="2400" u="sng" smtClean="0">
                <a:solidFill>
                  <a:schemeClr val="accent1"/>
                </a:solidFill>
              </a:rPr>
              <a:t>32</a:t>
            </a:r>
            <a:r>
              <a:rPr lang="en-US" sz="2400" smtClean="0"/>
              <a:t> -bit ALU, 64-bit Product reg, 32-bit Multiplier reg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79550" y="4713288"/>
            <a:ext cx="2830513" cy="39211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492250" y="4725988"/>
            <a:ext cx="2830513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954213" y="4732338"/>
            <a:ext cx="9810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994400" y="3495675"/>
            <a:ext cx="1500188" cy="482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007100" y="3508375"/>
            <a:ext cx="1497013" cy="479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221413" y="3473450"/>
            <a:ext cx="1195387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Multiplier</a:t>
            </a:r>
          </a:p>
        </p:txBody>
      </p:sp>
      <p:sp>
        <p:nvSpPr>
          <p:cNvPr id="23563" name="Rectangle 11" descr="10%"/>
          <p:cNvSpPr>
            <a:spLocks noChangeArrowheads="1"/>
          </p:cNvSpPr>
          <p:nvPr/>
        </p:nvSpPr>
        <p:spPr bwMode="auto">
          <a:xfrm>
            <a:off x="2185988" y="2797175"/>
            <a:ext cx="1339850" cy="39052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139950" y="2763838"/>
            <a:ext cx="14652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Multiplicand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31963" y="3879850"/>
            <a:ext cx="13049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32-bit ALU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380163" y="33051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523163" y="3535363"/>
            <a:ext cx="12668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Shift Right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489450" y="5103813"/>
            <a:ext cx="7667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5441950" y="4591050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970588" y="4827588"/>
            <a:ext cx="9556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Control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446838" y="3948113"/>
            <a:ext cx="8350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762250" y="3209925"/>
            <a:ext cx="836613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560638" y="5126038"/>
            <a:ext cx="8350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37910" name="Freeform 22"/>
          <p:cNvSpPr>
            <a:spLocks/>
          </p:cNvSpPr>
          <p:nvPr/>
        </p:nvSpPr>
        <p:spPr bwMode="auto">
          <a:xfrm>
            <a:off x="7246938" y="3903663"/>
            <a:ext cx="663575" cy="1068387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416" y="672"/>
              </a:cxn>
              <a:cxn ang="0">
                <a:pos x="416" y="0"/>
              </a:cxn>
              <a:cxn ang="0">
                <a:pos x="171" y="0"/>
              </a:cxn>
            </a:cxnLst>
            <a:rect l="0" t="0" r="r" b="b"/>
            <a:pathLst>
              <a:path w="417" h="673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3014663" y="4021138"/>
            <a:ext cx="2559050" cy="646112"/>
          </a:xfrm>
          <a:custGeom>
            <a:avLst/>
            <a:gdLst>
              <a:gd name="T0" fmla="*/ 2147483647 w 1611"/>
              <a:gd name="T1" fmla="*/ 2147483647 h 407"/>
              <a:gd name="T2" fmla="*/ 2147483647 w 1611"/>
              <a:gd name="T3" fmla="*/ 0 h 407"/>
              <a:gd name="T4" fmla="*/ 0 w 1611"/>
              <a:gd name="T5" fmla="*/ 0 h 407"/>
              <a:gd name="T6" fmla="*/ 0 60000 65536"/>
              <a:gd name="T7" fmla="*/ 0 60000 65536"/>
              <a:gd name="T8" fmla="*/ 0 60000 65536"/>
              <a:gd name="T9" fmla="*/ 0 w 1611"/>
              <a:gd name="T10" fmla="*/ 0 h 407"/>
              <a:gd name="T11" fmla="*/ 1611 w 1611"/>
              <a:gd name="T12" fmla="*/ 407 h 4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2" name="Freeform 24"/>
          <p:cNvSpPr>
            <a:spLocks/>
          </p:cNvSpPr>
          <p:nvPr/>
        </p:nvSpPr>
        <p:spPr bwMode="auto">
          <a:xfrm>
            <a:off x="4351338" y="4986338"/>
            <a:ext cx="1103312" cy="1587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0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77" name="Freeform 25"/>
          <p:cNvSpPr>
            <a:spLocks/>
          </p:cNvSpPr>
          <p:nvPr/>
        </p:nvSpPr>
        <p:spPr bwMode="auto">
          <a:xfrm>
            <a:off x="2336800" y="4376738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147483647 h 236"/>
              <a:gd name="T4" fmla="*/ 0 60000 65536"/>
              <a:gd name="T5" fmla="*/ 0 60000 65536"/>
              <a:gd name="T6" fmla="*/ 0 w 1"/>
              <a:gd name="T7" fmla="*/ 0 h 236"/>
              <a:gd name="T8" fmla="*/ 1 w 1"/>
              <a:gd name="T9" fmla="*/ 236 h 2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26"/>
          <p:cNvSpPr>
            <a:spLocks/>
          </p:cNvSpPr>
          <p:nvPr/>
        </p:nvSpPr>
        <p:spPr bwMode="auto">
          <a:xfrm>
            <a:off x="457200" y="3395663"/>
            <a:ext cx="1916113" cy="2168525"/>
          </a:xfrm>
          <a:custGeom>
            <a:avLst/>
            <a:gdLst>
              <a:gd name="T0" fmla="*/ 2147483647 w 1206"/>
              <a:gd name="T1" fmla="*/ 2147483647 h 1366"/>
              <a:gd name="T2" fmla="*/ 2147483647 w 1206"/>
              <a:gd name="T3" fmla="*/ 2147483647 h 1366"/>
              <a:gd name="T4" fmla="*/ 0 w 1206"/>
              <a:gd name="T5" fmla="*/ 2147483647 h 1366"/>
              <a:gd name="T6" fmla="*/ 0 w 1206"/>
              <a:gd name="T7" fmla="*/ 0 h 1366"/>
              <a:gd name="T8" fmla="*/ 2147483647 w 1206"/>
              <a:gd name="T9" fmla="*/ 0 h 1366"/>
              <a:gd name="T10" fmla="*/ 2147483647 w 1206"/>
              <a:gd name="T11" fmla="*/ 2147483647 h 1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6"/>
              <a:gd name="T19" fmla="*/ 0 h 1366"/>
              <a:gd name="T20" fmla="*/ 1206 w 1206"/>
              <a:gd name="T21" fmla="*/ 1366 h 13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760663" y="3208338"/>
            <a:ext cx="0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2147483647 h 364"/>
              <a:gd name="T4" fmla="*/ 0 60000 65536"/>
              <a:gd name="T5" fmla="*/ 0 60000 65536"/>
              <a:gd name="T6" fmla="*/ 0 w 1"/>
              <a:gd name="T7" fmla="*/ 0 h 364"/>
              <a:gd name="T8" fmla="*/ 0 w 1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2928938" y="47799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2741613" y="4592638"/>
            <a:ext cx="6826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Freeform 30"/>
          <p:cNvSpPr>
            <a:spLocks/>
          </p:cNvSpPr>
          <p:nvPr/>
        </p:nvSpPr>
        <p:spPr bwMode="auto">
          <a:xfrm>
            <a:off x="4367213" y="4833938"/>
            <a:ext cx="1104900" cy="1587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0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4254500" y="4398963"/>
            <a:ext cx="126841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Shift Right</a:t>
            </a:r>
          </a:p>
        </p:txBody>
      </p:sp>
      <p:sp>
        <p:nvSpPr>
          <p:cNvPr id="23584" name="Rectangle 32" descr="Light downward diagonal"/>
          <p:cNvSpPr>
            <a:spLocks noChangeArrowheads="1"/>
          </p:cNvSpPr>
          <p:nvPr/>
        </p:nvSpPr>
        <p:spPr bwMode="auto">
          <a:xfrm>
            <a:off x="7315200" y="3505200"/>
            <a:ext cx="152400" cy="4572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H="1">
            <a:off x="7080250" y="4044950"/>
            <a:ext cx="393700" cy="596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-142875"/>
            <a:ext cx="5876925" cy="954088"/>
          </a:xfrm>
          <a:noFill/>
        </p:spPr>
        <p:txBody>
          <a:bodyPr/>
          <a:lstStyle/>
          <a:p>
            <a:r>
              <a:rPr lang="en-US" sz="2800" smtClean="0"/>
              <a:t>Multiply Algorithm Version 2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192213" y="-7938"/>
            <a:ext cx="7775575" cy="6370638"/>
            <a:chOff x="819" y="152"/>
            <a:chExt cx="4898" cy="4013"/>
          </a:xfrm>
        </p:grpSpPr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3135" y="2913"/>
              <a:ext cx="1601" cy="177"/>
            </a:xfrm>
            <a:prstGeom prst="rect">
              <a:avLst/>
            </a:prstGeom>
            <a:solidFill>
              <a:srgbClr val="FFFFFF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2852" y="2837"/>
              <a:ext cx="264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3. Shift the Multiplier register right 1 bit.</a:t>
              </a:r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2843" y="2863"/>
              <a:ext cx="2621" cy="1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AutoShape 7"/>
            <p:cNvSpPr>
              <a:spLocks noChangeArrowheads="1"/>
            </p:cNvSpPr>
            <p:nvPr/>
          </p:nvSpPr>
          <p:spPr bwMode="auto">
            <a:xfrm>
              <a:off x="3618" y="3985"/>
              <a:ext cx="566" cy="162"/>
            </a:xfrm>
            <a:prstGeom prst="roundRect">
              <a:avLst>
                <a:gd name="adj" fmla="val 4354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3740" y="3936"/>
              <a:ext cx="43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Done</a:t>
              </a:r>
            </a:p>
          </p:txBody>
        </p:sp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3921" y="3740"/>
              <a:ext cx="12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Yes: 32 repetitions</a:t>
              </a:r>
            </a:p>
          </p:txBody>
        </p:sp>
        <p:sp>
          <p:nvSpPr>
            <p:cNvPr id="26637" name="Rectangle 10"/>
            <p:cNvSpPr>
              <a:spLocks noChangeArrowheads="1"/>
            </p:cNvSpPr>
            <p:nvPr/>
          </p:nvSpPr>
          <p:spPr bwMode="auto">
            <a:xfrm>
              <a:off x="3112" y="2427"/>
              <a:ext cx="1694" cy="107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1"/>
            <p:cNvSpPr>
              <a:spLocks noChangeArrowheads="1"/>
            </p:cNvSpPr>
            <p:nvPr/>
          </p:nvSpPr>
          <p:spPr bwMode="auto">
            <a:xfrm>
              <a:off x="2693" y="2360"/>
              <a:ext cx="251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2. Shift the </a:t>
              </a:r>
              <a:r>
                <a:rPr lang="en-US" u="sng">
                  <a:solidFill>
                    <a:schemeClr val="accent1"/>
                  </a:solidFill>
                </a:rPr>
                <a:t>Product register right</a:t>
              </a:r>
              <a:r>
                <a:rPr lang="en-US">
                  <a:solidFill>
                    <a:srgbClr val="000000"/>
                  </a:solidFill>
                </a:rPr>
                <a:t> 1 bit.</a:t>
              </a:r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2692" y="2377"/>
              <a:ext cx="2676" cy="1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4389" y="3323"/>
              <a:ext cx="132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No: &lt; 32 repetitions</a:t>
              </a:r>
            </a:p>
          </p:txBody>
        </p:sp>
        <p:sp>
          <p:nvSpPr>
            <p:cNvPr id="26641" name="Rectangle 14"/>
            <p:cNvSpPr>
              <a:spLocks noChangeArrowheads="1"/>
            </p:cNvSpPr>
            <p:nvPr/>
          </p:nvSpPr>
          <p:spPr bwMode="auto">
            <a:xfrm>
              <a:off x="3483" y="841"/>
              <a:ext cx="675" cy="293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555" y="754"/>
              <a:ext cx="818" cy="361"/>
              <a:chOff x="3555" y="754"/>
              <a:chExt cx="818" cy="361"/>
            </a:xfrm>
          </p:grpSpPr>
          <p:sp>
            <p:nvSpPr>
              <p:cNvPr id="26664" name="Rectangle 15"/>
              <p:cNvSpPr>
                <a:spLocks noChangeArrowheads="1"/>
              </p:cNvSpPr>
              <p:nvPr/>
            </p:nvSpPr>
            <p:spPr bwMode="auto">
              <a:xfrm>
                <a:off x="3562" y="754"/>
                <a:ext cx="22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1.</a:t>
                </a: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3555" y="780"/>
                <a:ext cx="818" cy="335"/>
                <a:chOff x="3555" y="780"/>
                <a:chExt cx="818" cy="335"/>
              </a:xfrm>
            </p:grpSpPr>
            <p:sp>
              <p:nvSpPr>
                <p:cNvPr id="26666" name="Rectangle 16"/>
                <p:cNvSpPr>
                  <a:spLocks noChangeArrowheads="1"/>
                </p:cNvSpPr>
                <p:nvPr/>
              </p:nvSpPr>
              <p:spPr bwMode="auto">
                <a:xfrm>
                  <a:off x="3721" y="780"/>
                  <a:ext cx="378" cy="2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Test</a:t>
                  </a:r>
                </a:p>
              </p:txBody>
            </p:sp>
            <p:sp>
              <p:nvSpPr>
                <p:cNvPr id="26667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5" y="886"/>
                  <a:ext cx="818" cy="2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Multiplier0</a:t>
                  </a:r>
                </a:p>
              </p:txBody>
            </p:sp>
          </p:grpSp>
        </p:grpSp>
        <p:sp>
          <p:nvSpPr>
            <p:cNvPr id="26643" name="Rectangle 20"/>
            <p:cNvSpPr>
              <a:spLocks noChangeArrowheads="1"/>
            </p:cNvSpPr>
            <p:nvPr/>
          </p:nvSpPr>
          <p:spPr bwMode="auto">
            <a:xfrm>
              <a:off x="4522" y="742"/>
              <a:ext cx="10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Multiplier0 = 0</a:t>
              </a:r>
            </a:p>
          </p:txBody>
        </p:sp>
        <p:sp>
          <p:nvSpPr>
            <p:cNvPr id="26644" name="Rectangle 21"/>
            <p:cNvSpPr>
              <a:spLocks noChangeArrowheads="1"/>
            </p:cNvSpPr>
            <p:nvPr/>
          </p:nvSpPr>
          <p:spPr bwMode="auto">
            <a:xfrm>
              <a:off x="2438" y="690"/>
              <a:ext cx="10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Multiplier0 = 1</a:t>
              </a:r>
            </a:p>
          </p:txBody>
        </p:sp>
        <p:sp>
          <p:nvSpPr>
            <p:cNvPr id="26645" name="Rectangle 22"/>
            <p:cNvSpPr>
              <a:spLocks noChangeArrowheads="1"/>
            </p:cNvSpPr>
            <p:nvPr/>
          </p:nvSpPr>
          <p:spPr bwMode="auto">
            <a:xfrm>
              <a:off x="1897" y="1628"/>
              <a:ext cx="1867" cy="212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819" y="1543"/>
              <a:ext cx="3358" cy="411"/>
              <a:chOff x="819" y="1543"/>
              <a:chExt cx="3358" cy="411"/>
            </a:xfrm>
          </p:grpSpPr>
          <p:sp>
            <p:nvSpPr>
              <p:cNvPr id="26662" name="Rectangle 23"/>
              <p:cNvSpPr>
                <a:spLocks noChangeArrowheads="1"/>
              </p:cNvSpPr>
              <p:nvPr/>
            </p:nvSpPr>
            <p:spPr bwMode="auto">
              <a:xfrm>
                <a:off x="819" y="1552"/>
                <a:ext cx="3358" cy="40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1a. Add multiplicand to </a:t>
                </a:r>
                <a:r>
                  <a:rPr lang="en-US" u="sng">
                    <a:solidFill>
                      <a:schemeClr val="accent1"/>
                    </a:solidFill>
                  </a:rPr>
                  <a:t>the left half of</a:t>
                </a: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product &amp; </a:t>
                </a:r>
              </a:p>
              <a:p>
                <a:r>
                  <a:rPr lang="en-US">
                    <a:solidFill>
                      <a:srgbClr val="000000"/>
                    </a:solidFill>
                  </a:rPr>
                  <a:t>      place the result in </a:t>
                </a:r>
                <a:r>
                  <a:rPr lang="en-US" u="sng">
                    <a:solidFill>
                      <a:schemeClr val="accent1"/>
                    </a:solidFill>
                  </a:rPr>
                  <a:t>the left half of</a:t>
                </a: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Product register</a:t>
                </a:r>
              </a:p>
            </p:txBody>
          </p:sp>
          <p:sp>
            <p:nvSpPr>
              <p:cNvPr id="26663" name="Rectangle 24"/>
              <p:cNvSpPr>
                <a:spLocks noChangeArrowheads="1"/>
              </p:cNvSpPr>
              <p:nvPr/>
            </p:nvSpPr>
            <p:spPr bwMode="auto">
              <a:xfrm>
                <a:off x="819" y="1543"/>
                <a:ext cx="3334" cy="37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47" name="Freeform 26"/>
            <p:cNvSpPr>
              <a:spLocks/>
            </p:cNvSpPr>
            <p:nvPr/>
          </p:nvSpPr>
          <p:spPr bwMode="auto">
            <a:xfrm>
              <a:off x="3402" y="3248"/>
              <a:ext cx="1023" cy="560"/>
            </a:xfrm>
            <a:custGeom>
              <a:avLst/>
              <a:gdLst>
                <a:gd name="T0" fmla="*/ 493 w 1023"/>
                <a:gd name="T1" fmla="*/ 0 h 560"/>
                <a:gd name="T2" fmla="*/ 1022 w 1023"/>
                <a:gd name="T3" fmla="*/ 274 h 560"/>
                <a:gd name="T4" fmla="*/ 493 w 1023"/>
                <a:gd name="T5" fmla="*/ 559 h 560"/>
                <a:gd name="T6" fmla="*/ 0 w 1023"/>
                <a:gd name="T7" fmla="*/ 274 h 560"/>
                <a:gd name="T8" fmla="*/ 493 w 1023"/>
                <a:gd name="T9" fmla="*/ 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560"/>
                <a:gd name="T17" fmla="*/ 1023 w 1023"/>
                <a:gd name="T18" fmla="*/ 560 h 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560">
                  <a:moveTo>
                    <a:pt x="493" y="0"/>
                  </a:moveTo>
                  <a:lnTo>
                    <a:pt x="1022" y="274"/>
                  </a:lnTo>
                  <a:lnTo>
                    <a:pt x="493" y="559"/>
                  </a:lnTo>
                  <a:lnTo>
                    <a:pt x="0" y="274"/>
                  </a:lnTo>
                  <a:lnTo>
                    <a:pt x="493" y="0"/>
                  </a:lnTo>
                </a:path>
              </a:pathLst>
            </a:custGeom>
            <a:solidFill>
              <a:srgbClr val="FFFFFF"/>
            </a:solid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Rectangle 27"/>
            <p:cNvSpPr>
              <a:spLocks noChangeArrowheads="1"/>
            </p:cNvSpPr>
            <p:nvPr/>
          </p:nvSpPr>
          <p:spPr bwMode="auto">
            <a:xfrm>
              <a:off x="3564" y="3480"/>
              <a:ext cx="698" cy="9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8"/>
            <p:cNvSpPr>
              <a:spLocks noChangeArrowheads="1"/>
            </p:cNvSpPr>
            <p:nvPr/>
          </p:nvSpPr>
          <p:spPr bwMode="auto">
            <a:xfrm>
              <a:off x="3528" y="3287"/>
              <a:ext cx="786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32nd 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</a:rPr>
                <a:t>repetition?</a:t>
              </a:r>
            </a:p>
          </p:txBody>
        </p:sp>
        <p:sp>
          <p:nvSpPr>
            <p:cNvPr id="26650" name="AutoShape 29"/>
            <p:cNvSpPr>
              <a:spLocks noChangeArrowheads="1"/>
            </p:cNvSpPr>
            <p:nvPr/>
          </p:nvSpPr>
          <p:spPr bwMode="auto">
            <a:xfrm>
              <a:off x="3630" y="201"/>
              <a:ext cx="554" cy="161"/>
            </a:xfrm>
            <a:prstGeom prst="roundRect">
              <a:avLst>
                <a:gd name="adj" fmla="val 43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Rectangle 30"/>
            <p:cNvSpPr>
              <a:spLocks noChangeArrowheads="1"/>
            </p:cNvSpPr>
            <p:nvPr/>
          </p:nvSpPr>
          <p:spPr bwMode="auto">
            <a:xfrm>
              <a:off x="3759" y="152"/>
              <a:ext cx="42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26652" name="AutoShape 31"/>
            <p:cNvSpPr>
              <a:spLocks noChangeArrowheads="1"/>
            </p:cNvSpPr>
            <p:nvPr/>
          </p:nvSpPr>
          <p:spPr bwMode="auto">
            <a:xfrm>
              <a:off x="3315" y="632"/>
              <a:ext cx="1232" cy="62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AutoShape 32"/>
            <p:cNvSpPr>
              <a:spLocks noChangeArrowheads="1"/>
            </p:cNvSpPr>
            <p:nvPr/>
          </p:nvSpPr>
          <p:spPr bwMode="auto">
            <a:xfrm>
              <a:off x="3389" y="3256"/>
              <a:ext cx="1030" cy="539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3"/>
            <p:cNvSpPr>
              <a:spLocks/>
            </p:cNvSpPr>
            <p:nvPr/>
          </p:nvSpPr>
          <p:spPr bwMode="auto">
            <a:xfrm>
              <a:off x="2485" y="955"/>
              <a:ext cx="822" cy="566"/>
            </a:xfrm>
            <a:custGeom>
              <a:avLst/>
              <a:gdLst>
                <a:gd name="T0" fmla="*/ 821 w 822"/>
                <a:gd name="T1" fmla="*/ 0 h 566"/>
                <a:gd name="T2" fmla="*/ 0 w 822"/>
                <a:gd name="T3" fmla="*/ 0 h 566"/>
                <a:gd name="T4" fmla="*/ 0 w 822"/>
                <a:gd name="T5" fmla="*/ 565 h 566"/>
                <a:gd name="T6" fmla="*/ 0 60000 65536"/>
                <a:gd name="T7" fmla="*/ 0 60000 65536"/>
                <a:gd name="T8" fmla="*/ 0 60000 65536"/>
                <a:gd name="T9" fmla="*/ 0 w 822"/>
                <a:gd name="T10" fmla="*/ 0 h 566"/>
                <a:gd name="T11" fmla="*/ 822 w 822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2" h="566">
                  <a:moveTo>
                    <a:pt x="821" y="0"/>
                  </a:moveTo>
                  <a:lnTo>
                    <a:pt x="0" y="0"/>
                  </a:lnTo>
                  <a:lnTo>
                    <a:pt x="0" y="56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Freeform 34"/>
            <p:cNvSpPr>
              <a:spLocks/>
            </p:cNvSpPr>
            <p:nvPr/>
          </p:nvSpPr>
          <p:spPr bwMode="auto">
            <a:xfrm>
              <a:off x="2507" y="1915"/>
              <a:ext cx="1292" cy="459"/>
            </a:xfrm>
            <a:custGeom>
              <a:avLst/>
              <a:gdLst>
                <a:gd name="T0" fmla="*/ 0 w 1292"/>
                <a:gd name="T1" fmla="*/ 0 h 459"/>
                <a:gd name="T2" fmla="*/ 0 w 1292"/>
                <a:gd name="T3" fmla="*/ 181 h 459"/>
                <a:gd name="T4" fmla="*/ 1291 w 1292"/>
                <a:gd name="T5" fmla="*/ 181 h 459"/>
                <a:gd name="T6" fmla="*/ 1291 w 1292"/>
                <a:gd name="T7" fmla="*/ 458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2"/>
                <a:gd name="T13" fmla="*/ 0 h 459"/>
                <a:gd name="T14" fmla="*/ 1292 w 1292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2" h="459">
                  <a:moveTo>
                    <a:pt x="0" y="0"/>
                  </a:moveTo>
                  <a:lnTo>
                    <a:pt x="0" y="181"/>
                  </a:lnTo>
                  <a:lnTo>
                    <a:pt x="1291" y="181"/>
                  </a:lnTo>
                  <a:lnTo>
                    <a:pt x="1291" y="4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35"/>
            <p:cNvSpPr>
              <a:spLocks/>
            </p:cNvSpPr>
            <p:nvPr/>
          </p:nvSpPr>
          <p:spPr bwMode="auto">
            <a:xfrm>
              <a:off x="4097" y="955"/>
              <a:ext cx="875" cy="1409"/>
            </a:xfrm>
            <a:custGeom>
              <a:avLst/>
              <a:gdLst>
                <a:gd name="T0" fmla="*/ 480 w 875"/>
                <a:gd name="T1" fmla="*/ 0 h 1409"/>
                <a:gd name="T2" fmla="*/ 874 w 875"/>
                <a:gd name="T3" fmla="*/ 0 h 1409"/>
                <a:gd name="T4" fmla="*/ 874 w 875"/>
                <a:gd name="T5" fmla="*/ 1152 h 1409"/>
                <a:gd name="T6" fmla="*/ 0 w 875"/>
                <a:gd name="T7" fmla="*/ 1152 h 1409"/>
                <a:gd name="T8" fmla="*/ 0 w 875"/>
                <a:gd name="T9" fmla="*/ 1408 h 1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1409"/>
                <a:gd name="T17" fmla="*/ 875 w 875"/>
                <a:gd name="T18" fmla="*/ 1409 h 1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1409">
                  <a:moveTo>
                    <a:pt x="480" y="0"/>
                  </a:moveTo>
                  <a:lnTo>
                    <a:pt x="874" y="0"/>
                  </a:lnTo>
                  <a:lnTo>
                    <a:pt x="874" y="1152"/>
                  </a:lnTo>
                  <a:lnTo>
                    <a:pt x="0" y="1152"/>
                  </a:lnTo>
                  <a:lnTo>
                    <a:pt x="0" y="14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Freeform 36"/>
            <p:cNvSpPr>
              <a:spLocks/>
            </p:cNvSpPr>
            <p:nvPr/>
          </p:nvSpPr>
          <p:spPr bwMode="auto">
            <a:xfrm>
              <a:off x="3925" y="2597"/>
              <a:ext cx="1" cy="236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5 h 236"/>
                <a:gd name="T4" fmla="*/ 0 60000 65536"/>
                <a:gd name="T5" fmla="*/ 0 60000 65536"/>
                <a:gd name="T6" fmla="*/ 0 w 1"/>
                <a:gd name="T7" fmla="*/ 0 h 236"/>
                <a:gd name="T8" fmla="*/ 1 w 1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6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37"/>
            <p:cNvSpPr>
              <a:spLocks/>
            </p:cNvSpPr>
            <p:nvPr/>
          </p:nvSpPr>
          <p:spPr bwMode="auto">
            <a:xfrm>
              <a:off x="3936" y="3077"/>
              <a:ext cx="1" cy="161"/>
            </a:xfrm>
            <a:custGeom>
              <a:avLst/>
              <a:gdLst>
                <a:gd name="T0" fmla="*/ 0 w 1"/>
                <a:gd name="T1" fmla="*/ 0 h 161"/>
                <a:gd name="T2" fmla="*/ 0 w 1"/>
                <a:gd name="T3" fmla="*/ 160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0" y="0"/>
                  </a:moveTo>
                  <a:lnTo>
                    <a:pt x="0" y="16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38"/>
            <p:cNvSpPr>
              <a:spLocks/>
            </p:cNvSpPr>
            <p:nvPr/>
          </p:nvSpPr>
          <p:spPr bwMode="auto">
            <a:xfrm>
              <a:off x="3915" y="3824"/>
              <a:ext cx="1" cy="140"/>
            </a:xfrm>
            <a:custGeom>
              <a:avLst/>
              <a:gdLst>
                <a:gd name="T0" fmla="*/ 0 w 1"/>
                <a:gd name="T1" fmla="*/ 0 h 140"/>
                <a:gd name="T2" fmla="*/ 0 w 1"/>
                <a:gd name="T3" fmla="*/ 139 h 140"/>
                <a:gd name="T4" fmla="*/ 0 60000 65536"/>
                <a:gd name="T5" fmla="*/ 0 60000 65536"/>
                <a:gd name="T6" fmla="*/ 0 w 1"/>
                <a:gd name="T7" fmla="*/ 0 h 140"/>
                <a:gd name="T8" fmla="*/ 1 w 1"/>
                <a:gd name="T9" fmla="*/ 140 h 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0">
                  <a:moveTo>
                    <a:pt x="0" y="0"/>
                  </a:moveTo>
                  <a:lnTo>
                    <a:pt x="0" y="13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39"/>
            <p:cNvSpPr>
              <a:spLocks/>
            </p:cNvSpPr>
            <p:nvPr/>
          </p:nvSpPr>
          <p:spPr bwMode="auto">
            <a:xfrm>
              <a:off x="3915" y="496"/>
              <a:ext cx="1782" cy="3041"/>
            </a:xfrm>
            <a:custGeom>
              <a:avLst/>
              <a:gdLst>
                <a:gd name="T0" fmla="*/ 501 w 1782"/>
                <a:gd name="T1" fmla="*/ 3040 h 3041"/>
                <a:gd name="T2" fmla="*/ 1781 w 1782"/>
                <a:gd name="T3" fmla="*/ 3040 h 3041"/>
                <a:gd name="T4" fmla="*/ 1781 w 1782"/>
                <a:gd name="T5" fmla="*/ 0 h 3041"/>
                <a:gd name="T6" fmla="*/ 0 w 1782"/>
                <a:gd name="T7" fmla="*/ 0 h 3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2"/>
                <a:gd name="T13" fmla="*/ 0 h 3041"/>
                <a:gd name="T14" fmla="*/ 1782 w 1782"/>
                <a:gd name="T15" fmla="*/ 3041 h 3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2" h="3041">
                  <a:moveTo>
                    <a:pt x="501" y="3040"/>
                  </a:moveTo>
                  <a:lnTo>
                    <a:pt x="1781" y="3040"/>
                  </a:lnTo>
                  <a:lnTo>
                    <a:pt x="1781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40"/>
            <p:cNvSpPr>
              <a:spLocks/>
            </p:cNvSpPr>
            <p:nvPr/>
          </p:nvSpPr>
          <p:spPr bwMode="auto">
            <a:xfrm>
              <a:off x="3925" y="379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61913" y="3254375"/>
            <a:ext cx="3790950" cy="314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      0000 0000     0011       0010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 </a:t>
            </a:r>
            <a:r>
              <a:rPr lang="en-US">
                <a:solidFill>
                  <a:schemeClr val="hlink"/>
                </a:solidFill>
              </a:rPr>
              <a:t>0010 0000</a:t>
            </a:r>
            <a:r>
              <a:rPr lang="en-US"/>
              <a:t>   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 </a:t>
            </a:r>
            <a:r>
              <a:rPr lang="en-US">
                <a:solidFill>
                  <a:schemeClr val="hlink"/>
                </a:solidFill>
              </a:rPr>
              <a:t>0001 0000</a:t>
            </a:r>
            <a:r>
              <a:rPr lang="en-US"/>
              <a:t>   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 0001 0000     </a:t>
            </a:r>
            <a:r>
              <a:rPr lang="en-US">
                <a:solidFill>
                  <a:schemeClr val="hlink"/>
                </a:solidFill>
              </a:rPr>
              <a:t>0001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 </a:t>
            </a:r>
            <a:r>
              <a:rPr lang="en-US">
                <a:solidFill>
                  <a:schemeClr val="hlink"/>
                </a:solidFill>
              </a:rPr>
              <a:t>0011 0000</a:t>
            </a:r>
            <a:r>
              <a:rPr lang="en-US"/>
              <a:t>     0001       0010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 </a:t>
            </a:r>
            <a:r>
              <a:rPr lang="en-US">
                <a:solidFill>
                  <a:schemeClr val="hlink"/>
                </a:solidFill>
              </a:rPr>
              <a:t>0001 1000</a:t>
            </a:r>
            <a:r>
              <a:rPr lang="en-US"/>
              <a:t>     0001       0010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 0001 1000     </a:t>
            </a:r>
            <a:r>
              <a:rPr lang="en-US">
                <a:solidFill>
                  <a:schemeClr val="hlink"/>
                </a:solidFill>
              </a:rPr>
              <a:t>0000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 </a:t>
            </a:r>
            <a:r>
              <a:rPr lang="en-US">
                <a:solidFill>
                  <a:schemeClr val="hlink"/>
                </a:solidFill>
              </a:rPr>
              <a:t>0001 1000</a:t>
            </a:r>
            <a:r>
              <a:rPr lang="en-US"/>
              <a:t>     0000       0010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 </a:t>
            </a:r>
            <a:r>
              <a:rPr lang="en-US">
                <a:solidFill>
                  <a:schemeClr val="hlink"/>
                </a:solidFill>
              </a:rPr>
              <a:t>0000 1100</a:t>
            </a:r>
            <a:r>
              <a:rPr lang="en-US"/>
              <a:t>     0000       0010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 0000 1100     </a:t>
            </a:r>
            <a:r>
              <a:rPr lang="en-US">
                <a:solidFill>
                  <a:schemeClr val="hlink"/>
                </a:solidFill>
              </a:rPr>
              <a:t>0000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 </a:t>
            </a:r>
            <a:r>
              <a:rPr lang="en-US">
                <a:solidFill>
                  <a:schemeClr val="hlink"/>
                </a:solidFill>
              </a:rPr>
              <a:t>0000 1100</a:t>
            </a:r>
            <a:r>
              <a:rPr lang="en-US"/>
              <a:t>     0000       0010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 </a:t>
            </a:r>
            <a:r>
              <a:rPr lang="en-US">
                <a:solidFill>
                  <a:schemeClr val="hlink"/>
                </a:solidFill>
              </a:rPr>
              <a:t>0000 0110</a:t>
            </a:r>
            <a:r>
              <a:rPr lang="en-US"/>
              <a:t>     0000       0010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 0000 0110     </a:t>
            </a:r>
            <a:r>
              <a:rPr lang="en-US">
                <a:solidFill>
                  <a:schemeClr val="hlink"/>
                </a:solidFill>
              </a:rPr>
              <a:t>0000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endParaRPr lang="en-US"/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>
                <a:solidFill>
                  <a:schemeClr val="accent1"/>
                </a:solidFill>
              </a:rPr>
              <a:t>      0000 0110     0000       0010</a:t>
            </a:r>
            <a:endParaRPr lang="en-US"/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623888" y="2924175"/>
            <a:ext cx="4192587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 u="sng">
                <a:solidFill>
                  <a:schemeClr val="accent2"/>
                </a:solidFill>
              </a:rPr>
              <a:t>Product   Multiplier  Multiplicand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7" grpId="0" build="p" autoUpdateAnimBg="0"/>
      <p:bldP spid="3997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4591050" cy="954088"/>
          </a:xfrm>
          <a:noFill/>
        </p:spPr>
        <p:txBody>
          <a:bodyPr/>
          <a:lstStyle/>
          <a:p>
            <a:r>
              <a:rPr lang="en-US" sz="2800" smtClean="0"/>
              <a:t>Still more wasted space!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92213" y="-7938"/>
            <a:ext cx="7775575" cy="6370638"/>
            <a:chOff x="819" y="152"/>
            <a:chExt cx="4898" cy="4013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3135" y="2913"/>
              <a:ext cx="1601" cy="177"/>
            </a:xfrm>
            <a:prstGeom prst="rect">
              <a:avLst/>
            </a:prstGeom>
            <a:solidFill>
              <a:srgbClr val="FFFFFF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2852" y="2837"/>
              <a:ext cx="264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3. Shift the Multiplier register right 1 bit.</a:t>
              </a:r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2843" y="2863"/>
              <a:ext cx="2621" cy="1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3618" y="3985"/>
              <a:ext cx="566" cy="162"/>
            </a:xfrm>
            <a:prstGeom prst="roundRect">
              <a:avLst>
                <a:gd name="adj" fmla="val 4354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3740" y="3936"/>
              <a:ext cx="43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Done</a:t>
              </a: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3921" y="3740"/>
              <a:ext cx="125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Yes: 32 repetitions</a:t>
              </a: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3112" y="2427"/>
              <a:ext cx="1694" cy="107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2693" y="2360"/>
              <a:ext cx="2510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2. Shift the </a:t>
              </a:r>
              <a:r>
                <a:rPr lang="en-US" u="sng">
                  <a:solidFill>
                    <a:schemeClr val="accent1"/>
                  </a:solidFill>
                </a:rPr>
                <a:t>Product register right</a:t>
              </a:r>
              <a:r>
                <a:rPr lang="en-US">
                  <a:solidFill>
                    <a:srgbClr val="000000"/>
                  </a:solidFill>
                </a:rPr>
                <a:t> 1 bit.</a:t>
              </a: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2692" y="2377"/>
              <a:ext cx="2676" cy="1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3"/>
            <p:cNvSpPr>
              <a:spLocks noChangeArrowheads="1"/>
            </p:cNvSpPr>
            <p:nvPr/>
          </p:nvSpPr>
          <p:spPr bwMode="auto">
            <a:xfrm>
              <a:off x="4389" y="3323"/>
              <a:ext cx="132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No: &lt; 32 repetitions</a:t>
              </a:r>
            </a:p>
          </p:txBody>
        </p:sp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3483" y="841"/>
              <a:ext cx="675" cy="293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555" y="754"/>
              <a:ext cx="818" cy="361"/>
              <a:chOff x="3555" y="754"/>
              <a:chExt cx="818" cy="361"/>
            </a:xfrm>
          </p:grpSpPr>
          <p:sp>
            <p:nvSpPr>
              <p:cNvPr id="27688" name="Rectangle 16"/>
              <p:cNvSpPr>
                <a:spLocks noChangeArrowheads="1"/>
              </p:cNvSpPr>
              <p:nvPr/>
            </p:nvSpPr>
            <p:spPr bwMode="auto">
              <a:xfrm>
                <a:off x="3562" y="754"/>
                <a:ext cx="22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1.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3555" y="780"/>
                <a:ext cx="818" cy="335"/>
                <a:chOff x="3555" y="780"/>
                <a:chExt cx="818" cy="335"/>
              </a:xfrm>
            </p:grpSpPr>
            <p:sp>
              <p:nvSpPr>
                <p:cNvPr id="27690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1" y="780"/>
                  <a:ext cx="378" cy="2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Test</a:t>
                  </a:r>
                </a:p>
              </p:txBody>
            </p:sp>
            <p:sp>
              <p:nvSpPr>
                <p:cNvPr id="27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5" y="886"/>
                  <a:ext cx="818" cy="229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00"/>
                      </a:solidFill>
                    </a:rPr>
                    <a:t>Multiplier0</a:t>
                  </a:r>
                </a:p>
              </p:txBody>
            </p:sp>
          </p:grpSp>
        </p:grp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4522" y="742"/>
              <a:ext cx="10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Multiplier0 = 0</a:t>
              </a:r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438" y="690"/>
              <a:ext cx="104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Multiplier0 = 1</a:t>
              </a:r>
            </a:p>
          </p:txBody>
        </p:sp>
        <p:sp>
          <p:nvSpPr>
            <p:cNvPr id="27669" name="Rectangle 22"/>
            <p:cNvSpPr>
              <a:spLocks noChangeArrowheads="1"/>
            </p:cNvSpPr>
            <p:nvPr/>
          </p:nvSpPr>
          <p:spPr bwMode="auto">
            <a:xfrm>
              <a:off x="1897" y="1628"/>
              <a:ext cx="1867" cy="212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819" y="1543"/>
              <a:ext cx="3358" cy="411"/>
              <a:chOff x="819" y="1543"/>
              <a:chExt cx="3358" cy="411"/>
            </a:xfrm>
          </p:grpSpPr>
          <p:sp>
            <p:nvSpPr>
              <p:cNvPr id="27686" name="Rectangle 24"/>
              <p:cNvSpPr>
                <a:spLocks noChangeArrowheads="1"/>
              </p:cNvSpPr>
              <p:nvPr/>
            </p:nvSpPr>
            <p:spPr bwMode="auto">
              <a:xfrm>
                <a:off x="819" y="1552"/>
                <a:ext cx="3358" cy="40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1a. Add multiplicand to </a:t>
                </a:r>
                <a:r>
                  <a:rPr lang="en-US" u="sng">
                    <a:solidFill>
                      <a:schemeClr val="accent1"/>
                    </a:solidFill>
                  </a:rPr>
                  <a:t>the left half of</a:t>
                </a: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product &amp; </a:t>
                </a:r>
              </a:p>
              <a:p>
                <a:r>
                  <a:rPr lang="en-US">
                    <a:solidFill>
                      <a:srgbClr val="000000"/>
                    </a:solidFill>
                  </a:rPr>
                  <a:t>      place the result in </a:t>
                </a:r>
                <a:r>
                  <a:rPr lang="en-US" u="sng">
                    <a:solidFill>
                      <a:schemeClr val="accent1"/>
                    </a:solidFill>
                  </a:rPr>
                  <a:t>the left half of</a:t>
                </a: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rgbClr val="000000"/>
                    </a:solidFill>
                  </a:rPr>
                  <a:t>Product register</a:t>
                </a:r>
              </a:p>
            </p:txBody>
          </p:sp>
          <p:sp>
            <p:nvSpPr>
              <p:cNvPr id="27687" name="Rectangle 25"/>
              <p:cNvSpPr>
                <a:spLocks noChangeArrowheads="1"/>
              </p:cNvSpPr>
              <p:nvPr/>
            </p:nvSpPr>
            <p:spPr bwMode="auto">
              <a:xfrm>
                <a:off x="819" y="1543"/>
                <a:ext cx="3334" cy="37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1" name="Freeform 26"/>
            <p:cNvSpPr>
              <a:spLocks/>
            </p:cNvSpPr>
            <p:nvPr/>
          </p:nvSpPr>
          <p:spPr bwMode="auto">
            <a:xfrm>
              <a:off x="3402" y="3248"/>
              <a:ext cx="1023" cy="560"/>
            </a:xfrm>
            <a:custGeom>
              <a:avLst/>
              <a:gdLst>
                <a:gd name="T0" fmla="*/ 493 w 1023"/>
                <a:gd name="T1" fmla="*/ 0 h 560"/>
                <a:gd name="T2" fmla="*/ 1022 w 1023"/>
                <a:gd name="T3" fmla="*/ 274 h 560"/>
                <a:gd name="T4" fmla="*/ 493 w 1023"/>
                <a:gd name="T5" fmla="*/ 559 h 560"/>
                <a:gd name="T6" fmla="*/ 0 w 1023"/>
                <a:gd name="T7" fmla="*/ 274 h 560"/>
                <a:gd name="T8" fmla="*/ 493 w 1023"/>
                <a:gd name="T9" fmla="*/ 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"/>
                <a:gd name="T16" fmla="*/ 0 h 560"/>
                <a:gd name="T17" fmla="*/ 1023 w 1023"/>
                <a:gd name="T18" fmla="*/ 560 h 5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" h="560">
                  <a:moveTo>
                    <a:pt x="493" y="0"/>
                  </a:moveTo>
                  <a:lnTo>
                    <a:pt x="1022" y="274"/>
                  </a:lnTo>
                  <a:lnTo>
                    <a:pt x="493" y="559"/>
                  </a:lnTo>
                  <a:lnTo>
                    <a:pt x="0" y="274"/>
                  </a:lnTo>
                  <a:lnTo>
                    <a:pt x="493" y="0"/>
                  </a:lnTo>
                </a:path>
              </a:pathLst>
            </a:custGeom>
            <a:solidFill>
              <a:srgbClr val="FFFFFF"/>
            </a:solid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7"/>
            <p:cNvSpPr>
              <a:spLocks noChangeArrowheads="1"/>
            </p:cNvSpPr>
            <p:nvPr/>
          </p:nvSpPr>
          <p:spPr bwMode="auto">
            <a:xfrm>
              <a:off x="3564" y="3480"/>
              <a:ext cx="698" cy="9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28"/>
            <p:cNvSpPr>
              <a:spLocks noChangeArrowheads="1"/>
            </p:cNvSpPr>
            <p:nvPr/>
          </p:nvSpPr>
          <p:spPr bwMode="auto">
            <a:xfrm>
              <a:off x="3528" y="3287"/>
              <a:ext cx="786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32nd </a:t>
              </a:r>
            </a:p>
            <a:p>
              <a:pPr algn="ctr"/>
              <a:r>
                <a:rPr lang="en-US">
                  <a:solidFill>
                    <a:srgbClr val="000000"/>
                  </a:solidFill>
                </a:rPr>
                <a:t>repetition?</a:t>
              </a:r>
            </a:p>
          </p:txBody>
        </p:sp>
        <p:sp>
          <p:nvSpPr>
            <p:cNvPr id="27674" name="AutoShape 29"/>
            <p:cNvSpPr>
              <a:spLocks noChangeArrowheads="1"/>
            </p:cNvSpPr>
            <p:nvPr/>
          </p:nvSpPr>
          <p:spPr bwMode="auto">
            <a:xfrm>
              <a:off x="3630" y="201"/>
              <a:ext cx="554" cy="161"/>
            </a:xfrm>
            <a:prstGeom prst="roundRect">
              <a:avLst>
                <a:gd name="adj" fmla="val 4377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30"/>
            <p:cNvSpPr>
              <a:spLocks noChangeArrowheads="1"/>
            </p:cNvSpPr>
            <p:nvPr/>
          </p:nvSpPr>
          <p:spPr bwMode="auto">
            <a:xfrm>
              <a:off x="3759" y="152"/>
              <a:ext cx="42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Start</a:t>
              </a:r>
            </a:p>
          </p:txBody>
        </p:sp>
        <p:sp>
          <p:nvSpPr>
            <p:cNvPr id="27676" name="AutoShape 31"/>
            <p:cNvSpPr>
              <a:spLocks noChangeArrowheads="1"/>
            </p:cNvSpPr>
            <p:nvPr/>
          </p:nvSpPr>
          <p:spPr bwMode="auto">
            <a:xfrm>
              <a:off x="3315" y="632"/>
              <a:ext cx="1232" cy="62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AutoShape 32"/>
            <p:cNvSpPr>
              <a:spLocks noChangeArrowheads="1"/>
            </p:cNvSpPr>
            <p:nvPr/>
          </p:nvSpPr>
          <p:spPr bwMode="auto">
            <a:xfrm>
              <a:off x="3389" y="3256"/>
              <a:ext cx="1030" cy="539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Freeform 33"/>
            <p:cNvSpPr>
              <a:spLocks/>
            </p:cNvSpPr>
            <p:nvPr/>
          </p:nvSpPr>
          <p:spPr bwMode="auto">
            <a:xfrm>
              <a:off x="2485" y="955"/>
              <a:ext cx="822" cy="566"/>
            </a:xfrm>
            <a:custGeom>
              <a:avLst/>
              <a:gdLst>
                <a:gd name="T0" fmla="*/ 821 w 822"/>
                <a:gd name="T1" fmla="*/ 0 h 566"/>
                <a:gd name="T2" fmla="*/ 0 w 822"/>
                <a:gd name="T3" fmla="*/ 0 h 566"/>
                <a:gd name="T4" fmla="*/ 0 w 822"/>
                <a:gd name="T5" fmla="*/ 565 h 566"/>
                <a:gd name="T6" fmla="*/ 0 60000 65536"/>
                <a:gd name="T7" fmla="*/ 0 60000 65536"/>
                <a:gd name="T8" fmla="*/ 0 60000 65536"/>
                <a:gd name="T9" fmla="*/ 0 w 822"/>
                <a:gd name="T10" fmla="*/ 0 h 566"/>
                <a:gd name="T11" fmla="*/ 822 w 822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2" h="566">
                  <a:moveTo>
                    <a:pt x="821" y="0"/>
                  </a:moveTo>
                  <a:lnTo>
                    <a:pt x="0" y="0"/>
                  </a:lnTo>
                  <a:lnTo>
                    <a:pt x="0" y="56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34"/>
            <p:cNvSpPr>
              <a:spLocks/>
            </p:cNvSpPr>
            <p:nvPr/>
          </p:nvSpPr>
          <p:spPr bwMode="auto">
            <a:xfrm>
              <a:off x="2507" y="1915"/>
              <a:ext cx="1292" cy="459"/>
            </a:xfrm>
            <a:custGeom>
              <a:avLst/>
              <a:gdLst>
                <a:gd name="T0" fmla="*/ 0 w 1292"/>
                <a:gd name="T1" fmla="*/ 0 h 459"/>
                <a:gd name="T2" fmla="*/ 0 w 1292"/>
                <a:gd name="T3" fmla="*/ 181 h 459"/>
                <a:gd name="T4" fmla="*/ 1291 w 1292"/>
                <a:gd name="T5" fmla="*/ 181 h 459"/>
                <a:gd name="T6" fmla="*/ 1291 w 1292"/>
                <a:gd name="T7" fmla="*/ 458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2"/>
                <a:gd name="T13" fmla="*/ 0 h 459"/>
                <a:gd name="T14" fmla="*/ 1292 w 1292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2" h="459">
                  <a:moveTo>
                    <a:pt x="0" y="0"/>
                  </a:moveTo>
                  <a:lnTo>
                    <a:pt x="0" y="181"/>
                  </a:lnTo>
                  <a:lnTo>
                    <a:pt x="1291" y="181"/>
                  </a:lnTo>
                  <a:lnTo>
                    <a:pt x="1291" y="4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35"/>
            <p:cNvSpPr>
              <a:spLocks/>
            </p:cNvSpPr>
            <p:nvPr/>
          </p:nvSpPr>
          <p:spPr bwMode="auto">
            <a:xfrm>
              <a:off x="4097" y="955"/>
              <a:ext cx="875" cy="1409"/>
            </a:xfrm>
            <a:custGeom>
              <a:avLst/>
              <a:gdLst>
                <a:gd name="T0" fmla="*/ 480 w 875"/>
                <a:gd name="T1" fmla="*/ 0 h 1409"/>
                <a:gd name="T2" fmla="*/ 874 w 875"/>
                <a:gd name="T3" fmla="*/ 0 h 1409"/>
                <a:gd name="T4" fmla="*/ 874 w 875"/>
                <a:gd name="T5" fmla="*/ 1152 h 1409"/>
                <a:gd name="T6" fmla="*/ 0 w 875"/>
                <a:gd name="T7" fmla="*/ 1152 h 1409"/>
                <a:gd name="T8" fmla="*/ 0 w 875"/>
                <a:gd name="T9" fmla="*/ 1408 h 14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1409"/>
                <a:gd name="T17" fmla="*/ 875 w 875"/>
                <a:gd name="T18" fmla="*/ 1409 h 14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1409">
                  <a:moveTo>
                    <a:pt x="480" y="0"/>
                  </a:moveTo>
                  <a:lnTo>
                    <a:pt x="874" y="0"/>
                  </a:lnTo>
                  <a:lnTo>
                    <a:pt x="874" y="1152"/>
                  </a:lnTo>
                  <a:lnTo>
                    <a:pt x="0" y="1152"/>
                  </a:lnTo>
                  <a:lnTo>
                    <a:pt x="0" y="14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36"/>
            <p:cNvSpPr>
              <a:spLocks/>
            </p:cNvSpPr>
            <p:nvPr/>
          </p:nvSpPr>
          <p:spPr bwMode="auto">
            <a:xfrm>
              <a:off x="3925" y="2597"/>
              <a:ext cx="1" cy="236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5 h 236"/>
                <a:gd name="T4" fmla="*/ 0 60000 65536"/>
                <a:gd name="T5" fmla="*/ 0 60000 65536"/>
                <a:gd name="T6" fmla="*/ 0 w 1"/>
                <a:gd name="T7" fmla="*/ 0 h 236"/>
                <a:gd name="T8" fmla="*/ 1 w 1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6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37"/>
            <p:cNvSpPr>
              <a:spLocks/>
            </p:cNvSpPr>
            <p:nvPr/>
          </p:nvSpPr>
          <p:spPr bwMode="auto">
            <a:xfrm>
              <a:off x="3936" y="3077"/>
              <a:ext cx="1" cy="161"/>
            </a:xfrm>
            <a:custGeom>
              <a:avLst/>
              <a:gdLst>
                <a:gd name="T0" fmla="*/ 0 w 1"/>
                <a:gd name="T1" fmla="*/ 0 h 161"/>
                <a:gd name="T2" fmla="*/ 0 w 1"/>
                <a:gd name="T3" fmla="*/ 160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0" y="0"/>
                  </a:moveTo>
                  <a:lnTo>
                    <a:pt x="0" y="16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38"/>
            <p:cNvSpPr>
              <a:spLocks/>
            </p:cNvSpPr>
            <p:nvPr/>
          </p:nvSpPr>
          <p:spPr bwMode="auto">
            <a:xfrm>
              <a:off x="3915" y="3824"/>
              <a:ext cx="1" cy="140"/>
            </a:xfrm>
            <a:custGeom>
              <a:avLst/>
              <a:gdLst>
                <a:gd name="T0" fmla="*/ 0 w 1"/>
                <a:gd name="T1" fmla="*/ 0 h 140"/>
                <a:gd name="T2" fmla="*/ 0 w 1"/>
                <a:gd name="T3" fmla="*/ 139 h 140"/>
                <a:gd name="T4" fmla="*/ 0 60000 65536"/>
                <a:gd name="T5" fmla="*/ 0 60000 65536"/>
                <a:gd name="T6" fmla="*/ 0 w 1"/>
                <a:gd name="T7" fmla="*/ 0 h 140"/>
                <a:gd name="T8" fmla="*/ 1 w 1"/>
                <a:gd name="T9" fmla="*/ 140 h 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0">
                  <a:moveTo>
                    <a:pt x="0" y="0"/>
                  </a:moveTo>
                  <a:lnTo>
                    <a:pt x="0" y="13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39"/>
            <p:cNvSpPr>
              <a:spLocks/>
            </p:cNvSpPr>
            <p:nvPr/>
          </p:nvSpPr>
          <p:spPr bwMode="auto">
            <a:xfrm>
              <a:off x="3915" y="496"/>
              <a:ext cx="1782" cy="3041"/>
            </a:xfrm>
            <a:custGeom>
              <a:avLst/>
              <a:gdLst>
                <a:gd name="T0" fmla="*/ 501 w 1782"/>
                <a:gd name="T1" fmla="*/ 3040 h 3041"/>
                <a:gd name="T2" fmla="*/ 1781 w 1782"/>
                <a:gd name="T3" fmla="*/ 3040 h 3041"/>
                <a:gd name="T4" fmla="*/ 1781 w 1782"/>
                <a:gd name="T5" fmla="*/ 0 h 3041"/>
                <a:gd name="T6" fmla="*/ 0 w 1782"/>
                <a:gd name="T7" fmla="*/ 0 h 30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2"/>
                <a:gd name="T13" fmla="*/ 0 h 3041"/>
                <a:gd name="T14" fmla="*/ 1782 w 1782"/>
                <a:gd name="T15" fmla="*/ 3041 h 30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2" h="3041">
                  <a:moveTo>
                    <a:pt x="501" y="3040"/>
                  </a:moveTo>
                  <a:lnTo>
                    <a:pt x="1781" y="3040"/>
                  </a:lnTo>
                  <a:lnTo>
                    <a:pt x="1781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40"/>
            <p:cNvSpPr>
              <a:spLocks/>
            </p:cNvSpPr>
            <p:nvPr/>
          </p:nvSpPr>
          <p:spPr bwMode="auto">
            <a:xfrm>
              <a:off x="3925" y="379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  <a:gd name="T4" fmla="*/ 0 60000 65536"/>
                <a:gd name="T5" fmla="*/ 0 60000 65536"/>
                <a:gd name="T6" fmla="*/ 0 w 1"/>
                <a:gd name="T7" fmla="*/ 0 h 246"/>
                <a:gd name="T8" fmla="*/ 1 w 1"/>
                <a:gd name="T9" fmla="*/ 246 h 2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2" name="Rectangle 41"/>
          <p:cNvSpPr>
            <a:spLocks noChangeArrowheads="1"/>
          </p:cNvSpPr>
          <p:nvPr/>
        </p:nvSpPr>
        <p:spPr bwMode="auto">
          <a:xfrm>
            <a:off x="109538" y="3284538"/>
            <a:ext cx="3789362" cy="314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     0000</a:t>
            </a:r>
            <a:r>
              <a:rPr lang="en-US">
                <a:solidFill>
                  <a:schemeClr val="accent1"/>
                </a:solidFill>
              </a:rPr>
              <a:t> 0000   </a:t>
            </a:r>
            <a:r>
              <a:rPr lang="en-US"/>
              <a:t>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0010 </a:t>
            </a:r>
            <a:r>
              <a:rPr lang="en-US">
                <a:solidFill>
                  <a:schemeClr val="accent1"/>
                </a:solidFill>
              </a:rPr>
              <a:t>0000</a:t>
            </a:r>
            <a:r>
              <a:rPr lang="en-US"/>
              <a:t>   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0001 0</a:t>
            </a:r>
            <a:r>
              <a:rPr lang="en-US">
                <a:solidFill>
                  <a:schemeClr val="accent1"/>
                </a:solidFill>
              </a:rPr>
              <a:t>000</a:t>
            </a:r>
            <a:r>
              <a:rPr lang="en-US"/>
              <a:t>     0011       0010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0001 0</a:t>
            </a:r>
            <a:r>
              <a:rPr lang="en-US">
                <a:solidFill>
                  <a:schemeClr val="accent1"/>
                </a:solidFill>
              </a:rPr>
              <a:t>000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001       0010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0011 0</a:t>
            </a:r>
            <a:r>
              <a:rPr lang="en-US">
                <a:solidFill>
                  <a:schemeClr val="accent1"/>
                </a:solidFill>
              </a:rPr>
              <a:t>000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001       0010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0001 10</a:t>
            </a:r>
            <a:r>
              <a:rPr lang="en-US">
                <a:solidFill>
                  <a:schemeClr val="accent1"/>
                </a:solidFill>
              </a:rPr>
              <a:t>00 </a:t>
            </a:r>
            <a:r>
              <a:rPr lang="en-US"/>
              <a:t>    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001       0010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0001 10</a:t>
            </a:r>
            <a:r>
              <a:rPr lang="en-US">
                <a:solidFill>
                  <a:schemeClr val="accent1"/>
                </a:solidFill>
              </a:rPr>
              <a:t>00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00</a:t>
            </a:r>
            <a:r>
              <a:rPr lang="en-US"/>
              <a:t>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0001 10</a:t>
            </a:r>
            <a:r>
              <a:rPr lang="en-US">
                <a:solidFill>
                  <a:schemeClr val="accent1"/>
                </a:solidFill>
              </a:rPr>
              <a:t>00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00</a:t>
            </a:r>
            <a:r>
              <a:rPr lang="en-US"/>
              <a:t>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0000 110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00</a:t>
            </a:r>
            <a:r>
              <a:rPr lang="en-US"/>
              <a:t>00       0010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0000 110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000</a:t>
            </a:r>
            <a:r>
              <a:rPr lang="en-US"/>
              <a:t>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1:  0000 110</a:t>
            </a:r>
            <a:r>
              <a:rPr lang="en-US">
                <a:solidFill>
                  <a:schemeClr val="accent1"/>
                </a:solidFill>
              </a:rPr>
              <a:t>0</a:t>
            </a: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000</a:t>
            </a:r>
            <a:r>
              <a:rPr lang="en-US"/>
              <a:t>0       0010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2:  0000 0110     </a:t>
            </a:r>
            <a:r>
              <a:rPr lang="en-US">
                <a:solidFill>
                  <a:schemeClr val="accent1"/>
                </a:solidFill>
              </a:rPr>
              <a:t>0000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3:  0000 0110     </a:t>
            </a:r>
            <a:r>
              <a:rPr lang="en-US">
                <a:solidFill>
                  <a:schemeClr val="accent1"/>
                </a:solidFill>
              </a:rPr>
              <a:t>0000</a:t>
            </a:r>
            <a:r>
              <a:rPr lang="en-US"/>
              <a:t>       0010</a:t>
            </a:r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endParaRPr lang="en-US"/>
          </a:p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/>
              <a:t>     0000 0110     </a:t>
            </a:r>
            <a:r>
              <a:rPr lang="en-US">
                <a:solidFill>
                  <a:schemeClr val="accent1"/>
                </a:solidFill>
              </a:rPr>
              <a:t>0000</a:t>
            </a:r>
            <a:r>
              <a:rPr lang="en-US"/>
              <a:t>       0010</a:t>
            </a:r>
          </a:p>
        </p:txBody>
      </p:sp>
      <p:sp>
        <p:nvSpPr>
          <p:cNvPr id="27653" name="Rectangle 42"/>
          <p:cNvSpPr>
            <a:spLocks noChangeArrowheads="1"/>
          </p:cNvSpPr>
          <p:nvPr/>
        </p:nvSpPr>
        <p:spPr bwMode="auto">
          <a:xfrm>
            <a:off x="163513" y="2932113"/>
            <a:ext cx="4192587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tabLst>
                <a:tab pos="1608138" algn="l"/>
                <a:tab pos="2794000" algn="l"/>
              </a:tabLst>
            </a:pPr>
            <a:r>
              <a:rPr lang="en-US" u="sng">
                <a:solidFill>
                  <a:schemeClr val="accent2"/>
                </a:solidFill>
              </a:rPr>
              <a:t>Product   Multiplier  Multiplicand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-214313"/>
            <a:ext cx="7019925" cy="1077913"/>
          </a:xfrm>
          <a:noFill/>
        </p:spPr>
        <p:txBody>
          <a:bodyPr/>
          <a:lstStyle/>
          <a:p>
            <a:r>
              <a:rPr lang="en-US" sz="3200" smtClean="0"/>
              <a:t>Observations on Multiply Version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984250"/>
          </a:xfrm>
          <a:noFill/>
        </p:spPr>
        <p:txBody>
          <a:bodyPr/>
          <a:lstStyle/>
          <a:p>
            <a:r>
              <a:rPr lang="en-US" sz="2400" smtClean="0"/>
              <a:t>Product register wastes space that exactly matches size of multiplier</a:t>
            </a:r>
            <a:br>
              <a:rPr lang="en-US" sz="2400" smtClean="0"/>
            </a:br>
            <a:r>
              <a:rPr lang="en-US" sz="2400" smtClean="0"/>
              <a:t>=&gt; combine Multiplier register and Product register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519988" cy="954088"/>
          </a:xfrm>
          <a:noFill/>
        </p:spPr>
        <p:txBody>
          <a:bodyPr/>
          <a:lstStyle/>
          <a:p>
            <a:r>
              <a:rPr lang="en-US" sz="2800" smtClean="0"/>
              <a:t>MULTIPLY HARDWARE Version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673100"/>
          </a:xfrm>
          <a:noFill/>
        </p:spPr>
        <p:txBody>
          <a:bodyPr/>
          <a:lstStyle/>
          <a:p>
            <a:r>
              <a:rPr lang="en-US" sz="2400" smtClean="0"/>
              <a:t>32-bit Multiplicand reg, 32 -bit ALU, 64-bit Product reg,  (</a:t>
            </a:r>
            <a:r>
              <a:rPr lang="en-US" sz="2400" u="sng" smtClean="0">
                <a:solidFill>
                  <a:schemeClr val="accent1"/>
                </a:solidFill>
              </a:rPr>
              <a:t>0</a:t>
            </a:r>
            <a:r>
              <a:rPr lang="en-US" sz="2400" smtClean="0"/>
              <a:t>-bit Multiplier reg)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479550" y="4713288"/>
            <a:ext cx="2830513" cy="39211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492250" y="4725988"/>
            <a:ext cx="2830513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954213" y="4732338"/>
            <a:ext cx="9810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901950" y="4743450"/>
            <a:ext cx="1300163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(Multiplier)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5988" y="2797175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139950" y="2763838"/>
            <a:ext cx="14652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Multiplicand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31963" y="3879850"/>
            <a:ext cx="13049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32-bit ALU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489450" y="5103813"/>
            <a:ext cx="76676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5441950" y="4591050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970588" y="4827588"/>
            <a:ext cx="9556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Control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762250" y="3209925"/>
            <a:ext cx="836613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60638" y="5126038"/>
            <a:ext cx="8350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3014663" y="4021138"/>
            <a:ext cx="2559050" cy="646112"/>
          </a:xfrm>
          <a:custGeom>
            <a:avLst/>
            <a:gdLst/>
            <a:ahLst/>
            <a:cxnLst>
              <a:cxn ang="0">
                <a:pos x="1610" y="406"/>
              </a:cxn>
              <a:cxn ang="0">
                <a:pos x="1610" y="0"/>
              </a:cxn>
              <a:cxn ang="0">
                <a:pos x="0" y="0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4351338" y="4986338"/>
            <a:ext cx="1103312" cy="1587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0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1547813" y="3775075"/>
            <a:ext cx="1612900" cy="579438"/>
          </a:xfrm>
          <a:custGeom>
            <a:avLst/>
            <a:gdLst>
              <a:gd name="T0" fmla="*/ 0 w 1015"/>
              <a:gd name="T1" fmla="*/ 2147483647 h 365"/>
              <a:gd name="T2" fmla="*/ 2147483647 w 1015"/>
              <a:gd name="T3" fmla="*/ 2147483647 h 365"/>
              <a:gd name="T4" fmla="*/ 2147483647 w 1015"/>
              <a:gd name="T5" fmla="*/ 2147483647 h 365"/>
              <a:gd name="T6" fmla="*/ 2147483647 w 1015"/>
              <a:gd name="T7" fmla="*/ 2147483647 h 365"/>
              <a:gd name="T8" fmla="*/ 2147483647 w 1015"/>
              <a:gd name="T9" fmla="*/ 2147483647 h 365"/>
              <a:gd name="T10" fmla="*/ 2147483647 w 1015"/>
              <a:gd name="T11" fmla="*/ 2147483647 h 365"/>
              <a:gd name="T12" fmla="*/ 2147483647 w 1015"/>
              <a:gd name="T13" fmla="*/ 0 h 365"/>
              <a:gd name="T14" fmla="*/ 0 w 1015"/>
              <a:gd name="T15" fmla="*/ 2147483647 h 3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15"/>
              <a:gd name="T25" fmla="*/ 0 h 365"/>
              <a:gd name="T26" fmla="*/ 1015 w 1015"/>
              <a:gd name="T27" fmla="*/ 365 h 3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Freeform 19"/>
          <p:cNvSpPr>
            <a:spLocks/>
          </p:cNvSpPr>
          <p:nvPr/>
        </p:nvSpPr>
        <p:spPr bwMode="auto">
          <a:xfrm>
            <a:off x="2336800" y="4376738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147483647 h 236"/>
              <a:gd name="T4" fmla="*/ 0 60000 65536"/>
              <a:gd name="T5" fmla="*/ 0 60000 65536"/>
              <a:gd name="T6" fmla="*/ 0 w 1"/>
              <a:gd name="T7" fmla="*/ 0 h 236"/>
              <a:gd name="T8" fmla="*/ 1 w 1"/>
              <a:gd name="T9" fmla="*/ 236 h 2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457200" y="3395663"/>
            <a:ext cx="1916113" cy="2168525"/>
          </a:xfrm>
          <a:custGeom>
            <a:avLst/>
            <a:gdLst>
              <a:gd name="T0" fmla="*/ 2147483647 w 1206"/>
              <a:gd name="T1" fmla="*/ 2147483647 h 1366"/>
              <a:gd name="T2" fmla="*/ 2147483647 w 1206"/>
              <a:gd name="T3" fmla="*/ 2147483647 h 1366"/>
              <a:gd name="T4" fmla="*/ 0 w 1206"/>
              <a:gd name="T5" fmla="*/ 2147483647 h 1366"/>
              <a:gd name="T6" fmla="*/ 0 w 1206"/>
              <a:gd name="T7" fmla="*/ 0 h 1366"/>
              <a:gd name="T8" fmla="*/ 2147483647 w 1206"/>
              <a:gd name="T9" fmla="*/ 0 h 1366"/>
              <a:gd name="T10" fmla="*/ 2147483647 w 1206"/>
              <a:gd name="T11" fmla="*/ 2147483647 h 1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6"/>
              <a:gd name="T19" fmla="*/ 0 h 1366"/>
              <a:gd name="T20" fmla="*/ 1206 w 1206"/>
              <a:gd name="T21" fmla="*/ 1366 h 13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2760663" y="3208338"/>
            <a:ext cx="0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2147483647 h 364"/>
              <a:gd name="T4" fmla="*/ 0 60000 65536"/>
              <a:gd name="T5" fmla="*/ 0 60000 65536"/>
              <a:gd name="T6" fmla="*/ 0 w 1"/>
              <a:gd name="T7" fmla="*/ 0 h 364"/>
              <a:gd name="T8" fmla="*/ 0 w 1"/>
              <a:gd name="T9" fmla="*/ 364 h 3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928938" y="47799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2741613" y="4592638"/>
            <a:ext cx="682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4"/>
          <p:cNvSpPr>
            <a:spLocks/>
          </p:cNvSpPr>
          <p:nvPr/>
        </p:nvSpPr>
        <p:spPr bwMode="auto">
          <a:xfrm>
            <a:off x="4367213" y="4833938"/>
            <a:ext cx="1104900" cy="1587"/>
          </a:xfrm>
          <a:custGeom>
            <a:avLst/>
            <a:gdLst/>
            <a:ahLst/>
            <a:cxnLst>
              <a:cxn ang="0">
                <a:pos x="694" y="0"/>
              </a:cxn>
              <a:cxn ang="0">
                <a:pos x="0" y="0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254500" y="4398963"/>
            <a:ext cx="1268413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Shift Right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688013" y="3492500"/>
            <a:ext cx="1614487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 descr="Light upward diagonal"/>
          <p:cNvSpPr>
            <a:spLocks noChangeArrowheads="1"/>
          </p:cNvSpPr>
          <p:nvPr/>
        </p:nvSpPr>
        <p:spPr bwMode="auto">
          <a:xfrm>
            <a:off x="4197350" y="4730750"/>
            <a:ext cx="139700" cy="3683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Freeform 28"/>
          <p:cNvSpPr>
            <a:spLocks/>
          </p:cNvSpPr>
          <p:nvPr/>
        </p:nvSpPr>
        <p:spPr bwMode="auto">
          <a:xfrm>
            <a:off x="4267200" y="5105400"/>
            <a:ext cx="1373188" cy="458788"/>
          </a:xfrm>
          <a:custGeom>
            <a:avLst/>
            <a:gdLst>
              <a:gd name="T0" fmla="*/ 0 w 865"/>
              <a:gd name="T1" fmla="*/ 0 h 289"/>
              <a:gd name="T2" fmla="*/ 0 w 865"/>
              <a:gd name="T3" fmla="*/ 2147483647 h 289"/>
              <a:gd name="T4" fmla="*/ 2147483647 w 865"/>
              <a:gd name="T5" fmla="*/ 2147483647 h 289"/>
              <a:gd name="T6" fmla="*/ 2147483647 w 865"/>
              <a:gd name="T7" fmla="*/ 2147483647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865"/>
              <a:gd name="T13" fmla="*/ 0 h 289"/>
              <a:gd name="T14" fmla="*/ 865 w 865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5" h="289">
                <a:moveTo>
                  <a:pt x="0" y="0"/>
                </a:moveTo>
                <a:lnTo>
                  <a:pt x="0" y="288"/>
                </a:lnTo>
                <a:lnTo>
                  <a:pt x="768" y="288"/>
                </a:lnTo>
                <a:lnTo>
                  <a:pt x="864" y="144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9" descr="f03-01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AU" dirty="0" smtClean="0"/>
              <a:t>Integer Addition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06513"/>
            <a:ext cx="8270875" cy="6746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7 + 6</a:t>
            </a:r>
            <a:endParaRPr lang="en-AU" dirty="0" smtClean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Overflow if result out of range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Adding +ve and –ve operands, no overflow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Adding two +ve operands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/>
              <a:t>Overflow if result sign is 1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Adding two –ve operands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/>
              <a:t>Overflow if result sign is 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5876925" cy="954088"/>
          </a:xfrm>
          <a:noFill/>
        </p:spPr>
        <p:txBody>
          <a:bodyPr/>
          <a:lstStyle/>
          <a:p>
            <a:r>
              <a:rPr lang="en-US" sz="2800" smtClean="0"/>
              <a:t>Multiply Algorithm Version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4071938" cy="517525"/>
          </a:xfrm>
          <a:noFill/>
        </p:spPr>
        <p:txBody>
          <a:bodyPr/>
          <a:lstStyle/>
          <a:p>
            <a:pPr>
              <a:buFontTx/>
              <a:buNone/>
              <a:tabLst>
                <a:tab pos="1085850" algn="l"/>
                <a:tab pos="1428750" algn="l"/>
              </a:tabLst>
            </a:pPr>
            <a:r>
              <a:rPr lang="en-US" sz="2000" smtClean="0"/>
              <a:t>Multiplicand	Product</a:t>
            </a:r>
            <a:br>
              <a:rPr lang="en-US" sz="2000" smtClean="0"/>
            </a:br>
            <a:r>
              <a:rPr lang="en-US" sz="2000" smtClean="0">
                <a:latin typeface="Courier New" pitchFamily="49" charset="0"/>
              </a:rPr>
              <a:t>0010		0000 0011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976813" y="4624388"/>
            <a:ext cx="2541587" cy="28098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745163" y="6326188"/>
            <a:ext cx="896937" cy="257175"/>
          </a:xfrm>
          <a:prstGeom prst="roundRect">
            <a:avLst>
              <a:gd name="adj" fmla="val 4354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37250" y="6248400"/>
            <a:ext cx="703263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224588" y="5937250"/>
            <a:ext cx="200977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Yes: 32 repetitions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940300" y="3852863"/>
            <a:ext cx="2690813" cy="169862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275138" y="3746500"/>
            <a:ext cx="399732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2. Shift the Product register right 1 bit.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273550" y="3773488"/>
            <a:ext cx="4248150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967538" y="5275263"/>
            <a:ext cx="2120900" cy="376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No: &lt; 32 repetitions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529263" y="1335088"/>
            <a:ext cx="1073150" cy="465137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656263" y="1196975"/>
            <a:ext cx="1184275" cy="585788"/>
            <a:chOff x="3562" y="754"/>
            <a:chExt cx="747" cy="369"/>
          </a:xfrm>
        </p:grpSpPr>
        <p:sp>
          <p:nvSpPr>
            <p:cNvPr id="30756" name="Rectangle 13"/>
            <p:cNvSpPr>
              <a:spLocks noChangeArrowheads="1"/>
            </p:cNvSpPr>
            <p:nvPr/>
          </p:nvSpPr>
          <p:spPr bwMode="auto">
            <a:xfrm>
              <a:off x="3562" y="754"/>
              <a:ext cx="23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1.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619" y="780"/>
              <a:ext cx="690" cy="343"/>
              <a:chOff x="3619" y="780"/>
              <a:chExt cx="690" cy="343"/>
            </a:xfrm>
          </p:grpSpPr>
          <p:sp>
            <p:nvSpPr>
              <p:cNvPr id="30758" name="Rectangle 14"/>
              <p:cNvSpPr>
                <a:spLocks noChangeArrowheads="1"/>
              </p:cNvSpPr>
              <p:nvPr/>
            </p:nvSpPr>
            <p:spPr bwMode="auto">
              <a:xfrm>
                <a:off x="3717" y="780"/>
                <a:ext cx="386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Test</a:t>
                </a:r>
              </a:p>
            </p:txBody>
          </p:sp>
          <p:sp>
            <p:nvSpPr>
              <p:cNvPr id="30759" name="Rectangle 15"/>
              <p:cNvSpPr>
                <a:spLocks noChangeArrowheads="1"/>
              </p:cNvSpPr>
              <p:nvPr/>
            </p:nvSpPr>
            <p:spPr bwMode="auto">
              <a:xfrm>
                <a:off x="3619" y="886"/>
                <a:ext cx="690" cy="2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u="sng">
                    <a:solidFill>
                      <a:schemeClr val="accent1"/>
                    </a:solidFill>
                  </a:rPr>
                  <a:t>Product0</a:t>
                </a:r>
              </a:p>
            </p:txBody>
          </p:sp>
        </p:grpSp>
      </p:grpSp>
      <p:sp>
        <p:nvSpPr>
          <p:cNvPr id="30734" name="Rectangle 18"/>
          <p:cNvSpPr>
            <a:spLocks noChangeArrowheads="1"/>
          </p:cNvSpPr>
          <p:nvPr/>
        </p:nvSpPr>
        <p:spPr bwMode="auto">
          <a:xfrm>
            <a:off x="7180263" y="1177925"/>
            <a:ext cx="1454150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solidFill>
                  <a:schemeClr val="accent1"/>
                </a:solidFill>
              </a:rPr>
              <a:t>Product0</a:t>
            </a:r>
            <a:r>
              <a:rPr lang="en-US">
                <a:solidFill>
                  <a:srgbClr val="000000"/>
                </a:solidFill>
              </a:rPr>
              <a:t> = 0</a:t>
            </a:r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3871913" y="1095375"/>
            <a:ext cx="1454150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u="sng">
                <a:solidFill>
                  <a:schemeClr val="accent1"/>
                </a:solidFill>
              </a:rPr>
              <a:t>Product0</a:t>
            </a:r>
            <a:r>
              <a:rPr lang="en-US">
                <a:solidFill>
                  <a:srgbClr val="000000"/>
                </a:solidFill>
              </a:rPr>
              <a:t> = 1</a:t>
            </a:r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3011488" y="2584450"/>
            <a:ext cx="2963862" cy="33655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300163" y="2449513"/>
            <a:ext cx="5343525" cy="665162"/>
            <a:chOff x="819" y="1543"/>
            <a:chExt cx="3366" cy="419"/>
          </a:xfrm>
        </p:grpSpPr>
        <p:sp>
          <p:nvSpPr>
            <p:cNvPr id="30754" name="Rectangle 21"/>
            <p:cNvSpPr>
              <a:spLocks noChangeArrowheads="1"/>
            </p:cNvSpPr>
            <p:nvPr/>
          </p:nvSpPr>
          <p:spPr bwMode="auto">
            <a:xfrm>
              <a:off x="819" y="1552"/>
              <a:ext cx="3366" cy="4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1a. Add multiplicand to the left half of product &amp; </a:t>
              </a:r>
            </a:p>
            <a:p>
              <a:r>
                <a:rPr lang="en-US"/>
                <a:t>      place the result in the left half of Product register</a:t>
              </a:r>
            </a:p>
          </p:txBody>
        </p:sp>
        <p:sp>
          <p:nvSpPr>
            <p:cNvPr id="30755" name="Rectangle 22"/>
            <p:cNvSpPr>
              <a:spLocks noChangeArrowheads="1"/>
            </p:cNvSpPr>
            <p:nvPr/>
          </p:nvSpPr>
          <p:spPr bwMode="auto">
            <a:xfrm>
              <a:off x="819" y="1543"/>
              <a:ext cx="3334" cy="3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8" name="Freeform 24"/>
          <p:cNvSpPr>
            <a:spLocks/>
          </p:cNvSpPr>
          <p:nvPr/>
        </p:nvSpPr>
        <p:spPr bwMode="auto">
          <a:xfrm>
            <a:off x="5402263" y="5156200"/>
            <a:ext cx="1622425" cy="889000"/>
          </a:xfrm>
          <a:custGeom>
            <a:avLst/>
            <a:gdLst>
              <a:gd name="T0" fmla="*/ 2147483647 w 1023"/>
              <a:gd name="T1" fmla="*/ 0 h 560"/>
              <a:gd name="T2" fmla="*/ 2147483647 w 1023"/>
              <a:gd name="T3" fmla="*/ 2147483647 h 560"/>
              <a:gd name="T4" fmla="*/ 2147483647 w 1023"/>
              <a:gd name="T5" fmla="*/ 2147483647 h 560"/>
              <a:gd name="T6" fmla="*/ 0 w 1023"/>
              <a:gd name="T7" fmla="*/ 2147483647 h 560"/>
              <a:gd name="T8" fmla="*/ 2147483647 w 1023"/>
              <a:gd name="T9" fmla="*/ 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560"/>
              <a:gd name="T17" fmla="*/ 1023 w 1023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560">
                <a:moveTo>
                  <a:pt x="493" y="0"/>
                </a:moveTo>
                <a:lnTo>
                  <a:pt x="1022" y="274"/>
                </a:lnTo>
                <a:lnTo>
                  <a:pt x="493" y="559"/>
                </a:lnTo>
                <a:lnTo>
                  <a:pt x="0" y="274"/>
                </a:lnTo>
                <a:lnTo>
                  <a:pt x="493" y="0"/>
                </a:lnTo>
              </a:path>
            </a:pathLst>
          </a:custGeom>
          <a:solidFill>
            <a:srgbClr val="FFFFFF"/>
          </a:solidFill>
          <a:ln w="1270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Rectangle 25"/>
          <p:cNvSpPr>
            <a:spLocks noChangeArrowheads="1"/>
          </p:cNvSpPr>
          <p:nvPr/>
        </p:nvSpPr>
        <p:spPr bwMode="auto">
          <a:xfrm>
            <a:off x="5657850" y="5524500"/>
            <a:ext cx="1109663" cy="152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6"/>
          <p:cNvSpPr>
            <a:spLocks noChangeArrowheads="1"/>
          </p:cNvSpPr>
          <p:nvPr/>
        </p:nvSpPr>
        <p:spPr bwMode="auto">
          <a:xfrm>
            <a:off x="5594350" y="5218113"/>
            <a:ext cx="1262063" cy="65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32nd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repetition?</a:t>
            </a:r>
          </a:p>
        </p:txBody>
      </p:sp>
      <p:sp>
        <p:nvSpPr>
          <p:cNvPr id="30741" name="AutoShape 27"/>
          <p:cNvSpPr>
            <a:spLocks noChangeArrowheads="1"/>
          </p:cNvSpPr>
          <p:nvPr/>
        </p:nvSpPr>
        <p:spPr bwMode="auto">
          <a:xfrm>
            <a:off x="5764213" y="274638"/>
            <a:ext cx="877887" cy="300037"/>
          </a:xfrm>
          <a:prstGeom prst="roundRect">
            <a:avLst>
              <a:gd name="adj" fmla="val 4377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8"/>
          <p:cNvSpPr>
            <a:spLocks noChangeArrowheads="1"/>
          </p:cNvSpPr>
          <p:nvPr/>
        </p:nvSpPr>
        <p:spPr bwMode="auto">
          <a:xfrm>
            <a:off x="5967413" y="241300"/>
            <a:ext cx="688975" cy="376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30743" name="AutoShape 29"/>
          <p:cNvSpPr>
            <a:spLocks noChangeArrowheads="1"/>
          </p:cNvSpPr>
          <p:nvPr/>
        </p:nvSpPr>
        <p:spPr bwMode="auto">
          <a:xfrm>
            <a:off x="5262563" y="1003300"/>
            <a:ext cx="1955800" cy="990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AutoShape 30"/>
          <p:cNvSpPr>
            <a:spLocks noChangeArrowheads="1"/>
          </p:cNvSpPr>
          <p:nvPr/>
        </p:nvSpPr>
        <p:spPr bwMode="auto">
          <a:xfrm>
            <a:off x="5380038" y="5168900"/>
            <a:ext cx="1635125" cy="855663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Freeform 31"/>
          <p:cNvSpPr>
            <a:spLocks/>
          </p:cNvSpPr>
          <p:nvPr/>
        </p:nvSpPr>
        <p:spPr bwMode="auto">
          <a:xfrm>
            <a:off x="3944938" y="1516063"/>
            <a:ext cx="1304925" cy="898525"/>
          </a:xfrm>
          <a:custGeom>
            <a:avLst/>
            <a:gdLst>
              <a:gd name="T0" fmla="*/ 2147483647 w 822"/>
              <a:gd name="T1" fmla="*/ 0 h 566"/>
              <a:gd name="T2" fmla="*/ 0 w 822"/>
              <a:gd name="T3" fmla="*/ 0 h 566"/>
              <a:gd name="T4" fmla="*/ 0 w 822"/>
              <a:gd name="T5" fmla="*/ 2147483647 h 566"/>
              <a:gd name="T6" fmla="*/ 0 60000 65536"/>
              <a:gd name="T7" fmla="*/ 0 60000 65536"/>
              <a:gd name="T8" fmla="*/ 0 60000 65536"/>
              <a:gd name="T9" fmla="*/ 0 w 822"/>
              <a:gd name="T10" fmla="*/ 0 h 566"/>
              <a:gd name="T11" fmla="*/ 822 w 822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" h="566">
                <a:moveTo>
                  <a:pt x="821" y="0"/>
                </a:moveTo>
                <a:lnTo>
                  <a:pt x="0" y="0"/>
                </a:lnTo>
                <a:lnTo>
                  <a:pt x="0" y="56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Freeform 32"/>
          <p:cNvSpPr>
            <a:spLocks/>
          </p:cNvSpPr>
          <p:nvPr/>
        </p:nvSpPr>
        <p:spPr bwMode="auto">
          <a:xfrm>
            <a:off x="3979863" y="3040063"/>
            <a:ext cx="2051050" cy="728662"/>
          </a:xfrm>
          <a:custGeom>
            <a:avLst/>
            <a:gdLst>
              <a:gd name="T0" fmla="*/ 0 w 1292"/>
              <a:gd name="T1" fmla="*/ 0 h 459"/>
              <a:gd name="T2" fmla="*/ 0 w 1292"/>
              <a:gd name="T3" fmla="*/ 2147483647 h 459"/>
              <a:gd name="T4" fmla="*/ 2147483647 w 1292"/>
              <a:gd name="T5" fmla="*/ 2147483647 h 459"/>
              <a:gd name="T6" fmla="*/ 2147483647 w 1292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1292"/>
              <a:gd name="T13" fmla="*/ 0 h 459"/>
              <a:gd name="T14" fmla="*/ 1292 w 1292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2" h="459">
                <a:moveTo>
                  <a:pt x="0" y="0"/>
                </a:moveTo>
                <a:lnTo>
                  <a:pt x="0" y="181"/>
                </a:lnTo>
                <a:lnTo>
                  <a:pt x="1291" y="181"/>
                </a:lnTo>
                <a:lnTo>
                  <a:pt x="1291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Freeform 33"/>
          <p:cNvSpPr>
            <a:spLocks/>
          </p:cNvSpPr>
          <p:nvPr/>
        </p:nvSpPr>
        <p:spPr bwMode="auto">
          <a:xfrm>
            <a:off x="6503988" y="1516063"/>
            <a:ext cx="1389062" cy="2236787"/>
          </a:xfrm>
          <a:custGeom>
            <a:avLst/>
            <a:gdLst>
              <a:gd name="T0" fmla="*/ 2147483647 w 875"/>
              <a:gd name="T1" fmla="*/ 0 h 1409"/>
              <a:gd name="T2" fmla="*/ 2147483647 w 875"/>
              <a:gd name="T3" fmla="*/ 0 h 1409"/>
              <a:gd name="T4" fmla="*/ 2147483647 w 875"/>
              <a:gd name="T5" fmla="*/ 2147483647 h 1409"/>
              <a:gd name="T6" fmla="*/ 0 w 875"/>
              <a:gd name="T7" fmla="*/ 2147483647 h 1409"/>
              <a:gd name="T8" fmla="*/ 0 w 875"/>
              <a:gd name="T9" fmla="*/ 2147483647 h 14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"/>
              <a:gd name="T16" fmla="*/ 0 h 1409"/>
              <a:gd name="T17" fmla="*/ 875 w 875"/>
              <a:gd name="T18" fmla="*/ 1409 h 14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" h="1409">
                <a:moveTo>
                  <a:pt x="480" y="0"/>
                </a:moveTo>
                <a:lnTo>
                  <a:pt x="874" y="0"/>
                </a:lnTo>
                <a:lnTo>
                  <a:pt x="874" y="1152"/>
                </a:lnTo>
                <a:lnTo>
                  <a:pt x="0" y="1152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34"/>
          <p:cNvSpPr>
            <a:spLocks/>
          </p:cNvSpPr>
          <p:nvPr/>
        </p:nvSpPr>
        <p:spPr bwMode="auto">
          <a:xfrm>
            <a:off x="6230938" y="4122738"/>
            <a:ext cx="3175" cy="1052512"/>
          </a:xfrm>
          <a:custGeom>
            <a:avLst/>
            <a:gdLst>
              <a:gd name="T0" fmla="*/ 0 w 1"/>
              <a:gd name="T1" fmla="*/ 0 h 663"/>
              <a:gd name="T2" fmla="*/ 0 w 1"/>
              <a:gd name="T3" fmla="*/ 2147483647 h 663"/>
              <a:gd name="T4" fmla="*/ 0 60000 65536"/>
              <a:gd name="T5" fmla="*/ 0 60000 65536"/>
              <a:gd name="T6" fmla="*/ 0 w 1"/>
              <a:gd name="T7" fmla="*/ 0 h 663"/>
              <a:gd name="T8" fmla="*/ 1 w 1"/>
              <a:gd name="T9" fmla="*/ 663 h 6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663">
                <a:moveTo>
                  <a:pt x="0" y="0"/>
                </a:moveTo>
                <a:lnTo>
                  <a:pt x="0" y="6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Freeform 35"/>
          <p:cNvSpPr>
            <a:spLocks/>
          </p:cNvSpPr>
          <p:nvPr/>
        </p:nvSpPr>
        <p:spPr bwMode="auto">
          <a:xfrm>
            <a:off x="6215063" y="6070600"/>
            <a:ext cx="1587" cy="222250"/>
          </a:xfrm>
          <a:custGeom>
            <a:avLst/>
            <a:gdLst>
              <a:gd name="T0" fmla="*/ 0 w 1"/>
              <a:gd name="T1" fmla="*/ 0 h 140"/>
              <a:gd name="T2" fmla="*/ 0 w 1"/>
              <a:gd name="T3" fmla="*/ 2147483647 h 140"/>
              <a:gd name="T4" fmla="*/ 0 60000 65536"/>
              <a:gd name="T5" fmla="*/ 0 60000 65536"/>
              <a:gd name="T6" fmla="*/ 0 w 1"/>
              <a:gd name="T7" fmla="*/ 0 h 140"/>
              <a:gd name="T8" fmla="*/ 1 w 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0">
                <a:moveTo>
                  <a:pt x="0" y="0"/>
                </a:moveTo>
                <a:lnTo>
                  <a:pt x="0" y="13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Freeform 36"/>
          <p:cNvSpPr>
            <a:spLocks/>
          </p:cNvSpPr>
          <p:nvPr/>
        </p:nvSpPr>
        <p:spPr bwMode="auto">
          <a:xfrm>
            <a:off x="6215063" y="787400"/>
            <a:ext cx="2828925" cy="4827588"/>
          </a:xfrm>
          <a:custGeom>
            <a:avLst/>
            <a:gdLst>
              <a:gd name="T0" fmla="*/ 2147483647 w 1782"/>
              <a:gd name="T1" fmla="*/ 2147483647 h 3041"/>
              <a:gd name="T2" fmla="*/ 2147483647 w 1782"/>
              <a:gd name="T3" fmla="*/ 2147483647 h 3041"/>
              <a:gd name="T4" fmla="*/ 2147483647 w 1782"/>
              <a:gd name="T5" fmla="*/ 0 h 3041"/>
              <a:gd name="T6" fmla="*/ 0 w 1782"/>
              <a:gd name="T7" fmla="*/ 0 h 3041"/>
              <a:gd name="T8" fmla="*/ 0 60000 65536"/>
              <a:gd name="T9" fmla="*/ 0 60000 65536"/>
              <a:gd name="T10" fmla="*/ 0 60000 65536"/>
              <a:gd name="T11" fmla="*/ 0 60000 65536"/>
              <a:gd name="T12" fmla="*/ 0 w 1782"/>
              <a:gd name="T13" fmla="*/ 0 h 3041"/>
              <a:gd name="T14" fmla="*/ 1782 w 1782"/>
              <a:gd name="T15" fmla="*/ 3041 h 30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2" h="3041">
                <a:moveTo>
                  <a:pt x="501" y="3040"/>
                </a:moveTo>
                <a:lnTo>
                  <a:pt x="1781" y="3040"/>
                </a:lnTo>
                <a:lnTo>
                  <a:pt x="178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Freeform 37"/>
          <p:cNvSpPr>
            <a:spLocks/>
          </p:cNvSpPr>
          <p:nvPr/>
        </p:nvSpPr>
        <p:spPr bwMode="auto">
          <a:xfrm>
            <a:off x="6230938" y="601663"/>
            <a:ext cx="3175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7 h 246"/>
              <a:gd name="T4" fmla="*/ 0 60000 65536"/>
              <a:gd name="T5" fmla="*/ 0 60000 65536"/>
              <a:gd name="T6" fmla="*/ 0 w 1"/>
              <a:gd name="T7" fmla="*/ 0 h 246"/>
              <a:gd name="T8" fmla="*/ 1 w 1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46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Rectangle 38"/>
          <p:cNvSpPr>
            <a:spLocks noChangeArrowheads="1"/>
          </p:cNvSpPr>
          <p:nvPr/>
        </p:nvSpPr>
        <p:spPr bwMode="auto">
          <a:xfrm>
            <a:off x="4652963" y="4508500"/>
            <a:ext cx="3175000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7519988" cy="954088"/>
          </a:xfrm>
          <a:noFill/>
        </p:spPr>
        <p:txBody>
          <a:bodyPr/>
          <a:lstStyle/>
          <a:p>
            <a:r>
              <a:rPr lang="en-US" sz="2800" smtClean="0"/>
              <a:t>Observations on Multiply Version 3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4730750"/>
          </a:xfrm>
          <a:noFill/>
        </p:spPr>
        <p:txBody>
          <a:bodyPr/>
          <a:lstStyle/>
          <a:p>
            <a:r>
              <a:rPr lang="en-US" sz="2000" smtClean="0"/>
              <a:t>2 steps per bit because Multiplier &amp; Product combined</a:t>
            </a:r>
          </a:p>
          <a:p>
            <a:r>
              <a:rPr lang="en-US" sz="2000" smtClean="0"/>
              <a:t>MIPS registers Hi and Lo are left and right half of Product</a:t>
            </a:r>
          </a:p>
          <a:p>
            <a:r>
              <a:rPr lang="en-US" sz="2000" smtClean="0"/>
              <a:t>Gives us MIPS instruction MultU</a:t>
            </a:r>
          </a:p>
          <a:p>
            <a:r>
              <a:rPr lang="en-US" sz="2000" smtClean="0">
                <a:solidFill>
                  <a:schemeClr val="accent1"/>
                </a:solidFill>
              </a:rPr>
              <a:t>How can you make it faster?</a:t>
            </a:r>
            <a:endParaRPr lang="en-US" sz="2000" smtClean="0"/>
          </a:p>
          <a:p>
            <a:r>
              <a:rPr lang="en-US" sz="2000" smtClean="0"/>
              <a:t>What about signed multiplication?</a:t>
            </a:r>
          </a:p>
          <a:p>
            <a:pPr lvl="1"/>
            <a:r>
              <a:rPr lang="en-US" sz="2000" smtClean="0"/>
              <a:t>easiest solution is to make both positive &amp; remember whether to</a:t>
            </a:r>
            <a:br>
              <a:rPr lang="en-US" sz="2000" smtClean="0"/>
            </a:br>
            <a:r>
              <a:rPr lang="en-US" sz="2000" smtClean="0"/>
              <a:t>complement product when done (leave out the sign bit, run for 31 steps)</a:t>
            </a:r>
          </a:p>
          <a:p>
            <a:pPr lvl="1"/>
            <a:r>
              <a:rPr lang="en-US" sz="2000" smtClean="0"/>
              <a:t>apply definition of 2’s complement </a:t>
            </a:r>
          </a:p>
          <a:p>
            <a:pPr lvl="2"/>
            <a:r>
              <a:rPr lang="en-US" sz="2000" smtClean="0"/>
              <a:t>need to sign-extend partial products and subtract at the end</a:t>
            </a:r>
          </a:p>
          <a:p>
            <a:pPr lvl="1"/>
            <a:r>
              <a:rPr lang="en-US" sz="2000" smtClean="0"/>
              <a:t>Booth’s Algorithm is elegant way to multiply signed numbers using same hardware as before and save cycles</a:t>
            </a:r>
          </a:p>
          <a:p>
            <a:pPr lvl="2"/>
            <a:r>
              <a:rPr lang="en-US" sz="2000" smtClean="0"/>
              <a:t>can handle multiple bits at a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7305675" cy="954088"/>
          </a:xfrm>
          <a:noFill/>
        </p:spPr>
        <p:txBody>
          <a:bodyPr/>
          <a:lstStyle/>
          <a:p>
            <a:r>
              <a:rPr lang="en-US" sz="2800" smtClean="0"/>
              <a:t>Motivation for Booth’s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405812" cy="5334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Example 2 x 6 = 0010 x 0110:</a:t>
            </a:r>
            <a:r>
              <a:rPr lang="en-US" sz="1800" dirty="0" smtClean="0">
                <a:latin typeface="Courier New" pitchFamily="49" charset="0"/>
              </a:rPr>
              <a:t>		 	   					   0010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	 x	   0110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	 +	   0000	shift (0 in multiplier)		 +       0010 	add (1 in multiplier)		 +      0010	 	add (1 in multiplier)		 +     0000   	shift (0 in multiplier)		  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00001100</a:t>
            </a:r>
          </a:p>
          <a:p>
            <a:pPr>
              <a:defRPr/>
            </a:pPr>
            <a:r>
              <a:rPr lang="en-US" sz="1800" dirty="0" smtClean="0"/>
              <a:t>ALU with add or subtract gets same result in more than one way:</a:t>
            </a:r>
            <a:r>
              <a:rPr lang="en-US" sz="1800" dirty="0" smtClean="0">
                <a:latin typeface="Courier New" pitchFamily="49" charset="0"/>
              </a:rPr>
              <a:t>		6	= – 2 + 8 						0110 	= – 00010 + 01000 = 11110 + 01000</a:t>
            </a:r>
          </a:p>
          <a:p>
            <a:pPr>
              <a:defRPr/>
            </a:pPr>
            <a:r>
              <a:rPr lang="en-US" sz="1800" dirty="0" smtClean="0"/>
              <a:t>For example</a:t>
            </a:r>
          </a:p>
          <a:p>
            <a:pPr>
              <a:defRPr/>
            </a:pPr>
            <a:r>
              <a:rPr lang="en-US" sz="1800" dirty="0" smtClean="0">
                <a:latin typeface="Courier New" pitchFamily="49" charset="0"/>
              </a:rPr>
              <a:t>			 	   0010						 x	   0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11</a:t>
            </a:r>
            <a:r>
              <a:rPr lang="en-US" sz="1800" dirty="0" smtClean="0">
                <a:latin typeface="Courier New" pitchFamily="49" charset="0"/>
              </a:rPr>
              <a:t>0						  	   0000 shift (0 in multiplier)			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–	  0010  sub (first 1 in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multpl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.) </a:t>
            </a:r>
            <a:r>
              <a:rPr lang="en-US" sz="1800" dirty="0" smtClean="0">
                <a:latin typeface="Courier New" pitchFamily="49" charset="0"/>
              </a:rPr>
              <a:t>.</a:t>
            </a:r>
            <a:r>
              <a:rPr lang="en-US" sz="1800" dirty="0" smtClean="0">
                <a:solidFill>
                  <a:schemeClr val="accent1"/>
                </a:solidFill>
                <a:latin typeface="Courier New" pitchFamily="49" charset="0"/>
              </a:rPr>
              <a:t>          		 </a:t>
            </a:r>
            <a:r>
              <a:rPr lang="en-US" sz="1800" dirty="0" smtClean="0">
                <a:latin typeface="Courier New" pitchFamily="49" charset="0"/>
              </a:rPr>
              <a:t>0000	 shift (mid string of 1s) .      		 +	0010  add (prior step had last1)    		        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00001100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8738" y="1854200"/>
            <a:ext cx="1968500" cy="1069975"/>
            <a:chOff x="1640" y="1186"/>
            <a:chExt cx="1136" cy="639"/>
          </a:xfrm>
        </p:grpSpPr>
        <p:sp>
          <p:nvSpPr>
            <p:cNvPr id="32777" name="Line 4"/>
            <p:cNvSpPr>
              <a:spLocks noChangeShapeType="1"/>
            </p:cNvSpPr>
            <p:nvPr/>
          </p:nvSpPr>
          <p:spPr bwMode="auto">
            <a:xfrm>
              <a:off x="1640" y="1186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5"/>
            <p:cNvSpPr>
              <a:spLocks noChangeShapeType="1"/>
            </p:cNvSpPr>
            <p:nvPr/>
          </p:nvSpPr>
          <p:spPr bwMode="auto">
            <a:xfrm>
              <a:off x="1640" y="1825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29000" y="5046663"/>
            <a:ext cx="1970088" cy="1009650"/>
            <a:chOff x="2276" y="3072"/>
            <a:chExt cx="1172" cy="636"/>
          </a:xfrm>
        </p:grpSpPr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2312" y="3072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>
              <a:off x="2276" y="3708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6162675" cy="954088"/>
          </a:xfrm>
          <a:noFill/>
        </p:spPr>
        <p:txBody>
          <a:bodyPr/>
          <a:lstStyle/>
          <a:p>
            <a:r>
              <a:rPr lang="en-US" sz="2800" smtClean="0"/>
              <a:t>Booth’s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286000"/>
            <a:ext cx="8191500" cy="3565525"/>
          </a:xfrm>
          <a:noFill/>
        </p:spPr>
        <p:txBody>
          <a:bodyPr/>
          <a:lstStyle/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Current Bit	Bit to the Right	Explanation	Example	Op</a:t>
            </a:r>
          </a:p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	1	0	Begins run of 1s	000111</a:t>
            </a:r>
            <a:r>
              <a:rPr lang="en-US" sz="2000" u="sng" smtClean="0">
                <a:solidFill>
                  <a:schemeClr val="accent1"/>
                </a:solidFill>
              </a:rPr>
              <a:t>10</a:t>
            </a:r>
            <a:r>
              <a:rPr lang="en-US" sz="2000" smtClean="0"/>
              <a:t>00	sub</a:t>
            </a:r>
          </a:p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	1	1	Middle of  run of 1s	00011</a:t>
            </a:r>
            <a:r>
              <a:rPr lang="en-US" sz="2000" u="sng" smtClean="0">
                <a:solidFill>
                  <a:schemeClr val="accent1"/>
                </a:solidFill>
              </a:rPr>
              <a:t>11</a:t>
            </a:r>
            <a:r>
              <a:rPr lang="en-US" sz="2000" smtClean="0"/>
              <a:t>000	none</a:t>
            </a:r>
          </a:p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	0	1	End of  run of 1s	00</a:t>
            </a:r>
            <a:r>
              <a:rPr lang="en-US" sz="2000" u="sng" smtClean="0">
                <a:solidFill>
                  <a:schemeClr val="accent1"/>
                </a:solidFill>
              </a:rPr>
              <a:t>01</a:t>
            </a:r>
            <a:r>
              <a:rPr lang="en-US" sz="2000" smtClean="0"/>
              <a:t>111000	add</a:t>
            </a:r>
          </a:p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	0	0	Middle of  run of 0s	0</a:t>
            </a:r>
            <a:r>
              <a:rPr lang="en-US" sz="2000" u="sng" smtClean="0">
                <a:solidFill>
                  <a:schemeClr val="accent1"/>
                </a:solidFill>
              </a:rPr>
              <a:t>00</a:t>
            </a:r>
            <a:r>
              <a:rPr lang="en-US" sz="2000" smtClean="0"/>
              <a:t>1111000	none</a:t>
            </a:r>
          </a:p>
          <a:p>
            <a:pPr>
              <a:buFontTx/>
              <a:buNone/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Originally for Speed (when shift was faster than add)</a:t>
            </a:r>
          </a:p>
          <a:p>
            <a:pPr>
              <a:tabLst>
                <a:tab pos="1371600" algn="l"/>
                <a:tab pos="3251200" algn="l"/>
                <a:tab pos="5656263" algn="l"/>
                <a:tab pos="7315200" algn="l"/>
              </a:tabLst>
            </a:pPr>
            <a:r>
              <a:rPr lang="en-US" sz="2000" smtClean="0"/>
              <a:t>Replace a string of 1s in multiplier with an initial subtract when we first see a one and then later add for the bit after the last one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2995613" y="1219200"/>
            <a:ext cx="26447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900">
                <a:solidFill>
                  <a:srgbClr val="000000"/>
                </a:solidFill>
                <a:latin typeface="Courier"/>
              </a:rPr>
              <a:t>0 1 1 1 1 0</a:t>
            </a:r>
            <a:endParaRPr lang="en-US" sz="4900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4833938" y="1319213"/>
            <a:ext cx="962025" cy="623887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5848350" y="1057275"/>
            <a:ext cx="1838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Helvetica"/>
              </a:rPr>
              <a:t>beginning of run</a:t>
            </a:r>
            <a:endParaRPr lang="en-US" sz="2000"/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2843213" y="1319213"/>
            <a:ext cx="960437" cy="623887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1046163" y="1057275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Helvetica"/>
              </a:rPr>
              <a:t>end of run</a:t>
            </a:r>
            <a:endParaRPr lang="en-US" sz="2000"/>
          </a:p>
        </p:txBody>
      </p:sp>
      <p:sp>
        <p:nvSpPr>
          <p:cNvPr id="33801" name="AutoShape 13"/>
          <p:cNvSpPr>
            <a:spLocks noChangeArrowheads="1"/>
          </p:cNvSpPr>
          <p:nvPr/>
        </p:nvSpPr>
        <p:spPr bwMode="auto">
          <a:xfrm>
            <a:off x="3365500" y="1319213"/>
            <a:ext cx="1892300" cy="623887"/>
          </a:xfrm>
          <a:prstGeom prst="roundRect">
            <a:avLst>
              <a:gd name="adj" fmla="val 47370"/>
            </a:avLst>
          </a:pr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3413125" y="933450"/>
            <a:ext cx="238283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FF"/>
                </a:solidFill>
                <a:latin typeface="Helvetica"/>
              </a:rPr>
              <a:t>middle of run</a:t>
            </a: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51713" y="5195888"/>
            <a:ext cx="1136650" cy="1187450"/>
            <a:chOff x="4885" y="3375"/>
            <a:chExt cx="716" cy="748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4885" y="3375"/>
              <a:ext cx="716" cy="7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/>
              <a:endParaRPr lang="en-US">
                <a:solidFill>
                  <a:schemeClr val="accent2"/>
                </a:solidFill>
                <a:latin typeface="Courier New" pitchFamily="49" charset="0"/>
              </a:endParaRPr>
            </a:p>
            <a:p>
              <a:pPr algn="r"/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–1</a:t>
              </a:r>
            </a:p>
            <a:p>
              <a:pPr algn="r"/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+ 10000</a:t>
              </a:r>
            </a:p>
            <a:p>
              <a:pPr algn="r"/>
              <a:r>
                <a:rPr lang="en-US">
                  <a:solidFill>
                    <a:schemeClr val="accent2"/>
                  </a:solidFill>
                  <a:latin typeface="Courier New" pitchFamily="49" charset="0"/>
                </a:rPr>
                <a:t>01111</a:t>
              </a:r>
            </a:p>
          </p:txBody>
        </p:sp>
        <p:sp>
          <p:nvSpPr>
            <p:cNvPr id="33806" name="Line 6"/>
            <p:cNvSpPr>
              <a:spLocks noChangeShapeType="1"/>
            </p:cNvSpPr>
            <p:nvPr/>
          </p:nvSpPr>
          <p:spPr bwMode="auto">
            <a:xfrm flipV="1">
              <a:off x="4983" y="3920"/>
              <a:ext cx="531" cy="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4213" y="446088"/>
            <a:ext cx="8259762" cy="461962"/>
          </a:xfrm>
        </p:spPr>
        <p:txBody>
          <a:bodyPr/>
          <a:lstStyle/>
          <a:p>
            <a:r>
              <a:rPr lang="en-US" sz="2400" smtClean="0">
                <a:solidFill>
                  <a:srgbClr val="063DE8"/>
                </a:solidFill>
              </a:rPr>
              <a:t>Booths Example (2 x 7)</a:t>
            </a:r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300" y="1828800"/>
            <a:ext cx="819150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1a.  P = P - m	1110                 +	1110					1110 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0111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kern="0">
                <a:solidFill>
                  <a:srgbClr val="063DE8"/>
                </a:solidFill>
                <a:latin typeface="Arial"/>
              </a:rPr>
              <a:t>0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shift P (sign ext)</a:t>
            </a:r>
          </a:p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1b. 	0010	1111 0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011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kern="0">
                <a:solidFill>
                  <a:srgbClr val="063DE8"/>
                </a:solidFill>
                <a:latin typeface="Arial"/>
              </a:rPr>
              <a:t>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11 -&gt; nop, shift</a:t>
            </a:r>
          </a:p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2.		0010	1111 10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kern="0">
                <a:solidFill>
                  <a:srgbClr val="063DE8"/>
                </a:solidFill>
                <a:latin typeface="Arial"/>
              </a:rPr>
              <a:t>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11 -&gt; nop, shift</a:t>
            </a:r>
          </a:p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3.		0010	1111 110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kern="0">
                <a:solidFill>
                  <a:srgbClr val="063DE8"/>
                </a:solidFill>
                <a:latin typeface="Arial"/>
              </a:rPr>
              <a:t>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01 -&gt; add</a:t>
            </a:r>
          </a:p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4a.	0010                 +	0010 	</a:t>
            </a:r>
          </a:p>
          <a:p>
            <a:pPr marL="203200" indent="-203200">
              <a:lnSpc>
                <a:spcPct val="50000"/>
              </a:lnSpc>
              <a:spcBef>
                <a:spcPct val="50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			0001 110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kern="0">
                <a:solidFill>
                  <a:srgbClr val="063DE8"/>
                </a:solidFill>
                <a:latin typeface="Arial"/>
              </a:rPr>
              <a:t>1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shift</a:t>
            </a:r>
          </a:p>
          <a:p>
            <a:pPr marL="203200" indent="-203200">
              <a:lnSpc>
                <a:spcPct val="80000"/>
              </a:lnSpc>
              <a:spcBef>
                <a:spcPct val="85000"/>
              </a:spcBef>
              <a:buSzPct val="100000"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lang="en-US" b="1" kern="0">
                <a:solidFill>
                  <a:srgbClr val="000000"/>
                </a:solidFill>
                <a:latin typeface="Arial"/>
              </a:rPr>
              <a:t>4b.	0010	0000 1110 </a:t>
            </a:r>
            <a:r>
              <a:rPr lang="en-US" b="1" kern="0">
                <a:solidFill>
                  <a:srgbClr val="FC0128"/>
                </a:solidFill>
                <a:latin typeface="Arial"/>
              </a:rPr>
              <a:t>0</a:t>
            </a:r>
            <a:r>
              <a:rPr lang="en-US" b="1" kern="0">
                <a:solidFill>
                  <a:srgbClr val="000000"/>
                </a:solidFill>
                <a:latin typeface="Arial"/>
              </a:rPr>
              <a:t>	done		</a:t>
            </a:r>
            <a:endParaRPr lang="en-US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idx="1"/>
          </p:nvPr>
        </p:nvSpPr>
        <p:spPr>
          <a:xfrm>
            <a:off x="542925" y="1084263"/>
            <a:ext cx="8270875" cy="781050"/>
          </a:xfrm>
        </p:spPr>
        <p:txBody>
          <a:bodyPr lIns="90488" tIns="44450" rIns="90488" bIns="44450">
            <a:spAutoFit/>
          </a:bodyPr>
          <a:lstStyle/>
          <a:p>
            <a:pPr marL="0" indent="0" eaLnBrk="1" hangingPunct="1">
              <a:lnSpc>
                <a:spcPct val="85000"/>
              </a:lnSpc>
              <a:spcBef>
                <a:spcPct val="100000"/>
              </a:spcBef>
              <a:buClrTx/>
              <a:buSzTx/>
              <a:buFontTx/>
              <a:buNone/>
              <a:tabLst>
                <a:tab pos="1778000" algn="l"/>
                <a:tab pos="3543300" algn="l"/>
                <a:tab pos="6062663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Operation	Multiplicand	Product	next?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543300" algn="l"/>
                <a:tab pos="6062663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0. initial value	0010	0000 </a:t>
            </a:r>
            <a:r>
              <a:rPr lang="en-US" sz="1800" b="1" smtClean="0">
                <a:solidFill>
                  <a:srgbClr val="FC0128"/>
                </a:solidFill>
              </a:rPr>
              <a:t>0111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0</a:t>
            </a:r>
            <a:r>
              <a:rPr lang="en-US" sz="1800" b="1" smtClean="0">
                <a:solidFill>
                  <a:srgbClr val="000000"/>
                </a:solidFill>
              </a:rPr>
              <a:t>	10 -&gt;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7188"/>
            <a:ext cx="6305550" cy="523875"/>
          </a:xfrm>
          <a:noFill/>
        </p:spPr>
        <p:txBody>
          <a:bodyPr/>
          <a:lstStyle/>
          <a:p>
            <a:r>
              <a:rPr lang="en-US" sz="2800" smtClean="0"/>
              <a:t>Booths Example (2 x -3)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828800"/>
            <a:ext cx="8191500" cy="3246438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1a.  P = P - m	1110                 +	1110					1110 </a:t>
            </a:r>
            <a:r>
              <a:rPr lang="en-US" sz="1800" b="1" smtClean="0">
                <a:solidFill>
                  <a:srgbClr val="FC0128"/>
                </a:solidFill>
              </a:rPr>
              <a:t>1101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0</a:t>
            </a:r>
            <a:r>
              <a:rPr lang="en-US" sz="1800" b="1" smtClean="0">
                <a:solidFill>
                  <a:srgbClr val="000000"/>
                </a:solidFill>
              </a:rPr>
              <a:t>	shift P (sign ext)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1b. 	0010	1111 0</a:t>
            </a:r>
            <a:r>
              <a:rPr lang="en-US" sz="1800" b="1" smtClean="0">
                <a:solidFill>
                  <a:srgbClr val="FC0128"/>
                </a:solidFill>
              </a:rPr>
              <a:t>110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1</a:t>
            </a:r>
            <a:r>
              <a:rPr lang="en-US" sz="1800" b="1" smtClean="0">
                <a:solidFill>
                  <a:srgbClr val="000000"/>
                </a:solidFill>
              </a:rPr>
              <a:t>	01 -&gt; add		                          + 0010		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2a.		0001 0</a:t>
            </a:r>
            <a:r>
              <a:rPr lang="en-US" sz="1800" b="1" smtClean="0">
                <a:solidFill>
                  <a:srgbClr val="FC0128"/>
                </a:solidFill>
              </a:rPr>
              <a:t>110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1	shift P</a:t>
            </a:r>
            <a:endParaRPr lang="en-US" sz="1800" b="1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2b.	0010	0000 10</a:t>
            </a:r>
            <a:r>
              <a:rPr lang="en-US" sz="1800" b="1" smtClean="0">
                <a:solidFill>
                  <a:srgbClr val="FC0128"/>
                </a:solidFill>
              </a:rPr>
              <a:t>11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0</a:t>
            </a:r>
            <a:r>
              <a:rPr lang="en-US" sz="1800" b="1" smtClean="0">
                <a:solidFill>
                  <a:srgbClr val="000000"/>
                </a:solidFill>
              </a:rPr>
              <a:t>	10 -&gt; sub		                          +	1110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3a.	0010	1110 10</a:t>
            </a:r>
            <a:r>
              <a:rPr lang="en-US" sz="1800" b="1" smtClean="0">
                <a:solidFill>
                  <a:srgbClr val="FC0128"/>
                </a:solidFill>
              </a:rPr>
              <a:t>11</a:t>
            </a:r>
            <a:r>
              <a:rPr lang="en-US" sz="1800" b="1" smtClean="0">
                <a:solidFill>
                  <a:srgbClr val="000000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0</a:t>
            </a:r>
            <a:r>
              <a:rPr lang="en-US" sz="1800" b="1" smtClean="0">
                <a:solidFill>
                  <a:srgbClr val="000000"/>
                </a:solidFill>
              </a:rPr>
              <a:t>	shift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3b.	0010                 	1111 010</a:t>
            </a:r>
            <a:r>
              <a:rPr lang="en-US" sz="1800" b="1" smtClean="0">
                <a:solidFill>
                  <a:srgbClr val="FC0128"/>
                </a:solidFill>
              </a:rPr>
              <a:t>1 </a:t>
            </a:r>
            <a:r>
              <a:rPr lang="en-US" sz="1800" b="1" smtClean="0">
                <a:solidFill>
                  <a:srgbClr val="063DE8"/>
                </a:solidFill>
              </a:rPr>
              <a:t>1	11 -&gt; nop</a:t>
            </a:r>
            <a:endParaRPr lang="en-US" sz="1800" b="1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4a		1111 010</a:t>
            </a:r>
            <a:r>
              <a:rPr lang="en-US" sz="1800" b="1" smtClean="0">
                <a:solidFill>
                  <a:srgbClr val="FC0128"/>
                </a:solidFill>
              </a:rPr>
              <a:t>1 </a:t>
            </a:r>
            <a:r>
              <a:rPr lang="en-US" sz="1800" b="1" smtClean="0">
                <a:solidFill>
                  <a:srgbClr val="063DE8"/>
                </a:solidFill>
              </a:rPr>
              <a:t>1</a:t>
            </a:r>
            <a:r>
              <a:rPr lang="en-US" sz="1800" b="1" smtClean="0">
                <a:solidFill>
                  <a:srgbClr val="000000"/>
                </a:solidFill>
              </a:rPr>
              <a:t> 	shift</a:t>
            </a:r>
          </a:p>
          <a:p>
            <a:pPr marL="0" indent="0" eaLnBrk="1" hangingPunct="1">
              <a:lnSpc>
                <a:spcPct val="80000"/>
              </a:lnSpc>
              <a:spcBef>
                <a:spcPct val="85000"/>
              </a:spcBef>
              <a:buClrTx/>
              <a:buSzTx/>
              <a:buFontTx/>
              <a:buNone/>
              <a:tabLst>
                <a:tab pos="1778000" algn="l"/>
                <a:tab pos="3606800" algn="l"/>
                <a:tab pos="6180138" algn="l"/>
              </a:tabLst>
            </a:pPr>
            <a:r>
              <a:rPr lang="en-US" sz="1800" b="1" smtClean="0">
                <a:solidFill>
                  <a:srgbClr val="000000"/>
                </a:solidFill>
              </a:rPr>
              <a:t>4b.	0010	1111 1010</a:t>
            </a:r>
            <a:r>
              <a:rPr lang="en-US" sz="1800" b="1" smtClean="0">
                <a:solidFill>
                  <a:srgbClr val="FC0128"/>
                </a:solidFill>
              </a:rPr>
              <a:t> </a:t>
            </a:r>
            <a:r>
              <a:rPr lang="en-US" sz="1800" b="1" smtClean="0">
                <a:solidFill>
                  <a:srgbClr val="063DE8"/>
                </a:solidFill>
              </a:rPr>
              <a:t>1</a:t>
            </a:r>
            <a:r>
              <a:rPr lang="en-US" sz="1800" b="1" smtClean="0">
                <a:solidFill>
                  <a:srgbClr val="000000"/>
                </a:solidFill>
              </a:rPr>
              <a:t> 	done		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2763" y="985838"/>
            <a:ext cx="78740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ct val="100000"/>
              </a:spcBef>
              <a:spcAft>
                <a:spcPts val="0"/>
              </a:spcAft>
              <a:tabLst>
                <a:tab pos="1778000" algn="l"/>
                <a:tab pos="3543300" algn="l"/>
                <a:tab pos="6062663" algn="l"/>
              </a:tabLs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</a:rPr>
              <a:t>Operation	Multiplicand	Product	next?</a:t>
            </a:r>
          </a:p>
          <a:p>
            <a:pPr eaLnBrk="1" fontAlgn="auto" hangingPunct="1">
              <a:lnSpc>
                <a:spcPct val="80000"/>
              </a:lnSpc>
              <a:spcBef>
                <a:spcPct val="85000"/>
              </a:spcBef>
              <a:spcAft>
                <a:spcPts val="0"/>
              </a:spcAft>
              <a:tabLst>
                <a:tab pos="1778000" algn="l"/>
                <a:tab pos="3543300" algn="l"/>
                <a:tab pos="6062663" algn="l"/>
              </a:tabLst>
              <a:defRPr/>
            </a:pPr>
            <a:r>
              <a:rPr lang="en-US" b="1" kern="0" dirty="0">
                <a:solidFill>
                  <a:sysClr val="windowText" lastClr="000000"/>
                </a:solidFill>
                <a:latin typeface="Arial" charset="0"/>
              </a:rPr>
              <a:t>0. initial value	0010	0000 </a:t>
            </a:r>
            <a:r>
              <a:rPr lang="en-US" b="1" kern="0" dirty="0">
                <a:solidFill>
                  <a:srgbClr val="FC0128"/>
                </a:solidFill>
                <a:latin typeface="Arial" charset="0"/>
              </a:rPr>
              <a:t>1101</a:t>
            </a:r>
            <a:r>
              <a:rPr lang="en-US" b="1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b="1" kern="0" dirty="0">
                <a:solidFill>
                  <a:srgbClr val="063DE8"/>
                </a:solidFill>
                <a:latin typeface="Arial" charset="0"/>
              </a:rPr>
              <a:t>0</a:t>
            </a:r>
            <a:r>
              <a:rPr lang="en-US" b="1" kern="0" dirty="0">
                <a:solidFill>
                  <a:sysClr val="windowText" lastClr="000000"/>
                </a:solidFill>
                <a:latin typeface="Arial" charset="0"/>
              </a:rPr>
              <a:t>	10 -&gt; sub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</a:t>
            </a:r>
            <a:endParaRPr lang="en-AU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Check for 0 divisor</a:t>
            </a:r>
            <a:endParaRPr lang="en-AU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Adjust sign of quotient and remainder as required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        1001</a:t>
            </a:r>
          </a:p>
          <a:p>
            <a:r>
              <a:rPr lang="en-US" sz="2000">
                <a:latin typeface="Lucida Console" pitchFamily="49" charset="0"/>
              </a:rPr>
              <a:t>1000 1001010</a:t>
            </a:r>
          </a:p>
          <a:p>
            <a:r>
              <a:rPr lang="en-US" sz="2000">
                <a:latin typeface="Lucida Console" pitchFamily="49" charset="0"/>
              </a:rPr>
              <a:t>    -1000</a:t>
            </a:r>
          </a:p>
          <a:p>
            <a:r>
              <a:rPr lang="en-US" sz="2000">
                <a:latin typeface="Lucida Console" pitchFamily="49" charset="0"/>
              </a:rPr>
              <a:t>        10</a:t>
            </a:r>
          </a:p>
          <a:p>
            <a:r>
              <a:rPr lang="en-US" sz="2000">
                <a:latin typeface="Lucida Console" pitchFamily="49" charset="0"/>
              </a:rPr>
              <a:t>        101 </a:t>
            </a:r>
          </a:p>
          <a:p>
            <a:r>
              <a:rPr lang="en-US" sz="2000">
                <a:latin typeface="Lucida Console" pitchFamily="49" charset="0"/>
              </a:rPr>
              <a:t>        1010</a:t>
            </a:r>
          </a:p>
          <a:p>
            <a:r>
              <a:rPr lang="en-US" sz="2000">
                <a:latin typeface="Lucida Console" pitchFamily="49" charset="0"/>
              </a:rPr>
              <a:t>       -1000</a:t>
            </a:r>
          </a:p>
          <a:p>
            <a:r>
              <a:rPr lang="en-US" sz="2000">
                <a:latin typeface="Lucida Console" pitchFamily="49" charset="0"/>
              </a:rPr>
              <a:t>          10</a:t>
            </a:r>
            <a:endParaRPr lang="en-AU" sz="2000">
              <a:latin typeface="Lucida Console" pitchFamily="49" charset="0"/>
            </a:endParaRP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-bit operands yield </a:t>
            </a:r>
            <a:r>
              <a:rPr lang="en-US" i="1"/>
              <a:t>n</a:t>
            </a:r>
            <a:r>
              <a:rPr lang="en-US"/>
              <a:t>-bit</a:t>
            </a:r>
            <a:br>
              <a:rPr lang="en-US"/>
            </a:br>
            <a:r>
              <a:rPr lang="en-US"/>
              <a:t>quotient and remainder</a:t>
            </a:r>
            <a:endParaRPr lang="en-AU"/>
          </a:p>
        </p:txBody>
      </p:sp>
      <p:sp>
        <p:nvSpPr>
          <p:cNvPr id="38921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sz="1600"/>
          </a:p>
        </p:txBody>
      </p:sp>
      <p:sp>
        <p:nvSpPr>
          <p:cNvPr id="38922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dividend</a:t>
            </a:r>
            <a:endParaRPr lang="en-AU" sz="1600"/>
          </a:p>
        </p:txBody>
      </p:sp>
      <p:sp>
        <p:nvSpPr>
          <p:cNvPr id="38923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remainder</a:t>
            </a:r>
            <a:endParaRPr lang="en-AU" sz="1600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1246274638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1246274638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divisor</a:t>
            </a:r>
            <a:endParaRPr lang="en-A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9" descr="f03-10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404937"/>
            <a:ext cx="4016375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 Hardware</a:t>
            </a:r>
            <a:endParaRPr lang="en-AU" smtClean="0"/>
          </a:p>
        </p:txBody>
      </p:sp>
      <p:sp>
        <p:nvSpPr>
          <p:cNvPr id="39941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Initially dividend</a:t>
            </a:r>
            <a:endParaRPr lang="en-AU" sz="1600"/>
          </a:p>
        </p:txBody>
      </p:sp>
      <p:sp>
        <p:nvSpPr>
          <p:cNvPr id="39942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1600"/>
              <a:t>Initially divisor in left half</a:t>
            </a:r>
            <a:endParaRPr lang="en-AU" sz="1600"/>
          </a:p>
        </p:txBody>
      </p:sp>
      <p:pic>
        <p:nvPicPr>
          <p:cNvPr id="39943" name="Picture 7" descr="f03-09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5" descr="IMG_20150318_090544.jpg"/>
          <p:cNvPicPr>
            <a:picLocks noChangeAspect="1"/>
          </p:cNvPicPr>
          <p:nvPr/>
        </p:nvPicPr>
        <p:blipFill>
          <a:blip r:embed="rId2" cstate="print"/>
          <a:srcRect t="9648" b="4594"/>
          <a:stretch>
            <a:fillRect/>
          </a:stretch>
        </p:blipFill>
        <p:spPr>
          <a:xfrm>
            <a:off x="533400" y="1371599"/>
            <a:ext cx="8001000" cy="50775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6" descr="f03-1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Optimized Divider</a:t>
            </a:r>
            <a:endParaRPr lang="en-AU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sz="2800" smtClean="0"/>
              <a:t>One cycle per partial-remainder subtraction</a:t>
            </a:r>
          </a:p>
          <a:p>
            <a:pPr eaLnBrk="1" hangingPunct="1"/>
            <a:r>
              <a:rPr lang="en-US" sz="2800" smtClean="0"/>
              <a:t>Looks a lot like a multiplier!</a:t>
            </a:r>
          </a:p>
          <a:p>
            <a:pPr lvl="1" eaLnBrk="1" hangingPunct="1"/>
            <a:r>
              <a:rPr lang="en-US" sz="2400" smtClean="0"/>
              <a:t>Same hardware can be used for both</a:t>
            </a:r>
            <a:endParaRPr lang="en-A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Integer Subtraction</a:t>
            </a:r>
            <a:endParaRPr lang="en-AU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7545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 negation of second operand</a:t>
            </a:r>
          </a:p>
          <a:p>
            <a:pPr eaLnBrk="1" hangingPunct="1"/>
            <a:r>
              <a:rPr lang="en-US" sz="2800" dirty="0" smtClean="0"/>
              <a:t>Example: 7 – 6 = 7 + (–6)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	+7:	0000 0000 … 0000 0111</a:t>
            </a:r>
            <a:br>
              <a:rPr lang="en-US" sz="2400" dirty="0" smtClean="0"/>
            </a:br>
            <a:r>
              <a:rPr lang="en-US" sz="2400" u="sng" dirty="0" smtClean="0"/>
              <a:t>–6:	1111 1111 … 1111 1010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+1:	0000 0000 … 0000 0001</a:t>
            </a:r>
          </a:p>
          <a:p>
            <a:pPr eaLnBrk="1" hangingPunct="1"/>
            <a:r>
              <a:rPr lang="en-US" sz="2800" dirty="0" smtClean="0"/>
              <a:t>Overflow if result out of range</a:t>
            </a:r>
          </a:p>
          <a:p>
            <a:pPr lvl="1" eaLnBrk="1" hangingPunct="1"/>
            <a:r>
              <a:rPr lang="en-US" sz="2400" dirty="0" smtClean="0"/>
              <a:t>Subtracting two +</a:t>
            </a:r>
            <a:r>
              <a:rPr lang="en-US" sz="2400" dirty="0" err="1" smtClean="0"/>
              <a:t>ve</a:t>
            </a:r>
            <a:r>
              <a:rPr lang="en-US" sz="2400" dirty="0" smtClean="0"/>
              <a:t> or two –</a:t>
            </a:r>
            <a:r>
              <a:rPr lang="en-US" sz="2400" dirty="0" err="1" smtClean="0"/>
              <a:t>ve</a:t>
            </a:r>
            <a:r>
              <a:rPr lang="en-US" sz="2400" dirty="0" smtClean="0"/>
              <a:t> operands, no overflow</a:t>
            </a:r>
          </a:p>
          <a:p>
            <a:pPr lvl="1" eaLnBrk="1" hangingPunct="1"/>
            <a:r>
              <a:rPr lang="en-US" sz="2400" dirty="0" smtClean="0"/>
              <a:t>Subtracting +</a:t>
            </a:r>
            <a:r>
              <a:rPr lang="en-US" sz="2400" dirty="0" err="1" smtClean="0"/>
              <a:t>ve</a:t>
            </a:r>
            <a:r>
              <a:rPr lang="en-US" sz="2400" dirty="0" smtClean="0"/>
              <a:t> from –</a:t>
            </a:r>
            <a:r>
              <a:rPr lang="en-US" sz="2400" dirty="0" err="1" smtClean="0"/>
              <a:t>ve</a:t>
            </a:r>
            <a:r>
              <a:rPr lang="en-US" sz="2400" dirty="0" smtClean="0"/>
              <a:t> operand</a:t>
            </a:r>
          </a:p>
          <a:p>
            <a:pPr lvl="2" eaLnBrk="1" hangingPunct="1"/>
            <a:r>
              <a:rPr lang="en-US" sz="2000" dirty="0" smtClean="0"/>
              <a:t>Overflow if result sign is 0</a:t>
            </a:r>
          </a:p>
          <a:p>
            <a:pPr lvl="1" eaLnBrk="1" hangingPunct="1"/>
            <a:r>
              <a:rPr lang="en-US" sz="2400" dirty="0" smtClean="0"/>
              <a:t>Subtracting –</a:t>
            </a:r>
            <a:r>
              <a:rPr lang="en-US" sz="2400" dirty="0" err="1" smtClean="0"/>
              <a:t>ve</a:t>
            </a:r>
            <a:r>
              <a:rPr lang="en-US" sz="2400" dirty="0" smtClean="0"/>
              <a:t> from +</a:t>
            </a:r>
            <a:r>
              <a:rPr lang="en-US" sz="2400" dirty="0" err="1" smtClean="0"/>
              <a:t>ve</a:t>
            </a:r>
            <a:r>
              <a:rPr lang="en-US" sz="2400" dirty="0" smtClean="0"/>
              <a:t> operand</a:t>
            </a:r>
          </a:p>
          <a:p>
            <a:pPr lvl="2" eaLnBrk="1" hangingPunct="1"/>
            <a:r>
              <a:rPr lang="en-US" sz="2000" dirty="0" smtClean="0"/>
              <a:t>Overflow if result sign is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5" descr="IMG_20150318_0906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748" y="609600"/>
            <a:ext cx="4454652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72227-FECD-4039-A327-B8D82E75A27D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 descr="IMG_20150318_090633.jpg"/>
          <p:cNvPicPr>
            <a:picLocks noChangeAspect="1"/>
          </p:cNvPicPr>
          <p:nvPr/>
        </p:nvPicPr>
        <p:blipFill>
          <a:blip r:embed="rId2" cstate="print"/>
          <a:srcRect l="6456" t="5556" r="28979"/>
          <a:stretch>
            <a:fillRect/>
          </a:stretch>
        </p:blipFill>
        <p:spPr>
          <a:xfrm rot="16200000">
            <a:off x="2388782" y="-559982"/>
            <a:ext cx="4267200" cy="843516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Faster Division</a:t>
            </a:r>
            <a:endParaRPr lang="en-AU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Can’t use parallel hardware as in multiplier</a:t>
            </a:r>
          </a:p>
          <a:p>
            <a:pPr lvl="1" eaLnBrk="1" hangingPunct="1"/>
            <a:r>
              <a:rPr lang="en-US" smtClean="0"/>
              <a:t>Subtraction is conditional on sign of remainder</a:t>
            </a:r>
          </a:p>
          <a:p>
            <a:pPr eaLnBrk="1" hangingPunct="1"/>
            <a:r>
              <a:rPr lang="en-US" smtClean="0"/>
              <a:t>Faster dividers (e.g. SRT devision) generate multiple quotient bits per step</a:t>
            </a:r>
          </a:p>
          <a:p>
            <a:pPr lvl="1" eaLnBrk="1" hangingPunct="1"/>
            <a:r>
              <a:rPr lang="en-US" smtClean="0"/>
              <a:t>Still require multiple steps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Dealing with Overflow</a:t>
            </a:r>
            <a:endParaRPr lang="en-AU" dirty="0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7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MIPS </a:t>
            </a:r>
            <a:r>
              <a:rPr lang="en-US" dirty="0" err="1" smtClean="0">
                <a:latin typeface="Lucida Console" pitchFamily="49" charset="0"/>
              </a:rPr>
              <a:t>addu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addui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subu</a:t>
            </a:r>
            <a:r>
              <a:rPr lang="en-US" dirty="0" smtClean="0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 languages (e.g., </a:t>
            </a:r>
            <a:r>
              <a:rPr lang="en-US" dirty="0" err="1" smtClean="0"/>
              <a:t>Ada</a:t>
            </a:r>
            <a:r>
              <a:rPr lang="en-US" dirty="0" smtClean="0"/>
              <a:t>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MIPS </a:t>
            </a:r>
            <a:r>
              <a:rPr lang="en-US" dirty="0" smtClean="0">
                <a:latin typeface="Lucida Console" pitchFamily="49" charset="0"/>
              </a:rPr>
              <a:t>add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addi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sub</a:t>
            </a:r>
            <a:r>
              <a:rPr lang="en-US" dirty="0" smtClean="0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Lucida Console" pitchFamily="49" charset="0"/>
              </a:rPr>
              <a:t>mfc0</a:t>
            </a:r>
            <a:r>
              <a:rPr lang="en-US" dirty="0" smtClean="0"/>
              <a:t> (move from coprocessor </a:t>
            </a:r>
            <a:r>
              <a:rPr lang="en-US" dirty="0" err="1" smtClean="0"/>
              <a:t>reg</a:t>
            </a:r>
            <a:r>
              <a:rPr lang="en-US" dirty="0" smtClean="0"/>
              <a:t>) instruction can retrieve EPC value, to return after corrective 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ALU (Building Blocks)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61267-0F7F-418F-AE2C-FEBF4F6AF326}" type="datetime1">
              <a:rPr lang="en-US" smtClean="0"/>
              <a:pPr>
                <a:defRPr/>
              </a:pPr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Mayank Pandey, MNNIT, Allahabad, India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4100" descr="f04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47322"/>
            <a:ext cx="5943600" cy="5129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225425" y="312738"/>
            <a:ext cx="43084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dirty="0"/>
              <a:t>To warm up let's build a logic unit to support the </a:t>
            </a:r>
            <a:r>
              <a:rPr lang="en-US" sz="2000" dirty="0">
                <a:latin typeface="Courier New" pitchFamily="49" charset="0"/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or</a:t>
            </a:r>
            <a:r>
              <a:rPr lang="en-US" sz="2000" dirty="0"/>
              <a:t> instructions for MIPS (32-bit registers)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we'll just build a 1-bit unit and use 32 of them</a:t>
            </a:r>
            <a:br>
              <a:rPr lang="en-US" sz="18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Possible implementation using a </a:t>
            </a:r>
            <a:r>
              <a:rPr lang="en-US" sz="2000" i="1" dirty="0"/>
              <a:t>multiplexor </a:t>
            </a:r>
            <a:r>
              <a:rPr lang="en-US" sz="2000" dirty="0"/>
              <a:t>:</a:t>
            </a:r>
          </a:p>
        </p:txBody>
      </p:sp>
      <p:sp>
        <p:nvSpPr>
          <p:cNvPr id="297036" name="Rectangle 7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Simple Multi-Function Logic Unit</a:t>
            </a:r>
          </a:p>
        </p:txBody>
      </p:sp>
      <p:sp>
        <p:nvSpPr>
          <p:cNvPr id="297037" name="Rectangle 77"/>
          <p:cNvSpPr>
            <a:spLocks noChangeArrowheads="1"/>
          </p:cNvSpPr>
          <p:nvPr/>
        </p:nvSpPr>
        <p:spPr bwMode="auto">
          <a:xfrm>
            <a:off x="2895600" y="3962400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38" name="Line 78"/>
          <p:cNvSpPr>
            <a:spLocks noChangeShapeType="1"/>
          </p:cNvSpPr>
          <p:nvPr/>
        </p:nvSpPr>
        <p:spPr bwMode="auto">
          <a:xfrm>
            <a:off x="19812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97039" name="Line 79"/>
          <p:cNvSpPr>
            <a:spLocks noChangeShapeType="1"/>
          </p:cNvSpPr>
          <p:nvPr/>
        </p:nvSpPr>
        <p:spPr bwMode="auto">
          <a:xfrm>
            <a:off x="19812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97040" name="Line 80"/>
          <p:cNvSpPr>
            <a:spLocks noChangeShapeType="1"/>
          </p:cNvSpPr>
          <p:nvPr/>
        </p:nvSpPr>
        <p:spPr bwMode="auto">
          <a:xfrm>
            <a:off x="4191000" y="449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97041" name="Line 81"/>
          <p:cNvSpPr>
            <a:spLocks noChangeShapeType="1"/>
          </p:cNvSpPr>
          <p:nvPr/>
        </p:nvSpPr>
        <p:spPr bwMode="auto">
          <a:xfrm>
            <a:off x="342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297042" name="Text Box 82"/>
          <p:cNvSpPr txBox="1">
            <a:spLocks noChangeArrowheads="1"/>
          </p:cNvSpPr>
          <p:nvPr/>
        </p:nvSpPr>
        <p:spPr bwMode="auto">
          <a:xfrm>
            <a:off x="1676400" y="408305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>
                <a:latin typeface="Courier New" pitchFamily="49" charset="0"/>
              </a:rPr>
              <a:t>a</a:t>
            </a:r>
          </a:p>
        </p:txBody>
      </p:sp>
      <p:sp>
        <p:nvSpPr>
          <p:cNvPr id="297043" name="Text Box 83"/>
          <p:cNvSpPr txBox="1">
            <a:spLocks noChangeArrowheads="1"/>
          </p:cNvSpPr>
          <p:nvPr/>
        </p:nvSpPr>
        <p:spPr bwMode="auto">
          <a:xfrm>
            <a:off x="1676400" y="45720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>
                <a:latin typeface="Courier New" pitchFamily="49" charset="0"/>
              </a:rPr>
              <a:t>b</a:t>
            </a:r>
          </a:p>
        </p:txBody>
      </p:sp>
      <p:sp>
        <p:nvSpPr>
          <p:cNvPr id="297044" name="Text Box 84"/>
          <p:cNvSpPr txBox="1">
            <a:spLocks noChangeArrowheads="1"/>
          </p:cNvSpPr>
          <p:nvPr/>
        </p:nvSpPr>
        <p:spPr bwMode="auto">
          <a:xfrm>
            <a:off x="5105400" y="43434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>
                <a:latin typeface="Courier New" pitchFamily="49" charset="0"/>
              </a:rPr>
              <a:t>output</a:t>
            </a:r>
          </a:p>
        </p:txBody>
      </p:sp>
      <p:sp>
        <p:nvSpPr>
          <p:cNvPr id="297045" name="Text Box 85"/>
          <p:cNvSpPr txBox="1">
            <a:spLocks noChangeArrowheads="1"/>
          </p:cNvSpPr>
          <p:nvPr/>
        </p:nvSpPr>
        <p:spPr bwMode="auto">
          <a:xfrm>
            <a:off x="2895600" y="2971800"/>
            <a:ext cx="12842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>
                <a:latin typeface="Courier New" pitchFamily="49" charset="0"/>
              </a:rPr>
              <a:t>operation</a:t>
            </a:r>
          </a:p>
          <a:p>
            <a:r>
              <a:rPr lang="en-US" sz="1600" i="0" u="none">
                <a:latin typeface="Courier New" pitchFamily="49" charset="0"/>
              </a:rPr>
              <a:t>selector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Mayank Pandey, MNNIT, Allahabad, India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225425" y="312738"/>
            <a:ext cx="364490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dirty="0"/>
              <a:t>Selects one of the  inputs to be the output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based on a control input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000" dirty="0"/>
              <a:t>Lets build our ALU using a MUX (multiplexor):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99024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Implementation with a Multiplexor</a:t>
            </a:r>
          </a:p>
        </p:txBody>
      </p:sp>
      <p:pic>
        <p:nvPicPr>
          <p:cNvPr id="299026" name="Picture 18" descr="f04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3186" y="3200400"/>
            <a:ext cx="3465614" cy="1897063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543800" y="1452562"/>
            <a:ext cx="825500" cy="5100638"/>
            <a:chOff x="4757" y="699"/>
            <a:chExt cx="520" cy="3213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4757" y="699"/>
              <a:ext cx="520" cy="1365"/>
              <a:chOff x="4757" y="699"/>
              <a:chExt cx="520" cy="1365"/>
            </a:xfrm>
          </p:grpSpPr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4757" y="699"/>
                <a:ext cx="520" cy="299"/>
                <a:chOff x="4757" y="699"/>
                <a:chExt cx="520" cy="299"/>
              </a:xfrm>
            </p:grpSpPr>
            <p:sp>
              <p:nvSpPr>
                <p:cNvPr id="299030" name="Rectangle 22"/>
                <p:cNvSpPr>
                  <a:spLocks noChangeArrowheads="1"/>
                </p:cNvSpPr>
                <p:nvPr/>
              </p:nvSpPr>
              <p:spPr bwMode="auto">
                <a:xfrm>
                  <a:off x="4914" y="769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31" name="Line 23"/>
                <p:cNvSpPr>
                  <a:spLocks noChangeShapeType="1"/>
                </p:cNvSpPr>
                <p:nvPr/>
              </p:nvSpPr>
              <p:spPr bwMode="auto">
                <a:xfrm>
                  <a:off x="4757" y="923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32" name="Line 24"/>
                <p:cNvSpPr>
                  <a:spLocks noChangeShapeType="1"/>
                </p:cNvSpPr>
                <p:nvPr/>
              </p:nvSpPr>
              <p:spPr bwMode="auto">
                <a:xfrm>
                  <a:off x="5036" y="699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33" name="Line 25"/>
                <p:cNvSpPr>
                  <a:spLocks noChangeShapeType="1"/>
                </p:cNvSpPr>
                <p:nvPr/>
              </p:nvSpPr>
              <p:spPr bwMode="auto">
                <a:xfrm>
                  <a:off x="4757" y="844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34" name="Line 26"/>
                <p:cNvSpPr>
                  <a:spLocks noChangeShapeType="1"/>
                </p:cNvSpPr>
                <p:nvPr/>
              </p:nvSpPr>
              <p:spPr bwMode="auto">
                <a:xfrm>
                  <a:off x="5136" y="868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4757" y="1054"/>
                <a:ext cx="520" cy="299"/>
                <a:chOff x="4757" y="1054"/>
                <a:chExt cx="520" cy="299"/>
              </a:xfrm>
            </p:grpSpPr>
            <p:sp>
              <p:nvSpPr>
                <p:cNvPr id="299036" name="Rectangle 28"/>
                <p:cNvSpPr>
                  <a:spLocks noChangeArrowheads="1"/>
                </p:cNvSpPr>
                <p:nvPr/>
              </p:nvSpPr>
              <p:spPr bwMode="auto">
                <a:xfrm>
                  <a:off x="4914" y="1124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37" name="Line 29"/>
                <p:cNvSpPr>
                  <a:spLocks noChangeShapeType="1"/>
                </p:cNvSpPr>
                <p:nvPr/>
              </p:nvSpPr>
              <p:spPr bwMode="auto">
                <a:xfrm>
                  <a:off x="4757" y="1278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38" name="Line 30"/>
                <p:cNvSpPr>
                  <a:spLocks noChangeShapeType="1"/>
                </p:cNvSpPr>
                <p:nvPr/>
              </p:nvSpPr>
              <p:spPr bwMode="auto">
                <a:xfrm>
                  <a:off x="5036" y="1054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39" name="Line 31"/>
                <p:cNvSpPr>
                  <a:spLocks noChangeShapeType="1"/>
                </p:cNvSpPr>
                <p:nvPr/>
              </p:nvSpPr>
              <p:spPr bwMode="auto">
                <a:xfrm>
                  <a:off x="4757" y="1199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40" name="Line 32"/>
                <p:cNvSpPr>
                  <a:spLocks noChangeShapeType="1"/>
                </p:cNvSpPr>
                <p:nvPr/>
              </p:nvSpPr>
              <p:spPr bwMode="auto">
                <a:xfrm>
                  <a:off x="5136" y="1223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4757" y="1410"/>
                <a:ext cx="520" cy="299"/>
                <a:chOff x="4757" y="1410"/>
                <a:chExt cx="520" cy="299"/>
              </a:xfrm>
            </p:grpSpPr>
            <p:sp>
              <p:nvSpPr>
                <p:cNvPr id="299042" name="Rectangle 34"/>
                <p:cNvSpPr>
                  <a:spLocks noChangeArrowheads="1"/>
                </p:cNvSpPr>
                <p:nvPr/>
              </p:nvSpPr>
              <p:spPr bwMode="auto">
                <a:xfrm>
                  <a:off x="4914" y="1480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43" name="Line 35"/>
                <p:cNvSpPr>
                  <a:spLocks noChangeShapeType="1"/>
                </p:cNvSpPr>
                <p:nvPr/>
              </p:nvSpPr>
              <p:spPr bwMode="auto">
                <a:xfrm>
                  <a:off x="4757" y="1634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44" name="Line 36"/>
                <p:cNvSpPr>
                  <a:spLocks noChangeShapeType="1"/>
                </p:cNvSpPr>
                <p:nvPr/>
              </p:nvSpPr>
              <p:spPr bwMode="auto">
                <a:xfrm>
                  <a:off x="5036" y="1410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45" name="Line 37"/>
                <p:cNvSpPr>
                  <a:spLocks noChangeShapeType="1"/>
                </p:cNvSpPr>
                <p:nvPr/>
              </p:nvSpPr>
              <p:spPr bwMode="auto">
                <a:xfrm>
                  <a:off x="4757" y="1555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46" name="Line 38"/>
                <p:cNvSpPr>
                  <a:spLocks noChangeShapeType="1"/>
                </p:cNvSpPr>
                <p:nvPr/>
              </p:nvSpPr>
              <p:spPr bwMode="auto">
                <a:xfrm>
                  <a:off x="5136" y="1578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4757" y="1765"/>
                <a:ext cx="520" cy="299"/>
                <a:chOff x="4757" y="1765"/>
                <a:chExt cx="520" cy="299"/>
              </a:xfrm>
            </p:grpSpPr>
            <p:sp>
              <p:nvSpPr>
                <p:cNvPr id="2990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914" y="1835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49" name="Line 41"/>
                <p:cNvSpPr>
                  <a:spLocks noChangeShapeType="1"/>
                </p:cNvSpPr>
                <p:nvPr/>
              </p:nvSpPr>
              <p:spPr bwMode="auto">
                <a:xfrm>
                  <a:off x="4757" y="1989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0" name="Line 42"/>
                <p:cNvSpPr>
                  <a:spLocks noChangeShapeType="1"/>
                </p:cNvSpPr>
                <p:nvPr/>
              </p:nvSpPr>
              <p:spPr bwMode="auto">
                <a:xfrm>
                  <a:off x="5036" y="1765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1" name="Line 43"/>
                <p:cNvSpPr>
                  <a:spLocks noChangeShapeType="1"/>
                </p:cNvSpPr>
                <p:nvPr/>
              </p:nvSpPr>
              <p:spPr bwMode="auto">
                <a:xfrm>
                  <a:off x="4757" y="1910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2" name="Line 44"/>
                <p:cNvSpPr>
                  <a:spLocks noChangeShapeType="1"/>
                </p:cNvSpPr>
                <p:nvPr/>
              </p:nvSpPr>
              <p:spPr bwMode="auto">
                <a:xfrm>
                  <a:off x="5136" y="1934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4757" y="2547"/>
              <a:ext cx="520" cy="1365"/>
              <a:chOff x="4757" y="2547"/>
              <a:chExt cx="520" cy="1365"/>
            </a:xfrm>
          </p:grpSpPr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4757" y="2547"/>
                <a:ext cx="520" cy="299"/>
                <a:chOff x="4757" y="2547"/>
                <a:chExt cx="520" cy="299"/>
              </a:xfrm>
            </p:grpSpPr>
            <p:sp>
              <p:nvSpPr>
                <p:cNvPr id="299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914" y="2617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56" name="Line 48"/>
                <p:cNvSpPr>
                  <a:spLocks noChangeShapeType="1"/>
                </p:cNvSpPr>
                <p:nvPr/>
              </p:nvSpPr>
              <p:spPr bwMode="auto">
                <a:xfrm>
                  <a:off x="4757" y="2771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7" name="Line 49"/>
                <p:cNvSpPr>
                  <a:spLocks noChangeShapeType="1"/>
                </p:cNvSpPr>
                <p:nvPr/>
              </p:nvSpPr>
              <p:spPr bwMode="auto">
                <a:xfrm>
                  <a:off x="5036" y="254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8" name="Line 50"/>
                <p:cNvSpPr>
                  <a:spLocks noChangeShapeType="1"/>
                </p:cNvSpPr>
                <p:nvPr/>
              </p:nvSpPr>
              <p:spPr bwMode="auto">
                <a:xfrm>
                  <a:off x="4757" y="2692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59" name="Line 51"/>
                <p:cNvSpPr>
                  <a:spLocks noChangeShapeType="1"/>
                </p:cNvSpPr>
                <p:nvPr/>
              </p:nvSpPr>
              <p:spPr bwMode="auto">
                <a:xfrm>
                  <a:off x="5136" y="2716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0" name="Group 52"/>
              <p:cNvGrpSpPr>
                <a:grpSpLocks/>
              </p:cNvGrpSpPr>
              <p:nvPr/>
            </p:nvGrpSpPr>
            <p:grpSpPr bwMode="auto">
              <a:xfrm>
                <a:off x="4757" y="2902"/>
                <a:ext cx="520" cy="299"/>
                <a:chOff x="4757" y="2902"/>
                <a:chExt cx="520" cy="299"/>
              </a:xfrm>
            </p:grpSpPr>
            <p:sp>
              <p:nvSpPr>
                <p:cNvPr id="299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4914" y="2972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62" name="Line 54"/>
                <p:cNvSpPr>
                  <a:spLocks noChangeShapeType="1"/>
                </p:cNvSpPr>
                <p:nvPr/>
              </p:nvSpPr>
              <p:spPr bwMode="auto">
                <a:xfrm>
                  <a:off x="4757" y="3126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63" name="Line 55"/>
                <p:cNvSpPr>
                  <a:spLocks noChangeShapeType="1"/>
                </p:cNvSpPr>
                <p:nvPr/>
              </p:nvSpPr>
              <p:spPr bwMode="auto">
                <a:xfrm>
                  <a:off x="5036" y="2902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64" name="Line 56"/>
                <p:cNvSpPr>
                  <a:spLocks noChangeShapeType="1"/>
                </p:cNvSpPr>
                <p:nvPr/>
              </p:nvSpPr>
              <p:spPr bwMode="auto">
                <a:xfrm>
                  <a:off x="4757" y="3047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65" name="Line 57"/>
                <p:cNvSpPr>
                  <a:spLocks noChangeShapeType="1"/>
                </p:cNvSpPr>
                <p:nvPr/>
              </p:nvSpPr>
              <p:spPr bwMode="auto">
                <a:xfrm>
                  <a:off x="5136" y="3071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4757" y="3258"/>
                <a:ext cx="520" cy="299"/>
                <a:chOff x="4757" y="3258"/>
                <a:chExt cx="520" cy="299"/>
              </a:xfrm>
            </p:grpSpPr>
            <p:sp>
              <p:nvSpPr>
                <p:cNvPr id="2990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914" y="3328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68" name="Line 60"/>
                <p:cNvSpPr>
                  <a:spLocks noChangeShapeType="1"/>
                </p:cNvSpPr>
                <p:nvPr/>
              </p:nvSpPr>
              <p:spPr bwMode="auto">
                <a:xfrm>
                  <a:off x="4757" y="3482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69" name="Line 61"/>
                <p:cNvSpPr>
                  <a:spLocks noChangeShapeType="1"/>
                </p:cNvSpPr>
                <p:nvPr/>
              </p:nvSpPr>
              <p:spPr bwMode="auto">
                <a:xfrm>
                  <a:off x="5036" y="325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70" name="Line 62"/>
                <p:cNvSpPr>
                  <a:spLocks noChangeShapeType="1"/>
                </p:cNvSpPr>
                <p:nvPr/>
              </p:nvSpPr>
              <p:spPr bwMode="auto">
                <a:xfrm>
                  <a:off x="4757" y="3403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71" name="Line 63"/>
                <p:cNvSpPr>
                  <a:spLocks noChangeShapeType="1"/>
                </p:cNvSpPr>
                <p:nvPr/>
              </p:nvSpPr>
              <p:spPr bwMode="auto">
                <a:xfrm>
                  <a:off x="5136" y="3426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2" name="Group 64"/>
              <p:cNvGrpSpPr>
                <a:grpSpLocks/>
              </p:cNvGrpSpPr>
              <p:nvPr/>
            </p:nvGrpSpPr>
            <p:grpSpPr bwMode="auto">
              <a:xfrm>
                <a:off x="4757" y="3613"/>
                <a:ext cx="520" cy="299"/>
                <a:chOff x="4757" y="3613"/>
                <a:chExt cx="520" cy="299"/>
              </a:xfrm>
            </p:grpSpPr>
            <p:sp>
              <p:nvSpPr>
                <p:cNvPr id="2990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914" y="3683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9074" name="Line 66"/>
                <p:cNvSpPr>
                  <a:spLocks noChangeShapeType="1"/>
                </p:cNvSpPr>
                <p:nvPr/>
              </p:nvSpPr>
              <p:spPr bwMode="auto">
                <a:xfrm>
                  <a:off x="4757" y="3837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75" name="Line 67"/>
                <p:cNvSpPr>
                  <a:spLocks noChangeShapeType="1"/>
                </p:cNvSpPr>
                <p:nvPr/>
              </p:nvSpPr>
              <p:spPr bwMode="auto">
                <a:xfrm>
                  <a:off x="5036" y="3613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76" name="Line 68"/>
                <p:cNvSpPr>
                  <a:spLocks noChangeShapeType="1"/>
                </p:cNvSpPr>
                <p:nvPr/>
              </p:nvSpPr>
              <p:spPr bwMode="auto">
                <a:xfrm>
                  <a:off x="4757" y="3758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9077" name="Line 69"/>
                <p:cNvSpPr>
                  <a:spLocks noChangeShapeType="1"/>
                </p:cNvSpPr>
                <p:nvPr/>
              </p:nvSpPr>
              <p:spPr bwMode="auto">
                <a:xfrm>
                  <a:off x="5136" y="3782"/>
                  <a:ext cx="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99078" name="Text Box 70"/>
          <p:cNvSpPr txBox="1">
            <a:spLocks noChangeArrowheads="1"/>
          </p:cNvSpPr>
          <p:nvPr/>
        </p:nvSpPr>
        <p:spPr bwMode="auto">
          <a:xfrm>
            <a:off x="7848600" y="2895600"/>
            <a:ext cx="263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0" u="none"/>
              <a:t>.</a:t>
            </a:r>
          </a:p>
          <a:p>
            <a:r>
              <a:rPr lang="en-US" sz="2000" b="1" i="0" u="none"/>
              <a:t>.</a:t>
            </a:r>
          </a:p>
          <a:p>
            <a:r>
              <a:rPr lang="en-US" sz="2000" b="1" i="0" u="none"/>
              <a:t>.</a:t>
            </a:r>
          </a:p>
        </p:txBody>
      </p:sp>
      <p:sp>
        <p:nvSpPr>
          <p:cNvPr id="299080" name="Text Box 72"/>
          <p:cNvSpPr txBox="1">
            <a:spLocks noChangeArrowheads="1"/>
          </p:cNvSpPr>
          <p:nvPr/>
        </p:nvSpPr>
        <p:spPr bwMode="auto">
          <a:xfrm rot="-5345808">
            <a:off x="6288088" y="3754551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 u="none" dirty="0"/>
              <a:t>32 units</a:t>
            </a:r>
          </a:p>
        </p:txBody>
      </p:sp>
      <p:sp>
        <p:nvSpPr>
          <p:cNvPr id="299081" name="AutoShape 73"/>
          <p:cNvSpPr>
            <a:spLocks/>
          </p:cNvSpPr>
          <p:nvPr/>
        </p:nvSpPr>
        <p:spPr bwMode="auto">
          <a:xfrm>
            <a:off x="7391400" y="1524000"/>
            <a:ext cx="76200" cy="4953000"/>
          </a:xfrm>
          <a:prstGeom prst="leftBrace">
            <a:avLst>
              <a:gd name="adj1" fmla="val 541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9082" name="Line 74"/>
          <p:cNvSpPr>
            <a:spLocks noChangeShapeType="1"/>
          </p:cNvSpPr>
          <p:nvPr/>
        </p:nvSpPr>
        <p:spPr bwMode="auto">
          <a:xfrm>
            <a:off x="70866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225425" y="312738"/>
            <a:ext cx="38211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Let's </a:t>
            </a:r>
            <a:r>
              <a:rPr lang="en-US" sz="2000" dirty="0"/>
              <a:t>look at a 1-bit ALU for addition: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i="1" dirty="0">
                <a:latin typeface="Times New Roman" pitchFamily="18" charset="0"/>
              </a:rPr>
              <a:t>How could we build a 1-bit ALU for add, and, and or?</a:t>
            </a:r>
          </a:p>
          <a:p>
            <a:pPr>
              <a:lnSpc>
                <a:spcPct val="110000"/>
              </a:lnSpc>
            </a:pPr>
            <a:r>
              <a:rPr lang="en-US" sz="2000" i="1" dirty="0">
                <a:latin typeface="Times New Roman" pitchFamily="18" charset="0"/>
              </a:rPr>
              <a:t>How could we build a 32-bit ALU?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/>
              <a:t>	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Implementations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4191000" y="2438400"/>
            <a:ext cx="3581400" cy="164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i="0" u="none" dirty="0" err="1">
                <a:latin typeface="Courier New" pitchFamily="49" charset="0"/>
              </a:rPr>
              <a:t>c</a:t>
            </a:r>
            <a:r>
              <a:rPr lang="en-US" sz="1800" i="0" u="none" baseline="-25000" dirty="0" err="1">
                <a:latin typeface="Courier New" pitchFamily="49" charset="0"/>
              </a:rPr>
              <a:t>out</a:t>
            </a:r>
            <a:r>
              <a:rPr lang="en-US" sz="1800" i="0" u="none" dirty="0">
                <a:latin typeface="Courier New" pitchFamily="49" charset="0"/>
              </a:rPr>
              <a:t> = </a:t>
            </a:r>
            <a:r>
              <a:rPr lang="en-US" sz="1800" i="0" u="none" dirty="0" err="1">
                <a:latin typeface="Courier New" pitchFamily="49" charset="0"/>
              </a:rPr>
              <a:t>a.b</a:t>
            </a:r>
            <a:r>
              <a:rPr lang="en-US" sz="1800" i="0" u="none" dirty="0">
                <a:latin typeface="Courier New" pitchFamily="49" charset="0"/>
              </a:rPr>
              <a:t> + a.c</a:t>
            </a:r>
            <a:r>
              <a:rPr lang="en-US" sz="1800" i="0" u="none" baseline="-25000" dirty="0">
                <a:latin typeface="Courier New" pitchFamily="49" charset="0"/>
              </a:rPr>
              <a:t>in</a:t>
            </a:r>
            <a:r>
              <a:rPr lang="en-US" sz="1800" i="0" u="none" dirty="0">
                <a:latin typeface="Courier New" pitchFamily="49" charset="0"/>
              </a:rPr>
              <a:t> + b.c</a:t>
            </a:r>
            <a:r>
              <a:rPr lang="en-US" sz="1800" i="0" u="none" baseline="-25000" dirty="0">
                <a:latin typeface="Courier New" pitchFamily="49" charset="0"/>
              </a:rPr>
              <a:t>in</a:t>
            </a:r>
          </a:p>
          <a:p>
            <a:pPr eaLnBrk="0" hangingPunct="0"/>
            <a:endParaRPr lang="en-US" sz="1800" i="0" u="none" dirty="0">
              <a:latin typeface="Courier New" pitchFamily="49" charset="0"/>
            </a:endParaRPr>
          </a:p>
          <a:p>
            <a:pPr eaLnBrk="0" hangingPunct="0"/>
            <a:r>
              <a:rPr lang="en-US" sz="1800" i="0" u="none" dirty="0">
                <a:latin typeface="Courier New" pitchFamily="49" charset="0"/>
              </a:rPr>
              <a:t>sum = </a:t>
            </a:r>
            <a:r>
              <a:rPr lang="en-US" sz="1800" i="0" u="none" dirty="0" err="1">
                <a:latin typeface="Courier New" pitchFamily="49" charset="0"/>
              </a:rPr>
              <a:t>a.b.c</a:t>
            </a:r>
            <a:r>
              <a:rPr lang="en-US" sz="1800" i="0" u="none" baseline="-25000" dirty="0" err="1">
                <a:latin typeface="Courier New" pitchFamily="49" charset="0"/>
              </a:rPr>
              <a:t>in</a:t>
            </a:r>
            <a:r>
              <a:rPr lang="en-US" sz="1800" i="0" u="none" baseline="-25000" dirty="0">
                <a:latin typeface="Courier New" pitchFamily="49" charset="0"/>
              </a:rPr>
              <a:t> </a:t>
            </a:r>
            <a:r>
              <a:rPr lang="en-US" sz="1800" i="0" u="none" dirty="0">
                <a:latin typeface="Courier New" pitchFamily="49" charset="0"/>
              </a:rPr>
              <a:t>+ </a:t>
            </a:r>
            <a:r>
              <a:rPr lang="en-US" sz="1800" i="0" u="none" dirty="0" err="1">
                <a:latin typeface="Courier New" pitchFamily="49" charset="0"/>
              </a:rPr>
              <a:t>a.b.c</a:t>
            </a:r>
            <a:r>
              <a:rPr lang="en-US" sz="1800" i="0" u="none" baseline="-25000" dirty="0" err="1">
                <a:latin typeface="Courier New" pitchFamily="49" charset="0"/>
              </a:rPr>
              <a:t>in</a:t>
            </a:r>
            <a:r>
              <a:rPr lang="en-US" sz="1800" i="0" u="none" baseline="-25000" dirty="0">
                <a:latin typeface="Courier New" pitchFamily="49" charset="0"/>
              </a:rPr>
              <a:t> </a:t>
            </a:r>
            <a:r>
              <a:rPr lang="en-US" sz="1800" i="0" u="none" dirty="0">
                <a:latin typeface="Courier New" pitchFamily="49" charset="0"/>
              </a:rPr>
              <a:t>+ </a:t>
            </a:r>
          </a:p>
          <a:p>
            <a:pPr eaLnBrk="0" hangingPunct="0"/>
            <a:r>
              <a:rPr lang="en-US" sz="1800" i="0" u="none" dirty="0">
                <a:latin typeface="Courier New" pitchFamily="49" charset="0"/>
              </a:rPr>
              <a:t>      </a:t>
            </a:r>
            <a:r>
              <a:rPr lang="en-US" sz="1800" i="0" u="none" dirty="0" err="1">
                <a:latin typeface="Courier New" pitchFamily="49" charset="0"/>
              </a:rPr>
              <a:t>a.b.c</a:t>
            </a:r>
            <a:r>
              <a:rPr lang="en-US" sz="1800" i="0" u="none" baseline="-25000" dirty="0" err="1">
                <a:latin typeface="Courier New" pitchFamily="49" charset="0"/>
              </a:rPr>
              <a:t>in</a:t>
            </a:r>
            <a:r>
              <a:rPr lang="en-US" sz="1800" i="0" u="none" baseline="-25000" dirty="0">
                <a:latin typeface="Courier New" pitchFamily="49" charset="0"/>
              </a:rPr>
              <a:t> </a:t>
            </a:r>
            <a:r>
              <a:rPr lang="en-US" sz="1800" i="0" u="none" dirty="0">
                <a:latin typeface="Courier New" pitchFamily="49" charset="0"/>
              </a:rPr>
              <a:t>+ </a:t>
            </a:r>
            <a:r>
              <a:rPr lang="en-US" sz="1800" i="0" u="none" dirty="0" err="1">
                <a:latin typeface="Courier New" pitchFamily="49" charset="0"/>
              </a:rPr>
              <a:t>a.b.c</a:t>
            </a:r>
            <a:r>
              <a:rPr lang="en-US" sz="1800" i="0" u="none" baseline="-25000" dirty="0" err="1">
                <a:latin typeface="Courier New" pitchFamily="49" charset="0"/>
              </a:rPr>
              <a:t>in</a:t>
            </a:r>
            <a:r>
              <a:rPr lang="en-US" sz="1800" i="0" u="none" baseline="-25000" dirty="0">
                <a:latin typeface="Courier New" pitchFamily="49" charset="0"/>
              </a:rPr>
              <a:t> </a:t>
            </a:r>
            <a:endParaRPr lang="en-US" sz="1800" i="0" u="none" dirty="0">
              <a:latin typeface="Courier New" pitchFamily="49" charset="0"/>
            </a:endParaRPr>
          </a:p>
          <a:p>
            <a:pPr eaLnBrk="0" hangingPunct="0"/>
            <a:r>
              <a:rPr lang="en-US" sz="1800" i="0" u="none" dirty="0">
                <a:latin typeface="Courier New" pitchFamily="49" charset="0"/>
              </a:rPr>
              <a:t>    = a </a:t>
            </a:r>
            <a:r>
              <a:rPr lang="en-US" sz="1800" b="1" i="0" u="none" dirty="0">
                <a:latin typeface="Courier New" pitchFamily="49" charset="0"/>
                <a:sym typeface="Symbol" pitchFamily="18" charset="2"/>
              </a:rPr>
              <a:t></a:t>
            </a:r>
            <a:r>
              <a:rPr lang="en-US" sz="1800" i="0" u="none" dirty="0">
                <a:latin typeface="Courier New" pitchFamily="49" charset="0"/>
              </a:rPr>
              <a:t> b </a:t>
            </a:r>
            <a:r>
              <a:rPr lang="en-US" sz="1800" b="1" i="0" u="none" dirty="0">
                <a:latin typeface="Courier New" pitchFamily="49" charset="0"/>
                <a:sym typeface="Symbol" pitchFamily="18" charset="2"/>
              </a:rPr>
              <a:t></a:t>
            </a:r>
            <a:r>
              <a:rPr lang="en-US" sz="1800" i="0" u="none" dirty="0">
                <a:latin typeface="Courier New" pitchFamily="49" charset="0"/>
              </a:rPr>
              <a:t> </a:t>
            </a:r>
            <a:r>
              <a:rPr lang="en-US" sz="1800" i="0" u="none" dirty="0" err="1">
                <a:latin typeface="Courier New" pitchFamily="49" charset="0"/>
              </a:rPr>
              <a:t>c</a:t>
            </a:r>
            <a:r>
              <a:rPr lang="en-US" sz="1800" i="0" u="none" baseline="-25000" dirty="0" err="1">
                <a:latin typeface="Courier New" pitchFamily="49" charset="0"/>
              </a:rPr>
              <a:t>in</a:t>
            </a:r>
            <a:endParaRPr lang="en-US" sz="1800" i="0" u="none" baseline="-25000" dirty="0">
              <a:latin typeface="Courier New" pitchFamily="49" charset="0"/>
            </a:endParaRPr>
          </a:p>
          <a:p>
            <a:pPr hangingPunct="0"/>
            <a:endParaRPr lang="en-US" sz="1800" i="0" u="none" baseline="-25000" dirty="0">
              <a:latin typeface="Courier New" pitchFamily="49" charset="0"/>
            </a:endParaRPr>
          </a:p>
        </p:txBody>
      </p:sp>
      <p:pic>
        <p:nvPicPr>
          <p:cNvPr id="301062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09800"/>
            <a:ext cx="2011363" cy="2036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01064" name="Line 8"/>
          <p:cNvSpPr>
            <a:spLocks noChangeShapeType="1"/>
          </p:cNvSpPr>
          <p:nvPr/>
        </p:nvSpPr>
        <p:spPr bwMode="auto">
          <a:xfrm>
            <a:off x="53340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>
            <a:off x="56388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>
            <a:off x="6324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68580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>
            <a:off x="53340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>
            <a:off x="50292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70" name="Text Box 14"/>
          <p:cNvSpPr txBox="1">
            <a:spLocks noChangeArrowheads="1"/>
          </p:cNvSpPr>
          <p:nvPr/>
        </p:nvSpPr>
        <p:spPr bwMode="auto">
          <a:xfrm>
            <a:off x="5943600" y="3962400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0" u="none" dirty="0">
                <a:latin typeface="Courier New" pitchFamily="49" charset="0"/>
              </a:rPr>
              <a:t>exclusive or (</a:t>
            </a:r>
            <a:r>
              <a:rPr lang="en-US" sz="1600" i="0" u="none" dirty="0" err="1">
                <a:latin typeface="Courier New" pitchFamily="49" charset="0"/>
              </a:rPr>
              <a:t>xor</a:t>
            </a:r>
            <a:r>
              <a:rPr lang="en-US" sz="1600" i="0" u="none" dirty="0">
                <a:latin typeface="Courier New" pitchFamily="49" charset="0"/>
              </a:rPr>
              <a:t>)</a:t>
            </a:r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 flipH="1" flipV="1">
            <a:off x="5486400" y="3810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auto">
          <a:xfrm flipH="1" flipV="1">
            <a:off x="6019800" y="3810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16207</TotalTime>
  <Words>2107</Words>
  <Application>Microsoft Office PowerPoint</Application>
  <PresentationFormat>On-screen Show (4:3)</PresentationFormat>
  <Paragraphs>556</Paragraphs>
  <Slides>42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Arithmetic for Computers</vt:lpstr>
      <vt:lpstr>Integer Addition</vt:lpstr>
      <vt:lpstr>Integer Subtraction</vt:lpstr>
      <vt:lpstr>Dealing with Overflow</vt:lpstr>
      <vt:lpstr>ALU (Building Blocks)</vt:lpstr>
      <vt:lpstr>A Simple Multi-Function Logic Unit</vt:lpstr>
      <vt:lpstr>Implementation with a Multiplexor</vt:lpstr>
      <vt:lpstr>Implementations</vt:lpstr>
      <vt:lpstr>1-bit Adder Logic</vt:lpstr>
      <vt:lpstr>Building a 32-bit ALU</vt:lpstr>
      <vt:lpstr>What about Subtraction (a – b)  ?</vt:lpstr>
      <vt:lpstr>Problem: Ripple-carry Adder is Slow</vt:lpstr>
      <vt:lpstr>Two-level Carry-lookahead Adder: First Level</vt:lpstr>
      <vt:lpstr>Two-level Carry-look-ahead Adder: Second Level for a 16-bit adder</vt:lpstr>
      <vt:lpstr>Two-level Carry-look-ahead Adder: Second Level for a 16-bit adder</vt:lpstr>
      <vt:lpstr>Slide 17</vt:lpstr>
      <vt:lpstr>Two-level Carry-look-ahead Adder: Second Level for a 16-bit adder</vt:lpstr>
      <vt:lpstr>Slide 19</vt:lpstr>
      <vt:lpstr>Multiplication</vt:lpstr>
      <vt:lpstr>Multiplication Hardware</vt:lpstr>
      <vt:lpstr>Unsigned shift-add multiplier (version 1)</vt:lpstr>
      <vt:lpstr>Multiply Algorithm Version 1</vt:lpstr>
      <vt:lpstr>Observations on Multiply Version 1</vt:lpstr>
      <vt:lpstr>MULTIPLY HARDWARE Version 2</vt:lpstr>
      <vt:lpstr>Multiply Algorithm Version 2</vt:lpstr>
      <vt:lpstr>Still more wasted space!</vt:lpstr>
      <vt:lpstr>Observations on Multiply Version 2</vt:lpstr>
      <vt:lpstr>MULTIPLY HARDWARE Version 3</vt:lpstr>
      <vt:lpstr>Multiply Algorithm Version 3</vt:lpstr>
      <vt:lpstr>Observations on Multiply Version 3</vt:lpstr>
      <vt:lpstr>Motivation for Booth’s Algorithm</vt:lpstr>
      <vt:lpstr>Booth’s Algorithm</vt:lpstr>
      <vt:lpstr>Booths Example (2 x 7)</vt:lpstr>
      <vt:lpstr>Booths Example (2 x -3)</vt:lpstr>
      <vt:lpstr>Division</vt:lpstr>
      <vt:lpstr>Division Hardware</vt:lpstr>
      <vt:lpstr>Example</vt:lpstr>
      <vt:lpstr>Optimized Divider</vt:lpstr>
      <vt:lpstr>Algorithm</vt:lpstr>
      <vt:lpstr>Example</vt:lpstr>
      <vt:lpstr>Faster Division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Dr. Mayank Pandey</cp:lastModifiedBy>
  <cp:revision>1139</cp:revision>
  <dcterms:created xsi:type="dcterms:W3CDTF">2011-03-15T06:08:11Z</dcterms:created>
  <dcterms:modified xsi:type="dcterms:W3CDTF">2015-03-23T10:13:48Z</dcterms:modified>
</cp:coreProperties>
</file>