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22"/>
  </p:notesMasterIdLst>
  <p:sldIdLst>
    <p:sldId id="256" r:id="rId2"/>
    <p:sldId id="324" r:id="rId3"/>
    <p:sldId id="511" r:id="rId4"/>
    <p:sldId id="512" r:id="rId5"/>
    <p:sldId id="539" r:id="rId6"/>
    <p:sldId id="540" r:id="rId7"/>
    <p:sldId id="533" r:id="rId8"/>
    <p:sldId id="514" r:id="rId9"/>
    <p:sldId id="534" r:id="rId10"/>
    <p:sldId id="515" r:id="rId11"/>
    <p:sldId id="521" r:id="rId12"/>
    <p:sldId id="537" r:id="rId13"/>
    <p:sldId id="538" r:id="rId14"/>
    <p:sldId id="522" r:id="rId15"/>
    <p:sldId id="523" r:id="rId16"/>
    <p:sldId id="524" r:id="rId17"/>
    <p:sldId id="525" r:id="rId18"/>
    <p:sldId id="529" r:id="rId19"/>
    <p:sldId id="535" r:id="rId20"/>
    <p:sldId id="536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19" autoAdjust="0"/>
    <p:restoredTop sz="94709" autoAdjust="0"/>
  </p:normalViewPr>
  <p:slideViewPr>
    <p:cSldViewPr>
      <p:cViewPr>
        <p:scale>
          <a:sx n="66" d="100"/>
          <a:sy n="66" d="100"/>
        </p:scale>
        <p:origin x="-1272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EB3F7B-D41C-4C9D-A514-6E5B97F10D00}" type="datetimeFigureOut">
              <a:rPr lang="en-US"/>
              <a:pPr>
                <a:defRPr/>
              </a:pPr>
              <a:t>12/30/2015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FBAE4B7-8DA3-4DEE-9383-251B6AEC0D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922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8F654-DE0E-4178-92F4-D1E4F4EFD638}" type="slidenum">
              <a:rPr lang="en-US"/>
              <a:pPr/>
              <a:t>7</a:t>
            </a:fld>
            <a:endParaRPr 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434EA7-02CE-4D59-BD8C-06D4CD44DB48}" type="slidenum">
              <a:rPr lang="zh-TW" altLang="en-US"/>
              <a:pPr/>
              <a:t>11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69ADF2-36DF-41E2-A7F4-11BA8D0FD5B5}" type="slidenum">
              <a:rPr lang="zh-TW" altLang="en-US"/>
              <a:pPr/>
              <a:t>14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E36AD4-D8F6-47D0-8A41-196CA9FE441F}" type="slidenum">
              <a:rPr lang="zh-TW" altLang="en-US"/>
              <a:pPr/>
              <a:t>15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2569C5-FC9A-4F85-885E-1080D3A449DB}" type="slidenum">
              <a:rPr lang="zh-TW" altLang="en-US"/>
              <a:pPr/>
              <a:t>16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29461D-69A1-486D-BCC0-E3C9A6B07E82}" type="slidenum">
              <a:rPr lang="zh-TW" altLang="en-US"/>
              <a:pPr/>
              <a:t>17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E370162-B7C3-4EBA-BB27-D5F48F0966E8}" type="datetime1">
              <a:rPr lang="en-US" smtClean="0"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54451E8-796B-42AD-B5A6-B05E5BDEB633}" type="datetime1">
              <a:rPr lang="en-US" smtClean="0"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723250C-09C2-414F-90C5-9BE50CF0ED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CA07030-E695-4693-875D-0E7C1486DB3F}" type="datetime1">
              <a:rPr lang="en-US" smtClean="0"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A6685EB-3D78-4579-94C3-EDBAD86D82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02EFE0A-11BA-4BA0-8329-A4552727E08F}" type="datetime1">
              <a:rPr lang="en-US" smtClean="0"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D9A8CB2-6024-475D-A1E1-17F8C0C6A71B}" type="datetime1">
              <a:rPr lang="en-US" smtClean="0"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FA83D4B-0D85-4DEE-B0D9-20DFC9F185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B96502B-2A5C-47B1-BEF5-3734BF2ED457}" type="datetime1">
              <a:rPr lang="en-US" smtClean="0"/>
              <a:t>12/30/2015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4278836-F49B-470B-BFB1-898E12B002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252D6A7-BC35-4E54-8E8A-F5F3C8F0DDD3}" type="datetime1">
              <a:rPr lang="en-US" smtClean="0"/>
              <a:t>12/30/2015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69E6981-811E-47B2-9046-C217D6C410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2DBB943-54CB-47AB-81FB-E606F8ED194D}" type="datetime1">
              <a:rPr lang="en-US" smtClean="0"/>
              <a:t>12/30/2015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B326667-E6E6-4DE2-8E19-42096EDF6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6501A3A-6374-4DF5-9045-E891088C50E2}" type="datetime1">
              <a:rPr lang="en-US" smtClean="0"/>
              <a:t>12/30/2015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23520D8-1D15-44DA-9B9B-C6653470A3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A6B2E6F-3634-4C0D-8379-E336675B09E2}" type="datetime1">
              <a:rPr lang="en-US" smtClean="0"/>
              <a:t>12/30/2015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E8923A6-2C91-411D-9098-2017475A8E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5A5EDB1-2A1F-465C-B8D0-CBE77808B585}" type="datetime1">
              <a:rPr lang="en-US" smtClean="0"/>
              <a:t>12/30/2015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DACD366-71D5-4389-B748-807829933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33400" y="1295400"/>
            <a:ext cx="815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81000" y="2895600"/>
            <a:ext cx="8382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 bmk="OLE_LINK2">
                <a:ln>
                  <a:noFill/>
                </a:ln>
                <a:solidFill>
                  <a:schemeClr val="tx2"/>
                </a:solidFill>
                <a:effectLst/>
                <a:latin typeface="Garamond" pitchFamily="18" charset="0"/>
                <a:ea typeface="Calibri" pitchFamily="34" charset="0"/>
                <a:cs typeface="Times New Roman" pitchFamily="18" charset="0"/>
              </a:rPr>
              <a:t>Computer Organization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i="1" dirty="0" smtClean="0" bmk="OLE_LINK2">
                <a:solidFill>
                  <a:schemeClr val="tx2"/>
                </a:solidFill>
                <a:latin typeface="Garamond" pitchFamily="18" charset="0"/>
                <a:cs typeface="Times New Roman" pitchFamily="18" charset="0"/>
              </a:rPr>
              <a:t>CS1403</a:t>
            </a:r>
            <a:endParaRPr kumimoji="0" lang="en-US" sz="3600" b="1" i="1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Abstraction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pic>
        <p:nvPicPr>
          <p:cNvPr id="2396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" y="1400175"/>
            <a:ext cx="791527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Hardware Abstraction</a:t>
            </a:r>
          </a:p>
        </p:txBody>
      </p:sp>
      <p:pic>
        <p:nvPicPr>
          <p:cNvPr id="22630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138" y="1362075"/>
            <a:ext cx="846772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your Laptop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1" y="1432907"/>
            <a:ext cx="4724399" cy="4891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Memory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484464"/>
            <a:ext cx="6324600" cy="438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Hardware/Software Interface</a:t>
            </a:r>
          </a:p>
        </p:txBody>
      </p:sp>
      <p:pic>
        <p:nvPicPr>
          <p:cNvPr id="22425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1063" y="1533525"/>
            <a:ext cx="738187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Levels of Abstraction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 set architecture (ISA)</a:t>
            </a:r>
          </a:p>
          <a:p>
            <a:pPr lvl="1"/>
            <a:r>
              <a:rPr lang="en-US" dirty="0" smtClean="0"/>
              <a:t>Lowest level visible to a programmer</a:t>
            </a:r>
          </a:p>
          <a:p>
            <a:pPr lvl="1"/>
            <a:r>
              <a:rPr lang="en-US" dirty="0" smtClean="0"/>
              <a:t>Operation (add/sub/</a:t>
            </a:r>
            <a:r>
              <a:rPr lang="en-US" dirty="0" err="1" smtClean="0"/>
              <a:t>mul</a:t>
            </a:r>
            <a:r>
              <a:rPr lang="en-US" dirty="0" smtClean="0"/>
              <a:t>/shift)</a:t>
            </a:r>
          </a:p>
          <a:p>
            <a:r>
              <a:rPr lang="en-US" dirty="0" smtClean="0"/>
              <a:t>Micro architecture</a:t>
            </a:r>
          </a:p>
          <a:p>
            <a:pPr lvl="1"/>
            <a:r>
              <a:rPr lang="en-US" dirty="0" smtClean="0"/>
              <a:t>Fills the gap between instructions and logic modules</a:t>
            </a:r>
          </a:p>
          <a:p>
            <a:pPr lvl="1"/>
            <a:r>
              <a:rPr lang="en-US" dirty="0" smtClean="0"/>
              <a:t>Operation Vs Micro Operation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Instruction Set Architecture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7637"/>
            <a:ext cx="5791200" cy="4754563"/>
          </a:xfrm>
        </p:spPr>
        <p:txBody>
          <a:bodyPr/>
          <a:lstStyle/>
          <a:p>
            <a:r>
              <a:rPr lang="en-US" dirty="0" smtClean="0"/>
              <a:t>Assembly Language View</a:t>
            </a:r>
          </a:p>
          <a:p>
            <a:pPr lvl="1"/>
            <a:r>
              <a:rPr lang="en-US" dirty="0" smtClean="0"/>
              <a:t>Processor state (RF, </a:t>
            </a:r>
            <a:r>
              <a:rPr lang="en-US" dirty="0" err="1" smtClean="0"/>
              <a:t>mem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Instruction set and encoding</a:t>
            </a:r>
          </a:p>
          <a:p>
            <a:r>
              <a:rPr lang="en-US" dirty="0" smtClean="0"/>
              <a:t>Layer of Abstraction</a:t>
            </a:r>
          </a:p>
          <a:p>
            <a:pPr lvl="1"/>
            <a:r>
              <a:rPr lang="en-US" dirty="0" smtClean="0"/>
              <a:t>Above: how to program machine</a:t>
            </a:r>
          </a:p>
          <a:p>
            <a:pPr lvl="2"/>
            <a:r>
              <a:rPr lang="en-US" dirty="0" smtClean="0"/>
              <a:t>HLL, OS</a:t>
            </a:r>
          </a:p>
          <a:p>
            <a:r>
              <a:rPr lang="en-US" dirty="0" smtClean="0"/>
              <a:t>Below:</a:t>
            </a:r>
          </a:p>
          <a:p>
            <a:pPr lvl="1"/>
            <a:r>
              <a:rPr lang="en-US" dirty="0" smtClean="0"/>
              <a:t> what needs to be built</a:t>
            </a:r>
          </a:p>
          <a:p>
            <a:pPr lvl="1"/>
            <a:r>
              <a:rPr lang="en-US" dirty="0" smtClean="0"/>
              <a:t> tricks to make it run fast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2201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447800"/>
            <a:ext cx="269557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Abstract Machine</a:t>
            </a:r>
          </a:p>
        </p:txBody>
      </p:sp>
      <p:pic>
        <p:nvPicPr>
          <p:cNvPr id="2181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1567" y="1428750"/>
            <a:ext cx="8295233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 as an intelligent electronic component </a:t>
            </a:r>
            <a:r>
              <a:rPr lang="en-US" b="1" dirty="0" smtClean="0"/>
              <a:t>rather than Processor as a </a:t>
            </a:r>
            <a:r>
              <a:rPr lang="en-US" dirty="0" smtClean="0"/>
              <a:t>computing engine</a:t>
            </a:r>
          </a:p>
          <a:p>
            <a:r>
              <a:rPr lang="en-US" dirty="0" smtClean="0"/>
              <a:t>Real time operation</a:t>
            </a:r>
          </a:p>
          <a:p>
            <a:r>
              <a:rPr lang="en-US" dirty="0" smtClean="0"/>
              <a:t>Requires hardware‐software co‐design</a:t>
            </a:r>
          </a:p>
          <a:p>
            <a:r>
              <a:rPr lang="en-US" dirty="0" smtClean="0"/>
              <a:t>Highly customized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Different Processors?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difference between processors used in desk‐tops, lap‐tops, mobile phones, washing machines etc.?</a:t>
            </a:r>
          </a:p>
          <a:p>
            <a:pPr lvl="1"/>
            <a:r>
              <a:rPr lang="en-US" dirty="0" smtClean="0"/>
              <a:t>Performance / speed</a:t>
            </a:r>
          </a:p>
          <a:p>
            <a:pPr lvl="1"/>
            <a:r>
              <a:rPr lang="en-US" dirty="0" smtClean="0"/>
              <a:t>Power consumption</a:t>
            </a:r>
          </a:p>
          <a:p>
            <a:pPr lvl="1"/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General purpose / special purpose</a:t>
            </a:r>
          </a:p>
          <a:p>
            <a:pPr lvl="1"/>
            <a:r>
              <a:rPr lang="en-US" dirty="0" smtClean="0"/>
              <a:t>Domain Specific: Network, DSP, Image. Crypto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Lecture: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991600" cy="4754563"/>
          </a:xfrm>
        </p:spPr>
        <p:txBody>
          <a:bodyPr/>
          <a:lstStyle/>
          <a:p>
            <a:r>
              <a:rPr lang="en-US" dirty="0" smtClean="0"/>
              <a:t>Text Books</a:t>
            </a:r>
          </a:p>
          <a:p>
            <a:r>
              <a:rPr lang="en-US" dirty="0" smtClean="0"/>
              <a:t>Prerequisites</a:t>
            </a:r>
          </a:p>
          <a:p>
            <a:r>
              <a:rPr lang="en-US" dirty="0" smtClean="0"/>
              <a:t>What we are going to study?</a:t>
            </a:r>
          </a:p>
          <a:p>
            <a:r>
              <a:rPr lang="en-US" dirty="0" smtClean="0"/>
              <a:t>Why this course is there in syllabus?</a:t>
            </a:r>
          </a:p>
          <a:p>
            <a:pPr lvl="1"/>
            <a:r>
              <a:rPr lang="en-US" dirty="0" smtClean="0"/>
              <a:t>Rather…Why we should study this?</a:t>
            </a:r>
          </a:p>
          <a:p>
            <a:r>
              <a:rPr lang="en-US" dirty="0" smtClean="0"/>
              <a:t>What is </a:t>
            </a:r>
            <a:r>
              <a:rPr lang="en-US" u="sng" dirty="0" smtClean="0"/>
              <a:t>Computer Organization and Architecture 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The course structure.</a:t>
            </a:r>
          </a:p>
          <a:p>
            <a:pPr lvl="3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r>
              <a:rPr lang="en-US" sz="2800" dirty="0" smtClean="0"/>
              <a:t>Performance issues</a:t>
            </a:r>
          </a:p>
          <a:p>
            <a:r>
              <a:rPr lang="en-US" sz="2800" dirty="0" smtClean="0"/>
              <a:t>A specific instruction set architecture </a:t>
            </a:r>
          </a:p>
          <a:p>
            <a:pPr lvl="1"/>
            <a:r>
              <a:rPr lang="en-US" sz="2400" dirty="0" smtClean="0"/>
              <a:t>With insight into various addressing modes</a:t>
            </a:r>
          </a:p>
          <a:p>
            <a:r>
              <a:rPr lang="en-US" sz="2800" dirty="0" smtClean="0"/>
              <a:t>Arithmetic and how to build an ALU</a:t>
            </a:r>
          </a:p>
          <a:p>
            <a:r>
              <a:rPr lang="en-US" sz="2800" dirty="0" smtClean="0"/>
              <a:t>Constructing a processor to execute instructions</a:t>
            </a:r>
          </a:p>
          <a:p>
            <a:pPr lvl="1"/>
            <a:r>
              <a:rPr lang="en-US" sz="2400" dirty="0" smtClean="0"/>
              <a:t>Data path </a:t>
            </a:r>
          </a:p>
          <a:p>
            <a:pPr lvl="1"/>
            <a:r>
              <a:rPr lang="en-US" sz="2400" dirty="0" smtClean="0"/>
              <a:t>Design of Control Unit</a:t>
            </a:r>
          </a:p>
          <a:p>
            <a:r>
              <a:rPr lang="en-US" sz="2800" dirty="0" smtClean="0"/>
              <a:t>Pipelining to improve performance</a:t>
            </a:r>
          </a:p>
          <a:p>
            <a:r>
              <a:rPr lang="en-US" sz="2800" dirty="0" smtClean="0"/>
              <a:t>Memory: caches and virtual memory</a:t>
            </a:r>
          </a:p>
          <a:p>
            <a:r>
              <a:rPr lang="en-US" sz="2800" dirty="0" smtClean="0"/>
              <a:t>Input / output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Books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754563"/>
          </a:xfrm>
        </p:spPr>
        <p:txBody>
          <a:bodyPr/>
          <a:lstStyle/>
          <a:p>
            <a:r>
              <a:rPr lang="en-US" sz="2800" dirty="0" smtClean="0"/>
              <a:t>Stalling W., Computer Organization &amp; Architecture, 7th Edition, Pearson Education India, 2010</a:t>
            </a:r>
          </a:p>
          <a:p>
            <a:r>
              <a:rPr lang="en-US" sz="2800" dirty="0" err="1" smtClean="0"/>
              <a:t>Hamacher</a:t>
            </a:r>
            <a:r>
              <a:rPr lang="en-US" sz="2800" dirty="0" smtClean="0"/>
              <a:t> C. </a:t>
            </a:r>
            <a:r>
              <a:rPr lang="en-US" sz="2800" dirty="0" err="1" smtClean="0"/>
              <a:t>etal</a:t>
            </a:r>
            <a:r>
              <a:rPr lang="en-US" sz="2800" dirty="0" smtClean="0"/>
              <a:t>, Computer Organization, 5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Edition, </a:t>
            </a:r>
            <a:r>
              <a:rPr lang="en-US" sz="2800" dirty="0" err="1" smtClean="0"/>
              <a:t>McGrawHill</a:t>
            </a:r>
            <a:r>
              <a:rPr lang="en-US" sz="2800" dirty="0" smtClean="0"/>
              <a:t>, 2002</a:t>
            </a:r>
          </a:p>
          <a:p>
            <a:r>
              <a:rPr lang="en-US" sz="2800" dirty="0" err="1" smtClean="0"/>
              <a:t>Henneyssy</a:t>
            </a:r>
            <a:r>
              <a:rPr lang="en-US" sz="2800" dirty="0" smtClean="0"/>
              <a:t> J. L., Patterson D., Computer Organization And Design: The Hardware/Software Interface, Morgan Kaufmann, 2008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 Knowledge of</a:t>
            </a:r>
          </a:p>
          <a:p>
            <a:pPr lvl="1"/>
            <a:r>
              <a:rPr lang="en-US" dirty="0" smtClean="0"/>
              <a:t>Number System</a:t>
            </a:r>
          </a:p>
          <a:p>
            <a:pPr lvl="2"/>
            <a:r>
              <a:rPr lang="en-US" dirty="0" smtClean="0"/>
              <a:t>Decimal, Binary, their inter-conversion etc. </a:t>
            </a:r>
          </a:p>
          <a:p>
            <a:pPr lvl="1"/>
            <a:r>
              <a:rPr lang="en-US" dirty="0" smtClean="0"/>
              <a:t>Digital Logic</a:t>
            </a:r>
          </a:p>
          <a:p>
            <a:pPr lvl="2"/>
            <a:r>
              <a:rPr lang="en-US" dirty="0" smtClean="0"/>
              <a:t>Boolean Algebra, </a:t>
            </a:r>
            <a:r>
              <a:rPr lang="en-US" dirty="0" err="1" smtClean="0"/>
              <a:t>Karnaugh</a:t>
            </a:r>
            <a:r>
              <a:rPr lang="en-US" dirty="0" smtClean="0"/>
              <a:t> Maps, Logic Gates, Sequential and Combinational circuits</a:t>
            </a:r>
          </a:p>
          <a:p>
            <a:pPr lvl="1"/>
            <a:r>
              <a:rPr lang="en-US" dirty="0" smtClean="0"/>
              <a:t>Data Structure and C/C++ Programming</a:t>
            </a:r>
          </a:p>
          <a:p>
            <a:pPr lvl="1"/>
            <a:r>
              <a:rPr lang="en-US" dirty="0" smtClean="0"/>
              <a:t>Probability and Mathematics (10+2 stuff)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learn ‐</a:t>
            </a:r>
          </a:p>
          <a:p>
            <a:pPr lvl="1"/>
            <a:r>
              <a:rPr lang="en-US" dirty="0" smtClean="0"/>
              <a:t>How computers work, basic principles</a:t>
            </a:r>
          </a:p>
          <a:p>
            <a:pPr lvl="1"/>
            <a:r>
              <a:rPr lang="en-US" dirty="0" smtClean="0"/>
              <a:t>How to analyze their performance </a:t>
            </a:r>
          </a:p>
          <a:p>
            <a:pPr lvl="1"/>
            <a:r>
              <a:rPr lang="en-US" dirty="0" smtClean="0"/>
              <a:t> How computers are designed and built</a:t>
            </a:r>
          </a:p>
          <a:p>
            <a:pPr lvl="1"/>
            <a:r>
              <a:rPr lang="en-US" dirty="0" smtClean="0"/>
              <a:t>Issues affecting modern processors</a:t>
            </a:r>
          </a:p>
          <a:p>
            <a:pPr lvl="2"/>
            <a:r>
              <a:rPr lang="en-US" dirty="0" smtClean="0"/>
              <a:t>(caches, pipelines, etc.)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study this course?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Embarrassing if you are a </a:t>
            </a:r>
            <a:r>
              <a:rPr lang="en-US" dirty="0" err="1" smtClean="0"/>
              <a:t>BTech</a:t>
            </a:r>
            <a:r>
              <a:rPr lang="en-US" dirty="0" smtClean="0"/>
              <a:t> in CS/IT and can’t </a:t>
            </a:r>
          </a:p>
          <a:p>
            <a:pPr lvl="1"/>
            <a:r>
              <a:rPr lang="en-US" dirty="0" smtClean="0"/>
              <a:t>make sense of the following terms: DRAM, pipelining, cache hierarchies, I/O, virtual memory</a:t>
            </a:r>
          </a:p>
          <a:p>
            <a:pPr lvl="1"/>
            <a:r>
              <a:rPr lang="en-US" dirty="0" smtClean="0"/>
              <a:t>decide which processor to buy: 3 GHz P4  or 2.5 GHz </a:t>
            </a:r>
            <a:r>
              <a:rPr lang="en-US" dirty="0" err="1" smtClean="0"/>
              <a:t>Athlon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Obvious first step for chip designers, compiler/ OS writers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dirty="0" smtClean="0"/>
              <a:t>What is Computer?</a:t>
            </a:r>
            <a:endParaRPr lang="en-US" dirty="0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000" dirty="0"/>
              <a:t>Input (mouse, keyboard, …)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Output (display, printer, …)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Memory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main (DRAM), cache (SRAM)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secondary (disk,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    CD, DVD, …)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Datapath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Control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		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57600" y="2381250"/>
            <a:ext cx="4699000" cy="3790950"/>
            <a:chOff x="1824" y="1308"/>
            <a:chExt cx="2960" cy="2388"/>
          </a:xfrm>
        </p:grpSpPr>
        <p:sp>
          <p:nvSpPr>
            <p:cNvPr id="301061" name="Rectangle 5"/>
            <p:cNvSpPr>
              <a:spLocks noChangeArrowheads="1"/>
            </p:cNvSpPr>
            <p:nvPr/>
          </p:nvSpPr>
          <p:spPr bwMode="auto">
            <a:xfrm>
              <a:off x="1824" y="2208"/>
              <a:ext cx="1299" cy="148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62" name="Rectangle 6"/>
            <p:cNvSpPr>
              <a:spLocks noChangeArrowheads="1"/>
            </p:cNvSpPr>
            <p:nvPr/>
          </p:nvSpPr>
          <p:spPr bwMode="auto">
            <a:xfrm>
              <a:off x="3743" y="2638"/>
              <a:ext cx="1012" cy="96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63" name="Rectangle 7"/>
            <p:cNvSpPr>
              <a:spLocks noChangeArrowheads="1"/>
            </p:cNvSpPr>
            <p:nvPr/>
          </p:nvSpPr>
          <p:spPr bwMode="auto">
            <a:xfrm>
              <a:off x="3935" y="1308"/>
              <a:ext cx="484" cy="48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 sz="1600" b="1">
                  <a:latin typeface="Helvetica" charset="0"/>
                </a:rPr>
                <a:t>Input</a:t>
              </a:r>
            </a:p>
          </p:txBody>
        </p:sp>
        <p:sp>
          <p:nvSpPr>
            <p:cNvPr id="301064" name="Line 8"/>
            <p:cNvSpPr>
              <a:spLocks noChangeShapeType="1"/>
            </p:cNvSpPr>
            <p:nvPr/>
          </p:nvSpPr>
          <p:spPr bwMode="auto">
            <a:xfrm>
              <a:off x="4481" y="2229"/>
              <a:ext cx="303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65" name="Line 9"/>
            <p:cNvSpPr>
              <a:spLocks noChangeShapeType="1"/>
            </p:cNvSpPr>
            <p:nvPr/>
          </p:nvSpPr>
          <p:spPr bwMode="auto">
            <a:xfrm>
              <a:off x="3185" y="3456"/>
              <a:ext cx="49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66" name="Rectangle 10"/>
            <p:cNvSpPr>
              <a:spLocks noChangeArrowheads="1"/>
            </p:cNvSpPr>
            <p:nvPr/>
          </p:nvSpPr>
          <p:spPr bwMode="auto">
            <a:xfrm>
              <a:off x="2062" y="2267"/>
              <a:ext cx="81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eaLnBrk="0" hangingPunct="0"/>
              <a:r>
                <a:rPr lang="en-US" sz="1800" b="1">
                  <a:latin typeface="Helvetica" charset="0"/>
                </a:rPr>
                <a:t>Processor</a:t>
              </a:r>
            </a:p>
          </p:txBody>
        </p:sp>
        <p:sp>
          <p:nvSpPr>
            <p:cNvPr id="301067" name="Rectangle 11"/>
            <p:cNvSpPr>
              <a:spLocks noChangeArrowheads="1"/>
            </p:cNvSpPr>
            <p:nvPr/>
          </p:nvSpPr>
          <p:spPr bwMode="auto">
            <a:xfrm>
              <a:off x="1920" y="2544"/>
              <a:ext cx="1056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 sz="1200" b="1">
                  <a:latin typeface="Helvetica" charset="0"/>
                </a:rPr>
                <a:t>Control</a:t>
              </a:r>
            </a:p>
          </p:txBody>
        </p:sp>
        <p:sp>
          <p:nvSpPr>
            <p:cNvPr id="301068" name="Rectangle 12"/>
            <p:cNvSpPr>
              <a:spLocks noChangeArrowheads="1"/>
            </p:cNvSpPr>
            <p:nvPr/>
          </p:nvSpPr>
          <p:spPr bwMode="auto">
            <a:xfrm>
              <a:off x="1920" y="3120"/>
              <a:ext cx="1055" cy="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 sz="1200" b="1">
                  <a:latin typeface="Helvetica" charset="0"/>
                </a:rPr>
                <a:t>Datapath</a:t>
              </a:r>
            </a:p>
          </p:txBody>
        </p:sp>
        <p:sp>
          <p:nvSpPr>
            <p:cNvPr id="301069" name="Line 13"/>
            <p:cNvSpPr>
              <a:spLocks noChangeShapeType="1"/>
            </p:cNvSpPr>
            <p:nvPr/>
          </p:nvSpPr>
          <p:spPr bwMode="auto">
            <a:xfrm>
              <a:off x="2400" y="293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70" name="Line 14"/>
            <p:cNvSpPr>
              <a:spLocks noChangeShapeType="1"/>
            </p:cNvSpPr>
            <p:nvPr/>
          </p:nvSpPr>
          <p:spPr bwMode="auto">
            <a:xfrm>
              <a:off x="2496" y="293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71" name="Line 15"/>
            <p:cNvSpPr>
              <a:spLocks noChangeShapeType="1"/>
            </p:cNvSpPr>
            <p:nvPr/>
          </p:nvSpPr>
          <p:spPr bwMode="auto">
            <a:xfrm>
              <a:off x="2592" y="293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72" name="Line 16"/>
            <p:cNvSpPr>
              <a:spLocks noChangeShapeType="1"/>
            </p:cNvSpPr>
            <p:nvPr/>
          </p:nvSpPr>
          <p:spPr bwMode="auto">
            <a:xfrm>
              <a:off x="2688" y="293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73" name="Line 17"/>
            <p:cNvSpPr>
              <a:spLocks noChangeShapeType="1"/>
            </p:cNvSpPr>
            <p:nvPr/>
          </p:nvSpPr>
          <p:spPr bwMode="auto">
            <a:xfrm>
              <a:off x="2784" y="293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74" name="Line 18"/>
            <p:cNvSpPr>
              <a:spLocks noChangeShapeType="1"/>
            </p:cNvSpPr>
            <p:nvPr/>
          </p:nvSpPr>
          <p:spPr bwMode="auto">
            <a:xfrm>
              <a:off x="2880" y="293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75" name="Rectangle 19"/>
            <p:cNvSpPr>
              <a:spLocks noChangeArrowheads="1"/>
            </p:cNvSpPr>
            <p:nvPr/>
          </p:nvSpPr>
          <p:spPr bwMode="auto">
            <a:xfrm>
              <a:off x="3935" y="1987"/>
              <a:ext cx="484" cy="48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 sz="1600" b="1">
                  <a:latin typeface="Helvetica" charset="0"/>
                </a:rPr>
                <a:t>Output</a:t>
              </a:r>
            </a:p>
          </p:txBody>
        </p:sp>
        <p:sp>
          <p:nvSpPr>
            <p:cNvPr id="301076" name="Line 20"/>
            <p:cNvSpPr>
              <a:spLocks noChangeShapeType="1"/>
            </p:cNvSpPr>
            <p:nvPr/>
          </p:nvSpPr>
          <p:spPr bwMode="auto">
            <a:xfrm>
              <a:off x="4481" y="1550"/>
              <a:ext cx="303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77" name="Line 21"/>
            <p:cNvSpPr>
              <a:spLocks noChangeShapeType="1"/>
            </p:cNvSpPr>
            <p:nvPr/>
          </p:nvSpPr>
          <p:spPr bwMode="auto">
            <a:xfrm>
              <a:off x="3585" y="2229"/>
              <a:ext cx="25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78" name="Line 22"/>
            <p:cNvSpPr>
              <a:spLocks noChangeShapeType="1"/>
            </p:cNvSpPr>
            <p:nvPr/>
          </p:nvSpPr>
          <p:spPr bwMode="auto">
            <a:xfrm>
              <a:off x="3600" y="2236"/>
              <a:ext cx="0" cy="6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79" name="Line 23"/>
            <p:cNvSpPr>
              <a:spLocks noChangeShapeType="1"/>
            </p:cNvSpPr>
            <p:nvPr/>
          </p:nvSpPr>
          <p:spPr bwMode="auto">
            <a:xfrm flipH="1">
              <a:off x="3183" y="2928"/>
              <a:ext cx="43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80" name="Line 24"/>
            <p:cNvSpPr>
              <a:spLocks noChangeShapeType="1"/>
            </p:cNvSpPr>
            <p:nvPr/>
          </p:nvSpPr>
          <p:spPr bwMode="auto">
            <a:xfrm flipH="1">
              <a:off x="3183" y="2640"/>
              <a:ext cx="28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81" name="Line 25"/>
            <p:cNvSpPr>
              <a:spLocks noChangeShapeType="1"/>
            </p:cNvSpPr>
            <p:nvPr/>
          </p:nvSpPr>
          <p:spPr bwMode="auto">
            <a:xfrm>
              <a:off x="3456" y="1553"/>
              <a:ext cx="0" cy="107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82" name="Line 26"/>
            <p:cNvSpPr>
              <a:spLocks noChangeShapeType="1"/>
            </p:cNvSpPr>
            <p:nvPr/>
          </p:nvSpPr>
          <p:spPr bwMode="auto">
            <a:xfrm flipH="1">
              <a:off x="3443" y="1550"/>
              <a:ext cx="43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83" name="Line 27"/>
            <p:cNvSpPr>
              <a:spLocks noChangeShapeType="1"/>
            </p:cNvSpPr>
            <p:nvPr/>
          </p:nvSpPr>
          <p:spPr bwMode="auto">
            <a:xfrm>
              <a:off x="3185" y="3216"/>
              <a:ext cx="49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084" name="Rectangle 28"/>
            <p:cNvSpPr>
              <a:spLocks noChangeArrowheads="1"/>
            </p:cNvSpPr>
            <p:nvPr/>
          </p:nvSpPr>
          <p:spPr bwMode="auto">
            <a:xfrm>
              <a:off x="3745" y="2689"/>
              <a:ext cx="10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ctr" eaLnBrk="0" hangingPunct="0"/>
              <a:r>
                <a:rPr lang="en-US" sz="1800" b="1">
                  <a:latin typeface="Helvetica" charset="0"/>
                </a:rPr>
                <a:t>Memory</a:t>
              </a:r>
            </a:p>
          </p:txBody>
        </p:sp>
        <p:sp>
          <p:nvSpPr>
            <p:cNvPr id="301085" name="Rectangle 29"/>
            <p:cNvSpPr>
              <a:spLocks noChangeArrowheads="1"/>
            </p:cNvSpPr>
            <p:nvPr/>
          </p:nvSpPr>
          <p:spPr bwMode="auto">
            <a:xfrm>
              <a:off x="3889" y="2937"/>
              <a:ext cx="814" cy="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 sz="1000">
                  <a:latin typeface="Courier" charset="0"/>
                </a:rPr>
                <a:t>1001010010110000</a:t>
              </a:r>
            </a:p>
          </p:txBody>
        </p:sp>
        <p:sp>
          <p:nvSpPr>
            <p:cNvPr id="301086" name="Rectangle 30"/>
            <p:cNvSpPr>
              <a:spLocks noChangeArrowheads="1"/>
            </p:cNvSpPr>
            <p:nvPr/>
          </p:nvSpPr>
          <p:spPr bwMode="auto">
            <a:xfrm>
              <a:off x="3889" y="3025"/>
              <a:ext cx="814" cy="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 sz="1000">
                  <a:latin typeface="Courier" charset="0"/>
                </a:rPr>
                <a:t>0010100101010001</a:t>
              </a:r>
            </a:p>
          </p:txBody>
        </p:sp>
        <p:sp>
          <p:nvSpPr>
            <p:cNvPr id="301087" name="Rectangle 31"/>
            <p:cNvSpPr>
              <a:spLocks noChangeArrowheads="1"/>
            </p:cNvSpPr>
            <p:nvPr/>
          </p:nvSpPr>
          <p:spPr bwMode="auto">
            <a:xfrm>
              <a:off x="3889" y="3121"/>
              <a:ext cx="814" cy="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 sz="1000">
                  <a:latin typeface="Courier" charset="0"/>
                </a:rPr>
                <a:t>1111011101100110</a:t>
              </a:r>
            </a:p>
          </p:txBody>
        </p:sp>
        <p:sp>
          <p:nvSpPr>
            <p:cNvPr id="301088" name="Rectangle 32"/>
            <p:cNvSpPr>
              <a:spLocks noChangeArrowheads="1"/>
            </p:cNvSpPr>
            <p:nvPr/>
          </p:nvSpPr>
          <p:spPr bwMode="auto">
            <a:xfrm>
              <a:off x="3889" y="3217"/>
              <a:ext cx="814" cy="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 sz="1000">
                  <a:latin typeface="Courier" charset="0"/>
                </a:rPr>
                <a:t>1001010010110000</a:t>
              </a:r>
            </a:p>
          </p:txBody>
        </p:sp>
        <p:sp>
          <p:nvSpPr>
            <p:cNvPr id="301089" name="Rectangle 33"/>
            <p:cNvSpPr>
              <a:spLocks noChangeArrowheads="1"/>
            </p:cNvSpPr>
            <p:nvPr/>
          </p:nvSpPr>
          <p:spPr bwMode="auto">
            <a:xfrm>
              <a:off x="3889" y="3313"/>
              <a:ext cx="814" cy="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 sz="1000">
                  <a:latin typeface="Courier" charset="0"/>
                </a:rPr>
                <a:t>1001010010110000</a:t>
              </a:r>
            </a:p>
          </p:txBody>
        </p:sp>
        <p:sp>
          <p:nvSpPr>
            <p:cNvPr id="301090" name="Rectangle 34"/>
            <p:cNvSpPr>
              <a:spLocks noChangeArrowheads="1"/>
            </p:cNvSpPr>
            <p:nvPr/>
          </p:nvSpPr>
          <p:spPr bwMode="auto">
            <a:xfrm>
              <a:off x="3889" y="3409"/>
              <a:ext cx="814" cy="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 sz="1000">
                  <a:latin typeface="Courier" charset="0"/>
                </a:rPr>
                <a:t>1001010010110000</a:t>
              </a:r>
            </a:p>
          </p:txBody>
        </p:sp>
      </p:grpSp>
      <p:sp>
        <p:nvSpPr>
          <p:cNvPr id="301091" name="Text Box 35"/>
          <p:cNvSpPr txBox="1">
            <a:spLocks noChangeArrowheads="1"/>
          </p:cNvSpPr>
          <p:nvPr/>
        </p:nvSpPr>
        <p:spPr bwMode="auto">
          <a:xfrm>
            <a:off x="2286000" y="3938588"/>
            <a:ext cx="1073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Processor</a:t>
            </a:r>
          </a:p>
          <a:p>
            <a:r>
              <a:rPr lang="en-US" sz="1800">
                <a:latin typeface="Times New Roman" charset="0"/>
              </a:rPr>
              <a:t>(CPU)</a:t>
            </a:r>
          </a:p>
        </p:txBody>
      </p:sp>
      <p:sp>
        <p:nvSpPr>
          <p:cNvPr id="301092" name="AutoShape 36"/>
          <p:cNvSpPr>
            <a:spLocks/>
          </p:cNvSpPr>
          <p:nvPr/>
        </p:nvSpPr>
        <p:spPr bwMode="auto">
          <a:xfrm>
            <a:off x="2209800" y="3962400"/>
            <a:ext cx="76200" cy="609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Computer Organization?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2800" dirty="0" smtClean="0">
                <a:ea typeface="新細明體" pitchFamily="18" charset="-120"/>
              </a:rPr>
              <a:t>Is it?</a:t>
            </a:r>
          </a:p>
          <a:p>
            <a:pPr lvl="1">
              <a:buFontTx/>
              <a:buChar char="•"/>
            </a:pPr>
            <a:r>
              <a:rPr lang="en-US" sz="2400" dirty="0" smtClean="0">
                <a:ea typeface="新細明體" pitchFamily="18" charset="-120"/>
              </a:rPr>
              <a:t>The processor (CPU)…</a:t>
            </a:r>
          </a:p>
          <a:p>
            <a:pPr lvl="2">
              <a:buFontTx/>
              <a:buChar char="•"/>
            </a:pPr>
            <a:r>
              <a:rPr lang="en-US" sz="2000" dirty="0" err="1" smtClean="0">
                <a:ea typeface="新細明體" pitchFamily="18" charset="-120"/>
              </a:rPr>
              <a:t>datapath</a:t>
            </a:r>
            <a:r>
              <a:rPr lang="en-US" sz="2000" dirty="0" smtClean="0">
                <a:ea typeface="新細明體" pitchFamily="18" charset="-120"/>
              </a:rPr>
              <a:t> </a:t>
            </a:r>
          </a:p>
          <a:p>
            <a:pPr lvl="2">
              <a:buFontTx/>
              <a:buChar char="•"/>
            </a:pPr>
            <a:r>
              <a:rPr lang="en-US" sz="2000" dirty="0" smtClean="0">
                <a:ea typeface="新細明體" pitchFamily="18" charset="-120"/>
              </a:rPr>
              <a:t>Control</a:t>
            </a:r>
          </a:p>
          <a:p>
            <a:pPr>
              <a:buFontTx/>
              <a:buChar char="•"/>
            </a:pPr>
            <a:r>
              <a:rPr lang="en-US" dirty="0" smtClean="0">
                <a:ea typeface="新細明體" pitchFamily="18" charset="-120"/>
              </a:rPr>
              <a:t>Or is it memory, I/O </a:t>
            </a:r>
          </a:p>
          <a:p>
            <a:pPr lvl="1">
              <a:buFontTx/>
              <a:buChar char="•"/>
            </a:pPr>
            <a:r>
              <a:rPr lang="en-US" sz="2400" dirty="0" smtClean="0">
                <a:ea typeface="新細明體" pitchFamily="18" charset="-120"/>
              </a:rPr>
              <a:t>…implemented using millions of transistors</a:t>
            </a:r>
          </a:p>
          <a:p>
            <a:pPr lvl="1">
              <a:buFontTx/>
              <a:buChar char="•"/>
            </a:pPr>
            <a:r>
              <a:rPr lang="en-US" sz="2400" dirty="0" smtClean="0">
                <a:ea typeface="新細明體" pitchFamily="18" charset="-120"/>
              </a:rPr>
              <a:t>…impossible to understand by looking at individual transistors</a:t>
            </a:r>
            <a:endParaRPr lang="en-US" dirty="0" smtClean="0">
              <a:ea typeface="新細明體" pitchFamily="18" charset="-120"/>
            </a:endParaRPr>
          </a:p>
          <a:p>
            <a:pPr>
              <a:buFontTx/>
              <a:buChar char="•"/>
            </a:pPr>
            <a:r>
              <a:rPr lang="en-US" sz="2800" dirty="0" smtClean="0">
                <a:ea typeface="新細明體" pitchFamily="18" charset="-120"/>
              </a:rPr>
              <a:t>we need...</a:t>
            </a:r>
          </a:p>
          <a:p>
            <a:pPr>
              <a:buFontTx/>
              <a:buChar char="•"/>
            </a:pPr>
            <a:endParaRPr lang="en-US" sz="2800" dirty="0" smtClean="0">
              <a:ea typeface="新細明體" pitchFamily="18" charset="-120"/>
            </a:endParaRPr>
          </a:p>
          <a:p>
            <a:pPr>
              <a:buFontTx/>
              <a:buChar char="•"/>
            </a:pPr>
            <a:endParaRPr lang="en-US" sz="2800" dirty="0" smtClean="0">
              <a:ea typeface="新細明體" pitchFamily="18" charset="-120"/>
            </a:endParaRP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2800" dirty="0" smtClean="0">
                <a:ea typeface="新細明體" pitchFamily="18" charset="-120"/>
              </a:rPr>
              <a:t>Should know the abstraction first</a:t>
            </a:r>
            <a:endParaRPr lang="en-US" altLang="zh-TW" sz="2800" dirty="0" smtClean="0">
              <a:ea typeface="新細明體" pitchFamily="18" charset="-120"/>
            </a:endParaRPr>
          </a:p>
          <a:p>
            <a:pPr lvl="1"/>
            <a:r>
              <a:rPr lang="en-US" dirty="0" smtClean="0"/>
              <a:t>Delving into the depths reveals more information</a:t>
            </a:r>
          </a:p>
          <a:p>
            <a:r>
              <a:rPr lang="en-US" dirty="0" smtClean="0"/>
              <a:t>An abstraction omits unneeded detail</a:t>
            </a:r>
          </a:p>
          <a:p>
            <a:pPr lvl="1"/>
            <a:r>
              <a:rPr lang="en-US" dirty="0" smtClean="0"/>
              <a:t>helps us cope with complexity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9566</TotalTime>
  <Words>711</Words>
  <Application>Microsoft Office PowerPoint</Application>
  <PresentationFormat>On-screen Show (4:3)</PresentationFormat>
  <Paragraphs>147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This Lecture:</vt:lpstr>
      <vt:lpstr>Text Books</vt:lpstr>
      <vt:lpstr>Prerequisites </vt:lpstr>
      <vt:lpstr>Course Objectives</vt:lpstr>
      <vt:lpstr>Why to study this course?</vt:lpstr>
      <vt:lpstr>What is Computer?</vt:lpstr>
      <vt:lpstr>What is Computer Organization?</vt:lpstr>
      <vt:lpstr>Abstraction</vt:lpstr>
      <vt:lpstr>Software Abstraction</vt:lpstr>
      <vt:lpstr>Hardware Abstraction</vt:lpstr>
      <vt:lpstr>Inside your Laptop</vt:lpstr>
      <vt:lpstr>The Memory</vt:lpstr>
      <vt:lpstr>Hardware/Software Interface</vt:lpstr>
      <vt:lpstr>Levels of Abstraction</vt:lpstr>
      <vt:lpstr>Instruction Set Architecture</vt:lpstr>
      <vt:lpstr>The Abstract Machine</vt:lpstr>
      <vt:lpstr>Embedded Computers</vt:lpstr>
      <vt:lpstr>Why Different Processors?</vt:lpstr>
      <vt:lpstr>Topics to be covered: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Based Publish Subscribe over 2-Tier DHT Utilizing Domain Ontology</dc:title>
  <dc:creator>MNNIT</dc:creator>
  <cp:lastModifiedBy>Mayank Pandey</cp:lastModifiedBy>
  <cp:revision>688</cp:revision>
  <dcterms:created xsi:type="dcterms:W3CDTF">2011-03-15T06:08:11Z</dcterms:created>
  <dcterms:modified xsi:type="dcterms:W3CDTF">2015-12-30T04:11:34Z</dcterms:modified>
</cp:coreProperties>
</file>