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5"/>
  </p:notesMasterIdLst>
  <p:sldIdLst>
    <p:sldId id="256" r:id="rId2"/>
    <p:sldId id="541" r:id="rId3"/>
    <p:sldId id="542" r:id="rId4"/>
    <p:sldId id="543" r:id="rId5"/>
    <p:sldId id="544" r:id="rId6"/>
    <p:sldId id="545" r:id="rId7"/>
    <p:sldId id="569" r:id="rId8"/>
    <p:sldId id="546" r:id="rId9"/>
    <p:sldId id="568" r:id="rId10"/>
    <p:sldId id="547" r:id="rId11"/>
    <p:sldId id="570" r:id="rId12"/>
    <p:sldId id="548" r:id="rId13"/>
    <p:sldId id="571" r:id="rId14"/>
    <p:sldId id="572" r:id="rId15"/>
    <p:sldId id="554" r:id="rId16"/>
    <p:sldId id="555" r:id="rId17"/>
    <p:sldId id="574" r:id="rId18"/>
    <p:sldId id="573" r:id="rId19"/>
    <p:sldId id="575" r:id="rId20"/>
    <p:sldId id="576" r:id="rId21"/>
    <p:sldId id="577" r:id="rId22"/>
    <p:sldId id="578" r:id="rId23"/>
    <p:sldId id="57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19" autoAdjust="0"/>
    <p:restoredTop sz="94709" autoAdjust="0"/>
  </p:normalViewPr>
  <p:slideViewPr>
    <p:cSldViewPr>
      <p:cViewPr>
        <p:scale>
          <a:sx n="66" d="100"/>
          <a:sy n="66" d="100"/>
        </p:scale>
        <p:origin x="-1494" y="-5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67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DEB3F7B-D41C-4C9D-A514-6E5B97F10D00}" type="datetimeFigureOut">
              <a:rPr lang="en-US"/>
              <a:pPr>
                <a:defRPr/>
              </a:pPr>
              <a:t>1/15/2015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FBAE4B7-8DA3-4DEE-9383-251B6AEC0DF8}"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1586D-8E99-4912-9943-E1DE31DAEFEB}" type="slidenum">
              <a:rPr lang="en-US"/>
              <a:pPr/>
              <a:t>2</a:t>
            </a:fld>
            <a:endParaRPr lang="en-US"/>
          </a:p>
        </p:txBody>
      </p:sp>
      <p:sp>
        <p:nvSpPr>
          <p:cNvPr id="279554" name="Rectangle 2"/>
          <p:cNvSpPr>
            <a:spLocks noGrp="1" noChangeArrowheads="1"/>
          </p:cNvSpPr>
          <p:nvPr>
            <p:ph type="body" idx="1"/>
          </p:nvPr>
        </p:nvSpPr>
        <p:spPr bwMode="auto">
          <a:xfrm>
            <a:off x="914183" y="4343144"/>
            <a:ext cx="5029635" cy="4115019"/>
          </a:xfrm>
          <a:prstGeom prst="rect">
            <a:avLst/>
          </a:prstGeom>
          <a:noFill/>
          <a:ln w="12700">
            <a:miter lim="800000"/>
            <a:headEnd/>
            <a:tailEnd/>
          </a:ln>
        </p:spPr>
        <p:txBody>
          <a:bodyPr lIns="90488" tIns="44450" rIns="90488" bIns="44450"/>
          <a:lstStyle/>
          <a:p>
            <a:endParaRPr lang="en-US"/>
          </a:p>
        </p:txBody>
      </p:sp>
      <p:sp>
        <p:nvSpPr>
          <p:cNvPr id="279555" name="Rectangle 3"/>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EA362A-4B1E-4307-BE5D-B13287FB8B5A}" type="slidenum">
              <a:rPr lang="en-US"/>
              <a:pPr/>
              <a:t>3</a:t>
            </a:fld>
            <a:endParaRPr lang="en-US"/>
          </a:p>
        </p:txBody>
      </p:sp>
      <p:sp>
        <p:nvSpPr>
          <p:cNvPr id="281602" name="Rectangle 2"/>
          <p:cNvSpPr>
            <a:spLocks noGrp="1" noChangeArrowheads="1"/>
          </p:cNvSpPr>
          <p:nvPr>
            <p:ph type="body" idx="1"/>
          </p:nvPr>
        </p:nvSpPr>
        <p:spPr bwMode="auto">
          <a:xfrm>
            <a:off x="914183" y="4343144"/>
            <a:ext cx="5029635" cy="4115019"/>
          </a:xfrm>
          <a:prstGeom prst="rect">
            <a:avLst/>
          </a:prstGeom>
          <a:noFill/>
          <a:ln w="12700">
            <a:miter lim="800000"/>
            <a:headEnd/>
            <a:tailEnd/>
          </a:ln>
        </p:spPr>
        <p:txBody>
          <a:bodyPr lIns="90488" tIns="44450" rIns="90488" bIns="44450"/>
          <a:lstStyle/>
          <a:p>
            <a:endParaRPr lang="en-US"/>
          </a:p>
        </p:txBody>
      </p:sp>
      <p:sp>
        <p:nvSpPr>
          <p:cNvPr id="281603" name="Rectangle 3"/>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502E1-5FB4-4C9A-824C-31D758C95C41}" type="slidenum">
              <a:rPr lang="en-US"/>
              <a:pPr/>
              <a:t>4</a:t>
            </a:fld>
            <a:endParaRPr lang="en-US"/>
          </a:p>
        </p:txBody>
      </p:sp>
      <p:sp>
        <p:nvSpPr>
          <p:cNvPr id="283650" name="Rectangle 2"/>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p:spPr>
      </p:sp>
      <p:sp>
        <p:nvSpPr>
          <p:cNvPr id="283651" name="Rectangle 3"/>
          <p:cNvSpPr>
            <a:spLocks noGrp="1" noChangeArrowheads="1"/>
          </p:cNvSpPr>
          <p:nvPr>
            <p:ph type="body" idx="1"/>
          </p:nvPr>
        </p:nvSpPr>
        <p:spPr bwMode="auto">
          <a:xfrm>
            <a:off x="432604" y="4852038"/>
            <a:ext cx="5282668" cy="837920"/>
          </a:xfrm>
          <a:prstGeom prst="rect">
            <a:avLst/>
          </a:prstGeom>
          <a:noFill/>
          <a:ln w="12700">
            <a:miter lim="800000"/>
            <a:headEnd/>
            <a:tailEnd/>
          </a:ln>
        </p:spPr>
        <p:txBody>
          <a:bodyPr wrap="none" lIns="19050" tIns="26988" rIns="19050" bIns="26988"/>
          <a:lstStyle/>
          <a:p>
            <a:pPr>
              <a:lnSpc>
                <a:spcPts val="1800"/>
              </a:lnSpc>
              <a:spcBef>
                <a:spcPct val="0"/>
              </a:spcBef>
              <a:buClr>
                <a:srgbClr val="000000"/>
              </a:buClr>
              <a:buFontTx/>
              <a:buChar char="•"/>
              <a:tabLst>
                <a:tab pos="457200" algn="l"/>
                <a:tab pos="914400" algn="l"/>
                <a:tab pos="1371600" algn="l"/>
              </a:tabLst>
            </a:pPr>
            <a:r>
              <a:rPr lang="en-US" sz="2400" b="1" dirty="0">
                <a:solidFill>
                  <a:srgbClr val="000000"/>
                </a:solidFill>
              </a:rPr>
              <a:t>Have them raise their hands when </a:t>
            </a:r>
            <a:br>
              <a:rPr lang="en-US" sz="2400" b="1" dirty="0">
                <a:solidFill>
                  <a:srgbClr val="000000"/>
                </a:solidFill>
              </a:rPr>
            </a:br>
            <a:r>
              <a:rPr lang="en-US" sz="2400" b="1" dirty="0">
                <a:solidFill>
                  <a:srgbClr val="000000"/>
                </a:solidFill>
              </a:rPr>
              <a:t>answering questions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847929-092E-48DB-BCC6-586C73E8CEAF}" type="slidenum">
              <a:rPr lang="en-US"/>
              <a:pPr/>
              <a:t>5</a:t>
            </a:fld>
            <a:endParaRPr lang="en-US"/>
          </a:p>
        </p:txBody>
      </p:sp>
      <p:sp>
        <p:nvSpPr>
          <p:cNvPr id="342018" name="Rectangle 2"/>
          <p:cNvSpPr>
            <a:spLocks noGrp="1" noChangeArrowheads="1"/>
          </p:cNvSpPr>
          <p:nvPr>
            <p:ph type="body" idx="1"/>
          </p:nvPr>
        </p:nvSpPr>
        <p:spPr>
          <a:ln/>
        </p:spPr>
        <p:txBody>
          <a:bodyPr lIns="90488" tIns="44450" rIns="90488" bIns="44450"/>
          <a:lstStyle/>
          <a:p>
            <a:endParaRPr lang="en-US"/>
          </a:p>
        </p:txBody>
      </p:sp>
      <p:sp>
        <p:nvSpPr>
          <p:cNvPr id="342019"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0190F-E05E-4DC3-B42B-C4C6006E6617}" type="slidenum">
              <a:rPr lang="en-US"/>
              <a:pPr/>
              <a:t>6</a:t>
            </a:fld>
            <a:endParaRPr lang="en-US"/>
          </a:p>
        </p:txBody>
      </p:sp>
      <p:sp>
        <p:nvSpPr>
          <p:cNvPr id="287746" name="Rectangle 2"/>
          <p:cNvSpPr>
            <a:spLocks noGrp="1" noChangeArrowheads="1"/>
          </p:cNvSpPr>
          <p:nvPr>
            <p:ph type="body" idx="1"/>
          </p:nvPr>
        </p:nvSpPr>
        <p:spPr bwMode="auto">
          <a:xfrm>
            <a:off x="914183" y="4343144"/>
            <a:ext cx="5029635" cy="4115019"/>
          </a:xfrm>
          <a:prstGeom prst="rect">
            <a:avLst/>
          </a:prstGeom>
          <a:noFill/>
          <a:ln w="12700">
            <a:miter lim="800000"/>
            <a:headEnd/>
            <a:tailEnd/>
          </a:ln>
        </p:spPr>
        <p:txBody>
          <a:bodyPr lIns="90488" tIns="44450" rIns="90488" bIns="44450"/>
          <a:lstStyle/>
          <a:p>
            <a:endParaRPr lang="en-US"/>
          </a:p>
        </p:txBody>
      </p:sp>
      <p:sp>
        <p:nvSpPr>
          <p:cNvPr id="287747" name="Rectangle 3"/>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C7AB8-DF6A-4B26-B9F1-39625FCD6460}" type="slidenum">
              <a:rPr lang="en-US"/>
              <a:pPr/>
              <a:t>8</a:t>
            </a:fld>
            <a:endParaRPr lang="en-US"/>
          </a:p>
        </p:txBody>
      </p:sp>
      <p:sp>
        <p:nvSpPr>
          <p:cNvPr id="339970"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339971" name="Rectangle 3"/>
          <p:cNvSpPr>
            <a:spLocks noGrp="1" noChangeArrowheads="1"/>
          </p:cNvSpPr>
          <p:nvPr>
            <p:ph type="body" idx="1"/>
          </p:nvPr>
        </p:nvSpPr>
        <p:spPr>
          <a:ln/>
        </p:spPr>
        <p:txBody>
          <a:bodyPr lIns="90488" tIns="44450" rIns="90488" bIns="44450"/>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A628F-AE46-4174-BCA5-681C0A2378D6}" type="slidenum">
              <a:rPr lang="en-US"/>
              <a:pPr/>
              <a:t>12</a:t>
            </a:fld>
            <a:endParaRPr lang="en-US"/>
          </a:p>
        </p:txBody>
      </p:sp>
      <p:sp>
        <p:nvSpPr>
          <p:cNvPr id="293890" name="Rectangle 2"/>
          <p:cNvSpPr>
            <a:spLocks noGrp="1" noChangeArrowheads="1"/>
          </p:cNvSpPr>
          <p:nvPr>
            <p:ph type="body" idx="1"/>
          </p:nvPr>
        </p:nvSpPr>
        <p:spPr bwMode="auto">
          <a:xfrm>
            <a:off x="914183" y="4343144"/>
            <a:ext cx="5029635" cy="4115019"/>
          </a:xfrm>
          <a:prstGeom prst="rect">
            <a:avLst/>
          </a:prstGeom>
          <a:noFill/>
          <a:ln w="12700">
            <a:miter lim="800000"/>
            <a:headEnd/>
            <a:tailEnd/>
          </a:ln>
        </p:spPr>
        <p:txBody>
          <a:bodyPr lIns="90488" tIns="44450" rIns="90488" bIns="44450"/>
          <a:lstStyle/>
          <a:p>
            <a:endParaRPr lang="en-US"/>
          </a:p>
        </p:txBody>
      </p:sp>
      <p:sp>
        <p:nvSpPr>
          <p:cNvPr id="293891" name="Rectangle 3"/>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784E6-ABE3-4773-9B74-124AC863685D}" type="slidenum">
              <a:rPr lang="en-US"/>
              <a:pPr/>
              <a:t>15</a:t>
            </a:fld>
            <a:endParaRPr lang="en-US"/>
          </a:p>
        </p:txBody>
      </p:sp>
      <p:sp>
        <p:nvSpPr>
          <p:cNvPr id="304130" name="Rectangle 2"/>
          <p:cNvSpPr>
            <a:spLocks noGrp="1" noChangeArrowheads="1"/>
          </p:cNvSpPr>
          <p:nvPr>
            <p:ph type="body" idx="1"/>
          </p:nvPr>
        </p:nvSpPr>
        <p:spPr bwMode="auto">
          <a:xfrm>
            <a:off x="914183" y="4343144"/>
            <a:ext cx="5029635" cy="4115019"/>
          </a:xfrm>
          <a:prstGeom prst="rect">
            <a:avLst/>
          </a:prstGeom>
          <a:noFill/>
          <a:ln w="12700">
            <a:miter lim="800000"/>
            <a:headEnd/>
            <a:tailEnd/>
          </a:ln>
        </p:spPr>
        <p:txBody>
          <a:bodyPr lIns="90488" tIns="44450" rIns="90488" bIns="44450"/>
          <a:lstStyle/>
          <a:p>
            <a:endParaRPr lang="en-US"/>
          </a:p>
        </p:txBody>
      </p:sp>
      <p:sp>
        <p:nvSpPr>
          <p:cNvPr id="304131" name="Rectangle 3"/>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6F6A6-CFAC-4675-BC9A-6594F35D2F31}" type="slidenum">
              <a:rPr lang="en-US"/>
              <a:pPr/>
              <a:t>16</a:t>
            </a:fld>
            <a:endParaRPr lang="en-US"/>
          </a:p>
        </p:txBody>
      </p:sp>
      <p:sp>
        <p:nvSpPr>
          <p:cNvPr id="306178" name="Rectangle 2"/>
          <p:cNvSpPr>
            <a:spLocks noGrp="1" noChangeArrowheads="1"/>
          </p:cNvSpPr>
          <p:nvPr>
            <p:ph type="body" idx="1"/>
          </p:nvPr>
        </p:nvSpPr>
        <p:spPr bwMode="auto">
          <a:xfrm>
            <a:off x="914183" y="4343144"/>
            <a:ext cx="5029635" cy="4115019"/>
          </a:xfrm>
          <a:prstGeom prst="rect">
            <a:avLst/>
          </a:prstGeom>
          <a:noFill/>
          <a:ln w="12700">
            <a:miter lim="800000"/>
            <a:headEnd/>
            <a:tailEnd/>
          </a:ln>
        </p:spPr>
        <p:txBody>
          <a:bodyPr lIns="90488" tIns="44450" rIns="90488" bIns="44450"/>
          <a:lstStyle/>
          <a:p>
            <a:endParaRPr lang="en-US"/>
          </a:p>
        </p:txBody>
      </p:sp>
      <p:sp>
        <p:nvSpPr>
          <p:cNvPr id="306179" name="Rectangle 3"/>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F4B85623-8973-4BD6-80BD-F0A9A39B8382}"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Mayank Pandey, MNNIT, Allahabad, India</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164843BF-95B6-4D1A-ADA9-AA5E64124D33}"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Mayank Pandey, MNNIT, Allahabad, India</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0723250C-09C2-414F-90C5-9BE50CF0EDD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DD405241-87EB-4A68-AE8E-9B3A91AC6844}"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Mayank Pandey, MNNIT, Allahabad, India</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CA6685EB-3D78-4579-94C3-EDBAD86D824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Mayank Pandey, MNNIT, Allahabad, India</a:t>
            </a:r>
          </a:p>
        </p:txBody>
      </p:sp>
      <p:sp>
        <p:nvSpPr>
          <p:cNvPr id="6" name="Slide Number Placeholder 5"/>
          <p:cNvSpPr>
            <a:spLocks noGrp="1"/>
          </p:cNvSpPr>
          <p:nvPr>
            <p:ph type="sldNum" sz="quarter" idx="12"/>
          </p:nvPr>
        </p:nvSpPr>
        <p:spPr>
          <a:xfrm>
            <a:off x="8001000" y="6356350"/>
            <a:ext cx="685800" cy="365125"/>
          </a:xfrm>
          <a:prstGeom prst="rect">
            <a:avLst/>
          </a:prstGeom>
        </p:spPr>
        <p:txBody>
          <a:bodyPr/>
          <a:lstStyle>
            <a:lvl1pPr algn="r" fontAlgn="auto">
              <a:spcBef>
                <a:spcPts val="0"/>
              </a:spcBef>
              <a:spcAft>
                <a:spcPts val="0"/>
              </a:spcAft>
              <a:defRPr>
                <a:latin typeface="+mn-lt"/>
              </a:defRPr>
            </a:lvl1pPr>
          </a:lstStyle>
          <a:p>
            <a:pPr>
              <a:defRPr/>
            </a:pPr>
            <a:fld id="{C54A3ABE-7EE8-428A-9823-130E8679AB4E}"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EABC2D59-F1F9-4B37-8159-4CCB95B50765}"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Mayank Pandey, MNNIT, Allahabad, India</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BFA83D4B-0D85-4DEE-B0D9-20DFC9F1856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30BE300E-A795-4CC3-9786-4DF2E6BC8AA9}" type="datetime1">
              <a:rPr lang="en-US" smtClean="0"/>
              <a:pPr>
                <a:defRPr/>
              </a:pPr>
              <a:t>1/15/2015</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Mayank Pandey, MNNIT, Allahabad, India</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34278836-F49B-470B-BFB1-898E12B0021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949CC723-3FF2-4FCB-9AFB-154A7B848652}" type="datetime1">
              <a:rPr lang="en-US" smtClean="0"/>
              <a:pPr>
                <a:defRPr/>
              </a:pPr>
              <a:t>1/15/2015</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Mayank Pandey, MNNIT, Allahabad, India</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469E6981-811E-47B2-9046-C217D6C410A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30C72227-FECD-4039-A327-B8D82E75A27D}" type="datetime1">
              <a:rPr lang="en-US" smtClean="0"/>
              <a:pPr>
                <a:defRPr/>
              </a:pPr>
              <a:t>1/15/2015</a:t>
            </a:fld>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a:t>Mayank Pandey, MNNIT, Allahabad, India</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CB326667-E6E6-4DE2-8E19-42096EDF669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6C3D818C-F92A-4CE9-A5CF-1472D7A7E26B}" type="datetime1">
              <a:rPr lang="en-US" smtClean="0"/>
              <a:pPr>
                <a:defRPr/>
              </a:pPr>
              <a:t>1/15/2015</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Mayank Pandey, MNNIT, Allahabad, India</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423520D8-1D15-44DA-9B9B-C6653470A34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821ED13B-0823-4AC0-8D24-D08F12E84967}" type="datetime1">
              <a:rPr lang="en-US" smtClean="0"/>
              <a:pPr>
                <a:defRPr/>
              </a:pPr>
              <a:t>1/15/2015</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Mayank Pandey, MNNIT, Allahabad, India</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BE8923A6-2C91-411D-9098-2017475A8ED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A571D159-18AF-45A3-B053-E73C07794E6E}" type="datetime1">
              <a:rPr lang="en-US" smtClean="0"/>
              <a:pPr>
                <a:defRPr/>
              </a:pPr>
              <a:t>1/15/2015</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Mayank Pandey, MNNIT, Allahabad, India</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7DACD366-71D5-4389-B748-80782993399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1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371600"/>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2"/>
                </a:solidFill>
                <a:latin typeface="+mn-lt"/>
              </a:defRPr>
            </a:lvl1pPr>
          </a:lstStyle>
          <a:p>
            <a:pPr>
              <a:defRPr/>
            </a:pPr>
            <a:r>
              <a:rPr lang="en-US"/>
              <a:t>Mayank Pandey, MNNIT, Allahabad, India</a:t>
            </a:r>
          </a:p>
        </p:txBody>
      </p:sp>
      <p:cxnSp>
        <p:nvCxnSpPr>
          <p:cNvPr id="11" name="Straight Connector 10"/>
          <p:cNvCxnSpPr/>
          <p:nvPr/>
        </p:nvCxnSpPr>
        <p:spPr>
          <a:xfrm>
            <a:off x="533400" y="1295400"/>
            <a:ext cx="815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381000" y="2618602"/>
            <a:ext cx="8382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600" b="1" u="none" strike="noStrike" cap="none" normalizeH="0" baseline="0" dirty="0" smtClean="0" bmk="OLE_LINK2">
                <a:ln>
                  <a:noFill/>
                </a:ln>
                <a:solidFill>
                  <a:schemeClr val="tx2"/>
                </a:solidFill>
                <a:effectLst/>
                <a:latin typeface="Garamond" pitchFamily="18" charset="0"/>
                <a:ea typeface="Calibri" pitchFamily="34" charset="0"/>
                <a:cs typeface="Times New Roman" pitchFamily="18" charset="0"/>
              </a:rPr>
              <a:t>Computer Organization</a:t>
            </a:r>
          </a:p>
          <a:p>
            <a:pPr marL="0" marR="0" lvl="0" indent="0" algn="ctr" defTabSz="914400" rtl="0" eaLnBrk="0" fontAlgn="base" latinLnBrk="0" hangingPunct="0">
              <a:lnSpc>
                <a:spcPct val="100000"/>
              </a:lnSpc>
              <a:spcBef>
                <a:spcPct val="0"/>
              </a:spcBef>
              <a:spcAft>
                <a:spcPct val="0"/>
              </a:spcAft>
              <a:buClrTx/>
              <a:buSzTx/>
              <a:buFontTx/>
              <a:buNone/>
              <a:tabLst/>
            </a:pPr>
            <a:r>
              <a:rPr lang="en-US" sz="3600" b="1" dirty="0" smtClean="0" bmk="OLE_LINK2">
                <a:solidFill>
                  <a:schemeClr val="tx2"/>
                </a:solidFill>
                <a:latin typeface="Garamond" pitchFamily="18" charset="0"/>
                <a:cs typeface="Times New Roman" pitchFamily="18" charset="0"/>
              </a:rPr>
              <a:t>CS1403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600" b="1" u="none" strike="noStrike" cap="none" normalizeH="0" baseline="0" dirty="0" smtClean="0" bmk="OLE_LINK2">
                <a:ln>
                  <a:noFill/>
                </a:ln>
                <a:solidFill>
                  <a:schemeClr val="tx2"/>
                </a:solidFill>
                <a:effectLst/>
                <a:latin typeface="Garamond" pitchFamily="18" charset="0"/>
                <a:cs typeface="Times New Roman" pitchFamily="18" charset="0"/>
              </a:rPr>
              <a:t>System Performance</a:t>
            </a:r>
            <a:endParaRPr kumimoji="0" lang="en-US" sz="3600" b="1" u="none" strike="noStrike" cap="none" normalizeH="0" baseline="0" dirty="0" smtClean="0">
              <a:ln>
                <a:noFill/>
              </a:ln>
              <a:solidFill>
                <a:schemeClr val="tx2"/>
              </a:solidFill>
              <a:effectLst/>
              <a:latin typeface="Garamond" pitchFamily="18"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dirty="0"/>
              <a:t>Performance Equation I</a:t>
            </a:r>
          </a:p>
        </p:txBody>
      </p:sp>
      <p:sp>
        <p:nvSpPr>
          <p:cNvPr id="333827" name="Rectangle 3"/>
          <p:cNvSpPr>
            <a:spLocks noGrp="1" noChangeArrowheads="1"/>
          </p:cNvSpPr>
          <p:nvPr>
            <p:ph type="body" idx="1"/>
          </p:nvPr>
        </p:nvSpPr>
        <p:spPr>
          <a:xfrm>
            <a:off x="762000" y="4572000"/>
            <a:ext cx="7772400" cy="1600200"/>
          </a:xfrm>
        </p:spPr>
        <p:txBody>
          <a:bodyPr/>
          <a:lstStyle/>
          <a:p>
            <a:r>
              <a:rPr lang="en-US" sz="2400" dirty="0"/>
              <a:t>So, to improve performance one can either:</a:t>
            </a:r>
          </a:p>
          <a:p>
            <a:pPr lvl="1"/>
            <a:r>
              <a:rPr lang="en-US" sz="2000" dirty="0"/>
              <a:t>reduce the number of cycles for a program, or</a:t>
            </a:r>
          </a:p>
          <a:p>
            <a:pPr lvl="1"/>
            <a:r>
              <a:rPr lang="en-US" sz="2000" dirty="0"/>
              <a:t>reduce the clock cycle time, or, equivalently,</a:t>
            </a:r>
          </a:p>
          <a:p>
            <a:pPr lvl="1"/>
            <a:r>
              <a:rPr lang="en-US" sz="2000" dirty="0"/>
              <a:t>increase the clock rate</a:t>
            </a:r>
          </a:p>
          <a:p>
            <a:endParaRPr lang="en-US" sz="2000" dirty="0"/>
          </a:p>
        </p:txBody>
      </p:sp>
      <p:sp>
        <p:nvSpPr>
          <p:cNvPr id="333832" name="Text Box 8"/>
          <p:cNvSpPr txBox="1">
            <a:spLocks noChangeArrowheads="1"/>
          </p:cNvSpPr>
          <p:nvPr/>
        </p:nvSpPr>
        <p:spPr bwMode="auto">
          <a:xfrm>
            <a:off x="3352800" y="2514600"/>
            <a:ext cx="1773627" cy="461665"/>
          </a:xfrm>
          <a:prstGeom prst="rect">
            <a:avLst/>
          </a:prstGeom>
          <a:noFill/>
          <a:ln w="9525">
            <a:noFill/>
            <a:miter lim="800000"/>
            <a:headEnd/>
            <a:tailEnd/>
          </a:ln>
          <a:effectLst/>
        </p:spPr>
        <p:txBody>
          <a:bodyPr wrap="none">
            <a:spAutoFit/>
          </a:bodyPr>
          <a:lstStyle/>
          <a:p>
            <a:r>
              <a:rPr lang="en-US" sz="2400" dirty="0" smtClean="0">
                <a:solidFill>
                  <a:schemeClr val="tx2"/>
                </a:solidFill>
                <a:latin typeface="+mj-lt"/>
              </a:rPr>
              <a:t>Alternatively</a:t>
            </a:r>
            <a:endParaRPr lang="en-US" sz="2400" dirty="0">
              <a:solidFill>
                <a:schemeClr val="tx2"/>
              </a:solidFill>
              <a:latin typeface="+mj-lt"/>
            </a:endParaRPr>
          </a:p>
        </p:txBody>
      </p:sp>
      <p:pic>
        <p:nvPicPr>
          <p:cNvPr id="2051" name="Picture 3"/>
          <p:cNvPicPr>
            <a:picLocks noChangeAspect="1" noChangeArrowheads="1"/>
          </p:cNvPicPr>
          <p:nvPr/>
        </p:nvPicPr>
        <p:blipFill>
          <a:blip r:embed="rId2" cstate="print"/>
          <a:srcRect/>
          <a:stretch>
            <a:fillRect/>
          </a:stretch>
        </p:blipFill>
        <p:spPr bwMode="auto">
          <a:xfrm>
            <a:off x="914400" y="1524000"/>
            <a:ext cx="7073900" cy="838200"/>
          </a:xfrm>
          <a:prstGeom prst="rect">
            <a:avLst/>
          </a:prstGeom>
          <a:noFill/>
          <a:ln w="9525">
            <a:solidFill>
              <a:schemeClr val="tx2"/>
            </a:solid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287435" y="3089287"/>
            <a:ext cx="6256365" cy="796913"/>
          </a:xfrm>
          <a:prstGeom prst="rect">
            <a:avLst/>
          </a:prstGeom>
          <a:noFill/>
          <a:ln w="9525">
            <a:solidFill>
              <a:schemeClr val="tx2"/>
            </a:solidFill>
            <a:miter lim="800000"/>
            <a:headEnd/>
            <a:tailEnd/>
          </a:ln>
        </p:spPr>
      </p:pic>
      <p:sp>
        <p:nvSpPr>
          <p:cNvPr id="11"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a:t>
            </a:r>
            <a:endParaRPr lang="en-US" dirty="0"/>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smtClean="0"/>
              <a:t>Mayank Pandey, MNNIT, Allahabad, India</a:t>
            </a:r>
            <a:endParaRPr lang="en-US"/>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11</a:t>
            </a:fld>
            <a:endParaRPr lang="en-US" dirty="0"/>
          </a:p>
        </p:txBody>
      </p:sp>
      <p:sp>
        <p:nvSpPr>
          <p:cNvPr id="8" name="Content Placeholder 7"/>
          <p:cNvSpPr>
            <a:spLocks noGrp="1"/>
          </p:cNvSpPr>
          <p:nvPr>
            <p:ph idx="1"/>
          </p:nvPr>
        </p:nvSpPr>
        <p:spPr/>
        <p:txBody>
          <a:bodyPr/>
          <a:lstStyle/>
          <a:p>
            <a:r>
              <a:rPr lang="en-US" sz="2400" dirty="0" smtClean="0"/>
              <a:t>Our favorite program runs in 10 seconds on computer A, which has a 400Mhz. clock.</a:t>
            </a:r>
          </a:p>
          <a:p>
            <a:r>
              <a:rPr lang="en-US" sz="2400" dirty="0" smtClean="0"/>
              <a:t>We are trying to help a computer designer build a new machine B, that will run this program in 6 seconds.  The designer can use new (or perhaps more expensive) technology to substantially increase the clock rate, but has informed us that this increase will affect the rest of the CPU design, causing machine B to require 1.2 times as many clock cycles as machine A for the same program. </a:t>
            </a:r>
          </a:p>
          <a:p>
            <a:endParaRPr lang="en-US" sz="2400" dirty="0" smtClean="0"/>
          </a:p>
          <a:p>
            <a:r>
              <a:rPr lang="en-US" sz="2400" dirty="0" smtClean="0"/>
              <a:t>What clock rate should we tell the designer to target?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225425" y="312738"/>
            <a:ext cx="6664325" cy="477837"/>
          </a:xfrm>
          <a:prstGeom prst="rect">
            <a:avLst/>
          </a:prstGeom>
          <a:noFill/>
          <a:ln w="12700">
            <a:noFill/>
            <a:miter lim="800000"/>
            <a:headEnd/>
            <a:tailEnd/>
          </a:ln>
          <a:effectLst/>
        </p:spPr>
        <p:txBody>
          <a:bodyPr wrap="none" anchor="ctr"/>
          <a:lstStyle/>
          <a:p>
            <a:endParaRPr lang="en-US"/>
          </a:p>
        </p:txBody>
      </p:sp>
      <p:sp>
        <p:nvSpPr>
          <p:cNvPr id="292867" name="Rectangle 3"/>
          <p:cNvSpPr>
            <a:spLocks noGrp="1" noChangeArrowheads="1"/>
          </p:cNvSpPr>
          <p:nvPr>
            <p:ph type="body" idx="1"/>
          </p:nvPr>
        </p:nvSpPr>
        <p:spPr>
          <a:xfrm>
            <a:off x="762000" y="1447800"/>
            <a:ext cx="7772400" cy="4724400"/>
          </a:xfrm>
          <a:noFill/>
          <a:ln/>
        </p:spPr>
        <p:txBody>
          <a:bodyPr lIns="90488" tIns="44450" rIns="90488" bIns="44450"/>
          <a:lstStyle/>
          <a:p>
            <a:r>
              <a:rPr lang="en-US" sz="2800" dirty="0"/>
              <a:t>Could assume that # of cycles = # of instructions</a:t>
            </a:r>
          </a:p>
        </p:txBody>
      </p:sp>
      <p:sp>
        <p:nvSpPr>
          <p:cNvPr id="292868" name="Rectangle 4"/>
          <p:cNvSpPr>
            <a:spLocks noChangeArrowheads="1"/>
          </p:cNvSpPr>
          <p:nvPr/>
        </p:nvSpPr>
        <p:spPr bwMode="auto">
          <a:xfrm>
            <a:off x="706438" y="4560888"/>
            <a:ext cx="5211762" cy="2232025"/>
          </a:xfrm>
          <a:prstGeom prst="rect">
            <a:avLst/>
          </a:prstGeom>
          <a:noFill/>
          <a:ln w="12700">
            <a:noFill/>
            <a:miter lim="800000"/>
            <a:headEnd/>
            <a:tailEnd/>
          </a:ln>
          <a:effectLst/>
        </p:spPr>
        <p:txBody>
          <a:bodyPr wrap="none" lIns="19050" tIns="26988" rIns="19050" bIns="26988"/>
          <a:lstStyle/>
          <a:p>
            <a:pPr defTabSz="904875" eaLnBrk="0" hangingPunct="0">
              <a:lnSpc>
                <a:spcPts val="2100"/>
              </a:lnSpc>
              <a:tabLst>
                <a:tab pos="452438" algn="l"/>
                <a:tab pos="904875" algn="l"/>
                <a:tab pos="1357313" algn="l"/>
              </a:tabLst>
            </a:pPr>
            <a:endParaRPr lang="en-US" sz="1800" b="1" i="1">
              <a:solidFill>
                <a:srgbClr val="000000"/>
              </a:solidFill>
              <a:latin typeface="Times New Roman" charset="0"/>
            </a:endParaRPr>
          </a:p>
          <a:p>
            <a:pPr defTabSz="904875" eaLnBrk="0" hangingPunct="0">
              <a:lnSpc>
                <a:spcPts val="2100"/>
              </a:lnSpc>
              <a:tabLst>
                <a:tab pos="452438" algn="l"/>
                <a:tab pos="904875" algn="l"/>
                <a:tab pos="1357313" algn="l"/>
              </a:tabLst>
            </a:pPr>
            <a:endParaRPr lang="en-US" sz="1800" b="1" i="1">
              <a:solidFill>
                <a:srgbClr val="000000"/>
              </a:solidFill>
              <a:latin typeface="Times New Roman" charset="0"/>
            </a:endParaRPr>
          </a:p>
          <a:p>
            <a:pPr defTabSz="904875" eaLnBrk="0" hangingPunct="0">
              <a:lnSpc>
                <a:spcPts val="2100"/>
              </a:lnSpc>
              <a:tabLst>
                <a:tab pos="452438" algn="l"/>
                <a:tab pos="904875" algn="l"/>
                <a:tab pos="1357313" algn="l"/>
              </a:tabLst>
            </a:pPr>
            <a:endParaRPr lang="en-US" sz="1800" b="1" i="1">
              <a:solidFill>
                <a:srgbClr val="000000"/>
              </a:solidFill>
              <a:latin typeface="Times New Roman" charset="0"/>
            </a:endParaRPr>
          </a:p>
        </p:txBody>
      </p:sp>
      <p:sp>
        <p:nvSpPr>
          <p:cNvPr id="292869" name="Rectangle 5"/>
          <p:cNvSpPr>
            <a:spLocks noChangeArrowheads="1"/>
          </p:cNvSpPr>
          <p:nvPr/>
        </p:nvSpPr>
        <p:spPr bwMode="auto">
          <a:xfrm>
            <a:off x="5357813" y="3956050"/>
            <a:ext cx="701675" cy="301625"/>
          </a:xfrm>
          <a:prstGeom prst="rect">
            <a:avLst/>
          </a:prstGeom>
          <a:noFill/>
          <a:ln w="12700">
            <a:noFill/>
            <a:miter lim="800000"/>
            <a:headEnd/>
            <a:tailEnd/>
          </a:ln>
          <a:effectLst/>
        </p:spPr>
        <p:txBody>
          <a:bodyPr wrap="none" lIns="19050" tIns="26988" rIns="19050" bIns="26988"/>
          <a:lstStyle/>
          <a:p>
            <a:pPr defTabSz="904875" eaLnBrk="0" hangingPunct="0">
              <a:lnSpc>
                <a:spcPts val="1400"/>
              </a:lnSpc>
              <a:tabLst>
                <a:tab pos="452438" algn="l"/>
                <a:tab pos="904875" algn="l"/>
                <a:tab pos="1357313" algn="l"/>
              </a:tabLst>
            </a:pPr>
            <a:r>
              <a:rPr lang="en-US" sz="1200">
                <a:solidFill>
                  <a:srgbClr val="000000"/>
                </a:solidFill>
                <a:latin typeface="Arial" charset="0"/>
              </a:rPr>
              <a:t>time</a:t>
            </a:r>
          </a:p>
        </p:txBody>
      </p:sp>
      <p:grpSp>
        <p:nvGrpSpPr>
          <p:cNvPr id="2" name="Group 6"/>
          <p:cNvGrpSpPr>
            <a:grpSpLocks/>
          </p:cNvGrpSpPr>
          <p:nvPr/>
        </p:nvGrpSpPr>
        <p:grpSpPr bwMode="auto">
          <a:xfrm>
            <a:off x="1676400" y="2057400"/>
            <a:ext cx="4160838" cy="2522538"/>
            <a:chOff x="1084" y="1157"/>
            <a:chExt cx="2621" cy="1589"/>
          </a:xfrm>
        </p:grpSpPr>
        <p:sp>
          <p:nvSpPr>
            <p:cNvPr id="292871" name="Line 7"/>
            <p:cNvSpPr>
              <a:spLocks noChangeShapeType="1"/>
            </p:cNvSpPr>
            <p:nvPr/>
          </p:nvSpPr>
          <p:spPr bwMode="auto">
            <a:xfrm>
              <a:off x="1084" y="2671"/>
              <a:ext cx="2621" cy="0"/>
            </a:xfrm>
            <a:prstGeom prst="line">
              <a:avLst/>
            </a:prstGeom>
            <a:noFill/>
            <a:ln w="12700">
              <a:solidFill>
                <a:srgbClr val="000000"/>
              </a:solidFill>
              <a:round/>
              <a:headEnd/>
              <a:tailEnd type="triangle" w="med" len="med"/>
            </a:ln>
            <a:effectLst/>
          </p:spPr>
          <p:txBody>
            <a:bodyPr/>
            <a:lstStyle/>
            <a:p>
              <a:endParaRPr lang="en-US"/>
            </a:p>
          </p:txBody>
        </p:sp>
        <p:sp>
          <p:nvSpPr>
            <p:cNvPr id="292872" name="Line 8"/>
            <p:cNvSpPr>
              <a:spLocks noChangeShapeType="1"/>
            </p:cNvSpPr>
            <p:nvPr/>
          </p:nvSpPr>
          <p:spPr bwMode="auto">
            <a:xfrm flipV="1">
              <a:off x="1221" y="2597"/>
              <a:ext cx="0" cy="149"/>
            </a:xfrm>
            <a:prstGeom prst="line">
              <a:avLst/>
            </a:prstGeom>
            <a:noFill/>
            <a:ln w="12700">
              <a:solidFill>
                <a:srgbClr val="000000"/>
              </a:solidFill>
              <a:round/>
              <a:headEnd/>
              <a:tailEnd/>
            </a:ln>
            <a:effectLst/>
          </p:spPr>
          <p:txBody>
            <a:bodyPr/>
            <a:lstStyle/>
            <a:p>
              <a:endParaRPr lang="en-US"/>
            </a:p>
          </p:txBody>
        </p:sp>
        <p:sp>
          <p:nvSpPr>
            <p:cNvPr id="292873" name="Line 9"/>
            <p:cNvSpPr>
              <a:spLocks noChangeShapeType="1"/>
            </p:cNvSpPr>
            <p:nvPr/>
          </p:nvSpPr>
          <p:spPr bwMode="auto">
            <a:xfrm flipV="1">
              <a:off x="1506" y="2597"/>
              <a:ext cx="0" cy="149"/>
            </a:xfrm>
            <a:prstGeom prst="line">
              <a:avLst/>
            </a:prstGeom>
            <a:noFill/>
            <a:ln w="12700">
              <a:solidFill>
                <a:srgbClr val="000000"/>
              </a:solidFill>
              <a:round/>
              <a:headEnd/>
              <a:tailEnd/>
            </a:ln>
            <a:effectLst/>
          </p:spPr>
          <p:txBody>
            <a:bodyPr/>
            <a:lstStyle/>
            <a:p>
              <a:endParaRPr lang="en-US"/>
            </a:p>
          </p:txBody>
        </p:sp>
        <p:sp>
          <p:nvSpPr>
            <p:cNvPr id="292874" name="Line 10"/>
            <p:cNvSpPr>
              <a:spLocks noChangeShapeType="1"/>
            </p:cNvSpPr>
            <p:nvPr/>
          </p:nvSpPr>
          <p:spPr bwMode="auto">
            <a:xfrm flipV="1">
              <a:off x="1790" y="2597"/>
              <a:ext cx="0" cy="149"/>
            </a:xfrm>
            <a:prstGeom prst="line">
              <a:avLst/>
            </a:prstGeom>
            <a:noFill/>
            <a:ln w="12700">
              <a:solidFill>
                <a:srgbClr val="000000"/>
              </a:solidFill>
              <a:round/>
              <a:headEnd/>
              <a:tailEnd/>
            </a:ln>
            <a:effectLst/>
          </p:spPr>
          <p:txBody>
            <a:bodyPr/>
            <a:lstStyle/>
            <a:p>
              <a:endParaRPr lang="en-US"/>
            </a:p>
          </p:txBody>
        </p:sp>
        <p:sp>
          <p:nvSpPr>
            <p:cNvPr id="292875" name="Line 11"/>
            <p:cNvSpPr>
              <a:spLocks noChangeShapeType="1"/>
            </p:cNvSpPr>
            <p:nvPr/>
          </p:nvSpPr>
          <p:spPr bwMode="auto">
            <a:xfrm flipV="1">
              <a:off x="2074" y="2597"/>
              <a:ext cx="0" cy="149"/>
            </a:xfrm>
            <a:prstGeom prst="line">
              <a:avLst/>
            </a:prstGeom>
            <a:noFill/>
            <a:ln w="12700">
              <a:solidFill>
                <a:srgbClr val="000000"/>
              </a:solidFill>
              <a:round/>
              <a:headEnd/>
              <a:tailEnd/>
            </a:ln>
            <a:effectLst/>
          </p:spPr>
          <p:txBody>
            <a:bodyPr/>
            <a:lstStyle/>
            <a:p>
              <a:endParaRPr lang="en-US"/>
            </a:p>
          </p:txBody>
        </p:sp>
        <p:sp>
          <p:nvSpPr>
            <p:cNvPr id="292876" name="Line 12"/>
            <p:cNvSpPr>
              <a:spLocks noChangeShapeType="1"/>
            </p:cNvSpPr>
            <p:nvPr/>
          </p:nvSpPr>
          <p:spPr bwMode="auto">
            <a:xfrm flipV="1">
              <a:off x="2359" y="2597"/>
              <a:ext cx="0" cy="149"/>
            </a:xfrm>
            <a:prstGeom prst="line">
              <a:avLst/>
            </a:prstGeom>
            <a:noFill/>
            <a:ln w="12700">
              <a:solidFill>
                <a:srgbClr val="000000"/>
              </a:solidFill>
              <a:round/>
              <a:headEnd/>
              <a:tailEnd/>
            </a:ln>
            <a:effectLst/>
          </p:spPr>
          <p:txBody>
            <a:bodyPr/>
            <a:lstStyle/>
            <a:p>
              <a:endParaRPr lang="en-US"/>
            </a:p>
          </p:txBody>
        </p:sp>
        <p:sp>
          <p:nvSpPr>
            <p:cNvPr id="292877" name="Line 13"/>
            <p:cNvSpPr>
              <a:spLocks noChangeShapeType="1"/>
            </p:cNvSpPr>
            <p:nvPr/>
          </p:nvSpPr>
          <p:spPr bwMode="auto">
            <a:xfrm flipV="1">
              <a:off x="2643" y="2597"/>
              <a:ext cx="0" cy="149"/>
            </a:xfrm>
            <a:prstGeom prst="line">
              <a:avLst/>
            </a:prstGeom>
            <a:noFill/>
            <a:ln w="12700">
              <a:solidFill>
                <a:srgbClr val="000000"/>
              </a:solidFill>
              <a:round/>
              <a:headEnd/>
              <a:tailEnd/>
            </a:ln>
            <a:effectLst/>
          </p:spPr>
          <p:txBody>
            <a:bodyPr/>
            <a:lstStyle/>
            <a:p>
              <a:endParaRPr lang="en-US"/>
            </a:p>
          </p:txBody>
        </p:sp>
        <p:sp>
          <p:nvSpPr>
            <p:cNvPr id="292878" name="Line 14"/>
            <p:cNvSpPr>
              <a:spLocks noChangeShapeType="1"/>
            </p:cNvSpPr>
            <p:nvPr/>
          </p:nvSpPr>
          <p:spPr bwMode="auto">
            <a:xfrm flipV="1">
              <a:off x="2927" y="2597"/>
              <a:ext cx="0" cy="149"/>
            </a:xfrm>
            <a:prstGeom prst="line">
              <a:avLst/>
            </a:prstGeom>
            <a:noFill/>
            <a:ln w="12700">
              <a:solidFill>
                <a:srgbClr val="000000"/>
              </a:solidFill>
              <a:round/>
              <a:headEnd/>
              <a:tailEnd/>
            </a:ln>
            <a:effectLst/>
          </p:spPr>
          <p:txBody>
            <a:bodyPr/>
            <a:lstStyle/>
            <a:p>
              <a:endParaRPr lang="en-US"/>
            </a:p>
          </p:txBody>
        </p:sp>
        <p:sp>
          <p:nvSpPr>
            <p:cNvPr id="292879" name="Line 15"/>
            <p:cNvSpPr>
              <a:spLocks noChangeShapeType="1"/>
            </p:cNvSpPr>
            <p:nvPr/>
          </p:nvSpPr>
          <p:spPr bwMode="auto">
            <a:xfrm flipV="1">
              <a:off x="3212" y="2597"/>
              <a:ext cx="0" cy="149"/>
            </a:xfrm>
            <a:prstGeom prst="line">
              <a:avLst/>
            </a:prstGeom>
            <a:noFill/>
            <a:ln w="12700">
              <a:solidFill>
                <a:srgbClr val="000000"/>
              </a:solidFill>
              <a:round/>
              <a:headEnd/>
              <a:tailEnd/>
            </a:ln>
            <a:effectLst/>
          </p:spPr>
          <p:txBody>
            <a:bodyPr/>
            <a:lstStyle/>
            <a:p>
              <a:endParaRPr lang="en-US"/>
            </a:p>
          </p:txBody>
        </p:sp>
        <p:sp>
          <p:nvSpPr>
            <p:cNvPr id="292880" name="Rectangle 16"/>
            <p:cNvSpPr>
              <a:spLocks noChangeArrowheads="1"/>
            </p:cNvSpPr>
            <p:nvPr/>
          </p:nvSpPr>
          <p:spPr bwMode="auto">
            <a:xfrm rot="16200000">
              <a:off x="874" y="1551"/>
              <a:ext cx="1034" cy="245"/>
            </a:xfrm>
            <a:prstGeom prst="rect">
              <a:avLst/>
            </a:prstGeom>
            <a:noFill/>
            <a:ln w="12700">
              <a:noFill/>
              <a:miter lim="800000"/>
              <a:headEnd/>
              <a:tailEnd/>
            </a:ln>
            <a:effectLst/>
          </p:spPr>
          <p:txBody>
            <a:bodyPr wrap="none" lIns="19050" tIns="26988" rIns="19050" bIns="26988"/>
            <a:lstStyle/>
            <a:p>
              <a:pPr defTabSz="904875" eaLnBrk="0" hangingPunct="0">
                <a:lnSpc>
                  <a:spcPts val="2100"/>
                </a:lnSpc>
                <a:tabLst>
                  <a:tab pos="452438" algn="l"/>
                  <a:tab pos="904875" algn="l"/>
                  <a:tab pos="1357313" algn="l"/>
                </a:tabLst>
              </a:pPr>
              <a:r>
                <a:rPr lang="en-US" sz="1800">
                  <a:solidFill>
                    <a:srgbClr val="000000"/>
                  </a:solidFill>
                  <a:latin typeface="Arial" charset="0"/>
                </a:rPr>
                <a:t>1st instruction</a:t>
              </a:r>
            </a:p>
          </p:txBody>
        </p:sp>
        <p:sp>
          <p:nvSpPr>
            <p:cNvPr id="292881" name="Rectangle 17"/>
            <p:cNvSpPr>
              <a:spLocks noChangeArrowheads="1"/>
            </p:cNvSpPr>
            <p:nvPr/>
          </p:nvSpPr>
          <p:spPr bwMode="auto">
            <a:xfrm rot="16200000">
              <a:off x="1158" y="1551"/>
              <a:ext cx="1034" cy="245"/>
            </a:xfrm>
            <a:prstGeom prst="rect">
              <a:avLst/>
            </a:prstGeom>
            <a:noFill/>
            <a:ln w="12700">
              <a:noFill/>
              <a:miter lim="800000"/>
              <a:headEnd/>
              <a:tailEnd/>
            </a:ln>
            <a:effectLst/>
          </p:spPr>
          <p:txBody>
            <a:bodyPr wrap="none" lIns="19050" tIns="26988" rIns="19050" bIns="26988"/>
            <a:lstStyle/>
            <a:p>
              <a:pPr defTabSz="904875" eaLnBrk="0" hangingPunct="0">
                <a:lnSpc>
                  <a:spcPts val="2100"/>
                </a:lnSpc>
                <a:tabLst>
                  <a:tab pos="452438" algn="l"/>
                  <a:tab pos="904875" algn="l"/>
                  <a:tab pos="1357313" algn="l"/>
                </a:tabLst>
              </a:pPr>
              <a:r>
                <a:rPr lang="en-US" sz="1800">
                  <a:solidFill>
                    <a:srgbClr val="000000"/>
                  </a:solidFill>
                  <a:latin typeface="Arial" charset="0"/>
                </a:rPr>
                <a:t>2nd instruction</a:t>
              </a:r>
            </a:p>
          </p:txBody>
        </p:sp>
        <p:sp>
          <p:nvSpPr>
            <p:cNvPr id="292882" name="Rectangle 18"/>
            <p:cNvSpPr>
              <a:spLocks noChangeArrowheads="1"/>
            </p:cNvSpPr>
            <p:nvPr/>
          </p:nvSpPr>
          <p:spPr bwMode="auto">
            <a:xfrm rot="16200000">
              <a:off x="1442" y="1551"/>
              <a:ext cx="1034" cy="245"/>
            </a:xfrm>
            <a:prstGeom prst="rect">
              <a:avLst/>
            </a:prstGeom>
            <a:noFill/>
            <a:ln w="12700">
              <a:noFill/>
              <a:miter lim="800000"/>
              <a:headEnd/>
              <a:tailEnd/>
            </a:ln>
            <a:effectLst/>
          </p:spPr>
          <p:txBody>
            <a:bodyPr wrap="none" lIns="19050" tIns="26988" rIns="19050" bIns="26988"/>
            <a:lstStyle/>
            <a:p>
              <a:pPr defTabSz="904875" eaLnBrk="0" hangingPunct="0">
                <a:lnSpc>
                  <a:spcPts val="2100"/>
                </a:lnSpc>
                <a:tabLst>
                  <a:tab pos="452438" algn="l"/>
                  <a:tab pos="904875" algn="l"/>
                  <a:tab pos="1357313" algn="l"/>
                </a:tabLst>
              </a:pPr>
              <a:r>
                <a:rPr lang="en-US" sz="1800">
                  <a:solidFill>
                    <a:srgbClr val="000000"/>
                  </a:solidFill>
                  <a:latin typeface="Arial" charset="0"/>
                </a:rPr>
                <a:t>3rd instruction</a:t>
              </a:r>
            </a:p>
          </p:txBody>
        </p:sp>
        <p:sp>
          <p:nvSpPr>
            <p:cNvPr id="292883" name="Rectangle 19"/>
            <p:cNvSpPr>
              <a:spLocks noChangeArrowheads="1"/>
            </p:cNvSpPr>
            <p:nvPr/>
          </p:nvSpPr>
          <p:spPr bwMode="auto">
            <a:xfrm rot="16200000">
              <a:off x="2051" y="1875"/>
              <a:ext cx="387" cy="244"/>
            </a:xfrm>
            <a:prstGeom prst="rect">
              <a:avLst/>
            </a:prstGeom>
            <a:noFill/>
            <a:ln w="12700">
              <a:noFill/>
              <a:miter lim="800000"/>
              <a:headEnd/>
              <a:tailEnd/>
            </a:ln>
            <a:effectLst/>
          </p:spPr>
          <p:txBody>
            <a:bodyPr wrap="none" lIns="19050" tIns="26988" rIns="19050" bIns="26988"/>
            <a:lstStyle/>
            <a:p>
              <a:pPr defTabSz="904875" eaLnBrk="0" hangingPunct="0">
                <a:lnSpc>
                  <a:spcPts val="2100"/>
                </a:lnSpc>
                <a:tabLst>
                  <a:tab pos="452438" algn="l"/>
                  <a:tab pos="904875" algn="l"/>
                  <a:tab pos="1357313" algn="l"/>
                </a:tabLst>
              </a:pPr>
              <a:r>
                <a:rPr lang="en-US" sz="1800">
                  <a:solidFill>
                    <a:srgbClr val="000000"/>
                  </a:solidFill>
                  <a:latin typeface="Arial" charset="0"/>
                </a:rPr>
                <a:t>4th</a:t>
              </a:r>
            </a:p>
          </p:txBody>
        </p:sp>
        <p:sp>
          <p:nvSpPr>
            <p:cNvPr id="292884" name="Rectangle 20"/>
            <p:cNvSpPr>
              <a:spLocks noChangeArrowheads="1"/>
            </p:cNvSpPr>
            <p:nvPr/>
          </p:nvSpPr>
          <p:spPr bwMode="auto">
            <a:xfrm rot="16200000">
              <a:off x="2335" y="1875"/>
              <a:ext cx="387" cy="245"/>
            </a:xfrm>
            <a:prstGeom prst="rect">
              <a:avLst/>
            </a:prstGeom>
            <a:noFill/>
            <a:ln w="12700">
              <a:noFill/>
              <a:miter lim="800000"/>
              <a:headEnd/>
              <a:tailEnd/>
            </a:ln>
            <a:effectLst/>
          </p:spPr>
          <p:txBody>
            <a:bodyPr wrap="none" lIns="19050" tIns="26988" rIns="19050" bIns="26988"/>
            <a:lstStyle/>
            <a:p>
              <a:pPr defTabSz="904875" eaLnBrk="0" hangingPunct="0">
                <a:lnSpc>
                  <a:spcPts val="2100"/>
                </a:lnSpc>
                <a:tabLst>
                  <a:tab pos="452438" algn="l"/>
                  <a:tab pos="904875" algn="l"/>
                  <a:tab pos="1357313" algn="l"/>
                </a:tabLst>
              </a:pPr>
              <a:r>
                <a:rPr lang="en-US" sz="1800">
                  <a:solidFill>
                    <a:srgbClr val="000000"/>
                  </a:solidFill>
                  <a:latin typeface="Arial" charset="0"/>
                </a:rPr>
                <a:t>5th</a:t>
              </a:r>
            </a:p>
          </p:txBody>
        </p:sp>
        <p:sp>
          <p:nvSpPr>
            <p:cNvPr id="292885" name="Rectangle 21"/>
            <p:cNvSpPr>
              <a:spLocks noChangeArrowheads="1"/>
            </p:cNvSpPr>
            <p:nvPr/>
          </p:nvSpPr>
          <p:spPr bwMode="auto">
            <a:xfrm rot="16200000">
              <a:off x="2619" y="1875"/>
              <a:ext cx="387" cy="245"/>
            </a:xfrm>
            <a:prstGeom prst="rect">
              <a:avLst/>
            </a:prstGeom>
            <a:noFill/>
            <a:ln w="12700">
              <a:noFill/>
              <a:miter lim="800000"/>
              <a:headEnd/>
              <a:tailEnd/>
            </a:ln>
            <a:effectLst/>
          </p:spPr>
          <p:txBody>
            <a:bodyPr wrap="none" lIns="19050" tIns="26988" rIns="19050" bIns="26988"/>
            <a:lstStyle/>
            <a:p>
              <a:pPr defTabSz="904875" eaLnBrk="0" hangingPunct="0">
                <a:lnSpc>
                  <a:spcPts val="2100"/>
                </a:lnSpc>
                <a:tabLst>
                  <a:tab pos="452438" algn="l"/>
                  <a:tab pos="904875" algn="l"/>
                  <a:tab pos="1357313" algn="l"/>
                </a:tabLst>
              </a:pPr>
              <a:r>
                <a:rPr lang="en-US" sz="1800">
                  <a:solidFill>
                    <a:srgbClr val="000000"/>
                  </a:solidFill>
                  <a:latin typeface="Arial" charset="0"/>
                </a:rPr>
                <a:t>6th</a:t>
              </a:r>
            </a:p>
          </p:txBody>
        </p:sp>
        <p:sp>
          <p:nvSpPr>
            <p:cNvPr id="292886" name="Rectangle 22"/>
            <p:cNvSpPr>
              <a:spLocks noChangeArrowheads="1"/>
            </p:cNvSpPr>
            <p:nvPr/>
          </p:nvSpPr>
          <p:spPr bwMode="auto">
            <a:xfrm rot="16200000">
              <a:off x="2904" y="1804"/>
              <a:ext cx="387" cy="244"/>
            </a:xfrm>
            <a:prstGeom prst="rect">
              <a:avLst/>
            </a:prstGeom>
            <a:noFill/>
            <a:ln w="12700">
              <a:noFill/>
              <a:miter lim="800000"/>
              <a:headEnd/>
              <a:tailEnd/>
            </a:ln>
            <a:effectLst/>
          </p:spPr>
          <p:txBody>
            <a:bodyPr wrap="none" lIns="19050" tIns="26988" rIns="19050" bIns="26988"/>
            <a:lstStyle/>
            <a:p>
              <a:pPr defTabSz="904875" eaLnBrk="0" hangingPunct="0">
                <a:lnSpc>
                  <a:spcPts val="2100"/>
                </a:lnSpc>
                <a:tabLst>
                  <a:tab pos="452438" algn="l"/>
                  <a:tab pos="904875" algn="l"/>
                  <a:tab pos="1357313" algn="l"/>
                </a:tabLst>
              </a:pPr>
              <a:r>
                <a:rPr lang="en-US" sz="1800">
                  <a:solidFill>
                    <a:srgbClr val="000000"/>
                  </a:solidFill>
                  <a:latin typeface="Arial" charset="0"/>
                </a:rPr>
                <a:t>...</a:t>
              </a:r>
            </a:p>
          </p:txBody>
        </p:sp>
        <p:sp>
          <p:nvSpPr>
            <p:cNvPr id="292887" name="Rectangle 23"/>
            <p:cNvSpPr>
              <a:spLocks noChangeArrowheads="1"/>
            </p:cNvSpPr>
            <p:nvPr/>
          </p:nvSpPr>
          <p:spPr bwMode="auto">
            <a:xfrm>
              <a:off x="1225" y="2241"/>
              <a:ext cx="285" cy="142"/>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292888" name="Rectangle 24"/>
            <p:cNvSpPr>
              <a:spLocks noChangeArrowheads="1"/>
            </p:cNvSpPr>
            <p:nvPr/>
          </p:nvSpPr>
          <p:spPr bwMode="auto">
            <a:xfrm>
              <a:off x="1510" y="2241"/>
              <a:ext cx="284" cy="142"/>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292889" name="Rectangle 25"/>
            <p:cNvSpPr>
              <a:spLocks noChangeArrowheads="1"/>
            </p:cNvSpPr>
            <p:nvPr/>
          </p:nvSpPr>
          <p:spPr bwMode="auto">
            <a:xfrm>
              <a:off x="1794" y="2241"/>
              <a:ext cx="284" cy="142"/>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292890" name="Rectangle 26"/>
            <p:cNvSpPr>
              <a:spLocks noChangeArrowheads="1"/>
            </p:cNvSpPr>
            <p:nvPr/>
          </p:nvSpPr>
          <p:spPr bwMode="auto">
            <a:xfrm>
              <a:off x="2078" y="2241"/>
              <a:ext cx="284" cy="142"/>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292891" name="Rectangle 27"/>
            <p:cNvSpPr>
              <a:spLocks noChangeArrowheads="1"/>
            </p:cNvSpPr>
            <p:nvPr/>
          </p:nvSpPr>
          <p:spPr bwMode="auto">
            <a:xfrm>
              <a:off x="2363" y="2241"/>
              <a:ext cx="284" cy="142"/>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292892" name="Rectangle 28"/>
            <p:cNvSpPr>
              <a:spLocks noChangeArrowheads="1"/>
            </p:cNvSpPr>
            <p:nvPr/>
          </p:nvSpPr>
          <p:spPr bwMode="auto">
            <a:xfrm>
              <a:off x="2647" y="2241"/>
              <a:ext cx="284" cy="142"/>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292893" name="Rectangle 29"/>
            <p:cNvSpPr>
              <a:spLocks noChangeArrowheads="1"/>
            </p:cNvSpPr>
            <p:nvPr/>
          </p:nvSpPr>
          <p:spPr bwMode="auto">
            <a:xfrm>
              <a:off x="2931" y="2241"/>
              <a:ext cx="284" cy="142"/>
            </a:xfrm>
            <a:prstGeom prst="rect">
              <a:avLst/>
            </a:prstGeom>
            <a:solidFill>
              <a:srgbClr val="FFFFFF"/>
            </a:solidFill>
            <a:ln w="12700">
              <a:solidFill>
                <a:srgbClr val="000000"/>
              </a:solidFill>
              <a:miter lim="800000"/>
              <a:headEnd/>
              <a:tailEnd/>
            </a:ln>
            <a:effectLst/>
          </p:spPr>
          <p:txBody>
            <a:bodyPr wrap="none" anchor="ctr"/>
            <a:lstStyle/>
            <a:p>
              <a:endParaRPr lang="en-US"/>
            </a:p>
          </p:txBody>
        </p:sp>
      </p:grpSp>
      <p:sp>
        <p:nvSpPr>
          <p:cNvPr id="292894" name="Rectangle 30"/>
          <p:cNvSpPr>
            <a:spLocks noGrp="1" noChangeArrowheads="1"/>
          </p:cNvSpPr>
          <p:nvPr>
            <p:ph type="title"/>
          </p:nvPr>
        </p:nvSpPr>
        <p:spPr>
          <a:xfrm>
            <a:off x="457200" y="457200"/>
            <a:ext cx="8686800" cy="1143000"/>
          </a:xfrm>
          <a:noFill/>
          <a:ln/>
        </p:spPr>
        <p:txBody>
          <a:bodyPr lIns="90488" tIns="44450" rIns="90488" bIns="44450" anchor="ctr"/>
          <a:lstStyle/>
          <a:p>
            <a:r>
              <a:rPr lang="en-US" sz="3600" dirty="0"/>
              <a:t>How many cycles are required for a program?</a:t>
            </a:r>
          </a:p>
        </p:txBody>
      </p:sp>
      <p:sp>
        <p:nvSpPr>
          <p:cNvPr id="292895" name="Rectangle 31"/>
          <p:cNvSpPr>
            <a:spLocks noChangeArrowheads="1"/>
          </p:cNvSpPr>
          <p:nvPr/>
        </p:nvSpPr>
        <p:spPr bwMode="auto">
          <a:xfrm>
            <a:off x="533400" y="4572000"/>
            <a:ext cx="8302337" cy="1508105"/>
          </a:xfrm>
          <a:prstGeom prst="rect">
            <a:avLst/>
          </a:prstGeom>
          <a:noFill/>
          <a:ln w="9525">
            <a:noFill/>
            <a:miter lim="800000"/>
            <a:headEnd/>
            <a:tailEnd/>
          </a:ln>
          <a:effectLst/>
        </p:spPr>
        <p:txBody>
          <a:bodyPr wrap="none">
            <a:spAutoFit/>
          </a:bodyPr>
          <a:lstStyle/>
          <a:p>
            <a:pPr>
              <a:lnSpc>
                <a:spcPct val="140000"/>
              </a:lnSpc>
              <a:spcBef>
                <a:spcPct val="20000"/>
              </a:spcBef>
              <a:buClr>
                <a:schemeClr val="tx2"/>
              </a:buClr>
              <a:buSzPct val="60000"/>
              <a:buFont typeface="Arial" pitchFamily="34" charset="0"/>
              <a:buChar char="•"/>
            </a:pPr>
            <a:r>
              <a:rPr lang="en-US" sz="2000" dirty="0"/>
              <a:t> </a:t>
            </a:r>
            <a:r>
              <a:rPr lang="en-US" sz="2800" i="1" dirty="0">
                <a:solidFill>
                  <a:schemeClr val="tx2"/>
                </a:solidFill>
                <a:latin typeface="+mj-lt"/>
              </a:rPr>
              <a:t>This assumption is incorrect!</a:t>
            </a:r>
            <a:r>
              <a:rPr lang="en-US" sz="2800" dirty="0">
                <a:solidFill>
                  <a:schemeClr val="tx2"/>
                </a:solidFill>
                <a:latin typeface="+mj-lt"/>
              </a:rPr>
              <a:t> Because:</a:t>
            </a:r>
          </a:p>
          <a:p>
            <a:pPr lvl="1">
              <a:lnSpc>
                <a:spcPct val="90000"/>
              </a:lnSpc>
              <a:spcBef>
                <a:spcPct val="20000"/>
              </a:spcBef>
              <a:buClr>
                <a:schemeClr val="tx2"/>
              </a:buClr>
              <a:buSzPct val="55000"/>
              <a:buFont typeface="Arial" pitchFamily="34" charset="0"/>
              <a:buChar char="•"/>
            </a:pPr>
            <a:r>
              <a:rPr lang="en-US" sz="2400" dirty="0">
                <a:solidFill>
                  <a:schemeClr val="tx2"/>
                </a:solidFill>
                <a:latin typeface="+mj-lt"/>
              </a:rPr>
              <a:t> Different instructions take different amounts of time (cycles)</a:t>
            </a:r>
          </a:p>
          <a:p>
            <a:pPr lvl="1">
              <a:lnSpc>
                <a:spcPct val="90000"/>
              </a:lnSpc>
              <a:spcBef>
                <a:spcPct val="20000"/>
              </a:spcBef>
              <a:buClr>
                <a:schemeClr val="tx2"/>
              </a:buClr>
              <a:buSzPct val="55000"/>
              <a:buFont typeface="Arial" pitchFamily="34" charset="0"/>
              <a:buChar char="•"/>
            </a:pPr>
            <a:r>
              <a:rPr lang="en-US" sz="2400" dirty="0">
                <a:solidFill>
                  <a:schemeClr val="tx2"/>
                </a:solidFill>
                <a:latin typeface="+mj-lt"/>
              </a:rPr>
              <a:t> Why</a:t>
            </a:r>
            <a:r>
              <a:rPr lang="en-US" sz="2400" dirty="0" smtClean="0">
                <a:solidFill>
                  <a:schemeClr val="tx2"/>
                </a:solidFill>
                <a:latin typeface="+mj-lt"/>
              </a:rPr>
              <a:t>… ? More on it later.</a:t>
            </a:r>
            <a:endParaRPr lang="en-US" sz="2400" dirty="0">
              <a:solidFill>
                <a:schemeClr val="tx2"/>
              </a:solidFill>
              <a:latin typeface="+mj-lt"/>
            </a:endParaRPr>
          </a:p>
        </p:txBody>
      </p:sp>
      <p:sp>
        <p:nvSpPr>
          <p:cNvPr id="32"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Equation II</a:t>
            </a:r>
            <a:endParaRPr lang="en-US" dirty="0"/>
          </a:p>
        </p:txBody>
      </p:sp>
      <p:sp>
        <p:nvSpPr>
          <p:cNvPr id="3" name="Content Placeholder 2"/>
          <p:cNvSpPr>
            <a:spLocks noGrp="1"/>
          </p:cNvSpPr>
          <p:nvPr>
            <p:ph idx="1"/>
          </p:nvPr>
        </p:nvSpPr>
        <p:spPr>
          <a:xfrm>
            <a:off x="457200" y="2286000"/>
            <a:ext cx="8229600" cy="4038600"/>
          </a:xfrm>
        </p:spPr>
        <p:txBody>
          <a:bodyPr/>
          <a:lstStyle/>
          <a:p>
            <a:r>
              <a:rPr lang="en-US" sz="2400" dirty="0" smtClean="0"/>
              <a:t>The term </a:t>
            </a:r>
            <a:r>
              <a:rPr lang="en-US" sz="2400" b="1" dirty="0" smtClean="0"/>
              <a:t>clock cycles per instruction, which is the average number of clock </a:t>
            </a:r>
            <a:r>
              <a:rPr lang="en-US" sz="2400" dirty="0" smtClean="0"/>
              <a:t>cycles each instruction takes to execute, is often abbreviated as </a:t>
            </a:r>
            <a:r>
              <a:rPr lang="en-US" sz="2400" b="1" dirty="0" smtClean="0"/>
              <a:t>CPI</a:t>
            </a:r>
          </a:p>
          <a:p>
            <a:r>
              <a:rPr lang="en-US" sz="2400" dirty="0" smtClean="0"/>
              <a:t>Different instructions may take different amounts of time depending on what they do</a:t>
            </a:r>
          </a:p>
          <a:p>
            <a:pPr lvl="1"/>
            <a:r>
              <a:rPr lang="en-US" sz="2000" dirty="0" smtClean="0"/>
              <a:t>CPI is an average of all the instructions executed in the program.</a:t>
            </a:r>
          </a:p>
          <a:p>
            <a:r>
              <a:rPr lang="en-US" sz="2400" dirty="0" smtClean="0"/>
              <a:t>CPI provides</a:t>
            </a:r>
          </a:p>
          <a:p>
            <a:pPr lvl="1"/>
            <a:r>
              <a:rPr lang="en-US" sz="2000" dirty="0" smtClean="0"/>
              <a:t>one way of comparing two different implementations of the same instruction set architecture</a:t>
            </a:r>
          </a:p>
          <a:p>
            <a:pPr lvl="1"/>
            <a:r>
              <a:rPr lang="en-US" sz="2000" dirty="0" smtClean="0"/>
              <a:t> since the number of instructions executed for a program will, of course, be the same.</a:t>
            </a:r>
            <a:endParaRPr lang="en-US" sz="2000" dirty="0"/>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smtClean="0"/>
              <a:t>Mayank Pandey, MNNIT, Allahabad, India</a:t>
            </a:r>
            <a:endParaRPr lang="en-US"/>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13</a:t>
            </a:fld>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457200" y="1371600"/>
            <a:ext cx="8403771" cy="914400"/>
          </a:xfrm>
          <a:prstGeom prst="rect">
            <a:avLst/>
          </a:prstGeom>
          <a:noFill/>
          <a:ln w="9525">
            <a:solidFill>
              <a:schemeClr val="tx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CPU Performance Equation</a:t>
            </a:r>
            <a:endParaRPr lang="en-US" dirty="0"/>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14</a:t>
            </a:fld>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762000" y="1524000"/>
            <a:ext cx="7443788" cy="457200"/>
          </a:xfrm>
          <a:prstGeom prst="rect">
            <a:avLst/>
          </a:prstGeom>
          <a:noFill/>
          <a:ln w="9525">
            <a:solidFill>
              <a:schemeClr val="tx2"/>
            </a:solidFill>
            <a:miter lim="800000"/>
            <a:headEnd/>
            <a:tailEnd/>
          </a:ln>
        </p:spPr>
      </p:pic>
      <p:sp>
        <p:nvSpPr>
          <p:cNvPr id="8" name="TextBox 7"/>
          <p:cNvSpPr txBox="1"/>
          <p:nvPr/>
        </p:nvSpPr>
        <p:spPr>
          <a:xfrm>
            <a:off x="3657600" y="2819400"/>
            <a:ext cx="530915" cy="369332"/>
          </a:xfrm>
          <a:prstGeom prst="rect">
            <a:avLst/>
          </a:prstGeom>
          <a:noFill/>
        </p:spPr>
        <p:txBody>
          <a:bodyPr wrap="none" rtlCol="0">
            <a:spAutoFit/>
          </a:bodyPr>
          <a:lstStyle/>
          <a:p>
            <a:r>
              <a:rPr lang="en-US" dirty="0" smtClean="0">
                <a:solidFill>
                  <a:schemeClr val="tx2"/>
                </a:solidFill>
              </a:rPr>
              <a:t>OR</a:t>
            </a:r>
            <a:endParaRPr lang="en-US" dirty="0">
              <a:solidFill>
                <a:schemeClr val="tx2"/>
              </a:solidFill>
            </a:endParaRPr>
          </a:p>
        </p:txBody>
      </p:sp>
      <p:pic>
        <p:nvPicPr>
          <p:cNvPr id="31747" name="Picture 3"/>
          <p:cNvPicPr>
            <a:picLocks noChangeAspect="1" noChangeArrowheads="1"/>
          </p:cNvPicPr>
          <p:nvPr/>
        </p:nvPicPr>
        <p:blipFill>
          <a:blip r:embed="rId3" cstate="print"/>
          <a:srcRect/>
          <a:stretch>
            <a:fillRect/>
          </a:stretch>
        </p:blipFill>
        <p:spPr bwMode="auto">
          <a:xfrm>
            <a:off x="990600" y="3581400"/>
            <a:ext cx="4372133" cy="762000"/>
          </a:xfrm>
          <a:prstGeom prst="rect">
            <a:avLst/>
          </a:prstGeom>
          <a:noFill/>
          <a:ln w="9525">
            <a:solidFill>
              <a:schemeClr val="tx2"/>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ChangeArrowheads="1"/>
          </p:cNvSpPr>
          <p:nvPr/>
        </p:nvSpPr>
        <p:spPr bwMode="auto">
          <a:xfrm>
            <a:off x="225425" y="312738"/>
            <a:ext cx="3670300" cy="477837"/>
          </a:xfrm>
          <a:prstGeom prst="rect">
            <a:avLst/>
          </a:prstGeom>
          <a:noFill/>
          <a:ln w="12700">
            <a:noFill/>
            <a:miter lim="800000"/>
            <a:headEnd/>
            <a:tailEnd/>
          </a:ln>
          <a:effectLst/>
        </p:spPr>
        <p:txBody>
          <a:bodyPr wrap="none" anchor="ctr"/>
          <a:lstStyle/>
          <a:p>
            <a:endParaRPr lang="en-US"/>
          </a:p>
        </p:txBody>
      </p:sp>
      <p:sp>
        <p:nvSpPr>
          <p:cNvPr id="303107" name="Rectangle 3"/>
          <p:cNvSpPr>
            <a:spLocks noGrp="1" noChangeArrowheads="1"/>
          </p:cNvSpPr>
          <p:nvPr>
            <p:ph type="body" idx="1"/>
          </p:nvPr>
        </p:nvSpPr>
        <p:spPr>
          <a:noFill/>
          <a:ln/>
        </p:spPr>
        <p:txBody>
          <a:bodyPr lIns="90488" tIns="44450" rIns="90488" bIns="44450"/>
          <a:lstStyle/>
          <a:p>
            <a:r>
              <a:rPr lang="en-US" sz="2400" dirty="0"/>
              <a:t>Suppose we have two implementations of the same instruction set architecture (ISA).  For some program:</a:t>
            </a:r>
          </a:p>
          <a:p>
            <a:pPr lvl="1"/>
            <a:r>
              <a:rPr lang="en-US" sz="2000" dirty="0"/>
              <a:t>machine A has a clock cycle time of 10 ns. and a CPI of 2.0</a:t>
            </a:r>
          </a:p>
          <a:p>
            <a:pPr lvl="1"/>
            <a:r>
              <a:rPr lang="en-US" sz="2000" dirty="0"/>
              <a:t>machine B has a clock cycle time of 20 ns. and a CPI of 1.2</a:t>
            </a:r>
            <a:r>
              <a:rPr lang="en-US" sz="2400" dirty="0"/>
              <a:t> </a:t>
            </a:r>
          </a:p>
          <a:p>
            <a:pPr lvl="1">
              <a:buFont typeface="Wingdings" pitchFamily="2" charset="2"/>
              <a:buNone/>
            </a:pPr>
            <a:endParaRPr lang="en-US" sz="2400" dirty="0"/>
          </a:p>
          <a:p>
            <a:r>
              <a:rPr lang="en-US" sz="2400" dirty="0"/>
              <a:t>Which machine is faster for this program, and by how much</a:t>
            </a:r>
            <a:r>
              <a:rPr lang="en-US" sz="2400" dirty="0" smtClean="0"/>
              <a:t>?</a:t>
            </a:r>
            <a:endParaRPr lang="en-US" sz="2400" dirty="0"/>
          </a:p>
        </p:txBody>
      </p:sp>
      <p:sp>
        <p:nvSpPr>
          <p:cNvPr id="303108" name="Rectangle 4"/>
          <p:cNvSpPr>
            <a:spLocks noGrp="1" noChangeArrowheads="1"/>
          </p:cNvSpPr>
          <p:nvPr>
            <p:ph type="title"/>
          </p:nvPr>
        </p:nvSpPr>
        <p:spPr>
          <a:xfrm>
            <a:off x="457200" y="457200"/>
            <a:ext cx="8229600" cy="914400"/>
          </a:xfrm>
          <a:noFill/>
          <a:ln/>
        </p:spPr>
        <p:txBody>
          <a:bodyPr lIns="90488" tIns="44450" rIns="90488" bIns="44450" anchor="ctr"/>
          <a:lstStyle/>
          <a:p>
            <a:r>
              <a:rPr lang="en-US"/>
              <a:t>CPI Example I</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ChangeArrowheads="1"/>
          </p:cNvSpPr>
          <p:nvPr/>
        </p:nvSpPr>
        <p:spPr bwMode="auto">
          <a:xfrm>
            <a:off x="225425" y="312738"/>
            <a:ext cx="1352550" cy="477837"/>
          </a:xfrm>
          <a:prstGeom prst="rect">
            <a:avLst/>
          </a:prstGeom>
          <a:noFill/>
          <a:ln w="12700">
            <a:noFill/>
            <a:miter lim="800000"/>
            <a:headEnd/>
            <a:tailEnd/>
          </a:ln>
          <a:effectLst/>
        </p:spPr>
        <p:txBody>
          <a:bodyPr wrap="none" anchor="ctr"/>
          <a:lstStyle/>
          <a:p>
            <a:endParaRPr lang="en-US"/>
          </a:p>
        </p:txBody>
      </p:sp>
      <p:sp>
        <p:nvSpPr>
          <p:cNvPr id="305156" name="Rectangle 4"/>
          <p:cNvSpPr>
            <a:spLocks noGrp="1" noChangeArrowheads="1"/>
          </p:cNvSpPr>
          <p:nvPr>
            <p:ph type="title"/>
          </p:nvPr>
        </p:nvSpPr>
        <p:spPr>
          <a:noFill/>
          <a:ln/>
        </p:spPr>
        <p:txBody>
          <a:bodyPr lIns="90488" tIns="44450" rIns="90488" bIns="44450" anchor="ctr"/>
          <a:lstStyle/>
          <a:p>
            <a:r>
              <a:rPr lang="en-US"/>
              <a:t>CPI Example II</a:t>
            </a:r>
          </a:p>
        </p:txBody>
      </p:sp>
      <p:pic>
        <p:nvPicPr>
          <p:cNvPr id="32770" name="Picture 2"/>
          <p:cNvPicPr>
            <a:picLocks noChangeAspect="1" noChangeArrowheads="1"/>
          </p:cNvPicPr>
          <p:nvPr/>
        </p:nvPicPr>
        <p:blipFill>
          <a:blip r:embed="rId3" cstate="print"/>
          <a:srcRect/>
          <a:stretch>
            <a:fillRect/>
          </a:stretch>
        </p:blipFill>
        <p:spPr bwMode="auto">
          <a:xfrm>
            <a:off x="381000" y="1383355"/>
            <a:ext cx="7162800" cy="5169845"/>
          </a:xfrm>
          <a:prstGeom prst="rect">
            <a:avLst/>
          </a:prstGeom>
          <a:noFill/>
          <a:ln w="9525">
            <a:noFill/>
            <a:miter lim="800000"/>
            <a:headEnd/>
            <a:tailEnd/>
          </a:ln>
        </p:spPr>
      </p:pic>
      <p:sp>
        <p:nvSpPr>
          <p:cNvPr id="7" name="Footer Placeholder 4"/>
          <p:cNvSpPr>
            <a:spLocks noGrp="1"/>
          </p:cNvSpPr>
          <p:nvPr>
            <p:ph type="ftr" sz="quarter" idx="11"/>
          </p:nvPr>
        </p:nvSpPr>
        <p:spPr>
          <a:xfrm>
            <a:off x="3124200" y="6492875"/>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summarize:</a:t>
            </a:r>
            <a:endParaRPr lang="en-US" dirty="0"/>
          </a:p>
        </p:txBody>
      </p:sp>
      <p:sp>
        <p:nvSpPr>
          <p:cNvPr id="3" name="Content Placeholder 2"/>
          <p:cNvSpPr>
            <a:spLocks noGrp="1"/>
          </p:cNvSpPr>
          <p:nvPr>
            <p:ph idx="1"/>
          </p:nvPr>
        </p:nvSpPr>
        <p:spPr/>
        <p:txBody>
          <a:bodyPr/>
          <a:lstStyle/>
          <a:p>
            <a:r>
              <a:rPr lang="en-US" sz="2800" dirty="0" smtClean="0"/>
              <a:t>The only complete and reliable measure of computer performance is time. </a:t>
            </a:r>
          </a:p>
          <a:p>
            <a:r>
              <a:rPr lang="en-US" sz="2800" dirty="0" smtClean="0"/>
              <a:t>Changing the instruction set to lower the instruction count may lead to </a:t>
            </a:r>
          </a:p>
          <a:p>
            <a:pPr lvl="1"/>
            <a:r>
              <a:rPr lang="en-US" sz="2400" dirty="0" smtClean="0"/>
              <a:t>an organization with a slower clock cycle time or higher CPI that offsets the improvement in instruction count. </a:t>
            </a:r>
          </a:p>
          <a:p>
            <a:pPr lvl="1"/>
            <a:r>
              <a:rPr lang="en-US" sz="2400" dirty="0" smtClean="0"/>
              <a:t>Similarly, because CPI depends on type of instructions executed, the code that executes the fewest number of instructions may not be the fastest.</a:t>
            </a:r>
            <a:endParaRPr lang="en-US" sz="2400" dirty="0"/>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smtClean="0"/>
              <a:t>Mayank Pandey, MNNIT, Allahabad, India</a:t>
            </a:r>
            <a:endParaRPr lang="en-US"/>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dirty="0" smtClean="0"/>
              <a:t>Components of Performance</a:t>
            </a:r>
            <a:endParaRPr lang="en-US" dirty="0"/>
          </a:p>
        </p:txBody>
      </p:sp>
      <p:sp>
        <p:nvSpPr>
          <p:cNvPr id="3" name="Content Placeholder 2"/>
          <p:cNvSpPr>
            <a:spLocks noGrp="1"/>
          </p:cNvSpPr>
          <p:nvPr>
            <p:ph idx="1"/>
          </p:nvPr>
        </p:nvSpPr>
        <p:spPr>
          <a:xfrm>
            <a:off x="457200" y="3276600"/>
            <a:ext cx="8686800" cy="2849563"/>
          </a:xfrm>
        </p:spPr>
        <p:txBody>
          <a:bodyPr/>
          <a:lstStyle/>
          <a:p>
            <a:r>
              <a:rPr lang="en-US" sz="2400" dirty="0" smtClean="0"/>
              <a:t>We can measure the CPU execution time by running the program</a:t>
            </a:r>
          </a:p>
          <a:p>
            <a:r>
              <a:rPr lang="en-US" sz="2400" dirty="0" smtClean="0"/>
              <a:t>The clock cycle time is published as part of the documentation</a:t>
            </a:r>
          </a:p>
          <a:p>
            <a:r>
              <a:rPr lang="en-US" sz="2400" dirty="0" smtClean="0"/>
              <a:t>The instruction count and CPI can be more difficult to obtain. </a:t>
            </a:r>
          </a:p>
          <a:p>
            <a:pPr lvl="1"/>
            <a:r>
              <a:rPr lang="en-US" sz="2000" dirty="0" smtClean="0"/>
              <a:t>Of course, if we know the clock rate and CPU execution time</a:t>
            </a:r>
          </a:p>
          <a:p>
            <a:pPr lvl="1"/>
            <a:r>
              <a:rPr lang="en-US" sz="2000" dirty="0" smtClean="0"/>
              <a:t>we need only one of the instruction count or the CPI to determine the other.</a:t>
            </a:r>
            <a:endParaRPr lang="en-US" sz="2000" dirty="0"/>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smtClean="0"/>
              <a:t>Mayank Pandey, MNNIT, Allahabad, India</a:t>
            </a:r>
            <a:endParaRPr lang="en-US"/>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18</a:t>
            </a:fld>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533400" y="1371600"/>
            <a:ext cx="8260702" cy="1828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Performance</a:t>
            </a:r>
            <a:endParaRPr lang="en-US" dirty="0"/>
          </a:p>
        </p:txBody>
      </p:sp>
      <p:sp>
        <p:nvSpPr>
          <p:cNvPr id="3" name="Content Placeholder 2"/>
          <p:cNvSpPr>
            <a:spLocks noGrp="1"/>
          </p:cNvSpPr>
          <p:nvPr>
            <p:ph idx="1"/>
          </p:nvPr>
        </p:nvSpPr>
        <p:spPr/>
        <p:txBody>
          <a:bodyPr/>
          <a:lstStyle/>
          <a:p>
            <a:r>
              <a:rPr lang="en-US" sz="2800" dirty="0" smtClean="0"/>
              <a:t>Measure the instruction count by</a:t>
            </a:r>
          </a:p>
          <a:p>
            <a:pPr lvl="1"/>
            <a:r>
              <a:rPr lang="en-US" sz="2400" dirty="0" smtClean="0"/>
              <a:t> using software tools </a:t>
            </a:r>
          </a:p>
          <a:p>
            <a:pPr lvl="1"/>
            <a:r>
              <a:rPr lang="en-US" sz="2400" dirty="0" smtClean="0"/>
              <a:t>using a simulator of the architecture. </a:t>
            </a:r>
          </a:p>
          <a:p>
            <a:pPr lvl="1"/>
            <a:r>
              <a:rPr lang="en-US" sz="2400" dirty="0" smtClean="0"/>
              <a:t>hardware counters, included in most processors, to record</a:t>
            </a:r>
          </a:p>
          <a:p>
            <a:pPr lvl="2"/>
            <a:r>
              <a:rPr lang="en-US" sz="2000" dirty="0" smtClean="0"/>
              <a:t>the number of instructions executed, </a:t>
            </a:r>
          </a:p>
          <a:p>
            <a:pPr lvl="2"/>
            <a:r>
              <a:rPr lang="en-US" sz="2000" dirty="0" smtClean="0"/>
              <a:t>the average CPI</a:t>
            </a:r>
          </a:p>
          <a:p>
            <a:r>
              <a:rPr lang="en-US" sz="2800" dirty="0" smtClean="0"/>
              <a:t>Instruction count depends on the architecture, but not on the exact implementation </a:t>
            </a:r>
          </a:p>
          <a:p>
            <a:pPr lvl="1"/>
            <a:r>
              <a:rPr lang="en-US" sz="2400" dirty="0" smtClean="0"/>
              <a:t>It can be measured</a:t>
            </a:r>
          </a:p>
          <a:p>
            <a:pPr lvl="2"/>
            <a:r>
              <a:rPr lang="en-US" sz="2000" dirty="0" smtClean="0"/>
              <a:t>without knowing all the details of the implementation</a:t>
            </a:r>
            <a:endParaRPr lang="en-US" sz="2000" dirty="0"/>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smtClean="0"/>
              <a:t>Mayank Pandey, MNNIT, Allahabad, India</a:t>
            </a:r>
            <a:endParaRPr lang="en-US"/>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4035425" y="4656138"/>
            <a:ext cx="1954213" cy="477837"/>
          </a:xfrm>
          <a:prstGeom prst="rect">
            <a:avLst/>
          </a:prstGeom>
          <a:noFill/>
          <a:ln w="12700">
            <a:noFill/>
            <a:miter lim="800000"/>
            <a:headEnd/>
            <a:tailEnd/>
          </a:ln>
          <a:effectLst/>
        </p:spPr>
        <p:txBody>
          <a:bodyPr wrap="none" anchor="ctr"/>
          <a:lstStyle/>
          <a:p>
            <a:endParaRPr lang="en-US"/>
          </a:p>
        </p:txBody>
      </p:sp>
      <p:sp>
        <p:nvSpPr>
          <p:cNvPr id="278531" name="Rectangle 3"/>
          <p:cNvSpPr>
            <a:spLocks noGrp="1" noChangeArrowheads="1"/>
          </p:cNvSpPr>
          <p:nvPr>
            <p:ph type="body" idx="1"/>
          </p:nvPr>
        </p:nvSpPr>
        <p:spPr>
          <a:xfrm>
            <a:off x="457200" y="1371600"/>
            <a:ext cx="8686800" cy="4754563"/>
          </a:xfrm>
          <a:noFill/>
          <a:ln/>
        </p:spPr>
        <p:txBody>
          <a:bodyPr lIns="90488" tIns="44450" rIns="90488" bIns="44450"/>
          <a:lstStyle/>
          <a:p>
            <a:r>
              <a:rPr lang="en-US" sz="2400" dirty="0"/>
              <a:t>Performance is the key to </a:t>
            </a:r>
            <a:r>
              <a:rPr lang="en-US" sz="2400" dirty="0" smtClean="0"/>
              <a:t>:</a:t>
            </a:r>
          </a:p>
          <a:p>
            <a:pPr lvl="1"/>
            <a:r>
              <a:rPr lang="en-US" sz="2000" dirty="0" smtClean="0"/>
              <a:t>understanding </a:t>
            </a:r>
            <a:r>
              <a:rPr lang="en-US" sz="2000" dirty="0"/>
              <a:t>underlying motivation for the hardware </a:t>
            </a:r>
            <a:endParaRPr lang="en-US" sz="2000" dirty="0" smtClean="0"/>
          </a:p>
          <a:p>
            <a:pPr lvl="1"/>
            <a:r>
              <a:rPr lang="en-US" sz="2000" dirty="0" smtClean="0"/>
              <a:t>and </a:t>
            </a:r>
            <a:r>
              <a:rPr lang="en-US" sz="2000" dirty="0"/>
              <a:t>its organization</a:t>
            </a:r>
          </a:p>
          <a:p>
            <a:r>
              <a:rPr lang="en-US" sz="2400" dirty="0"/>
              <a:t>Measure, report, and summarize performance to enable users to</a:t>
            </a:r>
          </a:p>
          <a:p>
            <a:pPr lvl="1"/>
            <a:r>
              <a:rPr lang="en-US" sz="2000" dirty="0"/>
              <a:t>make intelligent choices</a:t>
            </a:r>
          </a:p>
          <a:p>
            <a:pPr lvl="1"/>
            <a:r>
              <a:rPr lang="en-US" sz="2000" dirty="0"/>
              <a:t>see through the marketing hype</a:t>
            </a:r>
            <a:r>
              <a:rPr lang="en-US" sz="2000" dirty="0" smtClean="0"/>
              <a:t>!</a:t>
            </a:r>
            <a:endParaRPr lang="en-US" sz="2400" dirty="0"/>
          </a:p>
          <a:p>
            <a:r>
              <a:rPr lang="en-US" sz="2400" dirty="0">
                <a:latin typeface="+mj-lt"/>
              </a:rPr>
              <a:t>Why is some hardware better than others for different programs?</a:t>
            </a:r>
          </a:p>
          <a:p>
            <a:r>
              <a:rPr lang="en-US" sz="2400" dirty="0">
                <a:latin typeface="+mj-lt"/>
              </a:rPr>
              <a:t>What factors of system performance are hardware related?</a:t>
            </a:r>
            <a:br>
              <a:rPr lang="en-US" sz="2400" dirty="0">
                <a:latin typeface="+mj-lt"/>
              </a:rPr>
            </a:br>
            <a:r>
              <a:rPr lang="en-US" sz="2400" dirty="0">
                <a:latin typeface="+mj-lt"/>
              </a:rPr>
              <a:t>(e.g., do we need a new machine, or a new operating system?)</a:t>
            </a:r>
          </a:p>
          <a:p>
            <a:r>
              <a:rPr lang="en-US" sz="2400" dirty="0">
                <a:latin typeface="+mj-lt"/>
              </a:rPr>
              <a:t>How does the machine's instruction set affect performance?</a:t>
            </a:r>
          </a:p>
        </p:txBody>
      </p:sp>
      <p:sp>
        <p:nvSpPr>
          <p:cNvPr id="278532" name="Rectangle 4"/>
          <p:cNvSpPr>
            <a:spLocks noGrp="1" noChangeArrowheads="1"/>
          </p:cNvSpPr>
          <p:nvPr>
            <p:ph type="title"/>
          </p:nvPr>
        </p:nvSpPr>
        <p:spPr>
          <a:noFill/>
          <a:ln/>
        </p:spPr>
        <p:txBody>
          <a:bodyPr lIns="90488" tIns="44450" rIns="90488" bIns="44450" anchor="ctr"/>
          <a:lstStyle/>
          <a:p>
            <a:r>
              <a:rPr lang="en-US" dirty="0"/>
              <a:t>Performance</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Performance</a:t>
            </a:r>
            <a:endParaRPr lang="en-US" dirty="0"/>
          </a:p>
        </p:txBody>
      </p:sp>
      <p:sp>
        <p:nvSpPr>
          <p:cNvPr id="3" name="Content Placeholder 2"/>
          <p:cNvSpPr>
            <a:spLocks noGrp="1"/>
          </p:cNvSpPr>
          <p:nvPr>
            <p:ph idx="1"/>
          </p:nvPr>
        </p:nvSpPr>
        <p:spPr/>
        <p:txBody>
          <a:bodyPr/>
          <a:lstStyle/>
          <a:p>
            <a:r>
              <a:rPr lang="en-US" dirty="0" smtClean="0"/>
              <a:t>CPI depends on a wide variety of design details in the computer, including</a:t>
            </a:r>
          </a:p>
          <a:p>
            <a:pPr lvl="1"/>
            <a:r>
              <a:rPr lang="en-US" dirty="0" smtClean="0"/>
              <a:t>both the memory system and the processor structure </a:t>
            </a:r>
          </a:p>
          <a:p>
            <a:pPr lvl="1"/>
            <a:r>
              <a:rPr lang="en-US" dirty="0" smtClean="0"/>
              <a:t>the mix of instruction types executed in an application. </a:t>
            </a:r>
            <a:endParaRPr lang="en-US" dirty="0"/>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smtClean="0"/>
              <a:t>Mayank Pandey, MNNIT, Allahabad, India</a:t>
            </a:r>
            <a:endParaRPr lang="en-US"/>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Comparing Two Computers:</a:t>
            </a:r>
            <a:endParaRPr lang="en-US" dirty="0"/>
          </a:p>
        </p:txBody>
      </p:sp>
      <p:sp>
        <p:nvSpPr>
          <p:cNvPr id="3" name="Content Placeholder 2"/>
          <p:cNvSpPr>
            <a:spLocks noGrp="1"/>
          </p:cNvSpPr>
          <p:nvPr>
            <p:ph idx="1"/>
          </p:nvPr>
        </p:nvSpPr>
        <p:spPr/>
        <p:txBody>
          <a:bodyPr/>
          <a:lstStyle/>
          <a:p>
            <a:r>
              <a:rPr lang="en-US" dirty="0" smtClean="0"/>
              <a:t>Must look at all three components, which combine to form execution time. </a:t>
            </a:r>
          </a:p>
          <a:p>
            <a:r>
              <a:rPr lang="en-US" dirty="0" smtClean="0"/>
              <a:t>If some of the factors are identical</a:t>
            </a:r>
          </a:p>
          <a:p>
            <a:pPr lvl="1"/>
            <a:r>
              <a:rPr lang="en-US" dirty="0" smtClean="0"/>
              <a:t>performance can be determined by comparing all the non-identical factors. </a:t>
            </a:r>
          </a:p>
          <a:p>
            <a:r>
              <a:rPr lang="en-US" dirty="0" smtClean="0"/>
              <a:t>CPI varies by </a:t>
            </a:r>
            <a:r>
              <a:rPr lang="en-US" b="1" dirty="0" smtClean="0"/>
              <a:t>instruction mix</a:t>
            </a:r>
          </a:p>
          <a:p>
            <a:pPr lvl="1"/>
            <a:r>
              <a:rPr lang="en-US" b="1" dirty="0" smtClean="0"/>
              <a:t> </a:t>
            </a:r>
            <a:r>
              <a:rPr lang="en-US" dirty="0" smtClean="0"/>
              <a:t>both instruction count and CPI must be compared, even if clock rates are identical.</a:t>
            </a:r>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smtClean="0"/>
              <a:t>Mayank Pandey, MNNIT, Allahabad, India</a:t>
            </a:r>
            <a:endParaRPr lang="en-US"/>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Understanding Program Performance</a:t>
            </a:r>
            <a:endParaRPr lang="en-US" sz="4000" dirty="0"/>
          </a:p>
        </p:txBody>
      </p:sp>
      <p:sp>
        <p:nvSpPr>
          <p:cNvPr id="4" name="Date Placeholder 3"/>
          <p:cNvSpPr>
            <a:spLocks noGrp="1"/>
          </p:cNvSpPr>
          <p:nvPr>
            <p:ph type="dt" sz="half" idx="10"/>
          </p:nvPr>
        </p:nvSpPr>
        <p:spPr>
          <a:xfrm>
            <a:off x="152400" y="6492875"/>
            <a:ext cx="2133600" cy="365125"/>
          </a:xfrm>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a:xfrm>
            <a:off x="3124200" y="655320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
        <p:nvSpPr>
          <p:cNvPr id="6" name="Slide Number Placeholder 5"/>
          <p:cNvSpPr>
            <a:spLocks noGrp="1"/>
          </p:cNvSpPr>
          <p:nvPr>
            <p:ph type="sldNum" sz="quarter" idx="12"/>
          </p:nvPr>
        </p:nvSpPr>
        <p:spPr>
          <a:xfrm>
            <a:off x="8153400" y="6492875"/>
            <a:ext cx="685800" cy="365125"/>
          </a:xfrm>
        </p:spPr>
        <p:txBody>
          <a:bodyPr/>
          <a:lstStyle/>
          <a:p>
            <a:pPr>
              <a:defRPr/>
            </a:pPr>
            <a:fld id="{C54A3ABE-7EE8-428A-9823-130E8679AB4E}" type="slidenum">
              <a:rPr lang="en-US" smtClean="0"/>
              <a:pPr>
                <a:defRPr/>
              </a:pPr>
              <a:t>22</a:t>
            </a:fld>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985837" y="1341120"/>
            <a:ext cx="7461400" cy="521208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Last Words:</a:t>
            </a:r>
            <a:endParaRPr lang="en-US" dirty="0"/>
          </a:p>
        </p:txBody>
      </p:sp>
      <p:sp>
        <p:nvSpPr>
          <p:cNvPr id="3" name="Content Placeholder 2"/>
          <p:cNvSpPr>
            <a:spLocks noGrp="1"/>
          </p:cNvSpPr>
          <p:nvPr>
            <p:ph idx="1"/>
          </p:nvPr>
        </p:nvSpPr>
        <p:spPr/>
        <p:txBody>
          <a:bodyPr/>
          <a:lstStyle/>
          <a:p>
            <a:r>
              <a:rPr lang="en-US" dirty="0" smtClean="0"/>
              <a:t>You might expect that the minimum CPI is 1.0</a:t>
            </a:r>
          </a:p>
          <a:p>
            <a:r>
              <a:rPr lang="en-US" dirty="0" smtClean="0"/>
              <a:t>Modern processors fetch and execute multiple instructions per clock cycle. (More Later)</a:t>
            </a:r>
          </a:p>
          <a:p>
            <a:r>
              <a:rPr lang="en-US" i="1" dirty="0" smtClean="0"/>
              <a:t>If a processor </a:t>
            </a:r>
            <a:r>
              <a:rPr lang="en-US" dirty="0" smtClean="0"/>
              <a:t>executes </a:t>
            </a:r>
          </a:p>
          <a:p>
            <a:pPr lvl="1"/>
            <a:r>
              <a:rPr lang="en-US" dirty="0" smtClean="0"/>
              <a:t>on average 2 instructions per clock cycle, then it has CPI of 0.5.</a:t>
            </a:r>
            <a:endParaRPr lang="en-US" dirty="0"/>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smtClean="0"/>
              <a:t>Mayank Pandey, MNNIT, Allahabad, India</a:t>
            </a:r>
            <a:endParaRPr lang="en-US"/>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579" name="Picture 3"/>
          <p:cNvPicPr>
            <a:picLocks noChangeArrowheads="1"/>
          </p:cNvPicPr>
          <p:nvPr/>
        </p:nvPicPr>
        <p:blipFill>
          <a:blip r:embed="rId3" cstate="print"/>
          <a:srcRect/>
          <a:stretch>
            <a:fillRect/>
          </a:stretch>
        </p:blipFill>
        <p:spPr bwMode="auto">
          <a:xfrm>
            <a:off x="7853363" y="857250"/>
            <a:ext cx="876300" cy="777875"/>
          </a:xfrm>
          <a:prstGeom prst="rect">
            <a:avLst/>
          </a:prstGeom>
          <a:noFill/>
          <a:ln w="12700">
            <a:noFill/>
            <a:miter lim="800000"/>
            <a:headEnd/>
            <a:tailEnd/>
          </a:ln>
          <a:effectLst/>
        </p:spPr>
      </p:pic>
      <p:sp>
        <p:nvSpPr>
          <p:cNvPr id="280581" name="Rectangle 5"/>
          <p:cNvSpPr>
            <a:spLocks noGrp="1" noChangeArrowheads="1"/>
          </p:cNvSpPr>
          <p:nvPr>
            <p:ph type="body" idx="1"/>
          </p:nvPr>
        </p:nvSpPr>
        <p:spPr>
          <a:xfrm>
            <a:off x="228600" y="3657600"/>
            <a:ext cx="6389688" cy="660400"/>
          </a:xfrm>
          <a:noFill/>
          <a:ln/>
        </p:spPr>
        <p:txBody>
          <a:bodyPr wrap="none" lIns="19050" tIns="26988" rIns="19050" bIns="26988"/>
          <a:lstStyle/>
          <a:p>
            <a:pPr marL="114300" indent="0">
              <a:lnSpc>
                <a:spcPct val="90000"/>
              </a:lnSpc>
              <a:buSzPct val="145000"/>
              <a:tabLst>
                <a:tab pos="457200" algn="l"/>
                <a:tab pos="914400" algn="l"/>
                <a:tab pos="1371600" algn="l"/>
              </a:tabLst>
            </a:pPr>
            <a:r>
              <a:rPr lang="en-US" sz="2000" dirty="0"/>
              <a:t> </a:t>
            </a:r>
            <a:r>
              <a:rPr lang="en-US" sz="2800" dirty="0">
                <a:latin typeface="+mj-lt"/>
              </a:rPr>
              <a:t>How much faster is the Concorde compared to the 747?</a:t>
            </a:r>
          </a:p>
          <a:p>
            <a:pPr marL="114300" indent="0">
              <a:lnSpc>
                <a:spcPct val="90000"/>
              </a:lnSpc>
              <a:tabLst>
                <a:tab pos="457200" algn="l"/>
                <a:tab pos="914400" algn="l"/>
                <a:tab pos="1371600" algn="l"/>
              </a:tabLst>
            </a:pPr>
            <a:r>
              <a:rPr lang="en-US" sz="2800" dirty="0">
                <a:latin typeface="+mj-lt"/>
              </a:rPr>
              <a:t> How much bigger is the Boeing 747 than the Douglas DC-8?</a:t>
            </a:r>
          </a:p>
          <a:p>
            <a:pPr marL="114300" indent="0">
              <a:lnSpc>
                <a:spcPct val="90000"/>
              </a:lnSpc>
              <a:tabLst>
                <a:tab pos="457200" algn="l"/>
                <a:tab pos="914400" algn="l"/>
                <a:tab pos="1371600" algn="l"/>
              </a:tabLst>
            </a:pPr>
            <a:endParaRPr lang="en-US" sz="2800" dirty="0">
              <a:latin typeface="+mj-lt"/>
            </a:endParaRPr>
          </a:p>
          <a:p>
            <a:pPr marL="114300" indent="0">
              <a:lnSpc>
                <a:spcPct val="90000"/>
              </a:lnSpc>
              <a:tabLst>
                <a:tab pos="457200" algn="l"/>
                <a:tab pos="914400" algn="l"/>
                <a:tab pos="1371600" algn="l"/>
              </a:tabLst>
            </a:pPr>
            <a:r>
              <a:rPr lang="en-US" sz="2800" dirty="0">
                <a:latin typeface="+mj-lt"/>
              </a:rPr>
              <a:t> </a:t>
            </a:r>
            <a:r>
              <a:rPr lang="en-US" sz="2800" i="1" dirty="0">
                <a:latin typeface="+mj-lt"/>
              </a:rPr>
              <a:t>So which of these airplanes has the best performance</a:t>
            </a:r>
            <a:r>
              <a:rPr lang="en-US" sz="2000" i="1" dirty="0" smtClean="0">
                <a:latin typeface="+mj-lt"/>
              </a:rPr>
              <a:t>?</a:t>
            </a:r>
            <a:endParaRPr lang="en-US" sz="2000" i="1" dirty="0">
              <a:latin typeface="+mj-lt"/>
            </a:endParaRPr>
          </a:p>
        </p:txBody>
      </p:sp>
      <p:sp>
        <p:nvSpPr>
          <p:cNvPr id="280582" name="Rectangle 6"/>
          <p:cNvSpPr>
            <a:spLocks noGrp="1" noChangeArrowheads="1"/>
          </p:cNvSpPr>
          <p:nvPr>
            <p:ph type="title"/>
          </p:nvPr>
        </p:nvSpPr>
        <p:spPr>
          <a:xfrm>
            <a:off x="457200" y="457200"/>
            <a:ext cx="8229600" cy="1066800"/>
          </a:xfrm>
          <a:noFill/>
          <a:ln/>
        </p:spPr>
        <p:txBody>
          <a:bodyPr lIns="90488" tIns="44450" rIns="90488" bIns="44450" anchor="ctr"/>
          <a:lstStyle/>
          <a:p>
            <a:r>
              <a:rPr lang="en-US" dirty="0" smtClean="0"/>
              <a:t>Define performance: How?</a:t>
            </a:r>
            <a:endParaRPr lang="en-US" dirty="0"/>
          </a:p>
        </p:txBody>
      </p:sp>
      <p:pic>
        <p:nvPicPr>
          <p:cNvPr id="3074" name="Picture 2"/>
          <p:cNvPicPr>
            <a:picLocks noChangeAspect="1" noChangeArrowheads="1"/>
          </p:cNvPicPr>
          <p:nvPr/>
        </p:nvPicPr>
        <p:blipFill>
          <a:blip r:embed="rId4" cstate="print"/>
          <a:srcRect/>
          <a:stretch>
            <a:fillRect/>
          </a:stretch>
        </p:blipFill>
        <p:spPr bwMode="auto">
          <a:xfrm>
            <a:off x="533400" y="1371600"/>
            <a:ext cx="8066098" cy="1828800"/>
          </a:xfrm>
          <a:prstGeom prst="rect">
            <a:avLst/>
          </a:prstGeom>
          <a:noFill/>
          <a:ln w="9525">
            <a:noFill/>
            <a:miter lim="800000"/>
            <a:headEnd/>
            <a:tailEnd/>
          </a:ln>
        </p:spPr>
      </p:pic>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225425" y="312738"/>
            <a:ext cx="5311775" cy="477837"/>
          </a:xfrm>
          <a:prstGeom prst="rect">
            <a:avLst/>
          </a:prstGeom>
          <a:noFill/>
          <a:ln w="12700">
            <a:noFill/>
            <a:miter lim="800000"/>
            <a:headEnd/>
            <a:tailEnd/>
          </a:ln>
          <a:effectLst/>
        </p:spPr>
        <p:txBody>
          <a:bodyPr wrap="none" anchor="ctr"/>
          <a:lstStyle/>
          <a:p>
            <a:endParaRPr lang="en-US"/>
          </a:p>
        </p:txBody>
      </p:sp>
      <p:sp>
        <p:nvSpPr>
          <p:cNvPr id="282627" name="Rectangle 3"/>
          <p:cNvSpPr>
            <a:spLocks noGrp="1" noChangeArrowheads="1"/>
          </p:cNvSpPr>
          <p:nvPr>
            <p:ph type="body" idx="1"/>
          </p:nvPr>
        </p:nvSpPr>
        <p:spPr>
          <a:noFill/>
          <a:ln/>
        </p:spPr>
        <p:txBody>
          <a:bodyPr lIns="90488" tIns="44450" rIns="90488" bIns="44450"/>
          <a:lstStyle/>
          <a:p>
            <a:pPr>
              <a:lnSpc>
                <a:spcPct val="120000"/>
              </a:lnSpc>
            </a:pPr>
            <a:r>
              <a:rPr lang="en-US" sz="2000" i="1" dirty="0"/>
              <a:t>Response Time</a:t>
            </a:r>
            <a:r>
              <a:rPr lang="en-US" sz="2000" dirty="0"/>
              <a:t> (</a:t>
            </a:r>
            <a:r>
              <a:rPr lang="en-US" sz="2000" i="1" dirty="0"/>
              <a:t>elapsed time</a:t>
            </a:r>
            <a:r>
              <a:rPr lang="en-US" sz="2000" dirty="0"/>
              <a:t>, </a:t>
            </a:r>
            <a:r>
              <a:rPr lang="en-US" sz="2000" i="1" dirty="0"/>
              <a:t>latency</a:t>
            </a:r>
            <a:r>
              <a:rPr lang="en-US" sz="2000" dirty="0"/>
              <a:t>):</a:t>
            </a:r>
          </a:p>
          <a:p>
            <a:pPr lvl="1">
              <a:lnSpc>
                <a:spcPct val="120000"/>
              </a:lnSpc>
            </a:pPr>
            <a:r>
              <a:rPr lang="en-US" sz="1800" dirty="0"/>
              <a:t>how long does it take for </a:t>
            </a:r>
            <a:r>
              <a:rPr lang="en-US" sz="1800" i="1" dirty="0"/>
              <a:t>my</a:t>
            </a:r>
            <a:r>
              <a:rPr lang="en-US" sz="1800" dirty="0"/>
              <a:t> job to run?</a:t>
            </a:r>
          </a:p>
          <a:p>
            <a:pPr lvl="1">
              <a:lnSpc>
                <a:spcPct val="120000"/>
              </a:lnSpc>
            </a:pPr>
            <a:r>
              <a:rPr lang="en-US" sz="1800" dirty="0"/>
              <a:t>how long does it take to execute (start to</a:t>
            </a:r>
          </a:p>
          <a:p>
            <a:pPr lvl="1">
              <a:lnSpc>
                <a:spcPct val="120000"/>
              </a:lnSpc>
              <a:buFont typeface="Wingdings" pitchFamily="2" charset="2"/>
              <a:buNone/>
            </a:pPr>
            <a:r>
              <a:rPr lang="en-US" sz="1800" i="1" dirty="0"/>
              <a:t>    </a:t>
            </a:r>
            <a:r>
              <a:rPr lang="en-US" sz="1800" dirty="0"/>
              <a:t>finish)</a:t>
            </a:r>
            <a:r>
              <a:rPr lang="en-US" sz="1800" i="1" dirty="0"/>
              <a:t> my</a:t>
            </a:r>
            <a:r>
              <a:rPr lang="en-US" sz="1800" dirty="0"/>
              <a:t> job?</a:t>
            </a:r>
          </a:p>
          <a:p>
            <a:pPr lvl="1">
              <a:lnSpc>
                <a:spcPct val="120000"/>
              </a:lnSpc>
            </a:pPr>
            <a:r>
              <a:rPr lang="en-US" sz="1800" dirty="0"/>
              <a:t>how long must </a:t>
            </a:r>
            <a:r>
              <a:rPr lang="en-US" sz="1800" i="1" dirty="0"/>
              <a:t>I</a:t>
            </a:r>
            <a:r>
              <a:rPr lang="en-US" sz="1800" dirty="0"/>
              <a:t> wait for the database query?</a:t>
            </a:r>
          </a:p>
          <a:p>
            <a:pPr>
              <a:lnSpc>
                <a:spcPct val="120000"/>
              </a:lnSpc>
            </a:pPr>
            <a:r>
              <a:rPr lang="en-US" sz="2000" i="1" dirty="0"/>
              <a:t>Throughput</a:t>
            </a:r>
            <a:r>
              <a:rPr lang="en-US" sz="2000" dirty="0"/>
              <a:t>:</a:t>
            </a:r>
          </a:p>
          <a:p>
            <a:pPr lvl="1">
              <a:lnSpc>
                <a:spcPct val="120000"/>
              </a:lnSpc>
            </a:pPr>
            <a:r>
              <a:rPr lang="en-US" sz="1800" dirty="0"/>
              <a:t>how </a:t>
            </a:r>
            <a:r>
              <a:rPr lang="en-US" sz="1800" i="1" dirty="0"/>
              <a:t>many</a:t>
            </a:r>
            <a:r>
              <a:rPr lang="en-US" sz="1800" dirty="0"/>
              <a:t> jobs can the machine run at once?</a:t>
            </a:r>
          </a:p>
          <a:p>
            <a:pPr lvl="1">
              <a:lnSpc>
                <a:spcPct val="120000"/>
              </a:lnSpc>
            </a:pPr>
            <a:r>
              <a:rPr lang="en-US" sz="1800" dirty="0"/>
              <a:t>what is the </a:t>
            </a:r>
            <a:r>
              <a:rPr lang="en-US" sz="1800" i="1" dirty="0"/>
              <a:t>average</a:t>
            </a:r>
            <a:r>
              <a:rPr lang="en-US" sz="1800" dirty="0"/>
              <a:t> execution rate?</a:t>
            </a:r>
          </a:p>
          <a:p>
            <a:pPr lvl="1">
              <a:lnSpc>
                <a:spcPct val="120000"/>
              </a:lnSpc>
            </a:pPr>
            <a:r>
              <a:rPr lang="en-US" sz="1800" dirty="0"/>
              <a:t>how </a:t>
            </a:r>
            <a:r>
              <a:rPr lang="en-US" sz="1800" i="1" dirty="0"/>
              <a:t>much</a:t>
            </a:r>
            <a:r>
              <a:rPr lang="en-US" sz="1800" dirty="0"/>
              <a:t> work is getting done?</a:t>
            </a:r>
          </a:p>
          <a:p>
            <a:pPr lvl="1">
              <a:lnSpc>
                <a:spcPct val="120000"/>
              </a:lnSpc>
            </a:pPr>
            <a:endParaRPr lang="en-US" sz="1400" i="1" dirty="0">
              <a:latin typeface="Times New Roman" charset="0"/>
            </a:endParaRPr>
          </a:p>
          <a:p>
            <a:pPr>
              <a:lnSpc>
                <a:spcPct val="120000"/>
              </a:lnSpc>
            </a:pPr>
            <a:r>
              <a:rPr lang="en-US" sz="2000" i="1" dirty="0">
                <a:latin typeface="Times New Roman" charset="0"/>
              </a:rPr>
              <a:t>If we upgrade a machine with </a:t>
            </a:r>
            <a:r>
              <a:rPr lang="en-US" sz="2000" i="1" dirty="0" smtClean="0">
                <a:latin typeface="Times New Roman" charset="0"/>
              </a:rPr>
              <a:t>a faster processor?</a:t>
            </a:r>
            <a:endParaRPr lang="en-US" sz="2000" i="1" dirty="0">
              <a:latin typeface="Times New Roman" charset="0"/>
            </a:endParaRPr>
          </a:p>
          <a:p>
            <a:pPr>
              <a:lnSpc>
                <a:spcPct val="120000"/>
              </a:lnSpc>
            </a:pPr>
            <a:r>
              <a:rPr lang="en-US" sz="2000" i="1" dirty="0">
                <a:latin typeface="Times New Roman" charset="0"/>
              </a:rPr>
              <a:t>If we add </a:t>
            </a:r>
            <a:r>
              <a:rPr lang="en-US" sz="2000" i="1" dirty="0" smtClean="0">
                <a:latin typeface="Times New Roman" charset="0"/>
              </a:rPr>
              <a:t>additional processor to the system?</a:t>
            </a:r>
            <a:endParaRPr lang="en-US" sz="2000" i="1" dirty="0">
              <a:latin typeface="Times New Roman" charset="0"/>
            </a:endParaRPr>
          </a:p>
        </p:txBody>
      </p:sp>
      <p:sp>
        <p:nvSpPr>
          <p:cNvPr id="282628" name="Rectangle 4"/>
          <p:cNvSpPr>
            <a:spLocks noGrp="1" noChangeArrowheads="1"/>
          </p:cNvSpPr>
          <p:nvPr>
            <p:ph type="title"/>
          </p:nvPr>
        </p:nvSpPr>
        <p:spPr>
          <a:noFill/>
          <a:ln/>
        </p:spPr>
        <p:txBody>
          <a:bodyPr lIns="90488" tIns="44450" rIns="90488" bIns="44450" anchor="ctr"/>
          <a:lstStyle/>
          <a:p>
            <a:r>
              <a:rPr lang="en-US" sz="4000" dirty="0">
                <a:latin typeface="+mn-lt"/>
              </a:rPr>
              <a:t>Computer </a:t>
            </a:r>
            <a:r>
              <a:rPr lang="en-US" sz="4000" dirty="0" smtClean="0">
                <a:latin typeface="+mn-lt"/>
              </a:rPr>
              <a:t>Performance</a:t>
            </a:r>
            <a:endParaRPr lang="en-US" sz="4000" dirty="0">
              <a:latin typeface="+mn-lt"/>
            </a:endParaRPr>
          </a:p>
        </p:txBody>
      </p:sp>
      <p:sp>
        <p:nvSpPr>
          <p:cNvPr id="282629" name="AutoShape 5"/>
          <p:cNvSpPr>
            <a:spLocks/>
          </p:cNvSpPr>
          <p:nvPr/>
        </p:nvSpPr>
        <p:spPr bwMode="auto">
          <a:xfrm>
            <a:off x="6781800" y="1676400"/>
            <a:ext cx="152400" cy="1447800"/>
          </a:xfrm>
          <a:prstGeom prst="rightBrace">
            <a:avLst>
              <a:gd name="adj1" fmla="val 79167"/>
              <a:gd name="adj2" fmla="val 50000"/>
            </a:avLst>
          </a:prstGeom>
          <a:noFill/>
          <a:ln w="9525">
            <a:solidFill>
              <a:schemeClr val="tx1"/>
            </a:solidFill>
            <a:miter lim="800000"/>
            <a:headEnd/>
            <a:tailEnd/>
          </a:ln>
          <a:effectLst/>
        </p:spPr>
        <p:txBody>
          <a:bodyPr wrap="none" anchor="ctr"/>
          <a:lstStyle/>
          <a:p>
            <a:endParaRPr lang="en-US"/>
          </a:p>
        </p:txBody>
      </p:sp>
      <p:sp>
        <p:nvSpPr>
          <p:cNvPr id="282630" name="Text Box 6"/>
          <p:cNvSpPr txBox="1">
            <a:spLocks noChangeArrowheads="1"/>
          </p:cNvSpPr>
          <p:nvPr/>
        </p:nvSpPr>
        <p:spPr bwMode="auto">
          <a:xfrm>
            <a:off x="7010400" y="2009775"/>
            <a:ext cx="1503363" cy="581025"/>
          </a:xfrm>
          <a:prstGeom prst="rect">
            <a:avLst/>
          </a:prstGeom>
          <a:noFill/>
          <a:ln w="9525">
            <a:noFill/>
            <a:miter lim="800000"/>
            <a:headEnd/>
            <a:tailEnd/>
          </a:ln>
          <a:effectLst/>
        </p:spPr>
        <p:txBody>
          <a:bodyPr wrap="none">
            <a:spAutoFit/>
          </a:bodyPr>
          <a:lstStyle/>
          <a:p>
            <a:pPr marL="457200" indent="-457200"/>
            <a:r>
              <a:rPr lang="en-US" sz="1600" dirty="0"/>
              <a:t>Individual user</a:t>
            </a:r>
          </a:p>
          <a:p>
            <a:pPr marL="457200" indent="-457200"/>
            <a:r>
              <a:rPr lang="en-US" sz="1600" dirty="0"/>
              <a:t>concerns…</a:t>
            </a:r>
          </a:p>
        </p:txBody>
      </p:sp>
      <p:sp>
        <p:nvSpPr>
          <p:cNvPr id="282631" name="AutoShape 7"/>
          <p:cNvSpPr>
            <a:spLocks/>
          </p:cNvSpPr>
          <p:nvPr/>
        </p:nvSpPr>
        <p:spPr bwMode="auto">
          <a:xfrm>
            <a:off x="6858000" y="3581400"/>
            <a:ext cx="76200" cy="1066800"/>
          </a:xfrm>
          <a:prstGeom prst="rightBrace">
            <a:avLst>
              <a:gd name="adj1" fmla="val 116667"/>
              <a:gd name="adj2" fmla="val 50000"/>
            </a:avLst>
          </a:prstGeom>
          <a:noFill/>
          <a:ln w="9525">
            <a:solidFill>
              <a:schemeClr val="tx1"/>
            </a:solidFill>
            <a:miter lim="800000"/>
            <a:headEnd/>
            <a:tailEnd/>
          </a:ln>
          <a:effectLst/>
        </p:spPr>
        <p:txBody>
          <a:bodyPr wrap="none" anchor="ctr"/>
          <a:lstStyle/>
          <a:p>
            <a:endParaRPr lang="en-US"/>
          </a:p>
        </p:txBody>
      </p:sp>
      <p:sp>
        <p:nvSpPr>
          <p:cNvPr id="282632" name="Text Box 8"/>
          <p:cNvSpPr txBox="1">
            <a:spLocks noChangeArrowheads="1"/>
          </p:cNvSpPr>
          <p:nvPr/>
        </p:nvSpPr>
        <p:spPr bwMode="auto">
          <a:xfrm>
            <a:off x="7010400" y="3762375"/>
            <a:ext cx="1778000" cy="581025"/>
          </a:xfrm>
          <a:prstGeom prst="rect">
            <a:avLst/>
          </a:prstGeom>
          <a:noFill/>
          <a:ln w="9525">
            <a:noFill/>
            <a:miter lim="800000"/>
            <a:headEnd/>
            <a:tailEnd/>
          </a:ln>
          <a:effectLst/>
        </p:spPr>
        <p:txBody>
          <a:bodyPr wrap="none">
            <a:spAutoFit/>
          </a:bodyPr>
          <a:lstStyle/>
          <a:p>
            <a:r>
              <a:rPr lang="en-US" sz="1600"/>
              <a:t>Systems manager</a:t>
            </a:r>
          </a:p>
          <a:p>
            <a:r>
              <a:rPr lang="en-US" sz="1600"/>
              <a:t>concerns…</a:t>
            </a:r>
          </a:p>
        </p:txBody>
      </p:sp>
      <p:sp>
        <p:nvSpPr>
          <p:cNvPr id="9"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225425" y="312738"/>
            <a:ext cx="3544888" cy="477837"/>
          </a:xfrm>
          <a:prstGeom prst="rect">
            <a:avLst/>
          </a:prstGeom>
          <a:noFill/>
          <a:ln w="12700">
            <a:noFill/>
            <a:miter lim="800000"/>
            <a:headEnd/>
            <a:tailEnd/>
          </a:ln>
          <a:effectLst/>
        </p:spPr>
        <p:txBody>
          <a:bodyPr wrap="none" anchor="ctr"/>
          <a:lstStyle/>
          <a:p>
            <a:endParaRPr lang="en-US"/>
          </a:p>
        </p:txBody>
      </p:sp>
      <p:sp>
        <p:nvSpPr>
          <p:cNvPr id="340995" name="Rectangle 3"/>
          <p:cNvSpPr>
            <a:spLocks noGrp="1" noChangeArrowheads="1"/>
          </p:cNvSpPr>
          <p:nvPr>
            <p:ph type="body" idx="1"/>
          </p:nvPr>
        </p:nvSpPr>
        <p:spPr>
          <a:xfrm>
            <a:off x="533400" y="1371600"/>
            <a:ext cx="8229600" cy="4953000"/>
          </a:xfrm>
          <a:noFill/>
          <a:ln/>
        </p:spPr>
        <p:txBody>
          <a:bodyPr lIns="90488" tIns="44450" rIns="90488" bIns="44450"/>
          <a:lstStyle/>
          <a:p>
            <a:pPr>
              <a:lnSpc>
                <a:spcPct val="90000"/>
              </a:lnSpc>
            </a:pPr>
            <a:r>
              <a:rPr lang="en-US" sz="2400" dirty="0"/>
              <a:t>Elapsed Time</a:t>
            </a:r>
          </a:p>
          <a:p>
            <a:pPr lvl="1">
              <a:lnSpc>
                <a:spcPct val="90000"/>
              </a:lnSpc>
            </a:pPr>
            <a:r>
              <a:rPr lang="en-US" sz="2000" dirty="0"/>
              <a:t>counts everything (disk and memory accesses, waiting for I/O, running other programs, etc.) from start to finish</a:t>
            </a:r>
          </a:p>
          <a:p>
            <a:pPr lvl="1">
              <a:lnSpc>
                <a:spcPct val="90000"/>
              </a:lnSpc>
            </a:pPr>
            <a:r>
              <a:rPr lang="en-US" sz="2000" dirty="0"/>
              <a:t>a useful number, but often not good for comparison purposes</a:t>
            </a:r>
            <a:endParaRPr lang="en-US" sz="1800" dirty="0"/>
          </a:p>
          <a:p>
            <a:pPr>
              <a:lnSpc>
                <a:spcPct val="90000"/>
              </a:lnSpc>
              <a:buFont typeface="Wingdings" pitchFamily="2" charset="2"/>
              <a:buNone/>
            </a:pPr>
            <a:r>
              <a:rPr lang="en-US" sz="2000" dirty="0"/>
              <a:t>            elapsed time = CPU time + wait time (I/O, other programs, etc</a:t>
            </a:r>
            <a:r>
              <a:rPr lang="en-US" sz="2000" dirty="0" smtClean="0"/>
              <a:t>.)</a:t>
            </a:r>
            <a:endParaRPr lang="en-US" sz="2000" dirty="0"/>
          </a:p>
          <a:p>
            <a:pPr>
              <a:lnSpc>
                <a:spcPct val="90000"/>
              </a:lnSpc>
            </a:pPr>
            <a:r>
              <a:rPr lang="en-US" sz="2400" dirty="0"/>
              <a:t>CPU time</a:t>
            </a:r>
          </a:p>
          <a:p>
            <a:pPr lvl="1">
              <a:lnSpc>
                <a:spcPct val="90000"/>
              </a:lnSpc>
            </a:pPr>
            <a:r>
              <a:rPr lang="en-US" sz="2000" dirty="0"/>
              <a:t>doesn't count waiting for I/O or time spent running other programs</a:t>
            </a:r>
          </a:p>
          <a:p>
            <a:pPr lvl="1">
              <a:lnSpc>
                <a:spcPct val="90000"/>
              </a:lnSpc>
            </a:pPr>
            <a:r>
              <a:rPr lang="en-US" sz="2000" dirty="0"/>
              <a:t>can be divided into user CPU time and system CPU time (OS calls)</a:t>
            </a:r>
          </a:p>
          <a:p>
            <a:pPr>
              <a:lnSpc>
                <a:spcPct val="90000"/>
              </a:lnSpc>
              <a:buFont typeface="Wingdings" pitchFamily="2" charset="2"/>
              <a:buNone/>
            </a:pPr>
            <a:r>
              <a:rPr lang="en-US" sz="2000" dirty="0"/>
              <a:t>            CPU time = user CPU time + system CPU time   </a:t>
            </a:r>
          </a:p>
          <a:p>
            <a:pPr>
              <a:lnSpc>
                <a:spcPct val="90000"/>
              </a:lnSpc>
              <a:buFont typeface="Wingdings" pitchFamily="2" charset="2"/>
              <a:buNone/>
            </a:pPr>
            <a:r>
              <a:rPr lang="en-US" sz="2000" dirty="0"/>
              <a:t>       </a:t>
            </a:r>
            <a:r>
              <a:rPr lang="en-US" sz="2000" dirty="0">
                <a:sym typeface="Symbol" pitchFamily="18" charset="2"/>
              </a:rPr>
              <a:t></a:t>
            </a:r>
            <a:r>
              <a:rPr lang="en-US" sz="2000" dirty="0"/>
              <a:t> elapsed time = user CPU time + system CPU time + wait time</a:t>
            </a:r>
          </a:p>
          <a:p>
            <a:pPr>
              <a:lnSpc>
                <a:spcPct val="90000"/>
              </a:lnSpc>
              <a:buFont typeface="Wingdings" pitchFamily="2" charset="2"/>
              <a:buNone/>
            </a:pPr>
            <a:endParaRPr lang="en-US" sz="2000" dirty="0"/>
          </a:p>
          <a:p>
            <a:pPr>
              <a:lnSpc>
                <a:spcPct val="90000"/>
              </a:lnSpc>
            </a:pPr>
            <a:r>
              <a:rPr lang="en-US" sz="2400" dirty="0"/>
              <a:t>Our focus: user CPU time (CPU execution time or, simply, execution time)</a:t>
            </a:r>
            <a:endParaRPr lang="en-US" sz="2800" dirty="0"/>
          </a:p>
          <a:p>
            <a:pPr lvl="1">
              <a:lnSpc>
                <a:spcPct val="90000"/>
              </a:lnSpc>
            </a:pPr>
            <a:r>
              <a:rPr lang="en-US" sz="2000" dirty="0"/>
              <a:t>time spent executing the lines of code that are in our program</a:t>
            </a:r>
          </a:p>
        </p:txBody>
      </p:sp>
      <p:sp>
        <p:nvSpPr>
          <p:cNvPr id="340996" name="Rectangle 4"/>
          <p:cNvSpPr>
            <a:spLocks noChangeArrowheads="1"/>
          </p:cNvSpPr>
          <p:nvPr/>
        </p:nvSpPr>
        <p:spPr bwMode="auto">
          <a:xfrm>
            <a:off x="881063" y="4718050"/>
            <a:ext cx="7991475" cy="388938"/>
          </a:xfrm>
          <a:prstGeom prst="rect">
            <a:avLst/>
          </a:prstGeom>
          <a:noFill/>
          <a:ln w="12700">
            <a:noFill/>
            <a:miter lim="800000"/>
            <a:headEnd/>
            <a:tailEnd/>
          </a:ln>
          <a:effectLst/>
        </p:spPr>
        <p:txBody>
          <a:bodyPr wrap="none" anchor="ctr"/>
          <a:lstStyle/>
          <a:p>
            <a:endParaRPr lang="en-US"/>
          </a:p>
        </p:txBody>
      </p:sp>
      <p:sp>
        <p:nvSpPr>
          <p:cNvPr id="340997" name="Rectangle 5"/>
          <p:cNvSpPr>
            <a:spLocks noGrp="1" noChangeArrowheads="1"/>
          </p:cNvSpPr>
          <p:nvPr>
            <p:ph type="title"/>
          </p:nvPr>
        </p:nvSpPr>
        <p:spPr>
          <a:xfrm>
            <a:off x="457200" y="457200"/>
            <a:ext cx="8229600" cy="838200"/>
          </a:xfrm>
          <a:noFill/>
          <a:ln/>
        </p:spPr>
        <p:txBody>
          <a:bodyPr lIns="90488" tIns="44450" rIns="90488" bIns="44450" anchor="ctr"/>
          <a:lstStyle/>
          <a:p>
            <a:r>
              <a:rPr lang="en-US" dirty="0"/>
              <a:t>Execution Time</a:t>
            </a:r>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225425" y="312738"/>
            <a:ext cx="4860925" cy="477837"/>
          </a:xfrm>
          <a:prstGeom prst="rect">
            <a:avLst/>
          </a:prstGeom>
          <a:noFill/>
          <a:ln w="12700">
            <a:noFill/>
            <a:miter lim="800000"/>
            <a:headEnd/>
            <a:tailEnd/>
          </a:ln>
          <a:effectLst/>
        </p:spPr>
        <p:txBody>
          <a:bodyPr wrap="none" anchor="ctr"/>
          <a:lstStyle/>
          <a:p>
            <a:endParaRPr lang="en-US"/>
          </a:p>
        </p:txBody>
      </p:sp>
      <p:sp>
        <p:nvSpPr>
          <p:cNvPr id="286723" name="Rectangle 3"/>
          <p:cNvSpPr>
            <a:spLocks noGrp="1" noChangeArrowheads="1"/>
          </p:cNvSpPr>
          <p:nvPr>
            <p:ph type="body" idx="1"/>
          </p:nvPr>
        </p:nvSpPr>
        <p:spPr>
          <a:noFill/>
          <a:ln/>
        </p:spPr>
        <p:txBody>
          <a:bodyPr lIns="90488" tIns="44450" rIns="90488" bIns="44450"/>
          <a:lstStyle/>
          <a:p>
            <a:r>
              <a:rPr lang="en-US" sz="2800" dirty="0"/>
              <a:t>For some program running on machine X:</a:t>
            </a:r>
            <a:r>
              <a:rPr lang="en-US" dirty="0"/>
              <a:t> </a:t>
            </a:r>
            <a:br>
              <a:rPr lang="en-US" dirty="0"/>
            </a:br>
            <a:r>
              <a:rPr lang="en-US" dirty="0"/>
              <a:t/>
            </a:r>
            <a:br>
              <a:rPr lang="en-US" dirty="0"/>
            </a:br>
            <a:r>
              <a:rPr lang="en-US" dirty="0"/>
              <a:t>	</a:t>
            </a:r>
            <a:endParaRPr lang="en-US" sz="2800" baseline="-25000" dirty="0">
              <a:latin typeface="Times New Roman" charset="0"/>
            </a:endParaRPr>
          </a:p>
          <a:p>
            <a:r>
              <a:rPr lang="en-US" sz="2800" i="1" dirty="0" smtClean="0"/>
              <a:t>X </a:t>
            </a:r>
            <a:r>
              <a:rPr lang="en-US" sz="2800" i="1" dirty="0"/>
              <a:t>is n times faster than Y</a:t>
            </a:r>
            <a:r>
              <a:rPr lang="en-US" sz="2800" dirty="0"/>
              <a:t> means</a:t>
            </a:r>
            <a:r>
              <a:rPr lang="en-US" sz="2800" dirty="0" smtClean="0"/>
              <a:t>:</a:t>
            </a:r>
          </a:p>
          <a:p>
            <a:endParaRPr lang="en-US" sz="2800" dirty="0" smtClean="0"/>
          </a:p>
          <a:p>
            <a:endParaRPr lang="en-US" sz="2800" dirty="0" smtClean="0"/>
          </a:p>
          <a:p>
            <a:r>
              <a:rPr lang="en-US" sz="2800" dirty="0" smtClean="0"/>
              <a:t>Means:</a:t>
            </a:r>
          </a:p>
          <a:p>
            <a:pPr>
              <a:buNone/>
            </a:pPr>
            <a:r>
              <a:rPr lang="en-US" sz="2800" dirty="0"/>
              <a:t/>
            </a:r>
            <a:br>
              <a:rPr lang="en-US" sz="2800" dirty="0"/>
            </a:br>
            <a:r>
              <a:rPr lang="en-US" sz="2800" dirty="0"/>
              <a:t/>
            </a:r>
            <a:br>
              <a:rPr lang="en-US" sz="2800" dirty="0"/>
            </a:br>
            <a:r>
              <a:rPr lang="en-US" dirty="0"/>
              <a:t>	</a:t>
            </a:r>
            <a:br>
              <a:rPr lang="en-US" dirty="0"/>
            </a:br>
            <a:endParaRPr lang="en-US" dirty="0"/>
          </a:p>
        </p:txBody>
      </p:sp>
      <p:sp>
        <p:nvSpPr>
          <p:cNvPr id="286724" name="Rectangle 4"/>
          <p:cNvSpPr>
            <a:spLocks noGrp="1" noChangeArrowheads="1"/>
          </p:cNvSpPr>
          <p:nvPr>
            <p:ph type="title"/>
          </p:nvPr>
        </p:nvSpPr>
        <p:spPr>
          <a:xfrm>
            <a:off x="457200" y="457200"/>
            <a:ext cx="8229600" cy="914400"/>
          </a:xfrm>
          <a:noFill/>
          <a:ln/>
        </p:spPr>
        <p:txBody>
          <a:bodyPr lIns="90488" tIns="44450" rIns="90488" bIns="44450" anchor="ctr"/>
          <a:lstStyle/>
          <a:p>
            <a:r>
              <a:rPr lang="en-US" dirty="0"/>
              <a:t>Definition of Performance</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pic>
        <p:nvPicPr>
          <p:cNvPr id="3073" name="Picture 1"/>
          <p:cNvPicPr>
            <a:picLocks noChangeAspect="1" noChangeArrowheads="1"/>
          </p:cNvPicPr>
          <p:nvPr/>
        </p:nvPicPr>
        <p:blipFill>
          <a:blip r:embed="rId3" cstate="print"/>
          <a:srcRect/>
          <a:stretch>
            <a:fillRect/>
          </a:stretch>
        </p:blipFill>
        <p:spPr bwMode="auto">
          <a:xfrm>
            <a:off x="1905000" y="1981200"/>
            <a:ext cx="4087837" cy="838200"/>
          </a:xfrm>
          <a:prstGeom prst="rect">
            <a:avLst/>
          </a:prstGeom>
          <a:noFill/>
          <a:ln w="9525">
            <a:solidFill>
              <a:schemeClr val="tx2"/>
            </a:solid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2133600" y="3505200"/>
            <a:ext cx="2667000" cy="893729"/>
          </a:xfrm>
          <a:prstGeom prst="rect">
            <a:avLst/>
          </a:prstGeom>
          <a:noFill/>
          <a:ln w="9525">
            <a:solidFill>
              <a:schemeClr val="tx2"/>
            </a:solidFill>
            <a:miter lim="800000"/>
            <a:headEnd/>
            <a:tailEnd/>
          </a:ln>
        </p:spPr>
      </p:pic>
      <p:pic>
        <p:nvPicPr>
          <p:cNvPr id="3075" name="Picture 3"/>
          <p:cNvPicPr>
            <a:picLocks noChangeAspect="1" noChangeArrowheads="1"/>
          </p:cNvPicPr>
          <p:nvPr/>
        </p:nvPicPr>
        <p:blipFill>
          <a:blip r:embed="rId5" cstate="print"/>
          <a:srcRect/>
          <a:stretch>
            <a:fillRect/>
          </a:stretch>
        </p:blipFill>
        <p:spPr bwMode="auto">
          <a:xfrm>
            <a:off x="2286000" y="5029200"/>
            <a:ext cx="2597727" cy="857250"/>
          </a:xfrm>
          <a:prstGeom prst="rect">
            <a:avLst/>
          </a:prstGeom>
          <a:noFill/>
          <a:ln w="9525">
            <a:solidFill>
              <a:schemeClr val="tx2"/>
            </a:solid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dirty="0" smtClean="0"/>
              <a:t>Relative Performance</a:t>
            </a:r>
            <a:endParaRPr lang="en-US" dirty="0"/>
          </a:p>
        </p:txBody>
      </p:sp>
      <p:sp>
        <p:nvSpPr>
          <p:cNvPr id="3" name="Content Placeholder 2"/>
          <p:cNvSpPr>
            <a:spLocks noGrp="1"/>
          </p:cNvSpPr>
          <p:nvPr>
            <p:ph idx="1"/>
          </p:nvPr>
        </p:nvSpPr>
        <p:spPr/>
        <p:txBody>
          <a:bodyPr/>
          <a:lstStyle/>
          <a:p>
            <a:r>
              <a:rPr lang="en-US" dirty="0" smtClean="0"/>
              <a:t>If computer A runs a program in 10 seconds and computer B runs the same program in 15 seconds, how much faster is A than B?</a:t>
            </a:r>
            <a:endParaRPr lang="en-US" dirty="0"/>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smtClean="0"/>
              <a:t>Mayank Pandey, MNNIT, Allahabad, India</a:t>
            </a:r>
            <a:endParaRPr lang="en-US"/>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457200" y="457200"/>
            <a:ext cx="8229600" cy="914400"/>
          </a:xfrm>
          <a:noFill/>
          <a:ln/>
        </p:spPr>
        <p:txBody>
          <a:bodyPr lIns="90488" tIns="44450" rIns="90488" bIns="44450" anchor="ctr"/>
          <a:lstStyle/>
          <a:p>
            <a:r>
              <a:rPr lang="en-US" dirty="0"/>
              <a:t>Clock Cycles</a:t>
            </a:r>
          </a:p>
        </p:txBody>
      </p:sp>
      <p:sp>
        <p:nvSpPr>
          <p:cNvPr id="338947" name="Rectangle 3"/>
          <p:cNvSpPr>
            <a:spLocks noGrp="1" noChangeArrowheads="1"/>
          </p:cNvSpPr>
          <p:nvPr>
            <p:ph type="body" idx="1"/>
          </p:nvPr>
        </p:nvSpPr>
        <p:spPr>
          <a:noFill/>
          <a:ln/>
        </p:spPr>
        <p:txBody>
          <a:bodyPr lIns="90488" tIns="44450" rIns="90488" bIns="44450"/>
          <a:lstStyle/>
          <a:p>
            <a:pPr>
              <a:lnSpc>
                <a:spcPct val="90000"/>
              </a:lnSpc>
            </a:pPr>
            <a:r>
              <a:rPr lang="en-US" sz="2400" dirty="0"/>
              <a:t>Instead of reporting execution time in seconds, we often use </a:t>
            </a:r>
            <a:r>
              <a:rPr lang="en-US" sz="2400" i="1" dirty="0"/>
              <a:t>cycles</a:t>
            </a:r>
            <a:r>
              <a:rPr lang="en-US" sz="2400" dirty="0"/>
              <a:t>. </a:t>
            </a:r>
            <a:endParaRPr lang="en-US" sz="2400" dirty="0" smtClean="0"/>
          </a:p>
          <a:p>
            <a:pPr>
              <a:lnSpc>
                <a:spcPct val="90000"/>
              </a:lnSpc>
            </a:pPr>
            <a:r>
              <a:rPr lang="en-US" sz="2400" dirty="0" smtClean="0"/>
              <a:t>In </a:t>
            </a:r>
            <a:r>
              <a:rPr lang="en-US" sz="2400" dirty="0"/>
              <a:t>modern computers hardware events progress cycle by cycle: in other words, each event, e.g., multiplication, addition, etc., is a sequence of </a:t>
            </a:r>
            <a:r>
              <a:rPr lang="en-US" sz="2400" dirty="0" smtClean="0"/>
              <a:t>cycles</a:t>
            </a:r>
          </a:p>
          <a:p>
            <a:pPr>
              <a:lnSpc>
                <a:spcPct val="90000"/>
              </a:lnSpc>
            </a:pPr>
            <a:r>
              <a:rPr lang="en-US" sz="2400" i="1" dirty="0" smtClean="0"/>
              <a:t>Clock </a:t>
            </a:r>
            <a:r>
              <a:rPr lang="en-US" sz="2400" i="1" dirty="0"/>
              <a:t>ticks</a:t>
            </a:r>
            <a:r>
              <a:rPr lang="en-US" sz="2400" dirty="0"/>
              <a:t> indicate start and end of cycles:</a:t>
            </a:r>
            <a:r>
              <a:rPr lang="en-US" sz="2000" dirty="0"/>
              <a:t/>
            </a:r>
            <a:br>
              <a:rPr lang="en-US" sz="2000" dirty="0"/>
            </a:br>
            <a:r>
              <a:rPr lang="en-US" sz="2000" dirty="0"/>
              <a:t/>
            </a:r>
            <a:br>
              <a:rPr lang="en-US" sz="2000" dirty="0"/>
            </a:br>
            <a:r>
              <a:rPr lang="en-US" sz="2000" dirty="0"/>
              <a:t/>
            </a:r>
            <a:br>
              <a:rPr lang="en-US" sz="2000" dirty="0"/>
            </a:br>
            <a:endParaRPr lang="en-US" sz="2000" dirty="0"/>
          </a:p>
          <a:p>
            <a:pPr>
              <a:lnSpc>
                <a:spcPct val="90000"/>
              </a:lnSpc>
            </a:pPr>
            <a:endParaRPr lang="en-US" sz="2000" i="1" dirty="0" smtClean="0"/>
          </a:p>
          <a:p>
            <a:pPr>
              <a:lnSpc>
                <a:spcPct val="90000"/>
              </a:lnSpc>
            </a:pPr>
            <a:endParaRPr lang="en-US" sz="2000" i="1" dirty="0" smtClean="0"/>
          </a:p>
          <a:p>
            <a:pPr>
              <a:lnSpc>
                <a:spcPct val="90000"/>
              </a:lnSpc>
            </a:pPr>
            <a:endParaRPr lang="en-US" sz="2000" i="1" dirty="0" smtClean="0"/>
          </a:p>
          <a:p>
            <a:pPr>
              <a:lnSpc>
                <a:spcPct val="90000"/>
              </a:lnSpc>
            </a:pPr>
            <a:endParaRPr lang="en-US" sz="2000" i="1" dirty="0" smtClean="0"/>
          </a:p>
        </p:txBody>
      </p:sp>
      <p:sp>
        <p:nvSpPr>
          <p:cNvPr id="338948" name="Line 4"/>
          <p:cNvSpPr>
            <a:spLocks noChangeShapeType="1"/>
          </p:cNvSpPr>
          <p:nvPr/>
        </p:nvSpPr>
        <p:spPr bwMode="auto">
          <a:xfrm>
            <a:off x="1858963" y="5100637"/>
            <a:ext cx="4160837" cy="0"/>
          </a:xfrm>
          <a:prstGeom prst="line">
            <a:avLst/>
          </a:prstGeom>
          <a:noFill/>
          <a:ln w="12700">
            <a:solidFill>
              <a:srgbClr val="000000"/>
            </a:solidFill>
            <a:round/>
            <a:headEnd/>
            <a:tailEnd type="triangle" w="med" len="med"/>
          </a:ln>
          <a:effectLst/>
        </p:spPr>
        <p:txBody>
          <a:bodyPr/>
          <a:lstStyle/>
          <a:p>
            <a:endParaRPr lang="en-US"/>
          </a:p>
        </p:txBody>
      </p:sp>
      <p:sp>
        <p:nvSpPr>
          <p:cNvPr id="338949" name="Line 5"/>
          <p:cNvSpPr>
            <a:spLocks noChangeShapeType="1"/>
          </p:cNvSpPr>
          <p:nvPr/>
        </p:nvSpPr>
        <p:spPr bwMode="auto">
          <a:xfrm flipV="1">
            <a:off x="2076450" y="4983162"/>
            <a:ext cx="0" cy="236538"/>
          </a:xfrm>
          <a:prstGeom prst="line">
            <a:avLst/>
          </a:prstGeom>
          <a:noFill/>
          <a:ln w="12700">
            <a:solidFill>
              <a:srgbClr val="000000"/>
            </a:solidFill>
            <a:round/>
            <a:headEnd/>
            <a:tailEnd/>
          </a:ln>
          <a:effectLst/>
        </p:spPr>
        <p:txBody>
          <a:bodyPr/>
          <a:lstStyle/>
          <a:p>
            <a:endParaRPr lang="en-US"/>
          </a:p>
        </p:txBody>
      </p:sp>
      <p:sp>
        <p:nvSpPr>
          <p:cNvPr id="338950" name="Line 6"/>
          <p:cNvSpPr>
            <a:spLocks noChangeShapeType="1"/>
          </p:cNvSpPr>
          <p:nvPr/>
        </p:nvSpPr>
        <p:spPr bwMode="auto">
          <a:xfrm flipV="1">
            <a:off x="2528888" y="4983162"/>
            <a:ext cx="0" cy="236538"/>
          </a:xfrm>
          <a:prstGeom prst="line">
            <a:avLst/>
          </a:prstGeom>
          <a:noFill/>
          <a:ln w="12700">
            <a:solidFill>
              <a:srgbClr val="000000"/>
            </a:solidFill>
            <a:round/>
            <a:headEnd/>
            <a:tailEnd/>
          </a:ln>
          <a:effectLst/>
        </p:spPr>
        <p:txBody>
          <a:bodyPr/>
          <a:lstStyle/>
          <a:p>
            <a:endParaRPr lang="en-US"/>
          </a:p>
        </p:txBody>
      </p:sp>
      <p:sp>
        <p:nvSpPr>
          <p:cNvPr id="338951" name="Line 7"/>
          <p:cNvSpPr>
            <a:spLocks noChangeShapeType="1"/>
          </p:cNvSpPr>
          <p:nvPr/>
        </p:nvSpPr>
        <p:spPr bwMode="auto">
          <a:xfrm flipV="1">
            <a:off x="2979738" y="4983162"/>
            <a:ext cx="0" cy="236538"/>
          </a:xfrm>
          <a:prstGeom prst="line">
            <a:avLst/>
          </a:prstGeom>
          <a:noFill/>
          <a:ln w="12700">
            <a:solidFill>
              <a:srgbClr val="000000"/>
            </a:solidFill>
            <a:round/>
            <a:headEnd/>
            <a:tailEnd/>
          </a:ln>
          <a:effectLst/>
        </p:spPr>
        <p:txBody>
          <a:bodyPr/>
          <a:lstStyle/>
          <a:p>
            <a:endParaRPr lang="en-US"/>
          </a:p>
        </p:txBody>
      </p:sp>
      <p:sp>
        <p:nvSpPr>
          <p:cNvPr id="338952" name="Line 8"/>
          <p:cNvSpPr>
            <a:spLocks noChangeShapeType="1"/>
          </p:cNvSpPr>
          <p:nvPr/>
        </p:nvSpPr>
        <p:spPr bwMode="auto">
          <a:xfrm flipV="1">
            <a:off x="3430588" y="4953000"/>
            <a:ext cx="0" cy="236538"/>
          </a:xfrm>
          <a:prstGeom prst="line">
            <a:avLst/>
          </a:prstGeom>
          <a:noFill/>
          <a:ln w="12700">
            <a:solidFill>
              <a:srgbClr val="000000"/>
            </a:solidFill>
            <a:round/>
            <a:headEnd/>
            <a:tailEnd/>
          </a:ln>
          <a:effectLst/>
        </p:spPr>
        <p:txBody>
          <a:bodyPr/>
          <a:lstStyle/>
          <a:p>
            <a:endParaRPr lang="en-US"/>
          </a:p>
        </p:txBody>
      </p:sp>
      <p:sp>
        <p:nvSpPr>
          <p:cNvPr id="338953" name="Line 9"/>
          <p:cNvSpPr>
            <a:spLocks noChangeShapeType="1"/>
          </p:cNvSpPr>
          <p:nvPr/>
        </p:nvSpPr>
        <p:spPr bwMode="auto">
          <a:xfrm flipV="1">
            <a:off x="3883025" y="4953000"/>
            <a:ext cx="0" cy="236538"/>
          </a:xfrm>
          <a:prstGeom prst="line">
            <a:avLst/>
          </a:prstGeom>
          <a:noFill/>
          <a:ln w="12700">
            <a:solidFill>
              <a:srgbClr val="000000"/>
            </a:solidFill>
            <a:round/>
            <a:headEnd/>
            <a:tailEnd/>
          </a:ln>
          <a:effectLst/>
        </p:spPr>
        <p:txBody>
          <a:bodyPr/>
          <a:lstStyle/>
          <a:p>
            <a:endParaRPr lang="en-US"/>
          </a:p>
        </p:txBody>
      </p:sp>
      <p:sp>
        <p:nvSpPr>
          <p:cNvPr id="338954" name="Line 10"/>
          <p:cNvSpPr>
            <a:spLocks noChangeShapeType="1"/>
          </p:cNvSpPr>
          <p:nvPr/>
        </p:nvSpPr>
        <p:spPr bwMode="auto">
          <a:xfrm flipV="1">
            <a:off x="4333875" y="4983162"/>
            <a:ext cx="0" cy="236538"/>
          </a:xfrm>
          <a:prstGeom prst="line">
            <a:avLst/>
          </a:prstGeom>
          <a:noFill/>
          <a:ln w="12700">
            <a:solidFill>
              <a:srgbClr val="000000"/>
            </a:solidFill>
            <a:round/>
            <a:headEnd/>
            <a:tailEnd/>
          </a:ln>
          <a:effectLst/>
        </p:spPr>
        <p:txBody>
          <a:bodyPr/>
          <a:lstStyle/>
          <a:p>
            <a:endParaRPr lang="en-US"/>
          </a:p>
        </p:txBody>
      </p:sp>
      <p:sp>
        <p:nvSpPr>
          <p:cNvPr id="338955" name="Line 11"/>
          <p:cNvSpPr>
            <a:spLocks noChangeShapeType="1"/>
          </p:cNvSpPr>
          <p:nvPr/>
        </p:nvSpPr>
        <p:spPr bwMode="auto">
          <a:xfrm flipV="1">
            <a:off x="4784725" y="4983162"/>
            <a:ext cx="0" cy="236538"/>
          </a:xfrm>
          <a:prstGeom prst="line">
            <a:avLst/>
          </a:prstGeom>
          <a:noFill/>
          <a:ln w="12700">
            <a:solidFill>
              <a:srgbClr val="000000"/>
            </a:solidFill>
            <a:round/>
            <a:headEnd/>
            <a:tailEnd/>
          </a:ln>
          <a:effectLst/>
        </p:spPr>
        <p:txBody>
          <a:bodyPr/>
          <a:lstStyle/>
          <a:p>
            <a:endParaRPr lang="en-US"/>
          </a:p>
        </p:txBody>
      </p:sp>
      <p:sp>
        <p:nvSpPr>
          <p:cNvPr id="338956" name="Line 12"/>
          <p:cNvSpPr>
            <a:spLocks noChangeShapeType="1"/>
          </p:cNvSpPr>
          <p:nvPr/>
        </p:nvSpPr>
        <p:spPr bwMode="auto">
          <a:xfrm flipV="1">
            <a:off x="5237163" y="4983162"/>
            <a:ext cx="0" cy="236538"/>
          </a:xfrm>
          <a:prstGeom prst="line">
            <a:avLst/>
          </a:prstGeom>
          <a:noFill/>
          <a:ln w="12700">
            <a:solidFill>
              <a:srgbClr val="000000"/>
            </a:solidFill>
            <a:round/>
            <a:headEnd/>
            <a:tailEnd/>
          </a:ln>
          <a:effectLst/>
        </p:spPr>
        <p:txBody>
          <a:bodyPr/>
          <a:lstStyle/>
          <a:p>
            <a:endParaRPr lang="en-US"/>
          </a:p>
        </p:txBody>
      </p:sp>
      <p:sp>
        <p:nvSpPr>
          <p:cNvPr id="338957" name="Rectangle 13"/>
          <p:cNvSpPr>
            <a:spLocks noChangeArrowheads="1"/>
          </p:cNvSpPr>
          <p:nvPr/>
        </p:nvSpPr>
        <p:spPr bwMode="auto">
          <a:xfrm>
            <a:off x="5778500" y="4757737"/>
            <a:ext cx="469900" cy="271463"/>
          </a:xfrm>
          <a:prstGeom prst="rect">
            <a:avLst/>
          </a:prstGeom>
          <a:noFill/>
          <a:ln w="12700">
            <a:noFill/>
            <a:miter lim="800000"/>
            <a:headEnd/>
            <a:tailEnd/>
          </a:ln>
          <a:effectLst/>
        </p:spPr>
        <p:txBody>
          <a:bodyPr wrap="none" lIns="90488" tIns="44450" rIns="90488" bIns="44450">
            <a:spAutoFit/>
          </a:bodyPr>
          <a:lstStyle/>
          <a:p>
            <a:pPr eaLnBrk="0" hangingPunct="0"/>
            <a:r>
              <a:rPr lang="en-US" sz="1200" b="1" dirty="0">
                <a:latin typeface="Times New Roman" charset="0"/>
              </a:rPr>
              <a:t>time</a:t>
            </a:r>
          </a:p>
        </p:txBody>
      </p:sp>
      <p:graphicFrame>
        <p:nvGraphicFramePr>
          <p:cNvPr id="338958" name="Object 14">
            <a:hlinkClick r:id="" action="ppaction://ole?verb=0"/>
          </p:cNvPr>
          <p:cNvGraphicFramePr>
            <a:graphicFrameLocks/>
          </p:cNvGraphicFramePr>
          <p:nvPr/>
        </p:nvGraphicFramePr>
        <p:xfrm>
          <a:off x="2057400" y="3657600"/>
          <a:ext cx="3886200" cy="838200"/>
        </p:xfrm>
        <a:graphic>
          <a:graphicData uri="http://schemas.openxmlformats.org/presentationml/2006/ole">
            <p:oleObj spid="_x0000_s1026" name="Equation" r:id="rId4" imgW="1904760" imgH="419040" progId="Equation.3">
              <p:embed/>
            </p:oleObj>
          </a:graphicData>
        </a:graphic>
      </p:graphicFrame>
      <p:sp>
        <p:nvSpPr>
          <p:cNvPr id="338960" name="Rectangle 16"/>
          <p:cNvSpPr>
            <a:spLocks noChangeArrowheads="1"/>
          </p:cNvSpPr>
          <p:nvPr/>
        </p:nvSpPr>
        <p:spPr bwMode="auto">
          <a:xfrm>
            <a:off x="3489325" y="5789613"/>
            <a:ext cx="1712913" cy="336550"/>
          </a:xfrm>
          <a:prstGeom prst="rect">
            <a:avLst/>
          </a:prstGeom>
          <a:noFill/>
          <a:ln w="12700">
            <a:noFill/>
            <a:miter lim="800000"/>
            <a:headEnd/>
            <a:tailEnd/>
          </a:ln>
          <a:effectLst/>
        </p:spPr>
        <p:txBody>
          <a:bodyPr wrap="none" anchor="ctr"/>
          <a:lstStyle/>
          <a:p>
            <a:endParaRPr lang="en-US"/>
          </a:p>
        </p:txBody>
      </p:sp>
      <p:sp>
        <p:nvSpPr>
          <p:cNvPr id="338961" name="Text Box 17"/>
          <p:cNvSpPr txBox="1">
            <a:spLocks noChangeArrowheads="1"/>
          </p:cNvSpPr>
          <p:nvPr/>
        </p:nvSpPr>
        <p:spPr bwMode="auto">
          <a:xfrm>
            <a:off x="3352800" y="5059362"/>
            <a:ext cx="508000" cy="274638"/>
          </a:xfrm>
          <a:prstGeom prst="rect">
            <a:avLst/>
          </a:prstGeom>
          <a:noFill/>
          <a:ln w="9525">
            <a:noFill/>
            <a:miter lim="800000"/>
            <a:headEnd/>
            <a:tailEnd/>
          </a:ln>
          <a:effectLst/>
        </p:spPr>
        <p:txBody>
          <a:bodyPr wrap="none">
            <a:spAutoFit/>
          </a:bodyPr>
          <a:lstStyle/>
          <a:p>
            <a:r>
              <a:rPr lang="en-US" sz="1200" b="1" dirty="0">
                <a:latin typeface="Times New Roman" charset="0"/>
              </a:rPr>
              <a:t>cycle</a:t>
            </a:r>
          </a:p>
        </p:txBody>
      </p:sp>
      <p:sp>
        <p:nvSpPr>
          <p:cNvPr id="20"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dirty="0" smtClean="0"/>
              <a:t>Clock Cycles</a:t>
            </a:r>
            <a:endParaRPr lang="en-US" dirty="0"/>
          </a:p>
        </p:txBody>
      </p:sp>
      <p:sp>
        <p:nvSpPr>
          <p:cNvPr id="3" name="Content Placeholder 2"/>
          <p:cNvSpPr>
            <a:spLocks noGrp="1"/>
          </p:cNvSpPr>
          <p:nvPr>
            <p:ph idx="1"/>
          </p:nvPr>
        </p:nvSpPr>
        <p:spPr/>
        <p:txBody>
          <a:bodyPr/>
          <a:lstStyle/>
          <a:p>
            <a:pPr>
              <a:lnSpc>
                <a:spcPct val="90000"/>
              </a:lnSpc>
            </a:pPr>
            <a:r>
              <a:rPr lang="en-US" sz="2800" i="1" dirty="0" smtClean="0"/>
              <a:t>cycle time</a:t>
            </a:r>
            <a:r>
              <a:rPr lang="en-US" sz="2800" dirty="0" smtClean="0"/>
              <a:t> = time between ticks = seconds per cycle</a:t>
            </a:r>
          </a:p>
          <a:p>
            <a:pPr>
              <a:lnSpc>
                <a:spcPct val="90000"/>
              </a:lnSpc>
            </a:pPr>
            <a:r>
              <a:rPr lang="en-US" sz="2800" i="1" dirty="0" smtClean="0"/>
              <a:t>clock rate</a:t>
            </a:r>
            <a:r>
              <a:rPr lang="en-US" sz="2800" dirty="0" smtClean="0"/>
              <a:t> (</a:t>
            </a:r>
            <a:r>
              <a:rPr lang="en-US" sz="2800" i="1" dirty="0" smtClean="0"/>
              <a:t>frequency</a:t>
            </a:r>
            <a:r>
              <a:rPr lang="en-US" sz="2800" dirty="0" smtClean="0"/>
              <a:t>) = cycles per second  (1 Hz. = 1 cycle/sec, 1 </a:t>
            </a:r>
            <a:r>
              <a:rPr lang="en-US" sz="2800" dirty="0" err="1" smtClean="0"/>
              <a:t>MHz.</a:t>
            </a:r>
            <a:r>
              <a:rPr lang="en-US" sz="2800" dirty="0" smtClean="0"/>
              <a:t> = 10</a:t>
            </a:r>
            <a:r>
              <a:rPr lang="en-US" sz="2800" baseline="30000" dirty="0" smtClean="0"/>
              <a:t>6</a:t>
            </a:r>
            <a:r>
              <a:rPr lang="en-US" sz="2800" dirty="0" smtClean="0"/>
              <a:t> cycles/sec</a:t>
            </a:r>
            <a:r>
              <a:rPr lang="en-US" dirty="0" smtClean="0"/>
              <a:t>)</a:t>
            </a:r>
          </a:p>
          <a:p>
            <a:pPr>
              <a:lnSpc>
                <a:spcPct val="90000"/>
              </a:lnSpc>
            </a:pPr>
            <a:r>
              <a:rPr lang="en-US" sz="2800" i="1" dirty="0" smtClean="0"/>
              <a:t>Example</a:t>
            </a:r>
            <a:r>
              <a:rPr lang="en-US" sz="2800" dirty="0" smtClean="0"/>
              <a:t>: A 200 Mhz. clock has a cycle time:</a:t>
            </a:r>
          </a:p>
          <a:p>
            <a:pPr>
              <a:buNone/>
            </a:pPr>
            <a:endParaRPr lang="en-US" dirty="0"/>
          </a:p>
        </p:txBody>
      </p:sp>
      <p:sp>
        <p:nvSpPr>
          <p:cNvPr id="4" name="Date Placeholder 3"/>
          <p:cNvSpPr>
            <a:spLocks noGrp="1"/>
          </p:cNvSpPr>
          <p:nvPr>
            <p:ph type="dt" sz="half" idx="10"/>
          </p:nvPr>
        </p:nvSpPr>
        <p:spPr/>
        <p:txBody>
          <a:bodyPr/>
          <a:lstStyle/>
          <a:p>
            <a:pPr>
              <a:defRPr/>
            </a:pPr>
            <a:fld id="{7E661267-0F7F-418F-AE2C-FEBF4F6AF326}" type="datetime1">
              <a:rPr lang="en-US" smtClean="0"/>
              <a:pPr>
                <a:defRPr/>
              </a:pPr>
              <a:t>1/15/2015</a:t>
            </a:fld>
            <a:endParaRPr lang="en-US" dirty="0"/>
          </a:p>
        </p:txBody>
      </p:sp>
      <p:sp>
        <p:nvSpPr>
          <p:cNvPr id="5" name="Footer Placeholder 4"/>
          <p:cNvSpPr>
            <a:spLocks noGrp="1"/>
          </p:cNvSpPr>
          <p:nvPr>
            <p:ph type="ftr" sz="quarter" idx="11"/>
          </p:nvPr>
        </p:nvSpPr>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
        <p:nvSpPr>
          <p:cNvPr id="6" name="Slide Number Placeholder 5"/>
          <p:cNvSpPr>
            <a:spLocks noGrp="1"/>
          </p:cNvSpPr>
          <p:nvPr>
            <p:ph type="sldNum" sz="quarter" idx="12"/>
          </p:nvPr>
        </p:nvSpPr>
        <p:spPr/>
        <p:txBody>
          <a:bodyPr/>
          <a:lstStyle/>
          <a:p>
            <a:pPr>
              <a:defRPr/>
            </a:pPr>
            <a:fld id="{C54A3ABE-7EE8-428A-9823-130E8679AB4E}" type="slidenum">
              <a:rPr lang="en-US" smtClean="0"/>
              <a:pPr>
                <a:defRPr/>
              </a:pPr>
              <a:t>9</a:t>
            </a:fld>
            <a:endParaRPr lang="en-US" dirty="0"/>
          </a:p>
        </p:txBody>
      </p:sp>
      <p:graphicFrame>
        <p:nvGraphicFramePr>
          <p:cNvPr id="28674" name="Object 2">
            <a:hlinkClick r:id="" action="ppaction://ole?verb=0"/>
          </p:cNvPr>
          <p:cNvGraphicFramePr>
            <a:graphicFrameLocks/>
          </p:cNvGraphicFramePr>
          <p:nvPr/>
        </p:nvGraphicFramePr>
        <p:xfrm>
          <a:off x="1371600" y="3429000"/>
          <a:ext cx="5422900" cy="863600"/>
        </p:xfrm>
        <a:graphic>
          <a:graphicData uri="http://schemas.openxmlformats.org/presentationml/2006/ole">
            <p:oleObj spid="_x0000_s28674" name="Equation" r:id="rId3" imgW="5421240" imgH="86184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13071</TotalTime>
  <Words>1418</Words>
  <Application>Microsoft Office PowerPoint</Application>
  <PresentationFormat>On-screen Show (4:3)</PresentationFormat>
  <Paragraphs>204</Paragraphs>
  <Slides>23</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Equation</vt:lpstr>
      <vt:lpstr>Slide 1</vt:lpstr>
      <vt:lpstr>Performance</vt:lpstr>
      <vt:lpstr>Define performance: How?</vt:lpstr>
      <vt:lpstr>Computer Performance</vt:lpstr>
      <vt:lpstr>Execution Time</vt:lpstr>
      <vt:lpstr>Definition of Performance</vt:lpstr>
      <vt:lpstr>Relative Performance</vt:lpstr>
      <vt:lpstr>Clock Cycles</vt:lpstr>
      <vt:lpstr>Clock Cycles</vt:lpstr>
      <vt:lpstr>Performance Equation I</vt:lpstr>
      <vt:lpstr>Check Yourself</vt:lpstr>
      <vt:lpstr>How many cycles are required for a program?</vt:lpstr>
      <vt:lpstr>Performance Equation II</vt:lpstr>
      <vt:lpstr>Classic CPU Performance Equation</vt:lpstr>
      <vt:lpstr>CPI Example I</vt:lpstr>
      <vt:lpstr>CPI Example II</vt:lpstr>
      <vt:lpstr>To summarize:</vt:lpstr>
      <vt:lpstr>Components of Performance</vt:lpstr>
      <vt:lpstr>Components of Performance</vt:lpstr>
      <vt:lpstr>Components of Performance</vt:lpstr>
      <vt:lpstr>When Comparing Two Computers:</vt:lpstr>
      <vt:lpstr>Understanding Program Performance</vt:lpstr>
      <vt:lpstr>Some Last Words: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Publish Subscribe over 2-Tier DHT Utilizing Domain Ontology</dc:title>
  <dc:creator>MNNIT</dc:creator>
  <cp:lastModifiedBy>admin</cp:lastModifiedBy>
  <cp:revision>1035</cp:revision>
  <dcterms:created xsi:type="dcterms:W3CDTF">2011-03-15T06:08:11Z</dcterms:created>
  <dcterms:modified xsi:type="dcterms:W3CDTF">2015-01-15T07:16:21Z</dcterms:modified>
</cp:coreProperties>
</file>