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33"/>
  </p:notesMasterIdLst>
  <p:sldIdLst>
    <p:sldId id="256" r:id="rId2"/>
    <p:sldId id="681" r:id="rId3"/>
    <p:sldId id="682" r:id="rId4"/>
    <p:sldId id="683" r:id="rId5"/>
    <p:sldId id="685" r:id="rId6"/>
    <p:sldId id="686" r:id="rId7"/>
    <p:sldId id="687" r:id="rId8"/>
    <p:sldId id="688" r:id="rId9"/>
    <p:sldId id="689" r:id="rId10"/>
    <p:sldId id="690" r:id="rId11"/>
    <p:sldId id="691" r:id="rId12"/>
    <p:sldId id="692" r:id="rId13"/>
    <p:sldId id="693" r:id="rId14"/>
    <p:sldId id="694" r:id="rId15"/>
    <p:sldId id="695" r:id="rId16"/>
    <p:sldId id="696" r:id="rId17"/>
    <p:sldId id="697" r:id="rId18"/>
    <p:sldId id="698" r:id="rId19"/>
    <p:sldId id="699" r:id="rId20"/>
    <p:sldId id="700" r:id="rId21"/>
    <p:sldId id="701" r:id="rId22"/>
    <p:sldId id="702" r:id="rId23"/>
    <p:sldId id="703" r:id="rId24"/>
    <p:sldId id="704" r:id="rId25"/>
    <p:sldId id="705" r:id="rId26"/>
    <p:sldId id="706" r:id="rId27"/>
    <p:sldId id="707" r:id="rId28"/>
    <p:sldId id="708" r:id="rId29"/>
    <p:sldId id="709" r:id="rId30"/>
    <p:sldId id="710" r:id="rId31"/>
    <p:sldId id="711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19" autoAdjust="0"/>
    <p:restoredTop sz="94709" autoAdjust="0"/>
  </p:normalViewPr>
  <p:slideViewPr>
    <p:cSldViewPr>
      <p:cViewPr>
        <p:scale>
          <a:sx n="66" d="100"/>
          <a:sy n="66" d="100"/>
        </p:scale>
        <p:origin x="-1236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67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EB3F7B-D41C-4C9D-A514-6E5B97F10D00}" type="datetimeFigureOut">
              <a:rPr lang="en-US"/>
              <a:pPr>
                <a:defRPr/>
              </a:pPr>
              <a:t>3/29/2016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FBAE4B7-8DA3-4DEE-9383-251B6AEC0D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6984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C6AE2E-D1DF-4C76-8335-D981C75E574E}" type="slidenum">
              <a:rPr lang="en-US"/>
              <a:pPr/>
              <a:t>3</a:t>
            </a:fld>
            <a:endParaRPr lang="en-US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83" y="4343144"/>
            <a:ext cx="5029635" cy="4115019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81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117592-38AE-4E62-AEEB-A34C5683EE10}" type="slidenum">
              <a:rPr lang="en-US"/>
              <a:pPr/>
              <a:t>5</a:t>
            </a:fld>
            <a:endParaRPr 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83" y="4343144"/>
            <a:ext cx="5029635" cy="4115019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AE4B7-8DA3-4DEE-9383-251B6AEC0DF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4B85623-8973-4BD6-80BD-F0A9A39B8382}" type="datetime1">
              <a:rPr lang="en-US" smtClean="0"/>
              <a:pPr>
                <a:defRPr/>
              </a:pPr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64843BF-95B6-4D1A-ADA9-AA5E64124D33}" type="datetime1">
              <a:rPr lang="en-US" smtClean="0"/>
              <a:pPr>
                <a:defRPr/>
              </a:pPr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723250C-09C2-414F-90C5-9BE50CF0ED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DD405241-87EB-4A68-AE8E-9B3A91AC6844}" type="datetime1">
              <a:rPr lang="en-US" smtClean="0"/>
              <a:pPr>
                <a:defRPr/>
              </a:pPr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A6685EB-3D78-4579-94C3-EDBAD86D82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E661267-0F7F-418F-AE2C-FEBF4F6AF326}" type="datetime1">
              <a:rPr lang="en-US" smtClean="0"/>
              <a:pPr>
                <a:defRPr/>
              </a:pPr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ABC2D59-F1F9-4B37-8159-4CCB95B50765}" type="datetime1">
              <a:rPr lang="en-US" smtClean="0"/>
              <a:pPr>
                <a:defRPr/>
              </a:pPr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FA83D4B-0D85-4DEE-B0D9-20DFC9F185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0BE300E-A795-4CC3-9786-4DF2E6BC8AA9}" type="datetime1">
              <a:rPr lang="en-US" smtClean="0"/>
              <a:pPr>
                <a:defRPr/>
              </a:pPr>
              <a:t>3/29/2016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4278836-F49B-470B-BFB1-898E12B002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49CC723-3FF2-4FCB-9AFB-154A7B848652}" type="datetime1">
              <a:rPr lang="en-US" smtClean="0"/>
              <a:pPr>
                <a:defRPr/>
              </a:pPr>
              <a:t>3/29/2016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69E6981-811E-47B2-9046-C217D6C410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0C72227-FECD-4039-A327-B8D82E75A27D}" type="datetime1">
              <a:rPr lang="en-US" smtClean="0"/>
              <a:pPr>
                <a:defRPr/>
              </a:pPr>
              <a:t>3/29/2016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B326667-E6E6-4DE2-8E19-42096EDF6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C3D818C-F92A-4CE9-A5CF-1472D7A7E26B}" type="datetime1">
              <a:rPr lang="en-US" smtClean="0"/>
              <a:pPr>
                <a:defRPr/>
              </a:pPr>
              <a:t>3/29/2016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23520D8-1D15-44DA-9B9B-C6653470A3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21ED13B-0823-4AC0-8D24-D08F12E84967}" type="datetime1">
              <a:rPr lang="en-US" smtClean="0"/>
              <a:pPr>
                <a:defRPr/>
              </a:pPr>
              <a:t>3/29/2016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E8923A6-2C91-411D-9098-2017475A8E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571D159-18AF-45A3-B053-E73C07794E6E}" type="datetime1">
              <a:rPr lang="en-US" smtClean="0"/>
              <a:pPr>
                <a:defRPr/>
              </a:pPr>
              <a:t>3/29/2016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DACD366-71D5-4389-B748-807829933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33400" y="1295400"/>
            <a:ext cx="815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81000" y="2618602"/>
            <a:ext cx="8382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u="none" strike="noStrike" cap="none" normalizeH="0" baseline="0" dirty="0" smtClean="0" bmk="OLE_LINK2">
                <a:ln>
                  <a:noFill/>
                </a:ln>
                <a:solidFill>
                  <a:schemeClr val="tx2"/>
                </a:solidFill>
                <a:effectLst/>
                <a:latin typeface="Garamond" pitchFamily="18" charset="0"/>
                <a:ea typeface="Calibri" pitchFamily="34" charset="0"/>
                <a:cs typeface="Times New Roman" pitchFamily="18" charset="0"/>
              </a:rPr>
              <a:t>Computer Organization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 smtClean="0" bmk="OLE_LINK2">
                <a:solidFill>
                  <a:schemeClr val="tx2"/>
                </a:solidFill>
                <a:latin typeface="Garamond" pitchFamily="18" charset="0"/>
                <a:cs typeface="Times New Roman" pitchFamily="18" charset="0"/>
              </a:rPr>
              <a:t>CS1403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u="none" strike="noStrike" cap="none" normalizeH="0" baseline="0" dirty="0" smtClean="0" bmk="OLE_LINK2">
                <a:ln>
                  <a:noFill/>
                </a:ln>
                <a:solidFill>
                  <a:schemeClr val="tx2"/>
                </a:solidFill>
                <a:effectLst/>
                <a:latin typeface="Garamond" pitchFamily="18" charset="0"/>
                <a:cs typeface="Times New Roman" pitchFamily="18" charset="0"/>
              </a:rPr>
              <a:t>Pipelined Data-Path</a:t>
            </a:r>
            <a:endParaRPr kumimoji="0" lang="en-US" sz="3600" b="1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Garamond" pitchFamily="18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n-IN" dirty="0" smtClean="0"/>
              <a:t>Control Hazards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C72227-FECD-4039-A327-B8D82E75A27D}" type="datetime1">
              <a:rPr lang="en-US" smtClean="0"/>
              <a:pPr>
                <a:defRPr/>
              </a:pPr>
              <a:t>3/29/2016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Mayank Pandey, MNNIT, Allahabad, India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26667-E6E6-4DE2-8E19-42096EDF669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 cstate="print"/>
          <a:srcRect l="33968" t="52084" r="24451" b="14583"/>
          <a:stretch>
            <a:fillRect/>
          </a:stretch>
        </p:blipFill>
        <p:spPr bwMode="auto">
          <a:xfrm>
            <a:off x="762000" y="3027608"/>
            <a:ext cx="7315200" cy="3296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1371600"/>
            <a:ext cx="8153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smtClean="0"/>
              <a:t>Solution 3</a:t>
            </a:r>
            <a:r>
              <a:rPr lang="en-US" sz="2000" dirty="0" smtClean="0"/>
              <a:t> </a:t>
            </a:r>
            <a:r>
              <a:rPr lang="en-US" sz="2000" i="1" dirty="0" smtClean="0"/>
              <a:t>Delayed branch: </a:t>
            </a:r>
            <a:r>
              <a:rPr lang="en-US" sz="2000" dirty="0" smtClean="0"/>
              <a:t>always execute the sequentially next statement with the branch executing after one instruction delay – compiler’s job to find a statement that can be put in the slot that is independent of branch outcome</a:t>
            </a:r>
          </a:p>
          <a:p>
            <a:pPr lvl="1"/>
            <a:r>
              <a:rPr lang="en-US" dirty="0" smtClean="0"/>
              <a:t>MIPS does this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793037" cy="1143000"/>
          </a:xfrm>
        </p:spPr>
        <p:txBody>
          <a:bodyPr/>
          <a:lstStyle/>
          <a:p>
            <a:r>
              <a:rPr lang="en-US" dirty="0"/>
              <a:t>Data Hazards</a:t>
            </a:r>
            <a:br>
              <a:rPr lang="en-US" dirty="0"/>
            </a:br>
            <a:endParaRPr lang="en-US" dirty="0"/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772400" cy="4114800"/>
          </a:xfrm>
        </p:spPr>
        <p:txBody>
          <a:bodyPr/>
          <a:lstStyle/>
          <a:p>
            <a:r>
              <a:rPr lang="en-US" sz="2000" i="1" dirty="0"/>
              <a:t>Data hazard</a:t>
            </a:r>
            <a:r>
              <a:rPr lang="en-US" sz="2000" dirty="0"/>
              <a:t>: instruction needs data from the result of a previous instruction still executing in pipeline</a:t>
            </a:r>
          </a:p>
          <a:p>
            <a:r>
              <a:rPr lang="en-US" sz="2000" u="sng" dirty="0"/>
              <a:t>Solution</a:t>
            </a:r>
            <a:r>
              <a:rPr lang="en-US" sz="2000" dirty="0"/>
              <a:t> </a:t>
            </a:r>
            <a:r>
              <a:rPr lang="en-US" sz="2000" i="1" dirty="0"/>
              <a:t>Forward</a:t>
            </a:r>
            <a:r>
              <a:rPr lang="en-US" sz="2000" dirty="0"/>
              <a:t> data if possible…</a:t>
            </a:r>
          </a:p>
        </p:txBody>
      </p:sp>
      <p:pic>
        <p:nvPicPr>
          <p:cNvPr id="328708" name="Picture 4" descr="F06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708275"/>
            <a:ext cx="4648200" cy="873125"/>
          </a:xfrm>
          <a:prstGeom prst="rect">
            <a:avLst/>
          </a:prstGeom>
          <a:noFill/>
        </p:spPr>
      </p:pic>
      <p:sp>
        <p:nvSpPr>
          <p:cNvPr id="328718" name="Rectangle 14"/>
          <p:cNvSpPr>
            <a:spLocks noChangeArrowheads="1"/>
          </p:cNvSpPr>
          <p:nvPr/>
        </p:nvSpPr>
        <p:spPr bwMode="auto">
          <a:xfrm>
            <a:off x="3636963" y="5248275"/>
            <a:ext cx="125412" cy="258763"/>
          </a:xfrm>
          <a:prstGeom prst="rect">
            <a:avLst/>
          </a:prstGeom>
          <a:solidFill>
            <a:srgbClr val="FBE2C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719" name="Rectangle 15"/>
          <p:cNvSpPr>
            <a:spLocks noChangeArrowheads="1"/>
          </p:cNvSpPr>
          <p:nvPr/>
        </p:nvSpPr>
        <p:spPr bwMode="auto">
          <a:xfrm>
            <a:off x="3636963" y="5248275"/>
            <a:ext cx="125412" cy="258763"/>
          </a:xfrm>
          <a:prstGeom prst="rect">
            <a:avLst/>
          </a:prstGeom>
          <a:noFill/>
          <a:ln w="9525">
            <a:solidFill>
              <a:srgbClr val="EB75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720" name="Line 16"/>
          <p:cNvSpPr>
            <a:spLocks noChangeShapeType="1"/>
          </p:cNvSpPr>
          <p:nvPr/>
        </p:nvSpPr>
        <p:spPr bwMode="auto">
          <a:xfrm flipV="1">
            <a:off x="3511550" y="5248275"/>
            <a:ext cx="3175" cy="258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721" name="Line 17"/>
          <p:cNvSpPr>
            <a:spLocks noChangeShapeType="1"/>
          </p:cNvSpPr>
          <p:nvPr/>
        </p:nvSpPr>
        <p:spPr bwMode="auto">
          <a:xfrm>
            <a:off x="3511550" y="5248275"/>
            <a:ext cx="12541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722" name="Line 18"/>
          <p:cNvSpPr>
            <a:spLocks noChangeShapeType="1"/>
          </p:cNvSpPr>
          <p:nvPr/>
        </p:nvSpPr>
        <p:spPr bwMode="auto">
          <a:xfrm>
            <a:off x="3511550" y="5507038"/>
            <a:ext cx="12541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723" name="Rectangle 19"/>
          <p:cNvSpPr>
            <a:spLocks noChangeArrowheads="1"/>
          </p:cNvSpPr>
          <p:nvPr/>
        </p:nvSpPr>
        <p:spPr bwMode="auto">
          <a:xfrm>
            <a:off x="1539875" y="4732338"/>
            <a:ext cx="109538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a</a:t>
            </a:r>
            <a:endParaRPr lang="en-US"/>
          </a:p>
        </p:txBody>
      </p:sp>
      <p:sp>
        <p:nvSpPr>
          <p:cNvPr id="328724" name="Rectangle 20"/>
          <p:cNvSpPr>
            <a:spLocks noChangeArrowheads="1"/>
          </p:cNvSpPr>
          <p:nvPr/>
        </p:nvSpPr>
        <p:spPr bwMode="auto">
          <a:xfrm>
            <a:off x="1603375" y="4732338"/>
            <a:ext cx="1127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d</a:t>
            </a:r>
            <a:endParaRPr lang="en-US"/>
          </a:p>
        </p:txBody>
      </p:sp>
      <p:sp>
        <p:nvSpPr>
          <p:cNvPr id="328725" name="Rectangle 21"/>
          <p:cNvSpPr>
            <a:spLocks noChangeArrowheads="1"/>
          </p:cNvSpPr>
          <p:nvPr/>
        </p:nvSpPr>
        <p:spPr bwMode="auto">
          <a:xfrm>
            <a:off x="1662113" y="4732338"/>
            <a:ext cx="112712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d</a:t>
            </a:r>
            <a:endParaRPr lang="en-US"/>
          </a:p>
        </p:txBody>
      </p:sp>
      <p:sp>
        <p:nvSpPr>
          <p:cNvPr id="328726" name="Rectangle 22"/>
          <p:cNvSpPr>
            <a:spLocks noChangeArrowheads="1"/>
          </p:cNvSpPr>
          <p:nvPr/>
        </p:nvSpPr>
        <p:spPr bwMode="auto">
          <a:xfrm>
            <a:off x="1725613" y="4732338"/>
            <a:ext cx="825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 </a:t>
            </a:r>
            <a:endParaRPr lang="en-US"/>
          </a:p>
        </p:txBody>
      </p:sp>
      <p:sp>
        <p:nvSpPr>
          <p:cNvPr id="328727" name="Rectangle 23"/>
          <p:cNvSpPr>
            <a:spLocks noChangeArrowheads="1"/>
          </p:cNvSpPr>
          <p:nvPr/>
        </p:nvSpPr>
        <p:spPr bwMode="auto">
          <a:xfrm>
            <a:off x="1755775" y="4732338"/>
            <a:ext cx="1127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EB7500"/>
                </a:solidFill>
                <a:latin typeface="Arial" charset="0"/>
              </a:rPr>
              <a:t>$</a:t>
            </a:r>
            <a:endParaRPr lang="en-US"/>
          </a:p>
        </p:txBody>
      </p:sp>
      <p:sp>
        <p:nvSpPr>
          <p:cNvPr id="328728" name="Rectangle 24"/>
          <p:cNvSpPr>
            <a:spLocks noChangeArrowheads="1"/>
          </p:cNvSpPr>
          <p:nvPr/>
        </p:nvSpPr>
        <p:spPr bwMode="auto">
          <a:xfrm>
            <a:off x="1814513" y="4732338"/>
            <a:ext cx="109537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EB7500"/>
                </a:solidFill>
                <a:latin typeface="Arial" charset="0"/>
              </a:rPr>
              <a:t>s</a:t>
            </a:r>
            <a:endParaRPr lang="en-US"/>
          </a:p>
        </p:txBody>
      </p:sp>
      <p:sp>
        <p:nvSpPr>
          <p:cNvPr id="328729" name="Rectangle 25"/>
          <p:cNvSpPr>
            <a:spLocks noChangeArrowheads="1"/>
          </p:cNvSpPr>
          <p:nvPr/>
        </p:nvSpPr>
        <p:spPr bwMode="auto">
          <a:xfrm>
            <a:off x="1871663" y="4732338"/>
            <a:ext cx="112712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EB7500"/>
                </a:solidFill>
                <a:latin typeface="Arial" charset="0"/>
              </a:rPr>
              <a:t>0</a:t>
            </a:r>
            <a:endParaRPr lang="en-US"/>
          </a:p>
        </p:txBody>
      </p:sp>
      <p:sp>
        <p:nvSpPr>
          <p:cNvPr id="328730" name="Rectangle 26"/>
          <p:cNvSpPr>
            <a:spLocks noChangeArrowheads="1"/>
          </p:cNvSpPr>
          <p:nvPr/>
        </p:nvSpPr>
        <p:spPr bwMode="auto">
          <a:xfrm>
            <a:off x="1933575" y="4732338"/>
            <a:ext cx="825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EB7500"/>
                </a:solidFill>
                <a:latin typeface="Arial" charset="0"/>
              </a:rPr>
              <a:t>,</a:t>
            </a:r>
            <a:endParaRPr lang="en-US"/>
          </a:p>
        </p:txBody>
      </p:sp>
      <p:sp>
        <p:nvSpPr>
          <p:cNvPr id="328731" name="Rectangle 27"/>
          <p:cNvSpPr>
            <a:spLocks noChangeArrowheads="1"/>
          </p:cNvSpPr>
          <p:nvPr/>
        </p:nvSpPr>
        <p:spPr bwMode="auto">
          <a:xfrm>
            <a:off x="1963738" y="4732338"/>
            <a:ext cx="825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EB7500"/>
                </a:solidFill>
                <a:latin typeface="Arial" charset="0"/>
              </a:rPr>
              <a:t> </a:t>
            </a:r>
            <a:endParaRPr lang="en-US"/>
          </a:p>
        </p:txBody>
      </p:sp>
      <p:sp>
        <p:nvSpPr>
          <p:cNvPr id="328732" name="Rectangle 28"/>
          <p:cNvSpPr>
            <a:spLocks noChangeArrowheads="1"/>
          </p:cNvSpPr>
          <p:nvPr/>
        </p:nvSpPr>
        <p:spPr bwMode="auto">
          <a:xfrm>
            <a:off x="1993900" y="4732338"/>
            <a:ext cx="1127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$</a:t>
            </a:r>
            <a:endParaRPr lang="en-US"/>
          </a:p>
        </p:txBody>
      </p:sp>
      <p:sp>
        <p:nvSpPr>
          <p:cNvPr id="328733" name="Rectangle 29"/>
          <p:cNvSpPr>
            <a:spLocks noChangeArrowheads="1"/>
          </p:cNvSpPr>
          <p:nvPr/>
        </p:nvSpPr>
        <p:spPr bwMode="auto">
          <a:xfrm>
            <a:off x="2055813" y="4732338"/>
            <a:ext cx="825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t</a:t>
            </a:r>
            <a:endParaRPr lang="en-US"/>
          </a:p>
        </p:txBody>
      </p:sp>
      <p:sp>
        <p:nvSpPr>
          <p:cNvPr id="328734" name="Rectangle 30"/>
          <p:cNvSpPr>
            <a:spLocks noChangeArrowheads="1"/>
          </p:cNvSpPr>
          <p:nvPr/>
        </p:nvSpPr>
        <p:spPr bwMode="auto">
          <a:xfrm>
            <a:off x="2085975" y="4732338"/>
            <a:ext cx="1127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0</a:t>
            </a:r>
            <a:endParaRPr lang="en-US"/>
          </a:p>
        </p:txBody>
      </p:sp>
      <p:sp>
        <p:nvSpPr>
          <p:cNvPr id="328735" name="Rectangle 31"/>
          <p:cNvSpPr>
            <a:spLocks noChangeArrowheads="1"/>
          </p:cNvSpPr>
          <p:nvPr/>
        </p:nvSpPr>
        <p:spPr bwMode="auto">
          <a:xfrm>
            <a:off x="2146300" y="4732338"/>
            <a:ext cx="825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,</a:t>
            </a:r>
            <a:endParaRPr lang="en-US"/>
          </a:p>
        </p:txBody>
      </p:sp>
      <p:sp>
        <p:nvSpPr>
          <p:cNvPr id="328736" name="Rectangle 32"/>
          <p:cNvSpPr>
            <a:spLocks noChangeArrowheads="1"/>
          </p:cNvSpPr>
          <p:nvPr/>
        </p:nvSpPr>
        <p:spPr bwMode="auto">
          <a:xfrm>
            <a:off x="2178050" y="4732338"/>
            <a:ext cx="825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 </a:t>
            </a:r>
            <a:endParaRPr lang="en-US"/>
          </a:p>
        </p:txBody>
      </p:sp>
      <p:sp>
        <p:nvSpPr>
          <p:cNvPr id="328737" name="Rectangle 33"/>
          <p:cNvSpPr>
            <a:spLocks noChangeArrowheads="1"/>
          </p:cNvSpPr>
          <p:nvPr/>
        </p:nvSpPr>
        <p:spPr bwMode="auto">
          <a:xfrm>
            <a:off x="2208213" y="4732338"/>
            <a:ext cx="112712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$</a:t>
            </a:r>
            <a:endParaRPr lang="en-US"/>
          </a:p>
        </p:txBody>
      </p:sp>
      <p:sp>
        <p:nvSpPr>
          <p:cNvPr id="328738" name="Rectangle 34"/>
          <p:cNvSpPr>
            <a:spLocks noChangeArrowheads="1"/>
          </p:cNvSpPr>
          <p:nvPr/>
        </p:nvSpPr>
        <p:spPr bwMode="auto">
          <a:xfrm>
            <a:off x="2268538" y="4732338"/>
            <a:ext cx="825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t</a:t>
            </a:r>
            <a:endParaRPr lang="en-US"/>
          </a:p>
        </p:txBody>
      </p:sp>
      <p:sp>
        <p:nvSpPr>
          <p:cNvPr id="328739" name="Rectangle 35"/>
          <p:cNvSpPr>
            <a:spLocks noChangeArrowheads="1"/>
          </p:cNvSpPr>
          <p:nvPr/>
        </p:nvSpPr>
        <p:spPr bwMode="auto">
          <a:xfrm>
            <a:off x="2300288" y="4732338"/>
            <a:ext cx="112712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1</a:t>
            </a:r>
            <a:endParaRPr lang="en-US"/>
          </a:p>
        </p:txBody>
      </p:sp>
      <p:sp>
        <p:nvSpPr>
          <p:cNvPr id="328740" name="Line 36"/>
          <p:cNvSpPr>
            <a:spLocks noChangeShapeType="1"/>
          </p:cNvSpPr>
          <p:nvPr/>
        </p:nvSpPr>
        <p:spPr bwMode="auto">
          <a:xfrm>
            <a:off x="1431925" y="4673600"/>
            <a:ext cx="1588" cy="706438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741" name="Freeform 37"/>
          <p:cNvSpPr>
            <a:spLocks/>
          </p:cNvSpPr>
          <p:nvPr/>
        </p:nvSpPr>
        <p:spPr bwMode="auto">
          <a:xfrm>
            <a:off x="1411288" y="5413375"/>
            <a:ext cx="39687" cy="42863"/>
          </a:xfrm>
          <a:custGeom>
            <a:avLst/>
            <a:gdLst/>
            <a:ahLst/>
            <a:cxnLst>
              <a:cxn ang="0">
                <a:pos x="25" y="0"/>
              </a:cxn>
              <a:cxn ang="0">
                <a:pos x="0" y="2"/>
              </a:cxn>
              <a:cxn ang="0">
                <a:pos x="13" y="27"/>
              </a:cxn>
              <a:cxn ang="0">
                <a:pos x="25" y="2"/>
              </a:cxn>
              <a:cxn ang="0">
                <a:pos x="25" y="2"/>
              </a:cxn>
              <a:cxn ang="0">
                <a:pos x="25" y="0"/>
              </a:cxn>
            </a:cxnLst>
            <a:rect l="0" t="0" r="r" b="b"/>
            <a:pathLst>
              <a:path w="25" h="27">
                <a:moveTo>
                  <a:pt x="25" y="0"/>
                </a:moveTo>
                <a:lnTo>
                  <a:pt x="0" y="2"/>
                </a:lnTo>
                <a:lnTo>
                  <a:pt x="13" y="27"/>
                </a:lnTo>
                <a:lnTo>
                  <a:pt x="25" y="2"/>
                </a:lnTo>
                <a:lnTo>
                  <a:pt x="25" y="2"/>
                </a:lnTo>
                <a:lnTo>
                  <a:pt x="2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742" name="Rectangle 38"/>
          <p:cNvSpPr>
            <a:spLocks noChangeArrowheads="1"/>
          </p:cNvSpPr>
          <p:nvPr/>
        </p:nvSpPr>
        <p:spPr bwMode="auto">
          <a:xfrm>
            <a:off x="1539875" y="5291138"/>
            <a:ext cx="109538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s</a:t>
            </a:r>
            <a:endParaRPr lang="en-US"/>
          </a:p>
        </p:txBody>
      </p:sp>
      <p:sp>
        <p:nvSpPr>
          <p:cNvPr id="328743" name="Rectangle 39"/>
          <p:cNvSpPr>
            <a:spLocks noChangeArrowheads="1"/>
          </p:cNvSpPr>
          <p:nvPr/>
        </p:nvSpPr>
        <p:spPr bwMode="auto">
          <a:xfrm>
            <a:off x="1597025" y="5291138"/>
            <a:ext cx="1127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u</a:t>
            </a:r>
            <a:endParaRPr lang="en-US"/>
          </a:p>
        </p:txBody>
      </p:sp>
      <p:sp>
        <p:nvSpPr>
          <p:cNvPr id="328744" name="Rectangle 40"/>
          <p:cNvSpPr>
            <a:spLocks noChangeArrowheads="1"/>
          </p:cNvSpPr>
          <p:nvPr/>
        </p:nvSpPr>
        <p:spPr bwMode="auto">
          <a:xfrm>
            <a:off x="1655763" y="5291138"/>
            <a:ext cx="112712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b</a:t>
            </a:r>
            <a:endParaRPr lang="en-US"/>
          </a:p>
        </p:txBody>
      </p:sp>
      <p:sp>
        <p:nvSpPr>
          <p:cNvPr id="328745" name="Rectangle 41"/>
          <p:cNvSpPr>
            <a:spLocks noChangeArrowheads="1"/>
          </p:cNvSpPr>
          <p:nvPr/>
        </p:nvSpPr>
        <p:spPr bwMode="auto">
          <a:xfrm>
            <a:off x="1719263" y="5291138"/>
            <a:ext cx="825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 </a:t>
            </a:r>
            <a:endParaRPr lang="en-US"/>
          </a:p>
        </p:txBody>
      </p:sp>
      <p:sp>
        <p:nvSpPr>
          <p:cNvPr id="328746" name="Rectangle 42"/>
          <p:cNvSpPr>
            <a:spLocks noChangeArrowheads="1"/>
          </p:cNvSpPr>
          <p:nvPr/>
        </p:nvSpPr>
        <p:spPr bwMode="auto">
          <a:xfrm>
            <a:off x="1749425" y="5291138"/>
            <a:ext cx="1127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$</a:t>
            </a:r>
            <a:endParaRPr lang="en-US"/>
          </a:p>
        </p:txBody>
      </p:sp>
      <p:sp>
        <p:nvSpPr>
          <p:cNvPr id="328747" name="Rectangle 43"/>
          <p:cNvSpPr>
            <a:spLocks noChangeArrowheads="1"/>
          </p:cNvSpPr>
          <p:nvPr/>
        </p:nvSpPr>
        <p:spPr bwMode="auto">
          <a:xfrm>
            <a:off x="1811338" y="5291138"/>
            <a:ext cx="825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t</a:t>
            </a:r>
            <a:endParaRPr lang="en-US"/>
          </a:p>
        </p:txBody>
      </p:sp>
      <p:sp>
        <p:nvSpPr>
          <p:cNvPr id="328748" name="Rectangle 44"/>
          <p:cNvSpPr>
            <a:spLocks noChangeArrowheads="1"/>
          </p:cNvSpPr>
          <p:nvPr/>
        </p:nvSpPr>
        <p:spPr bwMode="auto">
          <a:xfrm>
            <a:off x="1841500" y="5291138"/>
            <a:ext cx="1127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2</a:t>
            </a:r>
            <a:endParaRPr lang="en-US"/>
          </a:p>
        </p:txBody>
      </p:sp>
      <p:sp>
        <p:nvSpPr>
          <p:cNvPr id="328749" name="Rectangle 45"/>
          <p:cNvSpPr>
            <a:spLocks noChangeArrowheads="1"/>
          </p:cNvSpPr>
          <p:nvPr/>
        </p:nvSpPr>
        <p:spPr bwMode="auto">
          <a:xfrm>
            <a:off x="1900238" y="5291138"/>
            <a:ext cx="825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,</a:t>
            </a:r>
            <a:endParaRPr lang="en-US"/>
          </a:p>
        </p:txBody>
      </p:sp>
      <p:sp>
        <p:nvSpPr>
          <p:cNvPr id="328750" name="Rectangle 46"/>
          <p:cNvSpPr>
            <a:spLocks noChangeArrowheads="1"/>
          </p:cNvSpPr>
          <p:nvPr/>
        </p:nvSpPr>
        <p:spPr bwMode="auto">
          <a:xfrm>
            <a:off x="1933575" y="5291138"/>
            <a:ext cx="825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 </a:t>
            </a:r>
            <a:endParaRPr lang="en-US"/>
          </a:p>
        </p:txBody>
      </p:sp>
      <p:sp>
        <p:nvSpPr>
          <p:cNvPr id="328751" name="Rectangle 47"/>
          <p:cNvSpPr>
            <a:spLocks noChangeArrowheads="1"/>
          </p:cNvSpPr>
          <p:nvPr/>
        </p:nvSpPr>
        <p:spPr bwMode="auto">
          <a:xfrm>
            <a:off x="1963738" y="5291138"/>
            <a:ext cx="112712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EB7500"/>
                </a:solidFill>
                <a:latin typeface="Arial" charset="0"/>
              </a:rPr>
              <a:t>$</a:t>
            </a:r>
            <a:endParaRPr lang="en-US"/>
          </a:p>
        </p:txBody>
      </p:sp>
      <p:sp>
        <p:nvSpPr>
          <p:cNvPr id="328752" name="Rectangle 48"/>
          <p:cNvSpPr>
            <a:spLocks noChangeArrowheads="1"/>
          </p:cNvSpPr>
          <p:nvPr/>
        </p:nvSpPr>
        <p:spPr bwMode="auto">
          <a:xfrm>
            <a:off x="2022475" y="5291138"/>
            <a:ext cx="109538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EB7500"/>
                </a:solidFill>
                <a:latin typeface="Arial" charset="0"/>
              </a:rPr>
              <a:t>s</a:t>
            </a:r>
            <a:endParaRPr lang="en-US"/>
          </a:p>
        </p:txBody>
      </p:sp>
      <p:sp>
        <p:nvSpPr>
          <p:cNvPr id="328753" name="Rectangle 49"/>
          <p:cNvSpPr>
            <a:spLocks noChangeArrowheads="1"/>
          </p:cNvSpPr>
          <p:nvPr/>
        </p:nvSpPr>
        <p:spPr bwMode="auto">
          <a:xfrm>
            <a:off x="2079625" y="5291138"/>
            <a:ext cx="1127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EB7500"/>
                </a:solidFill>
                <a:latin typeface="Arial" charset="0"/>
              </a:rPr>
              <a:t>0</a:t>
            </a:r>
            <a:endParaRPr lang="en-US"/>
          </a:p>
        </p:txBody>
      </p:sp>
      <p:sp>
        <p:nvSpPr>
          <p:cNvPr id="328754" name="Rectangle 50"/>
          <p:cNvSpPr>
            <a:spLocks noChangeArrowheads="1"/>
          </p:cNvSpPr>
          <p:nvPr/>
        </p:nvSpPr>
        <p:spPr bwMode="auto">
          <a:xfrm>
            <a:off x="2141538" y="5291138"/>
            <a:ext cx="825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EB7500"/>
                </a:solidFill>
                <a:latin typeface="Arial" charset="0"/>
              </a:rPr>
              <a:t>,</a:t>
            </a:r>
            <a:endParaRPr lang="en-US"/>
          </a:p>
        </p:txBody>
      </p:sp>
      <p:sp>
        <p:nvSpPr>
          <p:cNvPr id="328755" name="Rectangle 51"/>
          <p:cNvSpPr>
            <a:spLocks noChangeArrowheads="1"/>
          </p:cNvSpPr>
          <p:nvPr/>
        </p:nvSpPr>
        <p:spPr bwMode="auto">
          <a:xfrm>
            <a:off x="2171700" y="5291138"/>
            <a:ext cx="825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EB7500"/>
                </a:solidFill>
                <a:latin typeface="Arial" charset="0"/>
              </a:rPr>
              <a:t> </a:t>
            </a:r>
            <a:endParaRPr lang="en-US"/>
          </a:p>
        </p:txBody>
      </p:sp>
      <p:sp>
        <p:nvSpPr>
          <p:cNvPr id="328756" name="Rectangle 52"/>
          <p:cNvSpPr>
            <a:spLocks noChangeArrowheads="1"/>
          </p:cNvSpPr>
          <p:nvPr/>
        </p:nvSpPr>
        <p:spPr bwMode="auto">
          <a:xfrm>
            <a:off x="2201863" y="5291138"/>
            <a:ext cx="112712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$</a:t>
            </a:r>
            <a:endParaRPr lang="en-US"/>
          </a:p>
        </p:txBody>
      </p:sp>
      <p:sp>
        <p:nvSpPr>
          <p:cNvPr id="328757" name="Rectangle 53"/>
          <p:cNvSpPr>
            <a:spLocks noChangeArrowheads="1"/>
          </p:cNvSpPr>
          <p:nvPr/>
        </p:nvSpPr>
        <p:spPr bwMode="auto">
          <a:xfrm>
            <a:off x="2265363" y="5291138"/>
            <a:ext cx="825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t</a:t>
            </a:r>
            <a:endParaRPr lang="en-US"/>
          </a:p>
        </p:txBody>
      </p:sp>
      <p:sp>
        <p:nvSpPr>
          <p:cNvPr id="328758" name="Rectangle 54"/>
          <p:cNvSpPr>
            <a:spLocks noChangeArrowheads="1"/>
          </p:cNvSpPr>
          <p:nvPr/>
        </p:nvSpPr>
        <p:spPr bwMode="auto">
          <a:xfrm>
            <a:off x="2293938" y="5291138"/>
            <a:ext cx="112712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3</a:t>
            </a:r>
            <a:endParaRPr lang="en-US"/>
          </a:p>
        </p:txBody>
      </p:sp>
      <p:sp>
        <p:nvSpPr>
          <p:cNvPr id="328759" name="Rectangle 55"/>
          <p:cNvSpPr>
            <a:spLocks noChangeArrowheads="1"/>
          </p:cNvSpPr>
          <p:nvPr/>
        </p:nvSpPr>
        <p:spPr bwMode="auto">
          <a:xfrm>
            <a:off x="1374775" y="4133850"/>
            <a:ext cx="1254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P</a:t>
            </a:r>
            <a:endParaRPr lang="en-US"/>
          </a:p>
        </p:txBody>
      </p:sp>
      <p:sp>
        <p:nvSpPr>
          <p:cNvPr id="328760" name="Rectangle 56"/>
          <p:cNvSpPr>
            <a:spLocks noChangeArrowheads="1"/>
          </p:cNvSpPr>
          <p:nvPr/>
        </p:nvSpPr>
        <p:spPr bwMode="auto">
          <a:xfrm>
            <a:off x="1447800" y="4133850"/>
            <a:ext cx="8890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r</a:t>
            </a:r>
            <a:endParaRPr lang="en-US"/>
          </a:p>
        </p:txBody>
      </p:sp>
      <p:sp>
        <p:nvSpPr>
          <p:cNvPr id="328761" name="Rectangle 57"/>
          <p:cNvSpPr>
            <a:spLocks noChangeArrowheads="1"/>
          </p:cNvSpPr>
          <p:nvPr/>
        </p:nvSpPr>
        <p:spPr bwMode="auto">
          <a:xfrm>
            <a:off x="1484313" y="4133850"/>
            <a:ext cx="109537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o</a:t>
            </a:r>
            <a:endParaRPr lang="en-US"/>
          </a:p>
        </p:txBody>
      </p:sp>
      <p:sp>
        <p:nvSpPr>
          <p:cNvPr id="328762" name="Rectangle 58"/>
          <p:cNvSpPr>
            <a:spLocks noChangeArrowheads="1"/>
          </p:cNvSpPr>
          <p:nvPr/>
        </p:nvSpPr>
        <p:spPr bwMode="auto">
          <a:xfrm>
            <a:off x="1546225" y="4133850"/>
            <a:ext cx="1127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g</a:t>
            </a:r>
            <a:endParaRPr lang="en-US"/>
          </a:p>
        </p:txBody>
      </p:sp>
      <p:sp>
        <p:nvSpPr>
          <p:cNvPr id="328763" name="Rectangle 59"/>
          <p:cNvSpPr>
            <a:spLocks noChangeArrowheads="1"/>
          </p:cNvSpPr>
          <p:nvPr/>
        </p:nvSpPr>
        <p:spPr bwMode="auto">
          <a:xfrm>
            <a:off x="1606550" y="4133850"/>
            <a:ext cx="8890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r</a:t>
            </a:r>
            <a:endParaRPr lang="en-US"/>
          </a:p>
        </p:txBody>
      </p:sp>
      <p:sp>
        <p:nvSpPr>
          <p:cNvPr id="328764" name="Rectangle 60"/>
          <p:cNvSpPr>
            <a:spLocks noChangeArrowheads="1"/>
          </p:cNvSpPr>
          <p:nvPr/>
        </p:nvSpPr>
        <p:spPr bwMode="auto">
          <a:xfrm>
            <a:off x="1643063" y="4133850"/>
            <a:ext cx="109537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a</a:t>
            </a:r>
            <a:endParaRPr lang="en-US"/>
          </a:p>
        </p:txBody>
      </p:sp>
      <p:sp>
        <p:nvSpPr>
          <p:cNvPr id="328765" name="Rectangle 61"/>
          <p:cNvSpPr>
            <a:spLocks noChangeArrowheads="1"/>
          </p:cNvSpPr>
          <p:nvPr/>
        </p:nvSpPr>
        <p:spPr bwMode="auto">
          <a:xfrm>
            <a:off x="1704975" y="4133850"/>
            <a:ext cx="1460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m</a:t>
            </a:r>
            <a:endParaRPr lang="en-US"/>
          </a:p>
        </p:txBody>
      </p:sp>
      <p:sp>
        <p:nvSpPr>
          <p:cNvPr id="328766" name="Rectangle 62"/>
          <p:cNvSpPr>
            <a:spLocks noChangeArrowheads="1"/>
          </p:cNvSpPr>
          <p:nvPr/>
        </p:nvSpPr>
        <p:spPr bwMode="auto">
          <a:xfrm>
            <a:off x="1798638" y="4133850"/>
            <a:ext cx="134937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328767" name="Rectangle 63"/>
          <p:cNvSpPr>
            <a:spLocks noChangeArrowheads="1"/>
          </p:cNvSpPr>
          <p:nvPr/>
        </p:nvSpPr>
        <p:spPr bwMode="auto">
          <a:xfrm>
            <a:off x="1374775" y="4265613"/>
            <a:ext cx="109538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e</a:t>
            </a:r>
            <a:endParaRPr lang="en-US"/>
          </a:p>
        </p:txBody>
      </p:sp>
      <p:sp>
        <p:nvSpPr>
          <p:cNvPr id="328768" name="Rectangle 64"/>
          <p:cNvSpPr>
            <a:spLocks noChangeArrowheads="1"/>
          </p:cNvSpPr>
          <p:nvPr/>
        </p:nvSpPr>
        <p:spPr bwMode="auto">
          <a:xfrm>
            <a:off x="1435100" y="4265613"/>
            <a:ext cx="103188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x</a:t>
            </a:r>
            <a:endParaRPr lang="en-US"/>
          </a:p>
        </p:txBody>
      </p:sp>
      <p:sp>
        <p:nvSpPr>
          <p:cNvPr id="328769" name="Rectangle 65"/>
          <p:cNvSpPr>
            <a:spLocks noChangeArrowheads="1"/>
          </p:cNvSpPr>
          <p:nvPr/>
        </p:nvSpPr>
        <p:spPr bwMode="auto">
          <a:xfrm>
            <a:off x="1490663" y="4265613"/>
            <a:ext cx="109537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e</a:t>
            </a:r>
            <a:endParaRPr lang="en-US"/>
          </a:p>
        </p:txBody>
      </p:sp>
      <p:sp>
        <p:nvSpPr>
          <p:cNvPr id="328770" name="Rectangle 66"/>
          <p:cNvSpPr>
            <a:spLocks noChangeArrowheads="1"/>
          </p:cNvSpPr>
          <p:nvPr/>
        </p:nvSpPr>
        <p:spPr bwMode="auto">
          <a:xfrm>
            <a:off x="1550988" y="4265613"/>
            <a:ext cx="109537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c</a:t>
            </a:r>
            <a:endParaRPr lang="en-US"/>
          </a:p>
        </p:txBody>
      </p:sp>
      <p:sp>
        <p:nvSpPr>
          <p:cNvPr id="328771" name="Rectangle 67"/>
          <p:cNvSpPr>
            <a:spLocks noChangeArrowheads="1"/>
          </p:cNvSpPr>
          <p:nvPr/>
        </p:nvSpPr>
        <p:spPr bwMode="auto">
          <a:xfrm>
            <a:off x="1606550" y="4265613"/>
            <a:ext cx="1127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u</a:t>
            </a:r>
            <a:endParaRPr lang="en-US"/>
          </a:p>
        </p:txBody>
      </p:sp>
      <p:sp>
        <p:nvSpPr>
          <p:cNvPr id="328772" name="Rectangle 68"/>
          <p:cNvSpPr>
            <a:spLocks noChangeArrowheads="1"/>
          </p:cNvSpPr>
          <p:nvPr/>
        </p:nvSpPr>
        <p:spPr bwMode="auto">
          <a:xfrm>
            <a:off x="1670050" y="4265613"/>
            <a:ext cx="825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t</a:t>
            </a:r>
            <a:endParaRPr lang="en-US"/>
          </a:p>
        </p:txBody>
      </p:sp>
      <p:sp>
        <p:nvSpPr>
          <p:cNvPr id="328773" name="Rectangle 69"/>
          <p:cNvSpPr>
            <a:spLocks noChangeArrowheads="1"/>
          </p:cNvSpPr>
          <p:nvPr/>
        </p:nvSpPr>
        <p:spPr bwMode="auto">
          <a:xfrm>
            <a:off x="1698625" y="4265613"/>
            <a:ext cx="73025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i</a:t>
            </a:r>
            <a:endParaRPr lang="en-US"/>
          </a:p>
        </p:txBody>
      </p:sp>
      <p:sp>
        <p:nvSpPr>
          <p:cNvPr id="328774" name="Rectangle 70"/>
          <p:cNvSpPr>
            <a:spLocks noChangeArrowheads="1"/>
          </p:cNvSpPr>
          <p:nvPr/>
        </p:nvSpPr>
        <p:spPr bwMode="auto">
          <a:xfrm>
            <a:off x="1722438" y="4265613"/>
            <a:ext cx="109537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o</a:t>
            </a:r>
            <a:endParaRPr lang="en-US"/>
          </a:p>
        </p:txBody>
      </p:sp>
      <p:sp>
        <p:nvSpPr>
          <p:cNvPr id="328775" name="Rectangle 71"/>
          <p:cNvSpPr>
            <a:spLocks noChangeArrowheads="1"/>
          </p:cNvSpPr>
          <p:nvPr/>
        </p:nvSpPr>
        <p:spPr bwMode="auto">
          <a:xfrm>
            <a:off x="1784350" y="4265613"/>
            <a:ext cx="1127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n</a:t>
            </a:r>
            <a:endParaRPr lang="en-US"/>
          </a:p>
        </p:txBody>
      </p:sp>
      <p:sp>
        <p:nvSpPr>
          <p:cNvPr id="328776" name="Rectangle 72"/>
          <p:cNvSpPr>
            <a:spLocks noChangeArrowheads="1"/>
          </p:cNvSpPr>
          <p:nvPr/>
        </p:nvSpPr>
        <p:spPr bwMode="auto">
          <a:xfrm>
            <a:off x="1844675" y="4265613"/>
            <a:ext cx="134938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328777" name="Rectangle 73"/>
          <p:cNvSpPr>
            <a:spLocks noChangeArrowheads="1"/>
          </p:cNvSpPr>
          <p:nvPr/>
        </p:nvSpPr>
        <p:spPr bwMode="auto">
          <a:xfrm>
            <a:off x="1374775" y="4394200"/>
            <a:ext cx="109538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o</a:t>
            </a:r>
            <a:endParaRPr lang="en-US"/>
          </a:p>
        </p:txBody>
      </p:sp>
      <p:sp>
        <p:nvSpPr>
          <p:cNvPr id="328778" name="Rectangle 74"/>
          <p:cNvSpPr>
            <a:spLocks noChangeArrowheads="1"/>
          </p:cNvSpPr>
          <p:nvPr/>
        </p:nvSpPr>
        <p:spPr bwMode="auto">
          <a:xfrm>
            <a:off x="1435100" y="4394200"/>
            <a:ext cx="8890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r</a:t>
            </a:r>
            <a:endParaRPr lang="en-US"/>
          </a:p>
        </p:txBody>
      </p:sp>
      <p:sp>
        <p:nvSpPr>
          <p:cNvPr id="328779" name="Rectangle 75"/>
          <p:cNvSpPr>
            <a:spLocks noChangeArrowheads="1"/>
          </p:cNvSpPr>
          <p:nvPr/>
        </p:nvSpPr>
        <p:spPr bwMode="auto">
          <a:xfrm>
            <a:off x="1471613" y="4394200"/>
            <a:ext cx="112712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d</a:t>
            </a:r>
            <a:endParaRPr lang="en-US"/>
          </a:p>
        </p:txBody>
      </p:sp>
      <p:sp>
        <p:nvSpPr>
          <p:cNvPr id="328780" name="Rectangle 76"/>
          <p:cNvSpPr>
            <a:spLocks noChangeArrowheads="1"/>
          </p:cNvSpPr>
          <p:nvPr/>
        </p:nvSpPr>
        <p:spPr bwMode="auto">
          <a:xfrm>
            <a:off x="1533525" y="4394200"/>
            <a:ext cx="109538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e</a:t>
            </a:r>
            <a:endParaRPr lang="en-US"/>
          </a:p>
        </p:txBody>
      </p:sp>
      <p:sp>
        <p:nvSpPr>
          <p:cNvPr id="328781" name="Rectangle 77"/>
          <p:cNvSpPr>
            <a:spLocks noChangeArrowheads="1"/>
          </p:cNvSpPr>
          <p:nvPr/>
        </p:nvSpPr>
        <p:spPr bwMode="auto">
          <a:xfrm>
            <a:off x="1593850" y="4394200"/>
            <a:ext cx="8890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r</a:t>
            </a:r>
            <a:endParaRPr lang="en-US"/>
          </a:p>
        </p:txBody>
      </p:sp>
      <p:sp>
        <p:nvSpPr>
          <p:cNvPr id="328782" name="Rectangle 78"/>
          <p:cNvSpPr>
            <a:spLocks noChangeArrowheads="1"/>
          </p:cNvSpPr>
          <p:nvPr/>
        </p:nvSpPr>
        <p:spPr bwMode="auto">
          <a:xfrm>
            <a:off x="1633538" y="4394200"/>
            <a:ext cx="134937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328783" name="Rectangle 79"/>
          <p:cNvSpPr>
            <a:spLocks noChangeArrowheads="1"/>
          </p:cNvSpPr>
          <p:nvPr/>
        </p:nvSpPr>
        <p:spPr bwMode="auto">
          <a:xfrm>
            <a:off x="1374775" y="4527550"/>
            <a:ext cx="8890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(</a:t>
            </a:r>
            <a:endParaRPr lang="en-US"/>
          </a:p>
        </p:txBody>
      </p:sp>
      <p:sp>
        <p:nvSpPr>
          <p:cNvPr id="328784" name="Rectangle 80"/>
          <p:cNvSpPr>
            <a:spLocks noChangeArrowheads="1"/>
          </p:cNvSpPr>
          <p:nvPr/>
        </p:nvSpPr>
        <p:spPr bwMode="auto">
          <a:xfrm>
            <a:off x="1411288" y="4527550"/>
            <a:ext cx="73025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i</a:t>
            </a:r>
            <a:endParaRPr lang="en-US"/>
          </a:p>
        </p:txBody>
      </p:sp>
      <p:sp>
        <p:nvSpPr>
          <p:cNvPr id="328785" name="Rectangle 81"/>
          <p:cNvSpPr>
            <a:spLocks noChangeArrowheads="1"/>
          </p:cNvSpPr>
          <p:nvPr/>
        </p:nvSpPr>
        <p:spPr bwMode="auto">
          <a:xfrm>
            <a:off x="1435100" y="4527550"/>
            <a:ext cx="1127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n</a:t>
            </a:r>
            <a:endParaRPr lang="en-US"/>
          </a:p>
        </p:txBody>
      </p:sp>
      <p:sp>
        <p:nvSpPr>
          <p:cNvPr id="328786" name="Rectangle 82"/>
          <p:cNvSpPr>
            <a:spLocks noChangeArrowheads="1"/>
          </p:cNvSpPr>
          <p:nvPr/>
        </p:nvSpPr>
        <p:spPr bwMode="auto">
          <a:xfrm>
            <a:off x="1497013" y="4527550"/>
            <a:ext cx="825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 </a:t>
            </a:r>
            <a:endParaRPr lang="en-US"/>
          </a:p>
        </p:txBody>
      </p:sp>
      <p:sp>
        <p:nvSpPr>
          <p:cNvPr id="328787" name="Rectangle 83"/>
          <p:cNvSpPr>
            <a:spLocks noChangeArrowheads="1"/>
          </p:cNvSpPr>
          <p:nvPr/>
        </p:nvSpPr>
        <p:spPr bwMode="auto">
          <a:xfrm>
            <a:off x="1527175" y="4527550"/>
            <a:ext cx="73025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i</a:t>
            </a:r>
            <a:endParaRPr lang="en-US"/>
          </a:p>
        </p:txBody>
      </p:sp>
      <p:sp>
        <p:nvSpPr>
          <p:cNvPr id="328788" name="Rectangle 84"/>
          <p:cNvSpPr>
            <a:spLocks noChangeArrowheads="1"/>
          </p:cNvSpPr>
          <p:nvPr/>
        </p:nvSpPr>
        <p:spPr bwMode="auto">
          <a:xfrm>
            <a:off x="1550988" y="4527550"/>
            <a:ext cx="112712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n</a:t>
            </a:r>
            <a:endParaRPr lang="en-US"/>
          </a:p>
        </p:txBody>
      </p:sp>
      <p:sp>
        <p:nvSpPr>
          <p:cNvPr id="328789" name="Rectangle 85"/>
          <p:cNvSpPr>
            <a:spLocks noChangeArrowheads="1"/>
          </p:cNvSpPr>
          <p:nvPr/>
        </p:nvSpPr>
        <p:spPr bwMode="auto">
          <a:xfrm>
            <a:off x="1612900" y="4527550"/>
            <a:ext cx="109538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s</a:t>
            </a:r>
            <a:endParaRPr lang="en-US"/>
          </a:p>
        </p:txBody>
      </p:sp>
      <p:sp>
        <p:nvSpPr>
          <p:cNvPr id="328790" name="Rectangle 86"/>
          <p:cNvSpPr>
            <a:spLocks noChangeArrowheads="1"/>
          </p:cNvSpPr>
          <p:nvPr/>
        </p:nvSpPr>
        <p:spPr bwMode="auto">
          <a:xfrm>
            <a:off x="1670050" y="4527550"/>
            <a:ext cx="825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t</a:t>
            </a:r>
            <a:endParaRPr lang="en-US"/>
          </a:p>
        </p:txBody>
      </p:sp>
      <p:sp>
        <p:nvSpPr>
          <p:cNvPr id="328791" name="Rectangle 87"/>
          <p:cNvSpPr>
            <a:spLocks noChangeArrowheads="1"/>
          </p:cNvSpPr>
          <p:nvPr/>
        </p:nvSpPr>
        <p:spPr bwMode="auto">
          <a:xfrm>
            <a:off x="1698625" y="4527550"/>
            <a:ext cx="8890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r</a:t>
            </a:r>
            <a:endParaRPr lang="en-US"/>
          </a:p>
        </p:txBody>
      </p:sp>
      <p:sp>
        <p:nvSpPr>
          <p:cNvPr id="328792" name="Rectangle 88"/>
          <p:cNvSpPr>
            <a:spLocks noChangeArrowheads="1"/>
          </p:cNvSpPr>
          <p:nvPr/>
        </p:nvSpPr>
        <p:spPr bwMode="auto">
          <a:xfrm>
            <a:off x="1735138" y="4527550"/>
            <a:ext cx="112712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u</a:t>
            </a:r>
            <a:endParaRPr lang="en-US"/>
          </a:p>
        </p:txBody>
      </p:sp>
      <p:sp>
        <p:nvSpPr>
          <p:cNvPr id="328793" name="Rectangle 89"/>
          <p:cNvSpPr>
            <a:spLocks noChangeArrowheads="1"/>
          </p:cNvSpPr>
          <p:nvPr/>
        </p:nvSpPr>
        <p:spPr bwMode="auto">
          <a:xfrm>
            <a:off x="1795463" y="4527550"/>
            <a:ext cx="109537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c</a:t>
            </a:r>
            <a:endParaRPr lang="en-US"/>
          </a:p>
        </p:txBody>
      </p:sp>
      <p:sp>
        <p:nvSpPr>
          <p:cNvPr id="328794" name="Rectangle 90"/>
          <p:cNvSpPr>
            <a:spLocks noChangeArrowheads="1"/>
          </p:cNvSpPr>
          <p:nvPr/>
        </p:nvSpPr>
        <p:spPr bwMode="auto">
          <a:xfrm>
            <a:off x="1851025" y="4527550"/>
            <a:ext cx="825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t</a:t>
            </a:r>
            <a:endParaRPr lang="en-US"/>
          </a:p>
        </p:txBody>
      </p:sp>
      <p:sp>
        <p:nvSpPr>
          <p:cNvPr id="328795" name="Rectangle 91"/>
          <p:cNvSpPr>
            <a:spLocks noChangeArrowheads="1"/>
          </p:cNvSpPr>
          <p:nvPr/>
        </p:nvSpPr>
        <p:spPr bwMode="auto">
          <a:xfrm>
            <a:off x="1881188" y="4527550"/>
            <a:ext cx="73025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i</a:t>
            </a:r>
            <a:endParaRPr lang="en-US"/>
          </a:p>
        </p:txBody>
      </p:sp>
      <p:sp>
        <p:nvSpPr>
          <p:cNvPr id="328796" name="Rectangle 92"/>
          <p:cNvSpPr>
            <a:spLocks noChangeArrowheads="1"/>
          </p:cNvSpPr>
          <p:nvPr/>
        </p:nvSpPr>
        <p:spPr bwMode="auto">
          <a:xfrm>
            <a:off x="1908175" y="4527550"/>
            <a:ext cx="109538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o</a:t>
            </a:r>
            <a:endParaRPr lang="en-US"/>
          </a:p>
        </p:txBody>
      </p:sp>
      <p:sp>
        <p:nvSpPr>
          <p:cNvPr id="328797" name="Rectangle 93"/>
          <p:cNvSpPr>
            <a:spLocks noChangeArrowheads="1"/>
          </p:cNvSpPr>
          <p:nvPr/>
        </p:nvSpPr>
        <p:spPr bwMode="auto">
          <a:xfrm>
            <a:off x="1966913" y="4527550"/>
            <a:ext cx="112712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n</a:t>
            </a:r>
            <a:endParaRPr lang="en-US"/>
          </a:p>
        </p:txBody>
      </p:sp>
      <p:sp>
        <p:nvSpPr>
          <p:cNvPr id="328798" name="Rectangle 94"/>
          <p:cNvSpPr>
            <a:spLocks noChangeArrowheads="1"/>
          </p:cNvSpPr>
          <p:nvPr/>
        </p:nvSpPr>
        <p:spPr bwMode="auto">
          <a:xfrm>
            <a:off x="2030413" y="4527550"/>
            <a:ext cx="109537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s</a:t>
            </a:r>
            <a:endParaRPr lang="en-US"/>
          </a:p>
        </p:txBody>
      </p:sp>
      <p:sp>
        <p:nvSpPr>
          <p:cNvPr id="328799" name="Rectangle 95"/>
          <p:cNvSpPr>
            <a:spLocks noChangeArrowheads="1"/>
          </p:cNvSpPr>
          <p:nvPr/>
        </p:nvSpPr>
        <p:spPr bwMode="auto">
          <a:xfrm>
            <a:off x="2085975" y="4527550"/>
            <a:ext cx="8890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)</a:t>
            </a:r>
            <a:endParaRPr lang="en-US"/>
          </a:p>
        </p:txBody>
      </p:sp>
      <p:sp>
        <p:nvSpPr>
          <p:cNvPr id="328800" name="Freeform 96"/>
          <p:cNvSpPr>
            <a:spLocks/>
          </p:cNvSpPr>
          <p:nvPr/>
        </p:nvSpPr>
        <p:spPr bwMode="auto">
          <a:xfrm>
            <a:off x="4451350" y="4676775"/>
            <a:ext cx="134938" cy="260350"/>
          </a:xfrm>
          <a:custGeom>
            <a:avLst/>
            <a:gdLst/>
            <a:ahLst/>
            <a:cxnLst>
              <a:cxn ang="0">
                <a:pos x="85" y="162"/>
              </a:cxn>
              <a:cxn ang="0">
                <a:pos x="0" y="164"/>
              </a:cxn>
              <a:cxn ang="0">
                <a:pos x="0" y="0"/>
              </a:cxn>
              <a:cxn ang="0">
                <a:pos x="85" y="0"/>
              </a:cxn>
              <a:cxn ang="0">
                <a:pos x="85" y="162"/>
              </a:cxn>
            </a:cxnLst>
            <a:rect l="0" t="0" r="r" b="b"/>
            <a:pathLst>
              <a:path w="85" h="164">
                <a:moveTo>
                  <a:pt x="85" y="162"/>
                </a:moveTo>
                <a:lnTo>
                  <a:pt x="0" y="164"/>
                </a:lnTo>
                <a:lnTo>
                  <a:pt x="0" y="0"/>
                </a:lnTo>
                <a:lnTo>
                  <a:pt x="85" y="0"/>
                </a:lnTo>
                <a:lnTo>
                  <a:pt x="85" y="162"/>
                </a:lnTo>
                <a:close/>
              </a:path>
            </a:pathLst>
          </a:custGeom>
          <a:solidFill>
            <a:srgbClr val="CCCC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01" name="Freeform 97"/>
          <p:cNvSpPr>
            <a:spLocks/>
          </p:cNvSpPr>
          <p:nvPr/>
        </p:nvSpPr>
        <p:spPr bwMode="auto">
          <a:xfrm>
            <a:off x="4451350" y="4676775"/>
            <a:ext cx="134938" cy="260350"/>
          </a:xfrm>
          <a:custGeom>
            <a:avLst/>
            <a:gdLst/>
            <a:ahLst/>
            <a:cxnLst>
              <a:cxn ang="0">
                <a:pos x="85" y="162"/>
              </a:cxn>
              <a:cxn ang="0">
                <a:pos x="0" y="164"/>
              </a:cxn>
              <a:cxn ang="0">
                <a:pos x="0" y="0"/>
              </a:cxn>
              <a:cxn ang="0">
                <a:pos x="85" y="0"/>
              </a:cxn>
            </a:cxnLst>
            <a:rect l="0" t="0" r="r" b="b"/>
            <a:pathLst>
              <a:path w="85" h="164">
                <a:moveTo>
                  <a:pt x="85" y="162"/>
                </a:moveTo>
                <a:lnTo>
                  <a:pt x="0" y="164"/>
                </a:lnTo>
                <a:lnTo>
                  <a:pt x="0" y="0"/>
                </a:lnTo>
                <a:lnTo>
                  <a:pt x="85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02" name="Line 98"/>
          <p:cNvSpPr>
            <a:spLocks noChangeShapeType="1"/>
          </p:cNvSpPr>
          <p:nvPr/>
        </p:nvSpPr>
        <p:spPr bwMode="auto">
          <a:xfrm flipV="1">
            <a:off x="4725988" y="4676775"/>
            <a:ext cx="1587" cy="257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03" name="Line 99"/>
          <p:cNvSpPr>
            <a:spLocks noChangeShapeType="1"/>
          </p:cNvSpPr>
          <p:nvPr/>
        </p:nvSpPr>
        <p:spPr bwMode="auto">
          <a:xfrm flipH="1">
            <a:off x="4583113" y="4673600"/>
            <a:ext cx="14287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04" name="Line 100"/>
          <p:cNvSpPr>
            <a:spLocks noChangeShapeType="1"/>
          </p:cNvSpPr>
          <p:nvPr/>
        </p:nvSpPr>
        <p:spPr bwMode="auto">
          <a:xfrm flipH="1">
            <a:off x="4583113" y="4933950"/>
            <a:ext cx="14287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05" name="Line 101"/>
          <p:cNvSpPr>
            <a:spLocks noChangeShapeType="1"/>
          </p:cNvSpPr>
          <p:nvPr/>
        </p:nvSpPr>
        <p:spPr bwMode="auto">
          <a:xfrm>
            <a:off x="4225925" y="4805363"/>
            <a:ext cx="2222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06" name="Freeform 102"/>
          <p:cNvSpPr>
            <a:spLocks/>
          </p:cNvSpPr>
          <p:nvPr/>
        </p:nvSpPr>
        <p:spPr bwMode="auto">
          <a:xfrm>
            <a:off x="3108325" y="4676775"/>
            <a:ext cx="125413" cy="260350"/>
          </a:xfrm>
          <a:custGeom>
            <a:avLst/>
            <a:gdLst/>
            <a:ahLst/>
            <a:cxnLst>
              <a:cxn ang="0">
                <a:pos x="0" y="162"/>
              </a:cxn>
              <a:cxn ang="0">
                <a:pos x="79" y="164"/>
              </a:cxn>
              <a:cxn ang="0">
                <a:pos x="79" y="0"/>
              </a:cxn>
              <a:cxn ang="0">
                <a:pos x="0" y="0"/>
              </a:cxn>
              <a:cxn ang="0">
                <a:pos x="0" y="162"/>
              </a:cxn>
            </a:cxnLst>
            <a:rect l="0" t="0" r="r" b="b"/>
            <a:pathLst>
              <a:path w="79" h="164">
                <a:moveTo>
                  <a:pt x="0" y="162"/>
                </a:moveTo>
                <a:lnTo>
                  <a:pt x="79" y="164"/>
                </a:lnTo>
                <a:lnTo>
                  <a:pt x="79" y="0"/>
                </a:lnTo>
                <a:lnTo>
                  <a:pt x="0" y="0"/>
                </a:lnTo>
                <a:lnTo>
                  <a:pt x="0" y="162"/>
                </a:lnTo>
                <a:close/>
              </a:path>
            </a:pathLst>
          </a:custGeom>
          <a:solidFill>
            <a:srgbClr val="CCCC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07" name="Freeform 103"/>
          <p:cNvSpPr>
            <a:spLocks/>
          </p:cNvSpPr>
          <p:nvPr/>
        </p:nvSpPr>
        <p:spPr bwMode="auto">
          <a:xfrm>
            <a:off x="3108325" y="4676775"/>
            <a:ext cx="125413" cy="260350"/>
          </a:xfrm>
          <a:custGeom>
            <a:avLst/>
            <a:gdLst/>
            <a:ahLst/>
            <a:cxnLst>
              <a:cxn ang="0">
                <a:pos x="0" y="162"/>
              </a:cxn>
              <a:cxn ang="0">
                <a:pos x="79" y="164"/>
              </a:cxn>
              <a:cxn ang="0">
                <a:pos x="79" y="0"/>
              </a:cxn>
              <a:cxn ang="0">
                <a:pos x="0" y="0"/>
              </a:cxn>
            </a:cxnLst>
            <a:rect l="0" t="0" r="r" b="b"/>
            <a:pathLst>
              <a:path w="79" h="164">
                <a:moveTo>
                  <a:pt x="0" y="162"/>
                </a:moveTo>
                <a:lnTo>
                  <a:pt x="79" y="164"/>
                </a:lnTo>
                <a:lnTo>
                  <a:pt x="79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08" name="Line 104"/>
          <p:cNvSpPr>
            <a:spLocks noChangeShapeType="1"/>
          </p:cNvSpPr>
          <p:nvPr/>
        </p:nvSpPr>
        <p:spPr bwMode="auto">
          <a:xfrm flipV="1">
            <a:off x="2982913" y="4676775"/>
            <a:ext cx="3175" cy="257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09" name="Line 105"/>
          <p:cNvSpPr>
            <a:spLocks noChangeShapeType="1"/>
          </p:cNvSpPr>
          <p:nvPr/>
        </p:nvSpPr>
        <p:spPr bwMode="auto">
          <a:xfrm>
            <a:off x="2982913" y="4673600"/>
            <a:ext cx="131762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10" name="Line 106"/>
          <p:cNvSpPr>
            <a:spLocks noChangeShapeType="1"/>
          </p:cNvSpPr>
          <p:nvPr/>
        </p:nvSpPr>
        <p:spPr bwMode="auto">
          <a:xfrm>
            <a:off x="2982913" y="4933950"/>
            <a:ext cx="131762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11" name="Freeform 107"/>
          <p:cNvSpPr>
            <a:spLocks/>
          </p:cNvSpPr>
          <p:nvPr/>
        </p:nvSpPr>
        <p:spPr bwMode="auto">
          <a:xfrm>
            <a:off x="2578100" y="4676775"/>
            <a:ext cx="127000" cy="260350"/>
          </a:xfrm>
          <a:custGeom>
            <a:avLst/>
            <a:gdLst/>
            <a:ahLst/>
            <a:cxnLst>
              <a:cxn ang="0">
                <a:pos x="0" y="162"/>
              </a:cxn>
              <a:cxn ang="0">
                <a:pos x="80" y="164"/>
              </a:cxn>
              <a:cxn ang="0">
                <a:pos x="80" y="0"/>
              </a:cxn>
              <a:cxn ang="0">
                <a:pos x="3" y="0"/>
              </a:cxn>
              <a:cxn ang="0">
                <a:pos x="0" y="162"/>
              </a:cxn>
            </a:cxnLst>
            <a:rect l="0" t="0" r="r" b="b"/>
            <a:pathLst>
              <a:path w="80" h="164">
                <a:moveTo>
                  <a:pt x="0" y="162"/>
                </a:moveTo>
                <a:lnTo>
                  <a:pt x="80" y="164"/>
                </a:lnTo>
                <a:lnTo>
                  <a:pt x="80" y="0"/>
                </a:lnTo>
                <a:lnTo>
                  <a:pt x="3" y="0"/>
                </a:lnTo>
                <a:lnTo>
                  <a:pt x="0" y="162"/>
                </a:lnTo>
                <a:close/>
              </a:path>
            </a:pathLst>
          </a:custGeom>
          <a:solidFill>
            <a:srgbClr val="CCCC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12" name="Freeform 108"/>
          <p:cNvSpPr>
            <a:spLocks/>
          </p:cNvSpPr>
          <p:nvPr/>
        </p:nvSpPr>
        <p:spPr bwMode="auto">
          <a:xfrm>
            <a:off x="2578100" y="4676775"/>
            <a:ext cx="127000" cy="260350"/>
          </a:xfrm>
          <a:custGeom>
            <a:avLst/>
            <a:gdLst/>
            <a:ahLst/>
            <a:cxnLst>
              <a:cxn ang="0">
                <a:pos x="0" y="162"/>
              </a:cxn>
              <a:cxn ang="0">
                <a:pos x="80" y="164"/>
              </a:cxn>
              <a:cxn ang="0">
                <a:pos x="80" y="0"/>
              </a:cxn>
              <a:cxn ang="0">
                <a:pos x="3" y="0"/>
              </a:cxn>
            </a:cxnLst>
            <a:rect l="0" t="0" r="r" b="b"/>
            <a:pathLst>
              <a:path w="80" h="164">
                <a:moveTo>
                  <a:pt x="0" y="162"/>
                </a:moveTo>
                <a:lnTo>
                  <a:pt x="80" y="164"/>
                </a:lnTo>
                <a:lnTo>
                  <a:pt x="80" y="0"/>
                </a:lnTo>
                <a:lnTo>
                  <a:pt x="3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13" name="Freeform 109"/>
          <p:cNvSpPr>
            <a:spLocks/>
          </p:cNvSpPr>
          <p:nvPr/>
        </p:nvSpPr>
        <p:spPr bwMode="auto">
          <a:xfrm>
            <a:off x="2455863" y="4673600"/>
            <a:ext cx="127000" cy="263525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2"/>
              </a:cxn>
              <a:cxn ang="0">
                <a:pos x="0" y="166"/>
              </a:cxn>
              <a:cxn ang="0">
                <a:pos x="80" y="166"/>
              </a:cxn>
            </a:cxnLst>
            <a:rect l="0" t="0" r="r" b="b"/>
            <a:pathLst>
              <a:path w="80" h="166">
                <a:moveTo>
                  <a:pt x="77" y="0"/>
                </a:moveTo>
                <a:lnTo>
                  <a:pt x="0" y="2"/>
                </a:lnTo>
                <a:lnTo>
                  <a:pt x="0" y="166"/>
                </a:lnTo>
                <a:lnTo>
                  <a:pt x="80" y="166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14" name="Rectangle 110"/>
          <p:cNvSpPr>
            <a:spLocks noChangeArrowheads="1"/>
          </p:cNvSpPr>
          <p:nvPr/>
        </p:nvSpPr>
        <p:spPr bwMode="auto">
          <a:xfrm>
            <a:off x="2538413" y="4735513"/>
            <a:ext cx="79375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I</a:t>
            </a:r>
            <a:endParaRPr lang="en-US"/>
          </a:p>
        </p:txBody>
      </p:sp>
      <p:sp>
        <p:nvSpPr>
          <p:cNvPr id="328815" name="Rectangle 111"/>
          <p:cNvSpPr>
            <a:spLocks noChangeArrowheads="1"/>
          </p:cNvSpPr>
          <p:nvPr/>
        </p:nvSpPr>
        <p:spPr bwMode="auto">
          <a:xfrm>
            <a:off x="2568575" y="4735513"/>
            <a:ext cx="11906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F</a:t>
            </a:r>
            <a:endParaRPr lang="en-US"/>
          </a:p>
        </p:txBody>
      </p:sp>
      <p:sp>
        <p:nvSpPr>
          <p:cNvPr id="328816" name="Rectangle 112"/>
          <p:cNvSpPr>
            <a:spLocks noChangeArrowheads="1"/>
          </p:cNvSpPr>
          <p:nvPr/>
        </p:nvSpPr>
        <p:spPr bwMode="auto">
          <a:xfrm>
            <a:off x="3054350" y="4735513"/>
            <a:ext cx="79375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I</a:t>
            </a:r>
            <a:endParaRPr lang="en-US"/>
          </a:p>
        </p:txBody>
      </p:sp>
      <p:sp>
        <p:nvSpPr>
          <p:cNvPr id="328817" name="Rectangle 113"/>
          <p:cNvSpPr>
            <a:spLocks noChangeArrowheads="1"/>
          </p:cNvSpPr>
          <p:nvPr/>
        </p:nvSpPr>
        <p:spPr bwMode="auto">
          <a:xfrm>
            <a:off x="3087688" y="4735513"/>
            <a:ext cx="131762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D</a:t>
            </a:r>
            <a:endParaRPr lang="en-US"/>
          </a:p>
        </p:txBody>
      </p:sp>
      <p:sp>
        <p:nvSpPr>
          <p:cNvPr id="328818" name="Line 114"/>
          <p:cNvSpPr>
            <a:spLocks noChangeShapeType="1"/>
          </p:cNvSpPr>
          <p:nvPr/>
        </p:nvSpPr>
        <p:spPr bwMode="auto">
          <a:xfrm>
            <a:off x="2714625" y="4805363"/>
            <a:ext cx="2714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19" name="Line 115"/>
          <p:cNvSpPr>
            <a:spLocks noChangeShapeType="1"/>
          </p:cNvSpPr>
          <p:nvPr/>
        </p:nvSpPr>
        <p:spPr bwMode="auto">
          <a:xfrm>
            <a:off x="3240088" y="4741863"/>
            <a:ext cx="261937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20" name="Line 116"/>
          <p:cNvSpPr>
            <a:spLocks noChangeShapeType="1"/>
          </p:cNvSpPr>
          <p:nvPr/>
        </p:nvSpPr>
        <p:spPr bwMode="auto">
          <a:xfrm>
            <a:off x="3694113" y="4805363"/>
            <a:ext cx="284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21" name="Line 117"/>
          <p:cNvSpPr>
            <a:spLocks noChangeShapeType="1"/>
          </p:cNvSpPr>
          <p:nvPr/>
        </p:nvSpPr>
        <p:spPr bwMode="auto">
          <a:xfrm>
            <a:off x="3240088" y="4864100"/>
            <a:ext cx="261937" cy="4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22" name="Freeform 118"/>
          <p:cNvSpPr>
            <a:spLocks/>
          </p:cNvSpPr>
          <p:nvPr/>
        </p:nvSpPr>
        <p:spPr bwMode="auto">
          <a:xfrm>
            <a:off x="2919413" y="4741863"/>
            <a:ext cx="63500" cy="63500"/>
          </a:xfrm>
          <a:custGeom>
            <a:avLst/>
            <a:gdLst/>
            <a:ahLst/>
            <a:cxnLst>
              <a:cxn ang="0">
                <a:pos x="0" y="40"/>
              </a:cxn>
              <a:cxn ang="0">
                <a:pos x="2" y="0"/>
              </a:cxn>
              <a:cxn ang="0">
                <a:pos x="40" y="0"/>
              </a:cxn>
            </a:cxnLst>
            <a:rect l="0" t="0" r="r" b="b"/>
            <a:pathLst>
              <a:path w="40" h="40">
                <a:moveTo>
                  <a:pt x="0" y="40"/>
                </a:moveTo>
                <a:lnTo>
                  <a:pt x="2" y="0"/>
                </a:lnTo>
                <a:lnTo>
                  <a:pt x="40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23" name="Rectangle 119"/>
          <p:cNvSpPr>
            <a:spLocks noChangeArrowheads="1"/>
          </p:cNvSpPr>
          <p:nvPr/>
        </p:nvSpPr>
        <p:spPr bwMode="auto">
          <a:xfrm>
            <a:off x="4506913" y="4735513"/>
            <a:ext cx="168275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W</a:t>
            </a:r>
            <a:endParaRPr lang="en-US"/>
          </a:p>
        </p:txBody>
      </p:sp>
      <p:sp>
        <p:nvSpPr>
          <p:cNvPr id="328824" name="Rectangle 120"/>
          <p:cNvSpPr>
            <a:spLocks noChangeArrowheads="1"/>
          </p:cNvSpPr>
          <p:nvPr/>
        </p:nvSpPr>
        <p:spPr bwMode="auto">
          <a:xfrm>
            <a:off x="4610100" y="4735513"/>
            <a:ext cx="1254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B</a:t>
            </a:r>
            <a:endParaRPr lang="en-US"/>
          </a:p>
        </p:txBody>
      </p:sp>
      <p:sp>
        <p:nvSpPr>
          <p:cNvPr id="328825" name="Freeform 121"/>
          <p:cNvSpPr>
            <a:spLocks/>
          </p:cNvSpPr>
          <p:nvPr/>
        </p:nvSpPr>
        <p:spPr bwMode="auto">
          <a:xfrm>
            <a:off x="3960813" y="4676775"/>
            <a:ext cx="277812" cy="260350"/>
          </a:xfrm>
          <a:custGeom>
            <a:avLst/>
            <a:gdLst/>
            <a:ahLst/>
            <a:cxnLst>
              <a:cxn ang="0">
                <a:pos x="173" y="162"/>
              </a:cxn>
              <a:cxn ang="0">
                <a:pos x="175" y="0"/>
              </a:cxn>
              <a:cxn ang="0">
                <a:pos x="0" y="0"/>
              </a:cxn>
              <a:cxn ang="0">
                <a:pos x="0" y="164"/>
              </a:cxn>
              <a:cxn ang="0">
                <a:pos x="175" y="164"/>
              </a:cxn>
              <a:cxn ang="0">
                <a:pos x="175" y="164"/>
              </a:cxn>
              <a:cxn ang="0">
                <a:pos x="173" y="162"/>
              </a:cxn>
            </a:cxnLst>
            <a:rect l="0" t="0" r="r" b="b"/>
            <a:pathLst>
              <a:path w="175" h="164">
                <a:moveTo>
                  <a:pt x="173" y="162"/>
                </a:moveTo>
                <a:lnTo>
                  <a:pt x="175" y="0"/>
                </a:lnTo>
                <a:lnTo>
                  <a:pt x="0" y="0"/>
                </a:lnTo>
                <a:lnTo>
                  <a:pt x="0" y="164"/>
                </a:lnTo>
                <a:lnTo>
                  <a:pt x="175" y="164"/>
                </a:lnTo>
                <a:lnTo>
                  <a:pt x="175" y="164"/>
                </a:lnTo>
                <a:lnTo>
                  <a:pt x="173" y="16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26" name="Freeform 122"/>
          <p:cNvSpPr>
            <a:spLocks/>
          </p:cNvSpPr>
          <p:nvPr/>
        </p:nvSpPr>
        <p:spPr bwMode="auto">
          <a:xfrm>
            <a:off x="3960813" y="4676775"/>
            <a:ext cx="277812" cy="260350"/>
          </a:xfrm>
          <a:custGeom>
            <a:avLst/>
            <a:gdLst/>
            <a:ahLst/>
            <a:cxnLst>
              <a:cxn ang="0">
                <a:pos x="173" y="162"/>
              </a:cxn>
              <a:cxn ang="0">
                <a:pos x="175" y="0"/>
              </a:cxn>
              <a:cxn ang="0">
                <a:pos x="0" y="0"/>
              </a:cxn>
              <a:cxn ang="0">
                <a:pos x="0" y="164"/>
              </a:cxn>
              <a:cxn ang="0">
                <a:pos x="175" y="164"/>
              </a:cxn>
              <a:cxn ang="0">
                <a:pos x="175" y="164"/>
              </a:cxn>
            </a:cxnLst>
            <a:rect l="0" t="0" r="r" b="b"/>
            <a:pathLst>
              <a:path w="175" h="164">
                <a:moveTo>
                  <a:pt x="173" y="162"/>
                </a:moveTo>
                <a:lnTo>
                  <a:pt x="175" y="0"/>
                </a:lnTo>
                <a:lnTo>
                  <a:pt x="0" y="0"/>
                </a:lnTo>
                <a:lnTo>
                  <a:pt x="0" y="164"/>
                </a:lnTo>
                <a:lnTo>
                  <a:pt x="175" y="164"/>
                </a:lnTo>
                <a:lnTo>
                  <a:pt x="175" y="164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27" name="Freeform 123"/>
          <p:cNvSpPr>
            <a:spLocks/>
          </p:cNvSpPr>
          <p:nvPr/>
        </p:nvSpPr>
        <p:spPr bwMode="auto">
          <a:xfrm>
            <a:off x="3508375" y="4557713"/>
            <a:ext cx="217488" cy="492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127"/>
              </a:cxn>
              <a:cxn ang="0">
                <a:pos x="39" y="156"/>
              </a:cxn>
              <a:cxn ang="0">
                <a:pos x="2" y="185"/>
              </a:cxn>
              <a:cxn ang="0">
                <a:pos x="2" y="310"/>
              </a:cxn>
              <a:cxn ang="0">
                <a:pos x="137" y="216"/>
              </a:cxn>
              <a:cxn ang="0">
                <a:pos x="137" y="96"/>
              </a:cxn>
              <a:cxn ang="0">
                <a:pos x="2" y="2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137" h="310">
                <a:moveTo>
                  <a:pt x="0" y="0"/>
                </a:moveTo>
                <a:lnTo>
                  <a:pt x="2" y="127"/>
                </a:lnTo>
                <a:lnTo>
                  <a:pt x="39" y="156"/>
                </a:lnTo>
                <a:lnTo>
                  <a:pt x="2" y="185"/>
                </a:lnTo>
                <a:lnTo>
                  <a:pt x="2" y="310"/>
                </a:lnTo>
                <a:lnTo>
                  <a:pt x="137" y="216"/>
                </a:lnTo>
                <a:lnTo>
                  <a:pt x="137" y="96"/>
                </a:lnTo>
                <a:lnTo>
                  <a:pt x="2" y="2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28" name="Freeform 124"/>
          <p:cNvSpPr>
            <a:spLocks/>
          </p:cNvSpPr>
          <p:nvPr/>
        </p:nvSpPr>
        <p:spPr bwMode="auto">
          <a:xfrm>
            <a:off x="3508375" y="4557713"/>
            <a:ext cx="217488" cy="492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127"/>
              </a:cxn>
              <a:cxn ang="0">
                <a:pos x="39" y="156"/>
              </a:cxn>
              <a:cxn ang="0">
                <a:pos x="2" y="185"/>
              </a:cxn>
              <a:cxn ang="0">
                <a:pos x="2" y="310"/>
              </a:cxn>
              <a:cxn ang="0">
                <a:pos x="137" y="216"/>
              </a:cxn>
              <a:cxn ang="0">
                <a:pos x="137" y="96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137" h="310">
                <a:moveTo>
                  <a:pt x="0" y="0"/>
                </a:moveTo>
                <a:lnTo>
                  <a:pt x="2" y="127"/>
                </a:lnTo>
                <a:lnTo>
                  <a:pt x="39" y="156"/>
                </a:lnTo>
                <a:lnTo>
                  <a:pt x="2" y="185"/>
                </a:lnTo>
                <a:lnTo>
                  <a:pt x="2" y="310"/>
                </a:lnTo>
                <a:lnTo>
                  <a:pt x="137" y="216"/>
                </a:lnTo>
                <a:lnTo>
                  <a:pt x="137" y="96"/>
                </a:lnTo>
                <a:lnTo>
                  <a:pt x="2" y="2"/>
                </a:lnTo>
                <a:lnTo>
                  <a:pt x="2" y="2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29" name="Rectangle 125"/>
          <p:cNvSpPr>
            <a:spLocks noChangeArrowheads="1"/>
          </p:cNvSpPr>
          <p:nvPr/>
        </p:nvSpPr>
        <p:spPr bwMode="auto">
          <a:xfrm>
            <a:off x="3575050" y="4735513"/>
            <a:ext cx="1254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E</a:t>
            </a:r>
            <a:endParaRPr lang="en-US"/>
          </a:p>
        </p:txBody>
      </p:sp>
      <p:sp>
        <p:nvSpPr>
          <p:cNvPr id="328830" name="Rectangle 126"/>
          <p:cNvSpPr>
            <a:spLocks noChangeArrowheads="1"/>
          </p:cNvSpPr>
          <p:nvPr/>
        </p:nvSpPr>
        <p:spPr bwMode="auto">
          <a:xfrm>
            <a:off x="3646488" y="4735513"/>
            <a:ext cx="125412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X</a:t>
            </a:r>
            <a:endParaRPr lang="en-US"/>
          </a:p>
        </p:txBody>
      </p:sp>
      <p:sp>
        <p:nvSpPr>
          <p:cNvPr id="328831" name="Line 127"/>
          <p:cNvSpPr>
            <a:spLocks noChangeShapeType="1"/>
          </p:cNvSpPr>
          <p:nvPr/>
        </p:nvSpPr>
        <p:spPr bwMode="auto">
          <a:xfrm>
            <a:off x="4748213" y="5376863"/>
            <a:ext cx="2381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32" name="Rectangle 128"/>
          <p:cNvSpPr>
            <a:spLocks noChangeArrowheads="1"/>
          </p:cNvSpPr>
          <p:nvPr/>
        </p:nvSpPr>
        <p:spPr bwMode="auto">
          <a:xfrm>
            <a:off x="3105150" y="5248275"/>
            <a:ext cx="122238" cy="258763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33" name="Rectangle 129"/>
          <p:cNvSpPr>
            <a:spLocks noChangeArrowheads="1"/>
          </p:cNvSpPr>
          <p:nvPr/>
        </p:nvSpPr>
        <p:spPr bwMode="auto">
          <a:xfrm>
            <a:off x="3105150" y="5248275"/>
            <a:ext cx="122238" cy="2587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34" name="Rectangle 130"/>
          <p:cNvSpPr>
            <a:spLocks noChangeArrowheads="1"/>
          </p:cNvSpPr>
          <p:nvPr/>
        </p:nvSpPr>
        <p:spPr bwMode="auto">
          <a:xfrm>
            <a:off x="2979738" y="5248275"/>
            <a:ext cx="125412" cy="2587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35" name="Rectangle 131"/>
          <p:cNvSpPr>
            <a:spLocks noChangeArrowheads="1"/>
          </p:cNvSpPr>
          <p:nvPr/>
        </p:nvSpPr>
        <p:spPr bwMode="auto">
          <a:xfrm>
            <a:off x="3062288" y="5310188"/>
            <a:ext cx="79375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I</a:t>
            </a:r>
            <a:endParaRPr lang="en-US"/>
          </a:p>
        </p:txBody>
      </p:sp>
      <p:sp>
        <p:nvSpPr>
          <p:cNvPr id="328836" name="Rectangle 132"/>
          <p:cNvSpPr>
            <a:spLocks noChangeArrowheads="1"/>
          </p:cNvSpPr>
          <p:nvPr/>
        </p:nvSpPr>
        <p:spPr bwMode="auto">
          <a:xfrm>
            <a:off x="3090863" y="5310188"/>
            <a:ext cx="119062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F</a:t>
            </a:r>
            <a:endParaRPr lang="en-US"/>
          </a:p>
        </p:txBody>
      </p:sp>
      <p:sp>
        <p:nvSpPr>
          <p:cNvPr id="328837" name="Rectangle 133"/>
          <p:cNvSpPr>
            <a:spLocks noChangeArrowheads="1"/>
          </p:cNvSpPr>
          <p:nvPr/>
        </p:nvSpPr>
        <p:spPr bwMode="auto">
          <a:xfrm>
            <a:off x="3581400" y="5310188"/>
            <a:ext cx="79375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I</a:t>
            </a:r>
            <a:endParaRPr lang="en-US"/>
          </a:p>
        </p:txBody>
      </p:sp>
      <p:sp>
        <p:nvSpPr>
          <p:cNvPr id="328838" name="Rectangle 134"/>
          <p:cNvSpPr>
            <a:spLocks noChangeArrowheads="1"/>
          </p:cNvSpPr>
          <p:nvPr/>
        </p:nvSpPr>
        <p:spPr bwMode="auto">
          <a:xfrm>
            <a:off x="3609975" y="5310188"/>
            <a:ext cx="13176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D</a:t>
            </a:r>
            <a:endParaRPr lang="en-US"/>
          </a:p>
        </p:txBody>
      </p:sp>
      <p:sp>
        <p:nvSpPr>
          <p:cNvPr id="328839" name="Line 135"/>
          <p:cNvSpPr>
            <a:spLocks noChangeShapeType="1"/>
          </p:cNvSpPr>
          <p:nvPr/>
        </p:nvSpPr>
        <p:spPr bwMode="auto">
          <a:xfrm>
            <a:off x="3240088" y="5376863"/>
            <a:ext cx="268287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40" name="Line 136"/>
          <p:cNvSpPr>
            <a:spLocks noChangeShapeType="1"/>
          </p:cNvSpPr>
          <p:nvPr/>
        </p:nvSpPr>
        <p:spPr bwMode="auto">
          <a:xfrm>
            <a:off x="4219575" y="5376863"/>
            <a:ext cx="2809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41" name="Line 137"/>
          <p:cNvSpPr>
            <a:spLocks noChangeShapeType="1"/>
          </p:cNvSpPr>
          <p:nvPr/>
        </p:nvSpPr>
        <p:spPr bwMode="auto">
          <a:xfrm>
            <a:off x="3762375" y="5437188"/>
            <a:ext cx="261938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42" name="Freeform 138"/>
          <p:cNvSpPr>
            <a:spLocks/>
          </p:cNvSpPr>
          <p:nvPr/>
        </p:nvSpPr>
        <p:spPr bwMode="auto">
          <a:xfrm>
            <a:off x="3444875" y="5314950"/>
            <a:ext cx="63500" cy="61913"/>
          </a:xfrm>
          <a:custGeom>
            <a:avLst/>
            <a:gdLst/>
            <a:ahLst/>
            <a:cxnLst>
              <a:cxn ang="0">
                <a:pos x="0" y="39"/>
              </a:cxn>
              <a:cxn ang="0">
                <a:pos x="0" y="0"/>
              </a:cxn>
              <a:cxn ang="0">
                <a:pos x="40" y="0"/>
              </a:cxn>
            </a:cxnLst>
            <a:rect l="0" t="0" r="r" b="b"/>
            <a:pathLst>
              <a:path w="40" h="39">
                <a:moveTo>
                  <a:pt x="0" y="39"/>
                </a:moveTo>
                <a:lnTo>
                  <a:pt x="0" y="0"/>
                </a:lnTo>
                <a:lnTo>
                  <a:pt x="40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43" name="Rectangle 139"/>
          <p:cNvSpPr>
            <a:spLocks noChangeArrowheads="1"/>
          </p:cNvSpPr>
          <p:nvPr/>
        </p:nvSpPr>
        <p:spPr bwMode="auto">
          <a:xfrm>
            <a:off x="4500563" y="5300663"/>
            <a:ext cx="1460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M</a:t>
            </a:r>
            <a:endParaRPr lang="en-US"/>
          </a:p>
        </p:txBody>
      </p:sp>
      <p:sp>
        <p:nvSpPr>
          <p:cNvPr id="328844" name="Rectangle 140"/>
          <p:cNvSpPr>
            <a:spLocks noChangeArrowheads="1"/>
          </p:cNvSpPr>
          <p:nvPr/>
        </p:nvSpPr>
        <p:spPr bwMode="auto">
          <a:xfrm>
            <a:off x="4592638" y="5300663"/>
            <a:ext cx="125412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E</a:t>
            </a:r>
            <a:endParaRPr lang="en-US"/>
          </a:p>
        </p:txBody>
      </p:sp>
      <p:sp>
        <p:nvSpPr>
          <p:cNvPr id="328845" name="Rectangle 141"/>
          <p:cNvSpPr>
            <a:spLocks noChangeArrowheads="1"/>
          </p:cNvSpPr>
          <p:nvPr/>
        </p:nvSpPr>
        <p:spPr bwMode="auto">
          <a:xfrm>
            <a:off x="4665663" y="5300663"/>
            <a:ext cx="1460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M</a:t>
            </a:r>
            <a:endParaRPr lang="en-US"/>
          </a:p>
        </p:txBody>
      </p:sp>
      <p:sp>
        <p:nvSpPr>
          <p:cNvPr id="328846" name="Freeform 142"/>
          <p:cNvSpPr>
            <a:spLocks/>
          </p:cNvSpPr>
          <p:nvPr/>
        </p:nvSpPr>
        <p:spPr bwMode="auto">
          <a:xfrm>
            <a:off x="4033838" y="5129213"/>
            <a:ext cx="215900" cy="493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5"/>
              </a:cxn>
              <a:cxn ang="0">
                <a:pos x="38" y="156"/>
              </a:cxn>
              <a:cxn ang="0">
                <a:pos x="0" y="186"/>
              </a:cxn>
              <a:cxn ang="0">
                <a:pos x="0" y="311"/>
              </a:cxn>
              <a:cxn ang="0">
                <a:pos x="136" y="217"/>
              </a:cxn>
              <a:cxn ang="0">
                <a:pos x="136" y="96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36" h="311">
                <a:moveTo>
                  <a:pt x="0" y="0"/>
                </a:moveTo>
                <a:lnTo>
                  <a:pt x="0" y="125"/>
                </a:lnTo>
                <a:lnTo>
                  <a:pt x="38" y="156"/>
                </a:lnTo>
                <a:lnTo>
                  <a:pt x="0" y="186"/>
                </a:lnTo>
                <a:lnTo>
                  <a:pt x="0" y="311"/>
                </a:lnTo>
                <a:lnTo>
                  <a:pt x="136" y="217"/>
                </a:lnTo>
                <a:lnTo>
                  <a:pt x="136" y="9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47" name="Freeform 143"/>
          <p:cNvSpPr>
            <a:spLocks/>
          </p:cNvSpPr>
          <p:nvPr/>
        </p:nvSpPr>
        <p:spPr bwMode="auto">
          <a:xfrm>
            <a:off x="4033838" y="5129213"/>
            <a:ext cx="215900" cy="493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5"/>
              </a:cxn>
              <a:cxn ang="0">
                <a:pos x="38" y="156"/>
              </a:cxn>
              <a:cxn ang="0">
                <a:pos x="0" y="186"/>
              </a:cxn>
              <a:cxn ang="0">
                <a:pos x="0" y="311"/>
              </a:cxn>
              <a:cxn ang="0">
                <a:pos x="136" y="217"/>
              </a:cxn>
              <a:cxn ang="0">
                <a:pos x="136" y="96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36" h="311">
                <a:moveTo>
                  <a:pt x="0" y="0"/>
                </a:moveTo>
                <a:lnTo>
                  <a:pt x="0" y="125"/>
                </a:lnTo>
                <a:lnTo>
                  <a:pt x="38" y="156"/>
                </a:lnTo>
                <a:lnTo>
                  <a:pt x="0" y="186"/>
                </a:lnTo>
                <a:lnTo>
                  <a:pt x="0" y="311"/>
                </a:lnTo>
                <a:lnTo>
                  <a:pt x="136" y="217"/>
                </a:lnTo>
                <a:lnTo>
                  <a:pt x="136" y="96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48" name="Rectangle 144"/>
          <p:cNvSpPr>
            <a:spLocks noChangeArrowheads="1"/>
          </p:cNvSpPr>
          <p:nvPr/>
        </p:nvSpPr>
        <p:spPr bwMode="auto">
          <a:xfrm>
            <a:off x="4097338" y="5310188"/>
            <a:ext cx="125412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E</a:t>
            </a:r>
            <a:endParaRPr lang="en-US"/>
          </a:p>
        </p:txBody>
      </p:sp>
      <p:sp>
        <p:nvSpPr>
          <p:cNvPr id="328849" name="Rectangle 145"/>
          <p:cNvSpPr>
            <a:spLocks noChangeArrowheads="1"/>
          </p:cNvSpPr>
          <p:nvPr/>
        </p:nvSpPr>
        <p:spPr bwMode="auto">
          <a:xfrm>
            <a:off x="4170363" y="5310188"/>
            <a:ext cx="125412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X</a:t>
            </a:r>
            <a:endParaRPr lang="en-US"/>
          </a:p>
        </p:txBody>
      </p:sp>
      <p:sp>
        <p:nvSpPr>
          <p:cNvPr id="328850" name="Rectangle 146"/>
          <p:cNvSpPr>
            <a:spLocks noChangeArrowheads="1"/>
          </p:cNvSpPr>
          <p:nvPr/>
        </p:nvSpPr>
        <p:spPr bwMode="auto">
          <a:xfrm>
            <a:off x="2052638" y="4394200"/>
            <a:ext cx="119062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T</a:t>
            </a:r>
            <a:endParaRPr lang="en-US"/>
          </a:p>
        </p:txBody>
      </p:sp>
      <p:sp>
        <p:nvSpPr>
          <p:cNvPr id="328851" name="Rectangle 147"/>
          <p:cNvSpPr>
            <a:spLocks noChangeArrowheads="1"/>
          </p:cNvSpPr>
          <p:nvPr/>
        </p:nvSpPr>
        <p:spPr bwMode="auto">
          <a:xfrm>
            <a:off x="2119313" y="4394200"/>
            <a:ext cx="73025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i</a:t>
            </a:r>
            <a:endParaRPr lang="en-US"/>
          </a:p>
        </p:txBody>
      </p:sp>
      <p:sp>
        <p:nvSpPr>
          <p:cNvPr id="328852" name="Rectangle 148"/>
          <p:cNvSpPr>
            <a:spLocks noChangeArrowheads="1"/>
          </p:cNvSpPr>
          <p:nvPr/>
        </p:nvSpPr>
        <p:spPr bwMode="auto">
          <a:xfrm>
            <a:off x="2141538" y="4394200"/>
            <a:ext cx="1460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m</a:t>
            </a:r>
            <a:endParaRPr lang="en-US"/>
          </a:p>
        </p:txBody>
      </p:sp>
      <p:sp>
        <p:nvSpPr>
          <p:cNvPr id="328853" name="Rectangle 149"/>
          <p:cNvSpPr>
            <a:spLocks noChangeArrowheads="1"/>
          </p:cNvSpPr>
          <p:nvPr/>
        </p:nvSpPr>
        <p:spPr bwMode="auto">
          <a:xfrm>
            <a:off x="2235200" y="4394200"/>
            <a:ext cx="109538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e</a:t>
            </a:r>
            <a:endParaRPr lang="en-US"/>
          </a:p>
        </p:txBody>
      </p:sp>
      <p:sp>
        <p:nvSpPr>
          <p:cNvPr id="328854" name="Line 150"/>
          <p:cNvSpPr>
            <a:spLocks noChangeShapeType="1"/>
          </p:cNvSpPr>
          <p:nvPr/>
        </p:nvSpPr>
        <p:spPr bwMode="auto">
          <a:xfrm>
            <a:off x="2339975" y="4460875"/>
            <a:ext cx="276225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55" name="Freeform 151"/>
          <p:cNvSpPr>
            <a:spLocks/>
          </p:cNvSpPr>
          <p:nvPr/>
        </p:nvSpPr>
        <p:spPr bwMode="auto">
          <a:xfrm>
            <a:off x="5072063" y="4432300"/>
            <a:ext cx="57150" cy="55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"/>
              </a:cxn>
              <a:cxn ang="0">
                <a:pos x="36" y="18"/>
              </a:cxn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</a:cxnLst>
            <a:rect l="0" t="0" r="r" b="b"/>
            <a:pathLst>
              <a:path w="36" h="35">
                <a:moveTo>
                  <a:pt x="0" y="0"/>
                </a:moveTo>
                <a:lnTo>
                  <a:pt x="0" y="35"/>
                </a:lnTo>
                <a:lnTo>
                  <a:pt x="36" y="18"/>
                </a:lnTo>
                <a:lnTo>
                  <a:pt x="0" y="2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56" name="Line 152"/>
          <p:cNvSpPr>
            <a:spLocks noChangeShapeType="1"/>
          </p:cNvSpPr>
          <p:nvPr/>
        </p:nvSpPr>
        <p:spPr bwMode="auto">
          <a:xfrm flipV="1">
            <a:off x="2836863" y="4460875"/>
            <a:ext cx="1587" cy="539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57" name="Rectangle 153"/>
          <p:cNvSpPr>
            <a:spLocks noChangeArrowheads="1"/>
          </p:cNvSpPr>
          <p:nvPr/>
        </p:nvSpPr>
        <p:spPr bwMode="auto">
          <a:xfrm>
            <a:off x="2803525" y="4298950"/>
            <a:ext cx="1127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2</a:t>
            </a:r>
            <a:endParaRPr lang="en-US"/>
          </a:p>
        </p:txBody>
      </p:sp>
      <p:sp>
        <p:nvSpPr>
          <p:cNvPr id="328858" name="Line 154"/>
          <p:cNvSpPr>
            <a:spLocks noChangeShapeType="1"/>
          </p:cNvSpPr>
          <p:nvPr/>
        </p:nvSpPr>
        <p:spPr bwMode="auto">
          <a:xfrm flipV="1">
            <a:off x="3332163" y="4460875"/>
            <a:ext cx="1587" cy="539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59" name="Rectangle 155"/>
          <p:cNvSpPr>
            <a:spLocks noChangeArrowheads="1"/>
          </p:cNvSpPr>
          <p:nvPr/>
        </p:nvSpPr>
        <p:spPr bwMode="auto">
          <a:xfrm>
            <a:off x="3300413" y="4298950"/>
            <a:ext cx="112712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4</a:t>
            </a:r>
            <a:endParaRPr lang="en-US"/>
          </a:p>
        </p:txBody>
      </p:sp>
      <p:sp>
        <p:nvSpPr>
          <p:cNvPr id="328860" name="Line 156"/>
          <p:cNvSpPr>
            <a:spLocks noChangeShapeType="1"/>
          </p:cNvSpPr>
          <p:nvPr/>
        </p:nvSpPr>
        <p:spPr bwMode="auto">
          <a:xfrm flipV="1">
            <a:off x="3829050" y="4460875"/>
            <a:ext cx="1588" cy="539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61" name="Rectangle 157"/>
          <p:cNvSpPr>
            <a:spLocks noChangeArrowheads="1"/>
          </p:cNvSpPr>
          <p:nvPr/>
        </p:nvSpPr>
        <p:spPr bwMode="auto">
          <a:xfrm>
            <a:off x="3795713" y="4298950"/>
            <a:ext cx="112712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6</a:t>
            </a:r>
            <a:endParaRPr lang="en-US"/>
          </a:p>
        </p:txBody>
      </p:sp>
      <p:sp>
        <p:nvSpPr>
          <p:cNvPr id="328862" name="Line 158"/>
          <p:cNvSpPr>
            <a:spLocks noChangeShapeType="1"/>
          </p:cNvSpPr>
          <p:nvPr/>
        </p:nvSpPr>
        <p:spPr bwMode="auto">
          <a:xfrm flipV="1">
            <a:off x="4324350" y="4460875"/>
            <a:ext cx="1588" cy="539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63" name="Rectangle 159"/>
          <p:cNvSpPr>
            <a:spLocks noChangeArrowheads="1"/>
          </p:cNvSpPr>
          <p:nvPr/>
        </p:nvSpPr>
        <p:spPr bwMode="auto">
          <a:xfrm>
            <a:off x="4292600" y="4298950"/>
            <a:ext cx="1127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8</a:t>
            </a:r>
            <a:endParaRPr lang="en-US"/>
          </a:p>
        </p:txBody>
      </p:sp>
      <p:sp>
        <p:nvSpPr>
          <p:cNvPr id="328864" name="Line 160"/>
          <p:cNvSpPr>
            <a:spLocks noChangeShapeType="1"/>
          </p:cNvSpPr>
          <p:nvPr/>
        </p:nvSpPr>
        <p:spPr bwMode="auto">
          <a:xfrm flipV="1">
            <a:off x="4821238" y="4460875"/>
            <a:ext cx="1587" cy="539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65" name="Rectangle 161"/>
          <p:cNvSpPr>
            <a:spLocks noChangeArrowheads="1"/>
          </p:cNvSpPr>
          <p:nvPr/>
        </p:nvSpPr>
        <p:spPr bwMode="auto">
          <a:xfrm>
            <a:off x="4754563" y="4298950"/>
            <a:ext cx="112712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1</a:t>
            </a:r>
            <a:endParaRPr lang="en-US"/>
          </a:p>
        </p:txBody>
      </p:sp>
      <p:sp>
        <p:nvSpPr>
          <p:cNvPr id="328866" name="Rectangle 162"/>
          <p:cNvSpPr>
            <a:spLocks noChangeArrowheads="1"/>
          </p:cNvSpPr>
          <p:nvPr/>
        </p:nvSpPr>
        <p:spPr bwMode="auto">
          <a:xfrm>
            <a:off x="4818063" y="4298950"/>
            <a:ext cx="112712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0</a:t>
            </a:r>
            <a:endParaRPr lang="en-US"/>
          </a:p>
        </p:txBody>
      </p:sp>
      <p:sp>
        <p:nvSpPr>
          <p:cNvPr id="328867" name="Freeform 163"/>
          <p:cNvSpPr>
            <a:spLocks/>
          </p:cNvSpPr>
          <p:nvPr/>
        </p:nvSpPr>
        <p:spPr bwMode="auto">
          <a:xfrm>
            <a:off x="3768725" y="4789488"/>
            <a:ext cx="53975" cy="49212"/>
          </a:xfrm>
          <a:custGeom>
            <a:avLst/>
            <a:gdLst/>
            <a:ahLst/>
            <a:cxnLst>
              <a:cxn ang="0">
                <a:pos x="17" y="29"/>
              </a:cxn>
              <a:cxn ang="0">
                <a:pos x="19" y="31"/>
              </a:cxn>
              <a:cxn ang="0">
                <a:pos x="21" y="29"/>
              </a:cxn>
              <a:cxn ang="0">
                <a:pos x="23" y="29"/>
              </a:cxn>
              <a:cxn ang="0">
                <a:pos x="25" y="27"/>
              </a:cxn>
              <a:cxn ang="0">
                <a:pos x="28" y="25"/>
              </a:cxn>
              <a:cxn ang="0">
                <a:pos x="30" y="25"/>
              </a:cxn>
              <a:cxn ang="0">
                <a:pos x="32" y="22"/>
              </a:cxn>
              <a:cxn ang="0">
                <a:pos x="32" y="20"/>
              </a:cxn>
              <a:cxn ang="0">
                <a:pos x="32" y="16"/>
              </a:cxn>
              <a:cxn ang="0">
                <a:pos x="34" y="14"/>
              </a:cxn>
              <a:cxn ang="0">
                <a:pos x="32" y="12"/>
              </a:cxn>
              <a:cxn ang="0">
                <a:pos x="32" y="10"/>
              </a:cxn>
              <a:cxn ang="0">
                <a:pos x="32" y="8"/>
              </a:cxn>
              <a:cxn ang="0">
                <a:pos x="30" y="6"/>
              </a:cxn>
              <a:cxn ang="0">
                <a:pos x="28" y="4"/>
              </a:cxn>
              <a:cxn ang="0">
                <a:pos x="25" y="2"/>
              </a:cxn>
              <a:cxn ang="0">
                <a:pos x="23" y="0"/>
              </a:cxn>
              <a:cxn ang="0">
                <a:pos x="21" y="0"/>
              </a:cxn>
              <a:cxn ang="0">
                <a:pos x="19" y="0"/>
              </a:cxn>
              <a:cxn ang="0">
                <a:pos x="17" y="0"/>
              </a:cxn>
              <a:cxn ang="0">
                <a:pos x="15" y="0"/>
              </a:cxn>
              <a:cxn ang="0">
                <a:pos x="13" y="0"/>
              </a:cxn>
              <a:cxn ang="0">
                <a:pos x="9" y="0"/>
              </a:cxn>
              <a:cxn ang="0">
                <a:pos x="7" y="2"/>
              </a:cxn>
              <a:cxn ang="0">
                <a:pos x="7" y="4"/>
              </a:cxn>
              <a:cxn ang="0">
                <a:pos x="5" y="6"/>
              </a:cxn>
              <a:cxn ang="0">
                <a:pos x="3" y="8"/>
              </a:cxn>
              <a:cxn ang="0">
                <a:pos x="3" y="10"/>
              </a:cxn>
              <a:cxn ang="0">
                <a:pos x="0" y="12"/>
              </a:cxn>
              <a:cxn ang="0">
                <a:pos x="0" y="14"/>
              </a:cxn>
              <a:cxn ang="0">
                <a:pos x="0" y="16"/>
              </a:cxn>
              <a:cxn ang="0">
                <a:pos x="3" y="20"/>
              </a:cxn>
              <a:cxn ang="0">
                <a:pos x="3" y="22"/>
              </a:cxn>
              <a:cxn ang="0">
                <a:pos x="5" y="25"/>
              </a:cxn>
              <a:cxn ang="0">
                <a:pos x="7" y="25"/>
              </a:cxn>
              <a:cxn ang="0">
                <a:pos x="7" y="27"/>
              </a:cxn>
              <a:cxn ang="0">
                <a:pos x="9" y="29"/>
              </a:cxn>
              <a:cxn ang="0">
                <a:pos x="13" y="29"/>
              </a:cxn>
              <a:cxn ang="0">
                <a:pos x="15" y="31"/>
              </a:cxn>
              <a:cxn ang="0">
                <a:pos x="17" y="31"/>
              </a:cxn>
              <a:cxn ang="0">
                <a:pos x="17" y="31"/>
              </a:cxn>
              <a:cxn ang="0">
                <a:pos x="17" y="29"/>
              </a:cxn>
            </a:cxnLst>
            <a:rect l="0" t="0" r="r" b="b"/>
            <a:pathLst>
              <a:path w="34" h="31">
                <a:moveTo>
                  <a:pt x="17" y="29"/>
                </a:moveTo>
                <a:lnTo>
                  <a:pt x="19" y="31"/>
                </a:lnTo>
                <a:lnTo>
                  <a:pt x="21" y="29"/>
                </a:lnTo>
                <a:lnTo>
                  <a:pt x="23" y="29"/>
                </a:lnTo>
                <a:lnTo>
                  <a:pt x="25" y="27"/>
                </a:lnTo>
                <a:lnTo>
                  <a:pt x="28" y="25"/>
                </a:lnTo>
                <a:lnTo>
                  <a:pt x="30" y="25"/>
                </a:lnTo>
                <a:lnTo>
                  <a:pt x="32" y="22"/>
                </a:lnTo>
                <a:lnTo>
                  <a:pt x="32" y="20"/>
                </a:lnTo>
                <a:lnTo>
                  <a:pt x="32" y="16"/>
                </a:lnTo>
                <a:lnTo>
                  <a:pt x="34" y="14"/>
                </a:lnTo>
                <a:lnTo>
                  <a:pt x="32" y="12"/>
                </a:lnTo>
                <a:lnTo>
                  <a:pt x="32" y="10"/>
                </a:lnTo>
                <a:lnTo>
                  <a:pt x="32" y="8"/>
                </a:lnTo>
                <a:lnTo>
                  <a:pt x="30" y="6"/>
                </a:lnTo>
                <a:lnTo>
                  <a:pt x="28" y="4"/>
                </a:lnTo>
                <a:lnTo>
                  <a:pt x="25" y="2"/>
                </a:lnTo>
                <a:lnTo>
                  <a:pt x="23" y="0"/>
                </a:lnTo>
                <a:lnTo>
                  <a:pt x="21" y="0"/>
                </a:lnTo>
                <a:lnTo>
                  <a:pt x="19" y="0"/>
                </a:lnTo>
                <a:lnTo>
                  <a:pt x="17" y="0"/>
                </a:lnTo>
                <a:lnTo>
                  <a:pt x="15" y="0"/>
                </a:lnTo>
                <a:lnTo>
                  <a:pt x="13" y="0"/>
                </a:lnTo>
                <a:lnTo>
                  <a:pt x="9" y="0"/>
                </a:lnTo>
                <a:lnTo>
                  <a:pt x="7" y="2"/>
                </a:lnTo>
                <a:lnTo>
                  <a:pt x="7" y="4"/>
                </a:lnTo>
                <a:lnTo>
                  <a:pt x="5" y="6"/>
                </a:lnTo>
                <a:lnTo>
                  <a:pt x="3" y="8"/>
                </a:lnTo>
                <a:lnTo>
                  <a:pt x="3" y="10"/>
                </a:lnTo>
                <a:lnTo>
                  <a:pt x="0" y="12"/>
                </a:lnTo>
                <a:lnTo>
                  <a:pt x="0" y="14"/>
                </a:lnTo>
                <a:lnTo>
                  <a:pt x="0" y="16"/>
                </a:lnTo>
                <a:lnTo>
                  <a:pt x="3" y="20"/>
                </a:lnTo>
                <a:lnTo>
                  <a:pt x="3" y="22"/>
                </a:lnTo>
                <a:lnTo>
                  <a:pt x="5" y="25"/>
                </a:lnTo>
                <a:lnTo>
                  <a:pt x="7" y="25"/>
                </a:lnTo>
                <a:lnTo>
                  <a:pt x="7" y="27"/>
                </a:lnTo>
                <a:lnTo>
                  <a:pt x="9" y="29"/>
                </a:lnTo>
                <a:lnTo>
                  <a:pt x="13" y="29"/>
                </a:lnTo>
                <a:lnTo>
                  <a:pt x="15" y="31"/>
                </a:lnTo>
                <a:lnTo>
                  <a:pt x="17" y="31"/>
                </a:lnTo>
                <a:lnTo>
                  <a:pt x="17" y="31"/>
                </a:lnTo>
                <a:lnTo>
                  <a:pt x="17" y="29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68" name="Freeform 164"/>
          <p:cNvSpPr>
            <a:spLocks/>
          </p:cNvSpPr>
          <p:nvPr/>
        </p:nvSpPr>
        <p:spPr bwMode="auto">
          <a:xfrm>
            <a:off x="3892550" y="5284788"/>
            <a:ext cx="49213" cy="49212"/>
          </a:xfrm>
          <a:custGeom>
            <a:avLst/>
            <a:gdLst/>
            <a:ahLst/>
            <a:cxnLst>
              <a:cxn ang="0">
                <a:pos x="14" y="29"/>
              </a:cxn>
              <a:cxn ang="0">
                <a:pos x="18" y="31"/>
              </a:cxn>
              <a:cxn ang="0">
                <a:pos x="20" y="29"/>
              </a:cxn>
              <a:cxn ang="0">
                <a:pos x="22" y="29"/>
              </a:cxn>
              <a:cxn ang="0">
                <a:pos x="25" y="27"/>
              </a:cxn>
              <a:cxn ang="0">
                <a:pos x="27" y="27"/>
              </a:cxn>
              <a:cxn ang="0">
                <a:pos x="27" y="25"/>
              </a:cxn>
              <a:cxn ang="0">
                <a:pos x="29" y="23"/>
              </a:cxn>
              <a:cxn ang="0">
                <a:pos x="31" y="21"/>
              </a:cxn>
              <a:cxn ang="0">
                <a:pos x="31" y="17"/>
              </a:cxn>
              <a:cxn ang="0">
                <a:pos x="31" y="15"/>
              </a:cxn>
              <a:cxn ang="0">
                <a:pos x="31" y="13"/>
              </a:cxn>
              <a:cxn ang="0">
                <a:pos x="31" y="10"/>
              </a:cxn>
              <a:cxn ang="0">
                <a:pos x="29" y="8"/>
              </a:cxn>
              <a:cxn ang="0">
                <a:pos x="27" y="6"/>
              </a:cxn>
              <a:cxn ang="0">
                <a:pos x="27" y="4"/>
              </a:cxn>
              <a:cxn ang="0">
                <a:pos x="25" y="2"/>
              </a:cxn>
              <a:cxn ang="0">
                <a:pos x="22" y="0"/>
              </a:cxn>
              <a:cxn ang="0">
                <a:pos x="20" y="0"/>
              </a:cxn>
              <a:cxn ang="0">
                <a:pos x="18" y="0"/>
              </a:cxn>
              <a:cxn ang="0">
                <a:pos x="14" y="0"/>
              </a:cxn>
              <a:cxn ang="0">
                <a:pos x="12" y="0"/>
              </a:cxn>
              <a:cxn ang="0">
                <a:pos x="10" y="0"/>
              </a:cxn>
              <a:cxn ang="0">
                <a:pos x="8" y="0"/>
              </a:cxn>
              <a:cxn ang="0">
                <a:pos x="6" y="2"/>
              </a:cxn>
              <a:cxn ang="0">
                <a:pos x="4" y="4"/>
              </a:cxn>
              <a:cxn ang="0">
                <a:pos x="2" y="6"/>
              </a:cxn>
              <a:cxn ang="0">
                <a:pos x="2" y="8"/>
              </a:cxn>
              <a:cxn ang="0">
                <a:pos x="0" y="10"/>
              </a:cxn>
              <a:cxn ang="0">
                <a:pos x="0" y="13"/>
              </a:cxn>
              <a:cxn ang="0">
                <a:pos x="0" y="15"/>
              </a:cxn>
              <a:cxn ang="0">
                <a:pos x="0" y="17"/>
              </a:cxn>
              <a:cxn ang="0">
                <a:pos x="0" y="21"/>
              </a:cxn>
              <a:cxn ang="0">
                <a:pos x="2" y="23"/>
              </a:cxn>
              <a:cxn ang="0">
                <a:pos x="2" y="25"/>
              </a:cxn>
              <a:cxn ang="0">
                <a:pos x="4" y="27"/>
              </a:cxn>
              <a:cxn ang="0">
                <a:pos x="6" y="27"/>
              </a:cxn>
              <a:cxn ang="0">
                <a:pos x="8" y="29"/>
              </a:cxn>
              <a:cxn ang="0">
                <a:pos x="10" y="29"/>
              </a:cxn>
              <a:cxn ang="0">
                <a:pos x="12" y="31"/>
              </a:cxn>
              <a:cxn ang="0">
                <a:pos x="14" y="31"/>
              </a:cxn>
              <a:cxn ang="0">
                <a:pos x="14" y="31"/>
              </a:cxn>
              <a:cxn ang="0">
                <a:pos x="14" y="29"/>
              </a:cxn>
            </a:cxnLst>
            <a:rect l="0" t="0" r="r" b="b"/>
            <a:pathLst>
              <a:path w="31" h="31">
                <a:moveTo>
                  <a:pt x="14" y="29"/>
                </a:moveTo>
                <a:lnTo>
                  <a:pt x="18" y="31"/>
                </a:lnTo>
                <a:lnTo>
                  <a:pt x="20" y="29"/>
                </a:lnTo>
                <a:lnTo>
                  <a:pt x="22" y="29"/>
                </a:lnTo>
                <a:lnTo>
                  <a:pt x="25" y="27"/>
                </a:lnTo>
                <a:lnTo>
                  <a:pt x="27" y="27"/>
                </a:lnTo>
                <a:lnTo>
                  <a:pt x="27" y="25"/>
                </a:lnTo>
                <a:lnTo>
                  <a:pt x="29" y="23"/>
                </a:lnTo>
                <a:lnTo>
                  <a:pt x="31" y="21"/>
                </a:lnTo>
                <a:lnTo>
                  <a:pt x="31" y="17"/>
                </a:lnTo>
                <a:lnTo>
                  <a:pt x="31" y="15"/>
                </a:lnTo>
                <a:lnTo>
                  <a:pt x="31" y="13"/>
                </a:lnTo>
                <a:lnTo>
                  <a:pt x="31" y="10"/>
                </a:lnTo>
                <a:lnTo>
                  <a:pt x="29" y="8"/>
                </a:lnTo>
                <a:lnTo>
                  <a:pt x="27" y="6"/>
                </a:lnTo>
                <a:lnTo>
                  <a:pt x="27" y="4"/>
                </a:lnTo>
                <a:lnTo>
                  <a:pt x="25" y="2"/>
                </a:lnTo>
                <a:lnTo>
                  <a:pt x="22" y="0"/>
                </a:lnTo>
                <a:lnTo>
                  <a:pt x="20" y="0"/>
                </a:lnTo>
                <a:lnTo>
                  <a:pt x="18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4"/>
                </a:lnTo>
                <a:lnTo>
                  <a:pt x="2" y="6"/>
                </a:lnTo>
                <a:lnTo>
                  <a:pt x="2" y="8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0" y="21"/>
                </a:lnTo>
                <a:lnTo>
                  <a:pt x="2" y="23"/>
                </a:lnTo>
                <a:lnTo>
                  <a:pt x="2" y="25"/>
                </a:lnTo>
                <a:lnTo>
                  <a:pt x="4" y="27"/>
                </a:lnTo>
                <a:lnTo>
                  <a:pt x="6" y="27"/>
                </a:lnTo>
                <a:lnTo>
                  <a:pt x="8" y="29"/>
                </a:lnTo>
                <a:lnTo>
                  <a:pt x="10" y="29"/>
                </a:lnTo>
                <a:lnTo>
                  <a:pt x="12" y="31"/>
                </a:lnTo>
                <a:lnTo>
                  <a:pt x="14" y="31"/>
                </a:lnTo>
                <a:lnTo>
                  <a:pt x="14" y="31"/>
                </a:lnTo>
                <a:lnTo>
                  <a:pt x="14" y="29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69" name="Line 165"/>
          <p:cNvSpPr>
            <a:spLocks noChangeShapeType="1"/>
          </p:cNvSpPr>
          <p:nvPr/>
        </p:nvSpPr>
        <p:spPr bwMode="auto">
          <a:xfrm>
            <a:off x="3792538" y="4811713"/>
            <a:ext cx="125412" cy="496887"/>
          </a:xfrm>
          <a:prstGeom prst="line">
            <a:avLst/>
          </a:prstGeom>
          <a:noFill/>
          <a:ln w="158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70" name="Line 166"/>
          <p:cNvSpPr>
            <a:spLocks noChangeShapeType="1"/>
          </p:cNvSpPr>
          <p:nvPr/>
        </p:nvSpPr>
        <p:spPr bwMode="auto">
          <a:xfrm>
            <a:off x="3759200" y="5308600"/>
            <a:ext cx="268288" cy="1588"/>
          </a:xfrm>
          <a:prstGeom prst="line">
            <a:avLst/>
          </a:prstGeom>
          <a:noFill/>
          <a:ln w="15875">
            <a:solidFill>
              <a:srgbClr val="EB75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71" name="Rectangle 167"/>
          <p:cNvSpPr>
            <a:spLocks noChangeArrowheads="1"/>
          </p:cNvSpPr>
          <p:nvPr/>
        </p:nvSpPr>
        <p:spPr bwMode="auto">
          <a:xfrm>
            <a:off x="3978275" y="4735513"/>
            <a:ext cx="1460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M</a:t>
            </a:r>
            <a:endParaRPr lang="en-US"/>
          </a:p>
        </p:txBody>
      </p:sp>
      <p:sp>
        <p:nvSpPr>
          <p:cNvPr id="328872" name="Rectangle 168"/>
          <p:cNvSpPr>
            <a:spLocks noChangeArrowheads="1"/>
          </p:cNvSpPr>
          <p:nvPr/>
        </p:nvSpPr>
        <p:spPr bwMode="auto">
          <a:xfrm>
            <a:off x="4070350" y="4735513"/>
            <a:ext cx="1254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E</a:t>
            </a:r>
            <a:endParaRPr lang="en-US"/>
          </a:p>
        </p:txBody>
      </p:sp>
      <p:sp>
        <p:nvSpPr>
          <p:cNvPr id="328873" name="Rectangle 169"/>
          <p:cNvSpPr>
            <a:spLocks noChangeArrowheads="1"/>
          </p:cNvSpPr>
          <p:nvPr/>
        </p:nvSpPr>
        <p:spPr bwMode="auto">
          <a:xfrm>
            <a:off x="4143375" y="4735513"/>
            <a:ext cx="1460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M</a:t>
            </a:r>
            <a:endParaRPr lang="en-US"/>
          </a:p>
        </p:txBody>
      </p:sp>
      <p:sp>
        <p:nvSpPr>
          <p:cNvPr id="328874" name="Freeform 170"/>
          <p:cNvSpPr>
            <a:spLocks/>
          </p:cNvSpPr>
          <p:nvPr/>
        </p:nvSpPr>
        <p:spPr bwMode="auto">
          <a:xfrm>
            <a:off x="4973638" y="5248275"/>
            <a:ext cx="138112" cy="258763"/>
          </a:xfrm>
          <a:custGeom>
            <a:avLst/>
            <a:gdLst/>
            <a:ahLst/>
            <a:cxnLst>
              <a:cxn ang="0">
                <a:pos x="85" y="163"/>
              </a:cxn>
              <a:cxn ang="0">
                <a:pos x="0" y="163"/>
              </a:cxn>
              <a:cxn ang="0">
                <a:pos x="0" y="0"/>
              </a:cxn>
              <a:cxn ang="0">
                <a:pos x="87" y="0"/>
              </a:cxn>
              <a:cxn ang="0">
                <a:pos x="85" y="163"/>
              </a:cxn>
            </a:cxnLst>
            <a:rect l="0" t="0" r="r" b="b"/>
            <a:pathLst>
              <a:path w="87" h="163">
                <a:moveTo>
                  <a:pt x="85" y="163"/>
                </a:moveTo>
                <a:lnTo>
                  <a:pt x="0" y="163"/>
                </a:lnTo>
                <a:lnTo>
                  <a:pt x="0" y="0"/>
                </a:lnTo>
                <a:lnTo>
                  <a:pt x="87" y="0"/>
                </a:lnTo>
                <a:lnTo>
                  <a:pt x="85" y="163"/>
                </a:lnTo>
                <a:close/>
              </a:path>
            </a:pathLst>
          </a:custGeom>
          <a:solidFill>
            <a:srgbClr val="CCCC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75" name="Freeform 171"/>
          <p:cNvSpPr>
            <a:spLocks/>
          </p:cNvSpPr>
          <p:nvPr/>
        </p:nvSpPr>
        <p:spPr bwMode="auto">
          <a:xfrm>
            <a:off x="4973638" y="5248275"/>
            <a:ext cx="138112" cy="258763"/>
          </a:xfrm>
          <a:custGeom>
            <a:avLst/>
            <a:gdLst/>
            <a:ahLst/>
            <a:cxnLst>
              <a:cxn ang="0">
                <a:pos x="85" y="163"/>
              </a:cxn>
              <a:cxn ang="0">
                <a:pos x="0" y="163"/>
              </a:cxn>
              <a:cxn ang="0">
                <a:pos x="0" y="0"/>
              </a:cxn>
              <a:cxn ang="0">
                <a:pos x="87" y="0"/>
              </a:cxn>
            </a:cxnLst>
            <a:rect l="0" t="0" r="r" b="b"/>
            <a:pathLst>
              <a:path w="87" h="163">
                <a:moveTo>
                  <a:pt x="85" y="163"/>
                </a:moveTo>
                <a:lnTo>
                  <a:pt x="0" y="163"/>
                </a:lnTo>
                <a:lnTo>
                  <a:pt x="0" y="0"/>
                </a:lnTo>
                <a:lnTo>
                  <a:pt x="87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76" name="Line 172"/>
          <p:cNvSpPr>
            <a:spLocks noChangeShapeType="1"/>
          </p:cNvSpPr>
          <p:nvPr/>
        </p:nvSpPr>
        <p:spPr bwMode="auto">
          <a:xfrm flipV="1">
            <a:off x="5248275" y="5248275"/>
            <a:ext cx="1588" cy="258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77" name="Line 173"/>
          <p:cNvSpPr>
            <a:spLocks noChangeShapeType="1"/>
          </p:cNvSpPr>
          <p:nvPr/>
        </p:nvSpPr>
        <p:spPr bwMode="auto">
          <a:xfrm flipH="1">
            <a:off x="5105400" y="5248275"/>
            <a:ext cx="1428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78" name="Line 174"/>
          <p:cNvSpPr>
            <a:spLocks noChangeShapeType="1"/>
          </p:cNvSpPr>
          <p:nvPr/>
        </p:nvSpPr>
        <p:spPr bwMode="auto">
          <a:xfrm flipH="1">
            <a:off x="5105400" y="5507038"/>
            <a:ext cx="1428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79" name="Rectangle 175"/>
          <p:cNvSpPr>
            <a:spLocks noChangeArrowheads="1"/>
          </p:cNvSpPr>
          <p:nvPr/>
        </p:nvSpPr>
        <p:spPr bwMode="auto">
          <a:xfrm>
            <a:off x="5029200" y="5310188"/>
            <a:ext cx="168275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W</a:t>
            </a:r>
            <a:endParaRPr lang="en-US"/>
          </a:p>
        </p:txBody>
      </p:sp>
      <p:sp>
        <p:nvSpPr>
          <p:cNvPr id="328880" name="Rectangle 176"/>
          <p:cNvSpPr>
            <a:spLocks noChangeArrowheads="1"/>
          </p:cNvSpPr>
          <p:nvPr/>
        </p:nvSpPr>
        <p:spPr bwMode="auto">
          <a:xfrm>
            <a:off x="5135563" y="5310188"/>
            <a:ext cx="125412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B</a:t>
            </a:r>
            <a:endParaRPr lang="en-US"/>
          </a:p>
        </p:txBody>
      </p:sp>
      <p:sp>
        <p:nvSpPr>
          <p:cNvPr id="328881" name="Freeform 177"/>
          <p:cNvSpPr>
            <a:spLocks/>
          </p:cNvSpPr>
          <p:nvPr/>
        </p:nvSpPr>
        <p:spPr bwMode="auto">
          <a:xfrm>
            <a:off x="4487863" y="5248275"/>
            <a:ext cx="273050" cy="258763"/>
          </a:xfrm>
          <a:custGeom>
            <a:avLst/>
            <a:gdLst/>
            <a:ahLst/>
            <a:cxnLst>
              <a:cxn ang="0">
                <a:pos x="172" y="163"/>
              </a:cxn>
              <a:cxn ang="0">
                <a:pos x="172" y="0"/>
              </a:cxn>
              <a:cxn ang="0">
                <a:pos x="0" y="0"/>
              </a:cxn>
              <a:cxn ang="0">
                <a:pos x="0" y="163"/>
              </a:cxn>
              <a:cxn ang="0">
                <a:pos x="172" y="163"/>
              </a:cxn>
              <a:cxn ang="0">
                <a:pos x="172" y="163"/>
              </a:cxn>
            </a:cxnLst>
            <a:rect l="0" t="0" r="r" b="b"/>
            <a:pathLst>
              <a:path w="172" h="163">
                <a:moveTo>
                  <a:pt x="172" y="163"/>
                </a:moveTo>
                <a:lnTo>
                  <a:pt x="172" y="0"/>
                </a:lnTo>
                <a:lnTo>
                  <a:pt x="0" y="0"/>
                </a:lnTo>
                <a:lnTo>
                  <a:pt x="0" y="163"/>
                </a:lnTo>
                <a:lnTo>
                  <a:pt x="172" y="163"/>
                </a:lnTo>
                <a:lnTo>
                  <a:pt x="172" y="16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82" name="Freeform 178"/>
          <p:cNvSpPr>
            <a:spLocks/>
          </p:cNvSpPr>
          <p:nvPr/>
        </p:nvSpPr>
        <p:spPr bwMode="auto">
          <a:xfrm>
            <a:off x="4487863" y="5248275"/>
            <a:ext cx="273050" cy="258763"/>
          </a:xfrm>
          <a:custGeom>
            <a:avLst/>
            <a:gdLst/>
            <a:ahLst/>
            <a:cxnLst>
              <a:cxn ang="0">
                <a:pos x="172" y="163"/>
              </a:cxn>
              <a:cxn ang="0">
                <a:pos x="172" y="0"/>
              </a:cxn>
              <a:cxn ang="0">
                <a:pos x="0" y="0"/>
              </a:cxn>
              <a:cxn ang="0">
                <a:pos x="0" y="163"/>
              </a:cxn>
              <a:cxn ang="0">
                <a:pos x="172" y="163"/>
              </a:cxn>
              <a:cxn ang="0">
                <a:pos x="172" y="163"/>
              </a:cxn>
            </a:cxnLst>
            <a:rect l="0" t="0" r="r" b="b"/>
            <a:pathLst>
              <a:path w="172" h="163">
                <a:moveTo>
                  <a:pt x="172" y="163"/>
                </a:moveTo>
                <a:lnTo>
                  <a:pt x="172" y="0"/>
                </a:lnTo>
                <a:lnTo>
                  <a:pt x="0" y="0"/>
                </a:lnTo>
                <a:lnTo>
                  <a:pt x="0" y="163"/>
                </a:lnTo>
                <a:lnTo>
                  <a:pt x="172" y="163"/>
                </a:lnTo>
                <a:lnTo>
                  <a:pt x="172" y="163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8883" name="Rectangle 179"/>
          <p:cNvSpPr>
            <a:spLocks noChangeArrowheads="1"/>
          </p:cNvSpPr>
          <p:nvPr/>
        </p:nvSpPr>
        <p:spPr bwMode="auto">
          <a:xfrm>
            <a:off x="4500563" y="5310188"/>
            <a:ext cx="1460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M</a:t>
            </a:r>
            <a:endParaRPr lang="en-US"/>
          </a:p>
        </p:txBody>
      </p:sp>
      <p:sp>
        <p:nvSpPr>
          <p:cNvPr id="328884" name="Rectangle 180"/>
          <p:cNvSpPr>
            <a:spLocks noChangeArrowheads="1"/>
          </p:cNvSpPr>
          <p:nvPr/>
        </p:nvSpPr>
        <p:spPr bwMode="auto">
          <a:xfrm>
            <a:off x="4592638" y="5310188"/>
            <a:ext cx="125412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E</a:t>
            </a:r>
            <a:endParaRPr lang="en-US"/>
          </a:p>
        </p:txBody>
      </p:sp>
      <p:sp>
        <p:nvSpPr>
          <p:cNvPr id="328885" name="Rectangle 181"/>
          <p:cNvSpPr>
            <a:spLocks noChangeArrowheads="1"/>
          </p:cNvSpPr>
          <p:nvPr/>
        </p:nvSpPr>
        <p:spPr bwMode="auto">
          <a:xfrm>
            <a:off x="4665663" y="5310188"/>
            <a:ext cx="1460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M</a:t>
            </a:r>
            <a:endParaRPr lang="en-US"/>
          </a:p>
        </p:txBody>
      </p:sp>
      <p:sp>
        <p:nvSpPr>
          <p:cNvPr id="328711" name="Text Box 7"/>
          <p:cNvSpPr txBox="1">
            <a:spLocks noChangeArrowheads="1"/>
          </p:cNvSpPr>
          <p:nvPr/>
        </p:nvSpPr>
        <p:spPr bwMode="auto">
          <a:xfrm>
            <a:off x="5562600" y="2941638"/>
            <a:ext cx="212725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Instruction pipeline diagram:</a:t>
            </a:r>
          </a:p>
          <a:p>
            <a:r>
              <a:rPr lang="en-US"/>
              <a:t>shade indicates use – </a:t>
            </a:r>
          </a:p>
          <a:p>
            <a:r>
              <a:rPr lang="en-US"/>
              <a:t>left=write, right=read</a:t>
            </a:r>
          </a:p>
        </p:txBody>
      </p:sp>
      <p:sp>
        <p:nvSpPr>
          <p:cNvPr id="328712" name="Text Box 8"/>
          <p:cNvSpPr txBox="1">
            <a:spLocks noChangeArrowheads="1"/>
          </p:cNvSpPr>
          <p:nvPr/>
        </p:nvSpPr>
        <p:spPr bwMode="auto">
          <a:xfrm>
            <a:off x="5562600" y="4438471"/>
            <a:ext cx="3200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Without forwarding – blue line </a:t>
            </a:r>
            <a:r>
              <a:rPr lang="en-US" dirty="0" smtClean="0"/>
              <a:t>– data </a:t>
            </a:r>
            <a:r>
              <a:rPr lang="en-US" dirty="0"/>
              <a:t>has to go back in time;</a:t>
            </a:r>
          </a:p>
          <a:p>
            <a:r>
              <a:rPr lang="en-US" dirty="0"/>
              <a:t>with forwarding – red </a:t>
            </a:r>
            <a:r>
              <a:rPr lang="en-US" dirty="0" smtClean="0"/>
              <a:t>line</a:t>
            </a:r>
          </a:p>
          <a:p>
            <a:r>
              <a:rPr lang="en-US" dirty="0" smtClean="0"/>
              <a:t>– data </a:t>
            </a:r>
            <a:r>
              <a:rPr lang="en-US" dirty="0"/>
              <a:t>is available in time </a:t>
            </a:r>
          </a:p>
        </p:txBody>
      </p:sp>
      <p:sp>
        <p:nvSpPr>
          <p:cNvPr id="328715" name="Line 11"/>
          <p:cNvSpPr>
            <a:spLocks noChangeShapeType="1"/>
          </p:cNvSpPr>
          <p:nvPr/>
        </p:nvSpPr>
        <p:spPr bwMode="auto">
          <a:xfrm flipH="1">
            <a:off x="3886200" y="4800600"/>
            <a:ext cx="457200" cy="533400"/>
          </a:xfrm>
          <a:prstGeom prst="line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17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Mayank Pandey, MNNIT, Allahabad, India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dirty="0"/>
              <a:t>Data Hazards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772400" cy="4114800"/>
          </a:xfrm>
        </p:spPr>
        <p:txBody>
          <a:bodyPr/>
          <a:lstStyle/>
          <a:p>
            <a:r>
              <a:rPr lang="en-US" sz="2000"/>
              <a:t>Forwarding may not be enough</a:t>
            </a:r>
          </a:p>
          <a:p>
            <a:pPr lvl="1"/>
            <a:r>
              <a:rPr lang="en-US" sz="1800"/>
              <a:t>e.g., if an R-type instruction following a load uses the result of the load – called </a:t>
            </a:r>
            <a:r>
              <a:rPr lang="en-US" sz="1800" i="1"/>
              <a:t>load-use data hazard</a:t>
            </a:r>
          </a:p>
        </p:txBody>
      </p:sp>
      <p:sp>
        <p:nvSpPr>
          <p:cNvPr id="392268" name="Rectangle 76"/>
          <p:cNvSpPr>
            <a:spLocks noChangeArrowheads="1"/>
          </p:cNvSpPr>
          <p:nvPr/>
        </p:nvSpPr>
        <p:spPr bwMode="auto">
          <a:xfrm>
            <a:off x="1855787" y="3419475"/>
            <a:ext cx="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392278" name="Rectangle 86"/>
          <p:cNvSpPr>
            <a:spLocks noChangeArrowheads="1"/>
          </p:cNvSpPr>
          <p:nvPr/>
        </p:nvSpPr>
        <p:spPr bwMode="auto">
          <a:xfrm>
            <a:off x="1906587" y="3552825"/>
            <a:ext cx="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392284" name="Rectangle 92"/>
          <p:cNvSpPr>
            <a:spLocks noChangeArrowheads="1"/>
          </p:cNvSpPr>
          <p:nvPr/>
        </p:nvSpPr>
        <p:spPr bwMode="auto">
          <a:xfrm>
            <a:off x="1684337" y="3689350"/>
            <a:ext cx="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392198" name="Rectangle 6"/>
          <p:cNvSpPr>
            <a:spLocks noChangeArrowheads="1"/>
          </p:cNvSpPr>
          <p:nvPr/>
        </p:nvSpPr>
        <p:spPr bwMode="auto">
          <a:xfrm>
            <a:off x="2111375" y="2487613"/>
            <a:ext cx="698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T</a:t>
            </a:r>
            <a:endParaRPr lang="en-US"/>
          </a:p>
        </p:txBody>
      </p:sp>
      <p:sp>
        <p:nvSpPr>
          <p:cNvPr id="392199" name="Rectangle 7"/>
          <p:cNvSpPr>
            <a:spLocks noChangeArrowheads="1"/>
          </p:cNvSpPr>
          <p:nvPr/>
        </p:nvSpPr>
        <p:spPr bwMode="auto">
          <a:xfrm>
            <a:off x="2179637" y="2487613"/>
            <a:ext cx="254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i</a:t>
            </a:r>
            <a:endParaRPr lang="en-US"/>
          </a:p>
        </p:txBody>
      </p:sp>
      <p:sp>
        <p:nvSpPr>
          <p:cNvPr id="392200" name="Rectangle 8"/>
          <p:cNvSpPr>
            <a:spLocks noChangeArrowheads="1"/>
          </p:cNvSpPr>
          <p:nvPr/>
        </p:nvSpPr>
        <p:spPr bwMode="auto">
          <a:xfrm>
            <a:off x="2206625" y="2487613"/>
            <a:ext cx="952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m</a:t>
            </a:r>
            <a:endParaRPr lang="en-US"/>
          </a:p>
        </p:txBody>
      </p:sp>
      <p:sp>
        <p:nvSpPr>
          <p:cNvPr id="392201" name="Rectangle 9"/>
          <p:cNvSpPr>
            <a:spLocks noChangeArrowheads="1"/>
          </p:cNvSpPr>
          <p:nvPr/>
        </p:nvSpPr>
        <p:spPr bwMode="auto">
          <a:xfrm>
            <a:off x="2298700" y="2487613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e</a:t>
            </a:r>
            <a:endParaRPr lang="en-US"/>
          </a:p>
        </p:txBody>
      </p:sp>
      <p:sp>
        <p:nvSpPr>
          <p:cNvPr id="392202" name="Line 10"/>
          <p:cNvSpPr>
            <a:spLocks noChangeShapeType="1"/>
          </p:cNvSpPr>
          <p:nvPr/>
        </p:nvSpPr>
        <p:spPr bwMode="auto">
          <a:xfrm>
            <a:off x="2408237" y="2552700"/>
            <a:ext cx="3600450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2203" name="Line 11"/>
          <p:cNvSpPr>
            <a:spLocks noChangeShapeType="1"/>
          </p:cNvSpPr>
          <p:nvPr/>
        </p:nvSpPr>
        <p:spPr bwMode="auto">
          <a:xfrm flipV="1">
            <a:off x="2921000" y="2557463"/>
            <a:ext cx="3175" cy="539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2204" name="Rectangle 12"/>
          <p:cNvSpPr>
            <a:spLocks noChangeArrowheads="1"/>
          </p:cNvSpPr>
          <p:nvPr/>
        </p:nvSpPr>
        <p:spPr bwMode="auto">
          <a:xfrm>
            <a:off x="2886075" y="2389188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2</a:t>
            </a:r>
            <a:endParaRPr lang="en-US"/>
          </a:p>
        </p:txBody>
      </p:sp>
      <p:sp>
        <p:nvSpPr>
          <p:cNvPr id="392205" name="Line 13"/>
          <p:cNvSpPr>
            <a:spLocks noChangeShapeType="1"/>
          </p:cNvSpPr>
          <p:nvPr/>
        </p:nvSpPr>
        <p:spPr bwMode="auto">
          <a:xfrm flipV="1">
            <a:off x="3433762" y="2557463"/>
            <a:ext cx="3175" cy="539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2206" name="Rectangle 14"/>
          <p:cNvSpPr>
            <a:spLocks noChangeArrowheads="1"/>
          </p:cNvSpPr>
          <p:nvPr/>
        </p:nvSpPr>
        <p:spPr bwMode="auto">
          <a:xfrm>
            <a:off x="3398837" y="2389188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4</a:t>
            </a:r>
            <a:endParaRPr lang="en-US"/>
          </a:p>
        </p:txBody>
      </p:sp>
      <p:sp>
        <p:nvSpPr>
          <p:cNvPr id="392207" name="Line 15"/>
          <p:cNvSpPr>
            <a:spLocks noChangeShapeType="1"/>
          </p:cNvSpPr>
          <p:nvPr/>
        </p:nvSpPr>
        <p:spPr bwMode="auto">
          <a:xfrm flipV="1">
            <a:off x="3944937" y="2557463"/>
            <a:ext cx="3175" cy="539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2208" name="Rectangle 16"/>
          <p:cNvSpPr>
            <a:spLocks noChangeArrowheads="1"/>
          </p:cNvSpPr>
          <p:nvPr/>
        </p:nvSpPr>
        <p:spPr bwMode="auto">
          <a:xfrm>
            <a:off x="3911600" y="2389188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6</a:t>
            </a:r>
            <a:endParaRPr lang="en-US"/>
          </a:p>
        </p:txBody>
      </p:sp>
      <p:sp>
        <p:nvSpPr>
          <p:cNvPr id="392209" name="Line 17"/>
          <p:cNvSpPr>
            <a:spLocks noChangeShapeType="1"/>
          </p:cNvSpPr>
          <p:nvPr/>
        </p:nvSpPr>
        <p:spPr bwMode="auto">
          <a:xfrm flipV="1">
            <a:off x="4457700" y="2557463"/>
            <a:ext cx="3175" cy="539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2210" name="Rectangle 18"/>
          <p:cNvSpPr>
            <a:spLocks noChangeArrowheads="1"/>
          </p:cNvSpPr>
          <p:nvPr/>
        </p:nvSpPr>
        <p:spPr bwMode="auto">
          <a:xfrm>
            <a:off x="4422775" y="2389188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8</a:t>
            </a:r>
            <a:endParaRPr lang="en-US"/>
          </a:p>
        </p:txBody>
      </p:sp>
      <p:sp>
        <p:nvSpPr>
          <p:cNvPr id="392211" name="Line 19"/>
          <p:cNvSpPr>
            <a:spLocks noChangeShapeType="1"/>
          </p:cNvSpPr>
          <p:nvPr/>
        </p:nvSpPr>
        <p:spPr bwMode="auto">
          <a:xfrm flipV="1">
            <a:off x="4970462" y="2557463"/>
            <a:ext cx="3175" cy="539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2212" name="Rectangle 20"/>
          <p:cNvSpPr>
            <a:spLocks noChangeArrowheads="1"/>
          </p:cNvSpPr>
          <p:nvPr/>
        </p:nvSpPr>
        <p:spPr bwMode="auto">
          <a:xfrm>
            <a:off x="4902200" y="2389188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1</a:t>
            </a:r>
            <a:endParaRPr lang="en-US"/>
          </a:p>
        </p:txBody>
      </p:sp>
      <p:sp>
        <p:nvSpPr>
          <p:cNvPr id="392213" name="Rectangle 21"/>
          <p:cNvSpPr>
            <a:spLocks noChangeArrowheads="1"/>
          </p:cNvSpPr>
          <p:nvPr/>
        </p:nvSpPr>
        <p:spPr bwMode="auto">
          <a:xfrm>
            <a:off x="4967287" y="2389188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0</a:t>
            </a:r>
            <a:endParaRPr lang="en-US"/>
          </a:p>
        </p:txBody>
      </p:sp>
      <p:sp>
        <p:nvSpPr>
          <p:cNvPr id="392214" name="Line 22"/>
          <p:cNvSpPr>
            <a:spLocks noChangeShapeType="1"/>
          </p:cNvSpPr>
          <p:nvPr/>
        </p:nvSpPr>
        <p:spPr bwMode="auto">
          <a:xfrm flipV="1">
            <a:off x="5481637" y="2557463"/>
            <a:ext cx="4763" cy="539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2215" name="Rectangle 23"/>
          <p:cNvSpPr>
            <a:spLocks noChangeArrowheads="1"/>
          </p:cNvSpPr>
          <p:nvPr/>
        </p:nvSpPr>
        <p:spPr bwMode="auto">
          <a:xfrm>
            <a:off x="5413375" y="2389188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1</a:t>
            </a:r>
            <a:endParaRPr lang="en-US"/>
          </a:p>
        </p:txBody>
      </p:sp>
      <p:sp>
        <p:nvSpPr>
          <p:cNvPr id="392216" name="Rectangle 24"/>
          <p:cNvSpPr>
            <a:spLocks noChangeArrowheads="1"/>
          </p:cNvSpPr>
          <p:nvPr/>
        </p:nvSpPr>
        <p:spPr bwMode="auto">
          <a:xfrm>
            <a:off x="5478462" y="2389188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2</a:t>
            </a:r>
            <a:endParaRPr lang="en-US"/>
          </a:p>
        </p:txBody>
      </p:sp>
      <p:sp>
        <p:nvSpPr>
          <p:cNvPr id="392217" name="Rectangle 25"/>
          <p:cNvSpPr>
            <a:spLocks noChangeArrowheads="1"/>
          </p:cNvSpPr>
          <p:nvPr/>
        </p:nvSpPr>
        <p:spPr bwMode="auto">
          <a:xfrm>
            <a:off x="5919787" y="2389188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1</a:t>
            </a:r>
            <a:endParaRPr lang="en-US"/>
          </a:p>
        </p:txBody>
      </p:sp>
      <p:sp>
        <p:nvSpPr>
          <p:cNvPr id="392218" name="Rectangle 26"/>
          <p:cNvSpPr>
            <a:spLocks noChangeArrowheads="1"/>
          </p:cNvSpPr>
          <p:nvPr/>
        </p:nvSpPr>
        <p:spPr bwMode="auto">
          <a:xfrm>
            <a:off x="5981700" y="2389188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4</a:t>
            </a:r>
            <a:endParaRPr lang="en-US"/>
          </a:p>
        </p:txBody>
      </p:sp>
      <p:sp>
        <p:nvSpPr>
          <p:cNvPr id="392219" name="Line 27"/>
          <p:cNvSpPr>
            <a:spLocks noChangeShapeType="1"/>
          </p:cNvSpPr>
          <p:nvPr/>
        </p:nvSpPr>
        <p:spPr bwMode="auto">
          <a:xfrm>
            <a:off x="2408237" y="2552700"/>
            <a:ext cx="4113213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2220" name="Freeform 28"/>
          <p:cNvSpPr>
            <a:spLocks/>
          </p:cNvSpPr>
          <p:nvPr/>
        </p:nvSpPr>
        <p:spPr bwMode="auto">
          <a:xfrm>
            <a:off x="6503987" y="2525713"/>
            <a:ext cx="57150" cy="587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37"/>
              </a:cxn>
              <a:cxn ang="0">
                <a:pos x="36" y="20"/>
              </a:cxn>
              <a:cxn ang="0">
                <a:pos x="2" y="0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36" h="37">
                <a:moveTo>
                  <a:pt x="0" y="0"/>
                </a:moveTo>
                <a:lnTo>
                  <a:pt x="2" y="37"/>
                </a:lnTo>
                <a:lnTo>
                  <a:pt x="36" y="20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2221" name="Line 29"/>
          <p:cNvSpPr>
            <a:spLocks noChangeShapeType="1"/>
          </p:cNvSpPr>
          <p:nvPr/>
        </p:nvSpPr>
        <p:spPr bwMode="auto">
          <a:xfrm flipV="1">
            <a:off x="5994400" y="2557463"/>
            <a:ext cx="1587" cy="539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2227" name="Rectangle 35"/>
          <p:cNvSpPr>
            <a:spLocks noChangeArrowheads="1"/>
          </p:cNvSpPr>
          <p:nvPr/>
        </p:nvSpPr>
        <p:spPr bwMode="auto">
          <a:xfrm>
            <a:off x="1595437" y="3175000"/>
            <a:ext cx="254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l</a:t>
            </a:r>
            <a:endParaRPr lang="en-US"/>
          </a:p>
        </p:txBody>
      </p:sp>
      <p:sp>
        <p:nvSpPr>
          <p:cNvPr id="392228" name="Rectangle 36"/>
          <p:cNvSpPr>
            <a:spLocks noChangeArrowheads="1"/>
          </p:cNvSpPr>
          <p:nvPr/>
        </p:nvSpPr>
        <p:spPr bwMode="auto">
          <a:xfrm>
            <a:off x="1622425" y="3175000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w</a:t>
            </a:r>
            <a:endParaRPr lang="en-US"/>
          </a:p>
        </p:txBody>
      </p:sp>
      <p:sp>
        <p:nvSpPr>
          <p:cNvPr id="392229" name="Rectangle 37"/>
          <p:cNvSpPr>
            <a:spLocks noChangeArrowheads="1"/>
          </p:cNvSpPr>
          <p:nvPr/>
        </p:nvSpPr>
        <p:spPr bwMode="auto">
          <a:xfrm>
            <a:off x="1704975" y="3175000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 </a:t>
            </a:r>
            <a:endParaRPr lang="en-US"/>
          </a:p>
        </p:txBody>
      </p:sp>
      <p:sp>
        <p:nvSpPr>
          <p:cNvPr id="392230" name="Rectangle 38"/>
          <p:cNvSpPr>
            <a:spLocks noChangeArrowheads="1"/>
          </p:cNvSpPr>
          <p:nvPr/>
        </p:nvSpPr>
        <p:spPr bwMode="auto">
          <a:xfrm>
            <a:off x="1735137" y="3175000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EB7500"/>
                </a:solidFill>
                <a:latin typeface="Arial" charset="0"/>
              </a:rPr>
              <a:t>$</a:t>
            </a:r>
            <a:endParaRPr lang="en-US"/>
          </a:p>
        </p:txBody>
      </p:sp>
      <p:sp>
        <p:nvSpPr>
          <p:cNvPr id="392231" name="Rectangle 39"/>
          <p:cNvSpPr>
            <a:spLocks noChangeArrowheads="1"/>
          </p:cNvSpPr>
          <p:nvPr/>
        </p:nvSpPr>
        <p:spPr bwMode="auto">
          <a:xfrm>
            <a:off x="1800225" y="3175000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EB7500"/>
                </a:solidFill>
                <a:latin typeface="Arial" charset="0"/>
              </a:rPr>
              <a:t>s</a:t>
            </a:r>
            <a:endParaRPr lang="en-US"/>
          </a:p>
        </p:txBody>
      </p:sp>
      <p:sp>
        <p:nvSpPr>
          <p:cNvPr id="392232" name="Rectangle 40"/>
          <p:cNvSpPr>
            <a:spLocks noChangeArrowheads="1"/>
          </p:cNvSpPr>
          <p:nvPr/>
        </p:nvSpPr>
        <p:spPr bwMode="auto">
          <a:xfrm>
            <a:off x="1854200" y="3175000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EB7500"/>
                </a:solidFill>
                <a:latin typeface="Arial" charset="0"/>
              </a:rPr>
              <a:t>0</a:t>
            </a:r>
            <a:endParaRPr lang="en-US"/>
          </a:p>
        </p:txBody>
      </p:sp>
      <p:sp>
        <p:nvSpPr>
          <p:cNvPr id="392233" name="Rectangle 41"/>
          <p:cNvSpPr>
            <a:spLocks noChangeArrowheads="1"/>
          </p:cNvSpPr>
          <p:nvPr/>
        </p:nvSpPr>
        <p:spPr bwMode="auto">
          <a:xfrm>
            <a:off x="1919287" y="3175000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FF8080"/>
                </a:solidFill>
                <a:latin typeface="Arial" charset="0"/>
              </a:rPr>
              <a:t>,</a:t>
            </a:r>
            <a:endParaRPr lang="en-US"/>
          </a:p>
        </p:txBody>
      </p:sp>
      <p:sp>
        <p:nvSpPr>
          <p:cNvPr id="392234" name="Rectangle 42"/>
          <p:cNvSpPr>
            <a:spLocks noChangeArrowheads="1"/>
          </p:cNvSpPr>
          <p:nvPr/>
        </p:nvSpPr>
        <p:spPr bwMode="auto">
          <a:xfrm>
            <a:off x="1951037" y="3175000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FF8080"/>
                </a:solidFill>
                <a:latin typeface="Arial" charset="0"/>
              </a:rPr>
              <a:t> </a:t>
            </a:r>
            <a:endParaRPr lang="en-US"/>
          </a:p>
        </p:txBody>
      </p:sp>
      <p:sp>
        <p:nvSpPr>
          <p:cNvPr id="392235" name="Rectangle 43"/>
          <p:cNvSpPr>
            <a:spLocks noChangeArrowheads="1"/>
          </p:cNvSpPr>
          <p:nvPr/>
        </p:nvSpPr>
        <p:spPr bwMode="auto">
          <a:xfrm>
            <a:off x="1981200" y="3175000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2</a:t>
            </a:r>
            <a:endParaRPr lang="en-US"/>
          </a:p>
        </p:txBody>
      </p:sp>
      <p:sp>
        <p:nvSpPr>
          <p:cNvPr id="392236" name="Rectangle 44"/>
          <p:cNvSpPr>
            <a:spLocks noChangeArrowheads="1"/>
          </p:cNvSpPr>
          <p:nvPr/>
        </p:nvSpPr>
        <p:spPr bwMode="auto">
          <a:xfrm>
            <a:off x="2046287" y="3175000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0</a:t>
            </a:r>
            <a:endParaRPr lang="en-US"/>
          </a:p>
        </p:txBody>
      </p:sp>
      <p:sp>
        <p:nvSpPr>
          <p:cNvPr id="392237" name="Rectangle 45"/>
          <p:cNvSpPr>
            <a:spLocks noChangeArrowheads="1"/>
          </p:cNvSpPr>
          <p:nvPr/>
        </p:nvSpPr>
        <p:spPr bwMode="auto">
          <a:xfrm>
            <a:off x="2108200" y="3175000"/>
            <a:ext cx="381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(</a:t>
            </a:r>
            <a:endParaRPr lang="en-US"/>
          </a:p>
        </p:txBody>
      </p:sp>
      <p:sp>
        <p:nvSpPr>
          <p:cNvPr id="392238" name="Rectangle 46"/>
          <p:cNvSpPr>
            <a:spLocks noChangeArrowheads="1"/>
          </p:cNvSpPr>
          <p:nvPr/>
        </p:nvSpPr>
        <p:spPr bwMode="auto">
          <a:xfrm>
            <a:off x="2149475" y="3175000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$</a:t>
            </a:r>
            <a:endParaRPr lang="en-US"/>
          </a:p>
        </p:txBody>
      </p:sp>
      <p:sp>
        <p:nvSpPr>
          <p:cNvPr id="392239" name="Rectangle 47"/>
          <p:cNvSpPr>
            <a:spLocks noChangeArrowheads="1"/>
          </p:cNvSpPr>
          <p:nvPr/>
        </p:nvSpPr>
        <p:spPr bwMode="auto">
          <a:xfrm>
            <a:off x="2209800" y="3175000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t</a:t>
            </a:r>
            <a:endParaRPr lang="en-US"/>
          </a:p>
        </p:txBody>
      </p:sp>
      <p:sp>
        <p:nvSpPr>
          <p:cNvPr id="392240" name="Rectangle 48"/>
          <p:cNvSpPr>
            <a:spLocks noChangeArrowheads="1"/>
          </p:cNvSpPr>
          <p:nvPr/>
        </p:nvSpPr>
        <p:spPr bwMode="auto">
          <a:xfrm>
            <a:off x="2241550" y="3175000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1</a:t>
            </a:r>
            <a:endParaRPr lang="en-US"/>
          </a:p>
        </p:txBody>
      </p:sp>
      <p:sp>
        <p:nvSpPr>
          <p:cNvPr id="392241" name="Rectangle 49"/>
          <p:cNvSpPr>
            <a:spLocks noChangeArrowheads="1"/>
          </p:cNvSpPr>
          <p:nvPr/>
        </p:nvSpPr>
        <p:spPr bwMode="auto">
          <a:xfrm>
            <a:off x="2305050" y="3175000"/>
            <a:ext cx="381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)</a:t>
            </a:r>
            <a:endParaRPr lang="en-US"/>
          </a:p>
        </p:txBody>
      </p:sp>
      <p:sp>
        <p:nvSpPr>
          <p:cNvPr id="392242" name="Line 50"/>
          <p:cNvSpPr>
            <a:spLocks noChangeShapeType="1"/>
          </p:cNvSpPr>
          <p:nvPr/>
        </p:nvSpPr>
        <p:spPr bwMode="auto">
          <a:xfrm>
            <a:off x="1465262" y="3130550"/>
            <a:ext cx="4763" cy="779463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2243" name="Freeform 51"/>
          <p:cNvSpPr>
            <a:spLocks/>
          </p:cNvSpPr>
          <p:nvPr/>
        </p:nvSpPr>
        <p:spPr bwMode="auto">
          <a:xfrm>
            <a:off x="1444625" y="3910013"/>
            <a:ext cx="44450" cy="44450"/>
          </a:xfrm>
          <a:custGeom>
            <a:avLst/>
            <a:gdLst/>
            <a:ahLst/>
            <a:cxnLst>
              <a:cxn ang="0">
                <a:pos x="26" y="0"/>
              </a:cxn>
              <a:cxn ang="0">
                <a:pos x="0" y="3"/>
              </a:cxn>
              <a:cxn ang="0">
                <a:pos x="15" y="28"/>
              </a:cxn>
              <a:cxn ang="0">
                <a:pos x="28" y="3"/>
              </a:cxn>
              <a:cxn ang="0">
                <a:pos x="28" y="3"/>
              </a:cxn>
              <a:cxn ang="0">
                <a:pos x="26" y="0"/>
              </a:cxn>
            </a:cxnLst>
            <a:rect l="0" t="0" r="r" b="b"/>
            <a:pathLst>
              <a:path w="28" h="28">
                <a:moveTo>
                  <a:pt x="26" y="0"/>
                </a:moveTo>
                <a:lnTo>
                  <a:pt x="0" y="3"/>
                </a:lnTo>
                <a:lnTo>
                  <a:pt x="15" y="28"/>
                </a:lnTo>
                <a:lnTo>
                  <a:pt x="28" y="3"/>
                </a:lnTo>
                <a:lnTo>
                  <a:pt x="28" y="3"/>
                </a:lnTo>
                <a:lnTo>
                  <a:pt x="2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2244" name="Rectangle 52"/>
          <p:cNvSpPr>
            <a:spLocks noChangeArrowheads="1"/>
          </p:cNvSpPr>
          <p:nvPr/>
        </p:nvSpPr>
        <p:spPr bwMode="auto">
          <a:xfrm>
            <a:off x="1595437" y="3757613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s</a:t>
            </a:r>
            <a:endParaRPr lang="en-US"/>
          </a:p>
        </p:txBody>
      </p:sp>
      <p:sp>
        <p:nvSpPr>
          <p:cNvPr id="392245" name="Rectangle 53"/>
          <p:cNvSpPr>
            <a:spLocks noChangeArrowheads="1"/>
          </p:cNvSpPr>
          <p:nvPr/>
        </p:nvSpPr>
        <p:spPr bwMode="auto">
          <a:xfrm>
            <a:off x="1654175" y="3757613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u</a:t>
            </a:r>
            <a:endParaRPr lang="en-US"/>
          </a:p>
        </p:txBody>
      </p:sp>
      <p:sp>
        <p:nvSpPr>
          <p:cNvPr id="392246" name="Rectangle 54"/>
          <p:cNvSpPr>
            <a:spLocks noChangeArrowheads="1"/>
          </p:cNvSpPr>
          <p:nvPr/>
        </p:nvSpPr>
        <p:spPr bwMode="auto">
          <a:xfrm>
            <a:off x="1717675" y="3757613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b</a:t>
            </a:r>
            <a:endParaRPr lang="en-US"/>
          </a:p>
        </p:txBody>
      </p:sp>
      <p:sp>
        <p:nvSpPr>
          <p:cNvPr id="392247" name="Rectangle 55"/>
          <p:cNvSpPr>
            <a:spLocks noChangeArrowheads="1"/>
          </p:cNvSpPr>
          <p:nvPr/>
        </p:nvSpPr>
        <p:spPr bwMode="auto">
          <a:xfrm>
            <a:off x="1779587" y="3757613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 </a:t>
            </a:r>
            <a:endParaRPr lang="en-US"/>
          </a:p>
        </p:txBody>
      </p:sp>
      <p:sp>
        <p:nvSpPr>
          <p:cNvPr id="392248" name="Rectangle 56"/>
          <p:cNvSpPr>
            <a:spLocks noChangeArrowheads="1"/>
          </p:cNvSpPr>
          <p:nvPr/>
        </p:nvSpPr>
        <p:spPr bwMode="auto">
          <a:xfrm>
            <a:off x="1809750" y="3757613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$</a:t>
            </a:r>
            <a:endParaRPr lang="en-US"/>
          </a:p>
        </p:txBody>
      </p:sp>
      <p:sp>
        <p:nvSpPr>
          <p:cNvPr id="392249" name="Rectangle 57"/>
          <p:cNvSpPr>
            <a:spLocks noChangeArrowheads="1"/>
          </p:cNvSpPr>
          <p:nvPr/>
        </p:nvSpPr>
        <p:spPr bwMode="auto">
          <a:xfrm>
            <a:off x="1874837" y="3757613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t</a:t>
            </a:r>
            <a:endParaRPr lang="en-US"/>
          </a:p>
        </p:txBody>
      </p:sp>
      <p:sp>
        <p:nvSpPr>
          <p:cNvPr id="392250" name="Rectangle 58"/>
          <p:cNvSpPr>
            <a:spLocks noChangeArrowheads="1"/>
          </p:cNvSpPr>
          <p:nvPr/>
        </p:nvSpPr>
        <p:spPr bwMode="auto">
          <a:xfrm>
            <a:off x="1906587" y="3757613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2</a:t>
            </a:r>
            <a:endParaRPr lang="en-US"/>
          </a:p>
        </p:txBody>
      </p:sp>
      <p:sp>
        <p:nvSpPr>
          <p:cNvPr id="392251" name="Rectangle 59"/>
          <p:cNvSpPr>
            <a:spLocks noChangeArrowheads="1"/>
          </p:cNvSpPr>
          <p:nvPr/>
        </p:nvSpPr>
        <p:spPr bwMode="auto">
          <a:xfrm>
            <a:off x="1971675" y="3757613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,</a:t>
            </a:r>
            <a:endParaRPr lang="en-US"/>
          </a:p>
        </p:txBody>
      </p:sp>
      <p:sp>
        <p:nvSpPr>
          <p:cNvPr id="392252" name="Rectangle 60"/>
          <p:cNvSpPr>
            <a:spLocks noChangeArrowheads="1"/>
          </p:cNvSpPr>
          <p:nvPr/>
        </p:nvSpPr>
        <p:spPr bwMode="auto">
          <a:xfrm>
            <a:off x="2001837" y="3757613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 </a:t>
            </a:r>
            <a:endParaRPr lang="en-US"/>
          </a:p>
        </p:txBody>
      </p:sp>
      <p:sp>
        <p:nvSpPr>
          <p:cNvPr id="392253" name="Rectangle 61"/>
          <p:cNvSpPr>
            <a:spLocks noChangeArrowheads="1"/>
          </p:cNvSpPr>
          <p:nvPr/>
        </p:nvSpPr>
        <p:spPr bwMode="auto">
          <a:xfrm>
            <a:off x="2032000" y="3757613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EB7500"/>
                </a:solidFill>
                <a:latin typeface="Arial" charset="0"/>
              </a:rPr>
              <a:t>$</a:t>
            </a:r>
            <a:endParaRPr lang="en-US"/>
          </a:p>
        </p:txBody>
      </p:sp>
      <p:sp>
        <p:nvSpPr>
          <p:cNvPr id="392254" name="Rectangle 62"/>
          <p:cNvSpPr>
            <a:spLocks noChangeArrowheads="1"/>
          </p:cNvSpPr>
          <p:nvPr/>
        </p:nvSpPr>
        <p:spPr bwMode="auto">
          <a:xfrm>
            <a:off x="2097087" y="3757613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EB7500"/>
                </a:solidFill>
                <a:latin typeface="Arial" charset="0"/>
              </a:rPr>
              <a:t>s</a:t>
            </a:r>
            <a:endParaRPr lang="en-US"/>
          </a:p>
        </p:txBody>
      </p:sp>
      <p:sp>
        <p:nvSpPr>
          <p:cNvPr id="392255" name="Rectangle 63"/>
          <p:cNvSpPr>
            <a:spLocks noChangeArrowheads="1"/>
          </p:cNvSpPr>
          <p:nvPr/>
        </p:nvSpPr>
        <p:spPr bwMode="auto">
          <a:xfrm>
            <a:off x="2152650" y="3757613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EB7500"/>
                </a:solidFill>
                <a:latin typeface="Arial" charset="0"/>
              </a:rPr>
              <a:t>0</a:t>
            </a:r>
            <a:endParaRPr lang="en-US"/>
          </a:p>
        </p:txBody>
      </p:sp>
      <p:sp>
        <p:nvSpPr>
          <p:cNvPr id="392256" name="Rectangle 64"/>
          <p:cNvSpPr>
            <a:spLocks noChangeArrowheads="1"/>
          </p:cNvSpPr>
          <p:nvPr/>
        </p:nvSpPr>
        <p:spPr bwMode="auto">
          <a:xfrm>
            <a:off x="2217737" y="3757613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EB7500"/>
                </a:solidFill>
                <a:latin typeface="Arial" charset="0"/>
              </a:rPr>
              <a:t>,</a:t>
            </a:r>
            <a:endParaRPr lang="en-US"/>
          </a:p>
        </p:txBody>
      </p:sp>
      <p:sp>
        <p:nvSpPr>
          <p:cNvPr id="392257" name="Rectangle 65"/>
          <p:cNvSpPr>
            <a:spLocks noChangeArrowheads="1"/>
          </p:cNvSpPr>
          <p:nvPr/>
        </p:nvSpPr>
        <p:spPr bwMode="auto">
          <a:xfrm>
            <a:off x="2247900" y="3757613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EB7500"/>
                </a:solidFill>
                <a:latin typeface="Arial" charset="0"/>
              </a:rPr>
              <a:t> </a:t>
            </a:r>
            <a:endParaRPr lang="en-US"/>
          </a:p>
        </p:txBody>
      </p:sp>
      <p:sp>
        <p:nvSpPr>
          <p:cNvPr id="392258" name="Rectangle 66"/>
          <p:cNvSpPr>
            <a:spLocks noChangeArrowheads="1"/>
          </p:cNvSpPr>
          <p:nvPr/>
        </p:nvSpPr>
        <p:spPr bwMode="auto">
          <a:xfrm>
            <a:off x="2278062" y="3757613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$</a:t>
            </a:r>
            <a:endParaRPr lang="en-US"/>
          </a:p>
        </p:txBody>
      </p:sp>
      <p:sp>
        <p:nvSpPr>
          <p:cNvPr id="392259" name="Rectangle 67"/>
          <p:cNvSpPr>
            <a:spLocks noChangeArrowheads="1"/>
          </p:cNvSpPr>
          <p:nvPr/>
        </p:nvSpPr>
        <p:spPr bwMode="auto">
          <a:xfrm>
            <a:off x="2343150" y="3757613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t</a:t>
            </a:r>
            <a:endParaRPr lang="en-US"/>
          </a:p>
        </p:txBody>
      </p:sp>
      <p:sp>
        <p:nvSpPr>
          <p:cNvPr id="392260" name="Rectangle 68"/>
          <p:cNvSpPr>
            <a:spLocks noChangeArrowheads="1"/>
          </p:cNvSpPr>
          <p:nvPr/>
        </p:nvSpPr>
        <p:spPr bwMode="auto">
          <a:xfrm>
            <a:off x="2374900" y="3757613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3</a:t>
            </a:r>
            <a:endParaRPr lang="en-US"/>
          </a:p>
        </p:txBody>
      </p:sp>
      <p:sp>
        <p:nvSpPr>
          <p:cNvPr id="392261" name="Rectangle 69"/>
          <p:cNvSpPr>
            <a:spLocks noChangeArrowheads="1"/>
          </p:cNvSpPr>
          <p:nvPr/>
        </p:nvSpPr>
        <p:spPr bwMode="auto">
          <a:xfrm>
            <a:off x="1408112" y="2528888"/>
            <a:ext cx="762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P</a:t>
            </a:r>
            <a:endParaRPr lang="en-US"/>
          </a:p>
        </p:txBody>
      </p:sp>
      <p:sp>
        <p:nvSpPr>
          <p:cNvPr id="392262" name="Rectangle 70"/>
          <p:cNvSpPr>
            <a:spLocks noChangeArrowheads="1"/>
          </p:cNvSpPr>
          <p:nvPr/>
        </p:nvSpPr>
        <p:spPr bwMode="auto">
          <a:xfrm>
            <a:off x="1482725" y="2528888"/>
            <a:ext cx="381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r</a:t>
            </a:r>
            <a:endParaRPr lang="en-US"/>
          </a:p>
        </p:txBody>
      </p:sp>
      <p:sp>
        <p:nvSpPr>
          <p:cNvPr id="392263" name="Rectangle 71"/>
          <p:cNvSpPr>
            <a:spLocks noChangeArrowheads="1"/>
          </p:cNvSpPr>
          <p:nvPr/>
        </p:nvSpPr>
        <p:spPr bwMode="auto">
          <a:xfrm>
            <a:off x="1520825" y="2528888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o</a:t>
            </a:r>
            <a:endParaRPr lang="en-US"/>
          </a:p>
        </p:txBody>
      </p:sp>
      <p:sp>
        <p:nvSpPr>
          <p:cNvPr id="392264" name="Rectangle 72"/>
          <p:cNvSpPr>
            <a:spLocks noChangeArrowheads="1"/>
          </p:cNvSpPr>
          <p:nvPr/>
        </p:nvSpPr>
        <p:spPr bwMode="auto">
          <a:xfrm>
            <a:off x="1581150" y="2528888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g</a:t>
            </a:r>
            <a:endParaRPr lang="en-US"/>
          </a:p>
        </p:txBody>
      </p:sp>
      <p:sp>
        <p:nvSpPr>
          <p:cNvPr id="392265" name="Rectangle 73"/>
          <p:cNvSpPr>
            <a:spLocks noChangeArrowheads="1"/>
          </p:cNvSpPr>
          <p:nvPr/>
        </p:nvSpPr>
        <p:spPr bwMode="auto">
          <a:xfrm>
            <a:off x="1646237" y="2528888"/>
            <a:ext cx="381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r</a:t>
            </a:r>
            <a:endParaRPr lang="en-US"/>
          </a:p>
        </p:txBody>
      </p:sp>
      <p:sp>
        <p:nvSpPr>
          <p:cNvPr id="392266" name="Rectangle 74"/>
          <p:cNvSpPr>
            <a:spLocks noChangeArrowheads="1"/>
          </p:cNvSpPr>
          <p:nvPr/>
        </p:nvSpPr>
        <p:spPr bwMode="auto">
          <a:xfrm>
            <a:off x="1684337" y="2528888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a</a:t>
            </a:r>
            <a:endParaRPr lang="en-US"/>
          </a:p>
        </p:txBody>
      </p:sp>
      <p:sp>
        <p:nvSpPr>
          <p:cNvPr id="392267" name="Rectangle 75"/>
          <p:cNvSpPr>
            <a:spLocks noChangeArrowheads="1"/>
          </p:cNvSpPr>
          <p:nvPr/>
        </p:nvSpPr>
        <p:spPr bwMode="auto">
          <a:xfrm>
            <a:off x="1749425" y="2528888"/>
            <a:ext cx="952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m</a:t>
            </a:r>
            <a:endParaRPr lang="en-US"/>
          </a:p>
        </p:txBody>
      </p:sp>
      <p:sp>
        <p:nvSpPr>
          <p:cNvPr id="392269" name="Rectangle 77"/>
          <p:cNvSpPr>
            <a:spLocks noChangeArrowheads="1"/>
          </p:cNvSpPr>
          <p:nvPr/>
        </p:nvSpPr>
        <p:spPr bwMode="auto">
          <a:xfrm>
            <a:off x="1408112" y="2662238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e</a:t>
            </a:r>
            <a:endParaRPr lang="en-US"/>
          </a:p>
        </p:txBody>
      </p:sp>
      <p:sp>
        <p:nvSpPr>
          <p:cNvPr id="392270" name="Rectangle 78"/>
          <p:cNvSpPr>
            <a:spLocks noChangeArrowheads="1"/>
          </p:cNvSpPr>
          <p:nvPr/>
        </p:nvSpPr>
        <p:spPr bwMode="auto">
          <a:xfrm>
            <a:off x="1468437" y="2662238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x</a:t>
            </a:r>
            <a:endParaRPr lang="en-US"/>
          </a:p>
        </p:txBody>
      </p:sp>
      <p:sp>
        <p:nvSpPr>
          <p:cNvPr id="392271" name="Rectangle 79"/>
          <p:cNvSpPr>
            <a:spLocks noChangeArrowheads="1"/>
          </p:cNvSpPr>
          <p:nvPr/>
        </p:nvSpPr>
        <p:spPr bwMode="auto">
          <a:xfrm>
            <a:off x="1527175" y="2662238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e</a:t>
            </a:r>
            <a:endParaRPr lang="en-US"/>
          </a:p>
        </p:txBody>
      </p:sp>
      <p:sp>
        <p:nvSpPr>
          <p:cNvPr id="392272" name="Rectangle 80"/>
          <p:cNvSpPr>
            <a:spLocks noChangeArrowheads="1"/>
          </p:cNvSpPr>
          <p:nvPr/>
        </p:nvSpPr>
        <p:spPr bwMode="auto">
          <a:xfrm>
            <a:off x="1589087" y="2662238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c</a:t>
            </a:r>
            <a:endParaRPr lang="en-US"/>
          </a:p>
        </p:txBody>
      </p:sp>
      <p:sp>
        <p:nvSpPr>
          <p:cNvPr id="392273" name="Rectangle 81"/>
          <p:cNvSpPr>
            <a:spLocks noChangeArrowheads="1"/>
          </p:cNvSpPr>
          <p:nvPr/>
        </p:nvSpPr>
        <p:spPr bwMode="auto">
          <a:xfrm>
            <a:off x="1646237" y="2662238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u</a:t>
            </a:r>
            <a:endParaRPr lang="en-US"/>
          </a:p>
        </p:txBody>
      </p:sp>
      <p:sp>
        <p:nvSpPr>
          <p:cNvPr id="392274" name="Rectangle 82"/>
          <p:cNvSpPr>
            <a:spLocks noChangeArrowheads="1"/>
          </p:cNvSpPr>
          <p:nvPr/>
        </p:nvSpPr>
        <p:spPr bwMode="auto">
          <a:xfrm>
            <a:off x="1708150" y="2662238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t</a:t>
            </a:r>
            <a:endParaRPr lang="en-US"/>
          </a:p>
        </p:txBody>
      </p:sp>
      <p:sp>
        <p:nvSpPr>
          <p:cNvPr id="392275" name="Rectangle 83"/>
          <p:cNvSpPr>
            <a:spLocks noChangeArrowheads="1"/>
          </p:cNvSpPr>
          <p:nvPr/>
        </p:nvSpPr>
        <p:spPr bwMode="auto">
          <a:xfrm>
            <a:off x="1741487" y="2662238"/>
            <a:ext cx="254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i</a:t>
            </a:r>
            <a:endParaRPr lang="en-US"/>
          </a:p>
        </p:txBody>
      </p:sp>
      <p:sp>
        <p:nvSpPr>
          <p:cNvPr id="392276" name="Rectangle 84"/>
          <p:cNvSpPr>
            <a:spLocks noChangeArrowheads="1"/>
          </p:cNvSpPr>
          <p:nvPr/>
        </p:nvSpPr>
        <p:spPr bwMode="auto">
          <a:xfrm>
            <a:off x="1766887" y="2662238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o</a:t>
            </a:r>
            <a:endParaRPr lang="en-US"/>
          </a:p>
        </p:txBody>
      </p:sp>
      <p:sp>
        <p:nvSpPr>
          <p:cNvPr id="392277" name="Rectangle 85"/>
          <p:cNvSpPr>
            <a:spLocks noChangeArrowheads="1"/>
          </p:cNvSpPr>
          <p:nvPr/>
        </p:nvSpPr>
        <p:spPr bwMode="auto">
          <a:xfrm>
            <a:off x="1830387" y="2662238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n</a:t>
            </a:r>
            <a:endParaRPr lang="en-US"/>
          </a:p>
        </p:txBody>
      </p:sp>
      <p:sp>
        <p:nvSpPr>
          <p:cNvPr id="392279" name="Rectangle 87"/>
          <p:cNvSpPr>
            <a:spLocks noChangeArrowheads="1"/>
          </p:cNvSpPr>
          <p:nvPr/>
        </p:nvSpPr>
        <p:spPr bwMode="auto">
          <a:xfrm>
            <a:off x="1408112" y="2798763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o</a:t>
            </a:r>
            <a:endParaRPr lang="en-US"/>
          </a:p>
        </p:txBody>
      </p:sp>
      <p:sp>
        <p:nvSpPr>
          <p:cNvPr id="392280" name="Rectangle 88"/>
          <p:cNvSpPr>
            <a:spLocks noChangeArrowheads="1"/>
          </p:cNvSpPr>
          <p:nvPr/>
        </p:nvSpPr>
        <p:spPr bwMode="auto">
          <a:xfrm>
            <a:off x="1468437" y="2798763"/>
            <a:ext cx="381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r</a:t>
            </a:r>
            <a:endParaRPr lang="en-US"/>
          </a:p>
        </p:txBody>
      </p:sp>
      <p:sp>
        <p:nvSpPr>
          <p:cNvPr id="392281" name="Rectangle 89"/>
          <p:cNvSpPr>
            <a:spLocks noChangeArrowheads="1"/>
          </p:cNvSpPr>
          <p:nvPr/>
        </p:nvSpPr>
        <p:spPr bwMode="auto">
          <a:xfrm>
            <a:off x="1506537" y="2798763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d</a:t>
            </a:r>
            <a:endParaRPr lang="en-US"/>
          </a:p>
        </p:txBody>
      </p:sp>
      <p:sp>
        <p:nvSpPr>
          <p:cNvPr id="392282" name="Rectangle 90"/>
          <p:cNvSpPr>
            <a:spLocks noChangeArrowheads="1"/>
          </p:cNvSpPr>
          <p:nvPr/>
        </p:nvSpPr>
        <p:spPr bwMode="auto">
          <a:xfrm>
            <a:off x="1571625" y="2798763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e</a:t>
            </a:r>
            <a:endParaRPr lang="en-US"/>
          </a:p>
        </p:txBody>
      </p:sp>
      <p:sp>
        <p:nvSpPr>
          <p:cNvPr id="392283" name="Rectangle 91"/>
          <p:cNvSpPr>
            <a:spLocks noChangeArrowheads="1"/>
          </p:cNvSpPr>
          <p:nvPr/>
        </p:nvSpPr>
        <p:spPr bwMode="auto">
          <a:xfrm>
            <a:off x="1633537" y="2798763"/>
            <a:ext cx="381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r</a:t>
            </a:r>
            <a:endParaRPr lang="en-US"/>
          </a:p>
        </p:txBody>
      </p:sp>
      <p:sp>
        <p:nvSpPr>
          <p:cNvPr id="392285" name="Rectangle 93"/>
          <p:cNvSpPr>
            <a:spLocks noChangeArrowheads="1"/>
          </p:cNvSpPr>
          <p:nvPr/>
        </p:nvSpPr>
        <p:spPr bwMode="auto">
          <a:xfrm>
            <a:off x="1408112" y="2932113"/>
            <a:ext cx="381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(</a:t>
            </a:r>
            <a:endParaRPr lang="en-US"/>
          </a:p>
        </p:txBody>
      </p:sp>
      <p:sp>
        <p:nvSpPr>
          <p:cNvPr id="392286" name="Rectangle 94"/>
          <p:cNvSpPr>
            <a:spLocks noChangeArrowheads="1"/>
          </p:cNvSpPr>
          <p:nvPr/>
        </p:nvSpPr>
        <p:spPr bwMode="auto">
          <a:xfrm>
            <a:off x="1444625" y="2932113"/>
            <a:ext cx="254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i</a:t>
            </a:r>
            <a:endParaRPr lang="en-US"/>
          </a:p>
        </p:txBody>
      </p:sp>
      <p:sp>
        <p:nvSpPr>
          <p:cNvPr id="392287" name="Rectangle 95"/>
          <p:cNvSpPr>
            <a:spLocks noChangeArrowheads="1"/>
          </p:cNvSpPr>
          <p:nvPr/>
        </p:nvSpPr>
        <p:spPr bwMode="auto">
          <a:xfrm>
            <a:off x="1468437" y="2932113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n</a:t>
            </a:r>
            <a:endParaRPr lang="en-US"/>
          </a:p>
        </p:txBody>
      </p:sp>
      <p:sp>
        <p:nvSpPr>
          <p:cNvPr id="392288" name="Rectangle 96"/>
          <p:cNvSpPr>
            <a:spLocks noChangeArrowheads="1"/>
          </p:cNvSpPr>
          <p:nvPr/>
        </p:nvSpPr>
        <p:spPr bwMode="auto">
          <a:xfrm>
            <a:off x="1533525" y="2932113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 </a:t>
            </a:r>
            <a:endParaRPr lang="en-US"/>
          </a:p>
        </p:txBody>
      </p:sp>
      <p:sp>
        <p:nvSpPr>
          <p:cNvPr id="392289" name="Rectangle 97"/>
          <p:cNvSpPr>
            <a:spLocks noChangeArrowheads="1"/>
          </p:cNvSpPr>
          <p:nvPr/>
        </p:nvSpPr>
        <p:spPr bwMode="auto">
          <a:xfrm>
            <a:off x="1565275" y="2932113"/>
            <a:ext cx="254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i</a:t>
            </a:r>
            <a:endParaRPr lang="en-US"/>
          </a:p>
        </p:txBody>
      </p:sp>
      <p:sp>
        <p:nvSpPr>
          <p:cNvPr id="392290" name="Rectangle 98"/>
          <p:cNvSpPr>
            <a:spLocks noChangeArrowheads="1"/>
          </p:cNvSpPr>
          <p:nvPr/>
        </p:nvSpPr>
        <p:spPr bwMode="auto">
          <a:xfrm>
            <a:off x="1589087" y="2932113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n</a:t>
            </a:r>
            <a:endParaRPr lang="en-US"/>
          </a:p>
        </p:txBody>
      </p:sp>
      <p:sp>
        <p:nvSpPr>
          <p:cNvPr id="392291" name="Rectangle 99"/>
          <p:cNvSpPr>
            <a:spLocks noChangeArrowheads="1"/>
          </p:cNvSpPr>
          <p:nvPr/>
        </p:nvSpPr>
        <p:spPr bwMode="auto">
          <a:xfrm>
            <a:off x="1654175" y="2932113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s</a:t>
            </a:r>
            <a:endParaRPr lang="en-US"/>
          </a:p>
        </p:txBody>
      </p:sp>
      <p:sp>
        <p:nvSpPr>
          <p:cNvPr id="392292" name="Rectangle 100"/>
          <p:cNvSpPr>
            <a:spLocks noChangeArrowheads="1"/>
          </p:cNvSpPr>
          <p:nvPr/>
        </p:nvSpPr>
        <p:spPr bwMode="auto">
          <a:xfrm>
            <a:off x="1708150" y="2932113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t</a:t>
            </a:r>
            <a:endParaRPr lang="en-US"/>
          </a:p>
        </p:txBody>
      </p:sp>
      <p:sp>
        <p:nvSpPr>
          <p:cNvPr id="392293" name="Rectangle 101"/>
          <p:cNvSpPr>
            <a:spLocks noChangeArrowheads="1"/>
          </p:cNvSpPr>
          <p:nvPr/>
        </p:nvSpPr>
        <p:spPr bwMode="auto">
          <a:xfrm>
            <a:off x="1741487" y="2932113"/>
            <a:ext cx="381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r</a:t>
            </a:r>
            <a:endParaRPr lang="en-US"/>
          </a:p>
        </p:txBody>
      </p:sp>
      <p:sp>
        <p:nvSpPr>
          <p:cNvPr id="392294" name="Rectangle 102"/>
          <p:cNvSpPr>
            <a:spLocks noChangeArrowheads="1"/>
          </p:cNvSpPr>
          <p:nvPr/>
        </p:nvSpPr>
        <p:spPr bwMode="auto">
          <a:xfrm>
            <a:off x="1779587" y="2932113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u</a:t>
            </a:r>
            <a:endParaRPr lang="en-US"/>
          </a:p>
        </p:txBody>
      </p:sp>
      <p:sp>
        <p:nvSpPr>
          <p:cNvPr id="392295" name="Rectangle 103"/>
          <p:cNvSpPr>
            <a:spLocks noChangeArrowheads="1"/>
          </p:cNvSpPr>
          <p:nvPr/>
        </p:nvSpPr>
        <p:spPr bwMode="auto">
          <a:xfrm>
            <a:off x="1841500" y="2932113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c</a:t>
            </a:r>
            <a:endParaRPr lang="en-US"/>
          </a:p>
        </p:txBody>
      </p:sp>
      <p:sp>
        <p:nvSpPr>
          <p:cNvPr id="392296" name="Rectangle 104"/>
          <p:cNvSpPr>
            <a:spLocks noChangeArrowheads="1"/>
          </p:cNvSpPr>
          <p:nvPr/>
        </p:nvSpPr>
        <p:spPr bwMode="auto">
          <a:xfrm>
            <a:off x="1898650" y="2932113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t</a:t>
            </a:r>
            <a:endParaRPr lang="en-US"/>
          </a:p>
        </p:txBody>
      </p:sp>
      <p:sp>
        <p:nvSpPr>
          <p:cNvPr id="392297" name="Rectangle 105"/>
          <p:cNvSpPr>
            <a:spLocks noChangeArrowheads="1"/>
          </p:cNvSpPr>
          <p:nvPr/>
        </p:nvSpPr>
        <p:spPr bwMode="auto">
          <a:xfrm>
            <a:off x="1930400" y="2932113"/>
            <a:ext cx="254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i</a:t>
            </a:r>
            <a:endParaRPr lang="en-US"/>
          </a:p>
        </p:txBody>
      </p:sp>
      <p:sp>
        <p:nvSpPr>
          <p:cNvPr id="392298" name="Rectangle 106"/>
          <p:cNvSpPr>
            <a:spLocks noChangeArrowheads="1"/>
          </p:cNvSpPr>
          <p:nvPr/>
        </p:nvSpPr>
        <p:spPr bwMode="auto">
          <a:xfrm>
            <a:off x="1957387" y="2932113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o</a:t>
            </a:r>
            <a:endParaRPr lang="en-US"/>
          </a:p>
        </p:txBody>
      </p:sp>
      <p:sp>
        <p:nvSpPr>
          <p:cNvPr id="392299" name="Rectangle 107"/>
          <p:cNvSpPr>
            <a:spLocks noChangeArrowheads="1"/>
          </p:cNvSpPr>
          <p:nvPr/>
        </p:nvSpPr>
        <p:spPr bwMode="auto">
          <a:xfrm>
            <a:off x="2019300" y="2932113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n</a:t>
            </a:r>
            <a:endParaRPr lang="en-US"/>
          </a:p>
        </p:txBody>
      </p:sp>
      <p:sp>
        <p:nvSpPr>
          <p:cNvPr id="392300" name="Rectangle 108"/>
          <p:cNvSpPr>
            <a:spLocks noChangeArrowheads="1"/>
          </p:cNvSpPr>
          <p:nvPr/>
        </p:nvSpPr>
        <p:spPr bwMode="auto">
          <a:xfrm>
            <a:off x="2084387" y="2932113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s</a:t>
            </a:r>
            <a:endParaRPr lang="en-US"/>
          </a:p>
        </p:txBody>
      </p:sp>
      <p:sp>
        <p:nvSpPr>
          <p:cNvPr id="392301" name="Rectangle 109"/>
          <p:cNvSpPr>
            <a:spLocks noChangeArrowheads="1"/>
          </p:cNvSpPr>
          <p:nvPr/>
        </p:nvSpPr>
        <p:spPr bwMode="auto">
          <a:xfrm>
            <a:off x="2138362" y="2932113"/>
            <a:ext cx="381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)</a:t>
            </a:r>
            <a:endParaRPr lang="en-US"/>
          </a:p>
        </p:txBody>
      </p:sp>
      <p:sp>
        <p:nvSpPr>
          <p:cNvPr id="392302" name="Freeform 110"/>
          <p:cNvSpPr>
            <a:spLocks/>
          </p:cNvSpPr>
          <p:nvPr/>
        </p:nvSpPr>
        <p:spPr bwMode="auto">
          <a:xfrm>
            <a:off x="4600575" y="3121025"/>
            <a:ext cx="130175" cy="269875"/>
          </a:xfrm>
          <a:custGeom>
            <a:avLst/>
            <a:gdLst/>
            <a:ahLst/>
            <a:cxnLst>
              <a:cxn ang="0">
                <a:pos x="80" y="170"/>
              </a:cxn>
              <a:cxn ang="0">
                <a:pos x="0" y="170"/>
              </a:cxn>
              <a:cxn ang="0">
                <a:pos x="0" y="0"/>
              </a:cxn>
              <a:cxn ang="0">
                <a:pos x="82" y="0"/>
              </a:cxn>
              <a:cxn ang="0">
                <a:pos x="80" y="170"/>
              </a:cxn>
            </a:cxnLst>
            <a:rect l="0" t="0" r="r" b="b"/>
            <a:pathLst>
              <a:path w="82" h="170">
                <a:moveTo>
                  <a:pt x="80" y="170"/>
                </a:moveTo>
                <a:lnTo>
                  <a:pt x="0" y="170"/>
                </a:lnTo>
                <a:lnTo>
                  <a:pt x="0" y="0"/>
                </a:lnTo>
                <a:lnTo>
                  <a:pt x="82" y="0"/>
                </a:lnTo>
                <a:lnTo>
                  <a:pt x="80" y="170"/>
                </a:lnTo>
                <a:close/>
              </a:path>
            </a:pathLst>
          </a:custGeom>
          <a:solidFill>
            <a:srgbClr val="CCCC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2303" name="Freeform 111"/>
          <p:cNvSpPr>
            <a:spLocks/>
          </p:cNvSpPr>
          <p:nvPr/>
        </p:nvSpPr>
        <p:spPr bwMode="auto">
          <a:xfrm>
            <a:off x="4600575" y="3121025"/>
            <a:ext cx="130175" cy="269875"/>
          </a:xfrm>
          <a:custGeom>
            <a:avLst/>
            <a:gdLst/>
            <a:ahLst/>
            <a:cxnLst>
              <a:cxn ang="0">
                <a:pos x="80" y="170"/>
              </a:cxn>
              <a:cxn ang="0">
                <a:pos x="0" y="170"/>
              </a:cxn>
              <a:cxn ang="0">
                <a:pos x="0" y="0"/>
              </a:cxn>
              <a:cxn ang="0">
                <a:pos x="82" y="0"/>
              </a:cxn>
            </a:cxnLst>
            <a:rect l="0" t="0" r="r" b="b"/>
            <a:pathLst>
              <a:path w="82" h="170">
                <a:moveTo>
                  <a:pt x="80" y="170"/>
                </a:moveTo>
                <a:lnTo>
                  <a:pt x="0" y="170"/>
                </a:lnTo>
                <a:lnTo>
                  <a:pt x="0" y="0"/>
                </a:lnTo>
                <a:lnTo>
                  <a:pt x="82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2304" name="Rectangle 112"/>
          <p:cNvSpPr>
            <a:spLocks noChangeArrowheads="1"/>
          </p:cNvSpPr>
          <p:nvPr/>
        </p:nvSpPr>
        <p:spPr bwMode="auto">
          <a:xfrm>
            <a:off x="4724400" y="3121025"/>
            <a:ext cx="133350" cy="269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2305" name="Line 113"/>
          <p:cNvSpPr>
            <a:spLocks noChangeShapeType="1"/>
          </p:cNvSpPr>
          <p:nvPr/>
        </p:nvSpPr>
        <p:spPr bwMode="auto">
          <a:xfrm>
            <a:off x="4354512" y="3251200"/>
            <a:ext cx="24606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2306" name="Freeform 114"/>
          <p:cNvSpPr>
            <a:spLocks/>
          </p:cNvSpPr>
          <p:nvPr/>
        </p:nvSpPr>
        <p:spPr bwMode="auto">
          <a:xfrm>
            <a:off x="3200400" y="3121025"/>
            <a:ext cx="130175" cy="255588"/>
          </a:xfrm>
          <a:custGeom>
            <a:avLst/>
            <a:gdLst/>
            <a:ahLst/>
            <a:cxnLst>
              <a:cxn ang="0">
                <a:pos x="0" y="159"/>
              </a:cxn>
              <a:cxn ang="0">
                <a:pos x="82" y="161"/>
              </a:cxn>
              <a:cxn ang="0">
                <a:pos x="82" y="0"/>
              </a:cxn>
              <a:cxn ang="0">
                <a:pos x="0" y="0"/>
              </a:cxn>
              <a:cxn ang="0">
                <a:pos x="0" y="159"/>
              </a:cxn>
            </a:cxnLst>
            <a:rect l="0" t="0" r="r" b="b"/>
            <a:pathLst>
              <a:path w="82" h="161">
                <a:moveTo>
                  <a:pt x="0" y="159"/>
                </a:moveTo>
                <a:lnTo>
                  <a:pt x="82" y="161"/>
                </a:lnTo>
                <a:lnTo>
                  <a:pt x="82" y="0"/>
                </a:lnTo>
                <a:lnTo>
                  <a:pt x="0" y="0"/>
                </a:lnTo>
                <a:lnTo>
                  <a:pt x="0" y="159"/>
                </a:lnTo>
                <a:close/>
              </a:path>
            </a:pathLst>
          </a:custGeom>
          <a:solidFill>
            <a:srgbClr val="CCCC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2307" name="Freeform 115"/>
          <p:cNvSpPr>
            <a:spLocks/>
          </p:cNvSpPr>
          <p:nvPr/>
        </p:nvSpPr>
        <p:spPr bwMode="auto">
          <a:xfrm>
            <a:off x="3200400" y="3121025"/>
            <a:ext cx="130175" cy="255588"/>
          </a:xfrm>
          <a:custGeom>
            <a:avLst/>
            <a:gdLst/>
            <a:ahLst/>
            <a:cxnLst>
              <a:cxn ang="0">
                <a:pos x="0" y="159"/>
              </a:cxn>
              <a:cxn ang="0">
                <a:pos x="82" y="161"/>
              </a:cxn>
              <a:cxn ang="0">
                <a:pos x="82" y="0"/>
              </a:cxn>
              <a:cxn ang="0">
                <a:pos x="0" y="0"/>
              </a:cxn>
            </a:cxnLst>
            <a:rect l="0" t="0" r="r" b="b"/>
            <a:pathLst>
              <a:path w="82" h="161">
                <a:moveTo>
                  <a:pt x="0" y="159"/>
                </a:moveTo>
                <a:lnTo>
                  <a:pt x="82" y="161"/>
                </a:lnTo>
                <a:lnTo>
                  <a:pt x="82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2308" name="Rectangle 116"/>
          <p:cNvSpPr>
            <a:spLocks noChangeArrowheads="1"/>
          </p:cNvSpPr>
          <p:nvPr/>
        </p:nvSpPr>
        <p:spPr bwMode="auto">
          <a:xfrm>
            <a:off x="4225925" y="3127375"/>
            <a:ext cx="142875" cy="269875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2309" name="Line 117"/>
          <p:cNvSpPr>
            <a:spLocks noChangeShapeType="1"/>
          </p:cNvSpPr>
          <p:nvPr/>
        </p:nvSpPr>
        <p:spPr bwMode="auto">
          <a:xfrm flipV="1">
            <a:off x="3070225" y="3113088"/>
            <a:ext cx="4762" cy="266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2310" name="Line 118"/>
          <p:cNvSpPr>
            <a:spLocks noChangeShapeType="1"/>
          </p:cNvSpPr>
          <p:nvPr/>
        </p:nvSpPr>
        <p:spPr bwMode="auto">
          <a:xfrm>
            <a:off x="3070225" y="3117850"/>
            <a:ext cx="138112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2311" name="Line 119"/>
          <p:cNvSpPr>
            <a:spLocks noChangeShapeType="1"/>
          </p:cNvSpPr>
          <p:nvPr/>
        </p:nvSpPr>
        <p:spPr bwMode="auto">
          <a:xfrm>
            <a:off x="3070225" y="3373438"/>
            <a:ext cx="138112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2312" name="Freeform 120"/>
          <p:cNvSpPr>
            <a:spLocks/>
          </p:cNvSpPr>
          <p:nvPr/>
        </p:nvSpPr>
        <p:spPr bwMode="auto">
          <a:xfrm>
            <a:off x="2654300" y="3121025"/>
            <a:ext cx="130175" cy="255588"/>
          </a:xfrm>
          <a:custGeom>
            <a:avLst/>
            <a:gdLst/>
            <a:ahLst/>
            <a:cxnLst>
              <a:cxn ang="0">
                <a:pos x="0" y="159"/>
              </a:cxn>
              <a:cxn ang="0">
                <a:pos x="82" y="161"/>
              </a:cxn>
              <a:cxn ang="0">
                <a:pos x="82" y="0"/>
              </a:cxn>
              <a:cxn ang="0">
                <a:pos x="2" y="0"/>
              </a:cxn>
              <a:cxn ang="0">
                <a:pos x="0" y="159"/>
              </a:cxn>
            </a:cxnLst>
            <a:rect l="0" t="0" r="r" b="b"/>
            <a:pathLst>
              <a:path w="82" h="161">
                <a:moveTo>
                  <a:pt x="0" y="159"/>
                </a:moveTo>
                <a:lnTo>
                  <a:pt x="82" y="161"/>
                </a:lnTo>
                <a:lnTo>
                  <a:pt x="82" y="0"/>
                </a:lnTo>
                <a:lnTo>
                  <a:pt x="2" y="0"/>
                </a:lnTo>
                <a:lnTo>
                  <a:pt x="0" y="159"/>
                </a:lnTo>
                <a:close/>
              </a:path>
            </a:pathLst>
          </a:custGeom>
          <a:solidFill>
            <a:srgbClr val="CCCC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2313" name="Freeform 121"/>
          <p:cNvSpPr>
            <a:spLocks/>
          </p:cNvSpPr>
          <p:nvPr/>
        </p:nvSpPr>
        <p:spPr bwMode="auto">
          <a:xfrm>
            <a:off x="2654300" y="3121025"/>
            <a:ext cx="130175" cy="255588"/>
          </a:xfrm>
          <a:custGeom>
            <a:avLst/>
            <a:gdLst/>
            <a:ahLst/>
            <a:cxnLst>
              <a:cxn ang="0">
                <a:pos x="0" y="159"/>
              </a:cxn>
              <a:cxn ang="0">
                <a:pos x="82" y="161"/>
              </a:cxn>
              <a:cxn ang="0">
                <a:pos x="82" y="0"/>
              </a:cxn>
              <a:cxn ang="0">
                <a:pos x="2" y="0"/>
              </a:cxn>
            </a:cxnLst>
            <a:rect l="0" t="0" r="r" b="b"/>
            <a:pathLst>
              <a:path w="82" h="161">
                <a:moveTo>
                  <a:pt x="0" y="159"/>
                </a:moveTo>
                <a:lnTo>
                  <a:pt x="82" y="161"/>
                </a:lnTo>
                <a:lnTo>
                  <a:pt x="82" y="0"/>
                </a:lnTo>
                <a:lnTo>
                  <a:pt x="2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2314" name="Freeform 122"/>
          <p:cNvSpPr>
            <a:spLocks/>
          </p:cNvSpPr>
          <p:nvPr/>
        </p:nvSpPr>
        <p:spPr bwMode="auto">
          <a:xfrm>
            <a:off x="2527300" y="3117850"/>
            <a:ext cx="130175" cy="258763"/>
          </a:xfrm>
          <a:custGeom>
            <a:avLst/>
            <a:gdLst/>
            <a:ahLst/>
            <a:cxnLst>
              <a:cxn ang="0">
                <a:pos x="80" y="0"/>
              </a:cxn>
              <a:cxn ang="0">
                <a:pos x="0" y="2"/>
              </a:cxn>
              <a:cxn ang="0">
                <a:pos x="0" y="163"/>
              </a:cxn>
              <a:cxn ang="0">
                <a:pos x="82" y="163"/>
              </a:cxn>
            </a:cxnLst>
            <a:rect l="0" t="0" r="r" b="b"/>
            <a:pathLst>
              <a:path w="82" h="163">
                <a:moveTo>
                  <a:pt x="80" y="0"/>
                </a:moveTo>
                <a:lnTo>
                  <a:pt x="0" y="2"/>
                </a:lnTo>
                <a:lnTo>
                  <a:pt x="0" y="163"/>
                </a:lnTo>
                <a:lnTo>
                  <a:pt x="82" y="163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2315" name="Rectangle 123"/>
          <p:cNvSpPr>
            <a:spLocks noChangeArrowheads="1"/>
          </p:cNvSpPr>
          <p:nvPr/>
        </p:nvSpPr>
        <p:spPr bwMode="auto">
          <a:xfrm>
            <a:off x="2613025" y="3171825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I</a:t>
            </a:r>
            <a:endParaRPr lang="en-US"/>
          </a:p>
        </p:txBody>
      </p:sp>
      <p:sp>
        <p:nvSpPr>
          <p:cNvPr id="392316" name="Rectangle 124"/>
          <p:cNvSpPr>
            <a:spLocks noChangeArrowheads="1"/>
          </p:cNvSpPr>
          <p:nvPr/>
        </p:nvSpPr>
        <p:spPr bwMode="auto">
          <a:xfrm>
            <a:off x="2643187" y="3171825"/>
            <a:ext cx="698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F</a:t>
            </a:r>
            <a:endParaRPr lang="en-US"/>
          </a:p>
        </p:txBody>
      </p:sp>
      <p:sp>
        <p:nvSpPr>
          <p:cNvPr id="392317" name="Rectangle 125"/>
          <p:cNvSpPr>
            <a:spLocks noChangeArrowheads="1"/>
          </p:cNvSpPr>
          <p:nvPr/>
        </p:nvSpPr>
        <p:spPr bwMode="auto">
          <a:xfrm>
            <a:off x="3149600" y="3171825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I</a:t>
            </a:r>
            <a:endParaRPr lang="en-US"/>
          </a:p>
        </p:txBody>
      </p:sp>
      <p:sp>
        <p:nvSpPr>
          <p:cNvPr id="392318" name="Rectangle 126"/>
          <p:cNvSpPr>
            <a:spLocks noChangeArrowheads="1"/>
          </p:cNvSpPr>
          <p:nvPr/>
        </p:nvSpPr>
        <p:spPr bwMode="auto">
          <a:xfrm>
            <a:off x="3179762" y="3171825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D</a:t>
            </a:r>
            <a:endParaRPr lang="en-US"/>
          </a:p>
        </p:txBody>
      </p:sp>
      <p:sp>
        <p:nvSpPr>
          <p:cNvPr id="392319" name="Line 127"/>
          <p:cNvSpPr>
            <a:spLocks noChangeShapeType="1"/>
          </p:cNvSpPr>
          <p:nvPr/>
        </p:nvSpPr>
        <p:spPr bwMode="auto">
          <a:xfrm>
            <a:off x="2797175" y="3246438"/>
            <a:ext cx="27781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2320" name="Line 128"/>
          <p:cNvSpPr>
            <a:spLocks noChangeShapeType="1"/>
          </p:cNvSpPr>
          <p:nvPr/>
        </p:nvSpPr>
        <p:spPr bwMode="auto">
          <a:xfrm>
            <a:off x="3336925" y="3181350"/>
            <a:ext cx="269875" cy="4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2321" name="Line 129"/>
          <p:cNvSpPr>
            <a:spLocks noChangeShapeType="1"/>
          </p:cNvSpPr>
          <p:nvPr/>
        </p:nvSpPr>
        <p:spPr bwMode="auto">
          <a:xfrm>
            <a:off x="3808412" y="3246438"/>
            <a:ext cx="2762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2322" name="Line 130"/>
          <p:cNvSpPr>
            <a:spLocks noChangeShapeType="1"/>
          </p:cNvSpPr>
          <p:nvPr/>
        </p:nvSpPr>
        <p:spPr bwMode="auto">
          <a:xfrm>
            <a:off x="3336925" y="3311525"/>
            <a:ext cx="2698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2323" name="Freeform 131"/>
          <p:cNvSpPr>
            <a:spLocks/>
          </p:cNvSpPr>
          <p:nvPr/>
        </p:nvSpPr>
        <p:spPr bwMode="auto">
          <a:xfrm>
            <a:off x="3009900" y="3186113"/>
            <a:ext cx="65087" cy="60325"/>
          </a:xfrm>
          <a:custGeom>
            <a:avLst/>
            <a:gdLst/>
            <a:ahLst/>
            <a:cxnLst>
              <a:cxn ang="0">
                <a:pos x="0" y="38"/>
              </a:cxn>
              <a:cxn ang="0">
                <a:pos x="0" y="0"/>
              </a:cxn>
              <a:cxn ang="0">
                <a:pos x="41" y="0"/>
              </a:cxn>
            </a:cxnLst>
            <a:rect l="0" t="0" r="r" b="b"/>
            <a:pathLst>
              <a:path w="41" h="38">
                <a:moveTo>
                  <a:pt x="0" y="38"/>
                </a:moveTo>
                <a:lnTo>
                  <a:pt x="0" y="0"/>
                </a:lnTo>
                <a:lnTo>
                  <a:pt x="41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2324" name="Rectangle 132"/>
          <p:cNvSpPr>
            <a:spLocks noChangeArrowheads="1"/>
          </p:cNvSpPr>
          <p:nvPr/>
        </p:nvSpPr>
        <p:spPr bwMode="auto">
          <a:xfrm>
            <a:off x="4645025" y="3184525"/>
            <a:ext cx="1079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W</a:t>
            </a:r>
            <a:endParaRPr lang="en-US"/>
          </a:p>
        </p:txBody>
      </p:sp>
      <p:sp>
        <p:nvSpPr>
          <p:cNvPr id="392325" name="Rectangle 133"/>
          <p:cNvSpPr>
            <a:spLocks noChangeArrowheads="1"/>
          </p:cNvSpPr>
          <p:nvPr/>
        </p:nvSpPr>
        <p:spPr bwMode="auto">
          <a:xfrm>
            <a:off x="4754562" y="3184525"/>
            <a:ext cx="762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B</a:t>
            </a:r>
            <a:endParaRPr lang="en-US"/>
          </a:p>
        </p:txBody>
      </p:sp>
      <p:sp>
        <p:nvSpPr>
          <p:cNvPr id="392326" name="Freeform 134"/>
          <p:cNvSpPr>
            <a:spLocks/>
          </p:cNvSpPr>
          <p:nvPr/>
        </p:nvSpPr>
        <p:spPr bwMode="auto">
          <a:xfrm>
            <a:off x="4084637" y="3124200"/>
            <a:ext cx="284163" cy="269875"/>
          </a:xfrm>
          <a:custGeom>
            <a:avLst/>
            <a:gdLst/>
            <a:ahLst/>
            <a:cxnLst>
              <a:cxn ang="0">
                <a:pos x="177" y="170"/>
              </a:cxn>
              <a:cxn ang="0">
                <a:pos x="179" y="0"/>
              </a:cxn>
              <a:cxn ang="0">
                <a:pos x="0" y="0"/>
              </a:cxn>
              <a:cxn ang="0">
                <a:pos x="0" y="170"/>
              </a:cxn>
              <a:cxn ang="0">
                <a:pos x="179" y="170"/>
              </a:cxn>
              <a:cxn ang="0">
                <a:pos x="179" y="170"/>
              </a:cxn>
            </a:cxnLst>
            <a:rect l="0" t="0" r="r" b="b"/>
            <a:pathLst>
              <a:path w="179" h="170">
                <a:moveTo>
                  <a:pt x="177" y="170"/>
                </a:moveTo>
                <a:lnTo>
                  <a:pt x="179" y="0"/>
                </a:lnTo>
                <a:lnTo>
                  <a:pt x="0" y="0"/>
                </a:lnTo>
                <a:lnTo>
                  <a:pt x="0" y="170"/>
                </a:lnTo>
                <a:lnTo>
                  <a:pt x="179" y="170"/>
                </a:lnTo>
                <a:lnTo>
                  <a:pt x="179" y="17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2327" name="Rectangle 135"/>
          <p:cNvSpPr>
            <a:spLocks noChangeArrowheads="1"/>
          </p:cNvSpPr>
          <p:nvPr/>
        </p:nvSpPr>
        <p:spPr bwMode="auto">
          <a:xfrm>
            <a:off x="4098925" y="3184525"/>
            <a:ext cx="952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M</a:t>
            </a:r>
            <a:endParaRPr lang="en-US"/>
          </a:p>
        </p:txBody>
      </p:sp>
      <p:sp>
        <p:nvSpPr>
          <p:cNvPr id="392328" name="Rectangle 136"/>
          <p:cNvSpPr>
            <a:spLocks noChangeArrowheads="1"/>
          </p:cNvSpPr>
          <p:nvPr/>
        </p:nvSpPr>
        <p:spPr bwMode="auto">
          <a:xfrm>
            <a:off x="4194175" y="3184525"/>
            <a:ext cx="762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E</a:t>
            </a:r>
            <a:endParaRPr lang="en-US"/>
          </a:p>
        </p:txBody>
      </p:sp>
      <p:sp>
        <p:nvSpPr>
          <p:cNvPr id="392329" name="Rectangle 137"/>
          <p:cNvSpPr>
            <a:spLocks noChangeArrowheads="1"/>
          </p:cNvSpPr>
          <p:nvPr/>
        </p:nvSpPr>
        <p:spPr bwMode="auto">
          <a:xfrm>
            <a:off x="4270375" y="3184525"/>
            <a:ext cx="952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M</a:t>
            </a:r>
            <a:endParaRPr lang="en-US"/>
          </a:p>
        </p:txBody>
      </p:sp>
      <p:sp>
        <p:nvSpPr>
          <p:cNvPr id="392330" name="Freeform 138"/>
          <p:cNvSpPr>
            <a:spLocks/>
          </p:cNvSpPr>
          <p:nvPr/>
        </p:nvSpPr>
        <p:spPr bwMode="auto">
          <a:xfrm>
            <a:off x="3617912" y="2990850"/>
            <a:ext cx="222250" cy="512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1"/>
              </a:cxn>
              <a:cxn ang="0">
                <a:pos x="38" y="161"/>
              </a:cxn>
              <a:cxn ang="0">
                <a:pos x="0" y="192"/>
              </a:cxn>
              <a:cxn ang="0">
                <a:pos x="0" y="323"/>
              </a:cxn>
              <a:cxn ang="0">
                <a:pos x="140" y="224"/>
              </a:cxn>
              <a:cxn ang="0">
                <a:pos x="140" y="99"/>
              </a:cxn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</a:cxnLst>
            <a:rect l="0" t="0" r="r" b="b"/>
            <a:pathLst>
              <a:path w="140" h="323">
                <a:moveTo>
                  <a:pt x="0" y="0"/>
                </a:moveTo>
                <a:lnTo>
                  <a:pt x="0" y="131"/>
                </a:lnTo>
                <a:lnTo>
                  <a:pt x="38" y="161"/>
                </a:lnTo>
                <a:lnTo>
                  <a:pt x="0" y="192"/>
                </a:lnTo>
                <a:lnTo>
                  <a:pt x="0" y="323"/>
                </a:lnTo>
                <a:lnTo>
                  <a:pt x="140" y="224"/>
                </a:lnTo>
                <a:lnTo>
                  <a:pt x="140" y="99"/>
                </a:lnTo>
                <a:lnTo>
                  <a:pt x="0" y="2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2331" name="Freeform 139"/>
          <p:cNvSpPr>
            <a:spLocks/>
          </p:cNvSpPr>
          <p:nvPr/>
        </p:nvSpPr>
        <p:spPr bwMode="auto">
          <a:xfrm>
            <a:off x="3617912" y="2990850"/>
            <a:ext cx="222250" cy="512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1"/>
              </a:cxn>
              <a:cxn ang="0">
                <a:pos x="38" y="161"/>
              </a:cxn>
              <a:cxn ang="0">
                <a:pos x="0" y="192"/>
              </a:cxn>
              <a:cxn ang="0">
                <a:pos x="0" y="323"/>
              </a:cxn>
              <a:cxn ang="0">
                <a:pos x="140" y="224"/>
              </a:cxn>
              <a:cxn ang="0">
                <a:pos x="140" y="99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140" h="323">
                <a:moveTo>
                  <a:pt x="0" y="0"/>
                </a:moveTo>
                <a:lnTo>
                  <a:pt x="0" y="131"/>
                </a:lnTo>
                <a:lnTo>
                  <a:pt x="38" y="161"/>
                </a:lnTo>
                <a:lnTo>
                  <a:pt x="0" y="192"/>
                </a:lnTo>
                <a:lnTo>
                  <a:pt x="0" y="323"/>
                </a:lnTo>
                <a:lnTo>
                  <a:pt x="140" y="224"/>
                </a:lnTo>
                <a:lnTo>
                  <a:pt x="140" y="99"/>
                </a:lnTo>
                <a:lnTo>
                  <a:pt x="0" y="2"/>
                </a:lnTo>
                <a:lnTo>
                  <a:pt x="0" y="2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2332" name="Rectangle 140"/>
          <p:cNvSpPr>
            <a:spLocks noChangeArrowheads="1"/>
          </p:cNvSpPr>
          <p:nvPr/>
        </p:nvSpPr>
        <p:spPr bwMode="auto">
          <a:xfrm>
            <a:off x="3689350" y="3178175"/>
            <a:ext cx="762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E</a:t>
            </a:r>
            <a:endParaRPr lang="en-US"/>
          </a:p>
        </p:txBody>
      </p:sp>
      <p:sp>
        <p:nvSpPr>
          <p:cNvPr id="392333" name="Rectangle 141"/>
          <p:cNvSpPr>
            <a:spLocks noChangeArrowheads="1"/>
          </p:cNvSpPr>
          <p:nvPr/>
        </p:nvSpPr>
        <p:spPr bwMode="auto">
          <a:xfrm>
            <a:off x="3763962" y="3178175"/>
            <a:ext cx="762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X</a:t>
            </a:r>
            <a:endParaRPr lang="en-US"/>
          </a:p>
        </p:txBody>
      </p:sp>
      <p:sp>
        <p:nvSpPr>
          <p:cNvPr id="392359" name="Freeform 167"/>
          <p:cNvSpPr>
            <a:spLocks/>
          </p:cNvSpPr>
          <p:nvPr/>
        </p:nvSpPr>
        <p:spPr bwMode="auto">
          <a:xfrm>
            <a:off x="4443412" y="3230563"/>
            <a:ext cx="52388" cy="50800"/>
          </a:xfrm>
          <a:custGeom>
            <a:avLst/>
            <a:gdLst/>
            <a:ahLst/>
            <a:cxnLst>
              <a:cxn ang="0">
                <a:pos x="15" y="30"/>
              </a:cxn>
              <a:cxn ang="0">
                <a:pos x="18" y="30"/>
              </a:cxn>
              <a:cxn ang="0">
                <a:pos x="22" y="30"/>
              </a:cxn>
              <a:cxn ang="0">
                <a:pos x="24" y="30"/>
              </a:cxn>
              <a:cxn ang="0">
                <a:pos x="26" y="28"/>
              </a:cxn>
              <a:cxn ang="0">
                <a:pos x="26" y="25"/>
              </a:cxn>
              <a:cxn ang="0">
                <a:pos x="28" y="23"/>
              </a:cxn>
              <a:cxn ang="0">
                <a:pos x="31" y="23"/>
              </a:cxn>
              <a:cxn ang="0">
                <a:pos x="31" y="19"/>
              </a:cxn>
              <a:cxn ang="0">
                <a:pos x="33" y="17"/>
              </a:cxn>
              <a:cxn ang="0">
                <a:pos x="33" y="15"/>
              </a:cxn>
              <a:cxn ang="0">
                <a:pos x="33" y="13"/>
              </a:cxn>
              <a:cxn ang="0">
                <a:pos x="31" y="10"/>
              </a:cxn>
              <a:cxn ang="0">
                <a:pos x="31" y="8"/>
              </a:cxn>
              <a:cxn ang="0">
                <a:pos x="28" y="6"/>
              </a:cxn>
              <a:cxn ang="0">
                <a:pos x="26" y="4"/>
              </a:cxn>
              <a:cxn ang="0">
                <a:pos x="26" y="2"/>
              </a:cxn>
              <a:cxn ang="0">
                <a:pos x="24" y="0"/>
              </a:cxn>
              <a:cxn ang="0">
                <a:pos x="22" y="0"/>
              </a:cxn>
              <a:cxn ang="0">
                <a:pos x="18" y="0"/>
              </a:cxn>
              <a:cxn ang="0">
                <a:pos x="15" y="0"/>
              </a:cxn>
              <a:cxn ang="0">
                <a:pos x="13" y="0"/>
              </a:cxn>
              <a:cxn ang="0">
                <a:pos x="11" y="0"/>
              </a:cxn>
              <a:cxn ang="0">
                <a:pos x="9" y="0"/>
              </a:cxn>
              <a:cxn ang="0">
                <a:pos x="7" y="2"/>
              </a:cxn>
              <a:cxn ang="0">
                <a:pos x="5" y="4"/>
              </a:cxn>
              <a:cxn ang="0">
                <a:pos x="3" y="6"/>
              </a:cxn>
              <a:cxn ang="0">
                <a:pos x="3" y="8"/>
              </a:cxn>
              <a:cxn ang="0">
                <a:pos x="0" y="10"/>
              </a:cxn>
              <a:cxn ang="0">
                <a:pos x="0" y="13"/>
              </a:cxn>
              <a:cxn ang="0">
                <a:pos x="0" y="15"/>
              </a:cxn>
              <a:cxn ang="0">
                <a:pos x="0" y="17"/>
              </a:cxn>
              <a:cxn ang="0">
                <a:pos x="0" y="19"/>
              </a:cxn>
              <a:cxn ang="0">
                <a:pos x="3" y="23"/>
              </a:cxn>
              <a:cxn ang="0">
                <a:pos x="3" y="23"/>
              </a:cxn>
              <a:cxn ang="0">
                <a:pos x="5" y="25"/>
              </a:cxn>
              <a:cxn ang="0">
                <a:pos x="7" y="28"/>
              </a:cxn>
              <a:cxn ang="0">
                <a:pos x="9" y="30"/>
              </a:cxn>
              <a:cxn ang="0">
                <a:pos x="11" y="30"/>
              </a:cxn>
              <a:cxn ang="0">
                <a:pos x="13" y="30"/>
              </a:cxn>
              <a:cxn ang="0">
                <a:pos x="15" y="32"/>
              </a:cxn>
              <a:cxn ang="0">
                <a:pos x="15" y="32"/>
              </a:cxn>
              <a:cxn ang="0">
                <a:pos x="15" y="30"/>
              </a:cxn>
            </a:cxnLst>
            <a:rect l="0" t="0" r="r" b="b"/>
            <a:pathLst>
              <a:path w="33" h="32">
                <a:moveTo>
                  <a:pt x="15" y="30"/>
                </a:moveTo>
                <a:lnTo>
                  <a:pt x="18" y="30"/>
                </a:lnTo>
                <a:lnTo>
                  <a:pt x="22" y="30"/>
                </a:lnTo>
                <a:lnTo>
                  <a:pt x="24" y="30"/>
                </a:lnTo>
                <a:lnTo>
                  <a:pt x="26" y="28"/>
                </a:lnTo>
                <a:lnTo>
                  <a:pt x="26" y="25"/>
                </a:lnTo>
                <a:lnTo>
                  <a:pt x="28" y="23"/>
                </a:lnTo>
                <a:lnTo>
                  <a:pt x="31" y="23"/>
                </a:lnTo>
                <a:lnTo>
                  <a:pt x="31" y="19"/>
                </a:lnTo>
                <a:lnTo>
                  <a:pt x="33" y="17"/>
                </a:lnTo>
                <a:lnTo>
                  <a:pt x="33" y="15"/>
                </a:lnTo>
                <a:lnTo>
                  <a:pt x="33" y="13"/>
                </a:lnTo>
                <a:lnTo>
                  <a:pt x="31" y="10"/>
                </a:lnTo>
                <a:lnTo>
                  <a:pt x="31" y="8"/>
                </a:lnTo>
                <a:lnTo>
                  <a:pt x="28" y="6"/>
                </a:lnTo>
                <a:lnTo>
                  <a:pt x="26" y="4"/>
                </a:lnTo>
                <a:lnTo>
                  <a:pt x="26" y="2"/>
                </a:lnTo>
                <a:lnTo>
                  <a:pt x="24" y="0"/>
                </a:lnTo>
                <a:lnTo>
                  <a:pt x="22" y="0"/>
                </a:lnTo>
                <a:lnTo>
                  <a:pt x="18" y="0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9" y="0"/>
                </a:lnTo>
                <a:lnTo>
                  <a:pt x="7" y="2"/>
                </a:lnTo>
                <a:lnTo>
                  <a:pt x="5" y="4"/>
                </a:lnTo>
                <a:lnTo>
                  <a:pt x="3" y="6"/>
                </a:lnTo>
                <a:lnTo>
                  <a:pt x="3" y="8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0" y="19"/>
                </a:lnTo>
                <a:lnTo>
                  <a:pt x="3" y="23"/>
                </a:lnTo>
                <a:lnTo>
                  <a:pt x="3" y="23"/>
                </a:lnTo>
                <a:lnTo>
                  <a:pt x="5" y="25"/>
                </a:lnTo>
                <a:lnTo>
                  <a:pt x="7" y="28"/>
                </a:lnTo>
                <a:lnTo>
                  <a:pt x="9" y="30"/>
                </a:lnTo>
                <a:lnTo>
                  <a:pt x="11" y="30"/>
                </a:lnTo>
                <a:lnTo>
                  <a:pt x="13" y="30"/>
                </a:lnTo>
                <a:lnTo>
                  <a:pt x="15" y="32"/>
                </a:lnTo>
                <a:lnTo>
                  <a:pt x="15" y="32"/>
                </a:lnTo>
                <a:lnTo>
                  <a:pt x="15" y="3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2" name="Group 226"/>
          <p:cNvGrpSpPr>
            <a:grpSpLocks/>
          </p:cNvGrpSpPr>
          <p:nvPr/>
        </p:nvGrpSpPr>
        <p:grpSpPr bwMode="auto">
          <a:xfrm>
            <a:off x="3070225" y="3529013"/>
            <a:ext cx="2339975" cy="509587"/>
            <a:chOff x="2707" y="3294"/>
            <a:chExt cx="1474" cy="321"/>
          </a:xfrm>
        </p:grpSpPr>
        <p:sp>
          <p:nvSpPr>
            <p:cNvPr id="392197" name="Line 5"/>
            <p:cNvSpPr>
              <a:spLocks noChangeShapeType="1"/>
            </p:cNvSpPr>
            <p:nvPr/>
          </p:nvSpPr>
          <p:spPr bwMode="auto">
            <a:xfrm>
              <a:off x="3217" y="3406"/>
              <a:ext cx="170" cy="2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2222" name="Freeform 30"/>
            <p:cNvSpPr>
              <a:spLocks/>
            </p:cNvSpPr>
            <p:nvPr/>
          </p:nvSpPr>
          <p:spPr bwMode="auto">
            <a:xfrm>
              <a:off x="3133" y="3372"/>
              <a:ext cx="82" cy="161"/>
            </a:xfrm>
            <a:custGeom>
              <a:avLst/>
              <a:gdLst/>
              <a:ahLst/>
              <a:cxnLst>
                <a:cxn ang="0">
                  <a:pos x="0" y="159"/>
                </a:cxn>
                <a:cxn ang="0">
                  <a:pos x="82" y="161"/>
                </a:cxn>
                <a:cxn ang="0">
                  <a:pos x="82" y="0"/>
                </a:cxn>
                <a:cxn ang="0">
                  <a:pos x="0" y="0"/>
                </a:cxn>
                <a:cxn ang="0">
                  <a:pos x="0" y="159"/>
                </a:cxn>
              </a:cxnLst>
              <a:rect l="0" t="0" r="r" b="b"/>
              <a:pathLst>
                <a:path w="82" h="161">
                  <a:moveTo>
                    <a:pt x="0" y="159"/>
                  </a:moveTo>
                  <a:lnTo>
                    <a:pt x="82" y="161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2223" name="Freeform 31"/>
            <p:cNvSpPr>
              <a:spLocks/>
            </p:cNvSpPr>
            <p:nvPr/>
          </p:nvSpPr>
          <p:spPr bwMode="auto">
            <a:xfrm>
              <a:off x="3133" y="3372"/>
              <a:ext cx="82" cy="161"/>
            </a:xfrm>
            <a:custGeom>
              <a:avLst/>
              <a:gdLst/>
              <a:ahLst/>
              <a:cxnLst>
                <a:cxn ang="0">
                  <a:pos x="0" y="159"/>
                </a:cxn>
                <a:cxn ang="0">
                  <a:pos x="82" y="161"/>
                </a:cxn>
                <a:cxn ang="0">
                  <a:pos x="82" y="0"/>
                </a:cxn>
                <a:cxn ang="0">
                  <a:pos x="0" y="0"/>
                </a:cxn>
              </a:cxnLst>
              <a:rect l="0" t="0" r="r" b="b"/>
              <a:pathLst>
                <a:path w="82" h="161">
                  <a:moveTo>
                    <a:pt x="0" y="159"/>
                  </a:moveTo>
                  <a:lnTo>
                    <a:pt x="82" y="161"/>
                  </a:lnTo>
                  <a:lnTo>
                    <a:pt x="82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2224" name="Line 32"/>
            <p:cNvSpPr>
              <a:spLocks noChangeShapeType="1"/>
            </p:cNvSpPr>
            <p:nvPr/>
          </p:nvSpPr>
          <p:spPr bwMode="auto">
            <a:xfrm flipV="1">
              <a:off x="3052" y="3367"/>
              <a:ext cx="2" cy="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2225" name="Line 33"/>
            <p:cNvSpPr>
              <a:spLocks noChangeShapeType="1"/>
            </p:cNvSpPr>
            <p:nvPr/>
          </p:nvSpPr>
          <p:spPr bwMode="auto">
            <a:xfrm>
              <a:off x="3052" y="3369"/>
              <a:ext cx="81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2226" name="Line 34"/>
            <p:cNvSpPr>
              <a:spLocks noChangeShapeType="1"/>
            </p:cNvSpPr>
            <p:nvPr/>
          </p:nvSpPr>
          <p:spPr bwMode="auto">
            <a:xfrm>
              <a:off x="3052" y="3531"/>
              <a:ext cx="81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2334" name="Freeform 142"/>
            <p:cNvSpPr>
              <a:spLocks/>
            </p:cNvSpPr>
            <p:nvPr/>
          </p:nvSpPr>
          <p:spPr bwMode="auto">
            <a:xfrm>
              <a:off x="4003" y="3367"/>
              <a:ext cx="90" cy="179"/>
            </a:xfrm>
            <a:custGeom>
              <a:avLst/>
              <a:gdLst/>
              <a:ahLst/>
              <a:cxnLst>
                <a:cxn ang="0">
                  <a:pos x="88" y="179"/>
                </a:cxn>
                <a:cxn ang="0">
                  <a:pos x="0" y="179"/>
                </a:cxn>
                <a:cxn ang="0">
                  <a:pos x="0" y="0"/>
                </a:cxn>
                <a:cxn ang="0">
                  <a:pos x="90" y="0"/>
                </a:cxn>
                <a:cxn ang="0">
                  <a:pos x="88" y="179"/>
                </a:cxn>
              </a:cxnLst>
              <a:rect l="0" t="0" r="r" b="b"/>
              <a:pathLst>
                <a:path w="90" h="179">
                  <a:moveTo>
                    <a:pt x="88" y="179"/>
                  </a:moveTo>
                  <a:lnTo>
                    <a:pt x="0" y="179"/>
                  </a:lnTo>
                  <a:lnTo>
                    <a:pt x="0" y="0"/>
                  </a:lnTo>
                  <a:lnTo>
                    <a:pt x="90" y="0"/>
                  </a:lnTo>
                  <a:lnTo>
                    <a:pt x="88" y="1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2335" name="Freeform 143"/>
            <p:cNvSpPr>
              <a:spLocks/>
            </p:cNvSpPr>
            <p:nvPr/>
          </p:nvSpPr>
          <p:spPr bwMode="auto">
            <a:xfrm>
              <a:off x="4003" y="3367"/>
              <a:ext cx="90" cy="179"/>
            </a:xfrm>
            <a:custGeom>
              <a:avLst/>
              <a:gdLst/>
              <a:ahLst/>
              <a:cxnLst>
                <a:cxn ang="0">
                  <a:pos x="88" y="179"/>
                </a:cxn>
                <a:cxn ang="0">
                  <a:pos x="0" y="179"/>
                </a:cxn>
                <a:cxn ang="0">
                  <a:pos x="0" y="0"/>
                </a:cxn>
                <a:cxn ang="0">
                  <a:pos x="90" y="0"/>
                </a:cxn>
              </a:cxnLst>
              <a:rect l="0" t="0" r="r" b="b"/>
              <a:pathLst>
                <a:path w="90" h="179">
                  <a:moveTo>
                    <a:pt x="88" y="179"/>
                  </a:moveTo>
                  <a:lnTo>
                    <a:pt x="0" y="179"/>
                  </a:lnTo>
                  <a:lnTo>
                    <a:pt x="0" y="0"/>
                  </a:lnTo>
                  <a:lnTo>
                    <a:pt x="9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2336" name="Rectangle 144"/>
            <p:cNvSpPr>
              <a:spLocks noChangeArrowheads="1"/>
            </p:cNvSpPr>
            <p:nvPr/>
          </p:nvSpPr>
          <p:spPr bwMode="auto">
            <a:xfrm>
              <a:off x="4089" y="3367"/>
              <a:ext cx="92" cy="1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2337" name="Line 145"/>
            <p:cNvSpPr>
              <a:spLocks noChangeShapeType="1"/>
            </p:cNvSpPr>
            <p:nvPr/>
          </p:nvSpPr>
          <p:spPr bwMode="auto">
            <a:xfrm>
              <a:off x="3867" y="3456"/>
              <a:ext cx="136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2338" name="Freeform 146"/>
            <p:cNvSpPr>
              <a:spLocks/>
            </p:cNvSpPr>
            <p:nvPr/>
          </p:nvSpPr>
          <p:spPr bwMode="auto">
            <a:xfrm>
              <a:off x="2787" y="3376"/>
              <a:ext cx="82" cy="161"/>
            </a:xfrm>
            <a:custGeom>
              <a:avLst/>
              <a:gdLst/>
              <a:ahLst/>
              <a:cxnLst>
                <a:cxn ang="0">
                  <a:pos x="0" y="159"/>
                </a:cxn>
                <a:cxn ang="0">
                  <a:pos x="82" y="161"/>
                </a:cxn>
                <a:cxn ang="0">
                  <a:pos x="82" y="0"/>
                </a:cxn>
                <a:cxn ang="0">
                  <a:pos x="0" y="0"/>
                </a:cxn>
                <a:cxn ang="0">
                  <a:pos x="0" y="159"/>
                </a:cxn>
              </a:cxnLst>
              <a:rect l="0" t="0" r="r" b="b"/>
              <a:pathLst>
                <a:path w="82" h="161">
                  <a:moveTo>
                    <a:pt x="0" y="159"/>
                  </a:moveTo>
                  <a:lnTo>
                    <a:pt x="82" y="161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2339" name="Freeform 147"/>
            <p:cNvSpPr>
              <a:spLocks/>
            </p:cNvSpPr>
            <p:nvPr/>
          </p:nvSpPr>
          <p:spPr bwMode="auto">
            <a:xfrm>
              <a:off x="2787" y="3376"/>
              <a:ext cx="82" cy="161"/>
            </a:xfrm>
            <a:custGeom>
              <a:avLst/>
              <a:gdLst/>
              <a:ahLst/>
              <a:cxnLst>
                <a:cxn ang="0">
                  <a:pos x="0" y="159"/>
                </a:cxn>
                <a:cxn ang="0">
                  <a:pos x="82" y="161"/>
                </a:cxn>
                <a:cxn ang="0">
                  <a:pos x="82" y="0"/>
                </a:cxn>
                <a:cxn ang="0">
                  <a:pos x="0" y="0"/>
                </a:cxn>
              </a:cxnLst>
              <a:rect l="0" t="0" r="r" b="b"/>
              <a:pathLst>
                <a:path w="82" h="161">
                  <a:moveTo>
                    <a:pt x="0" y="159"/>
                  </a:moveTo>
                  <a:lnTo>
                    <a:pt x="82" y="161"/>
                  </a:lnTo>
                  <a:lnTo>
                    <a:pt x="82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2340" name="Freeform 148"/>
            <p:cNvSpPr>
              <a:spLocks/>
            </p:cNvSpPr>
            <p:nvPr/>
          </p:nvSpPr>
          <p:spPr bwMode="auto">
            <a:xfrm>
              <a:off x="2707" y="3374"/>
              <a:ext cx="80" cy="1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2"/>
                </a:cxn>
                <a:cxn ang="0">
                  <a:pos x="0" y="163"/>
                </a:cxn>
                <a:cxn ang="0">
                  <a:pos x="80" y="163"/>
                </a:cxn>
              </a:cxnLst>
              <a:rect l="0" t="0" r="r" b="b"/>
              <a:pathLst>
                <a:path w="80" h="163">
                  <a:moveTo>
                    <a:pt x="80" y="0"/>
                  </a:moveTo>
                  <a:lnTo>
                    <a:pt x="0" y="2"/>
                  </a:lnTo>
                  <a:lnTo>
                    <a:pt x="0" y="163"/>
                  </a:lnTo>
                  <a:lnTo>
                    <a:pt x="80" y="16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2341" name="Rectangle 149"/>
            <p:cNvSpPr>
              <a:spLocks noChangeArrowheads="1"/>
            </p:cNvSpPr>
            <p:nvPr/>
          </p:nvSpPr>
          <p:spPr bwMode="auto">
            <a:xfrm>
              <a:off x="2759" y="3406"/>
              <a:ext cx="2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/>
            </a:p>
          </p:txBody>
        </p:sp>
        <p:sp>
          <p:nvSpPr>
            <p:cNvPr id="392342" name="Rectangle 150"/>
            <p:cNvSpPr>
              <a:spLocks noChangeArrowheads="1"/>
            </p:cNvSpPr>
            <p:nvPr/>
          </p:nvSpPr>
          <p:spPr bwMode="auto">
            <a:xfrm>
              <a:off x="2781" y="3406"/>
              <a:ext cx="4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n-US"/>
            </a:p>
          </p:txBody>
        </p:sp>
        <p:sp>
          <p:nvSpPr>
            <p:cNvPr id="392343" name="Rectangle 151"/>
            <p:cNvSpPr>
              <a:spLocks noChangeArrowheads="1"/>
            </p:cNvSpPr>
            <p:nvPr/>
          </p:nvSpPr>
          <p:spPr bwMode="auto">
            <a:xfrm>
              <a:off x="3097" y="3406"/>
              <a:ext cx="2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/>
            </a:p>
          </p:txBody>
        </p:sp>
        <p:sp>
          <p:nvSpPr>
            <p:cNvPr id="392344" name="Rectangle 152"/>
            <p:cNvSpPr>
              <a:spLocks noChangeArrowheads="1"/>
            </p:cNvSpPr>
            <p:nvPr/>
          </p:nvSpPr>
          <p:spPr bwMode="auto">
            <a:xfrm>
              <a:off x="3116" y="3406"/>
              <a:ext cx="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/>
            </a:p>
          </p:txBody>
        </p:sp>
        <p:sp>
          <p:nvSpPr>
            <p:cNvPr id="392345" name="Line 153"/>
            <p:cNvSpPr>
              <a:spLocks noChangeShapeType="1"/>
            </p:cNvSpPr>
            <p:nvPr/>
          </p:nvSpPr>
          <p:spPr bwMode="auto">
            <a:xfrm>
              <a:off x="2875" y="3456"/>
              <a:ext cx="17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2346" name="Line 154"/>
            <p:cNvSpPr>
              <a:spLocks noChangeShapeType="1"/>
            </p:cNvSpPr>
            <p:nvPr/>
          </p:nvSpPr>
          <p:spPr bwMode="auto">
            <a:xfrm>
              <a:off x="3512" y="3456"/>
              <a:ext cx="17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2347" name="Line 155"/>
            <p:cNvSpPr>
              <a:spLocks noChangeShapeType="1"/>
            </p:cNvSpPr>
            <p:nvPr/>
          </p:nvSpPr>
          <p:spPr bwMode="auto">
            <a:xfrm>
              <a:off x="3215" y="3496"/>
              <a:ext cx="17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2348" name="Freeform 156"/>
            <p:cNvSpPr>
              <a:spLocks/>
            </p:cNvSpPr>
            <p:nvPr/>
          </p:nvSpPr>
          <p:spPr bwMode="auto">
            <a:xfrm>
              <a:off x="3009" y="3415"/>
              <a:ext cx="41" cy="41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0" y="0"/>
                </a:cxn>
                <a:cxn ang="0">
                  <a:pos x="41" y="0"/>
                </a:cxn>
              </a:cxnLst>
              <a:rect l="0" t="0" r="r" b="b"/>
              <a:pathLst>
                <a:path w="41" h="41">
                  <a:moveTo>
                    <a:pt x="0" y="41"/>
                  </a:moveTo>
                  <a:lnTo>
                    <a:pt x="0" y="0"/>
                  </a:lnTo>
                  <a:lnTo>
                    <a:pt x="41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2349" name="Rectangle 157"/>
            <p:cNvSpPr>
              <a:spLocks noChangeArrowheads="1"/>
            </p:cNvSpPr>
            <p:nvPr/>
          </p:nvSpPr>
          <p:spPr bwMode="auto">
            <a:xfrm>
              <a:off x="4039" y="3408"/>
              <a:ext cx="6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W</a:t>
              </a:r>
              <a:endParaRPr lang="en-US"/>
            </a:p>
          </p:txBody>
        </p:sp>
        <p:sp>
          <p:nvSpPr>
            <p:cNvPr id="392350" name="Rectangle 158"/>
            <p:cNvSpPr>
              <a:spLocks noChangeArrowheads="1"/>
            </p:cNvSpPr>
            <p:nvPr/>
          </p:nvSpPr>
          <p:spPr bwMode="auto">
            <a:xfrm>
              <a:off x="4108" y="3408"/>
              <a:ext cx="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/>
            </a:p>
          </p:txBody>
        </p:sp>
        <p:sp>
          <p:nvSpPr>
            <p:cNvPr id="392351" name="Freeform 159"/>
            <p:cNvSpPr>
              <a:spLocks/>
            </p:cNvSpPr>
            <p:nvPr/>
          </p:nvSpPr>
          <p:spPr bwMode="auto">
            <a:xfrm>
              <a:off x="3686" y="3378"/>
              <a:ext cx="179" cy="170"/>
            </a:xfrm>
            <a:custGeom>
              <a:avLst/>
              <a:gdLst/>
              <a:ahLst/>
              <a:cxnLst>
                <a:cxn ang="0">
                  <a:pos x="179" y="168"/>
                </a:cxn>
                <a:cxn ang="0">
                  <a:pos x="179" y="0"/>
                </a:cxn>
                <a:cxn ang="0">
                  <a:pos x="0" y="0"/>
                </a:cxn>
                <a:cxn ang="0">
                  <a:pos x="0" y="170"/>
                </a:cxn>
                <a:cxn ang="0">
                  <a:pos x="179" y="170"/>
                </a:cxn>
                <a:cxn ang="0">
                  <a:pos x="179" y="170"/>
                </a:cxn>
              </a:cxnLst>
              <a:rect l="0" t="0" r="r" b="b"/>
              <a:pathLst>
                <a:path w="179" h="170">
                  <a:moveTo>
                    <a:pt x="179" y="168"/>
                  </a:moveTo>
                  <a:lnTo>
                    <a:pt x="179" y="0"/>
                  </a:lnTo>
                  <a:lnTo>
                    <a:pt x="0" y="0"/>
                  </a:lnTo>
                  <a:lnTo>
                    <a:pt x="0" y="170"/>
                  </a:lnTo>
                  <a:lnTo>
                    <a:pt x="179" y="170"/>
                  </a:lnTo>
                  <a:lnTo>
                    <a:pt x="179" y="17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2352" name="Rectangle 160"/>
            <p:cNvSpPr>
              <a:spLocks noChangeArrowheads="1"/>
            </p:cNvSpPr>
            <p:nvPr/>
          </p:nvSpPr>
          <p:spPr bwMode="auto">
            <a:xfrm>
              <a:off x="3695" y="3416"/>
              <a:ext cx="6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/>
            </a:p>
          </p:txBody>
        </p:sp>
        <p:sp>
          <p:nvSpPr>
            <p:cNvPr id="392353" name="Rectangle 161"/>
            <p:cNvSpPr>
              <a:spLocks noChangeArrowheads="1"/>
            </p:cNvSpPr>
            <p:nvPr/>
          </p:nvSpPr>
          <p:spPr bwMode="auto">
            <a:xfrm>
              <a:off x="3755" y="3416"/>
              <a:ext cx="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/>
            </a:p>
          </p:txBody>
        </p:sp>
        <p:sp>
          <p:nvSpPr>
            <p:cNvPr id="392354" name="Rectangle 162"/>
            <p:cNvSpPr>
              <a:spLocks noChangeArrowheads="1"/>
            </p:cNvSpPr>
            <p:nvPr/>
          </p:nvSpPr>
          <p:spPr bwMode="auto">
            <a:xfrm>
              <a:off x="3803" y="3416"/>
              <a:ext cx="6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/>
            </a:p>
          </p:txBody>
        </p:sp>
        <p:sp>
          <p:nvSpPr>
            <p:cNvPr id="392355" name="Freeform 163"/>
            <p:cNvSpPr>
              <a:spLocks/>
            </p:cNvSpPr>
            <p:nvPr/>
          </p:nvSpPr>
          <p:spPr bwMode="auto">
            <a:xfrm>
              <a:off x="3392" y="3294"/>
              <a:ext cx="140" cy="3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"/>
                </a:cxn>
                <a:cxn ang="0">
                  <a:pos x="38" y="162"/>
                </a:cxn>
                <a:cxn ang="0">
                  <a:pos x="0" y="192"/>
                </a:cxn>
                <a:cxn ang="0">
                  <a:pos x="0" y="321"/>
                </a:cxn>
                <a:cxn ang="0">
                  <a:pos x="140" y="224"/>
                </a:cxn>
                <a:cxn ang="0">
                  <a:pos x="140" y="99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140" h="321">
                  <a:moveTo>
                    <a:pt x="0" y="0"/>
                  </a:moveTo>
                  <a:lnTo>
                    <a:pt x="0" y="131"/>
                  </a:lnTo>
                  <a:lnTo>
                    <a:pt x="38" y="162"/>
                  </a:lnTo>
                  <a:lnTo>
                    <a:pt x="0" y="192"/>
                  </a:lnTo>
                  <a:lnTo>
                    <a:pt x="0" y="321"/>
                  </a:lnTo>
                  <a:lnTo>
                    <a:pt x="140" y="224"/>
                  </a:lnTo>
                  <a:lnTo>
                    <a:pt x="140" y="99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2356" name="Freeform 164"/>
            <p:cNvSpPr>
              <a:spLocks/>
            </p:cNvSpPr>
            <p:nvPr/>
          </p:nvSpPr>
          <p:spPr bwMode="auto">
            <a:xfrm>
              <a:off x="3392" y="3294"/>
              <a:ext cx="140" cy="3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"/>
                </a:cxn>
                <a:cxn ang="0">
                  <a:pos x="38" y="162"/>
                </a:cxn>
                <a:cxn ang="0">
                  <a:pos x="0" y="192"/>
                </a:cxn>
                <a:cxn ang="0">
                  <a:pos x="0" y="321"/>
                </a:cxn>
                <a:cxn ang="0">
                  <a:pos x="140" y="224"/>
                </a:cxn>
                <a:cxn ang="0">
                  <a:pos x="140" y="99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0" h="321">
                  <a:moveTo>
                    <a:pt x="0" y="0"/>
                  </a:moveTo>
                  <a:lnTo>
                    <a:pt x="0" y="131"/>
                  </a:lnTo>
                  <a:lnTo>
                    <a:pt x="38" y="162"/>
                  </a:lnTo>
                  <a:lnTo>
                    <a:pt x="0" y="192"/>
                  </a:lnTo>
                  <a:lnTo>
                    <a:pt x="0" y="321"/>
                  </a:lnTo>
                  <a:lnTo>
                    <a:pt x="140" y="224"/>
                  </a:lnTo>
                  <a:lnTo>
                    <a:pt x="140" y="99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2357" name="Rectangle 165"/>
            <p:cNvSpPr>
              <a:spLocks noChangeArrowheads="1"/>
            </p:cNvSpPr>
            <p:nvPr/>
          </p:nvSpPr>
          <p:spPr bwMode="auto">
            <a:xfrm>
              <a:off x="3439" y="3416"/>
              <a:ext cx="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/>
            </a:p>
          </p:txBody>
        </p:sp>
        <p:sp>
          <p:nvSpPr>
            <p:cNvPr id="392358" name="Rectangle 166"/>
            <p:cNvSpPr>
              <a:spLocks noChangeArrowheads="1"/>
            </p:cNvSpPr>
            <p:nvPr/>
          </p:nvSpPr>
          <p:spPr bwMode="auto">
            <a:xfrm>
              <a:off x="3486" y="3416"/>
              <a:ext cx="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/>
            </a:p>
          </p:txBody>
        </p:sp>
        <p:sp>
          <p:nvSpPr>
            <p:cNvPr id="392360" name="Freeform 168"/>
            <p:cNvSpPr>
              <a:spLocks/>
            </p:cNvSpPr>
            <p:nvPr/>
          </p:nvSpPr>
          <p:spPr bwMode="auto">
            <a:xfrm>
              <a:off x="3297" y="3391"/>
              <a:ext cx="32" cy="32"/>
            </a:xfrm>
            <a:custGeom>
              <a:avLst/>
              <a:gdLst/>
              <a:ahLst/>
              <a:cxnLst>
                <a:cxn ang="0">
                  <a:pos x="17" y="30"/>
                </a:cxn>
                <a:cxn ang="0">
                  <a:pos x="19" y="32"/>
                </a:cxn>
                <a:cxn ang="0">
                  <a:pos x="22" y="32"/>
                </a:cxn>
                <a:cxn ang="0">
                  <a:pos x="24" y="30"/>
                </a:cxn>
                <a:cxn ang="0">
                  <a:pos x="26" y="28"/>
                </a:cxn>
                <a:cxn ang="0">
                  <a:pos x="28" y="28"/>
                </a:cxn>
                <a:cxn ang="0">
                  <a:pos x="30" y="26"/>
                </a:cxn>
                <a:cxn ang="0">
                  <a:pos x="32" y="24"/>
                </a:cxn>
                <a:cxn ang="0">
                  <a:pos x="32" y="21"/>
                </a:cxn>
                <a:cxn ang="0">
                  <a:pos x="32" y="19"/>
                </a:cxn>
                <a:cxn ang="0">
                  <a:pos x="32" y="15"/>
                </a:cxn>
                <a:cxn ang="0">
                  <a:pos x="32" y="13"/>
                </a:cxn>
                <a:cxn ang="0">
                  <a:pos x="32" y="11"/>
                </a:cxn>
                <a:cxn ang="0">
                  <a:pos x="32" y="9"/>
                </a:cxn>
                <a:cxn ang="0">
                  <a:pos x="30" y="6"/>
                </a:cxn>
                <a:cxn ang="0">
                  <a:pos x="28" y="4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1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2" y="9"/>
                </a:cxn>
                <a:cxn ang="0">
                  <a:pos x="2" y="11"/>
                </a:cxn>
                <a:cxn ang="0">
                  <a:pos x="2" y="13"/>
                </a:cxn>
                <a:cxn ang="0">
                  <a:pos x="0" y="15"/>
                </a:cxn>
                <a:cxn ang="0">
                  <a:pos x="2" y="19"/>
                </a:cxn>
                <a:cxn ang="0">
                  <a:pos x="2" y="21"/>
                </a:cxn>
                <a:cxn ang="0">
                  <a:pos x="2" y="24"/>
                </a:cxn>
                <a:cxn ang="0">
                  <a:pos x="4" y="26"/>
                </a:cxn>
                <a:cxn ang="0">
                  <a:pos x="6" y="28"/>
                </a:cxn>
                <a:cxn ang="0">
                  <a:pos x="9" y="28"/>
                </a:cxn>
                <a:cxn ang="0">
                  <a:pos x="11" y="30"/>
                </a:cxn>
                <a:cxn ang="0">
                  <a:pos x="13" y="32"/>
                </a:cxn>
                <a:cxn ang="0">
                  <a:pos x="15" y="32"/>
                </a:cxn>
                <a:cxn ang="0">
                  <a:pos x="17" y="32"/>
                </a:cxn>
                <a:cxn ang="0">
                  <a:pos x="17" y="32"/>
                </a:cxn>
                <a:cxn ang="0">
                  <a:pos x="17" y="30"/>
                </a:cxn>
              </a:cxnLst>
              <a:rect l="0" t="0" r="r" b="b"/>
              <a:pathLst>
                <a:path w="32" h="32">
                  <a:moveTo>
                    <a:pt x="17" y="30"/>
                  </a:moveTo>
                  <a:lnTo>
                    <a:pt x="19" y="32"/>
                  </a:lnTo>
                  <a:lnTo>
                    <a:pt x="22" y="32"/>
                  </a:lnTo>
                  <a:lnTo>
                    <a:pt x="24" y="30"/>
                  </a:lnTo>
                  <a:lnTo>
                    <a:pt x="26" y="28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2" y="24"/>
                  </a:lnTo>
                  <a:lnTo>
                    <a:pt x="32" y="21"/>
                  </a:lnTo>
                  <a:lnTo>
                    <a:pt x="32" y="19"/>
                  </a:lnTo>
                  <a:lnTo>
                    <a:pt x="32" y="15"/>
                  </a:lnTo>
                  <a:lnTo>
                    <a:pt x="32" y="13"/>
                  </a:lnTo>
                  <a:lnTo>
                    <a:pt x="32" y="11"/>
                  </a:lnTo>
                  <a:lnTo>
                    <a:pt x="32" y="9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9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0" y="15"/>
                  </a:lnTo>
                  <a:lnTo>
                    <a:pt x="2" y="19"/>
                  </a:lnTo>
                  <a:lnTo>
                    <a:pt x="2" y="21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9" y="28"/>
                  </a:lnTo>
                  <a:lnTo>
                    <a:pt x="11" y="30"/>
                  </a:lnTo>
                  <a:lnTo>
                    <a:pt x="13" y="32"/>
                  </a:lnTo>
                  <a:lnTo>
                    <a:pt x="15" y="32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17" y="3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92420" name="Line 228"/>
          <p:cNvSpPr>
            <a:spLocks noChangeShapeType="1"/>
          </p:cNvSpPr>
          <p:nvPr/>
        </p:nvSpPr>
        <p:spPr bwMode="auto">
          <a:xfrm flipH="1">
            <a:off x="4060825" y="3224213"/>
            <a:ext cx="381000" cy="457200"/>
          </a:xfrm>
          <a:prstGeom prst="line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pic>
        <p:nvPicPr>
          <p:cNvPr id="392421" name="Picture 229" descr="F06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2" y="4216400"/>
            <a:ext cx="5181600" cy="2108200"/>
          </a:xfrm>
          <a:prstGeom prst="rect">
            <a:avLst/>
          </a:prstGeom>
          <a:noFill/>
        </p:spPr>
      </p:pic>
      <p:sp>
        <p:nvSpPr>
          <p:cNvPr id="392423" name="Text Box 231"/>
          <p:cNvSpPr txBox="1">
            <a:spLocks noChangeArrowheads="1"/>
          </p:cNvSpPr>
          <p:nvPr/>
        </p:nvSpPr>
        <p:spPr bwMode="auto">
          <a:xfrm>
            <a:off x="5751512" y="4800600"/>
            <a:ext cx="247015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With a one-stage stall, forwarding</a:t>
            </a:r>
          </a:p>
          <a:p>
            <a:r>
              <a:rPr lang="en-US"/>
              <a:t>can get the data to the </a:t>
            </a:r>
            <a:r>
              <a:rPr lang="en-US">
                <a:latin typeface="Courier New" pitchFamily="49" charset="0"/>
              </a:rPr>
              <a:t>sub </a:t>
            </a:r>
          </a:p>
          <a:p>
            <a:r>
              <a:rPr lang="en-US"/>
              <a:t>instruction in time</a:t>
            </a:r>
          </a:p>
        </p:txBody>
      </p:sp>
      <p:sp>
        <p:nvSpPr>
          <p:cNvPr id="392424" name="Text Box 232"/>
          <p:cNvSpPr txBox="1">
            <a:spLocks noChangeArrowheads="1"/>
          </p:cNvSpPr>
          <p:nvPr/>
        </p:nvSpPr>
        <p:spPr bwMode="auto">
          <a:xfrm>
            <a:off x="5811837" y="3003550"/>
            <a:ext cx="2189163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Without a stall it is impossible</a:t>
            </a:r>
          </a:p>
          <a:p>
            <a:r>
              <a:rPr lang="en-US"/>
              <a:t>to provide input to the</a:t>
            </a:r>
            <a:r>
              <a:rPr lang="en-US">
                <a:latin typeface="Courier New" pitchFamily="49" charset="0"/>
              </a:rPr>
              <a:t> sub</a:t>
            </a:r>
          </a:p>
          <a:p>
            <a:r>
              <a:rPr lang="en-US"/>
              <a:t>instruction in time</a:t>
            </a:r>
          </a:p>
        </p:txBody>
      </p:sp>
      <p:sp>
        <p:nvSpPr>
          <p:cNvPr id="392425" name="Line 233"/>
          <p:cNvSpPr>
            <a:spLocks noChangeShapeType="1"/>
          </p:cNvSpPr>
          <p:nvPr/>
        </p:nvSpPr>
        <p:spPr bwMode="auto">
          <a:xfrm flipH="1">
            <a:off x="4075112" y="3276600"/>
            <a:ext cx="838200" cy="381000"/>
          </a:xfrm>
          <a:prstGeom prst="line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17538"/>
            <a:ext cx="8334375" cy="754062"/>
          </a:xfrm>
        </p:spPr>
        <p:txBody>
          <a:bodyPr/>
          <a:lstStyle/>
          <a:p>
            <a:r>
              <a:rPr lang="en-US" sz="3200" dirty="0"/>
              <a:t>Reordering Code to Avoid Pipeline </a:t>
            </a:r>
            <a:r>
              <a:rPr lang="en-US" sz="3200" dirty="0" smtClean="0"/>
              <a:t>Stall</a:t>
            </a:r>
            <a:endParaRPr lang="en-US" sz="3200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Example: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lw $t0, 0($t1)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lw $t2, 4($t1)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sw $t2, 0($t1)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sw $t0, 4($t1)</a:t>
            </a:r>
          </a:p>
          <a:p>
            <a:pPr>
              <a:buFont typeface="Wingdings" pitchFamily="2" charset="2"/>
              <a:buNone/>
            </a:pPr>
            <a:endParaRPr lang="en-US" sz="2000">
              <a:latin typeface="Courier New" pitchFamily="49" charset="0"/>
            </a:endParaRPr>
          </a:p>
          <a:p>
            <a:r>
              <a:rPr lang="en-US" sz="2000"/>
              <a:t>Reordered code: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lw $t0, 0($t1)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lw $t2, 4($t1)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sw $t0, 4($t1)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sw $t2, 0($t1)</a:t>
            </a:r>
          </a:p>
          <a:p>
            <a:pPr>
              <a:buFont typeface="Wingdings" pitchFamily="2" charset="2"/>
              <a:buNone/>
            </a:pPr>
            <a:endParaRPr lang="en-US" sz="2000">
              <a:latin typeface="Courier New" pitchFamily="49" charset="0"/>
            </a:endParaRPr>
          </a:p>
        </p:txBody>
      </p:sp>
      <p:sp>
        <p:nvSpPr>
          <p:cNvPr id="329734" name="Freeform 6"/>
          <p:cNvSpPr>
            <a:spLocks/>
          </p:cNvSpPr>
          <p:nvPr/>
        </p:nvSpPr>
        <p:spPr bwMode="auto">
          <a:xfrm>
            <a:off x="2590800" y="2286000"/>
            <a:ext cx="457200" cy="381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240" y="48"/>
              </a:cxn>
              <a:cxn ang="0">
                <a:pos x="288" y="96"/>
              </a:cxn>
              <a:cxn ang="0">
                <a:pos x="240" y="192"/>
              </a:cxn>
              <a:cxn ang="0">
                <a:pos x="0" y="240"/>
              </a:cxn>
            </a:cxnLst>
            <a:rect l="0" t="0" r="r" b="b"/>
            <a:pathLst>
              <a:path w="288" h="240">
                <a:moveTo>
                  <a:pt x="48" y="0"/>
                </a:moveTo>
                <a:cubicBezTo>
                  <a:pt x="124" y="16"/>
                  <a:pt x="200" y="32"/>
                  <a:pt x="240" y="48"/>
                </a:cubicBezTo>
                <a:cubicBezTo>
                  <a:pt x="280" y="64"/>
                  <a:pt x="288" y="72"/>
                  <a:pt x="288" y="96"/>
                </a:cubicBezTo>
                <a:cubicBezTo>
                  <a:pt x="288" y="120"/>
                  <a:pt x="288" y="168"/>
                  <a:pt x="240" y="192"/>
                </a:cubicBezTo>
                <a:cubicBezTo>
                  <a:pt x="192" y="216"/>
                  <a:pt x="96" y="228"/>
                  <a:pt x="0" y="240"/>
                </a:cubicBezTo>
              </a:path>
            </a:pathLst>
          </a:custGeom>
          <a:noFill/>
          <a:ln w="9525" cap="flat" cmpd="sng">
            <a:solidFill>
              <a:schemeClr val="hlink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329735" name="Text Box 7"/>
          <p:cNvSpPr txBox="1">
            <a:spLocks noChangeArrowheads="1"/>
          </p:cNvSpPr>
          <p:nvPr/>
        </p:nvSpPr>
        <p:spPr bwMode="auto">
          <a:xfrm>
            <a:off x="3041650" y="2316163"/>
            <a:ext cx="996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Data hazard</a:t>
            </a:r>
          </a:p>
        </p:txBody>
      </p:sp>
      <p:sp>
        <p:nvSpPr>
          <p:cNvPr id="329736" name="Freeform 8"/>
          <p:cNvSpPr>
            <a:spLocks/>
          </p:cNvSpPr>
          <p:nvPr/>
        </p:nvSpPr>
        <p:spPr bwMode="auto">
          <a:xfrm>
            <a:off x="2590800" y="4800600"/>
            <a:ext cx="520700" cy="457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48"/>
              </a:cxn>
              <a:cxn ang="0">
                <a:pos x="240" y="240"/>
              </a:cxn>
              <a:cxn ang="0">
                <a:pos x="0" y="288"/>
              </a:cxn>
            </a:cxnLst>
            <a:rect l="0" t="0" r="r" b="b"/>
            <a:pathLst>
              <a:path w="328" h="288">
                <a:moveTo>
                  <a:pt x="0" y="0"/>
                </a:moveTo>
                <a:cubicBezTo>
                  <a:pt x="124" y="4"/>
                  <a:pt x="248" y="8"/>
                  <a:pt x="288" y="48"/>
                </a:cubicBezTo>
                <a:cubicBezTo>
                  <a:pt x="328" y="88"/>
                  <a:pt x="288" y="200"/>
                  <a:pt x="240" y="240"/>
                </a:cubicBezTo>
                <a:cubicBezTo>
                  <a:pt x="192" y="280"/>
                  <a:pt x="96" y="284"/>
                  <a:pt x="0" y="288"/>
                </a:cubicBezTo>
              </a:path>
            </a:pathLst>
          </a:custGeom>
          <a:noFill/>
          <a:ln w="9525" cap="flat" cmpd="sng">
            <a:solidFill>
              <a:schemeClr val="hlink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329737" name="Text Box 9"/>
          <p:cNvSpPr txBox="1">
            <a:spLocks noChangeArrowheads="1"/>
          </p:cNvSpPr>
          <p:nvPr/>
        </p:nvSpPr>
        <p:spPr bwMode="auto">
          <a:xfrm>
            <a:off x="3717925" y="2317750"/>
            <a:ext cx="184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29738" name="Text Box 10"/>
          <p:cNvSpPr txBox="1">
            <a:spLocks noChangeArrowheads="1"/>
          </p:cNvSpPr>
          <p:nvPr/>
        </p:nvSpPr>
        <p:spPr bwMode="auto">
          <a:xfrm>
            <a:off x="3048000" y="4830763"/>
            <a:ext cx="1084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Interchanged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Pipelined Datapath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01000" cy="4611687"/>
          </a:xfrm>
        </p:spPr>
        <p:txBody>
          <a:bodyPr/>
          <a:lstStyle/>
          <a:p>
            <a:pPr marL="609600" indent="-609600"/>
            <a:r>
              <a:rPr lang="en-US" sz="2000" dirty="0"/>
              <a:t>We now move to actually building a pipelined </a:t>
            </a:r>
            <a:r>
              <a:rPr lang="en-US" sz="2000" dirty="0" err="1"/>
              <a:t>datapath</a:t>
            </a:r>
            <a:endParaRPr lang="en-US" sz="2000" dirty="0"/>
          </a:p>
          <a:p>
            <a:pPr marL="609600" indent="-609600"/>
            <a:r>
              <a:rPr lang="en-US" sz="2000" dirty="0"/>
              <a:t>First recall the 5 steps in instruction execution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sz="1800" dirty="0"/>
              <a:t>Instruction Fetch &amp; PC Increment (IF)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sz="1800" dirty="0"/>
              <a:t>Instruction Decode and Register Read (ID)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sz="1800" dirty="0"/>
              <a:t>Execution or calculate address (EX)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sz="1800" dirty="0"/>
              <a:t>Memory access (MEM)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sz="1800" dirty="0"/>
              <a:t>Write result into register (WB)</a:t>
            </a:r>
          </a:p>
          <a:p>
            <a:pPr marL="609600" indent="-609600"/>
            <a:r>
              <a:rPr lang="en-US" sz="2000" dirty="0"/>
              <a:t>Review: single-cycle processor</a:t>
            </a:r>
          </a:p>
          <a:p>
            <a:pPr marL="990600" lvl="1" indent="-533400"/>
            <a:r>
              <a:rPr lang="en-US" sz="1800" dirty="0"/>
              <a:t>all 5 steps done in a single clock cycle</a:t>
            </a:r>
          </a:p>
          <a:p>
            <a:pPr marL="990600" lvl="1" indent="-533400"/>
            <a:r>
              <a:rPr lang="en-US" sz="1800" dirty="0"/>
              <a:t>dedicated hardware required for each step</a:t>
            </a:r>
          </a:p>
          <a:p>
            <a:pPr marL="609600" indent="-609600"/>
            <a:endParaRPr lang="en-US" sz="1800" dirty="0"/>
          </a:p>
          <a:p>
            <a:pPr marL="609600" indent="-609600"/>
            <a:r>
              <a:rPr lang="en-US" sz="2000" i="1" dirty="0">
                <a:latin typeface="Times New Roman" pitchFamily="18" charset="0"/>
              </a:rPr>
              <a:t>What happens if we break the execution into multiple cycles, but keep the extra hardware?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8021637" cy="685800"/>
          </a:xfrm>
        </p:spPr>
        <p:txBody>
          <a:bodyPr/>
          <a:lstStyle/>
          <a:p>
            <a:r>
              <a:rPr lang="en-US" sz="3600" dirty="0"/>
              <a:t>Review - Single-Cycle </a:t>
            </a:r>
            <a:r>
              <a:rPr lang="en-US" sz="3600" dirty="0" smtClean="0"/>
              <a:t>Data-path </a:t>
            </a:r>
            <a:r>
              <a:rPr lang="en-US" sz="3600" dirty="0"/>
              <a:t>“Steps”</a:t>
            </a:r>
          </a:p>
        </p:txBody>
      </p:sp>
      <p:sp>
        <p:nvSpPr>
          <p:cNvPr id="397326" name="Rectangle 14"/>
          <p:cNvSpPr>
            <a:spLocks noChangeArrowheads="1"/>
          </p:cNvSpPr>
          <p:nvPr/>
        </p:nvSpPr>
        <p:spPr bwMode="auto">
          <a:xfrm>
            <a:off x="2901950" y="3448050"/>
            <a:ext cx="1381125" cy="107473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667000" y="3930650"/>
            <a:ext cx="238125" cy="101600"/>
            <a:chOff x="1680" y="2503"/>
            <a:chExt cx="150" cy="64"/>
          </a:xfrm>
        </p:grpSpPr>
        <p:sp>
          <p:nvSpPr>
            <p:cNvPr id="397327" name="Freeform 15"/>
            <p:cNvSpPr>
              <a:spLocks/>
            </p:cNvSpPr>
            <p:nvPr/>
          </p:nvSpPr>
          <p:spPr bwMode="auto">
            <a:xfrm>
              <a:off x="1755" y="2503"/>
              <a:ext cx="75" cy="64"/>
            </a:xfrm>
            <a:custGeom>
              <a:avLst/>
              <a:gdLst/>
              <a:ahLst/>
              <a:cxnLst>
                <a:cxn ang="0">
                  <a:pos x="75" y="32"/>
                </a:cxn>
                <a:cxn ang="0">
                  <a:pos x="0" y="64"/>
                </a:cxn>
                <a:cxn ang="0">
                  <a:pos x="0" y="0"/>
                </a:cxn>
                <a:cxn ang="0">
                  <a:pos x="75" y="32"/>
                </a:cxn>
              </a:cxnLst>
              <a:rect l="0" t="0" r="r" b="b"/>
              <a:pathLst>
                <a:path w="75" h="64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7328" name="Line 16"/>
            <p:cNvSpPr>
              <a:spLocks noChangeShapeType="1"/>
            </p:cNvSpPr>
            <p:nvPr/>
          </p:nvSpPr>
          <p:spPr bwMode="auto">
            <a:xfrm flipH="1">
              <a:off x="1680" y="2535"/>
              <a:ext cx="11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170238" y="3144837"/>
            <a:ext cx="85725" cy="307975"/>
            <a:chOff x="1997" y="2008"/>
            <a:chExt cx="54" cy="194"/>
          </a:xfrm>
        </p:grpSpPr>
        <p:sp>
          <p:nvSpPr>
            <p:cNvPr id="397330" name="Freeform 18"/>
            <p:cNvSpPr>
              <a:spLocks/>
            </p:cNvSpPr>
            <p:nvPr/>
          </p:nvSpPr>
          <p:spPr bwMode="auto">
            <a:xfrm>
              <a:off x="1997" y="2137"/>
              <a:ext cx="54" cy="65"/>
            </a:xfrm>
            <a:custGeom>
              <a:avLst/>
              <a:gdLst/>
              <a:ahLst/>
              <a:cxnLst>
                <a:cxn ang="0">
                  <a:pos x="27" y="65"/>
                </a:cxn>
                <a:cxn ang="0">
                  <a:pos x="0" y="0"/>
                </a:cxn>
                <a:cxn ang="0">
                  <a:pos x="54" y="0"/>
                </a:cxn>
                <a:cxn ang="0">
                  <a:pos x="27" y="65"/>
                </a:cxn>
              </a:cxnLst>
              <a:rect l="0" t="0" r="r" b="b"/>
              <a:pathLst>
                <a:path w="54" h="65">
                  <a:moveTo>
                    <a:pt x="27" y="65"/>
                  </a:moveTo>
                  <a:lnTo>
                    <a:pt x="0" y="0"/>
                  </a:lnTo>
                  <a:lnTo>
                    <a:pt x="54" y="0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4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7331" name="Line 19"/>
            <p:cNvSpPr>
              <a:spLocks noChangeShapeType="1"/>
            </p:cNvSpPr>
            <p:nvPr/>
          </p:nvSpPr>
          <p:spPr bwMode="auto">
            <a:xfrm>
              <a:off x="2024" y="2008"/>
              <a:ext cx="1" cy="172"/>
            </a:xfrm>
            <a:prstGeom prst="line">
              <a:avLst/>
            </a:prstGeom>
            <a:noFill/>
            <a:ln w="17463">
              <a:solidFill>
                <a:srgbClr val="44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3554413" y="3144837"/>
            <a:ext cx="84137" cy="307975"/>
            <a:chOff x="2239" y="2008"/>
            <a:chExt cx="53" cy="194"/>
          </a:xfrm>
        </p:grpSpPr>
        <p:sp>
          <p:nvSpPr>
            <p:cNvPr id="397333" name="Freeform 21"/>
            <p:cNvSpPr>
              <a:spLocks/>
            </p:cNvSpPr>
            <p:nvPr/>
          </p:nvSpPr>
          <p:spPr bwMode="auto">
            <a:xfrm>
              <a:off x="2239" y="2137"/>
              <a:ext cx="53" cy="65"/>
            </a:xfrm>
            <a:custGeom>
              <a:avLst/>
              <a:gdLst/>
              <a:ahLst/>
              <a:cxnLst>
                <a:cxn ang="0">
                  <a:pos x="26" y="65"/>
                </a:cxn>
                <a:cxn ang="0">
                  <a:pos x="0" y="0"/>
                </a:cxn>
                <a:cxn ang="0">
                  <a:pos x="53" y="0"/>
                </a:cxn>
                <a:cxn ang="0">
                  <a:pos x="26" y="65"/>
                </a:cxn>
              </a:cxnLst>
              <a:rect l="0" t="0" r="r" b="b"/>
              <a:pathLst>
                <a:path w="53" h="65">
                  <a:moveTo>
                    <a:pt x="26" y="65"/>
                  </a:moveTo>
                  <a:lnTo>
                    <a:pt x="0" y="0"/>
                  </a:lnTo>
                  <a:lnTo>
                    <a:pt x="53" y="0"/>
                  </a:lnTo>
                  <a:lnTo>
                    <a:pt x="26" y="65"/>
                  </a:lnTo>
                  <a:close/>
                </a:path>
              </a:pathLst>
            </a:custGeom>
            <a:solidFill>
              <a:srgbClr val="4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7334" name="Line 22"/>
            <p:cNvSpPr>
              <a:spLocks noChangeShapeType="1"/>
            </p:cNvSpPr>
            <p:nvPr/>
          </p:nvSpPr>
          <p:spPr bwMode="auto">
            <a:xfrm>
              <a:off x="2265" y="2008"/>
              <a:ext cx="1" cy="172"/>
            </a:xfrm>
            <a:prstGeom prst="line">
              <a:avLst/>
            </a:prstGeom>
            <a:noFill/>
            <a:ln w="17463">
              <a:solidFill>
                <a:srgbClr val="44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97336" name="Line 24"/>
          <p:cNvSpPr>
            <a:spLocks noChangeShapeType="1"/>
          </p:cNvSpPr>
          <p:nvPr/>
        </p:nvSpPr>
        <p:spPr bwMode="auto">
          <a:xfrm flipH="1">
            <a:off x="3170238" y="3248025"/>
            <a:ext cx="76200" cy="76200"/>
          </a:xfrm>
          <a:prstGeom prst="line">
            <a:avLst/>
          </a:prstGeom>
          <a:noFill/>
          <a:ln w="7938">
            <a:solidFill>
              <a:srgbClr val="44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7337" name="Rectangle 25"/>
          <p:cNvSpPr>
            <a:spLocks noChangeArrowheads="1"/>
          </p:cNvSpPr>
          <p:nvPr/>
        </p:nvSpPr>
        <p:spPr bwMode="auto">
          <a:xfrm>
            <a:off x="3255963" y="3240087"/>
            <a:ext cx="571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Arial" charset="0"/>
              </a:rPr>
              <a:t>5</a:t>
            </a:r>
            <a:endParaRPr lang="en-US"/>
          </a:p>
        </p:txBody>
      </p:sp>
      <p:sp>
        <p:nvSpPr>
          <p:cNvPr id="397338" name="Line 26"/>
          <p:cNvSpPr>
            <a:spLocks noChangeShapeType="1"/>
          </p:cNvSpPr>
          <p:nvPr/>
        </p:nvSpPr>
        <p:spPr bwMode="auto">
          <a:xfrm flipH="1">
            <a:off x="3554413" y="3248025"/>
            <a:ext cx="76200" cy="76200"/>
          </a:xfrm>
          <a:prstGeom prst="line">
            <a:avLst/>
          </a:prstGeom>
          <a:noFill/>
          <a:ln w="7938">
            <a:solidFill>
              <a:srgbClr val="44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7339" name="Rectangle 27"/>
          <p:cNvSpPr>
            <a:spLocks noChangeArrowheads="1"/>
          </p:cNvSpPr>
          <p:nvPr/>
        </p:nvSpPr>
        <p:spPr bwMode="auto">
          <a:xfrm>
            <a:off x="3638550" y="3240087"/>
            <a:ext cx="571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Arial" charset="0"/>
              </a:rPr>
              <a:t>5</a:t>
            </a:r>
            <a:endParaRPr lang="en-US"/>
          </a:p>
        </p:txBody>
      </p:sp>
      <p:sp>
        <p:nvSpPr>
          <p:cNvPr id="397340" name="Line 28"/>
          <p:cNvSpPr>
            <a:spLocks noChangeShapeType="1"/>
          </p:cNvSpPr>
          <p:nvPr/>
        </p:nvSpPr>
        <p:spPr bwMode="auto">
          <a:xfrm flipH="1">
            <a:off x="2436813" y="3521075"/>
            <a:ext cx="76200" cy="76200"/>
          </a:xfrm>
          <a:prstGeom prst="line">
            <a:avLst/>
          </a:prstGeom>
          <a:noFill/>
          <a:ln w="7938">
            <a:solidFill>
              <a:srgbClr val="44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7341" name="Rectangle 29"/>
          <p:cNvSpPr>
            <a:spLocks noChangeArrowheads="1"/>
          </p:cNvSpPr>
          <p:nvPr/>
        </p:nvSpPr>
        <p:spPr bwMode="auto">
          <a:xfrm>
            <a:off x="2522538" y="3206750"/>
            <a:ext cx="1143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Arial" charset="0"/>
              </a:rPr>
              <a:t>16</a:t>
            </a:r>
            <a:endParaRPr lang="en-US"/>
          </a:p>
        </p:txBody>
      </p:sp>
      <p:sp>
        <p:nvSpPr>
          <p:cNvPr id="397342" name="Rectangle 30"/>
          <p:cNvSpPr>
            <a:spLocks noChangeArrowheads="1"/>
          </p:cNvSpPr>
          <p:nvPr/>
        </p:nvSpPr>
        <p:spPr bwMode="auto">
          <a:xfrm>
            <a:off x="3987800" y="3614737"/>
            <a:ext cx="228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RD1</a:t>
            </a:r>
            <a:endParaRPr lang="en-US"/>
          </a:p>
        </p:txBody>
      </p:sp>
      <p:sp>
        <p:nvSpPr>
          <p:cNvPr id="397343" name="Rectangle 31"/>
          <p:cNvSpPr>
            <a:spLocks noChangeArrowheads="1"/>
          </p:cNvSpPr>
          <p:nvPr/>
        </p:nvSpPr>
        <p:spPr bwMode="auto">
          <a:xfrm>
            <a:off x="3987800" y="4108450"/>
            <a:ext cx="228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RD2</a:t>
            </a:r>
            <a:endParaRPr lang="en-US"/>
          </a:p>
        </p:txBody>
      </p:sp>
      <p:sp>
        <p:nvSpPr>
          <p:cNvPr id="397344" name="Rectangle 32"/>
          <p:cNvSpPr>
            <a:spLocks noChangeArrowheads="1"/>
          </p:cNvSpPr>
          <p:nvPr/>
        </p:nvSpPr>
        <p:spPr bwMode="auto">
          <a:xfrm>
            <a:off x="3109913" y="3460750"/>
            <a:ext cx="228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RN1</a:t>
            </a:r>
            <a:endParaRPr lang="en-US"/>
          </a:p>
        </p:txBody>
      </p:sp>
      <p:sp>
        <p:nvSpPr>
          <p:cNvPr id="397345" name="Rectangle 33"/>
          <p:cNvSpPr>
            <a:spLocks noChangeArrowheads="1"/>
          </p:cNvSpPr>
          <p:nvPr/>
        </p:nvSpPr>
        <p:spPr bwMode="auto">
          <a:xfrm>
            <a:off x="3494088" y="3460750"/>
            <a:ext cx="228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RN2</a:t>
            </a:r>
            <a:endParaRPr lang="en-US"/>
          </a:p>
        </p:txBody>
      </p:sp>
      <p:sp>
        <p:nvSpPr>
          <p:cNvPr id="397346" name="Rectangle 34"/>
          <p:cNvSpPr>
            <a:spLocks noChangeArrowheads="1"/>
          </p:cNvSpPr>
          <p:nvPr/>
        </p:nvSpPr>
        <p:spPr bwMode="auto">
          <a:xfrm>
            <a:off x="3878263" y="3460750"/>
            <a:ext cx="190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WN</a:t>
            </a:r>
            <a:endParaRPr lang="en-US"/>
          </a:p>
        </p:txBody>
      </p:sp>
      <p:sp>
        <p:nvSpPr>
          <p:cNvPr id="397347" name="Rectangle 35"/>
          <p:cNvSpPr>
            <a:spLocks noChangeArrowheads="1"/>
          </p:cNvSpPr>
          <p:nvPr/>
        </p:nvSpPr>
        <p:spPr bwMode="auto">
          <a:xfrm>
            <a:off x="2957513" y="3921125"/>
            <a:ext cx="190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WD</a:t>
            </a:r>
            <a:endParaRPr lang="en-US"/>
          </a:p>
        </p:txBody>
      </p:sp>
      <p:sp>
        <p:nvSpPr>
          <p:cNvPr id="397348" name="Rectangle 36"/>
          <p:cNvSpPr>
            <a:spLocks noChangeArrowheads="1"/>
          </p:cNvSpPr>
          <p:nvPr/>
        </p:nvSpPr>
        <p:spPr bwMode="auto">
          <a:xfrm>
            <a:off x="3094038" y="3708400"/>
            <a:ext cx="10740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Register File</a:t>
            </a:r>
            <a:endParaRPr lang="en-US" sz="1400" dirty="0"/>
          </a:p>
        </p:txBody>
      </p:sp>
      <p:sp>
        <p:nvSpPr>
          <p:cNvPr id="397349" name="Freeform 37"/>
          <p:cNvSpPr>
            <a:spLocks/>
          </p:cNvSpPr>
          <p:nvPr/>
        </p:nvSpPr>
        <p:spPr bwMode="auto">
          <a:xfrm>
            <a:off x="5472113" y="3444875"/>
            <a:ext cx="460375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0"/>
              </a:cxn>
              <a:cxn ang="0">
                <a:pos x="48" y="338"/>
              </a:cxn>
              <a:cxn ang="0">
                <a:pos x="0" y="386"/>
              </a:cxn>
              <a:cxn ang="0">
                <a:pos x="0" y="676"/>
              </a:cxn>
              <a:cxn ang="0">
                <a:pos x="290" y="531"/>
              </a:cxn>
              <a:cxn ang="0">
                <a:pos x="290" y="145"/>
              </a:cxn>
              <a:cxn ang="0">
                <a:pos x="0" y="0"/>
              </a:cxn>
            </a:cxnLst>
            <a:rect l="0" t="0" r="r" b="b"/>
            <a:pathLst>
              <a:path w="290" h="676">
                <a:moveTo>
                  <a:pt x="0" y="0"/>
                </a:moveTo>
                <a:lnTo>
                  <a:pt x="0" y="290"/>
                </a:lnTo>
                <a:lnTo>
                  <a:pt x="48" y="338"/>
                </a:lnTo>
                <a:lnTo>
                  <a:pt x="0" y="386"/>
                </a:lnTo>
                <a:lnTo>
                  <a:pt x="0" y="676"/>
                </a:lnTo>
                <a:lnTo>
                  <a:pt x="290" y="531"/>
                </a:lnTo>
                <a:lnTo>
                  <a:pt x="290" y="14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7350" name="Freeform 38"/>
          <p:cNvSpPr>
            <a:spLocks/>
          </p:cNvSpPr>
          <p:nvPr/>
        </p:nvSpPr>
        <p:spPr bwMode="auto">
          <a:xfrm>
            <a:off x="5489575" y="3460750"/>
            <a:ext cx="460375" cy="10747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0"/>
              </a:cxn>
              <a:cxn ang="0">
                <a:pos x="48" y="339"/>
              </a:cxn>
              <a:cxn ang="0">
                <a:pos x="0" y="387"/>
              </a:cxn>
              <a:cxn ang="0">
                <a:pos x="0" y="677"/>
              </a:cxn>
              <a:cxn ang="0">
                <a:pos x="290" y="532"/>
              </a:cxn>
              <a:cxn ang="0">
                <a:pos x="290" y="145"/>
              </a:cxn>
              <a:cxn ang="0">
                <a:pos x="0" y="0"/>
              </a:cxn>
            </a:cxnLst>
            <a:rect l="0" t="0" r="r" b="b"/>
            <a:pathLst>
              <a:path w="290" h="677">
                <a:moveTo>
                  <a:pt x="0" y="0"/>
                </a:moveTo>
                <a:lnTo>
                  <a:pt x="0" y="290"/>
                </a:lnTo>
                <a:lnTo>
                  <a:pt x="48" y="339"/>
                </a:lnTo>
                <a:lnTo>
                  <a:pt x="0" y="387"/>
                </a:lnTo>
                <a:lnTo>
                  <a:pt x="0" y="677"/>
                </a:lnTo>
                <a:lnTo>
                  <a:pt x="290" y="532"/>
                </a:lnTo>
                <a:lnTo>
                  <a:pt x="290" y="145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4278313" y="3622675"/>
            <a:ext cx="1201737" cy="103187"/>
            <a:chOff x="2695" y="2309"/>
            <a:chExt cx="757" cy="65"/>
          </a:xfrm>
        </p:grpSpPr>
        <p:sp>
          <p:nvSpPr>
            <p:cNvPr id="397351" name="Freeform 39"/>
            <p:cNvSpPr>
              <a:spLocks/>
            </p:cNvSpPr>
            <p:nvPr/>
          </p:nvSpPr>
          <p:spPr bwMode="auto">
            <a:xfrm>
              <a:off x="3377" y="2309"/>
              <a:ext cx="75" cy="65"/>
            </a:xfrm>
            <a:custGeom>
              <a:avLst/>
              <a:gdLst/>
              <a:ahLst/>
              <a:cxnLst>
                <a:cxn ang="0">
                  <a:pos x="75" y="33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75" y="33"/>
                </a:cxn>
              </a:cxnLst>
              <a:rect l="0" t="0" r="r" b="b"/>
              <a:pathLst>
                <a:path w="75" h="6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7352" name="Line 40"/>
            <p:cNvSpPr>
              <a:spLocks noChangeShapeType="1"/>
            </p:cNvSpPr>
            <p:nvPr/>
          </p:nvSpPr>
          <p:spPr bwMode="auto">
            <a:xfrm flipH="1">
              <a:off x="2695" y="2342"/>
              <a:ext cx="72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97354" name="Line 42"/>
          <p:cNvSpPr>
            <a:spLocks noChangeShapeType="1"/>
          </p:cNvSpPr>
          <p:nvPr/>
        </p:nvSpPr>
        <p:spPr bwMode="auto">
          <a:xfrm flipH="1">
            <a:off x="5932488" y="3981450"/>
            <a:ext cx="5715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7355" name="Rectangle 43"/>
          <p:cNvSpPr>
            <a:spLocks noChangeArrowheads="1"/>
          </p:cNvSpPr>
          <p:nvPr/>
        </p:nvSpPr>
        <p:spPr bwMode="auto">
          <a:xfrm>
            <a:off x="5540375" y="3708400"/>
            <a:ext cx="3127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Arial" charset="0"/>
              </a:rPr>
              <a:t>ALU</a:t>
            </a:r>
            <a:endParaRPr lang="en-US"/>
          </a:p>
        </p:txBody>
      </p:sp>
      <p:sp>
        <p:nvSpPr>
          <p:cNvPr id="397356" name="Line 44"/>
          <p:cNvSpPr>
            <a:spLocks noChangeShapeType="1"/>
          </p:cNvSpPr>
          <p:nvPr/>
        </p:nvSpPr>
        <p:spPr bwMode="auto">
          <a:xfrm flipH="1">
            <a:off x="2667000" y="5934075"/>
            <a:ext cx="64119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7357" name="Line 45"/>
          <p:cNvSpPr>
            <a:spLocks noChangeShapeType="1"/>
          </p:cNvSpPr>
          <p:nvPr/>
        </p:nvSpPr>
        <p:spPr bwMode="auto">
          <a:xfrm>
            <a:off x="9078913" y="4783137"/>
            <a:ext cx="1587" cy="11509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7358" name="Line 46"/>
          <p:cNvSpPr>
            <a:spLocks noChangeShapeType="1"/>
          </p:cNvSpPr>
          <p:nvPr/>
        </p:nvSpPr>
        <p:spPr bwMode="auto">
          <a:xfrm>
            <a:off x="2667000" y="3981450"/>
            <a:ext cx="1588" cy="19526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7359" name="Line 47"/>
          <p:cNvSpPr>
            <a:spLocks noChangeShapeType="1"/>
          </p:cNvSpPr>
          <p:nvPr/>
        </p:nvSpPr>
        <p:spPr bwMode="auto">
          <a:xfrm flipH="1">
            <a:off x="2019300" y="3136900"/>
            <a:ext cx="1952625" cy="1587"/>
          </a:xfrm>
          <a:prstGeom prst="line">
            <a:avLst/>
          </a:prstGeom>
          <a:noFill/>
          <a:ln w="25400">
            <a:solidFill>
              <a:srgbClr val="44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4278313" y="4117975"/>
            <a:ext cx="819150" cy="101600"/>
            <a:chOff x="2695" y="2621"/>
            <a:chExt cx="516" cy="64"/>
          </a:xfrm>
        </p:grpSpPr>
        <p:sp>
          <p:nvSpPr>
            <p:cNvPr id="397360" name="Freeform 48"/>
            <p:cNvSpPr>
              <a:spLocks/>
            </p:cNvSpPr>
            <p:nvPr/>
          </p:nvSpPr>
          <p:spPr bwMode="auto">
            <a:xfrm>
              <a:off x="3136" y="2621"/>
              <a:ext cx="75" cy="64"/>
            </a:xfrm>
            <a:custGeom>
              <a:avLst/>
              <a:gdLst/>
              <a:ahLst/>
              <a:cxnLst>
                <a:cxn ang="0">
                  <a:pos x="75" y="32"/>
                </a:cxn>
                <a:cxn ang="0">
                  <a:pos x="0" y="64"/>
                </a:cxn>
                <a:cxn ang="0">
                  <a:pos x="0" y="0"/>
                </a:cxn>
                <a:cxn ang="0">
                  <a:pos x="75" y="32"/>
                </a:cxn>
              </a:cxnLst>
              <a:rect l="0" t="0" r="r" b="b"/>
              <a:pathLst>
                <a:path w="75" h="64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7361" name="Line 49"/>
            <p:cNvSpPr>
              <a:spLocks noChangeShapeType="1"/>
            </p:cNvSpPr>
            <p:nvPr/>
          </p:nvSpPr>
          <p:spPr bwMode="auto">
            <a:xfrm flipH="1">
              <a:off x="2695" y="2653"/>
              <a:ext cx="47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4738688" y="4424362"/>
            <a:ext cx="358775" cy="103188"/>
            <a:chOff x="2985" y="2814"/>
            <a:chExt cx="226" cy="65"/>
          </a:xfrm>
        </p:grpSpPr>
        <p:sp>
          <p:nvSpPr>
            <p:cNvPr id="397363" name="Freeform 51"/>
            <p:cNvSpPr>
              <a:spLocks/>
            </p:cNvSpPr>
            <p:nvPr/>
          </p:nvSpPr>
          <p:spPr bwMode="auto">
            <a:xfrm>
              <a:off x="3136" y="2814"/>
              <a:ext cx="75" cy="65"/>
            </a:xfrm>
            <a:custGeom>
              <a:avLst/>
              <a:gdLst/>
              <a:ahLst/>
              <a:cxnLst>
                <a:cxn ang="0">
                  <a:pos x="75" y="33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75" y="33"/>
                </a:cxn>
              </a:cxnLst>
              <a:rect l="0" t="0" r="r" b="b"/>
              <a:pathLst>
                <a:path w="75" h="6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7364" name="Line 52"/>
            <p:cNvSpPr>
              <a:spLocks noChangeShapeType="1"/>
            </p:cNvSpPr>
            <p:nvPr/>
          </p:nvSpPr>
          <p:spPr bwMode="auto">
            <a:xfrm flipH="1">
              <a:off x="2985" y="2847"/>
              <a:ext cx="18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97366" name="Line 54"/>
          <p:cNvSpPr>
            <a:spLocks noChangeShapeType="1"/>
          </p:cNvSpPr>
          <p:nvPr/>
        </p:nvSpPr>
        <p:spPr bwMode="auto">
          <a:xfrm>
            <a:off x="4738688" y="2941637"/>
            <a:ext cx="1587" cy="19954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3865563" y="4598987"/>
            <a:ext cx="263525" cy="692150"/>
            <a:chOff x="2435" y="2924"/>
            <a:chExt cx="166" cy="436"/>
          </a:xfrm>
        </p:grpSpPr>
        <p:sp>
          <p:nvSpPr>
            <p:cNvPr id="397367" name="AutoShape 55"/>
            <p:cNvSpPr>
              <a:spLocks noChangeArrowheads="1"/>
            </p:cNvSpPr>
            <p:nvPr/>
          </p:nvSpPr>
          <p:spPr bwMode="auto">
            <a:xfrm>
              <a:off x="2435" y="2924"/>
              <a:ext cx="166" cy="436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7368" name="Rectangle 56"/>
            <p:cNvSpPr>
              <a:spLocks noChangeArrowheads="1"/>
            </p:cNvSpPr>
            <p:nvPr/>
          </p:nvSpPr>
          <p:spPr bwMode="auto">
            <a:xfrm>
              <a:off x="2496" y="2943"/>
              <a:ext cx="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/>
            </a:p>
          </p:txBody>
        </p:sp>
        <p:sp>
          <p:nvSpPr>
            <p:cNvPr id="397369" name="Rectangle 57"/>
            <p:cNvSpPr>
              <a:spLocks noChangeArrowheads="1"/>
            </p:cNvSpPr>
            <p:nvPr/>
          </p:nvSpPr>
          <p:spPr bwMode="auto">
            <a:xfrm>
              <a:off x="2496" y="3024"/>
              <a:ext cx="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/>
            </a:p>
          </p:txBody>
        </p:sp>
        <p:sp>
          <p:nvSpPr>
            <p:cNvPr id="397370" name="Rectangle 58"/>
            <p:cNvSpPr>
              <a:spLocks noChangeArrowheads="1"/>
            </p:cNvSpPr>
            <p:nvPr/>
          </p:nvSpPr>
          <p:spPr bwMode="auto">
            <a:xfrm>
              <a:off x="2496" y="3104"/>
              <a:ext cx="4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/>
            </a:p>
          </p:txBody>
        </p:sp>
        <p:sp>
          <p:nvSpPr>
            <p:cNvPr id="397371" name="Rectangle 59"/>
            <p:cNvSpPr>
              <a:spLocks noChangeArrowheads="1"/>
            </p:cNvSpPr>
            <p:nvPr/>
          </p:nvSpPr>
          <p:spPr bwMode="auto">
            <a:xfrm>
              <a:off x="2496" y="3185"/>
              <a:ext cx="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/>
            </a:p>
          </p:txBody>
        </p:sp>
        <p:sp>
          <p:nvSpPr>
            <p:cNvPr id="397372" name="Rectangle 60"/>
            <p:cNvSpPr>
              <a:spLocks noChangeArrowheads="1"/>
            </p:cNvSpPr>
            <p:nvPr/>
          </p:nvSpPr>
          <p:spPr bwMode="auto">
            <a:xfrm>
              <a:off x="2496" y="3265"/>
              <a:ext cx="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/>
            </a:p>
          </p:txBody>
        </p:sp>
      </p:grpSp>
      <p:sp>
        <p:nvSpPr>
          <p:cNvPr id="397374" name="Line 62"/>
          <p:cNvSpPr>
            <a:spLocks noChangeShapeType="1"/>
          </p:cNvSpPr>
          <p:nvPr/>
        </p:nvSpPr>
        <p:spPr bwMode="auto">
          <a:xfrm flipH="1">
            <a:off x="3587750" y="4902200"/>
            <a:ext cx="76200" cy="76200"/>
          </a:xfrm>
          <a:prstGeom prst="line">
            <a:avLst/>
          </a:prstGeom>
          <a:noFill/>
          <a:ln w="7938">
            <a:solidFill>
              <a:srgbClr val="44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7375" name="Rectangle 63"/>
          <p:cNvSpPr>
            <a:spLocks noChangeArrowheads="1"/>
          </p:cNvSpPr>
          <p:nvPr/>
        </p:nvSpPr>
        <p:spPr bwMode="auto">
          <a:xfrm>
            <a:off x="3595688" y="4775200"/>
            <a:ext cx="1143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Arial" charset="0"/>
              </a:rPr>
              <a:t>16</a:t>
            </a:r>
            <a:endParaRPr lang="en-US"/>
          </a:p>
        </p:txBody>
      </p: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2479675" y="4884737"/>
            <a:ext cx="1389063" cy="103188"/>
            <a:chOff x="1562" y="3104"/>
            <a:chExt cx="875" cy="65"/>
          </a:xfrm>
        </p:grpSpPr>
        <p:sp>
          <p:nvSpPr>
            <p:cNvPr id="397376" name="Freeform 64"/>
            <p:cNvSpPr>
              <a:spLocks/>
            </p:cNvSpPr>
            <p:nvPr/>
          </p:nvSpPr>
          <p:spPr bwMode="auto">
            <a:xfrm>
              <a:off x="2362" y="3104"/>
              <a:ext cx="75" cy="65"/>
            </a:xfrm>
            <a:custGeom>
              <a:avLst/>
              <a:gdLst/>
              <a:ahLst/>
              <a:cxnLst>
                <a:cxn ang="0">
                  <a:pos x="75" y="33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75" y="33"/>
                </a:cxn>
              </a:cxnLst>
              <a:rect l="0" t="0" r="r" b="b"/>
              <a:pathLst>
                <a:path w="75" h="6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4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7377" name="Line 65"/>
            <p:cNvSpPr>
              <a:spLocks noChangeShapeType="1"/>
            </p:cNvSpPr>
            <p:nvPr/>
          </p:nvSpPr>
          <p:spPr bwMode="auto">
            <a:xfrm flipH="1">
              <a:off x="1562" y="3137"/>
              <a:ext cx="838" cy="1"/>
            </a:xfrm>
            <a:prstGeom prst="line">
              <a:avLst/>
            </a:prstGeom>
            <a:noFill/>
            <a:ln w="25400">
              <a:solidFill>
                <a:srgbClr val="44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97379" name="Line 67"/>
          <p:cNvSpPr>
            <a:spLocks noChangeShapeType="1"/>
          </p:cNvSpPr>
          <p:nvPr/>
        </p:nvSpPr>
        <p:spPr bwMode="auto">
          <a:xfrm flipH="1">
            <a:off x="4202113" y="4902200"/>
            <a:ext cx="76200" cy="762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7380" name="Rectangle 68"/>
          <p:cNvSpPr>
            <a:spLocks noChangeArrowheads="1"/>
          </p:cNvSpPr>
          <p:nvPr/>
        </p:nvSpPr>
        <p:spPr bwMode="auto">
          <a:xfrm>
            <a:off x="4176713" y="4775200"/>
            <a:ext cx="1143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Arial" charset="0"/>
              </a:rPr>
              <a:t>32</a:t>
            </a:r>
            <a:endParaRPr lang="en-US"/>
          </a:p>
        </p:txBody>
      </p:sp>
      <p:sp>
        <p:nvSpPr>
          <p:cNvPr id="397381" name="Line 69"/>
          <p:cNvSpPr>
            <a:spLocks noChangeShapeType="1"/>
          </p:cNvSpPr>
          <p:nvPr/>
        </p:nvSpPr>
        <p:spPr bwMode="auto">
          <a:xfrm flipH="1">
            <a:off x="4124325" y="4937125"/>
            <a:ext cx="61436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7382" name="Line 70"/>
          <p:cNvSpPr>
            <a:spLocks noChangeShapeType="1"/>
          </p:cNvSpPr>
          <p:nvPr/>
        </p:nvSpPr>
        <p:spPr bwMode="auto">
          <a:xfrm>
            <a:off x="2479675" y="3136900"/>
            <a:ext cx="1588" cy="1800225"/>
          </a:xfrm>
          <a:prstGeom prst="line">
            <a:avLst/>
          </a:prstGeom>
          <a:noFill/>
          <a:ln w="25400">
            <a:solidFill>
              <a:srgbClr val="44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7383" name="Rectangle 71"/>
          <p:cNvSpPr>
            <a:spLocks noChangeArrowheads="1"/>
          </p:cNvSpPr>
          <p:nvPr/>
        </p:nvSpPr>
        <p:spPr bwMode="auto">
          <a:xfrm>
            <a:off x="6738938" y="4095750"/>
            <a:ext cx="1150937" cy="107473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7384" name="Line 72"/>
          <p:cNvSpPr>
            <a:spLocks noChangeShapeType="1"/>
          </p:cNvSpPr>
          <p:nvPr/>
        </p:nvSpPr>
        <p:spPr bwMode="auto">
          <a:xfrm flipH="1">
            <a:off x="8848725" y="4783137"/>
            <a:ext cx="230188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7385" name="Rectangle 73"/>
          <p:cNvSpPr>
            <a:spLocks noChangeArrowheads="1"/>
          </p:cNvSpPr>
          <p:nvPr/>
        </p:nvSpPr>
        <p:spPr bwMode="auto">
          <a:xfrm>
            <a:off x="7672388" y="4568825"/>
            <a:ext cx="1651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RD</a:t>
            </a:r>
            <a:endParaRPr lang="en-US"/>
          </a:p>
        </p:txBody>
      </p:sp>
      <p:sp>
        <p:nvSpPr>
          <p:cNvPr id="397386" name="Rectangle 74"/>
          <p:cNvSpPr>
            <a:spLocks noChangeArrowheads="1"/>
          </p:cNvSpPr>
          <p:nvPr/>
        </p:nvSpPr>
        <p:spPr bwMode="auto">
          <a:xfrm>
            <a:off x="6794500" y="4841875"/>
            <a:ext cx="190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WD</a:t>
            </a:r>
            <a:endParaRPr lang="en-US"/>
          </a:p>
        </p:txBody>
      </p:sp>
      <p:sp>
        <p:nvSpPr>
          <p:cNvPr id="397387" name="Rectangle 75"/>
          <p:cNvSpPr>
            <a:spLocks noChangeArrowheads="1"/>
          </p:cNvSpPr>
          <p:nvPr/>
        </p:nvSpPr>
        <p:spPr bwMode="auto">
          <a:xfrm>
            <a:off x="7118350" y="4433887"/>
            <a:ext cx="4440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Data</a:t>
            </a:r>
            <a:endParaRPr lang="en-US" sz="1600" dirty="0"/>
          </a:p>
        </p:txBody>
      </p:sp>
      <p:sp>
        <p:nvSpPr>
          <p:cNvPr id="397388" name="Rectangle 76"/>
          <p:cNvSpPr>
            <a:spLocks noChangeArrowheads="1"/>
          </p:cNvSpPr>
          <p:nvPr/>
        </p:nvSpPr>
        <p:spPr bwMode="auto">
          <a:xfrm>
            <a:off x="6999288" y="4587875"/>
            <a:ext cx="7870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Memory</a:t>
            </a:r>
            <a:endParaRPr lang="en-US" sz="1600" dirty="0"/>
          </a:p>
        </p:txBody>
      </p:sp>
      <p:grpSp>
        <p:nvGrpSpPr>
          <p:cNvPr id="10" name="Group 79"/>
          <p:cNvGrpSpPr>
            <a:grpSpLocks/>
          </p:cNvGrpSpPr>
          <p:nvPr/>
        </p:nvGrpSpPr>
        <p:grpSpPr bwMode="auto">
          <a:xfrm>
            <a:off x="6503988" y="4271962"/>
            <a:ext cx="238125" cy="101600"/>
            <a:chOff x="4097" y="2718"/>
            <a:chExt cx="150" cy="64"/>
          </a:xfrm>
        </p:grpSpPr>
        <p:sp>
          <p:nvSpPr>
            <p:cNvPr id="397389" name="Freeform 77"/>
            <p:cNvSpPr>
              <a:spLocks/>
            </p:cNvSpPr>
            <p:nvPr/>
          </p:nvSpPr>
          <p:spPr bwMode="auto">
            <a:xfrm>
              <a:off x="4172" y="2718"/>
              <a:ext cx="75" cy="64"/>
            </a:xfrm>
            <a:custGeom>
              <a:avLst/>
              <a:gdLst/>
              <a:ahLst/>
              <a:cxnLst>
                <a:cxn ang="0">
                  <a:pos x="75" y="32"/>
                </a:cxn>
                <a:cxn ang="0">
                  <a:pos x="0" y="64"/>
                </a:cxn>
                <a:cxn ang="0">
                  <a:pos x="0" y="0"/>
                </a:cxn>
                <a:cxn ang="0">
                  <a:pos x="75" y="32"/>
                </a:cxn>
              </a:cxnLst>
              <a:rect l="0" t="0" r="r" b="b"/>
              <a:pathLst>
                <a:path w="75" h="64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7390" name="Line 78"/>
            <p:cNvSpPr>
              <a:spLocks noChangeShapeType="1"/>
            </p:cNvSpPr>
            <p:nvPr/>
          </p:nvSpPr>
          <p:spPr bwMode="auto">
            <a:xfrm flipH="1">
              <a:off x="4097" y="2750"/>
              <a:ext cx="11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97392" name="Rectangle 80"/>
          <p:cNvSpPr>
            <a:spLocks noChangeArrowheads="1"/>
          </p:cNvSpPr>
          <p:nvPr/>
        </p:nvSpPr>
        <p:spPr bwMode="auto">
          <a:xfrm>
            <a:off x="6794500" y="4262437"/>
            <a:ext cx="3302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ADDR</a:t>
            </a:r>
            <a:endParaRPr lang="en-US"/>
          </a:p>
        </p:txBody>
      </p:sp>
      <p:sp>
        <p:nvSpPr>
          <p:cNvPr id="397393" name="Line 81"/>
          <p:cNvSpPr>
            <a:spLocks noChangeShapeType="1"/>
          </p:cNvSpPr>
          <p:nvPr/>
        </p:nvSpPr>
        <p:spPr bwMode="auto">
          <a:xfrm>
            <a:off x="6503988" y="3981450"/>
            <a:ext cx="1587" cy="14589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7394" name="Line 82"/>
          <p:cNvSpPr>
            <a:spLocks noChangeShapeType="1"/>
          </p:cNvSpPr>
          <p:nvPr/>
        </p:nvSpPr>
        <p:spPr bwMode="auto">
          <a:xfrm flipH="1">
            <a:off x="3937000" y="3248025"/>
            <a:ext cx="77788" cy="76200"/>
          </a:xfrm>
          <a:prstGeom prst="line">
            <a:avLst/>
          </a:prstGeom>
          <a:noFill/>
          <a:ln w="7938">
            <a:solidFill>
              <a:srgbClr val="44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7395" name="Rectangle 83"/>
          <p:cNvSpPr>
            <a:spLocks noChangeArrowheads="1"/>
          </p:cNvSpPr>
          <p:nvPr/>
        </p:nvSpPr>
        <p:spPr bwMode="auto">
          <a:xfrm>
            <a:off x="4022725" y="3240087"/>
            <a:ext cx="571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Arial" charset="0"/>
              </a:rPr>
              <a:t>5</a:t>
            </a:r>
            <a:endParaRPr lang="en-US"/>
          </a:p>
        </p:txBody>
      </p:sp>
      <p:grpSp>
        <p:nvGrpSpPr>
          <p:cNvPr id="11" name="Group 86"/>
          <p:cNvGrpSpPr>
            <a:grpSpLocks/>
          </p:cNvGrpSpPr>
          <p:nvPr/>
        </p:nvGrpSpPr>
        <p:grpSpPr bwMode="auto">
          <a:xfrm>
            <a:off x="3937000" y="3144837"/>
            <a:ext cx="85725" cy="307975"/>
            <a:chOff x="2480" y="2008"/>
            <a:chExt cx="54" cy="194"/>
          </a:xfrm>
        </p:grpSpPr>
        <p:sp>
          <p:nvSpPr>
            <p:cNvPr id="397396" name="Freeform 84"/>
            <p:cNvSpPr>
              <a:spLocks/>
            </p:cNvSpPr>
            <p:nvPr/>
          </p:nvSpPr>
          <p:spPr bwMode="auto">
            <a:xfrm>
              <a:off x="2480" y="2137"/>
              <a:ext cx="54" cy="65"/>
            </a:xfrm>
            <a:custGeom>
              <a:avLst/>
              <a:gdLst/>
              <a:ahLst/>
              <a:cxnLst>
                <a:cxn ang="0">
                  <a:pos x="27" y="65"/>
                </a:cxn>
                <a:cxn ang="0">
                  <a:pos x="0" y="0"/>
                </a:cxn>
                <a:cxn ang="0">
                  <a:pos x="54" y="0"/>
                </a:cxn>
                <a:cxn ang="0">
                  <a:pos x="27" y="65"/>
                </a:cxn>
              </a:cxnLst>
              <a:rect l="0" t="0" r="r" b="b"/>
              <a:pathLst>
                <a:path w="54" h="65">
                  <a:moveTo>
                    <a:pt x="27" y="65"/>
                  </a:moveTo>
                  <a:lnTo>
                    <a:pt x="0" y="0"/>
                  </a:lnTo>
                  <a:lnTo>
                    <a:pt x="54" y="0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4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7397" name="Line 85"/>
            <p:cNvSpPr>
              <a:spLocks noChangeShapeType="1"/>
            </p:cNvSpPr>
            <p:nvPr/>
          </p:nvSpPr>
          <p:spPr bwMode="auto">
            <a:xfrm>
              <a:off x="2507" y="2008"/>
              <a:ext cx="1" cy="172"/>
            </a:xfrm>
            <a:prstGeom prst="line">
              <a:avLst/>
            </a:prstGeom>
            <a:noFill/>
            <a:ln w="17463">
              <a:solidFill>
                <a:srgbClr val="44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2" name="Group 89"/>
          <p:cNvGrpSpPr>
            <a:grpSpLocks/>
          </p:cNvGrpSpPr>
          <p:nvPr/>
        </p:nvGrpSpPr>
        <p:grpSpPr bwMode="auto">
          <a:xfrm>
            <a:off x="5276850" y="4271962"/>
            <a:ext cx="203200" cy="101600"/>
            <a:chOff x="3324" y="2718"/>
            <a:chExt cx="128" cy="64"/>
          </a:xfrm>
        </p:grpSpPr>
        <p:sp>
          <p:nvSpPr>
            <p:cNvPr id="397399" name="Freeform 87"/>
            <p:cNvSpPr>
              <a:spLocks/>
            </p:cNvSpPr>
            <p:nvPr/>
          </p:nvSpPr>
          <p:spPr bwMode="auto">
            <a:xfrm>
              <a:off x="3377" y="2718"/>
              <a:ext cx="75" cy="64"/>
            </a:xfrm>
            <a:custGeom>
              <a:avLst/>
              <a:gdLst/>
              <a:ahLst/>
              <a:cxnLst>
                <a:cxn ang="0">
                  <a:pos x="75" y="32"/>
                </a:cxn>
                <a:cxn ang="0">
                  <a:pos x="0" y="64"/>
                </a:cxn>
                <a:cxn ang="0">
                  <a:pos x="0" y="0"/>
                </a:cxn>
                <a:cxn ang="0">
                  <a:pos x="75" y="32"/>
                </a:cxn>
              </a:cxnLst>
              <a:rect l="0" t="0" r="r" b="b"/>
              <a:pathLst>
                <a:path w="75" h="64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7400" name="Line 88"/>
            <p:cNvSpPr>
              <a:spLocks noChangeShapeType="1"/>
            </p:cNvSpPr>
            <p:nvPr/>
          </p:nvSpPr>
          <p:spPr bwMode="auto">
            <a:xfrm flipH="1">
              <a:off x="3324" y="2750"/>
              <a:ext cx="9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97402" name="Rectangle 90"/>
          <p:cNvSpPr>
            <a:spLocks noChangeArrowheads="1"/>
          </p:cNvSpPr>
          <p:nvPr/>
        </p:nvSpPr>
        <p:spPr bwMode="auto">
          <a:xfrm>
            <a:off x="2684463" y="2992437"/>
            <a:ext cx="6223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440000"/>
                </a:solidFill>
                <a:latin typeface="Arial" charset="0"/>
              </a:rPr>
              <a:t>Instruction </a:t>
            </a:r>
            <a:endParaRPr lang="en-US"/>
          </a:p>
        </p:txBody>
      </p:sp>
      <p:sp>
        <p:nvSpPr>
          <p:cNvPr id="397403" name="Rectangle 91"/>
          <p:cNvSpPr>
            <a:spLocks noChangeArrowheads="1"/>
          </p:cNvSpPr>
          <p:nvPr/>
        </p:nvSpPr>
        <p:spPr bwMode="auto">
          <a:xfrm>
            <a:off x="3375025" y="3001962"/>
            <a:ext cx="682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440000"/>
                </a:solidFill>
                <a:latin typeface="Courier New" pitchFamily="49" charset="0"/>
              </a:rPr>
              <a:t>I</a:t>
            </a:r>
            <a:endParaRPr lang="en-US"/>
          </a:p>
        </p:txBody>
      </p:sp>
      <p:sp>
        <p:nvSpPr>
          <p:cNvPr id="397404" name="Line 92"/>
          <p:cNvSpPr>
            <a:spLocks noChangeShapeType="1"/>
          </p:cNvSpPr>
          <p:nvPr/>
        </p:nvSpPr>
        <p:spPr bwMode="auto">
          <a:xfrm flipH="1">
            <a:off x="2052638" y="3094037"/>
            <a:ext cx="77787" cy="77788"/>
          </a:xfrm>
          <a:prstGeom prst="line">
            <a:avLst/>
          </a:prstGeom>
          <a:noFill/>
          <a:ln w="7938">
            <a:solidFill>
              <a:srgbClr val="44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7405" name="Rectangle 93"/>
          <p:cNvSpPr>
            <a:spLocks noChangeArrowheads="1"/>
          </p:cNvSpPr>
          <p:nvPr/>
        </p:nvSpPr>
        <p:spPr bwMode="auto">
          <a:xfrm>
            <a:off x="2062163" y="3163887"/>
            <a:ext cx="114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Arial" charset="0"/>
              </a:rPr>
              <a:t>32</a:t>
            </a:r>
            <a:endParaRPr lang="en-US"/>
          </a:p>
        </p:txBody>
      </p:sp>
      <p:grpSp>
        <p:nvGrpSpPr>
          <p:cNvPr id="13" name="Group 99"/>
          <p:cNvGrpSpPr>
            <a:grpSpLocks/>
          </p:cNvGrpSpPr>
          <p:nvPr/>
        </p:nvGrpSpPr>
        <p:grpSpPr bwMode="auto">
          <a:xfrm>
            <a:off x="5080000" y="4057650"/>
            <a:ext cx="169863" cy="554037"/>
            <a:chOff x="3200" y="2583"/>
            <a:chExt cx="107" cy="349"/>
          </a:xfrm>
        </p:grpSpPr>
        <p:sp>
          <p:nvSpPr>
            <p:cNvPr id="397406" name="Freeform 94"/>
            <p:cNvSpPr>
              <a:spLocks/>
            </p:cNvSpPr>
            <p:nvPr/>
          </p:nvSpPr>
          <p:spPr bwMode="auto">
            <a:xfrm>
              <a:off x="3200" y="2583"/>
              <a:ext cx="97" cy="3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9"/>
                </a:cxn>
                <a:cxn ang="0">
                  <a:pos x="97" y="269"/>
                </a:cxn>
                <a:cxn ang="0">
                  <a:pos x="97" y="76"/>
                </a:cxn>
                <a:cxn ang="0">
                  <a:pos x="0" y="0"/>
                </a:cxn>
              </a:cxnLst>
              <a:rect l="0" t="0" r="r" b="b"/>
              <a:pathLst>
                <a:path w="97" h="339">
                  <a:moveTo>
                    <a:pt x="0" y="0"/>
                  </a:moveTo>
                  <a:lnTo>
                    <a:pt x="0" y="339"/>
                  </a:lnTo>
                  <a:lnTo>
                    <a:pt x="97" y="269"/>
                  </a:lnTo>
                  <a:lnTo>
                    <a:pt x="97" y="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7407" name="Freeform 95"/>
            <p:cNvSpPr>
              <a:spLocks/>
            </p:cNvSpPr>
            <p:nvPr/>
          </p:nvSpPr>
          <p:spPr bwMode="auto">
            <a:xfrm>
              <a:off x="3211" y="2594"/>
              <a:ext cx="96" cy="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8"/>
                </a:cxn>
                <a:cxn ang="0">
                  <a:pos x="96" y="269"/>
                </a:cxn>
                <a:cxn ang="0">
                  <a:pos x="96" y="75"/>
                </a:cxn>
                <a:cxn ang="0">
                  <a:pos x="0" y="0"/>
                </a:cxn>
              </a:cxnLst>
              <a:rect l="0" t="0" r="r" b="b"/>
              <a:pathLst>
                <a:path w="96" h="338">
                  <a:moveTo>
                    <a:pt x="0" y="0"/>
                  </a:moveTo>
                  <a:lnTo>
                    <a:pt x="0" y="338"/>
                  </a:lnTo>
                  <a:lnTo>
                    <a:pt x="96" y="269"/>
                  </a:lnTo>
                  <a:lnTo>
                    <a:pt x="96" y="7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7408" name="Rectangle 96"/>
            <p:cNvSpPr>
              <a:spLocks noChangeArrowheads="1"/>
            </p:cNvSpPr>
            <p:nvPr/>
          </p:nvSpPr>
          <p:spPr bwMode="auto">
            <a:xfrm>
              <a:off x="3232" y="2664"/>
              <a:ext cx="47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/>
            </a:p>
          </p:txBody>
        </p:sp>
        <p:sp>
          <p:nvSpPr>
            <p:cNvPr id="397409" name="Rectangle 97"/>
            <p:cNvSpPr>
              <a:spLocks noChangeArrowheads="1"/>
            </p:cNvSpPr>
            <p:nvPr/>
          </p:nvSpPr>
          <p:spPr bwMode="auto">
            <a:xfrm>
              <a:off x="3232" y="2728"/>
              <a:ext cx="40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/>
            </a:p>
          </p:txBody>
        </p:sp>
        <p:sp>
          <p:nvSpPr>
            <p:cNvPr id="397410" name="Rectangle 98"/>
            <p:cNvSpPr>
              <a:spLocks noChangeArrowheads="1"/>
            </p:cNvSpPr>
            <p:nvPr/>
          </p:nvSpPr>
          <p:spPr bwMode="auto">
            <a:xfrm>
              <a:off x="3238" y="2793"/>
              <a:ext cx="37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/>
            </a:p>
          </p:txBody>
        </p:sp>
      </p:grpSp>
      <p:grpSp>
        <p:nvGrpSpPr>
          <p:cNvPr id="14" name="Group 102"/>
          <p:cNvGrpSpPr>
            <a:grpSpLocks/>
          </p:cNvGrpSpPr>
          <p:nvPr/>
        </p:nvGrpSpPr>
        <p:grpSpPr bwMode="auto">
          <a:xfrm>
            <a:off x="7885113" y="4578350"/>
            <a:ext cx="776287" cy="101600"/>
            <a:chOff x="4967" y="2911"/>
            <a:chExt cx="489" cy="64"/>
          </a:xfrm>
        </p:grpSpPr>
        <p:sp>
          <p:nvSpPr>
            <p:cNvPr id="397412" name="Freeform 100"/>
            <p:cNvSpPr>
              <a:spLocks/>
            </p:cNvSpPr>
            <p:nvPr/>
          </p:nvSpPr>
          <p:spPr bwMode="auto">
            <a:xfrm>
              <a:off x="5381" y="2911"/>
              <a:ext cx="75" cy="64"/>
            </a:xfrm>
            <a:custGeom>
              <a:avLst/>
              <a:gdLst/>
              <a:ahLst/>
              <a:cxnLst>
                <a:cxn ang="0">
                  <a:pos x="75" y="32"/>
                </a:cxn>
                <a:cxn ang="0">
                  <a:pos x="0" y="64"/>
                </a:cxn>
                <a:cxn ang="0">
                  <a:pos x="0" y="0"/>
                </a:cxn>
                <a:cxn ang="0">
                  <a:pos x="75" y="32"/>
                </a:cxn>
              </a:cxnLst>
              <a:rect l="0" t="0" r="r" b="b"/>
              <a:pathLst>
                <a:path w="75" h="64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7413" name="Line 101"/>
            <p:cNvSpPr>
              <a:spLocks noChangeShapeType="1"/>
            </p:cNvSpPr>
            <p:nvPr/>
          </p:nvSpPr>
          <p:spPr bwMode="auto">
            <a:xfrm flipH="1">
              <a:off x="4967" y="2943"/>
              <a:ext cx="45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5" name="Group 105"/>
          <p:cNvGrpSpPr>
            <a:grpSpLocks/>
          </p:cNvGrpSpPr>
          <p:nvPr/>
        </p:nvGrpSpPr>
        <p:grpSpPr bwMode="auto">
          <a:xfrm>
            <a:off x="8345488" y="4851400"/>
            <a:ext cx="358775" cy="101600"/>
            <a:chOff x="5257" y="3083"/>
            <a:chExt cx="226" cy="64"/>
          </a:xfrm>
        </p:grpSpPr>
        <p:sp>
          <p:nvSpPr>
            <p:cNvPr id="397415" name="Freeform 103"/>
            <p:cNvSpPr>
              <a:spLocks/>
            </p:cNvSpPr>
            <p:nvPr/>
          </p:nvSpPr>
          <p:spPr bwMode="auto">
            <a:xfrm>
              <a:off x="5408" y="3083"/>
              <a:ext cx="75" cy="64"/>
            </a:xfrm>
            <a:custGeom>
              <a:avLst/>
              <a:gdLst/>
              <a:ahLst/>
              <a:cxnLst>
                <a:cxn ang="0">
                  <a:pos x="75" y="32"/>
                </a:cxn>
                <a:cxn ang="0">
                  <a:pos x="0" y="64"/>
                </a:cxn>
                <a:cxn ang="0">
                  <a:pos x="0" y="0"/>
                </a:cxn>
                <a:cxn ang="0">
                  <a:pos x="75" y="32"/>
                </a:cxn>
              </a:cxnLst>
              <a:rect l="0" t="0" r="r" b="b"/>
              <a:pathLst>
                <a:path w="75" h="64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7416" name="Line 104"/>
            <p:cNvSpPr>
              <a:spLocks noChangeShapeType="1"/>
            </p:cNvSpPr>
            <p:nvPr/>
          </p:nvSpPr>
          <p:spPr bwMode="auto">
            <a:xfrm flipH="1">
              <a:off x="5257" y="3115"/>
              <a:ext cx="18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6" name="Group 108"/>
          <p:cNvGrpSpPr>
            <a:grpSpLocks/>
          </p:cNvGrpSpPr>
          <p:nvPr/>
        </p:nvGrpSpPr>
        <p:grpSpPr bwMode="auto">
          <a:xfrm>
            <a:off x="4857750" y="4851400"/>
            <a:ext cx="1884363" cy="101600"/>
            <a:chOff x="3060" y="3083"/>
            <a:chExt cx="1187" cy="64"/>
          </a:xfrm>
        </p:grpSpPr>
        <p:sp>
          <p:nvSpPr>
            <p:cNvPr id="397418" name="Freeform 106"/>
            <p:cNvSpPr>
              <a:spLocks/>
            </p:cNvSpPr>
            <p:nvPr/>
          </p:nvSpPr>
          <p:spPr bwMode="auto">
            <a:xfrm>
              <a:off x="4172" y="3083"/>
              <a:ext cx="75" cy="64"/>
            </a:xfrm>
            <a:custGeom>
              <a:avLst/>
              <a:gdLst/>
              <a:ahLst/>
              <a:cxnLst>
                <a:cxn ang="0">
                  <a:pos x="75" y="32"/>
                </a:cxn>
                <a:cxn ang="0">
                  <a:pos x="0" y="64"/>
                </a:cxn>
                <a:cxn ang="0">
                  <a:pos x="0" y="0"/>
                </a:cxn>
                <a:cxn ang="0">
                  <a:pos x="75" y="32"/>
                </a:cxn>
              </a:cxnLst>
              <a:rect l="0" t="0" r="r" b="b"/>
              <a:pathLst>
                <a:path w="75" h="64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7419" name="Line 107"/>
            <p:cNvSpPr>
              <a:spLocks noChangeShapeType="1"/>
            </p:cNvSpPr>
            <p:nvPr/>
          </p:nvSpPr>
          <p:spPr bwMode="auto">
            <a:xfrm flipH="1">
              <a:off x="3060" y="3115"/>
              <a:ext cx="115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97421" name="Line 109"/>
          <p:cNvSpPr>
            <a:spLocks noChangeShapeType="1"/>
          </p:cNvSpPr>
          <p:nvPr/>
        </p:nvSpPr>
        <p:spPr bwMode="auto">
          <a:xfrm>
            <a:off x="4857750" y="4168775"/>
            <a:ext cx="1588" cy="733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7422" name="Oval 110"/>
          <p:cNvSpPr>
            <a:spLocks noChangeArrowheads="1"/>
          </p:cNvSpPr>
          <p:nvPr/>
        </p:nvSpPr>
        <p:spPr bwMode="auto">
          <a:xfrm>
            <a:off x="4837113" y="4156075"/>
            <a:ext cx="42862" cy="34925"/>
          </a:xfrm>
          <a:prstGeom prst="ellipse">
            <a:avLst/>
          </a:prstGeom>
          <a:solidFill>
            <a:srgbClr val="44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7423" name="Line 111"/>
          <p:cNvSpPr>
            <a:spLocks noChangeShapeType="1"/>
          </p:cNvSpPr>
          <p:nvPr/>
        </p:nvSpPr>
        <p:spPr bwMode="auto">
          <a:xfrm flipH="1">
            <a:off x="6503988" y="5440362"/>
            <a:ext cx="18415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7424" name="Line 112"/>
          <p:cNvSpPr>
            <a:spLocks noChangeShapeType="1"/>
          </p:cNvSpPr>
          <p:nvPr/>
        </p:nvSpPr>
        <p:spPr bwMode="auto">
          <a:xfrm>
            <a:off x="8345488" y="4902200"/>
            <a:ext cx="1587" cy="5381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17" name="Group 115"/>
          <p:cNvGrpSpPr>
            <a:grpSpLocks/>
          </p:cNvGrpSpPr>
          <p:nvPr/>
        </p:nvGrpSpPr>
        <p:grpSpPr bwMode="auto">
          <a:xfrm>
            <a:off x="5353050" y="2889250"/>
            <a:ext cx="315913" cy="103187"/>
            <a:chOff x="3372" y="1847"/>
            <a:chExt cx="199" cy="65"/>
          </a:xfrm>
        </p:grpSpPr>
        <p:sp>
          <p:nvSpPr>
            <p:cNvPr id="397425" name="Freeform 113"/>
            <p:cNvSpPr>
              <a:spLocks/>
            </p:cNvSpPr>
            <p:nvPr/>
          </p:nvSpPr>
          <p:spPr bwMode="auto">
            <a:xfrm>
              <a:off x="3495" y="1847"/>
              <a:ext cx="76" cy="65"/>
            </a:xfrm>
            <a:custGeom>
              <a:avLst/>
              <a:gdLst/>
              <a:ahLst/>
              <a:cxnLst>
                <a:cxn ang="0">
                  <a:pos x="76" y="33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76" y="33"/>
                </a:cxn>
              </a:cxnLst>
              <a:rect l="0" t="0" r="r" b="b"/>
              <a:pathLst>
                <a:path w="76" h="65">
                  <a:moveTo>
                    <a:pt x="76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7426" name="Line 114"/>
            <p:cNvSpPr>
              <a:spLocks noChangeShapeType="1"/>
            </p:cNvSpPr>
            <p:nvPr/>
          </p:nvSpPr>
          <p:spPr bwMode="auto">
            <a:xfrm flipH="1">
              <a:off x="3372" y="1880"/>
              <a:ext cx="16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97428" name="AutoShape 116"/>
          <p:cNvSpPr>
            <a:spLocks noChangeArrowheads="1"/>
          </p:cNvSpPr>
          <p:nvPr/>
        </p:nvSpPr>
        <p:spPr bwMode="auto">
          <a:xfrm>
            <a:off x="4973638" y="2790825"/>
            <a:ext cx="384175" cy="307975"/>
          </a:xfrm>
          <a:prstGeom prst="roundRect">
            <a:avLst>
              <a:gd name="adj" fmla="val 46153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7429" name="Rectangle 117"/>
          <p:cNvSpPr>
            <a:spLocks noChangeArrowheads="1"/>
          </p:cNvSpPr>
          <p:nvPr/>
        </p:nvSpPr>
        <p:spPr bwMode="auto">
          <a:xfrm>
            <a:off x="4994275" y="2846387"/>
            <a:ext cx="37029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&lt;&lt;2</a:t>
            </a:r>
            <a:endParaRPr lang="en-US" sz="1600" dirty="0"/>
          </a:p>
        </p:txBody>
      </p:sp>
      <p:grpSp>
        <p:nvGrpSpPr>
          <p:cNvPr id="18" name="Group 120"/>
          <p:cNvGrpSpPr>
            <a:grpSpLocks/>
          </p:cNvGrpSpPr>
          <p:nvPr/>
        </p:nvGrpSpPr>
        <p:grpSpPr bwMode="auto">
          <a:xfrm>
            <a:off x="1941513" y="2352675"/>
            <a:ext cx="3727450" cy="101600"/>
            <a:chOff x="1223" y="1509"/>
            <a:chExt cx="2348" cy="64"/>
          </a:xfrm>
        </p:grpSpPr>
        <p:sp>
          <p:nvSpPr>
            <p:cNvPr id="397430" name="Freeform 118"/>
            <p:cNvSpPr>
              <a:spLocks/>
            </p:cNvSpPr>
            <p:nvPr/>
          </p:nvSpPr>
          <p:spPr bwMode="auto">
            <a:xfrm>
              <a:off x="3495" y="1509"/>
              <a:ext cx="76" cy="64"/>
            </a:xfrm>
            <a:custGeom>
              <a:avLst/>
              <a:gdLst/>
              <a:ahLst/>
              <a:cxnLst>
                <a:cxn ang="0">
                  <a:pos x="76" y="32"/>
                </a:cxn>
                <a:cxn ang="0">
                  <a:pos x="0" y="64"/>
                </a:cxn>
                <a:cxn ang="0">
                  <a:pos x="0" y="0"/>
                </a:cxn>
                <a:cxn ang="0">
                  <a:pos x="76" y="32"/>
                </a:cxn>
              </a:cxnLst>
              <a:rect l="0" t="0" r="r" b="b"/>
              <a:pathLst>
                <a:path w="76" h="64">
                  <a:moveTo>
                    <a:pt x="76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7431" name="Line 119"/>
            <p:cNvSpPr>
              <a:spLocks noChangeShapeType="1"/>
            </p:cNvSpPr>
            <p:nvPr/>
          </p:nvSpPr>
          <p:spPr bwMode="auto">
            <a:xfrm flipH="1">
              <a:off x="1223" y="1541"/>
              <a:ext cx="231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97433" name="Rectangle 121"/>
          <p:cNvSpPr>
            <a:spLocks noChangeArrowheads="1"/>
          </p:cNvSpPr>
          <p:nvPr/>
        </p:nvSpPr>
        <p:spPr bwMode="auto">
          <a:xfrm>
            <a:off x="906463" y="2911475"/>
            <a:ext cx="1116012" cy="107473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7434" name="Rectangle 122"/>
          <p:cNvSpPr>
            <a:spLocks noChangeArrowheads="1"/>
          </p:cNvSpPr>
          <p:nvPr/>
        </p:nvSpPr>
        <p:spPr bwMode="auto">
          <a:xfrm>
            <a:off x="1804988" y="3076575"/>
            <a:ext cx="1651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RD</a:t>
            </a:r>
            <a:endParaRPr lang="en-US"/>
          </a:p>
        </p:txBody>
      </p:sp>
      <p:sp>
        <p:nvSpPr>
          <p:cNvPr id="397435" name="Rectangle 123"/>
          <p:cNvSpPr>
            <a:spLocks noChangeArrowheads="1"/>
          </p:cNvSpPr>
          <p:nvPr/>
        </p:nvSpPr>
        <p:spPr bwMode="auto">
          <a:xfrm>
            <a:off x="1063625" y="3248025"/>
            <a:ext cx="92333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Instruction</a:t>
            </a:r>
            <a:endParaRPr lang="en-US" sz="1400" dirty="0"/>
          </a:p>
        </p:txBody>
      </p:sp>
      <p:sp>
        <p:nvSpPr>
          <p:cNvPr id="397436" name="Rectangle 124"/>
          <p:cNvSpPr>
            <a:spLocks noChangeArrowheads="1"/>
          </p:cNvSpPr>
          <p:nvPr/>
        </p:nvSpPr>
        <p:spPr bwMode="auto">
          <a:xfrm>
            <a:off x="1166813" y="3402012"/>
            <a:ext cx="6876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Memory</a:t>
            </a:r>
            <a:endParaRPr lang="en-US" sz="1400" dirty="0"/>
          </a:p>
        </p:txBody>
      </p:sp>
      <p:sp>
        <p:nvSpPr>
          <p:cNvPr id="397437" name="Rectangle 125"/>
          <p:cNvSpPr>
            <a:spLocks noChangeArrowheads="1"/>
          </p:cNvSpPr>
          <p:nvPr/>
        </p:nvSpPr>
        <p:spPr bwMode="auto">
          <a:xfrm>
            <a:off x="962025" y="3076575"/>
            <a:ext cx="3302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ADDR</a:t>
            </a:r>
            <a:endParaRPr lang="en-US"/>
          </a:p>
        </p:txBody>
      </p:sp>
      <p:sp>
        <p:nvSpPr>
          <p:cNvPr id="397438" name="Rectangle 126"/>
          <p:cNvSpPr>
            <a:spLocks noChangeArrowheads="1"/>
          </p:cNvSpPr>
          <p:nvPr/>
        </p:nvSpPr>
        <p:spPr bwMode="auto">
          <a:xfrm>
            <a:off x="292100" y="2603500"/>
            <a:ext cx="306388" cy="107473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19" name="Group 129"/>
          <p:cNvGrpSpPr>
            <a:grpSpLocks/>
          </p:cNvGrpSpPr>
          <p:nvPr/>
        </p:nvGrpSpPr>
        <p:grpSpPr bwMode="auto">
          <a:xfrm>
            <a:off x="57150" y="3086100"/>
            <a:ext cx="239713" cy="101600"/>
            <a:chOff x="36" y="1971"/>
            <a:chExt cx="151" cy="64"/>
          </a:xfrm>
        </p:grpSpPr>
        <p:sp>
          <p:nvSpPr>
            <p:cNvPr id="397439" name="Freeform 127"/>
            <p:cNvSpPr>
              <a:spLocks/>
            </p:cNvSpPr>
            <p:nvPr/>
          </p:nvSpPr>
          <p:spPr bwMode="auto">
            <a:xfrm>
              <a:off x="112" y="1971"/>
              <a:ext cx="75" cy="64"/>
            </a:xfrm>
            <a:custGeom>
              <a:avLst/>
              <a:gdLst/>
              <a:ahLst/>
              <a:cxnLst>
                <a:cxn ang="0">
                  <a:pos x="75" y="32"/>
                </a:cxn>
                <a:cxn ang="0">
                  <a:pos x="0" y="64"/>
                </a:cxn>
                <a:cxn ang="0">
                  <a:pos x="0" y="0"/>
                </a:cxn>
                <a:cxn ang="0">
                  <a:pos x="75" y="32"/>
                </a:cxn>
              </a:cxnLst>
              <a:rect l="0" t="0" r="r" b="b"/>
              <a:pathLst>
                <a:path w="75" h="64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7440" name="Line 128"/>
            <p:cNvSpPr>
              <a:spLocks noChangeShapeType="1"/>
            </p:cNvSpPr>
            <p:nvPr/>
          </p:nvSpPr>
          <p:spPr bwMode="auto">
            <a:xfrm flipH="1">
              <a:off x="36" y="2003"/>
              <a:ext cx="11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0" name="Group 132"/>
          <p:cNvGrpSpPr>
            <a:grpSpLocks/>
          </p:cNvGrpSpPr>
          <p:nvPr/>
        </p:nvGrpSpPr>
        <p:grpSpPr bwMode="auto">
          <a:xfrm>
            <a:off x="595313" y="3086100"/>
            <a:ext cx="314325" cy="101600"/>
            <a:chOff x="375" y="1971"/>
            <a:chExt cx="198" cy="64"/>
          </a:xfrm>
        </p:grpSpPr>
        <p:sp>
          <p:nvSpPr>
            <p:cNvPr id="397442" name="Freeform 130"/>
            <p:cNvSpPr>
              <a:spLocks/>
            </p:cNvSpPr>
            <p:nvPr/>
          </p:nvSpPr>
          <p:spPr bwMode="auto">
            <a:xfrm>
              <a:off x="498" y="1971"/>
              <a:ext cx="75" cy="64"/>
            </a:xfrm>
            <a:custGeom>
              <a:avLst/>
              <a:gdLst/>
              <a:ahLst/>
              <a:cxnLst>
                <a:cxn ang="0">
                  <a:pos x="75" y="32"/>
                </a:cxn>
                <a:cxn ang="0">
                  <a:pos x="0" y="64"/>
                </a:cxn>
                <a:cxn ang="0">
                  <a:pos x="0" y="0"/>
                </a:cxn>
                <a:cxn ang="0">
                  <a:pos x="75" y="32"/>
                </a:cxn>
              </a:cxnLst>
              <a:rect l="0" t="0" r="r" b="b"/>
              <a:pathLst>
                <a:path w="75" h="64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7443" name="Line 131"/>
            <p:cNvSpPr>
              <a:spLocks noChangeShapeType="1"/>
            </p:cNvSpPr>
            <p:nvPr/>
          </p:nvSpPr>
          <p:spPr bwMode="auto">
            <a:xfrm flipH="1">
              <a:off x="375" y="2003"/>
              <a:ext cx="16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97445" name="Rectangle 133"/>
          <p:cNvSpPr>
            <a:spLocks noChangeArrowheads="1"/>
          </p:cNvSpPr>
          <p:nvPr/>
        </p:nvSpPr>
        <p:spPr bwMode="auto">
          <a:xfrm>
            <a:off x="339724" y="2787649"/>
            <a:ext cx="26987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PC</a:t>
            </a:r>
            <a:endParaRPr lang="en-US" sz="1400" dirty="0"/>
          </a:p>
        </p:txBody>
      </p:sp>
      <p:grpSp>
        <p:nvGrpSpPr>
          <p:cNvPr id="21" name="Group 136"/>
          <p:cNvGrpSpPr>
            <a:grpSpLocks/>
          </p:cNvGrpSpPr>
          <p:nvPr/>
        </p:nvGrpSpPr>
        <p:grpSpPr bwMode="auto">
          <a:xfrm>
            <a:off x="714375" y="1968500"/>
            <a:ext cx="852488" cy="103187"/>
            <a:chOff x="450" y="1267"/>
            <a:chExt cx="537" cy="65"/>
          </a:xfrm>
        </p:grpSpPr>
        <p:sp>
          <p:nvSpPr>
            <p:cNvPr id="397446" name="Freeform 134"/>
            <p:cNvSpPr>
              <a:spLocks/>
            </p:cNvSpPr>
            <p:nvPr/>
          </p:nvSpPr>
          <p:spPr bwMode="auto">
            <a:xfrm>
              <a:off x="912" y="1267"/>
              <a:ext cx="75" cy="65"/>
            </a:xfrm>
            <a:custGeom>
              <a:avLst/>
              <a:gdLst/>
              <a:ahLst/>
              <a:cxnLst>
                <a:cxn ang="0">
                  <a:pos x="75" y="32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75" y="32"/>
                </a:cxn>
              </a:cxnLst>
              <a:rect l="0" t="0" r="r" b="b"/>
              <a:pathLst>
                <a:path w="75" h="65">
                  <a:moveTo>
                    <a:pt x="75" y="32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7447" name="Line 135"/>
            <p:cNvSpPr>
              <a:spLocks noChangeShapeType="1"/>
            </p:cNvSpPr>
            <p:nvPr/>
          </p:nvSpPr>
          <p:spPr bwMode="auto">
            <a:xfrm flipH="1">
              <a:off x="450" y="1299"/>
              <a:ext cx="49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97449" name="Rectangle 137"/>
          <p:cNvSpPr>
            <a:spLocks noChangeArrowheads="1"/>
          </p:cNvSpPr>
          <p:nvPr/>
        </p:nvSpPr>
        <p:spPr bwMode="auto">
          <a:xfrm>
            <a:off x="1038225" y="2489200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4</a:t>
            </a:r>
            <a:endParaRPr lang="en-US"/>
          </a:p>
        </p:txBody>
      </p:sp>
      <p:grpSp>
        <p:nvGrpSpPr>
          <p:cNvPr id="22" name="Group 140"/>
          <p:cNvGrpSpPr>
            <a:grpSpLocks/>
          </p:cNvGrpSpPr>
          <p:nvPr/>
        </p:nvGrpSpPr>
        <p:grpSpPr bwMode="auto">
          <a:xfrm>
            <a:off x="1174750" y="2506662"/>
            <a:ext cx="392113" cy="101600"/>
            <a:chOff x="740" y="1606"/>
            <a:chExt cx="247" cy="64"/>
          </a:xfrm>
        </p:grpSpPr>
        <p:sp>
          <p:nvSpPr>
            <p:cNvPr id="397450" name="Freeform 138"/>
            <p:cNvSpPr>
              <a:spLocks/>
            </p:cNvSpPr>
            <p:nvPr/>
          </p:nvSpPr>
          <p:spPr bwMode="auto">
            <a:xfrm>
              <a:off x="912" y="1606"/>
              <a:ext cx="75" cy="64"/>
            </a:xfrm>
            <a:custGeom>
              <a:avLst/>
              <a:gdLst/>
              <a:ahLst/>
              <a:cxnLst>
                <a:cxn ang="0">
                  <a:pos x="75" y="32"/>
                </a:cxn>
                <a:cxn ang="0">
                  <a:pos x="0" y="64"/>
                </a:cxn>
                <a:cxn ang="0">
                  <a:pos x="0" y="0"/>
                </a:cxn>
                <a:cxn ang="0">
                  <a:pos x="75" y="32"/>
                </a:cxn>
              </a:cxnLst>
              <a:rect l="0" t="0" r="r" b="b"/>
              <a:pathLst>
                <a:path w="75" h="64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7451" name="Line 139"/>
            <p:cNvSpPr>
              <a:spLocks noChangeShapeType="1"/>
            </p:cNvSpPr>
            <p:nvPr/>
          </p:nvSpPr>
          <p:spPr bwMode="auto">
            <a:xfrm flipH="1">
              <a:off x="740" y="1638"/>
              <a:ext cx="20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3" name="Group 144"/>
          <p:cNvGrpSpPr>
            <a:grpSpLocks/>
          </p:cNvGrpSpPr>
          <p:nvPr/>
        </p:nvGrpSpPr>
        <p:grpSpPr bwMode="auto">
          <a:xfrm>
            <a:off x="1558925" y="1831975"/>
            <a:ext cx="400050" cy="938212"/>
            <a:chOff x="982" y="1181"/>
            <a:chExt cx="252" cy="591"/>
          </a:xfrm>
        </p:grpSpPr>
        <p:sp>
          <p:nvSpPr>
            <p:cNvPr id="397453" name="Freeform 141"/>
            <p:cNvSpPr>
              <a:spLocks/>
            </p:cNvSpPr>
            <p:nvPr/>
          </p:nvSpPr>
          <p:spPr bwMode="auto">
            <a:xfrm>
              <a:off x="982" y="1181"/>
              <a:ext cx="241" cy="5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2"/>
                </a:cxn>
                <a:cxn ang="0">
                  <a:pos x="48" y="290"/>
                </a:cxn>
                <a:cxn ang="0">
                  <a:pos x="0" y="339"/>
                </a:cxn>
                <a:cxn ang="0">
                  <a:pos x="0" y="580"/>
                </a:cxn>
                <a:cxn ang="0">
                  <a:pos x="241" y="435"/>
                </a:cxn>
                <a:cxn ang="0">
                  <a:pos x="241" y="145"/>
                </a:cxn>
                <a:cxn ang="0">
                  <a:pos x="0" y="0"/>
                </a:cxn>
              </a:cxnLst>
              <a:rect l="0" t="0" r="r" b="b"/>
              <a:pathLst>
                <a:path w="241" h="580">
                  <a:moveTo>
                    <a:pt x="0" y="0"/>
                  </a:moveTo>
                  <a:lnTo>
                    <a:pt x="0" y="242"/>
                  </a:lnTo>
                  <a:lnTo>
                    <a:pt x="48" y="290"/>
                  </a:lnTo>
                  <a:lnTo>
                    <a:pt x="0" y="339"/>
                  </a:lnTo>
                  <a:lnTo>
                    <a:pt x="0" y="580"/>
                  </a:lnTo>
                  <a:lnTo>
                    <a:pt x="241" y="435"/>
                  </a:lnTo>
                  <a:lnTo>
                    <a:pt x="241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7454" name="Freeform 142"/>
            <p:cNvSpPr>
              <a:spLocks/>
            </p:cNvSpPr>
            <p:nvPr/>
          </p:nvSpPr>
          <p:spPr bwMode="auto">
            <a:xfrm>
              <a:off x="992" y="1192"/>
              <a:ext cx="242" cy="5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2"/>
                </a:cxn>
                <a:cxn ang="0">
                  <a:pos x="49" y="290"/>
                </a:cxn>
                <a:cxn ang="0">
                  <a:pos x="0" y="338"/>
                </a:cxn>
                <a:cxn ang="0">
                  <a:pos x="0" y="580"/>
                </a:cxn>
                <a:cxn ang="0">
                  <a:pos x="242" y="435"/>
                </a:cxn>
                <a:cxn ang="0">
                  <a:pos x="242" y="145"/>
                </a:cxn>
                <a:cxn ang="0">
                  <a:pos x="0" y="0"/>
                </a:cxn>
              </a:cxnLst>
              <a:rect l="0" t="0" r="r" b="b"/>
              <a:pathLst>
                <a:path w="242" h="580">
                  <a:moveTo>
                    <a:pt x="0" y="0"/>
                  </a:moveTo>
                  <a:lnTo>
                    <a:pt x="0" y="242"/>
                  </a:lnTo>
                  <a:lnTo>
                    <a:pt x="49" y="290"/>
                  </a:lnTo>
                  <a:lnTo>
                    <a:pt x="0" y="338"/>
                  </a:lnTo>
                  <a:lnTo>
                    <a:pt x="0" y="580"/>
                  </a:lnTo>
                  <a:lnTo>
                    <a:pt x="242" y="435"/>
                  </a:lnTo>
                  <a:lnTo>
                    <a:pt x="242" y="14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7455" name="Rectangle 143"/>
            <p:cNvSpPr>
              <a:spLocks noChangeArrowheads="1"/>
            </p:cNvSpPr>
            <p:nvPr/>
          </p:nvSpPr>
          <p:spPr bwMode="auto">
            <a:xfrm>
              <a:off x="1019" y="1326"/>
              <a:ext cx="15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ADD</a:t>
              </a:r>
              <a:endParaRPr lang="en-US"/>
            </a:p>
          </p:txBody>
        </p:sp>
      </p:grpSp>
      <p:sp>
        <p:nvSpPr>
          <p:cNvPr id="397457" name="Line 145"/>
          <p:cNvSpPr>
            <a:spLocks noChangeShapeType="1"/>
          </p:cNvSpPr>
          <p:nvPr/>
        </p:nvSpPr>
        <p:spPr bwMode="auto">
          <a:xfrm>
            <a:off x="714375" y="2019300"/>
            <a:ext cx="1588" cy="1117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7458" name="Line 146"/>
          <p:cNvSpPr>
            <a:spLocks noChangeShapeType="1"/>
          </p:cNvSpPr>
          <p:nvPr/>
        </p:nvSpPr>
        <p:spPr bwMode="auto">
          <a:xfrm>
            <a:off x="57150" y="1636712"/>
            <a:ext cx="1588" cy="15001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7459" name="Line 147"/>
          <p:cNvSpPr>
            <a:spLocks noChangeShapeType="1"/>
          </p:cNvSpPr>
          <p:nvPr/>
        </p:nvSpPr>
        <p:spPr bwMode="auto">
          <a:xfrm flipH="1">
            <a:off x="1098550" y="1525587"/>
            <a:ext cx="5405438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24" name="Group 151"/>
          <p:cNvGrpSpPr>
            <a:grpSpLocks/>
          </p:cNvGrpSpPr>
          <p:nvPr/>
        </p:nvGrpSpPr>
        <p:grpSpPr bwMode="auto">
          <a:xfrm>
            <a:off x="5659438" y="2216150"/>
            <a:ext cx="401637" cy="938212"/>
            <a:chOff x="3565" y="1423"/>
            <a:chExt cx="253" cy="591"/>
          </a:xfrm>
        </p:grpSpPr>
        <p:sp>
          <p:nvSpPr>
            <p:cNvPr id="397460" name="Freeform 148"/>
            <p:cNvSpPr>
              <a:spLocks/>
            </p:cNvSpPr>
            <p:nvPr/>
          </p:nvSpPr>
          <p:spPr bwMode="auto">
            <a:xfrm>
              <a:off x="3565" y="1423"/>
              <a:ext cx="242" cy="5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2"/>
                </a:cxn>
                <a:cxn ang="0">
                  <a:pos x="49" y="290"/>
                </a:cxn>
                <a:cxn ang="0">
                  <a:pos x="0" y="338"/>
                </a:cxn>
                <a:cxn ang="0">
                  <a:pos x="0" y="580"/>
                </a:cxn>
                <a:cxn ang="0">
                  <a:pos x="242" y="435"/>
                </a:cxn>
                <a:cxn ang="0">
                  <a:pos x="242" y="145"/>
                </a:cxn>
                <a:cxn ang="0">
                  <a:pos x="0" y="0"/>
                </a:cxn>
              </a:cxnLst>
              <a:rect l="0" t="0" r="r" b="b"/>
              <a:pathLst>
                <a:path w="242" h="580">
                  <a:moveTo>
                    <a:pt x="0" y="0"/>
                  </a:moveTo>
                  <a:lnTo>
                    <a:pt x="0" y="242"/>
                  </a:lnTo>
                  <a:lnTo>
                    <a:pt x="49" y="290"/>
                  </a:lnTo>
                  <a:lnTo>
                    <a:pt x="0" y="338"/>
                  </a:lnTo>
                  <a:lnTo>
                    <a:pt x="0" y="580"/>
                  </a:lnTo>
                  <a:lnTo>
                    <a:pt x="242" y="435"/>
                  </a:lnTo>
                  <a:lnTo>
                    <a:pt x="242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7461" name="Freeform 149"/>
            <p:cNvSpPr>
              <a:spLocks/>
            </p:cNvSpPr>
            <p:nvPr/>
          </p:nvSpPr>
          <p:spPr bwMode="auto">
            <a:xfrm>
              <a:off x="3576" y="1434"/>
              <a:ext cx="242" cy="5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1"/>
                </a:cxn>
                <a:cxn ang="0">
                  <a:pos x="48" y="290"/>
                </a:cxn>
                <a:cxn ang="0">
                  <a:pos x="0" y="338"/>
                </a:cxn>
                <a:cxn ang="0">
                  <a:pos x="0" y="580"/>
                </a:cxn>
                <a:cxn ang="0">
                  <a:pos x="242" y="435"/>
                </a:cxn>
                <a:cxn ang="0">
                  <a:pos x="242" y="145"/>
                </a:cxn>
                <a:cxn ang="0">
                  <a:pos x="0" y="0"/>
                </a:cxn>
              </a:cxnLst>
              <a:rect l="0" t="0" r="r" b="b"/>
              <a:pathLst>
                <a:path w="242" h="580">
                  <a:moveTo>
                    <a:pt x="0" y="0"/>
                  </a:moveTo>
                  <a:lnTo>
                    <a:pt x="0" y="241"/>
                  </a:lnTo>
                  <a:lnTo>
                    <a:pt x="48" y="290"/>
                  </a:lnTo>
                  <a:lnTo>
                    <a:pt x="0" y="338"/>
                  </a:lnTo>
                  <a:lnTo>
                    <a:pt x="0" y="580"/>
                  </a:lnTo>
                  <a:lnTo>
                    <a:pt x="242" y="435"/>
                  </a:lnTo>
                  <a:lnTo>
                    <a:pt x="242" y="14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7462" name="Rectangle 150"/>
            <p:cNvSpPr>
              <a:spLocks noChangeArrowheads="1"/>
            </p:cNvSpPr>
            <p:nvPr/>
          </p:nvSpPr>
          <p:spPr bwMode="auto">
            <a:xfrm>
              <a:off x="3603" y="1568"/>
              <a:ext cx="15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ADD</a:t>
              </a:r>
              <a:endParaRPr lang="en-US"/>
            </a:p>
          </p:txBody>
        </p:sp>
      </p:grpSp>
      <p:grpSp>
        <p:nvGrpSpPr>
          <p:cNvPr id="25" name="Group 157"/>
          <p:cNvGrpSpPr>
            <a:grpSpLocks/>
          </p:cNvGrpSpPr>
          <p:nvPr/>
        </p:nvGrpSpPr>
        <p:grpSpPr bwMode="auto">
          <a:xfrm>
            <a:off x="8686800" y="4476750"/>
            <a:ext cx="169863" cy="554037"/>
            <a:chOff x="5472" y="2847"/>
            <a:chExt cx="107" cy="349"/>
          </a:xfrm>
        </p:grpSpPr>
        <p:sp>
          <p:nvSpPr>
            <p:cNvPr id="397464" name="Freeform 152"/>
            <p:cNvSpPr>
              <a:spLocks/>
            </p:cNvSpPr>
            <p:nvPr/>
          </p:nvSpPr>
          <p:spPr bwMode="auto">
            <a:xfrm>
              <a:off x="5472" y="2847"/>
              <a:ext cx="97" cy="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8"/>
                </a:cxn>
                <a:cxn ang="0">
                  <a:pos x="97" y="268"/>
                </a:cxn>
                <a:cxn ang="0">
                  <a:pos x="97" y="75"/>
                </a:cxn>
                <a:cxn ang="0">
                  <a:pos x="0" y="0"/>
                </a:cxn>
              </a:cxnLst>
              <a:rect l="0" t="0" r="r" b="b"/>
              <a:pathLst>
                <a:path w="97" h="338">
                  <a:moveTo>
                    <a:pt x="0" y="0"/>
                  </a:moveTo>
                  <a:lnTo>
                    <a:pt x="0" y="338"/>
                  </a:lnTo>
                  <a:lnTo>
                    <a:pt x="97" y="268"/>
                  </a:lnTo>
                  <a:lnTo>
                    <a:pt x="97" y="7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7465" name="Freeform 153"/>
            <p:cNvSpPr>
              <a:spLocks/>
            </p:cNvSpPr>
            <p:nvPr/>
          </p:nvSpPr>
          <p:spPr bwMode="auto">
            <a:xfrm>
              <a:off x="5483" y="2857"/>
              <a:ext cx="96" cy="3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9"/>
                </a:cxn>
                <a:cxn ang="0">
                  <a:pos x="96" y="269"/>
                </a:cxn>
                <a:cxn ang="0">
                  <a:pos x="96" y="75"/>
                </a:cxn>
                <a:cxn ang="0">
                  <a:pos x="0" y="0"/>
                </a:cxn>
              </a:cxnLst>
              <a:rect l="0" t="0" r="r" b="b"/>
              <a:pathLst>
                <a:path w="96" h="339">
                  <a:moveTo>
                    <a:pt x="0" y="0"/>
                  </a:moveTo>
                  <a:lnTo>
                    <a:pt x="0" y="339"/>
                  </a:lnTo>
                  <a:lnTo>
                    <a:pt x="96" y="269"/>
                  </a:lnTo>
                  <a:lnTo>
                    <a:pt x="96" y="7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7466" name="Rectangle 154"/>
            <p:cNvSpPr>
              <a:spLocks noChangeArrowheads="1"/>
            </p:cNvSpPr>
            <p:nvPr/>
          </p:nvSpPr>
          <p:spPr bwMode="auto">
            <a:xfrm>
              <a:off x="5504" y="2927"/>
              <a:ext cx="47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/>
            </a:p>
          </p:txBody>
        </p:sp>
        <p:sp>
          <p:nvSpPr>
            <p:cNvPr id="397467" name="Rectangle 155"/>
            <p:cNvSpPr>
              <a:spLocks noChangeArrowheads="1"/>
            </p:cNvSpPr>
            <p:nvPr/>
          </p:nvSpPr>
          <p:spPr bwMode="auto">
            <a:xfrm>
              <a:off x="5504" y="2991"/>
              <a:ext cx="40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/>
            </a:p>
          </p:txBody>
        </p:sp>
        <p:sp>
          <p:nvSpPr>
            <p:cNvPr id="397468" name="Rectangle 156"/>
            <p:cNvSpPr>
              <a:spLocks noChangeArrowheads="1"/>
            </p:cNvSpPr>
            <p:nvPr/>
          </p:nvSpPr>
          <p:spPr bwMode="auto">
            <a:xfrm>
              <a:off x="5510" y="3056"/>
              <a:ext cx="37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/>
            </a:p>
          </p:txBody>
        </p:sp>
      </p:grpSp>
      <p:grpSp>
        <p:nvGrpSpPr>
          <p:cNvPr id="26" name="Group 160"/>
          <p:cNvGrpSpPr>
            <a:grpSpLocks/>
          </p:cNvGrpSpPr>
          <p:nvPr/>
        </p:nvGrpSpPr>
        <p:grpSpPr bwMode="auto">
          <a:xfrm>
            <a:off x="4738688" y="2889250"/>
            <a:ext cx="204787" cy="103187"/>
            <a:chOff x="2985" y="1847"/>
            <a:chExt cx="129" cy="65"/>
          </a:xfrm>
        </p:grpSpPr>
        <p:sp>
          <p:nvSpPr>
            <p:cNvPr id="397470" name="Freeform 158"/>
            <p:cNvSpPr>
              <a:spLocks/>
            </p:cNvSpPr>
            <p:nvPr/>
          </p:nvSpPr>
          <p:spPr bwMode="auto">
            <a:xfrm>
              <a:off x="3039" y="1847"/>
              <a:ext cx="75" cy="65"/>
            </a:xfrm>
            <a:custGeom>
              <a:avLst/>
              <a:gdLst/>
              <a:ahLst/>
              <a:cxnLst>
                <a:cxn ang="0">
                  <a:pos x="75" y="33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75" y="33"/>
                </a:cxn>
              </a:cxnLst>
              <a:rect l="0" t="0" r="r" b="b"/>
              <a:pathLst>
                <a:path w="75" h="6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7471" name="Line 159"/>
            <p:cNvSpPr>
              <a:spLocks noChangeShapeType="1"/>
            </p:cNvSpPr>
            <p:nvPr/>
          </p:nvSpPr>
          <p:spPr bwMode="auto">
            <a:xfrm flipH="1">
              <a:off x="2985" y="1880"/>
              <a:ext cx="9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97473" name="Oval 161"/>
          <p:cNvSpPr>
            <a:spLocks noChangeArrowheads="1"/>
          </p:cNvSpPr>
          <p:nvPr/>
        </p:nvSpPr>
        <p:spPr bwMode="auto">
          <a:xfrm>
            <a:off x="4725988" y="4462462"/>
            <a:ext cx="34925" cy="34925"/>
          </a:xfrm>
          <a:prstGeom prst="ellipse">
            <a:avLst/>
          </a:prstGeom>
          <a:solidFill>
            <a:srgbClr val="44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7474" name="Line 162"/>
          <p:cNvSpPr>
            <a:spLocks noChangeShapeType="1"/>
          </p:cNvSpPr>
          <p:nvPr/>
        </p:nvSpPr>
        <p:spPr bwMode="auto">
          <a:xfrm flipH="1">
            <a:off x="6043613" y="2676525"/>
            <a:ext cx="460375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27" name="Group 166"/>
          <p:cNvGrpSpPr>
            <a:grpSpLocks/>
          </p:cNvGrpSpPr>
          <p:nvPr/>
        </p:nvGrpSpPr>
        <p:grpSpPr bwMode="auto">
          <a:xfrm>
            <a:off x="884238" y="1371600"/>
            <a:ext cx="273050" cy="554037"/>
            <a:chOff x="557" y="891"/>
            <a:chExt cx="172" cy="349"/>
          </a:xfrm>
        </p:grpSpPr>
        <p:sp>
          <p:nvSpPr>
            <p:cNvPr id="397475" name="Freeform 163"/>
            <p:cNvSpPr>
              <a:spLocks/>
            </p:cNvSpPr>
            <p:nvPr/>
          </p:nvSpPr>
          <p:spPr bwMode="auto">
            <a:xfrm>
              <a:off x="590" y="891"/>
              <a:ext cx="96" cy="339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96" y="339"/>
                </a:cxn>
                <a:cxn ang="0">
                  <a:pos x="0" y="269"/>
                </a:cxn>
                <a:cxn ang="0">
                  <a:pos x="0" y="75"/>
                </a:cxn>
                <a:cxn ang="0">
                  <a:pos x="96" y="0"/>
                </a:cxn>
              </a:cxnLst>
              <a:rect l="0" t="0" r="r" b="b"/>
              <a:pathLst>
                <a:path w="96" h="339">
                  <a:moveTo>
                    <a:pt x="96" y="0"/>
                  </a:moveTo>
                  <a:lnTo>
                    <a:pt x="96" y="339"/>
                  </a:lnTo>
                  <a:lnTo>
                    <a:pt x="0" y="269"/>
                  </a:lnTo>
                  <a:lnTo>
                    <a:pt x="0" y="75"/>
                  </a:lnTo>
                  <a:lnTo>
                    <a:pt x="96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7476" name="Freeform 164"/>
            <p:cNvSpPr>
              <a:spLocks/>
            </p:cNvSpPr>
            <p:nvPr/>
          </p:nvSpPr>
          <p:spPr bwMode="auto">
            <a:xfrm>
              <a:off x="600" y="902"/>
              <a:ext cx="97" cy="338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97" y="338"/>
                </a:cxn>
                <a:cxn ang="0">
                  <a:pos x="0" y="268"/>
                </a:cxn>
                <a:cxn ang="0">
                  <a:pos x="0" y="75"/>
                </a:cxn>
                <a:cxn ang="0">
                  <a:pos x="97" y="0"/>
                </a:cxn>
              </a:cxnLst>
              <a:rect l="0" t="0" r="r" b="b"/>
              <a:pathLst>
                <a:path w="97" h="338">
                  <a:moveTo>
                    <a:pt x="97" y="0"/>
                  </a:moveTo>
                  <a:lnTo>
                    <a:pt x="97" y="338"/>
                  </a:lnTo>
                  <a:lnTo>
                    <a:pt x="0" y="268"/>
                  </a:lnTo>
                  <a:lnTo>
                    <a:pt x="0" y="75"/>
                  </a:lnTo>
                  <a:lnTo>
                    <a:pt x="97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pic>
          <p:nvPicPr>
            <p:cNvPr id="397477" name="Picture 16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7" y="977"/>
              <a:ext cx="17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97479" name="Line 167"/>
          <p:cNvSpPr>
            <a:spLocks noChangeShapeType="1"/>
          </p:cNvSpPr>
          <p:nvPr/>
        </p:nvSpPr>
        <p:spPr bwMode="auto">
          <a:xfrm flipH="1">
            <a:off x="1098550" y="1755775"/>
            <a:ext cx="99695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7480" name="Line 168"/>
          <p:cNvSpPr>
            <a:spLocks noChangeShapeType="1"/>
          </p:cNvSpPr>
          <p:nvPr/>
        </p:nvSpPr>
        <p:spPr bwMode="auto">
          <a:xfrm flipH="1">
            <a:off x="57150" y="1636712"/>
            <a:ext cx="84455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7481" name="Line 169"/>
          <p:cNvSpPr>
            <a:spLocks noChangeShapeType="1"/>
          </p:cNvSpPr>
          <p:nvPr/>
        </p:nvSpPr>
        <p:spPr bwMode="auto">
          <a:xfrm>
            <a:off x="2095500" y="1755775"/>
            <a:ext cx="1588" cy="6477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7482" name="Oval 170"/>
          <p:cNvSpPr>
            <a:spLocks noChangeArrowheads="1"/>
          </p:cNvSpPr>
          <p:nvPr/>
        </p:nvSpPr>
        <p:spPr bwMode="auto">
          <a:xfrm>
            <a:off x="2074863" y="2390775"/>
            <a:ext cx="42862" cy="34925"/>
          </a:xfrm>
          <a:prstGeom prst="ellipse">
            <a:avLst/>
          </a:prstGeom>
          <a:solidFill>
            <a:srgbClr val="44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7483" name="Line 171"/>
          <p:cNvSpPr>
            <a:spLocks noChangeShapeType="1"/>
          </p:cNvSpPr>
          <p:nvPr/>
        </p:nvSpPr>
        <p:spPr bwMode="auto">
          <a:xfrm>
            <a:off x="6503988" y="1525587"/>
            <a:ext cx="1587" cy="11509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7484" name="Line 172"/>
          <p:cNvSpPr>
            <a:spLocks noChangeShapeType="1"/>
          </p:cNvSpPr>
          <p:nvPr/>
        </p:nvSpPr>
        <p:spPr bwMode="auto">
          <a:xfrm>
            <a:off x="6503988" y="3981450"/>
            <a:ext cx="1587" cy="3413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7485" name="Line 173"/>
          <p:cNvSpPr>
            <a:spLocks noChangeShapeType="1"/>
          </p:cNvSpPr>
          <p:nvPr/>
        </p:nvSpPr>
        <p:spPr bwMode="auto">
          <a:xfrm flipH="1">
            <a:off x="2820988" y="3094037"/>
            <a:ext cx="76200" cy="77788"/>
          </a:xfrm>
          <a:prstGeom prst="line">
            <a:avLst/>
          </a:prstGeom>
          <a:noFill/>
          <a:ln w="7938">
            <a:solidFill>
              <a:srgbClr val="44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7486" name="Rectangle 174"/>
          <p:cNvSpPr>
            <a:spLocks noChangeArrowheads="1"/>
          </p:cNvSpPr>
          <p:nvPr/>
        </p:nvSpPr>
        <p:spPr bwMode="auto">
          <a:xfrm>
            <a:off x="2828925" y="3163887"/>
            <a:ext cx="114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Arial" charset="0"/>
              </a:rPr>
              <a:t>32</a:t>
            </a:r>
            <a:endParaRPr lang="en-US"/>
          </a:p>
        </p:txBody>
      </p:sp>
      <p:sp>
        <p:nvSpPr>
          <p:cNvPr id="397316" name="Line 4"/>
          <p:cNvSpPr>
            <a:spLocks noChangeShapeType="1"/>
          </p:cNvSpPr>
          <p:nvPr/>
        </p:nvSpPr>
        <p:spPr bwMode="auto">
          <a:xfrm>
            <a:off x="2286000" y="1481137"/>
            <a:ext cx="0" cy="480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97317" name="Line 5"/>
          <p:cNvSpPr>
            <a:spLocks noChangeShapeType="1"/>
          </p:cNvSpPr>
          <p:nvPr/>
        </p:nvSpPr>
        <p:spPr bwMode="auto">
          <a:xfrm>
            <a:off x="4518025" y="1481137"/>
            <a:ext cx="0" cy="480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97318" name="Line 6"/>
          <p:cNvSpPr>
            <a:spLocks noChangeShapeType="1"/>
          </p:cNvSpPr>
          <p:nvPr/>
        </p:nvSpPr>
        <p:spPr bwMode="auto">
          <a:xfrm>
            <a:off x="6248400" y="1481137"/>
            <a:ext cx="0" cy="480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97319" name="Line 7"/>
          <p:cNvSpPr>
            <a:spLocks noChangeShapeType="1"/>
          </p:cNvSpPr>
          <p:nvPr/>
        </p:nvSpPr>
        <p:spPr bwMode="auto">
          <a:xfrm>
            <a:off x="8077200" y="1481137"/>
            <a:ext cx="0" cy="480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97320" name="Text Box 8"/>
          <p:cNvSpPr txBox="1">
            <a:spLocks noChangeArrowheads="1"/>
          </p:cNvSpPr>
          <p:nvPr/>
        </p:nvSpPr>
        <p:spPr bwMode="auto">
          <a:xfrm>
            <a:off x="244895" y="5622944"/>
            <a:ext cx="1850186" cy="55399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 b="1" dirty="0">
                <a:solidFill>
                  <a:srgbClr val="FF0000"/>
                </a:solidFill>
              </a:rPr>
              <a:t>IF</a:t>
            </a:r>
          </a:p>
          <a:p>
            <a:pPr algn="ctr" eaLnBrk="0" hangingPunct="0"/>
            <a:r>
              <a:rPr lang="en-US" sz="1600" b="1" dirty="0">
                <a:solidFill>
                  <a:srgbClr val="FF0000"/>
                </a:solidFill>
              </a:rPr>
              <a:t>Instruction Fetch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97321" name="Text Box 9"/>
          <p:cNvSpPr txBox="1">
            <a:spLocks noChangeArrowheads="1"/>
          </p:cNvSpPr>
          <p:nvPr/>
        </p:nvSpPr>
        <p:spPr bwMode="auto">
          <a:xfrm>
            <a:off x="2438251" y="5653722"/>
            <a:ext cx="1803699" cy="49244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200" b="1" dirty="0">
                <a:solidFill>
                  <a:srgbClr val="FF0000"/>
                </a:solidFill>
              </a:rPr>
              <a:t>ID</a:t>
            </a:r>
          </a:p>
          <a:p>
            <a:pPr algn="ctr" eaLnBrk="0" hangingPunct="0"/>
            <a:r>
              <a:rPr lang="en-US" sz="1400" b="1" dirty="0">
                <a:solidFill>
                  <a:srgbClr val="FF0000"/>
                </a:solidFill>
              </a:rPr>
              <a:t>Instruction Decode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97322" name="Text Box 10"/>
          <p:cNvSpPr txBox="1">
            <a:spLocks noChangeArrowheads="1"/>
          </p:cNvSpPr>
          <p:nvPr/>
        </p:nvSpPr>
        <p:spPr bwMode="auto">
          <a:xfrm>
            <a:off x="4572000" y="5291137"/>
            <a:ext cx="1680011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200" b="1" dirty="0">
                <a:solidFill>
                  <a:srgbClr val="FF0000"/>
                </a:solidFill>
                <a:latin typeface="Helvetica" pitchFamily="34" charset="0"/>
              </a:rPr>
              <a:t>EX</a:t>
            </a:r>
          </a:p>
          <a:p>
            <a:pPr algn="ctr" eaLnBrk="0" hangingPunct="0"/>
            <a:r>
              <a:rPr lang="en-US" sz="1400" b="1" dirty="0">
                <a:solidFill>
                  <a:srgbClr val="FF0000"/>
                </a:solidFill>
              </a:rPr>
              <a:t>Execute/ </a:t>
            </a:r>
            <a:r>
              <a:rPr lang="en-US" sz="1400" b="1" dirty="0" smtClean="0">
                <a:solidFill>
                  <a:srgbClr val="FF0000"/>
                </a:solidFill>
              </a:rPr>
              <a:t>Address</a:t>
            </a:r>
          </a:p>
          <a:p>
            <a:pPr algn="ctr" eaLnBrk="0" hangingPunct="0"/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</a:rPr>
              <a:t>Calc</a:t>
            </a:r>
            <a:r>
              <a:rPr lang="en-US" sz="1100" b="1" dirty="0">
                <a:solidFill>
                  <a:srgbClr val="FF0000"/>
                </a:solidFill>
                <a:latin typeface="Helvetica" pitchFamily="34" charset="0"/>
              </a:rPr>
              <a:t>.</a:t>
            </a:r>
            <a:endParaRPr lang="en-US" sz="1200" b="1" dirty="0">
              <a:solidFill>
                <a:srgbClr val="FF0000"/>
              </a:solidFill>
              <a:latin typeface="Helvetica" pitchFamily="34" charset="0"/>
            </a:endParaRPr>
          </a:p>
        </p:txBody>
      </p:sp>
      <p:sp>
        <p:nvSpPr>
          <p:cNvPr id="397323" name="Text Box 11"/>
          <p:cNvSpPr txBox="1">
            <a:spLocks noChangeArrowheads="1"/>
          </p:cNvSpPr>
          <p:nvPr/>
        </p:nvSpPr>
        <p:spPr bwMode="auto">
          <a:xfrm>
            <a:off x="6375849" y="5653722"/>
            <a:ext cx="1542153" cy="49244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200" b="1" dirty="0">
                <a:solidFill>
                  <a:srgbClr val="FF0000"/>
                </a:solidFill>
              </a:rPr>
              <a:t>MEM</a:t>
            </a:r>
          </a:p>
          <a:p>
            <a:pPr algn="ctr" eaLnBrk="0" hangingPunct="0"/>
            <a:r>
              <a:rPr lang="en-US" sz="1400" b="1" dirty="0">
                <a:solidFill>
                  <a:srgbClr val="FF0000"/>
                </a:solidFill>
              </a:rPr>
              <a:t>Memory Access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97324" name="Text Box 12"/>
          <p:cNvSpPr txBox="1">
            <a:spLocks noChangeArrowheads="1"/>
          </p:cNvSpPr>
          <p:nvPr/>
        </p:nvSpPr>
        <p:spPr bwMode="auto">
          <a:xfrm>
            <a:off x="7995515" y="5653722"/>
            <a:ext cx="1107932" cy="49244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200" b="1" dirty="0">
                <a:solidFill>
                  <a:srgbClr val="FF0000"/>
                </a:solidFill>
              </a:rPr>
              <a:t>WB</a:t>
            </a:r>
          </a:p>
          <a:p>
            <a:pPr algn="ctr" eaLnBrk="0" hangingPunct="0"/>
            <a:r>
              <a:rPr lang="en-US" sz="1400" b="1" dirty="0">
                <a:solidFill>
                  <a:srgbClr val="FF0000"/>
                </a:solidFill>
              </a:rPr>
              <a:t>Write Back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97325" name="Line 13"/>
          <p:cNvSpPr>
            <a:spLocks noChangeShapeType="1"/>
          </p:cNvSpPr>
          <p:nvPr/>
        </p:nvSpPr>
        <p:spPr bwMode="auto">
          <a:xfrm>
            <a:off x="5943600" y="3767137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397487" name="Text Box 175"/>
          <p:cNvSpPr txBox="1">
            <a:spLocks noChangeArrowheads="1"/>
          </p:cNvSpPr>
          <p:nvPr/>
        </p:nvSpPr>
        <p:spPr bwMode="auto">
          <a:xfrm>
            <a:off x="6515100" y="3614737"/>
            <a:ext cx="41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>
                <a:latin typeface="Arial" charset="0"/>
              </a:rPr>
              <a:t>Zero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9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6" grpId="0" animBg="1"/>
      <p:bldP spid="397317" grpId="0" animBg="1"/>
      <p:bldP spid="397318" grpId="0" animBg="1"/>
      <p:bldP spid="397319" grpId="0" animBg="1"/>
      <p:bldP spid="397320" grpId="0" autoUpdateAnimBg="0"/>
      <p:bldP spid="397321" grpId="0" autoUpdateAnimBg="0"/>
      <p:bldP spid="397322" grpId="0" autoUpdateAnimBg="0"/>
      <p:bldP spid="397323" grpId="0" autoUpdateAnimBg="0"/>
      <p:bldP spid="39732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Pipelined Datapath – Key Idea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i="1" dirty="0">
                <a:latin typeface="Times New Roman" pitchFamily="18" charset="0"/>
              </a:rPr>
              <a:t>What happens if we break the execution into multiple cycles, but keep the extra hardware? </a:t>
            </a:r>
          </a:p>
          <a:p>
            <a:pPr lvl="1"/>
            <a:r>
              <a:rPr lang="en-US" sz="2000" dirty="0"/>
              <a:t>Answer: </a:t>
            </a:r>
            <a:r>
              <a:rPr lang="en-US" sz="2000" i="1" dirty="0">
                <a:latin typeface="Times New Roman" pitchFamily="18" charset="0"/>
              </a:rPr>
              <a:t>We may be able to start executing a new instruction at each clock cycle  - </a:t>
            </a:r>
            <a:r>
              <a:rPr lang="en-US" sz="2000" dirty="0"/>
              <a:t>pipelining</a:t>
            </a:r>
          </a:p>
          <a:p>
            <a:r>
              <a:rPr lang="en-US" sz="2400" dirty="0"/>
              <a:t>…but we shall need </a:t>
            </a:r>
            <a:r>
              <a:rPr lang="en-US" sz="2400" i="1" dirty="0"/>
              <a:t>extra</a:t>
            </a:r>
            <a:r>
              <a:rPr lang="en-US" sz="2400" dirty="0"/>
              <a:t> registers to hold data between cycles – </a:t>
            </a:r>
            <a:r>
              <a:rPr lang="en-US" sz="2400" i="1" dirty="0"/>
              <a:t>pipeline registers</a:t>
            </a:r>
          </a:p>
          <a:p>
            <a:endParaRPr lang="en-US" sz="2400" i="1" dirty="0"/>
          </a:p>
          <a:p>
            <a:endParaRPr lang="en-US" sz="2000" i="1" dirty="0">
              <a:latin typeface="Times New Roman" pitchFamily="18" charset="0"/>
            </a:endParaRPr>
          </a:p>
          <a:p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93037" cy="1143000"/>
          </a:xfrm>
        </p:spPr>
        <p:txBody>
          <a:bodyPr/>
          <a:lstStyle/>
          <a:p>
            <a:r>
              <a:rPr lang="en-US" dirty="0"/>
              <a:t>Pipelined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399363" name="Text Box 3"/>
          <p:cNvSpPr txBox="1">
            <a:spLocks noChangeArrowheads="1"/>
          </p:cNvSpPr>
          <p:nvPr/>
        </p:nvSpPr>
        <p:spPr bwMode="auto">
          <a:xfrm>
            <a:off x="1897063" y="5988050"/>
            <a:ext cx="769937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solidFill>
                  <a:srgbClr val="FF0000"/>
                </a:solidFill>
              </a:rPr>
              <a:t>IF/ID</a:t>
            </a:r>
          </a:p>
        </p:txBody>
      </p:sp>
      <p:sp>
        <p:nvSpPr>
          <p:cNvPr id="399365" name="Text Box 5"/>
          <p:cNvSpPr txBox="1">
            <a:spLocks noChangeArrowheads="1"/>
          </p:cNvSpPr>
          <p:nvPr/>
        </p:nvSpPr>
        <p:spPr bwMode="auto">
          <a:xfrm>
            <a:off x="1524000" y="1933575"/>
            <a:ext cx="3505200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>
                <a:solidFill>
                  <a:schemeClr val="hlink"/>
                </a:solidFill>
              </a:rPr>
              <a:t>Pipeline registers</a:t>
            </a:r>
          </a:p>
        </p:txBody>
      </p:sp>
      <p:grpSp>
        <p:nvGrpSpPr>
          <p:cNvPr id="2" name="Group 188"/>
          <p:cNvGrpSpPr>
            <a:grpSpLocks/>
          </p:cNvGrpSpPr>
          <p:nvPr/>
        </p:nvGrpSpPr>
        <p:grpSpPr bwMode="auto">
          <a:xfrm>
            <a:off x="2514600" y="2209800"/>
            <a:ext cx="5410200" cy="381000"/>
            <a:chOff x="1584" y="240"/>
            <a:chExt cx="3408" cy="240"/>
          </a:xfrm>
        </p:grpSpPr>
        <p:sp>
          <p:nvSpPr>
            <p:cNvPr id="399367" name="Line 7"/>
            <p:cNvSpPr>
              <a:spLocks noChangeShapeType="1"/>
            </p:cNvSpPr>
            <p:nvPr/>
          </p:nvSpPr>
          <p:spPr bwMode="auto">
            <a:xfrm flipH="1" flipV="1">
              <a:off x="2208" y="240"/>
              <a:ext cx="528" cy="19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368" name="Line 8"/>
            <p:cNvSpPr>
              <a:spLocks noChangeShapeType="1"/>
            </p:cNvSpPr>
            <p:nvPr/>
          </p:nvSpPr>
          <p:spPr bwMode="auto">
            <a:xfrm flipV="1">
              <a:off x="1584" y="240"/>
              <a:ext cx="576" cy="24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369" name="Line 9"/>
            <p:cNvSpPr>
              <a:spLocks noChangeShapeType="1"/>
            </p:cNvSpPr>
            <p:nvPr/>
          </p:nvSpPr>
          <p:spPr bwMode="auto">
            <a:xfrm flipH="1" flipV="1">
              <a:off x="2448" y="240"/>
              <a:ext cx="1392" cy="19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370" name="Line 10"/>
            <p:cNvSpPr>
              <a:spLocks noChangeShapeType="1"/>
            </p:cNvSpPr>
            <p:nvPr/>
          </p:nvSpPr>
          <p:spPr bwMode="auto">
            <a:xfrm flipH="1" flipV="1">
              <a:off x="2640" y="240"/>
              <a:ext cx="2352" cy="24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99387" name="Rectangle 27"/>
          <p:cNvSpPr>
            <a:spLocks noChangeArrowheads="1"/>
          </p:cNvSpPr>
          <p:nvPr/>
        </p:nvSpPr>
        <p:spPr bwMode="auto">
          <a:xfrm>
            <a:off x="2921000" y="3854450"/>
            <a:ext cx="1381125" cy="10747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2686050" y="4337050"/>
            <a:ext cx="238125" cy="101600"/>
            <a:chOff x="1692" y="2732"/>
            <a:chExt cx="150" cy="64"/>
          </a:xfrm>
        </p:grpSpPr>
        <p:sp>
          <p:nvSpPr>
            <p:cNvPr id="399388" name="Freeform 28"/>
            <p:cNvSpPr>
              <a:spLocks/>
            </p:cNvSpPr>
            <p:nvPr/>
          </p:nvSpPr>
          <p:spPr bwMode="auto">
            <a:xfrm>
              <a:off x="1767" y="2732"/>
              <a:ext cx="75" cy="64"/>
            </a:xfrm>
            <a:custGeom>
              <a:avLst/>
              <a:gdLst/>
              <a:ahLst/>
              <a:cxnLst>
                <a:cxn ang="0">
                  <a:pos x="75" y="32"/>
                </a:cxn>
                <a:cxn ang="0">
                  <a:pos x="0" y="64"/>
                </a:cxn>
                <a:cxn ang="0">
                  <a:pos x="0" y="0"/>
                </a:cxn>
                <a:cxn ang="0">
                  <a:pos x="75" y="32"/>
                </a:cxn>
              </a:cxnLst>
              <a:rect l="0" t="0" r="r" b="b"/>
              <a:pathLst>
                <a:path w="75" h="64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9389" name="Line 29"/>
            <p:cNvSpPr>
              <a:spLocks noChangeShapeType="1"/>
            </p:cNvSpPr>
            <p:nvPr/>
          </p:nvSpPr>
          <p:spPr bwMode="auto">
            <a:xfrm flipH="1">
              <a:off x="1692" y="2764"/>
              <a:ext cx="11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3189288" y="3551238"/>
            <a:ext cx="85725" cy="307975"/>
            <a:chOff x="2009" y="2237"/>
            <a:chExt cx="54" cy="194"/>
          </a:xfrm>
        </p:grpSpPr>
        <p:sp>
          <p:nvSpPr>
            <p:cNvPr id="399391" name="Freeform 31"/>
            <p:cNvSpPr>
              <a:spLocks/>
            </p:cNvSpPr>
            <p:nvPr/>
          </p:nvSpPr>
          <p:spPr bwMode="auto">
            <a:xfrm>
              <a:off x="2009" y="2366"/>
              <a:ext cx="54" cy="65"/>
            </a:xfrm>
            <a:custGeom>
              <a:avLst/>
              <a:gdLst/>
              <a:ahLst/>
              <a:cxnLst>
                <a:cxn ang="0">
                  <a:pos x="27" y="65"/>
                </a:cxn>
                <a:cxn ang="0">
                  <a:pos x="0" y="0"/>
                </a:cxn>
                <a:cxn ang="0">
                  <a:pos x="54" y="0"/>
                </a:cxn>
                <a:cxn ang="0">
                  <a:pos x="27" y="65"/>
                </a:cxn>
              </a:cxnLst>
              <a:rect l="0" t="0" r="r" b="b"/>
              <a:pathLst>
                <a:path w="54" h="65">
                  <a:moveTo>
                    <a:pt x="27" y="65"/>
                  </a:moveTo>
                  <a:lnTo>
                    <a:pt x="0" y="0"/>
                  </a:lnTo>
                  <a:lnTo>
                    <a:pt x="54" y="0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4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9392" name="Line 32"/>
            <p:cNvSpPr>
              <a:spLocks noChangeShapeType="1"/>
            </p:cNvSpPr>
            <p:nvPr/>
          </p:nvSpPr>
          <p:spPr bwMode="auto">
            <a:xfrm>
              <a:off x="2036" y="2237"/>
              <a:ext cx="1" cy="172"/>
            </a:xfrm>
            <a:prstGeom prst="line">
              <a:avLst/>
            </a:prstGeom>
            <a:noFill/>
            <a:ln w="17463">
              <a:solidFill>
                <a:srgbClr val="44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3573463" y="3551238"/>
            <a:ext cx="84137" cy="307975"/>
            <a:chOff x="2251" y="2237"/>
            <a:chExt cx="53" cy="194"/>
          </a:xfrm>
        </p:grpSpPr>
        <p:sp>
          <p:nvSpPr>
            <p:cNvPr id="399394" name="Freeform 34"/>
            <p:cNvSpPr>
              <a:spLocks/>
            </p:cNvSpPr>
            <p:nvPr/>
          </p:nvSpPr>
          <p:spPr bwMode="auto">
            <a:xfrm>
              <a:off x="2251" y="2366"/>
              <a:ext cx="53" cy="65"/>
            </a:xfrm>
            <a:custGeom>
              <a:avLst/>
              <a:gdLst/>
              <a:ahLst/>
              <a:cxnLst>
                <a:cxn ang="0">
                  <a:pos x="26" y="65"/>
                </a:cxn>
                <a:cxn ang="0">
                  <a:pos x="0" y="0"/>
                </a:cxn>
                <a:cxn ang="0">
                  <a:pos x="53" y="0"/>
                </a:cxn>
                <a:cxn ang="0">
                  <a:pos x="26" y="65"/>
                </a:cxn>
              </a:cxnLst>
              <a:rect l="0" t="0" r="r" b="b"/>
              <a:pathLst>
                <a:path w="53" h="65">
                  <a:moveTo>
                    <a:pt x="26" y="65"/>
                  </a:moveTo>
                  <a:lnTo>
                    <a:pt x="0" y="0"/>
                  </a:lnTo>
                  <a:lnTo>
                    <a:pt x="53" y="0"/>
                  </a:lnTo>
                  <a:lnTo>
                    <a:pt x="26" y="65"/>
                  </a:lnTo>
                  <a:close/>
                </a:path>
              </a:pathLst>
            </a:custGeom>
            <a:solidFill>
              <a:srgbClr val="4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9395" name="Line 35"/>
            <p:cNvSpPr>
              <a:spLocks noChangeShapeType="1"/>
            </p:cNvSpPr>
            <p:nvPr/>
          </p:nvSpPr>
          <p:spPr bwMode="auto">
            <a:xfrm>
              <a:off x="2277" y="2237"/>
              <a:ext cx="1" cy="172"/>
            </a:xfrm>
            <a:prstGeom prst="line">
              <a:avLst/>
            </a:prstGeom>
            <a:noFill/>
            <a:ln w="17463">
              <a:solidFill>
                <a:srgbClr val="44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99397" name="Line 37"/>
          <p:cNvSpPr>
            <a:spLocks noChangeShapeType="1"/>
          </p:cNvSpPr>
          <p:nvPr/>
        </p:nvSpPr>
        <p:spPr bwMode="auto">
          <a:xfrm flipH="1">
            <a:off x="3189288" y="3654425"/>
            <a:ext cx="76200" cy="76200"/>
          </a:xfrm>
          <a:prstGeom prst="line">
            <a:avLst/>
          </a:prstGeom>
          <a:noFill/>
          <a:ln w="7938">
            <a:solidFill>
              <a:srgbClr val="44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9398" name="Rectangle 38"/>
          <p:cNvSpPr>
            <a:spLocks noChangeArrowheads="1"/>
          </p:cNvSpPr>
          <p:nvPr/>
        </p:nvSpPr>
        <p:spPr bwMode="auto">
          <a:xfrm>
            <a:off x="3275013" y="3646488"/>
            <a:ext cx="10160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Arial" charset="0"/>
              </a:rPr>
              <a:t>5</a:t>
            </a:r>
            <a:endParaRPr lang="en-US"/>
          </a:p>
        </p:txBody>
      </p:sp>
      <p:sp>
        <p:nvSpPr>
          <p:cNvPr id="399399" name="Line 39"/>
          <p:cNvSpPr>
            <a:spLocks noChangeShapeType="1"/>
          </p:cNvSpPr>
          <p:nvPr/>
        </p:nvSpPr>
        <p:spPr bwMode="auto">
          <a:xfrm flipH="1">
            <a:off x="3573463" y="3654425"/>
            <a:ext cx="76200" cy="76200"/>
          </a:xfrm>
          <a:prstGeom prst="line">
            <a:avLst/>
          </a:prstGeom>
          <a:noFill/>
          <a:ln w="7938">
            <a:solidFill>
              <a:srgbClr val="44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9400" name="Rectangle 40"/>
          <p:cNvSpPr>
            <a:spLocks noChangeArrowheads="1"/>
          </p:cNvSpPr>
          <p:nvPr/>
        </p:nvSpPr>
        <p:spPr bwMode="auto">
          <a:xfrm>
            <a:off x="3657600" y="3646488"/>
            <a:ext cx="10160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Arial" charset="0"/>
              </a:rPr>
              <a:t>5</a:t>
            </a:r>
            <a:endParaRPr lang="en-US"/>
          </a:p>
        </p:txBody>
      </p:sp>
      <p:sp>
        <p:nvSpPr>
          <p:cNvPr id="399401" name="Line 41"/>
          <p:cNvSpPr>
            <a:spLocks noChangeShapeType="1"/>
          </p:cNvSpPr>
          <p:nvPr/>
        </p:nvSpPr>
        <p:spPr bwMode="auto">
          <a:xfrm flipH="1">
            <a:off x="2455863" y="3927475"/>
            <a:ext cx="76200" cy="76200"/>
          </a:xfrm>
          <a:prstGeom prst="line">
            <a:avLst/>
          </a:prstGeom>
          <a:noFill/>
          <a:ln w="7938">
            <a:solidFill>
              <a:srgbClr val="44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9402" name="Rectangle 42"/>
          <p:cNvSpPr>
            <a:spLocks noChangeArrowheads="1"/>
          </p:cNvSpPr>
          <p:nvPr/>
        </p:nvSpPr>
        <p:spPr bwMode="auto">
          <a:xfrm>
            <a:off x="2541588" y="3613150"/>
            <a:ext cx="161925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Arial" charset="0"/>
              </a:rPr>
              <a:t>16</a:t>
            </a:r>
            <a:endParaRPr lang="en-US"/>
          </a:p>
        </p:txBody>
      </p:sp>
      <p:sp>
        <p:nvSpPr>
          <p:cNvPr id="399403" name="Rectangle 43"/>
          <p:cNvSpPr>
            <a:spLocks noChangeArrowheads="1"/>
          </p:cNvSpPr>
          <p:nvPr/>
        </p:nvSpPr>
        <p:spPr bwMode="auto">
          <a:xfrm>
            <a:off x="4006850" y="4021138"/>
            <a:ext cx="315913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RD1</a:t>
            </a:r>
            <a:endParaRPr lang="en-US"/>
          </a:p>
        </p:txBody>
      </p:sp>
      <p:sp>
        <p:nvSpPr>
          <p:cNvPr id="399404" name="Rectangle 44"/>
          <p:cNvSpPr>
            <a:spLocks noChangeArrowheads="1"/>
          </p:cNvSpPr>
          <p:nvPr/>
        </p:nvSpPr>
        <p:spPr bwMode="auto">
          <a:xfrm>
            <a:off x="4006850" y="4514850"/>
            <a:ext cx="315913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RD2</a:t>
            </a:r>
            <a:endParaRPr lang="en-US"/>
          </a:p>
        </p:txBody>
      </p:sp>
      <p:sp>
        <p:nvSpPr>
          <p:cNvPr id="399405" name="Rectangle 45"/>
          <p:cNvSpPr>
            <a:spLocks noChangeArrowheads="1"/>
          </p:cNvSpPr>
          <p:nvPr/>
        </p:nvSpPr>
        <p:spPr bwMode="auto">
          <a:xfrm>
            <a:off x="3128963" y="3867150"/>
            <a:ext cx="31591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RN1</a:t>
            </a:r>
            <a:endParaRPr lang="en-US"/>
          </a:p>
        </p:txBody>
      </p:sp>
      <p:sp>
        <p:nvSpPr>
          <p:cNvPr id="399406" name="Rectangle 46"/>
          <p:cNvSpPr>
            <a:spLocks noChangeArrowheads="1"/>
          </p:cNvSpPr>
          <p:nvPr/>
        </p:nvSpPr>
        <p:spPr bwMode="auto">
          <a:xfrm>
            <a:off x="3513138" y="3867150"/>
            <a:ext cx="31591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RN2</a:t>
            </a:r>
            <a:endParaRPr lang="en-US"/>
          </a:p>
        </p:txBody>
      </p:sp>
      <p:sp>
        <p:nvSpPr>
          <p:cNvPr id="399407" name="Rectangle 47"/>
          <p:cNvSpPr>
            <a:spLocks noChangeArrowheads="1"/>
          </p:cNvSpPr>
          <p:nvPr/>
        </p:nvSpPr>
        <p:spPr bwMode="auto">
          <a:xfrm>
            <a:off x="3897313" y="3867150"/>
            <a:ext cx="26511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WN</a:t>
            </a:r>
            <a:endParaRPr lang="en-US"/>
          </a:p>
        </p:txBody>
      </p:sp>
      <p:sp>
        <p:nvSpPr>
          <p:cNvPr id="399408" name="Rectangle 48"/>
          <p:cNvSpPr>
            <a:spLocks noChangeArrowheads="1"/>
          </p:cNvSpPr>
          <p:nvPr/>
        </p:nvSpPr>
        <p:spPr bwMode="auto">
          <a:xfrm>
            <a:off x="2976563" y="4327525"/>
            <a:ext cx="26511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WD</a:t>
            </a:r>
            <a:endParaRPr lang="en-US"/>
          </a:p>
        </p:txBody>
      </p:sp>
      <p:sp>
        <p:nvSpPr>
          <p:cNvPr id="399409" name="Rectangle 49"/>
          <p:cNvSpPr>
            <a:spLocks noChangeArrowheads="1"/>
          </p:cNvSpPr>
          <p:nvPr/>
        </p:nvSpPr>
        <p:spPr bwMode="auto">
          <a:xfrm>
            <a:off x="3048000" y="4114800"/>
            <a:ext cx="10740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Register File</a:t>
            </a:r>
            <a:endParaRPr lang="en-US" sz="1400" dirty="0"/>
          </a:p>
        </p:txBody>
      </p:sp>
      <p:sp>
        <p:nvSpPr>
          <p:cNvPr id="399410" name="Freeform 50"/>
          <p:cNvSpPr>
            <a:spLocks/>
          </p:cNvSpPr>
          <p:nvPr/>
        </p:nvSpPr>
        <p:spPr bwMode="auto">
          <a:xfrm>
            <a:off x="5491163" y="3851275"/>
            <a:ext cx="460375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0"/>
              </a:cxn>
              <a:cxn ang="0">
                <a:pos x="48" y="338"/>
              </a:cxn>
              <a:cxn ang="0">
                <a:pos x="0" y="386"/>
              </a:cxn>
              <a:cxn ang="0">
                <a:pos x="0" y="676"/>
              </a:cxn>
              <a:cxn ang="0">
                <a:pos x="290" y="531"/>
              </a:cxn>
              <a:cxn ang="0">
                <a:pos x="290" y="145"/>
              </a:cxn>
              <a:cxn ang="0">
                <a:pos x="0" y="0"/>
              </a:cxn>
            </a:cxnLst>
            <a:rect l="0" t="0" r="r" b="b"/>
            <a:pathLst>
              <a:path w="290" h="676">
                <a:moveTo>
                  <a:pt x="0" y="0"/>
                </a:moveTo>
                <a:lnTo>
                  <a:pt x="0" y="290"/>
                </a:lnTo>
                <a:lnTo>
                  <a:pt x="48" y="338"/>
                </a:lnTo>
                <a:lnTo>
                  <a:pt x="0" y="386"/>
                </a:lnTo>
                <a:lnTo>
                  <a:pt x="0" y="676"/>
                </a:lnTo>
                <a:lnTo>
                  <a:pt x="290" y="531"/>
                </a:lnTo>
                <a:lnTo>
                  <a:pt x="290" y="14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9411" name="Freeform 51"/>
          <p:cNvSpPr>
            <a:spLocks/>
          </p:cNvSpPr>
          <p:nvPr/>
        </p:nvSpPr>
        <p:spPr bwMode="auto">
          <a:xfrm>
            <a:off x="5508625" y="3867150"/>
            <a:ext cx="460375" cy="1074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0"/>
              </a:cxn>
              <a:cxn ang="0">
                <a:pos x="48" y="339"/>
              </a:cxn>
              <a:cxn ang="0">
                <a:pos x="0" y="387"/>
              </a:cxn>
              <a:cxn ang="0">
                <a:pos x="0" y="677"/>
              </a:cxn>
              <a:cxn ang="0">
                <a:pos x="290" y="532"/>
              </a:cxn>
              <a:cxn ang="0">
                <a:pos x="290" y="145"/>
              </a:cxn>
              <a:cxn ang="0">
                <a:pos x="0" y="0"/>
              </a:cxn>
            </a:cxnLst>
            <a:rect l="0" t="0" r="r" b="b"/>
            <a:pathLst>
              <a:path w="290" h="677">
                <a:moveTo>
                  <a:pt x="0" y="0"/>
                </a:moveTo>
                <a:lnTo>
                  <a:pt x="0" y="290"/>
                </a:lnTo>
                <a:lnTo>
                  <a:pt x="48" y="339"/>
                </a:lnTo>
                <a:lnTo>
                  <a:pt x="0" y="387"/>
                </a:lnTo>
                <a:lnTo>
                  <a:pt x="0" y="677"/>
                </a:lnTo>
                <a:lnTo>
                  <a:pt x="290" y="532"/>
                </a:lnTo>
                <a:lnTo>
                  <a:pt x="290" y="145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4297363" y="4029075"/>
            <a:ext cx="1201737" cy="103188"/>
            <a:chOff x="2707" y="2538"/>
            <a:chExt cx="757" cy="65"/>
          </a:xfrm>
        </p:grpSpPr>
        <p:sp>
          <p:nvSpPr>
            <p:cNvPr id="399412" name="Freeform 52"/>
            <p:cNvSpPr>
              <a:spLocks/>
            </p:cNvSpPr>
            <p:nvPr/>
          </p:nvSpPr>
          <p:spPr bwMode="auto">
            <a:xfrm>
              <a:off x="3389" y="2538"/>
              <a:ext cx="75" cy="65"/>
            </a:xfrm>
            <a:custGeom>
              <a:avLst/>
              <a:gdLst/>
              <a:ahLst/>
              <a:cxnLst>
                <a:cxn ang="0">
                  <a:pos x="75" y="33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75" y="33"/>
                </a:cxn>
              </a:cxnLst>
              <a:rect l="0" t="0" r="r" b="b"/>
              <a:pathLst>
                <a:path w="75" h="6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9413" name="Line 53"/>
            <p:cNvSpPr>
              <a:spLocks noChangeShapeType="1"/>
            </p:cNvSpPr>
            <p:nvPr/>
          </p:nvSpPr>
          <p:spPr bwMode="auto">
            <a:xfrm flipH="1">
              <a:off x="2707" y="2571"/>
              <a:ext cx="72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99415" name="Line 55"/>
          <p:cNvSpPr>
            <a:spLocks noChangeShapeType="1"/>
          </p:cNvSpPr>
          <p:nvPr/>
        </p:nvSpPr>
        <p:spPr bwMode="auto">
          <a:xfrm flipH="1">
            <a:off x="5951538" y="4387850"/>
            <a:ext cx="5715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9416" name="Rectangle 56"/>
          <p:cNvSpPr>
            <a:spLocks noChangeArrowheads="1"/>
          </p:cNvSpPr>
          <p:nvPr/>
        </p:nvSpPr>
        <p:spPr bwMode="auto">
          <a:xfrm>
            <a:off x="5559425" y="4114800"/>
            <a:ext cx="36869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ALU</a:t>
            </a:r>
            <a:endParaRPr lang="en-US" sz="1400" dirty="0"/>
          </a:p>
        </p:txBody>
      </p:sp>
      <p:sp>
        <p:nvSpPr>
          <p:cNvPr id="399417" name="Line 57"/>
          <p:cNvSpPr>
            <a:spLocks noChangeShapeType="1"/>
          </p:cNvSpPr>
          <p:nvPr/>
        </p:nvSpPr>
        <p:spPr bwMode="auto">
          <a:xfrm flipH="1">
            <a:off x="2686050" y="6340475"/>
            <a:ext cx="64119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9418" name="Line 58"/>
          <p:cNvSpPr>
            <a:spLocks noChangeShapeType="1"/>
          </p:cNvSpPr>
          <p:nvPr/>
        </p:nvSpPr>
        <p:spPr bwMode="auto">
          <a:xfrm>
            <a:off x="9097963" y="5189538"/>
            <a:ext cx="1587" cy="11509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9419" name="Line 59"/>
          <p:cNvSpPr>
            <a:spLocks noChangeShapeType="1"/>
          </p:cNvSpPr>
          <p:nvPr/>
        </p:nvSpPr>
        <p:spPr bwMode="auto">
          <a:xfrm>
            <a:off x="2686050" y="4387850"/>
            <a:ext cx="1588" cy="19526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9420" name="Line 60"/>
          <p:cNvSpPr>
            <a:spLocks noChangeShapeType="1"/>
          </p:cNvSpPr>
          <p:nvPr/>
        </p:nvSpPr>
        <p:spPr bwMode="auto">
          <a:xfrm flipH="1">
            <a:off x="2038350" y="3543300"/>
            <a:ext cx="1952625" cy="1588"/>
          </a:xfrm>
          <a:prstGeom prst="line">
            <a:avLst/>
          </a:prstGeom>
          <a:noFill/>
          <a:ln w="25400">
            <a:solidFill>
              <a:srgbClr val="44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7" name="Group 63"/>
          <p:cNvGrpSpPr>
            <a:grpSpLocks/>
          </p:cNvGrpSpPr>
          <p:nvPr/>
        </p:nvGrpSpPr>
        <p:grpSpPr bwMode="auto">
          <a:xfrm>
            <a:off x="4297363" y="4524375"/>
            <a:ext cx="819150" cy="101600"/>
            <a:chOff x="2707" y="2850"/>
            <a:chExt cx="516" cy="64"/>
          </a:xfrm>
        </p:grpSpPr>
        <p:sp>
          <p:nvSpPr>
            <p:cNvPr id="399421" name="Freeform 61"/>
            <p:cNvSpPr>
              <a:spLocks/>
            </p:cNvSpPr>
            <p:nvPr/>
          </p:nvSpPr>
          <p:spPr bwMode="auto">
            <a:xfrm>
              <a:off x="3148" y="2850"/>
              <a:ext cx="75" cy="64"/>
            </a:xfrm>
            <a:custGeom>
              <a:avLst/>
              <a:gdLst/>
              <a:ahLst/>
              <a:cxnLst>
                <a:cxn ang="0">
                  <a:pos x="75" y="32"/>
                </a:cxn>
                <a:cxn ang="0">
                  <a:pos x="0" y="64"/>
                </a:cxn>
                <a:cxn ang="0">
                  <a:pos x="0" y="0"/>
                </a:cxn>
                <a:cxn ang="0">
                  <a:pos x="75" y="32"/>
                </a:cxn>
              </a:cxnLst>
              <a:rect l="0" t="0" r="r" b="b"/>
              <a:pathLst>
                <a:path w="75" h="64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9422" name="Line 62"/>
            <p:cNvSpPr>
              <a:spLocks noChangeShapeType="1"/>
            </p:cNvSpPr>
            <p:nvPr/>
          </p:nvSpPr>
          <p:spPr bwMode="auto">
            <a:xfrm flipH="1">
              <a:off x="2707" y="2882"/>
              <a:ext cx="47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4757738" y="4830763"/>
            <a:ext cx="358775" cy="103187"/>
            <a:chOff x="2997" y="3043"/>
            <a:chExt cx="226" cy="65"/>
          </a:xfrm>
        </p:grpSpPr>
        <p:sp>
          <p:nvSpPr>
            <p:cNvPr id="399424" name="Freeform 64"/>
            <p:cNvSpPr>
              <a:spLocks/>
            </p:cNvSpPr>
            <p:nvPr/>
          </p:nvSpPr>
          <p:spPr bwMode="auto">
            <a:xfrm>
              <a:off x="3148" y="3043"/>
              <a:ext cx="75" cy="65"/>
            </a:xfrm>
            <a:custGeom>
              <a:avLst/>
              <a:gdLst/>
              <a:ahLst/>
              <a:cxnLst>
                <a:cxn ang="0">
                  <a:pos x="75" y="33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75" y="33"/>
                </a:cxn>
              </a:cxnLst>
              <a:rect l="0" t="0" r="r" b="b"/>
              <a:pathLst>
                <a:path w="75" h="6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9425" name="Line 65"/>
            <p:cNvSpPr>
              <a:spLocks noChangeShapeType="1"/>
            </p:cNvSpPr>
            <p:nvPr/>
          </p:nvSpPr>
          <p:spPr bwMode="auto">
            <a:xfrm flipH="1">
              <a:off x="2997" y="3076"/>
              <a:ext cx="18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99427" name="Line 67"/>
          <p:cNvSpPr>
            <a:spLocks noChangeShapeType="1"/>
          </p:cNvSpPr>
          <p:nvPr/>
        </p:nvSpPr>
        <p:spPr bwMode="auto">
          <a:xfrm>
            <a:off x="4757738" y="3348038"/>
            <a:ext cx="1587" cy="19954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3884613" y="5005388"/>
            <a:ext cx="263525" cy="728662"/>
            <a:chOff x="2447" y="3153"/>
            <a:chExt cx="166" cy="459"/>
          </a:xfrm>
        </p:grpSpPr>
        <p:sp>
          <p:nvSpPr>
            <p:cNvPr id="399428" name="AutoShape 68"/>
            <p:cNvSpPr>
              <a:spLocks noChangeArrowheads="1"/>
            </p:cNvSpPr>
            <p:nvPr/>
          </p:nvSpPr>
          <p:spPr bwMode="auto">
            <a:xfrm>
              <a:off x="2447" y="3153"/>
              <a:ext cx="166" cy="436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9429" name="Rectangle 69"/>
            <p:cNvSpPr>
              <a:spLocks noChangeArrowheads="1"/>
            </p:cNvSpPr>
            <p:nvPr/>
          </p:nvSpPr>
          <p:spPr bwMode="auto">
            <a:xfrm>
              <a:off x="2508" y="3172"/>
              <a:ext cx="91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/>
            </a:p>
          </p:txBody>
        </p:sp>
        <p:sp>
          <p:nvSpPr>
            <p:cNvPr id="399430" name="Rectangle 70"/>
            <p:cNvSpPr>
              <a:spLocks noChangeArrowheads="1"/>
            </p:cNvSpPr>
            <p:nvPr/>
          </p:nvSpPr>
          <p:spPr bwMode="auto">
            <a:xfrm>
              <a:off x="2508" y="3253"/>
              <a:ext cx="91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/>
            </a:p>
          </p:txBody>
        </p:sp>
        <p:sp>
          <p:nvSpPr>
            <p:cNvPr id="399431" name="Rectangle 71"/>
            <p:cNvSpPr>
              <a:spLocks noChangeArrowheads="1"/>
            </p:cNvSpPr>
            <p:nvPr/>
          </p:nvSpPr>
          <p:spPr bwMode="auto">
            <a:xfrm>
              <a:off x="2508" y="3333"/>
              <a:ext cx="91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/>
            </a:p>
          </p:txBody>
        </p:sp>
        <p:sp>
          <p:nvSpPr>
            <p:cNvPr id="399432" name="Rectangle 72"/>
            <p:cNvSpPr>
              <a:spLocks noChangeArrowheads="1"/>
            </p:cNvSpPr>
            <p:nvPr/>
          </p:nvSpPr>
          <p:spPr bwMode="auto">
            <a:xfrm>
              <a:off x="2508" y="3414"/>
              <a:ext cx="97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/>
            </a:p>
          </p:txBody>
        </p:sp>
        <p:sp>
          <p:nvSpPr>
            <p:cNvPr id="399433" name="Rectangle 73"/>
            <p:cNvSpPr>
              <a:spLocks noChangeArrowheads="1"/>
            </p:cNvSpPr>
            <p:nvPr/>
          </p:nvSpPr>
          <p:spPr bwMode="auto">
            <a:xfrm>
              <a:off x="2508" y="3494"/>
              <a:ext cx="97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/>
            </a:p>
          </p:txBody>
        </p:sp>
      </p:grpSp>
      <p:sp>
        <p:nvSpPr>
          <p:cNvPr id="399435" name="Line 75"/>
          <p:cNvSpPr>
            <a:spLocks noChangeShapeType="1"/>
          </p:cNvSpPr>
          <p:nvPr/>
        </p:nvSpPr>
        <p:spPr bwMode="auto">
          <a:xfrm flipH="1">
            <a:off x="3606800" y="5308600"/>
            <a:ext cx="76200" cy="76200"/>
          </a:xfrm>
          <a:prstGeom prst="line">
            <a:avLst/>
          </a:prstGeom>
          <a:noFill/>
          <a:ln w="7938">
            <a:solidFill>
              <a:srgbClr val="44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9436" name="Rectangle 76"/>
          <p:cNvSpPr>
            <a:spLocks noChangeArrowheads="1"/>
          </p:cNvSpPr>
          <p:nvPr/>
        </p:nvSpPr>
        <p:spPr bwMode="auto">
          <a:xfrm>
            <a:off x="3614738" y="5181600"/>
            <a:ext cx="161925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Arial" charset="0"/>
              </a:rPr>
              <a:t>16</a:t>
            </a:r>
            <a:endParaRPr lang="en-US"/>
          </a:p>
        </p:txBody>
      </p:sp>
      <p:grpSp>
        <p:nvGrpSpPr>
          <p:cNvPr id="10" name="Group 79"/>
          <p:cNvGrpSpPr>
            <a:grpSpLocks/>
          </p:cNvGrpSpPr>
          <p:nvPr/>
        </p:nvGrpSpPr>
        <p:grpSpPr bwMode="auto">
          <a:xfrm>
            <a:off x="2498725" y="5291138"/>
            <a:ext cx="1389063" cy="103187"/>
            <a:chOff x="1574" y="3333"/>
            <a:chExt cx="875" cy="65"/>
          </a:xfrm>
        </p:grpSpPr>
        <p:sp>
          <p:nvSpPr>
            <p:cNvPr id="399437" name="Freeform 77"/>
            <p:cNvSpPr>
              <a:spLocks/>
            </p:cNvSpPr>
            <p:nvPr/>
          </p:nvSpPr>
          <p:spPr bwMode="auto">
            <a:xfrm>
              <a:off x="2374" y="3333"/>
              <a:ext cx="75" cy="65"/>
            </a:xfrm>
            <a:custGeom>
              <a:avLst/>
              <a:gdLst/>
              <a:ahLst/>
              <a:cxnLst>
                <a:cxn ang="0">
                  <a:pos x="75" y="33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75" y="33"/>
                </a:cxn>
              </a:cxnLst>
              <a:rect l="0" t="0" r="r" b="b"/>
              <a:pathLst>
                <a:path w="75" h="6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4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9438" name="Line 78"/>
            <p:cNvSpPr>
              <a:spLocks noChangeShapeType="1"/>
            </p:cNvSpPr>
            <p:nvPr/>
          </p:nvSpPr>
          <p:spPr bwMode="auto">
            <a:xfrm flipH="1">
              <a:off x="1574" y="3366"/>
              <a:ext cx="838" cy="1"/>
            </a:xfrm>
            <a:prstGeom prst="line">
              <a:avLst/>
            </a:prstGeom>
            <a:noFill/>
            <a:ln w="25400">
              <a:solidFill>
                <a:srgbClr val="44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99440" name="Line 80"/>
          <p:cNvSpPr>
            <a:spLocks noChangeShapeType="1"/>
          </p:cNvSpPr>
          <p:nvPr/>
        </p:nvSpPr>
        <p:spPr bwMode="auto">
          <a:xfrm flipH="1">
            <a:off x="4221163" y="5308600"/>
            <a:ext cx="76200" cy="762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9441" name="Rectangle 81"/>
          <p:cNvSpPr>
            <a:spLocks noChangeArrowheads="1"/>
          </p:cNvSpPr>
          <p:nvPr/>
        </p:nvSpPr>
        <p:spPr bwMode="auto">
          <a:xfrm>
            <a:off x="4195763" y="5181600"/>
            <a:ext cx="161925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Arial" charset="0"/>
              </a:rPr>
              <a:t>32</a:t>
            </a:r>
            <a:endParaRPr lang="en-US"/>
          </a:p>
        </p:txBody>
      </p:sp>
      <p:sp>
        <p:nvSpPr>
          <p:cNvPr id="399442" name="Line 82"/>
          <p:cNvSpPr>
            <a:spLocks noChangeShapeType="1"/>
          </p:cNvSpPr>
          <p:nvPr/>
        </p:nvSpPr>
        <p:spPr bwMode="auto">
          <a:xfrm flipH="1">
            <a:off x="4143375" y="5343525"/>
            <a:ext cx="61436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9443" name="Line 83"/>
          <p:cNvSpPr>
            <a:spLocks noChangeShapeType="1"/>
          </p:cNvSpPr>
          <p:nvPr/>
        </p:nvSpPr>
        <p:spPr bwMode="auto">
          <a:xfrm>
            <a:off x="2498725" y="3543300"/>
            <a:ext cx="1588" cy="1800225"/>
          </a:xfrm>
          <a:prstGeom prst="line">
            <a:avLst/>
          </a:prstGeom>
          <a:noFill/>
          <a:ln w="25400">
            <a:solidFill>
              <a:srgbClr val="44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9444" name="Rectangle 84"/>
          <p:cNvSpPr>
            <a:spLocks noChangeArrowheads="1"/>
          </p:cNvSpPr>
          <p:nvPr/>
        </p:nvSpPr>
        <p:spPr bwMode="auto">
          <a:xfrm>
            <a:off x="6757988" y="4502150"/>
            <a:ext cx="1150937" cy="10747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9445" name="Line 85"/>
          <p:cNvSpPr>
            <a:spLocks noChangeShapeType="1"/>
          </p:cNvSpPr>
          <p:nvPr/>
        </p:nvSpPr>
        <p:spPr bwMode="auto">
          <a:xfrm flipH="1">
            <a:off x="8867775" y="5189538"/>
            <a:ext cx="230188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9446" name="Rectangle 86"/>
          <p:cNvSpPr>
            <a:spLocks noChangeArrowheads="1"/>
          </p:cNvSpPr>
          <p:nvPr/>
        </p:nvSpPr>
        <p:spPr bwMode="auto">
          <a:xfrm>
            <a:off x="7691438" y="4975225"/>
            <a:ext cx="24765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RD</a:t>
            </a:r>
            <a:endParaRPr lang="en-US"/>
          </a:p>
        </p:txBody>
      </p:sp>
      <p:sp>
        <p:nvSpPr>
          <p:cNvPr id="399447" name="Rectangle 87"/>
          <p:cNvSpPr>
            <a:spLocks noChangeArrowheads="1"/>
          </p:cNvSpPr>
          <p:nvPr/>
        </p:nvSpPr>
        <p:spPr bwMode="auto">
          <a:xfrm>
            <a:off x="6813550" y="5248275"/>
            <a:ext cx="265113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WD</a:t>
            </a:r>
            <a:endParaRPr lang="en-US"/>
          </a:p>
        </p:txBody>
      </p:sp>
      <p:sp>
        <p:nvSpPr>
          <p:cNvPr id="399448" name="Rectangle 88"/>
          <p:cNvSpPr>
            <a:spLocks noChangeArrowheads="1"/>
          </p:cNvSpPr>
          <p:nvPr/>
        </p:nvSpPr>
        <p:spPr bwMode="auto">
          <a:xfrm>
            <a:off x="7137400" y="4840288"/>
            <a:ext cx="38792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Data</a:t>
            </a:r>
            <a:endParaRPr lang="en-US" sz="1400" dirty="0"/>
          </a:p>
        </p:txBody>
      </p:sp>
      <p:sp>
        <p:nvSpPr>
          <p:cNvPr id="399449" name="Rectangle 89"/>
          <p:cNvSpPr>
            <a:spLocks noChangeArrowheads="1"/>
          </p:cNvSpPr>
          <p:nvPr/>
        </p:nvSpPr>
        <p:spPr bwMode="auto">
          <a:xfrm>
            <a:off x="7018338" y="4994275"/>
            <a:ext cx="6876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Memory</a:t>
            </a:r>
            <a:endParaRPr lang="en-US" sz="1400" dirty="0"/>
          </a:p>
        </p:txBody>
      </p:sp>
      <p:grpSp>
        <p:nvGrpSpPr>
          <p:cNvPr id="11" name="Group 92"/>
          <p:cNvGrpSpPr>
            <a:grpSpLocks/>
          </p:cNvGrpSpPr>
          <p:nvPr/>
        </p:nvGrpSpPr>
        <p:grpSpPr bwMode="auto">
          <a:xfrm>
            <a:off x="6523038" y="4678363"/>
            <a:ext cx="238125" cy="101600"/>
            <a:chOff x="4109" y="2947"/>
            <a:chExt cx="150" cy="64"/>
          </a:xfrm>
        </p:grpSpPr>
        <p:sp>
          <p:nvSpPr>
            <p:cNvPr id="399450" name="Freeform 90"/>
            <p:cNvSpPr>
              <a:spLocks/>
            </p:cNvSpPr>
            <p:nvPr/>
          </p:nvSpPr>
          <p:spPr bwMode="auto">
            <a:xfrm>
              <a:off x="4184" y="2947"/>
              <a:ext cx="75" cy="64"/>
            </a:xfrm>
            <a:custGeom>
              <a:avLst/>
              <a:gdLst/>
              <a:ahLst/>
              <a:cxnLst>
                <a:cxn ang="0">
                  <a:pos x="75" y="32"/>
                </a:cxn>
                <a:cxn ang="0">
                  <a:pos x="0" y="64"/>
                </a:cxn>
                <a:cxn ang="0">
                  <a:pos x="0" y="0"/>
                </a:cxn>
                <a:cxn ang="0">
                  <a:pos x="75" y="32"/>
                </a:cxn>
              </a:cxnLst>
              <a:rect l="0" t="0" r="r" b="b"/>
              <a:pathLst>
                <a:path w="75" h="64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9451" name="Line 91"/>
            <p:cNvSpPr>
              <a:spLocks noChangeShapeType="1"/>
            </p:cNvSpPr>
            <p:nvPr/>
          </p:nvSpPr>
          <p:spPr bwMode="auto">
            <a:xfrm flipH="1">
              <a:off x="4109" y="2979"/>
              <a:ext cx="11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99453" name="Rectangle 93"/>
          <p:cNvSpPr>
            <a:spLocks noChangeArrowheads="1"/>
          </p:cNvSpPr>
          <p:nvPr/>
        </p:nvSpPr>
        <p:spPr bwMode="auto">
          <a:xfrm>
            <a:off x="6813550" y="4668838"/>
            <a:ext cx="417513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ADDR</a:t>
            </a:r>
            <a:endParaRPr lang="en-US"/>
          </a:p>
        </p:txBody>
      </p:sp>
      <p:sp>
        <p:nvSpPr>
          <p:cNvPr id="399454" name="Line 94"/>
          <p:cNvSpPr>
            <a:spLocks noChangeShapeType="1"/>
          </p:cNvSpPr>
          <p:nvPr/>
        </p:nvSpPr>
        <p:spPr bwMode="auto">
          <a:xfrm>
            <a:off x="6523038" y="4387850"/>
            <a:ext cx="1587" cy="14589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9455" name="Line 95"/>
          <p:cNvSpPr>
            <a:spLocks noChangeShapeType="1"/>
          </p:cNvSpPr>
          <p:nvPr/>
        </p:nvSpPr>
        <p:spPr bwMode="auto">
          <a:xfrm flipH="1">
            <a:off x="3956050" y="3654425"/>
            <a:ext cx="77788" cy="76200"/>
          </a:xfrm>
          <a:prstGeom prst="line">
            <a:avLst/>
          </a:prstGeom>
          <a:noFill/>
          <a:ln w="7938">
            <a:solidFill>
              <a:srgbClr val="44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9456" name="Rectangle 96"/>
          <p:cNvSpPr>
            <a:spLocks noChangeArrowheads="1"/>
          </p:cNvSpPr>
          <p:nvPr/>
        </p:nvSpPr>
        <p:spPr bwMode="auto">
          <a:xfrm>
            <a:off x="4041775" y="3646488"/>
            <a:ext cx="10160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Arial" charset="0"/>
              </a:rPr>
              <a:t>5</a:t>
            </a:r>
            <a:endParaRPr lang="en-US"/>
          </a:p>
        </p:txBody>
      </p:sp>
      <p:grpSp>
        <p:nvGrpSpPr>
          <p:cNvPr id="12" name="Group 99"/>
          <p:cNvGrpSpPr>
            <a:grpSpLocks/>
          </p:cNvGrpSpPr>
          <p:nvPr/>
        </p:nvGrpSpPr>
        <p:grpSpPr bwMode="auto">
          <a:xfrm>
            <a:off x="3956050" y="3551238"/>
            <a:ext cx="85725" cy="307975"/>
            <a:chOff x="2492" y="2237"/>
            <a:chExt cx="54" cy="194"/>
          </a:xfrm>
        </p:grpSpPr>
        <p:sp>
          <p:nvSpPr>
            <p:cNvPr id="399457" name="Freeform 97"/>
            <p:cNvSpPr>
              <a:spLocks/>
            </p:cNvSpPr>
            <p:nvPr/>
          </p:nvSpPr>
          <p:spPr bwMode="auto">
            <a:xfrm>
              <a:off x="2492" y="2366"/>
              <a:ext cx="54" cy="65"/>
            </a:xfrm>
            <a:custGeom>
              <a:avLst/>
              <a:gdLst/>
              <a:ahLst/>
              <a:cxnLst>
                <a:cxn ang="0">
                  <a:pos x="27" y="65"/>
                </a:cxn>
                <a:cxn ang="0">
                  <a:pos x="0" y="0"/>
                </a:cxn>
                <a:cxn ang="0">
                  <a:pos x="54" y="0"/>
                </a:cxn>
                <a:cxn ang="0">
                  <a:pos x="27" y="65"/>
                </a:cxn>
              </a:cxnLst>
              <a:rect l="0" t="0" r="r" b="b"/>
              <a:pathLst>
                <a:path w="54" h="65">
                  <a:moveTo>
                    <a:pt x="27" y="65"/>
                  </a:moveTo>
                  <a:lnTo>
                    <a:pt x="0" y="0"/>
                  </a:lnTo>
                  <a:lnTo>
                    <a:pt x="54" y="0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4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9458" name="Line 98"/>
            <p:cNvSpPr>
              <a:spLocks noChangeShapeType="1"/>
            </p:cNvSpPr>
            <p:nvPr/>
          </p:nvSpPr>
          <p:spPr bwMode="auto">
            <a:xfrm>
              <a:off x="2519" y="2237"/>
              <a:ext cx="1" cy="172"/>
            </a:xfrm>
            <a:prstGeom prst="line">
              <a:avLst/>
            </a:prstGeom>
            <a:noFill/>
            <a:ln w="17463">
              <a:solidFill>
                <a:srgbClr val="44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3" name="Group 102"/>
          <p:cNvGrpSpPr>
            <a:grpSpLocks/>
          </p:cNvGrpSpPr>
          <p:nvPr/>
        </p:nvGrpSpPr>
        <p:grpSpPr bwMode="auto">
          <a:xfrm>
            <a:off x="5295900" y="4678363"/>
            <a:ext cx="203200" cy="101600"/>
            <a:chOff x="3336" y="2947"/>
            <a:chExt cx="128" cy="64"/>
          </a:xfrm>
        </p:grpSpPr>
        <p:sp>
          <p:nvSpPr>
            <p:cNvPr id="399460" name="Freeform 100"/>
            <p:cNvSpPr>
              <a:spLocks/>
            </p:cNvSpPr>
            <p:nvPr/>
          </p:nvSpPr>
          <p:spPr bwMode="auto">
            <a:xfrm>
              <a:off x="3389" y="2947"/>
              <a:ext cx="75" cy="64"/>
            </a:xfrm>
            <a:custGeom>
              <a:avLst/>
              <a:gdLst/>
              <a:ahLst/>
              <a:cxnLst>
                <a:cxn ang="0">
                  <a:pos x="75" y="32"/>
                </a:cxn>
                <a:cxn ang="0">
                  <a:pos x="0" y="64"/>
                </a:cxn>
                <a:cxn ang="0">
                  <a:pos x="0" y="0"/>
                </a:cxn>
                <a:cxn ang="0">
                  <a:pos x="75" y="32"/>
                </a:cxn>
              </a:cxnLst>
              <a:rect l="0" t="0" r="r" b="b"/>
              <a:pathLst>
                <a:path w="75" h="64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9461" name="Line 101"/>
            <p:cNvSpPr>
              <a:spLocks noChangeShapeType="1"/>
            </p:cNvSpPr>
            <p:nvPr/>
          </p:nvSpPr>
          <p:spPr bwMode="auto">
            <a:xfrm flipH="1">
              <a:off x="3336" y="2979"/>
              <a:ext cx="9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99463" name="Rectangle 103"/>
          <p:cNvSpPr>
            <a:spLocks noChangeArrowheads="1"/>
          </p:cNvSpPr>
          <p:nvPr/>
        </p:nvSpPr>
        <p:spPr bwMode="auto">
          <a:xfrm>
            <a:off x="2703513" y="3398838"/>
            <a:ext cx="74136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440000"/>
                </a:solidFill>
                <a:latin typeface="Arial" charset="0"/>
              </a:rPr>
              <a:t>Instruction </a:t>
            </a:r>
            <a:endParaRPr lang="en-US"/>
          </a:p>
        </p:txBody>
      </p:sp>
      <p:sp>
        <p:nvSpPr>
          <p:cNvPr id="399464" name="Rectangle 104"/>
          <p:cNvSpPr>
            <a:spLocks noChangeArrowheads="1"/>
          </p:cNvSpPr>
          <p:nvPr/>
        </p:nvSpPr>
        <p:spPr bwMode="auto">
          <a:xfrm>
            <a:off x="3394075" y="3408363"/>
            <a:ext cx="153988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440000"/>
                </a:solidFill>
                <a:latin typeface="Courier New" pitchFamily="49" charset="0"/>
              </a:rPr>
              <a:t>I</a:t>
            </a:r>
            <a:endParaRPr lang="en-US"/>
          </a:p>
        </p:txBody>
      </p:sp>
      <p:sp>
        <p:nvSpPr>
          <p:cNvPr id="399465" name="Line 105"/>
          <p:cNvSpPr>
            <a:spLocks noChangeShapeType="1"/>
          </p:cNvSpPr>
          <p:nvPr/>
        </p:nvSpPr>
        <p:spPr bwMode="auto">
          <a:xfrm flipH="1">
            <a:off x="2071688" y="3500438"/>
            <a:ext cx="77787" cy="77787"/>
          </a:xfrm>
          <a:prstGeom prst="line">
            <a:avLst/>
          </a:prstGeom>
          <a:noFill/>
          <a:ln w="7938">
            <a:solidFill>
              <a:srgbClr val="44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9466" name="Rectangle 106"/>
          <p:cNvSpPr>
            <a:spLocks noChangeArrowheads="1"/>
          </p:cNvSpPr>
          <p:nvPr/>
        </p:nvSpPr>
        <p:spPr bwMode="auto">
          <a:xfrm>
            <a:off x="2081213" y="3570288"/>
            <a:ext cx="16192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Arial" charset="0"/>
              </a:rPr>
              <a:t>32</a:t>
            </a:r>
            <a:endParaRPr lang="en-US"/>
          </a:p>
        </p:txBody>
      </p:sp>
      <p:grpSp>
        <p:nvGrpSpPr>
          <p:cNvPr id="14" name="Group 112"/>
          <p:cNvGrpSpPr>
            <a:grpSpLocks/>
          </p:cNvGrpSpPr>
          <p:nvPr/>
        </p:nvGrpSpPr>
        <p:grpSpPr bwMode="auto">
          <a:xfrm>
            <a:off x="5099050" y="4464050"/>
            <a:ext cx="169863" cy="554038"/>
            <a:chOff x="3212" y="2812"/>
            <a:chExt cx="107" cy="349"/>
          </a:xfrm>
        </p:grpSpPr>
        <p:sp>
          <p:nvSpPr>
            <p:cNvPr id="399467" name="Freeform 107"/>
            <p:cNvSpPr>
              <a:spLocks/>
            </p:cNvSpPr>
            <p:nvPr/>
          </p:nvSpPr>
          <p:spPr bwMode="auto">
            <a:xfrm>
              <a:off x="3212" y="2812"/>
              <a:ext cx="97" cy="3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9"/>
                </a:cxn>
                <a:cxn ang="0">
                  <a:pos x="97" y="269"/>
                </a:cxn>
                <a:cxn ang="0">
                  <a:pos x="97" y="76"/>
                </a:cxn>
                <a:cxn ang="0">
                  <a:pos x="0" y="0"/>
                </a:cxn>
              </a:cxnLst>
              <a:rect l="0" t="0" r="r" b="b"/>
              <a:pathLst>
                <a:path w="97" h="339">
                  <a:moveTo>
                    <a:pt x="0" y="0"/>
                  </a:moveTo>
                  <a:lnTo>
                    <a:pt x="0" y="339"/>
                  </a:lnTo>
                  <a:lnTo>
                    <a:pt x="97" y="269"/>
                  </a:lnTo>
                  <a:lnTo>
                    <a:pt x="97" y="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9468" name="Freeform 108"/>
            <p:cNvSpPr>
              <a:spLocks/>
            </p:cNvSpPr>
            <p:nvPr/>
          </p:nvSpPr>
          <p:spPr bwMode="auto">
            <a:xfrm>
              <a:off x="3223" y="2823"/>
              <a:ext cx="96" cy="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8"/>
                </a:cxn>
                <a:cxn ang="0">
                  <a:pos x="96" y="269"/>
                </a:cxn>
                <a:cxn ang="0">
                  <a:pos x="96" y="75"/>
                </a:cxn>
                <a:cxn ang="0">
                  <a:pos x="0" y="0"/>
                </a:cxn>
              </a:cxnLst>
              <a:rect l="0" t="0" r="r" b="b"/>
              <a:pathLst>
                <a:path w="96" h="338">
                  <a:moveTo>
                    <a:pt x="0" y="0"/>
                  </a:moveTo>
                  <a:lnTo>
                    <a:pt x="0" y="338"/>
                  </a:lnTo>
                  <a:lnTo>
                    <a:pt x="96" y="269"/>
                  </a:lnTo>
                  <a:lnTo>
                    <a:pt x="96" y="7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9469" name="Rectangle 109"/>
            <p:cNvSpPr>
              <a:spLocks noChangeArrowheads="1"/>
            </p:cNvSpPr>
            <p:nvPr/>
          </p:nvSpPr>
          <p:spPr bwMode="auto">
            <a:xfrm>
              <a:off x="3244" y="2893"/>
              <a:ext cx="7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/>
            </a:p>
          </p:txBody>
        </p:sp>
        <p:sp>
          <p:nvSpPr>
            <p:cNvPr id="399470" name="Rectangle 110"/>
            <p:cNvSpPr>
              <a:spLocks noChangeArrowheads="1"/>
            </p:cNvSpPr>
            <p:nvPr/>
          </p:nvSpPr>
          <p:spPr bwMode="auto">
            <a:xfrm>
              <a:off x="3244" y="2957"/>
              <a:ext cx="64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/>
            </a:p>
          </p:txBody>
        </p:sp>
        <p:sp>
          <p:nvSpPr>
            <p:cNvPr id="399471" name="Rectangle 111"/>
            <p:cNvSpPr>
              <a:spLocks noChangeArrowheads="1"/>
            </p:cNvSpPr>
            <p:nvPr/>
          </p:nvSpPr>
          <p:spPr bwMode="auto">
            <a:xfrm>
              <a:off x="3250" y="3022"/>
              <a:ext cx="64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/>
            </a:p>
          </p:txBody>
        </p:sp>
      </p:grpSp>
      <p:grpSp>
        <p:nvGrpSpPr>
          <p:cNvPr id="15" name="Group 115"/>
          <p:cNvGrpSpPr>
            <a:grpSpLocks/>
          </p:cNvGrpSpPr>
          <p:nvPr/>
        </p:nvGrpSpPr>
        <p:grpSpPr bwMode="auto">
          <a:xfrm>
            <a:off x="7904163" y="4984750"/>
            <a:ext cx="776287" cy="101600"/>
            <a:chOff x="4979" y="3140"/>
            <a:chExt cx="489" cy="64"/>
          </a:xfrm>
        </p:grpSpPr>
        <p:sp>
          <p:nvSpPr>
            <p:cNvPr id="399473" name="Freeform 113"/>
            <p:cNvSpPr>
              <a:spLocks/>
            </p:cNvSpPr>
            <p:nvPr/>
          </p:nvSpPr>
          <p:spPr bwMode="auto">
            <a:xfrm>
              <a:off x="5393" y="3140"/>
              <a:ext cx="75" cy="64"/>
            </a:xfrm>
            <a:custGeom>
              <a:avLst/>
              <a:gdLst/>
              <a:ahLst/>
              <a:cxnLst>
                <a:cxn ang="0">
                  <a:pos x="75" y="32"/>
                </a:cxn>
                <a:cxn ang="0">
                  <a:pos x="0" y="64"/>
                </a:cxn>
                <a:cxn ang="0">
                  <a:pos x="0" y="0"/>
                </a:cxn>
                <a:cxn ang="0">
                  <a:pos x="75" y="32"/>
                </a:cxn>
              </a:cxnLst>
              <a:rect l="0" t="0" r="r" b="b"/>
              <a:pathLst>
                <a:path w="75" h="64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9474" name="Line 114"/>
            <p:cNvSpPr>
              <a:spLocks noChangeShapeType="1"/>
            </p:cNvSpPr>
            <p:nvPr/>
          </p:nvSpPr>
          <p:spPr bwMode="auto">
            <a:xfrm flipH="1">
              <a:off x="4979" y="3172"/>
              <a:ext cx="45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6" name="Group 118"/>
          <p:cNvGrpSpPr>
            <a:grpSpLocks/>
          </p:cNvGrpSpPr>
          <p:nvPr/>
        </p:nvGrpSpPr>
        <p:grpSpPr bwMode="auto">
          <a:xfrm>
            <a:off x="8364538" y="5257800"/>
            <a:ext cx="358775" cy="101600"/>
            <a:chOff x="5269" y="3312"/>
            <a:chExt cx="226" cy="64"/>
          </a:xfrm>
        </p:grpSpPr>
        <p:sp>
          <p:nvSpPr>
            <p:cNvPr id="399476" name="Freeform 116"/>
            <p:cNvSpPr>
              <a:spLocks/>
            </p:cNvSpPr>
            <p:nvPr/>
          </p:nvSpPr>
          <p:spPr bwMode="auto">
            <a:xfrm>
              <a:off x="5420" y="3312"/>
              <a:ext cx="75" cy="64"/>
            </a:xfrm>
            <a:custGeom>
              <a:avLst/>
              <a:gdLst/>
              <a:ahLst/>
              <a:cxnLst>
                <a:cxn ang="0">
                  <a:pos x="75" y="32"/>
                </a:cxn>
                <a:cxn ang="0">
                  <a:pos x="0" y="64"/>
                </a:cxn>
                <a:cxn ang="0">
                  <a:pos x="0" y="0"/>
                </a:cxn>
                <a:cxn ang="0">
                  <a:pos x="75" y="32"/>
                </a:cxn>
              </a:cxnLst>
              <a:rect l="0" t="0" r="r" b="b"/>
              <a:pathLst>
                <a:path w="75" h="64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9477" name="Line 117"/>
            <p:cNvSpPr>
              <a:spLocks noChangeShapeType="1"/>
            </p:cNvSpPr>
            <p:nvPr/>
          </p:nvSpPr>
          <p:spPr bwMode="auto">
            <a:xfrm flipH="1">
              <a:off x="5269" y="3344"/>
              <a:ext cx="18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7" name="Group 121"/>
          <p:cNvGrpSpPr>
            <a:grpSpLocks/>
          </p:cNvGrpSpPr>
          <p:nvPr/>
        </p:nvGrpSpPr>
        <p:grpSpPr bwMode="auto">
          <a:xfrm>
            <a:off x="4876800" y="5257800"/>
            <a:ext cx="1884363" cy="101600"/>
            <a:chOff x="3072" y="3312"/>
            <a:chExt cx="1187" cy="64"/>
          </a:xfrm>
        </p:grpSpPr>
        <p:sp>
          <p:nvSpPr>
            <p:cNvPr id="399479" name="Freeform 119"/>
            <p:cNvSpPr>
              <a:spLocks/>
            </p:cNvSpPr>
            <p:nvPr/>
          </p:nvSpPr>
          <p:spPr bwMode="auto">
            <a:xfrm>
              <a:off x="4184" y="3312"/>
              <a:ext cx="75" cy="64"/>
            </a:xfrm>
            <a:custGeom>
              <a:avLst/>
              <a:gdLst/>
              <a:ahLst/>
              <a:cxnLst>
                <a:cxn ang="0">
                  <a:pos x="75" y="32"/>
                </a:cxn>
                <a:cxn ang="0">
                  <a:pos x="0" y="64"/>
                </a:cxn>
                <a:cxn ang="0">
                  <a:pos x="0" y="0"/>
                </a:cxn>
                <a:cxn ang="0">
                  <a:pos x="75" y="32"/>
                </a:cxn>
              </a:cxnLst>
              <a:rect l="0" t="0" r="r" b="b"/>
              <a:pathLst>
                <a:path w="75" h="64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9480" name="Line 120"/>
            <p:cNvSpPr>
              <a:spLocks noChangeShapeType="1"/>
            </p:cNvSpPr>
            <p:nvPr/>
          </p:nvSpPr>
          <p:spPr bwMode="auto">
            <a:xfrm flipH="1">
              <a:off x="3072" y="3344"/>
              <a:ext cx="115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99482" name="Line 122"/>
          <p:cNvSpPr>
            <a:spLocks noChangeShapeType="1"/>
          </p:cNvSpPr>
          <p:nvPr/>
        </p:nvSpPr>
        <p:spPr bwMode="auto">
          <a:xfrm>
            <a:off x="4876800" y="4575175"/>
            <a:ext cx="1588" cy="733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9483" name="Oval 123"/>
          <p:cNvSpPr>
            <a:spLocks noChangeArrowheads="1"/>
          </p:cNvSpPr>
          <p:nvPr/>
        </p:nvSpPr>
        <p:spPr bwMode="auto">
          <a:xfrm>
            <a:off x="4856163" y="4562475"/>
            <a:ext cx="42862" cy="34925"/>
          </a:xfrm>
          <a:prstGeom prst="ellipse">
            <a:avLst/>
          </a:prstGeom>
          <a:solidFill>
            <a:srgbClr val="44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9484" name="Line 124"/>
          <p:cNvSpPr>
            <a:spLocks noChangeShapeType="1"/>
          </p:cNvSpPr>
          <p:nvPr/>
        </p:nvSpPr>
        <p:spPr bwMode="auto">
          <a:xfrm flipH="1">
            <a:off x="6523038" y="5846763"/>
            <a:ext cx="18415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9485" name="Line 125"/>
          <p:cNvSpPr>
            <a:spLocks noChangeShapeType="1"/>
          </p:cNvSpPr>
          <p:nvPr/>
        </p:nvSpPr>
        <p:spPr bwMode="auto">
          <a:xfrm>
            <a:off x="8364538" y="5308600"/>
            <a:ext cx="1587" cy="538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18" name="Group 128"/>
          <p:cNvGrpSpPr>
            <a:grpSpLocks/>
          </p:cNvGrpSpPr>
          <p:nvPr/>
        </p:nvGrpSpPr>
        <p:grpSpPr bwMode="auto">
          <a:xfrm>
            <a:off x="5372100" y="3295650"/>
            <a:ext cx="315913" cy="103188"/>
            <a:chOff x="3384" y="2076"/>
            <a:chExt cx="199" cy="65"/>
          </a:xfrm>
        </p:grpSpPr>
        <p:sp>
          <p:nvSpPr>
            <p:cNvPr id="399486" name="Freeform 126"/>
            <p:cNvSpPr>
              <a:spLocks/>
            </p:cNvSpPr>
            <p:nvPr/>
          </p:nvSpPr>
          <p:spPr bwMode="auto">
            <a:xfrm>
              <a:off x="3507" y="2076"/>
              <a:ext cx="76" cy="65"/>
            </a:xfrm>
            <a:custGeom>
              <a:avLst/>
              <a:gdLst/>
              <a:ahLst/>
              <a:cxnLst>
                <a:cxn ang="0">
                  <a:pos x="76" y="33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76" y="33"/>
                </a:cxn>
              </a:cxnLst>
              <a:rect l="0" t="0" r="r" b="b"/>
              <a:pathLst>
                <a:path w="76" h="65">
                  <a:moveTo>
                    <a:pt x="76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9487" name="Line 127"/>
            <p:cNvSpPr>
              <a:spLocks noChangeShapeType="1"/>
            </p:cNvSpPr>
            <p:nvPr/>
          </p:nvSpPr>
          <p:spPr bwMode="auto">
            <a:xfrm flipH="1">
              <a:off x="3384" y="2109"/>
              <a:ext cx="16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99489" name="AutoShape 129"/>
          <p:cNvSpPr>
            <a:spLocks noChangeArrowheads="1"/>
          </p:cNvSpPr>
          <p:nvPr/>
        </p:nvSpPr>
        <p:spPr bwMode="auto">
          <a:xfrm>
            <a:off x="4992688" y="3197225"/>
            <a:ext cx="384175" cy="307975"/>
          </a:xfrm>
          <a:prstGeom prst="roundRect">
            <a:avLst>
              <a:gd name="adj" fmla="val 46153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9490" name="Rectangle 130"/>
          <p:cNvSpPr>
            <a:spLocks noChangeArrowheads="1"/>
          </p:cNvSpPr>
          <p:nvPr/>
        </p:nvSpPr>
        <p:spPr bwMode="auto">
          <a:xfrm>
            <a:off x="5013325" y="3252788"/>
            <a:ext cx="3222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&lt;&lt;2</a:t>
            </a:r>
            <a:endParaRPr lang="en-US" sz="1400" dirty="0"/>
          </a:p>
        </p:txBody>
      </p:sp>
      <p:grpSp>
        <p:nvGrpSpPr>
          <p:cNvPr id="19" name="Group 133"/>
          <p:cNvGrpSpPr>
            <a:grpSpLocks/>
          </p:cNvGrpSpPr>
          <p:nvPr/>
        </p:nvGrpSpPr>
        <p:grpSpPr bwMode="auto">
          <a:xfrm>
            <a:off x="1960563" y="2759075"/>
            <a:ext cx="3727450" cy="101600"/>
            <a:chOff x="1235" y="1738"/>
            <a:chExt cx="2348" cy="64"/>
          </a:xfrm>
        </p:grpSpPr>
        <p:sp>
          <p:nvSpPr>
            <p:cNvPr id="399491" name="Freeform 131"/>
            <p:cNvSpPr>
              <a:spLocks/>
            </p:cNvSpPr>
            <p:nvPr/>
          </p:nvSpPr>
          <p:spPr bwMode="auto">
            <a:xfrm>
              <a:off x="3507" y="1738"/>
              <a:ext cx="76" cy="64"/>
            </a:xfrm>
            <a:custGeom>
              <a:avLst/>
              <a:gdLst/>
              <a:ahLst/>
              <a:cxnLst>
                <a:cxn ang="0">
                  <a:pos x="76" y="32"/>
                </a:cxn>
                <a:cxn ang="0">
                  <a:pos x="0" y="64"/>
                </a:cxn>
                <a:cxn ang="0">
                  <a:pos x="0" y="0"/>
                </a:cxn>
                <a:cxn ang="0">
                  <a:pos x="76" y="32"/>
                </a:cxn>
              </a:cxnLst>
              <a:rect l="0" t="0" r="r" b="b"/>
              <a:pathLst>
                <a:path w="76" h="64">
                  <a:moveTo>
                    <a:pt x="76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9492" name="Line 132"/>
            <p:cNvSpPr>
              <a:spLocks noChangeShapeType="1"/>
            </p:cNvSpPr>
            <p:nvPr/>
          </p:nvSpPr>
          <p:spPr bwMode="auto">
            <a:xfrm flipH="1">
              <a:off x="1235" y="1770"/>
              <a:ext cx="231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99494" name="Rectangle 134"/>
          <p:cNvSpPr>
            <a:spLocks noChangeArrowheads="1"/>
          </p:cNvSpPr>
          <p:nvPr/>
        </p:nvSpPr>
        <p:spPr bwMode="auto">
          <a:xfrm>
            <a:off x="925513" y="3317875"/>
            <a:ext cx="1116012" cy="10747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9495" name="Rectangle 135"/>
          <p:cNvSpPr>
            <a:spLocks noChangeArrowheads="1"/>
          </p:cNvSpPr>
          <p:nvPr/>
        </p:nvSpPr>
        <p:spPr bwMode="auto">
          <a:xfrm>
            <a:off x="1824038" y="3482975"/>
            <a:ext cx="24765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RD</a:t>
            </a:r>
            <a:endParaRPr lang="en-US"/>
          </a:p>
        </p:txBody>
      </p:sp>
      <p:sp>
        <p:nvSpPr>
          <p:cNvPr id="399496" name="Rectangle 136"/>
          <p:cNvSpPr>
            <a:spLocks noChangeArrowheads="1"/>
          </p:cNvSpPr>
          <p:nvPr/>
        </p:nvSpPr>
        <p:spPr bwMode="auto">
          <a:xfrm>
            <a:off x="996212" y="3581400"/>
            <a:ext cx="92333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Instruction</a:t>
            </a:r>
            <a:endParaRPr lang="en-US" sz="1400" dirty="0"/>
          </a:p>
        </p:txBody>
      </p:sp>
      <p:sp>
        <p:nvSpPr>
          <p:cNvPr id="399497" name="Rectangle 137"/>
          <p:cNvSpPr>
            <a:spLocks noChangeArrowheads="1"/>
          </p:cNvSpPr>
          <p:nvPr/>
        </p:nvSpPr>
        <p:spPr bwMode="auto">
          <a:xfrm>
            <a:off x="990600" y="3808413"/>
            <a:ext cx="6876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Memory</a:t>
            </a:r>
            <a:endParaRPr lang="en-US" sz="1400" dirty="0"/>
          </a:p>
        </p:txBody>
      </p:sp>
      <p:sp>
        <p:nvSpPr>
          <p:cNvPr id="399498" name="Rectangle 138"/>
          <p:cNvSpPr>
            <a:spLocks noChangeArrowheads="1"/>
          </p:cNvSpPr>
          <p:nvPr/>
        </p:nvSpPr>
        <p:spPr bwMode="auto">
          <a:xfrm>
            <a:off x="981075" y="3482975"/>
            <a:ext cx="417513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ADDR</a:t>
            </a:r>
            <a:endParaRPr lang="en-US"/>
          </a:p>
        </p:txBody>
      </p:sp>
      <p:sp>
        <p:nvSpPr>
          <p:cNvPr id="399499" name="Rectangle 139"/>
          <p:cNvSpPr>
            <a:spLocks noChangeArrowheads="1"/>
          </p:cNvSpPr>
          <p:nvPr/>
        </p:nvSpPr>
        <p:spPr bwMode="auto">
          <a:xfrm>
            <a:off x="311150" y="3009900"/>
            <a:ext cx="306388" cy="10747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20" name="Group 142"/>
          <p:cNvGrpSpPr>
            <a:grpSpLocks/>
          </p:cNvGrpSpPr>
          <p:nvPr/>
        </p:nvGrpSpPr>
        <p:grpSpPr bwMode="auto">
          <a:xfrm>
            <a:off x="76200" y="3492500"/>
            <a:ext cx="239713" cy="101600"/>
            <a:chOff x="48" y="2200"/>
            <a:chExt cx="151" cy="64"/>
          </a:xfrm>
        </p:grpSpPr>
        <p:sp>
          <p:nvSpPr>
            <p:cNvPr id="399500" name="Freeform 140"/>
            <p:cNvSpPr>
              <a:spLocks/>
            </p:cNvSpPr>
            <p:nvPr/>
          </p:nvSpPr>
          <p:spPr bwMode="auto">
            <a:xfrm>
              <a:off x="124" y="2200"/>
              <a:ext cx="75" cy="64"/>
            </a:xfrm>
            <a:custGeom>
              <a:avLst/>
              <a:gdLst/>
              <a:ahLst/>
              <a:cxnLst>
                <a:cxn ang="0">
                  <a:pos x="75" y="32"/>
                </a:cxn>
                <a:cxn ang="0">
                  <a:pos x="0" y="64"/>
                </a:cxn>
                <a:cxn ang="0">
                  <a:pos x="0" y="0"/>
                </a:cxn>
                <a:cxn ang="0">
                  <a:pos x="75" y="32"/>
                </a:cxn>
              </a:cxnLst>
              <a:rect l="0" t="0" r="r" b="b"/>
              <a:pathLst>
                <a:path w="75" h="64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9501" name="Line 141"/>
            <p:cNvSpPr>
              <a:spLocks noChangeShapeType="1"/>
            </p:cNvSpPr>
            <p:nvPr/>
          </p:nvSpPr>
          <p:spPr bwMode="auto">
            <a:xfrm flipH="1">
              <a:off x="48" y="2232"/>
              <a:ext cx="11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1" name="Group 145"/>
          <p:cNvGrpSpPr>
            <a:grpSpLocks/>
          </p:cNvGrpSpPr>
          <p:nvPr/>
        </p:nvGrpSpPr>
        <p:grpSpPr bwMode="auto">
          <a:xfrm>
            <a:off x="614363" y="3492500"/>
            <a:ext cx="314325" cy="101600"/>
            <a:chOff x="387" y="2200"/>
            <a:chExt cx="198" cy="64"/>
          </a:xfrm>
        </p:grpSpPr>
        <p:sp>
          <p:nvSpPr>
            <p:cNvPr id="399503" name="Freeform 143"/>
            <p:cNvSpPr>
              <a:spLocks/>
            </p:cNvSpPr>
            <p:nvPr/>
          </p:nvSpPr>
          <p:spPr bwMode="auto">
            <a:xfrm>
              <a:off x="510" y="2200"/>
              <a:ext cx="75" cy="64"/>
            </a:xfrm>
            <a:custGeom>
              <a:avLst/>
              <a:gdLst/>
              <a:ahLst/>
              <a:cxnLst>
                <a:cxn ang="0">
                  <a:pos x="75" y="32"/>
                </a:cxn>
                <a:cxn ang="0">
                  <a:pos x="0" y="64"/>
                </a:cxn>
                <a:cxn ang="0">
                  <a:pos x="0" y="0"/>
                </a:cxn>
                <a:cxn ang="0">
                  <a:pos x="75" y="32"/>
                </a:cxn>
              </a:cxnLst>
              <a:rect l="0" t="0" r="r" b="b"/>
              <a:pathLst>
                <a:path w="75" h="64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9504" name="Line 144"/>
            <p:cNvSpPr>
              <a:spLocks noChangeShapeType="1"/>
            </p:cNvSpPr>
            <p:nvPr/>
          </p:nvSpPr>
          <p:spPr bwMode="auto">
            <a:xfrm flipH="1">
              <a:off x="387" y="2232"/>
              <a:ext cx="16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99506" name="Rectangle 146"/>
          <p:cNvSpPr>
            <a:spLocks noChangeArrowheads="1"/>
          </p:cNvSpPr>
          <p:nvPr/>
        </p:nvSpPr>
        <p:spPr bwMode="auto">
          <a:xfrm>
            <a:off x="359532" y="3213556"/>
            <a:ext cx="2500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PC</a:t>
            </a:r>
            <a:endParaRPr lang="en-US" sz="1400" dirty="0"/>
          </a:p>
        </p:txBody>
      </p:sp>
      <p:grpSp>
        <p:nvGrpSpPr>
          <p:cNvPr id="22" name="Group 149"/>
          <p:cNvGrpSpPr>
            <a:grpSpLocks/>
          </p:cNvGrpSpPr>
          <p:nvPr/>
        </p:nvGrpSpPr>
        <p:grpSpPr bwMode="auto">
          <a:xfrm>
            <a:off x="733425" y="2374900"/>
            <a:ext cx="852488" cy="103188"/>
            <a:chOff x="462" y="1496"/>
            <a:chExt cx="537" cy="65"/>
          </a:xfrm>
        </p:grpSpPr>
        <p:sp>
          <p:nvSpPr>
            <p:cNvPr id="399507" name="Freeform 147"/>
            <p:cNvSpPr>
              <a:spLocks/>
            </p:cNvSpPr>
            <p:nvPr/>
          </p:nvSpPr>
          <p:spPr bwMode="auto">
            <a:xfrm>
              <a:off x="924" y="1496"/>
              <a:ext cx="75" cy="65"/>
            </a:xfrm>
            <a:custGeom>
              <a:avLst/>
              <a:gdLst/>
              <a:ahLst/>
              <a:cxnLst>
                <a:cxn ang="0">
                  <a:pos x="75" y="32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75" y="32"/>
                </a:cxn>
              </a:cxnLst>
              <a:rect l="0" t="0" r="r" b="b"/>
              <a:pathLst>
                <a:path w="75" h="65">
                  <a:moveTo>
                    <a:pt x="75" y="32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9508" name="Line 148"/>
            <p:cNvSpPr>
              <a:spLocks noChangeShapeType="1"/>
            </p:cNvSpPr>
            <p:nvPr/>
          </p:nvSpPr>
          <p:spPr bwMode="auto">
            <a:xfrm flipH="1">
              <a:off x="462" y="1528"/>
              <a:ext cx="49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99510" name="Rectangle 150"/>
          <p:cNvSpPr>
            <a:spLocks noChangeArrowheads="1"/>
          </p:cNvSpPr>
          <p:nvPr/>
        </p:nvSpPr>
        <p:spPr bwMode="auto">
          <a:xfrm>
            <a:off x="1057275" y="2895600"/>
            <a:ext cx="128588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4</a:t>
            </a:r>
            <a:endParaRPr lang="en-US"/>
          </a:p>
        </p:txBody>
      </p:sp>
      <p:grpSp>
        <p:nvGrpSpPr>
          <p:cNvPr id="23" name="Group 153"/>
          <p:cNvGrpSpPr>
            <a:grpSpLocks/>
          </p:cNvGrpSpPr>
          <p:nvPr/>
        </p:nvGrpSpPr>
        <p:grpSpPr bwMode="auto">
          <a:xfrm>
            <a:off x="1193800" y="2913063"/>
            <a:ext cx="392113" cy="101600"/>
            <a:chOff x="752" y="1835"/>
            <a:chExt cx="247" cy="64"/>
          </a:xfrm>
        </p:grpSpPr>
        <p:sp>
          <p:nvSpPr>
            <p:cNvPr id="399511" name="Freeform 151"/>
            <p:cNvSpPr>
              <a:spLocks/>
            </p:cNvSpPr>
            <p:nvPr/>
          </p:nvSpPr>
          <p:spPr bwMode="auto">
            <a:xfrm>
              <a:off x="924" y="1835"/>
              <a:ext cx="75" cy="64"/>
            </a:xfrm>
            <a:custGeom>
              <a:avLst/>
              <a:gdLst/>
              <a:ahLst/>
              <a:cxnLst>
                <a:cxn ang="0">
                  <a:pos x="75" y="32"/>
                </a:cxn>
                <a:cxn ang="0">
                  <a:pos x="0" y="64"/>
                </a:cxn>
                <a:cxn ang="0">
                  <a:pos x="0" y="0"/>
                </a:cxn>
                <a:cxn ang="0">
                  <a:pos x="75" y="32"/>
                </a:cxn>
              </a:cxnLst>
              <a:rect l="0" t="0" r="r" b="b"/>
              <a:pathLst>
                <a:path w="75" h="64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9512" name="Line 152"/>
            <p:cNvSpPr>
              <a:spLocks noChangeShapeType="1"/>
            </p:cNvSpPr>
            <p:nvPr/>
          </p:nvSpPr>
          <p:spPr bwMode="auto">
            <a:xfrm flipH="1">
              <a:off x="752" y="1867"/>
              <a:ext cx="20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4" name="Group 157"/>
          <p:cNvGrpSpPr>
            <a:grpSpLocks/>
          </p:cNvGrpSpPr>
          <p:nvPr/>
        </p:nvGrpSpPr>
        <p:grpSpPr bwMode="auto">
          <a:xfrm>
            <a:off x="1577975" y="2238375"/>
            <a:ext cx="400050" cy="938213"/>
            <a:chOff x="994" y="1410"/>
            <a:chExt cx="252" cy="591"/>
          </a:xfrm>
        </p:grpSpPr>
        <p:sp>
          <p:nvSpPr>
            <p:cNvPr id="399514" name="Freeform 154"/>
            <p:cNvSpPr>
              <a:spLocks/>
            </p:cNvSpPr>
            <p:nvPr/>
          </p:nvSpPr>
          <p:spPr bwMode="auto">
            <a:xfrm>
              <a:off x="994" y="1410"/>
              <a:ext cx="241" cy="5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2"/>
                </a:cxn>
                <a:cxn ang="0">
                  <a:pos x="48" y="290"/>
                </a:cxn>
                <a:cxn ang="0">
                  <a:pos x="0" y="339"/>
                </a:cxn>
                <a:cxn ang="0">
                  <a:pos x="0" y="580"/>
                </a:cxn>
                <a:cxn ang="0">
                  <a:pos x="241" y="435"/>
                </a:cxn>
                <a:cxn ang="0">
                  <a:pos x="241" y="145"/>
                </a:cxn>
                <a:cxn ang="0">
                  <a:pos x="0" y="0"/>
                </a:cxn>
              </a:cxnLst>
              <a:rect l="0" t="0" r="r" b="b"/>
              <a:pathLst>
                <a:path w="241" h="580">
                  <a:moveTo>
                    <a:pt x="0" y="0"/>
                  </a:moveTo>
                  <a:lnTo>
                    <a:pt x="0" y="242"/>
                  </a:lnTo>
                  <a:lnTo>
                    <a:pt x="48" y="290"/>
                  </a:lnTo>
                  <a:lnTo>
                    <a:pt x="0" y="339"/>
                  </a:lnTo>
                  <a:lnTo>
                    <a:pt x="0" y="580"/>
                  </a:lnTo>
                  <a:lnTo>
                    <a:pt x="241" y="435"/>
                  </a:lnTo>
                  <a:lnTo>
                    <a:pt x="241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9515" name="Freeform 155"/>
            <p:cNvSpPr>
              <a:spLocks/>
            </p:cNvSpPr>
            <p:nvPr/>
          </p:nvSpPr>
          <p:spPr bwMode="auto">
            <a:xfrm>
              <a:off x="1004" y="1421"/>
              <a:ext cx="242" cy="5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2"/>
                </a:cxn>
                <a:cxn ang="0">
                  <a:pos x="49" y="290"/>
                </a:cxn>
                <a:cxn ang="0">
                  <a:pos x="0" y="338"/>
                </a:cxn>
                <a:cxn ang="0">
                  <a:pos x="0" y="580"/>
                </a:cxn>
                <a:cxn ang="0">
                  <a:pos x="242" y="435"/>
                </a:cxn>
                <a:cxn ang="0">
                  <a:pos x="242" y="145"/>
                </a:cxn>
                <a:cxn ang="0">
                  <a:pos x="0" y="0"/>
                </a:cxn>
              </a:cxnLst>
              <a:rect l="0" t="0" r="r" b="b"/>
              <a:pathLst>
                <a:path w="242" h="580">
                  <a:moveTo>
                    <a:pt x="0" y="0"/>
                  </a:moveTo>
                  <a:lnTo>
                    <a:pt x="0" y="242"/>
                  </a:lnTo>
                  <a:lnTo>
                    <a:pt x="49" y="290"/>
                  </a:lnTo>
                  <a:lnTo>
                    <a:pt x="0" y="338"/>
                  </a:lnTo>
                  <a:lnTo>
                    <a:pt x="0" y="580"/>
                  </a:lnTo>
                  <a:lnTo>
                    <a:pt x="242" y="435"/>
                  </a:lnTo>
                  <a:lnTo>
                    <a:pt x="242" y="14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9516" name="Rectangle 156"/>
            <p:cNvSpPr>
              <a:spLocks noChangeArrowheads="1"/>
            </p:cNvSpPr>
            <p:nvPr/>
          </p:nvSpPr>
          <p:spPr bwMode="auto">
            <a:xfrm>
              <a:off x="1031" y="1555"/>
              <a:ext cx="204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ADD</a:t>
              </a:r>
              <a:endParaRPr lang="en-US"/>
            </a:p>
          </p:txBody>
        </p:sp>
      </p:grpSp>
      <p:sp>
        <p:nvSpPr>
          <p:cNvPr id="399518" name="Line 158"/>
          <p:cNvSpPr>
            <a:spLocks noChangeShapeType="1"/>
          </p:cNvSpPr>
          <p:nvPr/>
        </p:nvSpPr>
        <p:spPr bwMode="auto">
          <a:xfrm>
            <a:off x="733425" y="2425700"/>
            <a:ext cx="1588" cy="1117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9519" name="Line 159"/>
          <p:cNvSpPr>
            <a:spLocks noChangeShapeType="1"/>
          </p:cNvSpPr>
          <p:nvPr/>
        </p:nvSpPr>
        <p:spPr bwMode="auto">
          <a:xfrm>
            <a:off x="76200" y="2043113"/>
            <a:ext cx="1588" cy="15001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9520" name="Line 160"/>
          <p:cNvSpPr>
            <a:spLocks noChangeShapeType="1"/>
          </p:cNvSpPr>
          <p:nvPr/>
        </p:nvSpPr>
        <p:spPr bwMode="auto">
          <a:xfrm flipH="1">
            <a:off x="1117600" y="1931988"/>
            <a:ext cx="5405438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25" name="Group 164"/>
          <p:cNvGrpSpPr>
            <a:grpSpLocks/>
          </p:cNvGrpSpPr>
          <p:nvPr/>
        </p:nvGrpSpPr>
        <p:grpSpPr bwMode="auto">
          <a:xfrm>
            <a:off x="5678488" y="2622550"/>
            <a:ext cx="401637" cy="938213"/>
            <a:chOff x="3577" y="1652"/>
            <a:chExt cx="253" cy="591"/>
          </a:xfrm>
        </p:grpSpPr>
        <p:sp>
          <p:nvSpPr>
            <p:cNvPr id="399521" name="Freeform 161"/>
            <p:cNvSpPr>
              <a:spLocks/>
            </p:cNvSpPr>
            <p:nvPr/>
          </p:nvSpPr>
          <p:spPr bwMode="auto">
            <a:xfrm>
              <a:off x="3577" y="1652"/>
              <a:ext cx="242" cy="5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2"/>
                </a:cxn>
                <a:cxn ang="0">
                  <a:pos x="49" y="290"/>
                </a:cxn>
                <a:cxn ang="0">
                  <a:pos x="0" y="338"/>
                </a:cxn>
                <a:cxn ang="0">
                  <a:pos x="0" y="580"/>
                </a:cxn>
                <a:cxn ang="0">
                  <a:pos x="242" y="435"/>
                </a:cxn>
                <a:cxn ang="0">
                  <a:pos x="242" y="145"/>
                </a:cxn>
                <a:cxn ang="0">
                  <a:pos x="0" y="0"/>
                </a:cxn>
              </a:cxnLst>
              <a:rect l="0" t="0" r="r" b="b"/>
              <a:pathLst>
                <a:path w="242" h="580">
                  <a:moveTo>
                    <a:pt x="0" y="0"/>
                  </a:moveTo>
                  <a:lnTo>
                    <a:pt x="0" y="242"/>
                  </a:lnTo>
                  <a:lnTo>
                    <a:pt x="49" y="290"/>
                  </a:lnTo>
                  <a:lnTo>
                    <a:pt x="0" y="338"/>
                  </a:lnTo>
                  <a:lnTo>
                    <a:pt x="0" y="580"/>
                  </a:lnTo>
                  <a:lnTo>
                    <a:pt x="242" y="435"/>
                  </a:lnTo>
                  <a:lnTo>
                    <a:pt x="242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9522" name="Freeform 162"/>
            <p:cNvSpPr>
              <a:spLocks/>
            </p:cNvSpPr>
            <p:nvPr/>
          </p:nvSpPr>
          <p:spPr bwMode="auto">
            <a:xfrm>
              <a:off x="3588" y="1663"/>
              <a:ext cx="242" cy="5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1"/>
                </a:cxn>
                <a:cxn ang="0">
                  <a:pos x="48" y="290"/>
                </a:cxn>
                <a:cxn ang="0">
                  <a:pos x="0" y="338"/>
                </a:cxn>
                <a:cxn ang="0">
                  <a:pos x="0" y="580"/>
                </a:cxn>
                <a:cxn ang="0">
                  <a:pos x="242" y="435"/>
                </a:cxn>
                <a:cxn ang="0">
                  <a:pos x="242" y="145"/>
                </a:cxn>
                <a:cxn ang="0">
                  <a:pos x="0" y="0"/>
                </a:cxn>
              </a:cxnLst>
              <a:rect l="0" t="0" r="r" b="b"/>
              <a:pathLst>
                <a:path w="242" h="580">
                  <a:moveTo>
                    <a:pt x="0" y="0"/>
                  </a:moveTo>
                  <a:lnTo>
                    <a:pt x="0" y="241"/>
                  </a:lnTo>
                  <a:lnTo>
                    <a:pt x="48" y="290"/>
                  </a:lnTo>
                  <a:lnTo>
                    <a:pt x="0" y="338"/>
                  </a:lnTo>
                  <a:lnTo>
                    <a:pt x="0" y="580"/>
                  </a:lnTo>
                  <a:lnTo>
                    <a:pt x="242" y="435"/>
                  </a:lnTo>
                  <a:lnTo>
                    <a:pt x="242" y="14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9523" name="Rectangle 163"/>
            <p:cNvSpPr>
              <a:spLocks noChangeArrowheads="1"/>
            </p:cNvSpPr>
            <p:nvPr/>
          </p:nvSpPr>
          <p:spPr bwMode="auto">
            <a:xfrm>
              <a:off x="3615" y="1797"/>
              <a:ext cx="204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ADD</a:t>
              </a:r>
              <a:endParaRPr lang="en-US"/>
            </a:p>
          </p:txBody>
        </p:sp>
      </p:grpSp>
      <p:grpSp>
        <p:nvGrpSpPr>
          <p:cNvPr id="26" name="Group 170"/>
          <p:cNvGrpSpPr>
            <a:grpSpLocks/>
          </p:cNvGrpSpPr>
          <p:nvPr/>
        </p:nvGrpSpPr>
        <p:grpSpPr bwMode="auto">
          <a:xfrm>
            <a:off x="8705850" y="4883150"/>
            <a:ext cx="169863" cy="554038"/>
            <a:chOff x="5484" y="3076"/>
            <a:chExt cx="107" cy="349"/>
          </a:xfrm>
        </p:grpSpPr>
        <p:sp>
          <p:nvSpPr>
            <p:cNvPr id="399525" name="Freeform 165"/>
            <p:cNvSpPr>
              <a:spLocks/>
            </p:cNvSpPr>
            <p:nvPr/>
          </p:nvSpPr>
          <p:spPr bwMode="auto">
            <a:xfrm>
              <a:off x="5484" y="3076"/>
              <a:ext cx="97" cy="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8"/>
                </a:cxn>
                <a:cxn ang="0">
                  <a:pos x="97" y="268"/>
                </a:cxn>
                <a:cxn ang="0">
                  <a:pos x="97" y="75"/>
                </a:cxn>
                <a:cxn ang="0">
                  <a:pos x="0" y="0"/>
                </a:cxn>
              </a:cxnLst>
              <a:rect l="0" t="0" r="r" b="b"/>
              <a:pathLst>
                <a:path w="97" h="338">
                  <a:moveTo>
                    <a:pt x="0" y="0"/>
                  </a:moveTo>
                  <a:lnTo>
                    <a:pt x="0" y="338"/>
                  </a:lnTo>
                  <a:lnTo>
                    <a:pt x="97" y="268"/>
                  </a:lnTo>
                  <a:lnTo>
                    <a:pt x="97" y="7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9526" name="Freeform 166"/>
            <p:cNvSpPr>
              <a:spLocks/>
            </p:cNvSpPr>
            <p:nvPr/>
          </p:nvSpPr>
          <p:spPr bwMode="auto">
            <a:xfrm>
              <a:off x="5495" y="3086"/>
              <a:ext cx="96" cy="3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9"/>
                </a:cxn>
                <a:cxn ang="0">
                  <a:pos x="96" y="269"/>
                </a:cxn>
                <a:cxn ang="0">
                  <a:pos x="96" y="75"/>
                </a:cxn>
                <a:cxn ang="0">
                  <a:pos x="0" y="0"/>
                </a:cxn>
              </a:cxnLst>
              <a:rect l="0" t="0" r="r" b="b"/>
              <a:pathLst>
                <a:path w="96" h="339">
                  <a:moveTo>
                    <a:pt x="0" y="0"/>
                  </a:moveTo>
                  <a:lnTo>
                    <a:pt x="0" y="339"/>
                  </a:lnTo>
                  <a:lnTo>
                    <a:pt x="96" y="269"/>
                  </a:lnTo>
                  <a:lnTo>
                    <a:pt x="96" y="7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9527" name="Rectangle 167"/>
            <p:cNvSpPr>
              <a:spLocks noChangeArrowheads="1"/>
            </p:cNvSpPr>
            <p:nvPr/>
          </p:nvSpPr>
          <p:spPr bwMode="auto">
            <a:xfrm>
              <a:off x="5516" y="3156"/>
              <a:ext cx="7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/>
            </a:p>
          </p:txBody>
        </p:sp>
        <p:sp>
          <p:nvSpPr>
            <p:cNvPr id="399528" name="Rectangle 168"/>
            <p:cNvSpPr>
              <a:spLocks noChangeArrowheads="1"/>
            </p:cNvSpPr>
            <p:nvPr/>
          </p:nvSpPr>
          <p:spPr bwMode="auto">
            <a:xfrm>
              <a:off x="5516" y="3220"/>
              <a:ext cx="64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/>
            </a:p>
          </p:txBody>
        </p:sp>
        <p:sp>
          <p:nvSpPr>
            <p:cNvPr id="399529" name="Rectangle 169"/>
            <p:cNvSpPr>
              <a:spLocks noChangeArrowheads="1"/>
            </p:cNvSpPr>
            <p:nvPr/>
          </p:nvSpPr>
          <p:spPr bwMode="auto">
            <a:xfrm>
              <a:off x="5522" y="3285"/>
              <a:ext cx="64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/>
            </a:p>
          </p:txBody>
        </p:sp>
      </p:grpSp>
      <p:grpSp>
        <p:nvGrpSpPr>
          <p:cNvPr id="27" name="Group 173"/>
          <p:cNvGrpSpPr>
            <a:grpSpLocks/>
          </p:cNvGrpSpPr>
          <p:nvPr/>
        </p:nvGrpSpPr>
        <p:grpSpPr bwMode="auto">
          <a:xfrm>
            <a:off x="4757738" y="3295650"/>
            <a:ext cx="204787" cy="103188"/>
            <a:chOff x="2997" y="2076"/>
            <a:chExt cx="129" cy="65"/>
          </a:xfrm>
        </p:grpSpPr>
        <p:sp>
          <p:nvSpPr>
            <p:cNvPr id="399531" name="Freeform 171"/>
            <p:cNvSpPr>
              <a:spLocks/>
            </p:cNvSpPr>
            <p:nvPr/>
          </p:nvSpPr>
          <p:spPr bwMode="auto">
            <a:xfrm>
              <a:off x="3051" y="2076"/>
              <a:ext cx="75" cy="65"/>
            </a:xfrm>
            <a:custGeom>
              <a:avLst/>
              <a:gdLst/>
              <a:ahLst/>
              <a:cxnLst>
                <a:cxn ang="0">
                  <a:pos x="75" y="33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75" y="33"/>
                </a:cxn>
              </a:cxnLst>
              <a:rect l="0" t="0" r="r" b="b"/>
              <a:pathLst>
                <a:path w="75" h="6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9532" name="Line 172"/>
            <p:cNvSpPr>
              <a:spLocks noChangeShapeType="1"/>
            </p:cNvSpPr>
            <p:nvPr/>
          </p:nvSpPr>
          <p:spPr bwMode="auto">
            <a:xfrm flipH="1">
              <a:off x="2997" y="2109"/>
              <a:ext cx="9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99534" name="Oval 174"/>
          <p:cNvSpPr>
            <a:spLocks noChangeArrowheads="1"/>
          </p:cNvSpPr>
          <p:nvPr/>
        </p:nvSpPr>
        <p:spPr bwMode="auto">
          <a:xfrm>
            <a:off x="4745038" y="4868863"/>
            <a:ext cx="34925" cy="34925"/>
          </a:xfrm>
          <a:prstGeom prst="ellipse">
            <a:avLst/>
          </a:prstGeom>
          <a:solidFill>
            <a:srgbClr val="44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9535" name="Line 175"/>
          <p:cNvSpPr>
            <a:spLocks noChangeShapeType="1"/>
          </p:cNvSpPr>
          <p:nvPr/>
        </p:nvSpPr>
        <p:spPr bwMode="auto">
          <a:xfrm flipH="1">
            <a:off x="6062663" y="3082925"/>
            <a:ext cx="46037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28" name="Group 179"/>
          <p:cNvGrpSpPr>
            <a:grpSpLocks/>
          </p:cNvGrpSpPr>
          <p:nvPr/>
        </p:nvGrpSpPr>
        <p:grpSpPr bwMode="auto">
          <a:xfrm>
            <a:off x="903288" y="1778000"/>
            <a:ext cx="273050" cy="554038"/>
            <a:chOff x="569" y="1120"/>
            <a:chExt cx="172" cy="349"/>
          </a:xfrm>
        </p:grpSpPr>
        <p:sp>
          <p:nvSpPr>
            <p:cNvPr id="399536" name="Freeform 176"/>
            <p:cNvSpPr>
              <a:spLocks/>
            </p:cNvSpPr>
            <p:nvPr/>
          </p:nvSpPr>
          <p:spPr bwMode="auto">
            <a:xfrm>
              <a:off x="602" y="1120"/>
              <a:ext cx="96" cy="339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96" y="339"/>
                </a:cxn>
                <a:cxn ang="0">
                  <a:pos x="0" y="269"/>
                </a:cxn>
                <a:cxn ang="0">
                  <a:pos x="0" y="75"/>
                </a:cxn>
                <a:cxn ang="0">
                  <a:pos x="96" y="0"/>
                </a:cxn>
              </a:cxnLst>
              <a:rect l="0" t="0" r="r" b="b"/>
              <a:pathLst>
                <a:path w="96" h="339">
                  <a:moveTo>
                    <a:pt x="96" y="0"/>
                  </a:moveTo>
                  <a:lnTo>
                    <a:pt x="96" y="339"/>
                  </a:lnTo>
                  <a:lnTo>
                    <a:pt x="0" y="269"/>
                  </a:lnTo>
                  <a:lnTo>
                    <a:pt x="0" y="75"/>
                  </a:lnTo>
                  <a:lnTo>
                    <a:pt x="96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9537" name="Freeform 177"/>
            <p:cNvSpPr>
              <a:spLocks/>
            </p:cNvSpPr>
            <p:nvPr/>
          </p:nvSpPr>
          <p:spPr bwMode="auto">
            <a:xfrm>
              <a:off x="612" y="1131"/>
              <a:ext cx="97" cy="338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97" y="338"/>
                </a:cxn>
                <a:cxn ang="0">
                  <a:pos x="0" y="268"/>
                </a:cxn>
                <a:cxn ang="0">
                  <a:pos x="0" y="75"/>
                </a:cxn>
                <a:cxn ang="0">
                  <a:pos x="97" y="0"/>
                </a:cxn>
              </a:cxnLst>
              <a:rect l="0" t="0" r="r" b="b"/>
              <a:pathLst>
                <a:path w="97" h="338">
                  <a:moveTo>
                    <a:pt x="97" y="0"/>
                  </a:moveTo>
                  <a:lnTo>
                    <a:pt x="97" y="338"/>
                  </a:lnTo>
                  <a:lnTo>
                    <a:pt x="0" y="268"/>
                  </a:lnTo>
                  <a:lnTo>
                    <a:pt x="0" y="75"/>
                  </a:lnTo>
                  <a:lnTo>
                    <a:pt x="97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pic>
          <p:nvPicPr>
            <p:cNvPr id="399538" name="Picture 17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9" y="1206"/>
              <a:ext cx="17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99540" name="Line 180"/>
          <p:cNvSpPr>
            <a:spLocks noChangeShapeType="1"/>
          </p:cNvSpPr>
          <p:nvPr/>
        </p:nvSpPr>
        <p:spPr bwMode="auto">
          <a:xfrm flipH="1">
            <a:off x="1117600" y="2162175"/>
            <a:ext cx="99695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9541" name="Line 181"/>
          <p:cNvSpPr>
            <a:spLocks noChangeShapeType="1"/>
          </p:cNvSpPr>
          <p:nvPr/>
        </p:nvSpPr>
        <p:spPr bwMode="auto">
          <a:xfrm flipH="1">
            <a:off x="76200" y="2043113"/>
            <a:ext cx="84455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9542" name="Line 182"/>
          <p:cNvSpPr>
            <a:spLocks noChangeShapeType="1"/>
          </p:cNvSpPr>
          <p:nvPr/>
        </p:nvSpPr>
        <p:spPr bwMode="auto">
          <a:xfrm>
            <a:off x="2114550" y="2162175"/>
            <a:ext cx="1588" cy="6477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9543" name="Oval 183"/>
          <p:cNvSpPr>
            <a:spLocks noChangeArrowheads="1"/>
          </p:cNvSpPr>
          <p:nvPr/>
        </p:nvSpPr>
        <p:spPr bwMode="auto">
          <a:xfrm>
            <a:off x="2093913" y="2797175"/>
            <a:ext cx="42862" cy="34925"/>
          </a:xfrm>
          <a:prstGeom prst="ellipse">
            <a:avLst/>
          </a:prstGeom>
          <a:solidFill>
            <a:srgbClr val="44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9544" name="Line 184"/>
          <p:cNvSpPr>
            <a:spLocks noChangeShapeType="1"/>
          </p:cNvSpPr>
          <p:nvPr/>
        </p:nvSpPr>
        <p:spPr bwMode="auto">
          <a:xfrm>
            <a:off x="6523038" y="1931988"/>
            <a:ext cx="1587" cy="11509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9545" name="Line 185"/>
          <p:cNvSpPr>
            <a:spLocks noChangeShapeType="1"/>
          </p:cNvSpPr>
          <p:nvPr/>
        </p:nvSpPr>
        <p:spPr bwMode="auto">
          <a:xfrm>
            <a:off x="6523038" y="4387850"/>
            <a:ext cx="1587" cy="3413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9546" name="Line 186"/>
          <p:cNvSpPr>
            <a:spLocks noChangeShapeType="1"/>
          </p:cNvSpPr>
          <p:nvPr/>
        </p:nvSpPr>
        <p:spPr bwMode="auto">
          <a:xfrm flipH="1">
            <a:off x="2840038" y="3500438"/>
            <a:ext cx="76200" cy="77787"/>
          </a:xfrm>
          <a:prstGeom prst="line">
            <a:avLst/>
          </a:prstGeom>
          <a:noFill/>
          <a:ln w="7938">
            <a:solidFill>
              <a:srgbClr val="44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9547" name="Rectangle 187"/>
          <p:cNvSpPr>
            <a:spLocks noChangeArrowheads="1"/>
          </p:cNvSpPr>
          <p:nvPr/>
        </p:nvSpPr>
        <p:spPr bwMode="auto">
          <a:xfrm>
            <a:off x="2847975" y="3570288"/>
            <a:ext cx="16192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Arial" charset="0"/>
              </a:rPr>
              <a:t>32</a:t>
            </a:r>
            <a:endParaRPr lang="en-US"/>
          </a:p>
        </p:txBody>
      </p:sp>
      <p:sp>
        <p:nvSpPr>
          <p:cNvPr id="399372" name="Text Box 12"/>
          <p:cNvSpPr txBox="1">
            <a:spLocks noChangeArrowheads="1"/>
          </p:cNvSpPr>
          <p:nvPr/>
        </p:nvSpPr>
        <p:spPr bwMode="auto">
          <a:xfrm>
            <a:off x="4133850" y="5988050"/>
            <a:ext cx="819150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solidFill>
                  <a:srgbClr val="FF0000"/>
                </a:solidFill>
              </a:rPr>
              <a:t>ID/EX</a:t>
            </a:r>
          </a:p>
        </p:txBody>
      </p:sp>
      <p:sp>
        <p:nvSpPr>
          <p:cNvPr id="399373" name="Text Box 13"/>
          <p:cNvSpPr txBox="1">
            <a:spLocks noChangeArrowheads="1"/>
          </p:cNvSpPr>
          <p:nvPr/>
        </p:nvSpPr>
        <p:spPr bwMode="auto">
          <a:xfrm>
            <a:off x="5803900" y="5988050"/>
            <a:ext cx="1054100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solidFill>
                  <a:srgbClr val="FF0000"/>
                </a:solidFill>
              </a:rPr>
              <a:t>EX/MEM</a:t>
            </a:r>
          </a:p>
        </p:txBody>
      </p:sp>
      <p:sp>
        <p:nvSpPr>
          <p:cNvPr id="399374" name="Text Box 14"/>
          <p:cNvSpPr txBox="1">
            <a:spLocks noChangeArrowheads="1"/>
          </p:cNvSpPr>
          <p:nvPr/>
        </p:nvSpPr>
        <p:spPr bwMode="auto">
          <a:xfrm>
            <a:off x="7548563" y="5988050"/>
            <a:ext cx="1138237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solidFill>
                  <a:srgbClr val="FF0000"/>
                </a:solidFill>
              </a:rPr>
              <a:t>MEM/WB</a:t>
            </a:r>
          </a:p>
        </p:txBody>
      </p:sp>
      <p:sp>
        <p:nvSpPr>
          <p:cNvPr id="399375" name="Rectangle 15"/>
          <p:cNvSpPr>
            <a:spLocks noChangeArrowheads="1"/>
          </p:cNvSpPr>
          <p:nvPr/>
        </p:nvSpPr>
        <p:spPr bwMode="auto">
          <a:xfrm>
            <a:off x="2209800" y="2438400"/>
            <a:ext cx="152400" cy="35814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99376" name="Rectangle 16"/>
          <p:cNvSpPr>
            <a:spLocks noChangeArrowheads="1"/>
          </p:cNvSpPr>
          <p:nvPr/>
        </p:nvSpPr>
        <p:spPr bwMode="auto">
          <a:xfrm>
            <a:off x="4441825" y="2438400"/>
            <a:ext cx="152400" cy="35814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99377" name="Rectangle 17"/>
          <p:cNvSpPr>
            <a:spLocks noChangeArrowheads="1"/>
          </p:cNvSpPr>
          <p:nvPr/>
        </p:nvSpPr>
        <p:spPr bwMode="auto">
          <a:xfrm>
            <a:off x="6172200" y="2438400"/>
            <a:ext cx="152400" cy="35814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99378" name="Rectangle 18"/>
          <p:cNvSpPr>
            <a:spLocks noChangeArrowheads="1"/>
          </p:cNvSpPr>
          <p:nvPr/>
        </p:nvSpPr>
        <p:spPr bwMode="auto">
          <a:xfrm>
            <a:off x="8001000" y="2438400"/>
            <a:ext cx="152400" cy="35814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99380" name="Line 20"/>
          <p:cNvSpPr>
            <a:spLocks noChangeShapeType="1"/>
          </p:cNvSpPr>
          <p:nvPr/>
        </p:nvSpPr>
        <p:spPr bwMode="auto">
          <a:xfrm>
            <a:off x="5943600" y="41910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399381" name="Line 21"/>
          <p:cNvSpPr>
            <a:spLocks noChangeShapeType="1"/>
          </p:cNvSpPr>
          <p:nvPr/>
        </p:nvSpPr>
        <p:spPr bwMode="auto">
          <a:xfrm>
            <a:off x="6324600" y="41910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399382" name="Text Box 22"/>
          <p:cNvSpPr txBox="1">
            <a:spLocks noChangeArrowheads="1"/>
          </p:cNvSpPr>
          <p:nvPr/>
        </p:nvSpPr>
        <p:spPr bwMode="auto">
          <a:xfrm>
            <a:off x="6515100" y="4038600"/>
            <a:ext cx="41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>
                <a:latin typeface="Arial" charset="0"/>
              </a:rPr>
              <a:t>Zero</a:t>
            </a:r>
          </a:p>
        </p:txBody>
      </p:sp>
      <p:sp>
        <p:nvSpPr>
          <p:cNvPr id="399383" name="Text Box 23"/>
          <p:cNvSpPr txBox="1">
            <a:spLocks noChangeArrowheads="1"/>
          </p:cNvSpPr>
          <p:nvPr/>
        </p:nvSpPr>
        <p:spPr bwMode="auto">
          <a:xfrm>
            <a:off x="2336800" y="2895600"/>
            <a:ext cx="7064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64 bits</a:t>
            </a:r>
          </a:p>
        </p:txBody>
      </p:sp>
      <p:sp>
        <p:nvSpPr>
          <p:cNvPr id="399384" name="Text Box 24"/>
          <p:cNvSpPr txBox="1">
            <a:spLocks noChangeArrowheads="1"/>
          </p:cNvSpPr>
          <p:nvPr/>
        </p:nvSpPr>
        <p:spPr bwMode="auto">
          <a:xfrm>
            <a:off x="6324600" y="3154363"/>
            <a:ext cx="7064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97 bits</a:t>
            </a:r>
          </a:p>
        </p:txBody>
      </p:sp>
      <p:sp>
        <p:nvSpPr>
          <p:cNvPr id="399385" name="Text Box 25"/>
          <p:cNvSpPr txBox="1">
            <a:spLocks noChangeArrowheads="1"/>
          </p:cNvSpPr>
          <p:nvPr/>
        </p:nvSpPr>
        <p:spPr bwMode="auto">
          <a:xfrm>
            <a:off x="8153400" y="3154363"/>
            <a:ext cx="7064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64 bits</a:t>
            </a:r>
          </a:p>
        </p:txBody>
      </p:sp>
      <p:sp>
        <p:nvSpPr>
          <p:cNvPr id="399386" name="Text Box 26"/>
          <p:cNvSpPr txBox="1">
            <a:spLocks noChangeArrowheads="1"/>
          </p:cNvSpPr>
          <p:nvPr/>
        </p:nvSpPr>
        <p:spPr bwMode="auto">
          <a:xfrm>
            <a:off x="4572000" y="2895600"/>
            <a:ext cx="8032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128 bits</a:t>
            </a:r>
          </a:p>
        </p:txBody>
      </p:sp>
      <p:sp>
        <p:nvSpPr>
          <p:cNvPr id="399549" name="Text Box 189"/>
          <p:cNvSpPr txBox="1">
            <a:spLocks noChangeArrowheads="1"/>
          </p:cNvSpPr>
          <p:nvPr/>
        </p:nvSpPr>
        <p:spPr bwMode="auto">
          <a:xfrm>
            <a:off x="4114800" y="1949450"/>
            <a:ext cx="3856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wide enough to hold data coming 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9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9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9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9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9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autoUpdateAnimBg="0"/>
      <p:bldP spid="399365" grpId="0" autoUpdateAnimBg="0"/>
      <p:bldP spid="399372" grpId="0" autoUpdateAnimBg="0"/>
      <p:bldP spid="399373" grpId="0" autoUpdateAnimBg="0"/>
      <p:bldP spid="399374" grpId="0" autoUpdateAnimBg="0"/>
      <p:bldP spid="399375" grpId="0" animBg="1"/>
      <p:bldP spid="399376" grpId="0" animBg="1"/>
      <p:bldP spid="399377" grpId="0" animBg="1"/>
      <p:bldP spid="399378" grpId="0" animBg="1"/>
      <p:bldP spid="399383" grpId="0" autoUpdateAnimBg="0"/>
      <p:bldP spid="399384" grpId="0" autoUpdateAnimBg="0"/>
      <p:bldP spid="399385" grpId="0" autoUpdateAnimBg="0"/>
      <p:bldP spid="399386" grpId="0" autoUpdateAnimBg="0"/>
      <p:bldP spid="39954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7793037" cy="914400"/>
          </a:xfrm>
        </p:spPr>
        <p:txBody>
          <a:bodyPr/>
          <a:lstStyle/>
          <a:p>
            <a:r>
              <a:rPr lang="en-US" dirty="0"/>
              <a:t>Pipelined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417795" name="Text Box 3"/>
          <p:cNvSpPr txBox="1">
            <a:spLocks noChangeArrowheads="1"/>
          </p:cNvSpPr>
          <p:nvPr/>
        </p:nvSpPr>
        <p:spPr bwMode="auto">
          <a:xfrm>
            <a:off x="1897063" y="5734050"/>
            <a:ext cx="769937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 dirty="0">
                <a:solidFill>
                  <a:srgbClr val="FF0000"/>
                </a:solidFill>
              </a:rPr>
              <a:t>IF/ID</a:t>
            </a:r>
          </a:p>
        </p:txBody>
      </p:sp>
      <p:sp>
        <p:nvSpPr>
          <p:cNvPr id="417796" name="Text Box 4"/>
          <p:cNvSpPr txBox="1">
            <a:spLocks noChangeArrowheads="1"/>
          </p:cNvSpPr>
          <p:nvPr/>
        </p:nvSpPr>
        <p:spPr bwMode="auto">
          <a:xfrm>
            <a:off x="1524000" y="1679575"/>
            <a:ext cx="3505200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>
                <a:solidFill>
                  <a:schemeClr val="hlink"/>
                </a:solidFill>
              </a:rPr>
              <a:t>Pipeline registers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14600" y="1955800"/>
            <a:ext cx="5410200" cy="381000"/>
            <a:chOff x="1584" y="240"/>
            <a:chExt cx="3408" cy="240"/>
          </a:xfrm>
        </p:grpSpPr>
        <p:sp>
          <p:nvSpPr>
            <p:cNvPr id="417798" name="Line 6"/>
            <p:cNvSpPr>
              <a:spLocks noChangeShapeType="1"/>
            </p:cNvSpPr>
            <p:nvPr/>
          </p:nvSpPr>
          <p:spPr bwMode="auto">
            <a:xfrm flipH="1" flipV="1">
              <a:off x="2208" y="240"/>
              <a:ext cx="528" cy="19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7799" name="Line 7"/>
            <p:cNvSpPr>
              <a:spLocks noChangeShapeType="1"/>
            </p:cNvSpPr>
            <p:nvPr/>
          </p:nvSpPr>
          <p:spPr bwMode="auto">
            <a:xfrm flipV="1">
              <a:off x="1584" y="240"/>
              <a:ext cx="576" cy="24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7800" name="Line 8"/>
            <p:cNvSpPr>
              <a:spLocks noChangeShapeType="1"/>
            </p:cNvSpPr>
            <p:nvPr/>
          </p:nvSpPr>
          <p:spPr bwMode="auto">
            <a:xfrm flipH="1" flipV="1">
              <a:off x="2448" y="240"/>
              <a:ext cx="1392" cy="19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7801" name="Line 9"/>
            <p:cNvSpPr>
              <a:spLocks noChangeShapeType="1"/>
            </p:cNvSpPr>
            <p:nvPr/>
          </p:nvSpPr>
          <p:spPr bwMode="auto">
            <a:xfrm flipH="1" flipV="1">
              <a:off x="2640" y="240"/>
              <a:ext cx="2352" cy="24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17802" name="Rectangle 10"/>
          <p:cNvSpPr>
            <a:spLocks noChangeArrowheads="1"/>
          </p:cNvSpPr>
          <p:nvPr/>
        </p:nvSpPr>
        <p:spPr bwMode="auto">
          <a:xfrm>
            <a:off x="2921000" y="3600450"/>
            <a:ext cx="1381125" cy="10747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686050" y="4083050"/>
            <a:ext cx="238125" cy="101600"/>
            <a:chOff x="1692" y="2732"/>
            <a:chExt cx="150" cy="64"/>
          </a:xfrm>
        </p:grpSpPr>
        <p:sp>
          <p:nvSpPr>
            <p:cNvPr id="417804" name="Freeform 12"/>
            <p:cNvSpPr>
              <a:spLocks/>
            </p:cNvSpPr>
            <p:nvPr/>
          </p:nvSpPr>
          <p:spPr bwMode="auto">
            <a:xfrm>
              <a:off x="1767" y="2732"/>
              <a:ext cx="75" cy="64"/>
            </a:xfrm>
            <a:custGeom>
              <a:avLst/>
              <a:gdLst/>
              <a:ahLst/>
              <a:cxnLst>
                <a:cxn ang="0">
                  <a:pos x="75" y="32"/>
                </a:cxn>
                <a:cxn ang="0">
                  <a:pos x="0" y="64"/>
                </a:cxn>
                <a:cxn ang="0">
                  <a:pos x="0" y="0"/>
                </a:cxn>
                <a:cxn ang="0">
                  <a:pos x="75" y="32"/>
                </a:cxn>
              </a:cxnLst>
              <a:rect l="0" t="0" r="r" b="b"/>
              <a:pathLst>
                <a:path w="75" h="64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7805" name="Line 13"/>
            <p:cNvSpPr>
              <a:spLocks noChangeShapeType="1"/>
            </p:cNvSpPr>
            <p:nvPr/>
          </p:nvSpPr>
          <p:spPr bwMode="auto">
            <a:xfrm flipH="1">
              <a:off x="1692" y="2764"/>
              <a:ext cx="11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189288" y="3297238"/>
            <a:ext cx="85725" cy="307975"/>
            <a:chOff x="2009" y="2237"/>
            <a:chExt cx="54" cy="194"/>
          </a:xfrm>
        </p:grpSpPr>
        <p:sp>
          <p:nvSpPr>
            <p:cNvPr id="417807" name="Freeform 15"/>
            <p:cNvSpPr>
              <a:spLocks/>
            </p:cNvSpPr>
            <p:nvPr/>
          </p:nvSpPr>
          <p:spPr bwMode="auto">
            <a:xfrm>
              <a:off x="2009" y="2366"/>
              <a:ext cx="54" cy="65"/>
            </a:xfrm>
            <a:custGeom>
              <a:avLst/>
              <a:gdLst/>
              <a:ahLst/>
              <a:cxnLst>
                <a:cxn ang="0">
                  <a:pos x="27" y="65"/>
                </a:cxn>
                <a:cxn ang="0">
                  <a:pos x="0" y="0"/>
                </a:cxn>
                <a:cxn ang="0">
                  <a:pos x="54" y="0"/>
                </a:cxn>
                <a:cxn ang="0">
                  <a:pos x="27" y="65"/>
                </a:cxn>
              </a:cxnLst>
              <a:rect l="0" t="0" r="r" b="b"/>
              <a:pathLst>
                <a:path w="54" h="65">
                  <a:moveTo>
                    <a:pt x="27" y="65"/>
                  </a:moveTo>
                  <a:lnTo>
                    <a:pt x="0" y="0"/>
                  </a:lnTo>
                  <a:lnTo>
                    <a:pt x="54" y="0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4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7808" name="Line 16"/>
            <p:cNvSpPr>
              <a:spLocks noChangeShapeType="1"/>
            </p:cNvSpPr>
            <p:nvPr/>
          </p:nvSpPr>
          <p:spPr bwMode="auto">
            <a:xfrm>
              <a:off x="2036" y="2237"/>
              <a:ext cx="1" cy="172"/>
            </a:xfrm>
            <a:prstGeom prst="line">
              <a:avLst/>
            </a:prstGeom>
            <a:noFill/>
            <a:ln w="17463">
              <a:solidFill>
                <a:srgbClr val="44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573463" y="3297238"/>
            <a:ext cx="84137" cy="307975"/>
            <a:chOff x="2251" y="2237"/>
            <a:chExt cx="53" cy="194"/>
          </a:xfrm>
        </p:grpSpPr>
        <p:sp>
          <p:nvSpPr>
            <p:cNvPr id="417810" name="Freeform 18"/>
            <p:cNvSpPr>
              <a:spLocks/>
            </p:cNvSpPr>
            <p:nvPr/>
          </p:nvSpPr>
          <p:spPr bwMode="auto">
            <a:xfrm>
              <a:off x="2251" y="2366"/>
              <a:ext cx="53" cy="65"/>
            </a:xfrm>
            <a:custGeom>
              <a:avLst/>
              <a:gdLst/>
              <a:ahLst/>
              <a:cxnLst>
                <a:cxn ang="0">
                  <a:pos x="26" y="65"/>
                </a:cxn>
                <a:cxn ang="0">
                  <a:pos x="0" y="0"/>
                </a:cxn>
                <a:cxn ang="0">
                  <a:pos x="53" y="0"/>
                </a:cxn>
                <a:cxn ang="0">
                  <a:pos x="26" y="65"/>
                </a:cxn>
              </a:cxnLst>
              <a:rect l="0" t="0" r="r" b="b"/>
              <a:pathLst>
                <a:path w="53" h="65">
                  <a:moveTo>
                    <a:pt x="26" y="65"/>
                  </a:moveTo>
                  <a:lnTo>
                    <a:pt x="0" y="0"/>
                  </a:lnTo>
                  <a:lnTo>
                    <a:pt x="53" y="0"/>
                  </a:lnTo>
                  <a:lnTo>
                    <a:pt x="26" y="65"/>
                  </a:lnTo>
                  <a:close/>
                </a:path>
              </a:pathLst>
            </a:custGeom>
            <a:solidFill>
              <a:srgbClr val="4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7811" name="Line 19"/>
            <p:cNvSpPr>
              <a:spLocks noChangeShapeType="1"/>
            </p:cNvSpPr>
            <p:nvPr/>
          </p:nvSpPr>
          <p:spPr bwMode="auto">
            <a:xfrm>
              <a:off x="2277" y="2237"/>
              <a:ext cx="1" cy="172"/>
            </a:xfrm>
            <a:prstGeom prst="line">
              <a:avLst/>
            </a:prstGeom>
            <a:noFill/>
            <a:ln w="17463">
              <a:solidFill>
                <a:srgbClr val="44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7812" name="Line 20"/>
          <p:cNvSpPr>
            <a:spLocks noChangeShapeType="1"/>
          </p:cNvSpPr>
          <p:nvPr/>
        </p:nvSpPr>
        <p:spPr bwMode="auto">
          <a:xfrm flipH="1">
            <a:off x="3189288" y="3400425"/>
            <a:ext cx="76200" cy="76200"/>
          </a:xfrm>
          <a:prstGeom prst="line">
            <a:avLst/>
          </a:prstGeom>
          <a:noFill/>
          <a:ln w="7938">
            <a:solidFill>
              <a:srgbClr val="44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7813" name="Rectangle 21"/>
          <p:cNvSpPr>
            <a:spLocks noChangeArrowheads="1"/>
          </p:cNvSpPr>
          <p:nvPr/>
        </p:nvSpPr>
        <p:spPr bwMode="auto">
          <a:xfrm>
            <a:off x="3275013" y="3392488"/>
            <a:ext cx="10160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Arial" charset="0"/>
              </a:rPr>
              <a:t>5</a:t>
            </a:r>
            <a:endParaRPr lang="en-US"/>
          </a:p>
        </p:txBody>
      </p:sp>
      <p:sp>
        <p:nvSpPr>
          <p:cNvPr id="417814" name="Line 22"/>
          <p:cNvSpPr>
            <a:spLocks noChangeShapeType="1"/>
          </p:cNvSpPr>
          <p:nvPr/>
        </p:nvSpPr>
        <p:spPr bwMode="auto">
          <a:xfrm flipH="1">
            <a:off x="3573463" y="3400425"/>
            <a:ext cx="76200" cy="76200"/>
          </a:xfrm>
          <a:prstGeom prst="line">
            <a:avLst/>
          </a:prstGeom>
          <a:noFill/>
          <a:ln w="7938">
            <a:solidFill>
              <a:srgbClr val="44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7815" name="Rectangle 23"/>
          <p:cNvSpPr>
            <a:spLocks noChangeArrowheads="1"/>
          </p:cNvSpPr>
          <p:nvPr/>
        </p:nvSpPr>
        <p:spPr bwMode="auto">
          <a:xfrm>
            <a:off x="3657600" y="3392488"/>
            <a:ext cx="10160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Arial" charset="0"/>
              </a:rPr>
              <a:t>5</a:t>
            </a:r>
            <a:endParaRPr lang="en-US"/>
          </a:p>
        </p:txBody>
      </p:sp>
      <p:sp>
        <p:nvSpPr>
          <p:cNvPr id="417816" name="Line 24"/>
          <p:cNvSpPr>
            <a:spLocks noChangeShapeType="1"/>
          </p:cNvSpPr>
          <p:nvPr/>
        </p:nvSpPr>
        <p:spPr bwMode="auto">
          <a:xfrm flipH="1">
            <a:off x="2455863" y="3673475"/>
            <a:ext cx="76200" cy="76200"/>
          </a:xfrm>
          <a:prstGeom prst="line">
            <a:avLst/>
          </a:prstGeom>
          <a:noFill/>
          <a:ln w="7938">
            <a:solidFill>
              <a:srgbClr val="44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7817" name="Rectangle 25"/>
          <p:cNvSpPr>
            <a:spLocks noChangeArrowheads="1"/>
          </p:cNvSpPr>
          <p:nvPr/>
        </p:nvSpPr>
        <p:spPr bwMode="auto">
          <a:xfrm>
            <a:off x="2541588" y="3359150"/>
            <a:ext cx="161925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Arial" charset="0"/>
              </a:rPr>
              <a:t>16</a:t>
            </a:r>
            <a:endParaRPr lang="en-US"/>
          </a:p>
        </p:txBody>
      </p:sp>
      <p:sp>
        <p:nvSpPr>
          <p:cNvPr id="417818" name="Rectangle 26"/>
          <p:cNvSpPr>
            <a:spLocks noChangeArrowheads="1"/>
          </p:cNvSpPr>
          <p:nvPr/>
        </p:nvSpPr>
        <p:spPr bwMode="auto">
          <a:xfrm>
            <a:off x="4006850" y="3767138"/>
            <a:ext cx="315913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RD1</a:t>
            </a:r>
            <a:endParaRPr lang="en-US"/>
          </a:p>
        </p:txBody>
      </p:sp>
      <p:sp>
        <p:nvSpPr>
          <p:cNvPr id="417819" name="Rectangle 27"/>
          <p:cNvSpPr>
            <a:spLocks noChangeArrowheads="1"/>
          </p:cNvSpPr>
          <p:nvPr/>
        </p:nvSpPr>
        <p:spPr bwMode="auto">
          <a:xfrm>
            <a:off x="4006850" y="4260850"/>
            <a:ext cx="315913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RD2</a:t>
            </a:r>
            <a:endParaRPr lang="en-US"/>
          </a:p>
        </p:txBody>
      </p:sp>
      <p:sp>
        <p:nvSpPr>
          <p:cNvPr id="417820" name="Rectangle 28"/>
          <p:cNvSpPr>
            <a:spLocks noChangeArrowheads="1"/>
          </p:cNvSpPr>
          <p:nvPr/>
        </p:nvSpPr>
        <p:spPr bwMode="auto">
          <a:xfrm>
            <a:off x="3128963" y="3613150"/>
            <a:ext cx="31591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RN1</a:t>
            </a:r>
            <a:endParaRPr lang="en-US"/>
          </a:p>
        </p:txBody>
      </p:sp>
      <p:sp>
        <p:nvSpPr>
          <p:cNvPr id="417821" name="Rectangle 29"/>
          <p:cNvSpPr>
            <a:spLocks noChangeArrowheads="1"/>
          </p:cNvSpPr>
          <p:nvPr/>
        </p:nvSpPr>
        <p:spPr bwMode="auto">
          <a:xfrm>
            <a:off x="3513138" y="3613150"/>
            <a:ext cx="31591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RN2</a:t>
            </a:r>
            <a:endParaRPr lang="en-US"/>
          </a:p>
        </p:txBody>
      </p:sp>
      <p:sp>
        <p:nvSpPr>
          <p:cNvPr id="417822" name="Rectangle 30"/>
          <p:cNvSpPr>
            <a:spLocks noChangeArrowheads="1"/>
          </p:cNvSpPr>
          <p:nvPr/>
        </p:nvSpPr>
        <p:spPr bwMode="auto">
          <a:xfrm>
            <a:off x="3897313" y="3613150"/>
            <a:ext cx="26511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WN</a:t>
            </a:r>
            <a:endParaRPr lang="en-US"/>
          </a:p>
        </p:txBody>
      </p:sp>
      <p:sp>
        <p:nvSpPr>
          <p:cNvPr id="417823" name="Rectangle 31"/>
          <p:cNvSpPr>
            <a:spLocks noChangeArrowheads="1"/>
          </p:cNvSpPr>
          <p:nvPr/>
        </p:nvSpPr>
        <p:spPr bwMode="auto">
          <a:xfrm>
            <a:off x="2976563" y="4073525"/>
            <a:ext cx="26511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WD</a:t>
            </a:r>
            <a:endParaRPr lang="en-US"/>
          </a:p>
        </p:txBody>
      </p:sp>
      <p:sp>
        <p:nvSpPr>
          <p:cNvPr id="417824" name="Rectangle 32"/>
          <p:cNvSpPr>
            <a:spLocks noChangeArrowheads="1"/>
          </p:cNvSpPr>
          <p:nvPr/>
        </p:nvSpPr>
        <p:spPr bwMode="auto">
          <a:xfrm>
            <a:off x="3113088" y="3860800"/>
            <a:ext cx="10740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Register File</a:t>
            </a:r>
            <a:endParaRPr lang="en-US" sz="1400" dirty="0"/>
          </a:p>
        </p:txBody>
      </p:sp>
      <p:sp>
        <p:nvSpPr>
          <p:cNvPr id="417825" name="Freeform 33"/>
          <p:cNvSpPr>
            <a:spLocks/>
          </p:cNvSpPr>
          <p:nvPr/>
        </p:nvSpPr>
        <p:spPr bwMode="auto">
          <a:xfrm>
            <a:off x="5491163" y="3597275"/>
            <a:ext cx="460375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0"/>
              </a:cxn>
              <a:cxn ang="0">
                <a:pos x="48" y="338"/>
              </a:cxn>
              <a:cxn ang="0">
                <a:pos x="0" y="386"/>
              </a:cxn>
              <a:cxn ang="0">
                <a:pos x="0" y="676"/>
              </a:cxn>
              <a:cxn ang="0">
                <a:pos x="290" y="531"/>
              </a:cxn>
              <a:cxn ang="0">
                <a:pos x="290" y="145"/>
              </a:cxn>
              <a:cxn ang="0">
                <a:pos x="0" y="0"/>
              </a:cxn>
            </a:cxnLst>
            <a:rect l="0" t="0" r="r" b="b"/>
            <a:pathLst>
              <a:path w="290" h="676">
                <a:moveTo>
                  <a:pt x="0" y="0"/>
                </a:moveTo>
                <a:lnTo>
                  <a:pt x="0" y="290"/>
                </a:lnTo>
                <a:lnTo>
                  <a:pt x="48" y="338"/>
                </a:lnTo>
                <a:lnTo>
                  <a:pt x="0" y="386"/>
                </a:lnTo>
                <a:lnTo>
                  <a:pt x="0" y="676"/>
                </a:lnTo>
                <a:lnTo>
                  <a:pt x="290" y="531"/>
                </a:lnTo>
                <a:lnTo>
                  <a:pt x="290" y="14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7826" name="Freeform 34"/>
          <p:cNvSpPr>
            <a:spLocks/>
          </p:cNvSpPr>
          <p:nvPr/>
        </p:nvSpPr>
        <p:spPr bwMode="auto">
          <a:xfrm>
            <a:off x="5508625" y="3613150"/>
            <a:ext cx="460375" cy="1074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0"/>
              </a:cxn>
              <a:cxn ang="0">
                <a:pos x="48" y="339"/>
              </a:cxn>
              <a:cxn ang="0">
                <a:pos x="0" y="387"/>
              </a:cxn>
              <a:cxn ang="0">
                <a:pos x="0" y="677"/>
              </a:cxn>
              <a:cxn ang="0">
                <a:pos x="290" y="532"/>
              </a:cxn>
              <a:cxn ang="0">
                <a:pos x="290" y="145"/>
              </a:cxn>
              <a:cxn ang="0">
                <a:pos x="0" y="0"/>
              </a:cxn>
            </a:cxnLst>
            <a:rect l="0" t="0" r="r" b="b"/>
            <a:pathLst>
              <a:path w="290" h="677">
                <a:moveTo>
                  <a:pt x="0" y="0"/>
                </a:moveTo>
                <a:lnTo>
                  <a:pt x="0" y="290"/>
                </a:lnTo>
                <a:lnTo>
                  <a:pt x="48" y="339"/>
                </a:lnTo>
                <a:lnTo>
                  <a:pt x="0" y="387"/>
                </a:lnTo>
                <a:lnTo>
                  <a:pt x="0" y="677"/>
                </a:lnTo>
                <a:lnTo>
                  <a:pt x="290" y="532"/>
                </a:lnTo>
                <a:lnTo>
                  <a:pt x="290" y="145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297363" y="3775075"/>
            <a:ext cx="1201737" cy="103188"/>
            <a:chOff x="2707" y="2538"/>
            <a:chExt cx="757" cy="65"/>
          </a:xfrm>
        </p:grpSpPr>
        <p:sp>
          <p:nvSpPr>
            <p:cNvPr id="417828" name="Freeform 36"/>
            <p:cNvSpPr>
              <a:spLocks/>
            </p:cNvSpPr>
            <p:nvPr/>
          </p:nvSpPr>
          <p:spPr bwMode="auto">
            <a:xfrm>
              <a:off x="3389" y="2538"/>
              <a:ext cx="75" cy="65"/>
            </a:xfrm>
            <a:custGeom>
              <a:avLst/>
              <a:gdLst/>
              <a:ahLst/>
              <a:cxnLst>
                <a:cxn ang="0">
                  <a:pos x="75" y="33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75" y="33"/>
                </a:cxn>
              </a:cxnLst>
              <a:rect l="0" t="0" r="r" b="b"/>
              <a:pathLst>
                <a:path w="75" h="6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7829" name="Line 37"/>
            <p:cNvSpPr>
              <a:spLocks noChangeShapeType="1"/>
            </p:cNvSpPr>
            <p:nvPr/>
          </p:nvSpPr>
          <p:spPr bwMode="auto">
            <a:xfrm flipH="1">
              <a:off x="2707" y="2571"/>
              <a:ext cx="72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7830" name="Line 38"/>
          <p:cNvSpPr>
            <a:spLocks noChangeShapeType="1"/>
          </p:cNvSpPr>
          <p:nvPr/>
        </p:nvSpPr>
        <p:spPr bwMode="auto">
          <a:xfrm flipH="1">
            <a:off x="5951538" y="4133850"/>
            <a:ext cx="5715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7831" name="Rectangle 39"/>
          <p:cNvSpPr>
            <a:spLocks noChangeArrowheads="1"/>
          </p:cNvSpPr>
          <p:nvPr/>
        </p:nvSpPr>
        <p:spPr bwMode="auto">
          <a:xfrm>
            <a:off x="5559425" y="3860800"/>
            <a:ext cx="36869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ALU</a:t>
            </a:r>
            <a:endParaRPr lang="en-US" sz="1400" dirty="0"/>
          </a:p>
        </p:txBody>
      </p:sp>
      <p:sp>
        <p:nvSpPr>
          <p:cNvPr id="417832" name="Line 40"/>
          <p:cNvSpPr>
            <a:spLocks noChangeShapeType="1"/>
          </p:cNvSpPr>
          <p:nvPr/>
        </p:nvSpPr>
        <p:spPr bwMode="auto">
          <a:xfrm flipH="1">
            <a:off x="2686050" y="6086475"/>
            <a:ext cx="64119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7833" name="Line 41"/>
          <p:cNvSpPr>
            <a:spLocks noChangeShapeType="1"/>
          </p:cNvSpPr>
          <p:nvPr/>
        </p:nvSpPr>
        <p:spPr bwMode="auto">
          <a:xfrm>
            <a:off x="9097963" y="4935538"/>
            <a:ext cx="1587" cy="11509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7834" name="Line 42"/>
          <p:cNvSpPr>
            <a:spLocks noChangeShapeType="1"/>
          </p:cNvSpPr>
          <p:nvPr/>
        </p:nvSpPr>
        <p:spPr bwMode="auto">
          <a:xfrm>
            <a:off x="2686050" y="4133850"/>
            <a:ext cx="1588" cy="19526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7835" name="Line 43"/>
          <p:cNvSpPr>
            <a:spLocks noChangeShapeType="1"/>
          </p:cNvSpPr>
          <p:nvPr/>
        </p:nvSpPr>
        <p:spPr bwMode="auto">
          <a:xfrm flipH="1">
            <a:off x="2038350" y="3289300"/>
            <a:ext cx="1952625" cy="1588"/>
          </a:xfrm>
          <a:prstGeom prst="line">
            <a:avLst/>
          </a:prstGeom>
          <a:noFill/>
          <a:ln w="25400">
            <a:solidFill>
              <a:srgbClr val="44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4297363" y="4270375"/>
            <a:ext cx="819150" cy="101600"/>
            <a:chOff x="2707" y="2850"/>
            <a:chExt cx="516" cy="64"/>
          </a:xfrm>
        </p:grpSpPr>
        <p:sp>
          <p:nvSpPr>
            <p:cNvPr id="417837" name="Freeform 45"/>
            <p:cNvSpPr>
              <a:spLocks/>
            </p:cNvSpPr>
            <p:nvPr/>
          </p:nvSpPr>
          <p:spPr bwMode="auto">
            <a:xfrm>
              <a:off x="3148" y="2850"/>
              <a:ext cx="75" cy="64"/>
            </a:xfrm>
            <a:custGeom>
              <a:avLst/>
              <a:gdLst/>
              <a:ahLst/>
              <a:cxnLst>
                <a:cxn ang="0">
                  <a:pos x="75" y="32"/>
                </a:cxn>
                <a:cxn ang="0">
                  <a:pos x="0" y="64"/>
                </a:cxn>
                <a:cxn ang="0">
                  <a:pos x="0" y="0"/>
                </a:cxn>
                <a:cxn ang="0">
                  <a:pos x="75" y="32"/>
                </a:cxn>
              </a:cxnLst>
              <a:rect l="0" t="0" r="r" b="b"/>
              <a:pathLst>
                <a:path w="75" h="64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7838" name="Line 46"/>
            <p:cNvSpPr>
              <a:spLocks noChangeShapeType="1"/>
            </p:cNvSpPr>
            <p:nvPr/>
          </p:nvSpPr>
          <p:spPr bwMode="auto">
            <a:xfrm flipH="1">
              <a:off x="2707" y="2882"/>
              <a:ext cx="47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4757738" y="4576763"/>
            <a:ext cx="358775" cy="103187"/>
            <a:chOff x="2997" y="3043"/>
            <a:chExt cx="226" cy="65"/>
          </a:xfrm>
        </p:grpSpPr>
        <p:sp>
          <p:nvSpPr>
            <p:cNvPr id="417840" name="Freeform 48"/>
            <p:cNvSpPr>
              <a:spLocks/>
            </p:cNvSpPr>
            <p:nvPr/>
          </p:nvSpPr>
          <p:spPr bwMode="auto">
            <a:xfrm>
              <a:off x="3148" y="3043"/>
              <a:ext cx="75" cy="65"/>
            </a:xfrm>
            <a:custGeom>
              <a:avLst/>
              <a:gdLst/>
              <a:ahLst/>
              <a:cxnLst>
                <a:cxn ang="0">
                  <a:pos x="75" y="33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75" y="33"/>
                </a:cxn>
              </a:cxnLst>
              <a:rect l="0" t="0" r="r" b="b"/>
              <a:pathLst>
                <a:path w="75" h="6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7841" name="Line 49"/>
            <p:cNvSpPr>
              <a:spLocks noChangeShapeType="1"/>
            </p:cNvSpPr>
            <p:nvPr/>
          </p:nvSpPr>
          <p:spPr bwMode="auto">
            <a:xfrm flipH="1">
              <a:off x="2997" y="3076"/>
              <a:ext cx="18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7842" name="Line 50"/>
          <p:cNvSpPr>
            <a:spLocks noChangeShapeType="1"/>
          </p:cNvSpPr>
          <p:nvPr/>
        </p:nvSpPr>
        <p:spPr bwMode="auto">
          <a:xfrm>
            <a:off x="4757738" y="3094038"/>
            <a:ext cx="1587" cy="19954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3884613" y="4751388"/>
            <a:ext cx="263525" cy="728662"/>
            <a:chOff x="2447" y="3153"/>
            <a:chExt cx="166" cy="459"/>
          </a:xfrm>
        </p:grpSpPr>
        <p:sp>
          <p:nvSpPr>
            <p:cNvPr id="417844" name="AutoShape 52"/>
            <p:cNvSpPr>
              <a:spLocks noChangeArrowheads="1"/>
            </p:cNvSpPr>
            <p:nvPr/>
          </p:nvSpPr>
          <p:spPr bwMode="auto">
            <a:xfrm>
              <a:off x="2447" y="3153"/>
              <a:ext cx="166" cy="436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7845" name="Rectangle 53"/>
            <p:cNvSpPr>
              <a:spLocks noChangeArrowheads="1"/>
            </p:cNvSpPr>
            <p:nvPr/>
          </p:nvSpPr>
          <p:spPr bwMode="auto">
            <a:xfrm>
              <a:off x="2508" y="3172"/>
              <a:ext cx="91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/>
            </a:p>
          </p:txBody>
        </p:sp>
        <p:sp>
          <p:nvSpPr>
            <p:cNvPr id="417846" name="Rectangle 54"/>
            <p:cNvSpPr>
              <a:spLocks noChangeArrowheads="1"/>
            </p:cNvSpPr>
            <p:nvPr/>
          </p:nvSpPr>
          <p:spPr bwMode="auto">
            <a:xfrm>
              <a:off x="2508" y="3253"/>
              <a:ext cx="91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/>
            </a:p>
          </p:txBody>
        </p:sp>
        <p:sp>
          <p:nvSpPr>
            <p:cNvPr id="417847" name="Rectangle 55"/>
            <p:cNvSpPr>
              <a:spLocks noChangeArrowheads="1"/>
            </p:cNvSpPr>
            <p:nvPr/>
          </p:nvSpPr>
          <p:spPr bwMode="auto">
            <a:xfrm>
              <a:off x="2508" y="3333"/>
              <a:ext cx="91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/>
            </a:p>
          </p:txBody>
        </p:sp>
        <p:sp>
          <p:nvSpPr>
            <p:cNvPr id="417848" name="Rectangle 56"/>
            <p:cNvSpPr>
              <a:spLocks noChangeArrowheads="1"/>
            </p:cNvSpPr>
            <p:nvPr/>
          </p:nvSpPr>
          <p:spPr bwMode="auto">
            <a:xfrm>
              <a:off x="2508" y="3414"/>
              <a:ext cx="97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/>
            </a:p>
          </p:txBody>
        </p:sp>
        <p:sp>
          <p:nvSpPr>
            <p:cNvPr id="417849" name="Rectangle 57"/>
            <p:cNvSpPr>
              <a:spLocks noChangeArrowheads="1"/>
            </p:cNvSpPr>
            <p:nvPr/>
          </p:nvSpPr>
          <p:spPr bwMode="auto">
            <a:xfrm>
              <a:off x="2508" y="3494"/>
              <a:ext cx="97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/>
            </a:p>
          </p:txBody>
        </p:sp>
      </p:grpSp>
      <p:sp>
        <p:nvSpPr>
          <p:cNvPr id="417850" name="Line 58"/>
          <p:cNvSpPr>
            <a:spLocks noChangeShapeType="1"/>
          </p:cNvSpPr>
          <p:nvPr/>
        </p:nvSpPr>
        <p:spPr bwMode="auto">
          <a:xfrm flipH="1">
            <a:off x="3606800" y="5054600"/>
            <a:ext cx="76200" cy="76200"/>
          </a:xfrm>
          <a:prstGeom prst="line">
            <a:avLst/>
          </a:prstGeom>
          <a:noFill/>
          <a:ln w="7938">
            <a:solidFill>
              <a:srgbClr val="44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7851" name="Rectangle 59"/>
          <p:cNvSpPr>
            <a:spLocks noChangeArrowheads="1"/>
          </p:cNvSpPr>
          <p:nvPr/>
        </p:nvSpPr>
        <p:spPr bwMode="auto">
          <a:xfrm>
            <a:off x="3614738" y="4927600"/>
            <a:ext cx="161925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Arial" charset="0"/>
              </a:rPr>
              <a:t>16</a:t>
            </a:r>
            <a:endParaRPr lang="en-US"/>
          </a:p>
        </p:txBody>
      </p: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2498725" y="5037138"/>
            <a:ext cx="1389063" cy="103187"/>
            <a:chOff x="1574" y="3333"/>
            <a:chExt cx="875" cy="65"/>
          </a:xfrm>
        </p:grpSpPr>
        <p:sp>
          <p:nvSpPr>
            <p:cNvPr id="417853" name="Freeform 61"/>
            <p:cNvSpPr>
              <a:spLocks/>
            </p:cNvSpPr>
            <p:nvPr/>
          </p:nvSpPr>
          <p:spPr bwMode="auto">
            <a:xfrm>
              <a:off x="2374" y="3333"/>
              <a:ext cx="75" cy="65"/>
            </a:xfrm>
            <a:custGeom>
              <a:avLst/>
              <a:gdLst/>
              <a:ahLst/>
              <a:cxnLst>
                <a:cxn ang="0">
                  <a:pos x="75" y="33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75" y="33"/>
                </a:cxn>
              </a:cxnLst>
              <a:rect l="0" t="0" r="r" b="b"/>
              <a:pathLst>
                <a:path w="75" h="6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4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7854" name="Line 62"/>
            <p:cNvSpPr>
              <a:spLocks noChangeShapeType="1"/>
            </p:cNvSpPr>
            <p:nvPr/>
          </p:nvSpPr>
          <p:spPr bwMode="auto">
            <a:xfrm flipH="1">
              <a:off x="1574" y="3366"/>
              <a:ext cx="838" cy="1"/>
            </a:xfrm>
            <a:prstGeom prst="line">
              <a:avLst/>
            </a:prstGeom>
            <a:noFill/>
            <a:ln w="25400">
              <a:solidFill>
                <a:srgbClr val="44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7855" name="Line 63"/>
          <p:cNvSpPr>
            <a:spLocks noChangeShapeType="1"/>
          </p:cNvSpPr>
          <p:nvPr/>
        </p:nvSpPr>
        <p:spPr bwMode="auto">
          <a:xfrm flipH="1">
            <a:off x="4221163" y="5054600"/>
            <a:ext cx="76200" cy="762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7856" name="Rectangle 64"/>
          <p:cNvSpPr>
            <a:spLocks noChangeArrowheads="1"/>
          </p:cNvSpPr>
          <p:nvPr/>
        </p:nvSpPr>
        <p:spPr bwMode="auto">
          <a:xfrm>
            <a:off x="4195763" y="4927600"/>
            <a:ext cx="161925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Arial" charset="0"/>
              </a:rPr>
              <a:t>32</a:t>
            </a:r>
            <a:endParaRPr lang="en-US"/>
          </a:p>
        </p:txBody>
      </p:sp>
      <p:sp>
        <p:nvSpPr>
          <p:cNvPr id="417857" name="Line 65"/>
          <p:cNvSpPr>
            <a:spLocks noChangeShapeType="1"/>
          </p:cNvSpPr>
          <p:nvPr/>
        </p:nvSpPr>
        <p:spPr bwMode="auto">
          <a:xfrm flipH="1">
            <a:off x="4143375" y="5089525"/>
            <a:ext cx="61436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7858" name="Line 66"/>
          <p:cNvSpPr>
            <a:spLocks noChangeShapeType="1"/>
          </p:cNvSpPr>
          <p:nvPr/>
        </p:nvSpPr>
        <p:spPr bwMode="auto">
          <a:xfrm>
            <a:off x="2498725" y="3289300"/>
            <a:ext cx="1588" cy="1800225"/>
          </a:xfrm>
          <a:prstGeom prst="line">
            <a:avLst/>
          </a:prstGeom>
          <a:noFill/>
          <a:ln w="25400">
            <a:solidFill>
              <a:srgbClr val="44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7859" name="Rectangle 67"/>
          <p:cNvSpPr>
            <a:spLocks noChangeArrowheads="1"/>
          </p:cNvSpPr>
          <p:nvPr/>
        </p:nvSpPr>
        <p:spPr bwMode="auto">
          <a:xfrm>
            <a:off x="6757988" y="4248150"/>
            <a:ext cx="1150937" cy="10747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7860" name="Line 68"/>
          <p:cNvSpPr>
            <a:spLocks noChangeShapeType="1"/>
          </p:cNvSpPr>
          <p:nvPr/>
        </p:nvSpPr>
        <p:spPr bwMode="auto">
          <a:xfrm flipH="1">
            <a:off x="8867775" y="4935538"/>
            <a:ext cx="230188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7861" name="Rectangle 69"/>
          <p:cNvSpPr>
            <a:spLocks noChangeArrowheads="1"/>
          </p:cNvSpPr>
          <p:nvPr/>
        </p:nvSpPr>
        <p:spPr bwMode="auto">
          <a:xfrm>
            <a:off x="7691438" y="4721225"/>
            <a:ext cx="24765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RD</a:t>
            </a:r>
            <a:endParaRPr lang="en-US"/>
          </a:p>
        </p:txBody>
      </p:sp>
      <p:sp>
        <p:nvSpPr>
          <p:cNvPr id="417862" name="Rectangle 70"/>
          <p:cNvSpPr>
            <a:spLocks noChangeArrowheads="1"/>
          </p:cNvSpPr>
          <p:nvPr/>
        </p:nvSpPr>
        <p:spPr bwMode="auto">
          <a:xfrm>
            <a:off x="6813550" y="4994275"/>
            <a:ext cx="265113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WD</a:t>
            </a:r>
            <a:endParaRPr lang="en-US"/>
          </a:p>
        </p:txBody>
      </p:sp>
      <p:sp>
        <p:nvSpPr>
          <p:cNvPr id="417863" name="Rectangle 71"/>
          <p:cNvSpPr>
            <a:spLocks noChangeArrowheads="1"/>
          </p:cNvSpPr>
          <p:nvPr/>
        </p:nvSpPr>
        <p:spPr bwMode="auto">
          <a:xfrm>
            <a:off x="7137400" y="4586288"/>
            <a:ext cx="38792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Data</a:t>
            </a:r>
            <a:endParaRPr lang="en-US" sz="1400" dirty="0"/>
          </a:p>
        </p:txBody>
      </p:sp>
      <p:sp>
        <p:nvSpPr>
          <p:cNvPr id="417864" name="Rectangle 72"/>
          <p:cNvSpPr>
            <a:spLocks noChangeArrowheads="1"/>
          </p:cNvSpPr>
          <p:nvPr/>
        </p:nvSpPr>
        <p:spPr bwMode="auto">
          <a:xfrm>
            <a:off x="7018338" y="4740275"/>
            <a:ext cx="6876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Memory</a:t>
            </a:r>
            <a:endParaRPr lang="en-US" sz="1400" dirty="0"/>
          </a:p>
        </p:txBody>
      </p:sp>
      <p:grpSp>
        <p:nvGrpSpPr>
          <p:cNvPr id="11" name="Group 73"/>
          <p:cNvGrpSpPr>
            <a:grpSpLocks/>
          </p:cNvGrpSpPr>
          <p:nvPr/>
        </p:nvGrpSpPr>
        <p:grpSpPr bwMode="auto">
          <a:xfrm>
            <a:off x="6523038" y="4424363"/>
            <a:ext cx="238125" cy="101600"/>
            <a:chOff x="4109" y="2947"/>
            <a:chExt cx="150" cy="64"/>
          </a:xfrm>
        </p:grpSpPr>
        <p:sp>
          <p:nvSpPr>
            <p:cNvPr id="417866" name="Freeform 74"/>
            <p:cNvSpPr>
              <a:spLocks/>
            </p:cNvSpPr>
            <p:nvPr/>
          </p:nvSpPr>
          <p:spPr bwMode="auto">
            <a:xfrm>
              <a:off x="4184" y="2947"/>
              <a:ext cx="75" cy="64"/>
            </a:xfrm>
            <a:custGeom>
              <a:avLst/>
              <a:gdLst/>
              <a:ahLst/>
              <a:cxnLst>
                <a:cxn ang="0">
                  <a:pos x="75" y="32"/>
                </a:cxn>
                <a:cxn ang="0">
                  <a:pos x="0" y="64"/>
                </a:cxn>
                <a:cxn ang="0">
                  <a:pos x="0" y="0"/>
                </a:cxn>
                <a:cxn ang="0">
                  <a:pos x="75" y="32"/>
                </a:cxn>
              </a:cxnLst>
              <a:rect l="0" t="0" r="r" b="b"/>
              <a:pathLst>
                <a:path w="75" h="64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7867" name="Line 75"/>
            <p:cNvSpPr>
              <a:spLocks noChangeShapeType="1"/>
            </p:cNvSpPr>
            <p:nvPr/>
          </p:nvSpPr>
          <p:spPr bwMode="auto">
            <a:xfrm flipH="1">
              <a:off x="4109" y="2979"/>
              <a:ext cx="11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7868" name="Rectangle 76"/>
          <p:cNvSpPr>
            <a:spLocks noChangeArrowheads="1"/>
          </p:cNvSpPr>
          <p:nvPr/>
        </p:nvSpPr>
        <p:spPr bwMode="auto">
          <a:xfrm>
            <a:off x="6813550" y="4414838"/>
            <a:ext cx="417513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ADDR</a:t>
            </a:r>
            <a:endParaRPr lang="en-US"/>
          </a:p>
        </p:txBody>
      </p:sp>
      <p:sp>
        <p:nvSpPr>
          <p:cNvPr id="417869" name="Line 77"/>
          <p:cNvSpPr>
            <a:spLocks noChangeShapeType="1"/>
          </p:cNvSpPr>
          <p:nvPr/>
        </p:nvSpPr>
        <p:spPr bwMode="auto">
          <a:xfrm>
            <a:off x="6523038" y="4133850"/>
            <a:ext cx="1587" cy="14589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7870" name="Line 78"/>
          <p:cNvSpPr>
            <a:spLocks noChangeShapeType="1"/>
          </p:cNvSpPr>
          <p:nvPr/>
        </p:nvSpPr>
        <p:spPr bwMode="auto">
          <a:xfrm flipH="1">
            <a:off x="3956050" y="3400425"/>
            <a:ext cx="77788" cy="76200"/>
          </a:xfrm>
          <a:prstGeom prst="line">
            <a:avLst/>
          </a:prstGeom>
          <a:noFill/>
          <a:ln w="7938">
            <a:solidFill>
              <a:srgbClr val="44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7871" name="Rectangle 79"/>
          <p:cNvSpPr>
            <a:spLocks noChangeArrowheads="1"/>
          </p:cNvSpPr>
          <p:nvPr/>
        </p:nvSpPr>
        <p:spPr bwMode="auto">
          <a:xfrm>
            <a:off x="4041775" y="3392488"/>
            <a:ext cx="10160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Arial" charset="0"/>
              </a:rPr>
              <a:t>5</a:t>
            </a:r>
            <a:endParaRPr lang="en-US"/>
          </a:p>
        </p:txBody>
      </p:sp>
      <p:grpSp>
        <p:nvGrpSpPr>
          <p:cNvPr id="12" name="Group 80"/>
          <p:cNvGrpSpPr>
            <a:grpSpLocks/>
          </p:cNvGrpSpPr>
          <p:nvPr/>
        </p:nvGrpSpPr>
        <p:grpSpPr bwMode="auto">
          <a:xfrm>
            <a:off x="3956050" y="3297238"/>
            <a:ext cx="85725" cy="307975"/>
            <a:chOff x="2492" y="2237"/>
            <a:chExt cx="54" cy="194"/>
          </a:xfrm>
        </p:grpSpPr>
        <p:sp>
          <p:nvSpPr>
            <p:cNvPr id="417873" name="Freeform 81"/>
            <p:cNvSpPr>
              <a:spLocks/>
            </p:cNvSpPr>
            <p:nvPr/>
          </p:nvSpPr>
          <p:spPr bwMode="auto">
            <a:xfrm>
              <a:off x="2492" y="2366"/>
              <a:ext cx="54" cy="65"/>
            </a:xfrm>
            <a:custGeom>
              <a:avLst/>
              <a:gdLst/>
              <a:ahLst/>
              <a:cxnLst>
                <a:cxn ang="0">
                  <a:pos x="27" y="65"/>
                </a:cxn>
                <a:cxn ang="0">
                  <a:pos x="0" y="0"/>
                </a:cxn>
                <a:cxn ang="0">
                  <a:pos x="54" y="0"/>
                </a:cxn>
                <a:cxn ang="0">
                  <a:pos x="27" y="65"/>
                </a:cxn>
              </a:cxnLst>
              <a:rect l="0" t="0" r="r" b="b"/>
              <a:pathLst>
                <a:path w="54" h="65">
                  <a:moveTo>
                    <a:pt x="27" y="65"/>
                  </a:moveTo>
                  <a:lnTo>
                    <a:pt x="0" y="0"/>
                  </a:lnTo>
                  <a:lnTo>
                    <a:pt x="54" y="0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4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7874" name="Line 82"/>
            <p:cNvSpPr>
              <a:spLocks noChangeShapeType="1"/>
            </p:cNvSpPr>
            <p:nvPr/>
          </p:nvSpPr>
          <p:spPr bwMode="auto">
            <a:xfrm>
              <a:off x="2519" y="2237"/>
              <a:ext cx="1" cy="172"/>
            </a:xfrm>
            <a:prstGeom prst="line">
              <a:avLst/>
            </a:prstGeom>
            <a:noFill/>
            <a:ln w="17463">
              <a:solidFill>
                <a:srgbClr val="44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3" name="Group 83"/>
          <p:cNvGrpSpPr>
            <a:grpSpLocks/>
          </p:cNvGrpSpPr>
          <p:nvPr/>
        </p:nvGrpSpPr>
        <p:grpSpPr bwMode="auto">
          <a:xfrm>
            <a:off x="5295900" y="4424363"/>
            <a:ext cx="203200" cy="101600"/>
            <a:chOff x="3336" y="2947"/>
            <a:chExt cx="128" cy="64"/>
          </a:xfrm>
        </p:grpSpPr>
        <p:sp>
          <p:nvSpPr>
            <p:cNvPr id="417876" name="Freeform 84"/>
            <p:cNvSpPr>
              <a:spLocks/>
            </p:cNvSpPr>
            <p:nvPr/>
          </p:nvSpPr>
          <p:spPr bwMode="auto">
            <a:xfrm>
              <a:off x="3389" y="2947"/>
              <a:ext cx="75" cy="64"/>
            </a:xfrm>
            <a:custGeom>
              <a:avLst/>
              <a:gdLst/>
              <a:ahLst/>
              <a:cxnLst>
                <a:cxn ang="0">
                  <a:pos x="75" y="32"/>
                </a:cxn>
                <a:cxn ang="0">
                  <a:pos x="0" y="64"/>
                </a:cxn>
                <a:cxn ang="0">
                  <a:pos x="0" y="0"/>
                </a:cxn>
                <a:cxn ang="0">
                  <a:pos x="75" y="32"/>
                </a:cxn>
              </a:cxnLst>
              <a:rect l="0" t="0" r="r" b="b"/>
              <a:pathLst>
                <a:path w="75" h="64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7877" name="Line 85"/>
            <p:cNvSpPr>
              <a:spLocks noChangeShapeType="1"/>
            </p:cNvSpPr>
            <p:nvPr/>
          </p:nvSpPr>
          <p:spPr bwMode="auto">
            <a:xfrm flipH="1">
              <a:off x="3336" y="2979"/>
              <a:ext cx="9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7878" name="Rectangle 86"/>
          <p:cNvSpPr>
            <a:spLocks noChangeArrowheads="1"/>
          </p:cNvSpPr>
          <p:nvPr/>
        </p:nvSpPr>
        <p:spPr bwMode="auto">
          <a:xfrm>
            <a:off x="2703513" y="3144838"/>
            <a:ext cx="74136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440000"/>
                </a:solidFill>
                <a:latin typeface="Arial" charset="0"/>
              </a:rPr>
              <a:t>Instruction </a:t>
            </a:r>
            <a:endParaRPr lang="en-US"/>
          </a:p>
        </p:txBody>
      </p:sp>
      <p:sp>
        <p:nvSpPr>
          <p:cNvPr id="417879" name="Rectangle 87"/>
          <p:cNvSpPr>
            <a:spLocks noChangeArrowheads="1"/>
          </p:cNvSpPr>
          <p:nvPr/>
        </p:nvSpPr>
        <p:spPr bwMode="auto">
          <a:xfrm>
            <a:off x="3394075" y="3154363"/>
            <a:ext cx="153988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440000"/>
                </a:solidFill>
                <a:latin typeface="Courier New" pitchFamily="49" charset="0"/>
              </a:rPr>
              <a:t>I</a:t>
            </a:r>
            <a:endParaRPr lang="en-US"/>
          </a:p>
        </p:txBody>
      </p:sp>
      <p:sp>
        <p:nvSpPr>
          <p:cNvPr id="417880" name="Line 88"/>
          <p:cNvSpPr>
            <a:spLocks noChangeShapeType="1"/>
          </p:cNvSpPr>
          <p:nvPr/>
        </p:nvSpPr>
        <p:spPr bwMode="auto">
          <a:xfrm flipH="1">
            <a:off x="2071688" y="3246438"/>
            <a:ext cx="77787" cy="77787"/>
          </a:xfrm>
          <a:prstGeom prst="line">
            <a:avLst/>
          </a:prstGeom>
          <a:noFill/>
          <a:ln w="7938">
            <a:solidFill>
              <a:srgbClr val="44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7881" name="Rectangle 89"/>
          <p:cNvSpPr>
            <a:spLocks noChangeArrowheads="1"/>
          </p:cNvSpPr>
          <p:nvPr/>
        </p:nvSpPr>
        <p:spPr bwMode="auto">
          <a:xfrm>
            <a:off x="2081213" y="3316288"/>
            <a:ext cx="16192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Arial" charset="0"/>
              </a:rPr>
              <a:t>32</a:t>
            </a:r>
            <a:endParaRPr lang="en-US"/>
          </a:p>
        </p:txBody>
      </p:sp>
      <p:grpSp>
        <p:nvGrpSpPr>
          <p:cNvPr id="14" name="Group 90"/>
          <p:cNvGrpSpPr>
            <a:grpSpLocks/>
          </p:cNvGrpSpPr>
          <p:nvPr/>
        </p:nvGrpSpPr>
        <p:grpSpPr bwMode="auto">
          <a:xfrm>
            <a:off x="5099050" y="4210050"/>
            <a:ext cx="169863" cy="554038"/>
            <a:chOff x="3212" y="2812"/>
            <a:chExt cx="107" cy="349"/>
          </a:xfrm>
        </p:grpSpPr>
        <p:sp>
          <p:nvSpPr>
            <p:cNvPr id="417883" name="Freeform 91"/>
            <p:cNvSpPr>
              <a:spLocks/>
            </p:cNvSpPr>
            <p:nvPr/>
          </p:nvSpPr>
          <p:spPr bwMode="auto">
            <a:xfrm>
              <a:off x="3212" y="2812"/>
              <a:ext cx="97" cy="3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9"/>
                </a:cxn>
                <a:cxn ang="0">
                  <a:pos x="97" y="269"/>
                </a:cxn>
                <a:cxn ang="0">
                  <a:pos x="97" y="76"/>
                </a:cxn>
                <a:cxn ang="0">
                  <a:pos x="0" y="0"/>
                </a:cxn>
              </a:cxnLst>
              <a:rect l="0" t="0" r="r" b="b"/>
              <a:pathLst>
                <a:path w="97" h="339">
                  <a:moveTo>
                    <a:pt x="0" y="0"/>
                  </a:moveTo>
                  <a:lnTo>
                    <a:pt x="0" y="339"/>
                  </a:lnTo>
                  <a:lnTo>
                    <a:pt x="97" y="269"/>
                  </a:lnTo>
                  <a:lnTo>
                    <a:pt x="97" y="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7884" name="Freeform 92"/>
            <p:cNvSpPr>
              <a:spLocks/>
            </p:cNvSpPr>
            <p:nvPr/>
          </p:nvSpPr>
          <p:spPr bwMode="auto">
            <a:xfrm>
              <a:off x="3223" y="2823"/>
              <a:ext cx="96" cy="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8"/>
                </a:cxn>
                <a:cxn ang="0">
                  <a:pos x="96" y="269"/>
                </a:cxn>
                <a:cxn ang="0">
                  <a:pos x="96" y="75"/>
                </a:cxn>
                <a:cxn ang="0">
                  <a:pos x="0" y="0"/>
                </a:cxn>
              </a:cxnLst>
              <a:rect l="0" t="0" r="r" b="b"/>
              <a:pathLst>
                <a:path w="96" h="338">
                  <a:moveTo>
                    <a:pt x="0" y="0"/>
                  </a:moveTo>
                  <a:lnTo>
                    <a:pt x="0" y="338"/>
                  </a:lnTo>
                  <a:lnTo>
                    <a:pt x="96" y="269"/>
                  </a:lnTo>
                  <a:lnTo>
                    <a:pt x="96" y="7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7885" name="Rectangle 93"/>
            <p:cNvSpPr>
              <a:spLocks noChangeArrowheads="1"/>
            </p:cNvSpPr>
            <p:nvPr/>
          </p:nvSpPr>
          <p:spPr bwMode="auto">
            <a:xfrm>
              <a:off x="3244" y="2893"/>
              <a:ext cx="7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/>
            </a:p>
          </p:txBody>
        </p:sp>
        <p:sp>
          <p:nvSpPr>
            <p:cNvPr id="417886" name="Rectangle 94"/>
            <p:cNvSpPr>
              <a:spLocks noChangeArrowheads="1"/>
            </p:cNvSpPr>
            <p:nvPr/>
          </p:nvSpPr>
          <p:spPr bwMode="auto">
            <a:xfrm>
              <a:off x="3244" y="2957"/>
              <a:ext cx="64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/>
            </a:p>
          </p:txBody>
        </p:sp>
        <p:sp>
          <p:nvSpPr>
            <p:cNvPr id="417887" name="Rectangle 95"/>
            <p:cNvSpPr>
              <a:spLocks noChangeArrowheads="1"/>
            </p:cNvSpPr>
            <p:nvPr/>
          </p:nvSpPr>
          <p:spPr bwMode="auto">
            <a:xfrm>
              <a:off x="3250" y="3022"/>
              <a:ext cx="64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/>
            </a:p>
          </p:txBody>
        </p:sp>
      </p:grpSp>
      <p:grpSp>
        <p:nvGrpSpPr>
          <p:cNvPr id="15" name="Group 96"/>
          <p:cNvGrpSpPr>
            <a:grpSpLocks/>
          </p:cNvGrpSpPr>
          <p:nvPr/>
        </p:nvGrpSpPr>
        <p:grpSpPr bwMode="auto">
          <a:xfrm>
            <a:off x="7904163" y="4730750"/>
            <a:ext cx="776287" cy="101600"/>
            <a:chOff x="4979" y="3140"/>
            <a:chExt cx="489" cy="64"/>
          </a:xfrm>
        </p:grpSpPr>
        <p:sp>
          <p:nvSpPr>
            <p:cNvPr id="417889" name="Freeform 97"/>
            <p:cNvSpPr>
              <a:spLocks/>
            </p:cNvSpPr>
            <p:nvPr/>
          </p:nvSpPr>
          <p:spPr bwMode="auto">
            <a:xfrm>
              <a:off x="5393" y="3140"/>
              <a:ext cx="75" cy="64"/>
            </a:xfrm>
            <a:custGeom>
              <a:avLst/>
              <a:gdLst/>
              <a:ahLst/>
              <a:cxnLst>
                <a:cxn ang="0">
                  <a:pos x="75" y="32"/>
                </a:cxn>
                <a:cxn ang="0">
                  <a:pos x="0" y="64"/>
                </a:cxn>
                <a:cxn ang="0">
                  <a:pos x="0" y="0"/>
                </a:cxn>
                <a:cxn ang="0">
                  <a:pos x="75" y="32"/>
                </a:cxn>
              </a:cxnLst>
              <a:rect l="0" t="0" r="r" b="b"/>
              <a:pathLst>
                <a:path w="75" h="64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7890" name="Line 98"/>
            <p:cNvSpPr>
              <a:spLocks noChangeShapeType="1"/>
            </p:cNvSpPr>
            <p:nvPr/>
          </p:nvSpPr>
          <p:spPr bwMode="auto">
            <a:xfrm flipH="1">
              <a:off x="4979" y="3172"/>
              <a:ext cx="45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6" name="Group 99"/>
          <p:cNvGrpSpPr>
            <a:grpSpLocks/>
          </p:cNvGrpSpPr>
          <p:nvPr/>
        </p:nvGrpSpPr>
        <p:grpSpPr bwMode="auto">
          <a:xfrm>
            <a:off x="8364538" y="5003800"/>
            <a:ext cx="358775" cy="101600"/>
            <a:chOff x="5269" y="3312"/>
            <a:chExt cx="226" cy="64"/>
          </a:xfrm>
        </p:grpSpPr>
        <p:sp>
          <p:nvSpPr>
            <p:cNvPr id="417892" name="Freeform 100"/>
            <p:cNvSpPr>
              <a:spLocks/>
            </p:cNvSpPr>
            <p:nvPr/>
          </p:nvSpPr>
          <p:spPr bwMode="auto">
            <a:xfrm>
              <a:off x="5420" y="3312"/>
              <a:ext cx="75" cy="64"/>
            </a:xfrm>
            <a:custGeom>
              <a:avLst/>
              <a:gdLst/>
              <a:ahLst/>
              <a:cxnLst>
                <a:cxn ang="0">
                  <a:pos x="75" y="32"/>
                </a:cxn>
                <a:cxn ang="0">
                  <a:pos x="0" y="64"/>
                </a:cxn>
                <a:cxn ang="0">
                  <a:pos x="0" y="0"/>
                </a:cxn>
                <a:cxn ang="0">
                  <a:pos x="75" y="32"/>
                </a:cxn>
              </a:cxnLst>
              <a:rect l="0" t="0" r="r" b="b"/>
              <a:pathLst>
                <a:path w="75" h="64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7893" name="Line 101"/>
            <p:cNvSpPr>
              <a:spLocks noChangeShapeType="1"/>
            </p:cNvSpPr>
            <p:nvPr/>
          </p:nvSpPr>
          <p:spPr bwMode="auto">
            <a:xfrm flipH="1">
              <a:off x="5269" y="3344"/>
              <a:ext cx="18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7" name="Group 102"/>
          <p:cNvGrpSpPr>
            <a:grpSpLocks/>
          </p:cNvGrpSpPr>
          <p:nvPr/>
        </p:nvGrpSpPr>
        <p:grpSpPr bwMode="auto">
          <a:xfrm>
            <a:off x="4876800" y="5003800"/>
            <a:ext cx="1884363" cy="101600"/>
            <a:chOff x="3072" y="3312"/>
            <a:chExt cx="1187" cy="64"/>
          </a:xfrm>
        </p:grpSpPr>
        <p:sp>
          <p:nvSpPr>
            <p:cNvPr id="417895" name="Freeform 103"/>
            <p:cNvSpPr>
              <a:spLocks/>
            </p:cNvSpPr>
            <p:nvPr/>
          </p:nvSpPr>
          <p:spPr bwMode="auto">
            <a:xfrm>
              <a:off x="4184" y="3312"/>
              <a:ext cx="75" cy="64"/>
            </a:xfrm>
            <a:custGeom>
              <a:avLst/>
              <a:gdLst/>
              <a:ahLst/>
              <a:cxnLst>
                <a:cxn ang="0">
                  <a:pos x="75" y="32"/>
                </a:cxn>
                <a:cxn ang="0">
                  <a:pos x="0" y="64"/>
                </a:cxn>
                <a:cxn ang="0">
                  <a:pos x="0" y="0"/>
                </a:cxn>
                <a:cxn ang="0">
                  <a:pos x="75" y="32"/>
                </a:cxn>
              </a:cxnLst>
              <a:rect l="0" t="0" r="r" b="b"/>
              <a:pathLst>
                <a:path w="75" h="64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7896" name="Line 104"/>
            <p:cNvSpPr>
              <a:spLocks noChangeShapeType="1"/>
            </p:cNvSpPr>
            <p:nvPr/>
          </p:nvSpPr>
          <p:spPr bwMode="auto">
            <a:xfrm flipH="1">
              <a:off x="3072" y="3344"/>
              <a:ext cx="115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7897" name="Line 105"/>
          <p:cNvSpPr>
            <a:spLocks noChangeShapeType="1"/>
          </p:cNvSpPr>
          <p:nvPr/>
        </p:nvSpPr>
        <p:spPr bwMode="auto">
          <a:xfrm>
            <a:off x="4876800" y="4321175"/>
            <a:ext cx="1588" cy="733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7898" name="Oval 106"/>
          <p:cNvSpPr>
            <a:spLocks noChangeArrowheads="1"/>
          </p:cNvSpPr>
          <p:nvPr/>
        </p:nvSpPr>
        <p:spPr bwMode="auto">
          <a:xfrm>
            <a:off x="4856163" y="4308475"/>
            <a:ext cx="42862" cy="34925"/>
          </a:xfrm>
          <a:prstGeom prst="ellipse">
            <a:avLst/>
          </a:prstGeom>
          <a:solidFill>
            <a:srgbClr val="44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7899" name="Line 107"/>
          <p:cNvSpPr>
            <a:spLocks noChangeShapeType="1"/>
          </p:cNvSpPr>
          <p:nvPr/>
        </p:nvSpPr>
        <p:spPr bwMode="auto">
          <a:xfrm flipH="1">
            <a:off x="6523038" y="5592763"/>
            <a:ext cx="18415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7900" name="Line 108"/>
          <p:cNvSpPr>
            <a:spLocks noChangeShapeType="1"/>
          </p:cNvSpPr>
          <p:nvPr/>
        </p:nvSpPr>
        <p:spPr bwMode="auto">
          <a:xfrm>
            <a:off x="8364538" y="5054600"/>
            <a:ext cx="1587" cy="538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18" name="Group 109"/>
          <p:cNvGrpSpPr>
            <a:grpSpLocks/>
          </p:cNvGrpSpPr>
          <p:nvPr/>
        </p:nvGrpSpPr>
        <p:grpSpPr bwMode="auto">
          <a:xfrm>
            <a:off x="5372100" y="3041650"/>
            <a:ext cx="315913" cy="103188"/>
            <a:chOff x="3384" y="2076"/>
            <a:chExt cx="199" cy="65"/>
          </a:xfrm>
        </p:grpSpPr>
        <p:sp>
          <p:nvSpPr>
            <p:cNvPr id="417902" name="Freeform 110"/>
            <p:cNvSpPr>
              <a:spLocks/>
            </p:cNvSpPr>
            <p:nvPr/>
          </p:nvSpPr>
          <p:spPr bwMode="auto">
            <a:xfrm>
              <a:off x="3507" y="2076"/>
              <a:ext cx="76" cy="65"/>
            </a:xfrm>
            <a:custGeom>
              <a:avLst/>
              <a:gdLst/>
              <a:ahLst/>
              <a:cxnLst>
                <a:cxn ang="0">
                  <a:pos x="76" y="33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76" y="33"/>
                </a:cxn>
              </a:cxnLst>
              <a:rect l="0" t="0" r="r" b="b"/>
              <a:pathLst>
                <a:path w="76" h="65">
                  <a:moveTo>
                    <a:pt x="76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7903" name="Line 111"/>
            <p:cNvSpPr>
              <a:spLocks noChangeShapeType="1"/>
            </p:cNvSpPr>
            <p:nvPr/>
          </p:nvSpPr>
          <p:spPr bwMode="auto">
            <a:xfrm flipH="1">
              <a:off x="3384" y="2109"/>
              <a:ext cx="16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7904" name="AutoShape 112"/>
          <p:cNvSpPr>
            <a:spLocks noChangeArrowheads="1"/>
          </p:cNvSpPr>
          <p:nvPr/>
        </p:nvSpPr>
        <p:spPr bwMode="auto">
          <a:xfrm>
            <a:off x="4992688" y="2943225"/>
            <a:ext cx="384175" cy="307975"/>
          </a:xfrm>
          <a:prstGeom prst="roundRect">
            <a:avLst>
              <a:gd name="adj" fmla="val 46153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7905" name="Rectangle 113"/>
          <p:cNvSpPr>
            <a:spLocks noChangeArrowheads="1"/>
          </p:cNvSpPr>
          <p:nvPr/>
        </p:nvSpPr>
        <p:spPr bwMode="auto">
          <a:xfrm>
            <a:off x="5013325" y="2998788"/>
            <a:ext cx="3222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&lt;&lt;2</a:t>
            </a:r>
            <a:endParaRPr lang="en-US" sz="1400" dirty="0"/>
          </a:p>
        </p:txBody>
      </p:sp>
      <p:grpSp>
        <p:nvGrpSpPr>
          <p:cNvPr id="19" name="Group 114"/>
          <p:cNvGrpSpPr>
            <a:grpSpLocks/>
          </p:cNvGrpSpPr>
          <p:nvPr/>
        </p:nvGrpSpPr>
        <p:grpSpPr bwMode="auto">
          <a:xfrm>
            <a:off x="1960563" y="2505075"/>
            <a:ext cx="3727450" cy="101600"/>
            <a:chOff x="1235" y="1738"/>
            <a:chExt cx="2348" cy="64"/>
          </a:xfrm>
        </p:grpSpPr>
        <p:sp>
          <p:nvSpPr>
            <p:cNvPr id="417907" name="Freeform 115"/>
            <p:cNvSpPr>
              <a:spLocks/>
            </p:cNvSpPr>
            <p:nvPr/>
          </p:nvSpPr>
          <p:spPr bwMode="auto">
            <a:xfrm>
              <a:off x="3507" y="1738"/>
              <a:ext cx="76" cy="64"/>
            </a:xfrm>
            <a:custGeom>
              <a:avLst/>
              <a:gdLst/>
              <a:ahLst/>
              <a:cxnLst>
                <a:cxn ang="0">
                  <a:pos x="76" y="32"/>
                </a:cxn>
                <a:cxn ang="0">
                  <a:pos x="0" y="64"/>
                </a:cxn>
                <a:cxn ang="0">
                  <a:pos x="0" y="0"/>
                </a:cxn>
                <a:cxn ang="0">
                  <a:pos x="76" y="32"/>
                </a:cxn>
              </a:cxnLst>
              <a:rect l="0" t="0" r="r" b="b"/>
              <a:pathLst>
                <a:path w="76" h="64">
                  <a:moveTo>
                    <a:pt x="76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7908" name="Line 116"/>
            <p:cNvSpPr>
              <a:spLocks noChangeShapeType="1"/>
            </p:cNvSpPr>
            <p:nvPr/>
          </p:nvSpPr>
          <p:spPr bwMode="auto">
            <a:xfrm flipH="1">
              <a:off x="1235" y="1770"/>
              <a:ext cx="231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7909" name="Rectangle 117"/>
          <p:cNvSpPr>
            <a:spLocks noChangeArrowheads="1"/>
          </p:cNvSpPr>
          <p:nvPr/>
        </p:nvSpPr>
        <p:spPr bwMode="auto">
          <a:xfrm>
            <a:off x="925513" y="3063875"/>
            <a:ext cx="1116012" cy="10747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7910" name="Rectangle 118"/>
          <p:cNvSpPr>
            <a:spLocks noChangeArrowheads="1"/>
          </p:cNvSpPr>
          <p:nvPr/>
        </p:nvSpPr>
        <p:spPr bwMode="auto">
          <a:xfrm>
            <a:off x="1824038" y="3228975"/>
            <a:ext cx="24765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RD</a:t>
            </a:r>
            <a:endParaRPr lang="en-US"/>
          </a:p>
        </p:txBody>
      </p:sp>
      <p:sp>
        <p:nvSpPr>
          <p:cNvPr id="417911" name="Rectangle 119"/>
          <p:cNvSpPr>
            <a:spLocks noChangeArrowheads="1"/>
          </p:cNvSpPr>
          <p:nvPr/>
        </p:nvSpPr>
        <p:spPr bwMode="auto">
          <a:xfrm>
            <a:off x="981670" y="3400425"/>
            <a:ext cx="92333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Instruction</a:t>
            </a:r>
            <a:endParaRPr lang="en-US" sz="1400" dirty="0"/>
          </a:p>
        </p:txBody>
      </p:sp>
      <p:sp>
        <p:nvSpPr>
          <p:cNvPr id="417912" name="Rectangle 120"/>
          <p:cNvSpPr>
            <a:spLocks noChangeArrowheads="1"/>
          </p:cNvSpPr>
          <p:nvPr/>
        </p:nvSpPr>
        <p:spPr bwMode="auto">
          <a:xfrm>
            <a:off x="1066800" y="3614579"/>
            <a:ext cx="6876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Memory</a:t>
            </a:r>
            <a:endParaRPr lang="en-US" sz="1400" dirty="0"/>
          </a:p>
        </p:txBody>
      </p:sp>
      <p:sp>
        <p:nvSpPr>
          <p:cNvPr id="417913" name="Rectangle 121"/>
          <p:cNvSpPr>
            <a:spLocks noChangeArrowheads="1"/>
          </p:cNvSpPr>
          <p:nvPr/>
        </p:nvSpPr>
        <p:spPr bwMode="auto">
          <a:xfrm>
            <a:off x="981075" y="3228975"/>
            <a:ext cx="417513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ADDR</a:t>
            </a:r>
            <a:endParaRPr lang="en-US"/>
          </a:p>
        </p:txBody>
      </p:sp>
      <p:sp>
        <p:nvSpPr>
          <p:cNvPr id="417914" name="Rectangle 122"/>
          <p:cNvSpPr>
            <a:spLocks noChangeArrowheads="1"/>
          </p:cNvSpPr>
          <p:nvPr/>
        </p:nvSpPr>
        <p:spPr bwMode="auto">
          <a:xfrm>
            <a:off x="311150" y="2755900"/>
            <a:ext cx="306388" cy="10747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20" name="Group 123"/>
          <p:cNvGrpSpPr>
            <a:grpSpLocks/>
          </p:cNvGrpSpPr>
          <p:nvPr/>
        </p:nvGrpSpPr>
        <p:grpSpPr bwMode="auto">
          <a:xfrm>
            <a:off x="76200" y="3238500"/>
            <a:ext cx="239713" cy="101600"/>
            <a:chOff x="48" y="2200"/>
            <a:chExt cx="151" cy="64"/>
          </a:xfrm>
        </p:grpSpPr>
        <p:sp>
          <p:nvSpPr>
            <p:cNvPr id="417916" name="Freeform 124"/>
            <p:cNvSpPr>
              <a:spLocks/>
            </p:cNvSpPr>
            <p:nvPr/>
          </p:nvSpPr>
          <p:spPr bwMode="auto">
            <a:xfrm>
              <a:off x="124" y="2200"/>
              <a:ext cx="75" cy="64"/>
            </a:xfrm>
            <a:custGeom>
              <a:avLst/>
              <a:gdLst/>
              <a:ahLst/>
              <a:cxnLst>
                <a:cxn ang="0">
                  <a:pos x="75" y="32"/>
                </a:cxn>
                <a:cxn ang="0">
                  <a:pos x="0" y="64"/>
                </a:cxn>
                <a:cxn ang="0">
                  <a:pos x="0" y="0"/>
                </a:cxn>
                <a:cxn ang="0">
                  <a:pos x="75" y="32"/>
                </a:cxn>
              </a:cxnLst>
              <a:rect l="0" t="0" r="r" b="b"/>
              <a:pathLst>
                <a:path w="75" h="64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7917" name="Line 125"/>
            <p:cNvSpPr>
              <a:spLocks noChangeShapeType="1"/>
            </p:cNvSpPr>
            <p:nvPr/>
          </p:nvSpPr>
          <p:spPr bwMode="auto">
            <a:xfrm flipH="1">
              <a:off x="48" y="2232"/>
              <a:ext cx="11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1" name="Group 126"/>
          <p:cNvGrpSpPr>
            <a:grpSpLocks/>
          </p:cNvGrpSpPr>
          <p:nvPr/>
        </p:nvGrpSpPr>
        <p:grpSpPr bwMode="auto">
          <a:xfrm>
            <a:off x="614363" y="3238500"/>
            <a:ext cx="314325" cy="101600"/>
            <a:chOff x="387" y="2200"/>
            <a:chExt cx="198" cy="64"/>
          </a:xfrm>
        </p:grpSpPr>
        <p:sp>
          <p:nvSpPr>
            <p:cNvPr id="417919" name="Freeform 127"/>
            <p:cNvSpPr>
              <a:spLocks/>
            </p:cNvSpPr>
            <p:nvPr/>
          </p:nvSpPr>
          <p:spPr bwMode="auto">
            <a:xfrm>
              <a:off x="510" y="2200"/>
              <a:ext cx="75" cy="64"/>
            </a:xfrm>
            <a:custGeom>
              <a:avLst/>
              <a:gdLst/>
              <a:ahLst/>
              <a:cxnLst>
                <a:cxn ang="0">
                  <a:pos x="75" y="32"/>
                </a:cxn>
                <a:cxn ang="0">
                  <a:pos x="0" y="64"/>
                </a:cxn>
                <a:cxn ang="0">
                  <a:pos x="0" y="0"/>
                </a:cxn>
                <a:cxn ang="0">
                  <a:pos x="75" y="32"/>
                </a:cxn>
              </a:cxnLst>
              <a:rect l="0" t="0" r="r" b="b"/>
              <a:pathLst>
                <a:path w="75" h="64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7920" name="Line 128"/>
            <p:cNvSpPr>
              <a:spLocks noChangeShapeType="1"/>
            </p:cNvSpPr>
            <p:nvPr/>
          </p:nvSpPr>
          <p:spPr bwMode="auto">
            <a:xfrm flipH="1">
              <a:off x="387" y="2232"/>
              <a:ext cx="16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7921" name="Rectangle 129"/>
          <p:cNvSpPr>
            <a:spLocks noChangeArrowheads="1"/>
          </p:cNvSpPr>
          <p:nvPr/>
        </p:nvSpPr>
        <p:spPr bwMode="auto">
          <a:xfrm>
            <a:off x="358775" y="2940050"/>
            <a:ext cx="2500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PC</a:t>
            </a:r>
            <a:endParaRPr lang="en-US" sz="1400" dirty="0"/>
          </a:p>
        </p:txBody>
      </p:sp>
      <p:grpSp>
        <p:nvGrpSpPr>
          <p:cNvPr id="22" name="Group 130"/>
          <p:cNvGrpSpPr>
            <a:grpSpLocks/>
          </p:cNvGrpSpPr>
          <p:nvPr/>
        </p:nvGrpSpPr>
        <p:grpSpPr bwMode="auto">
          <a:xfrm>
            <a:off x="733425" y="2120900"/>
            <a:ext cx="852488" cy="103188"/>
            <a:chOff x="462" y="1496"/>
            <a:chExt cx="537" cy="65"/>
          </a:xfrm>
        </p:grpSpPr>
        <p:sp>
          <p:nvSpPr>
            <p:cNvPr id="417923" name="Freeform 131"/>
            <p:cNvSpPr>
              <a:spLocks/>
            </p:cNvSpPr>
            <p:nvPr/>
          </p:nvSpPr>
          <p:spPr bwMode="auto">
            <a:xfrm>
              <a:off x="924" y="1496"/>
              <a:ext cx="75" cy="65"/>
            </a:xfrm>
            <a:custGeom>
              <a:avLst/>
              <a:gdLst/>
              <a:ahLst/>
              <a:cxnLst>
                <a:cxn ang="0">
                  <a:pos x="75" y="32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75" y="32"/>
                </a:cxn>
              </a:cxnLst>
              <a:rect l="0" t="0" r="r" b="b"/>
              <a:pathLst>
                <a:path w="75" h="65">
                  <a:moveTo>
                    <a:pt x="75" y="32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7924" name="Line 132"/>
            <p:cNvSpPr>
              <a:spLocks noChangeShapeType="1"/>
            </p:cNvSpPr>
            <p:nvPr/>
          </p:nvSpPr>
          <p:spPr bwMode="auto">
            <a:xfrm flipH="1">
              <a:off x="462" y="1528"/>
              <a:ext cx="49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7925" name="Rectangle 133"/>
          <p:cNvSpPr>
            <a:spLocks noChangeArrowheads="1"/>
          </p:cNvSpPr>
          <p:nvPr/>
        </p:nvSpPr>
        <p:spPr bwMode="auto">
          <a:xfrm>
            <a:off x="1057275" y="2641600"/>
            <a:ext cx="128588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4</a:t>
            </a:r>
            <a:endParaRPr lang="en-US"/>
          </a:p>
        </p:txBody>
      </p:sp>
      <p:grpSp>
        <p:nvGrpSpPr>
          <p:cNvPr id="23" name="Group 134"/>
          <p:cNvGrpSpPr>
            <a:grpSpLocks/>
          </p:cNvGrpSpPr>
          <p:nvPr/>
        </p:nvGrpSpPr>
        <p:grpSpPr bwMode="auto">
          <a:xfrm>
            <a:off x="1193800" y="2659063"/>
            <a:ext cx="392113" cy="101600"/>
            <a:chOff x="752" y="1835"/>
            <a:chExt cx="247" cy="64"/>
          </a:xfrm>
        </p:grpSpPr>
        <p:sp>
          <p:nvSpPr>
            <p:cNvPr id="417927" name="Freeform 135"/>
            <p:cNvSpPr>
              <a:spLocks/>
            </p:cNvSpPr>
            <p:nvPr/>
          </p:nvSpPr>
          <p:spPr bwMode="auto">
            <a:xfrm>
              <a:off x="924" y="1835"/>
              <a:ext cx="75" cy="64"/>
            </a:xfrm>
            <a:custGeom>
              <a:avLst/>
              <a:gdLst/>
              <a:ahLst/>
              <a:cxnLst>
                <a:cxn ang="0">
                  <a:pos x="75" y="32"/>
                </a:cxn>
                <a:cxn ang="0">
                  <a:pos x="0" y="64"/>
                </a:cxn>
                <a:cxn ang="0">
                  <a:pos x="0" y="0"/>
                </a:cxn>
                <a:cxn ang="0">
                  <a:pos x="75" y="32"/>
                </a:cxn>
              </a:cxnLst>
              <a:rect l="0" t="0" r="r" b="b"/>
              <a:pathLst>
                <a:path w="75" h="64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7928" name="Line 136"/>
            <p:cNvSpPr>
              <a:spLocks noChangeShapeType="1"/>
            </p:cNvSpPr>
            <p:nvPr/>
          </p:nvSpPr>
          <p:spPr bwMode="auto">
            <a:xfrm flipH="1">
              <a:off x="752" y="1867"/>
              <a:ext cx="20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4" name="Group 137"/>
          <p:cNvGrpSpPr>
            <a:grpSpLocks/>
          </p:cNvGrpSpPr>
          <p:nvPr/>
        </p:nvGrpSpPr>
        <p:grpSpPr bwMode="auto">
          <a:xfrm>
            <a:off x="1577975" y="1984375"/>
            <a:ext cx="400050" cy="938213"/>
            <a:chOff x="994" y="1410"/>
            <a:chExt cx="252" cy="591"/>
          </a:xfrm>
        </p:grpSpPr>
        <p:sp>
          <p:nvSpPr>
            <p:cNvPr id="417930" name="Freeform 138"/>
            <p:cNvSpPr>
              <a:spLocks/>
            </p:cNvSpPr>
            <p:nvPr/>
          </p:nvSpPr>
          <p:spPr bwMode="auto">
            <a:xfrm>
              <a:off x="994" y="1410"/>
              <a:ext cx="241" cy="5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2"/>
                </a:cxn>
                <a:cxn ang="0">
                  <a:pos x="48" y="290"/>
                </a:cxn>
                <a:cxn ang="0">
                  <a:pos x="0" y="339"/>
                </a:cxn>
                <a:cxn ang="0">
                  <a:pos x="0" y="580"/>
                </a:cxn>
                <a:cxn ang="0">
                  <a:pos x="241" y="435"/>
                </a:cxn>
                <a:cxn ang="0">
                  <a:pos x="241" y="145"/>
                </a:cxn>
                <a:cxn ang="0">
                  <a:pos x="0" y="0"/>
                </a:cxn>
              </a:cxnLst>
              <a:rect l="0" t="0" r="r" b="b"/>
              <a:pathLst>
                <a:path w="241" h="580">
                  <a:moveTo>
                    <a:pt x="0" y="0"/>
                  </a:moveTo>
                  <a:lnTo>
                    <a:pt x="0" y="242"/>
                  </a:lnTo>
                  <a:lnTo>
                    <a:pt x="48" y="290"/>
                  </a:lnTo>
                  <a:lnTo>
                    <a:pt x="0" y="339"/>
                  </a:lnTo>
                  <a:lnTo>
                    <a:pt x="0" y="580"/>
                  </a:lnTo>
                  <a:lnTo>
                    <a:pt x="241" y="435"/>
                  </a:lnTo>
                  <a:lnTo>
                    <a:pt x="241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7931" name="Freeform 139"/>
            <p:cNvSpPr>
              <a:spLocks/>
            </p:cNvSpPr>
            <p:nvPr/>
          </p:nvSpPr>
          <p:spPr bwMode="auto">
            <a:xfrm>
              <a:off x="1004" y="1421"/>
              <a:ext cx="242" cy="5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2"/>
                </a:cxn>
                <a:cxn ang="0">
                  <a:pos x="49" y="290"/>
                </a:cxn>
                <a:cxn ang="0">
                  <a:pos x="0" y="338"/>
                </a:cxn>
                <a:cxn ang="0">
                  <a:pos x="0" y="580"/>
                </a:cxn>
                <a:cxn ang="0">
                  <a:pos x="242" y="435"/>
                </a:cxn>
                <a:cxn ang="0">
                  <a:pos x="242" y="145"/>
                </a:cxn>
                <a:cxn ang="0">
                  <a:pos x="0" y="0"/>
                </a:cxn>
              </a:cxnLst>
              <a:rect l="0" t="0" r="r" b="b"/>
              <a:pathLst>
                <a:path w="242" h="580">
                  <a:moveTo>
                    <a:pt x="0" y="0"/>
                  </a:moveTo>
                  <a:lnTo>
                    <a:pt x="0" y="242"/>
                  </a:lnTo>
                  <a:lnTo>
                    <a:pt x="49" y="290"/>
                  </a:lnTo>
                  <a:lnTo>
                    <a:pt x="0" y="338"/>
                  </a:lnTo>
                  <a:lnTo>
                    <a:pt x="0" y="580"/>
                  </a:lnTo>
                  <a:lnTo>
                    <a:pt x="242" y="435"/>
                  </a:lnTo>
                  <a:lnTo>
                    <a:pt x="242" y="14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7932" name="Rectangle 140"/>
            <p:cNvSpPr>
              <a:spLocks noChangeArrowheads="1"/>
            </p:cNvSpPr>
            <p:nvPr/>
          </p:nvSpPr>
          <p:spPr bwMode="auto">
            <a:xfrm>
              <a:off x="1031" y="1555"/>
              <a:ext cx="204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ADD</a:t>
              </a:r>
              <a:endParaRPr lang="en-US"/>
            </a:p>
          </p:txBody>
        </p:sp>
      </p:grpSp>
      <p:sp>
        <p:nvSpPr>
          <p:cNvPr id="417933" name="Line 141"/>
          <p:cNvSpPr>
            <a:spLocks noChangeShapeType="1"/>
          </p:cNvSpPr>
          <p:nvPr/>
        </p:nvSpPr>
        <p:spPr bwMode="auto">
          <a:xfrm>
            <a:off x="733425" y="2171700"/>
            <a:ext cx="1588" cy="1117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7934" name="Line 142"/>
          <p:cNvSpPr>
            <a:spLocks noChangeShapeType="1"/>
          </p:cNvSpPr>
          <p:nvPr/>
        </p:nvSpPr>
        <p:spPr bwMode="auto">
          <a:xfrm>
            <a:off x="76200" y="1789113"/>
            <a:ext cx="1588" cy="15001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7935" name="Line 143"/>
          <p:cNvSpPr>
            <a:spLocks noChangeShapeType="1"/>
          </p:cNvSpPr>
          <p:nvPr/>
        </p:nvSpPr>
        <p:spPr bwMode="auto">
          <a:xfrm flipH="1">
            <a:off x="1117600" y="1677988"/>
            <a:ext cx="5405438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25" name="Group 144"/>
          <p:cNvGrpSpPr>
            <a:grpSpLocks/>
          </p:cNvGrpSpPr>
          <p:nvPr/>
        </p:nvGrpSpPr>
        <p:grpSpPr bwMode="auto">
          <a:xfrm>
            <a:off x="5678488" y="2368550"/>
            <a:ext cx="401637" cy="938213"/>
            <a:chOff x="3577" y="1652"/>
            <a:chExt cx="253" cy="591"/>
          </a:xfrm>
        </p:grpSpPr>
        <p:sp>
          <p:nvSpPr>
            <p:cNvPr id="417937" name="Freeform 145"/>
            <p:cNvSpPr>
              <a:spLocks/>
            </p:cNvSpPr>
            <p:nvPr/>
          </p:nvSpPr>
          <p:spPr bwMode="auto">
            <a:xfrm>
              <a:off x="3577" y="1652"/>
              <a:ext cx="242" cy="5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2"/>
                </a:cxn>
                <a:cxn ang="0">
                  <a:pos x="49" y="290"/>
                </a:cxn>
                <a:cxn ang="0">
                  <a:pos x="0" y="338"/>
                </a:cxn>
                <a:cxn ang="0">
                  <a:pos x="0" y="580"/>
                </a:cxn>
                <a:cxn ang="0">
                  <a:pos x="242" y="435"/>
                </a:cxn>
                <a:cxn ang="0">
                  <a:pos x="242" y="145"/>
                </a:cxn>
                <a:cxn ang="0">
                  <a:pos x="0" y="0"/>
                </a:cxn>
              </a:cxnLst>
              <a:rect l="0" t="0" r="r" b="b"/>
              <a:pathLst>
                <a:path w="242" h="580">
                  <a:moveTo>
                    <a:pt x="0" y="0"/>
                  </a:moveTo>
                  <a:lnTo>
                    <a:pt x="0" y="242"/>
                  </a:lnTo>
                  <a:lnTo>
                    <a:pt x="49" y="290"/>
                  </a:lnTo>
                  <a:lnTo>
                    <a:pt x="0" y="338"/>
                  </a:lnTo>
                  <a:lnTo>
                    <a:pt x="0" y="580"/>
                  </a:lnTo>
                  <a:lnTo>
                    <a:pt x="242" y="435"/>
                  </a:lnTo>
                  <a:lnTo>
                    <a:pt x="242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7938" name="Freeform 146"/>
            <p:cNvSpPr>
              <a:spLocks/>
            </p:cNvSpPr>
            <p:nvPr/>
          </p:nvSpPr>
          <p:spPr bwMode="auto">
            <a:xfrm>
              <a:off x="3588" y="1663"/>
              <a:ext cx="242" cy="5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1"/>
                </a:cxn>
                <a:cxn ang="0">
                  <a:pos x="48" y="290"/>
                </a:cxn>
                <a:cxn ang="0">
                  <a:pos x="0" y="338"/>
                </a:cxn>
                <a:cxn ang="0">
                  <a:pos x="0" y="580"/>
                </a:cxn>
                <a:cxn ang="0">
                  <a:pos x="242" y="435"/>
                </a:cxn>
                <a:cxn ang="0">
                  <a:pos x="242" y="145"/>
                </a:cxn>
                <a:cxn ang="0">
                  <a:pos x="0" y="0"/>
                </a:cxn>
              </a:cxnLst>
              <a:rect l="0" t="0" r="r" b="b"/>
              <a:pathLst>
                <a:path w="242" h="580">
                  <a:moveTo>
                    <a:pt x="0" y="0"/>
                  </a:moveTo>
                  <a:lnTo>
                    <a:pt x="0" y="241"/>
                  </a:lnTo>
                  <a:lnTo>
                    <a:pt x="48" y="290"/>
                  </a:lnTo>
                  <a:lnTo>
                    <a:pt x="0" y="338"/>
                  </a:lnTo>
                  <a:lnTo>
                    <a:pt x="0" y="580"/>
                  </a:lnTo>
                  <a:lnTo>
                    <a:pt x="242" y="435"/>
                  </a:lnTo>
                  <a:lnTo>
                    <a:pt x="242" y="14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7939" name="Rectangle 147"/>
            <p:cNvSpPr>
              <a:spLocks noChangeArrowheads="1"/>
            </p:cNvSpPr>
            <p:nvPr/>
          </p:nvSpPr>
          <p:spPr bwMode="auto">
            <a:xfrm>
              <a:off x="3615" y="1797"/>
              <a:ext cx="204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ADD</a:t>
              </a:r>
              <a:endParaRPr lang="en-US"/>
            </a:p>
          </p:txBody>
        </p:sp>
      </p:grpSp>
      <p:grpSp>
        <p:nvGrpSpPr>
          <p:cNvPr id="26" name="Group 148"/>
          <p:cNvGrpSpPr>
            <a:grpSpLocks/>
          </p:cNvGrpSpPr>
          <p:nvPr/>
        </p:nvGrpSpPr>
        <p:grpSpPr bwMode="auto">
          <a:xfrm>
            <a:off x="8705850" y="4629150"/>
            <a:ext cx="169863" cy="554038"/>
            <a:chOff x="5484" y="3076"/>
            <a:chExt cx="107" cy="349"/>
          </a:xfrm>
        </p:grpSpPr>
        <p:sp>
          <p:nvSpPr>
            <p:cNvPr id="417941" name="Freeform 149"/>
            <p:cNvSpPr>
              <a:spLocks/>
            </p:cNvSpPr>
            <p:nvPr/>
          </p:nvSpPr>
          <p:spPr bwMode="auto">
            <a:xfrm>
              <a:off x="5484" y="3076"/>
              <a:ext cx="97" cy="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8"/>
                </a:cxn>
                <a:cxn ang="0">
                  <a:pos x="97" y="268"/>
                </a:cxn>
                <a:cxn ang="0">
                  <a:pos x="97" y="75"/>
                </a:cxn>
                <a:cxn ang="0">
                  <a:pos x="0" y="0"/>
                </a:cxn>
              </a:cxnLst>
              <a:rect l="0" t="0" r="r" b="b"/>
              <a:pathLst>
                <a:path w="97" h="338">
                  <a:moveTo>
                    <a:pt x="0" y="0"/>
                  </a:moveTo>
                  <a:lnTo>
                    <a:pt x="0" y="338"/>
                  </a:lnTo>
                  <a:lnTo>
                    <a:pt x="97" y="268"/>
                  </a:lnTo>
                  <a:lnTo>
                    <a:pt x="97" y="7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7942" name="Freeform 150"/>
            <p:cNvSpPr>
              <a:spLocks/>
            </p:cNvSpPr>
            <p:nvPr/>
          </p:nvSpPr>
          <p:spPr bwMode="auto">
            <a:xfrm>
              <a:off x="5495" y="3086"/>
              <a:ext cx="96" cy="3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9"/>
                </a:cxn>
                <a:cxn ang="0">
                  <a:pos x="96" y="269"/>
                </a:cxn>
                <a:cxn ang="0">
                  <a:pos x="96" y="75"/>
                </a:cxn>
                <a:cxn ang="0">
                  <a:pos x="0" y="0"/>
                </a:cxn>
              </a:cxnLst>
              <a:rect l="0" t="0" r="r" b="b"/>
              <a:pathLst>
                <a:path w="96" h="339">
                  <a:moveTo>
                    <a:pt x="0" y="0"/>
                  </a:moveTo>
                  <a:lnTo>
                    <a:pt x="0" y="339"/>
                  </a:lnTo>
                  <a:lnTo>
                    <a:pt x="96" y="269"/>
                  </a:lnTo>
                  <a:lnTo>
                    <a:pt x="96" y="7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7943" name="Rectangle 151"/>
            <p:cNvSpPr>
              <a:spLocks noChangeArrowheads="1"/>
            </p:cNvSpPr>
            <p:nvPr/>
          </p:nvSpPr>
          <p:spPr bwMode="auto">
            <a:xfrm>
              <a:off x="5516" y="3156"/>
              <a:ext cx="7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/>
            </a:p>
          </p:txBody>
        </p:sp>
        <p:sp>
          <p:nvSpPr>
            <p:cNvPr id="417944" name="Rectangle 152"/>
            <p:cNvSpPr>
              <a:spLocks noChangeArrowheads="1"/>
            </p:cNvSpPr>
            <p:nvPr/>
          </p:nvSpPr>
          <p:spPr bwMode="auto">
            <a:xfrm>
              <a:off x="5516" y="3220"/>
              <a:ext cx="64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/>
            </a:p>
          </p:txBody>
        </p:sp>
        <p:sp>
          <p:nvSpPr>
            <p:cNvPr id="417945" name="Rectangle 153"/>
            <p:cNvSpPr>
              <a:spLocks noChangeArrowheads="1"/>
            </p:cNvSpPr>
            <p:nvPr/>
          </p:nvSpPr>
          <p:spPr bwMode="auto">
            <a:xfrm>
              <a:off x="5522" y="3285"/>
              <a:ext cx="64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/>
            </a:p>
          </p:txBody>
        </p:sp>
      </p:grpSp>
      <p:grpSp>
        <p:nvGrpSpPr>
          <p:cNvPr id="27" name="Group 154"/>
          <p:cNvGrpSpPr>
            <a:grpSpLocks/>
          </p:cNvGrpSpPr>
          <p:nvPr/>
        </p:nvGrpSpPr>
        <p:grpSpPr bwMode="auto">
          <a:xfrm>
            <a:off x="4757738" y="3041650"/>
            <a:ext cx="204787" cy="103188"/>
            <a:chOff x="2997" y="2076"/>
            <a:chExt cx="129" cy="65"/>
          </a:xfrm>
        </p:grpSpPr>
        <p:sp>
          <p:nvSpPr>
            <p:cNvPr id="417947" name="Freeform 155"/>
            <p:cNvSpPr>
              <a:spLocks/>
            </p:cNvSpPr>
            <p:nvPr/>
          </p:nvSpPr>
          <p:spPr bwMode="auto">
            <a:xfrm>
              <a:off x="3051" y="2076"/>
              <a:ext cx="75" cy="65"/>
            </a:xfrm>
            <a:custGeom>
              <a:avLst/>
              <a:gdLst/>
              <a:ahLst/>
              <a:cxnLst>
                <a:cxn ang="0">
                  <a:pos x="75" y="33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75" y="33"/>
                </a:cxn>
              </a:cxnLst>
              <a:rect l="0" t="0" r="r" b="b"/>
              <a:pathLst>
                <a:path w="75" h="6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7948" name="Line 156"/>
            <p:cNvSpPr>
              <a:spLocks noChangeShapeType="1"/>
            </p:cNvSpPr>
            <p:nvPr/>
          </p:nvSpPr>
          <p:spPr bwMode="auto">
            <a:xfrm flipH="1">
              <a:off x="2997" y="2109"/>
              <a:ext cx="9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7949" name="Oval 157"/>
          <p:cNvSpPr>
            <a:spLocks noChangeArrowheads="1"/>
          </p:cNvSpPr>
          <p:nvPr/>
        </p:nvSpPr>
        <p:spPr bwMode="auto">
          <a:xfrm>
            <a:off x="4745038" y="4614863"/>
            <a:ext cx="34925" cy="34925"/>
          </a:xfrm>
          <a:prstGeom prst="ellipse">
            <a:avLst/>
          </a:prstGeom>
          <a:solidFill>
            <a:srgbClr val="44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7950" name="Line 158"/>
          <p:cNvSpPr>
            <a:spLocks noChangeShapeType="1"/>
          </p:cNvSpPr>
          <p:nvPr/>
        </p:nvSpPr>
        <p:spPr bwMode="auto">
          <a:xfrm flipH="1">
            <a:off x="6062663" y="2828925"/>
            <a:ext cx="46037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28" name="Group 159"/>
          <p:cNvGrpSpPr>
            <a:grpSpLocks/>
          </p:cNvGrpSpPr>
          <p:nvPr/>
        </p:nvGrpSpPr>
        <p:grpSpPr bwMode="auto">
          <a:xfrm>
            <a:off x="903288" y="1524000"/>
            <a:ext cx="273050" cy="554038"/>
            <a:chOff x="569" y="1120"/>
            <a:chExt cx="172" cy="349"/>
          </a:xfrm>
        </p:grpSpPr>
        <p:sp>
          <p:nvSpPr>
            <p:cNvPr id="417952" name="Freeform 160"/>
            <p:cNvSpPr>
              <a:spLocks/>
            </p:cNvSpPr>
            <p:nvPr/>
          </p:nvSpPr>
          <p:spPr bwMode="auto">
            <a:xfrm>
              <a:off x="602" y="1120"/>
              <a:ext cx="96" cy="339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96" y="339"/>
                </a:cxn>
                <a:cxn ang="0">
                  <a:pos x="0" y="269"/>
                </a:cxn>
                <a:cxn ang="0">
                  <a:pos x="0" y="75"/>
                </a:cxn>
                <a:cxn ang="0">
                  <a:pos x="96" y="0"/>
                </a:cxn>
              </a:cxnLst>
              <a:rect l="0" t="0" r="r" b="b"/>
              <a:pathLst>
                <a:path w="96" h="339">
                  <a:moveTo>
                    <a:pt x="96" y="0"/>
                  </a:moveTo>
                  <a:lnTo>
                    <a:pt x="96" y="339"/>
                  </a:lnTo>
                  <a:lnTo>
                    <a:pt x="0" y="269"/>
                  </a:lnTo>
                  <a:lnTo>
                    <a:pt x="0" y="75"/>
                  </a:lnTo>
                  <a:lnTo>
                    <a:pt x="96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7953" name="Freeform 161"/>
            <p:cNvSpPr>
              <a:spLocks/>
            </p:cNvSpPr>
            <p:nvPr/>
          </p:nvSpPr>
          <p:spPr bwMode="auto">
            <a:xfrm>
              <a:off x="612" y="1131"/>
              <a:ext cx="97" cy="338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97" y="338"/>
                </a:cxn>
                <a:cxn ang="0">
                  <a:pos x="0" y="268"/>
                </a:cxn>
                <a:cxn ang="0">
                  <a:pos x="0" y="75"/>
                </a:cxn>
                <a:cxn ang="0">
                  <a:pos x="97" y="0"/>
                </a:cxn>
              </a:cxnLst>
              <a:rect l="0" t="0" r="r" b="b"/>
              <a:pathLst>
                <a:path w="97" h="338">
                  <a:moveTo>
                    <a:pt x="97" y="0"/>
                  </a:moveTo>
                  <a:lnTo>
                    <a:pt x="97" y="338"/>
                  </a:lnTo>
                  <a:lnTo>
                    <a:pt x="0" y="268"/>
                  </a:lnTo>
                  <a:lnTo>
                    <a:pt x="0" y="75"/>
                  </a:lnTo>
                  <a:lnTo>
                    <a:pt x="97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pic>
          <p:nvPicPr>
            <p:cNvPr id="417954" name="Picture 16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9" y="1206"/>
              <a:ext cx="17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7955" name="Line 163"/>
          <p:cNvSpPr>
            <a:spLocks noChangeShapeType="1"/>
          </p:cNvSpPr>
          <p:nvPr/>
        </p:nvSpPr>
        <p:spPr bwMode="auto">
          <a:xfrm flipH="1">
            <a:off x="1117600" y="1908175"/>
            <a:ext cx="99695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7956" name="Line 164"/>
          <p:cNvSpPr>
            <a:spLocks noChangeShapeType="1"/>
          </p:cNvSpPr>
          <p:nvPr/>
        </p:nvSpPr>
        <p:spPr bwMode="auto">
          <a:xfrm flipH="1">
            <a:off x="76200" y="1789113"/>
            <a:ext cx="84455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7957" name="Line 165"/>
          <p:cNvSpPr>
            <a:spLocks noChangeShapeType="1"/>
          </p:cNvSpPr>
          <p:nvPr/>
        </p:nvSpPr>
        <p:spPr bwMode="auto">
          <a:xfrm>
            <a:off x="2114550" y="1908175"/>
            <a:ext cx="1588" cy="6477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7958" name="Oval 166"/>
          <p:cNvSpPr>
            <a:spLocks noChangeArrowheads="1"/>
          </p:cNvSpPr>
          <p:nvPr/>
        </p:nvSpPr>
        <p:spPr bwMode="auto">
          <a:xfrm>
            <a:off x="2093913" y="2543175"/>
            <a:ext cx="42862" cy="34925"/>
          </a:xfrm>
          <a:prstGeom prst="ellipse">
            <a:avLst/>
          </a:prstGeom>
          <a:solidFill>
            <a:srgbClr val="44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7959" name="Line 167"/>
          <p:cNvSpPr>
            <a:spLocks noChangeShapeType="1"/>
          </p:cNvSpPr>
          <p:nvPr/>
        </p:nvSpPr>
        <p:spPr bwMode="auto">
          <a:xfrm>
            <a:off x="6523038" y="1677988"/>
            <a:ext cx="1587" cy="11509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7960" name="Line 168"/>
          <p:cNvSpPr>
            <a:spLocks noChangeShapeType="1"/>
          </p:cNvSpPr>
          <p:nvPr/>
        </p:nvSpPr>
        <p:spPr bwMode="auto">
          <a:xfrm>
            <a:off x="6523038" y="4133850"/>
            <a:ext cx="1587" cy="3413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7961" name="Line 169"/>
          <p:cNvSpPr>
            <a:spLocks noChangeShapeType="1"/>
          </p:cNvSpPr>
          <p:nvPr/>
        </p:nvSpPr>
        <p:spPr bwMode="auto">
          <a:xfrm flipH="1">
            <a:off x="2840038" y="3246438"/>
            <a:ext cx="76200" cy="77787"/>
          </a:xfrm>
          <a:prstGeom prst="line">
            <a:avLst/>
          </a:prstGeom>
          <a:noFill/>
          <a:ln w="7938">
            <a:solidFill>
              <a:srgbClr val="44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7962" name="Rectangle 170"/>
          <p:cNvSpPr>
            <a:spLocks noChangeArrowheads="1"/>
          </p:cNvSpPr>
          <p:nvPr/>
        </p:nvSpPr>
        <p:spPr bwMode="auto">
          <a:xfrm>
            <a:off x="2847975" y="3316288"/>
            <a:ext cx="16192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Arial" charset="0"/>
              </a:rPr>
              <a:t>32</a:t>
            </a:r>
            <a:endParaRPr lang="en-US"/>
          </a:p>
        </p:txBody>
      </p:sp>
      <p:sp>
        <p:nvSpPr>
          <p:cNvPr id="417963" name="Text Box 171"/>
          <p:cNvSpPr txBox="1">
            <a:spLocks noChangeArrowheads="1"/>
          </p:cNvSpPr>
          <p:nvPr/>
        </p:nvSpPr>
        <p:spPr bwMode="auto">
          <a:xfrm>
            <a:off x="4133850" y="5734050"/>
            <a:ext cx="819150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solidFill>
                  <a:srgbClr val="FF0000"/>
                </a:solidFill>
              </a:rPr>
              <a:t>ID/EX</a:t>
            </a:r>
          </a:p>
        </p:txBody>
      </p:sp>
      <p:sp>
        <p:nvSpPr>
          <p:cNvPr id="417964" name="Text Box 172"/>
          <p:cNvSpPr txBox="1">
            <a:spLocks noChangeArrowheads="1"/>
          </p:cNvSpPr>
          <p:nvPr/>
        </p:nvSpPr>
        <p:spPr bwMode="auto">
          <a:xfrm>
            <a:off x="5791200" y="5734050"/>
            <a:ext cx="1054100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solidFill>
                  <a:srgbClr val="FF0000"/>
                </a:solidFill>
              </a:rPr>
              <a:t>EX/MEM</a:t>
            </a:r>
          </a:p>
        </p:txBody>
      </p:sp>
      <p:sp>
        <p:nvSpPr>
          <p:cNvPr id="417965" name="Text Box 173"/>
          <p:cNvSpPr txBox="1">
            <a:spLocks noChangeArrowheads="1"/>
          </p:cNvSpPr>
          <p:nvPr/>
        </p:nvSpPr>
        <p:spPr bwMode="auto">
          <a:xfrm>
            <a:off x="7548563" y="5734050"/>
            <a:ext cx="1138237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solidFill>
                  <a:srgbClr val="FF0000"/>
                </a:solidFill>
              </a:rPr>
              <a:t>MEM/WB</a:t>
            </a:r>
          </a:p>
        </p:txBody>
      </p:sp>
      <p:sp>
        <p:nvSpPr>
          <p:cNvPr id="417966" name="Rectangle 174"/>
          <p:cNvSpPr>
            <a:spLocks noChangeArrowheads="1"/>
          </p:cNvSpPr>
          <p:nvPr/>
        </p:nvSpPr>
        <p:spPr bwMode="auto">
          <a:xfrm>
            <a:off x="2209800" y="2184400"/>
            <a:ext cx="152400" cy="35814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17967" name="Rectangle 175"/>
          <p:cNvSpPr>
            <a:spLocks noChangeArrowheads="1"/>
          </p:cNvSpPr>
          <p:nvPr/>
        </p:nvSpPr>
        <p:spPr bwMode="auto">
          <a:xfrm>
            <a:off x="4441825" y="2184400"/>
            <a:ext cx="152400" cy="35814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17968" name="Rectangle 176"/>
          <p:cNvSpPr>
            <a:spLocks noChangeArrowheads="1"/>
          </p:cNvSpPr>
          <p:nvPr/>
        </p:nvSpPr>
        <p:spPr bwMode="auto">
          <a:xfrm>
            <a:off x="6172200" y="2184400"/>
            <a:ext cx="152400" cy="35814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17969" name="Rectangle 177"/>
          <p:cNvSpPr>
            <a:spLocks noChangeArrowheads="1"/>
          </p:cNvSpPr>
          <p:nvPr/>
        </p:nvSpPr>
        <p:spPr bwMode="auto">
          <a:xfrm>
            <a:off x="8001000" y="2184400"/>
            <a:ext cx="152400" cy="35814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17970" name="Line 178"/>
          <p:cNvSpPr>
            <a:spLocks noChangeShapeType="1"/>
          </p:cNvSpPr>
          <p:nvPr/>
        </p:nvSpPr>
        <p:spPr bwMode="auto">
          <a:xfrm>
            <a:off x="5943600" y="39370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417971" name="Line 179"/>
          <p:cNvSpPr>
            <a:spLocks noChangeShapeType="1"/>
          </p:cNvSpPr>
          <p:nvPr/>
        </p:nvSpPr>
        <p:spPr bwMode="auto">
          <a:xfrm>
            <a:off x="6324600" y="39370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417972" name="Text Box 180"/>
          <p:cNvSpPr txBox="1">
            <a:spLocks noChangeArrowheads="1"/>
          </p:cNvSpPr>
          <p:nvPr/>
        </p:nvSpPr>
        <p:spPr bwMode="auto">
          <a:xfrm>
            <a:off x="6515100" y="3784600"/>
            <a:ext cx="41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>
                <a:latin typeface="Arial" charset="0"/>
              </a:rPr>
              <a:t>Zero</a:t>
            </a:r>
          </a:p>
        </p:txBody>
      </p:sp>
      <p:sp>
        <p:nvSpPr>
          <p:cNvPr id="417973" name="Text Box 181"/>
          <p:cNvSpPr txBox="1">
            <a:spLocks noChangeArrowheads="1"/>
          </p:cNvSpPr>
          <p:nvPr/>
        </p:nvSpPr>
        <p:spPr bwMode="auto">
          <a:xfrm>
            <a:off x="2336800" y="2641600"/>
            <a:ext cx="7064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64 bits</a:t>
            </a:r>
          </a:p>
        </p:txBody>
      </p:sp>
      <p:sp>
        <p:nvSpPr>
          <p:cNvPr id="417974" name="Text Box 182"/>
          <p:cNvSpPr txBox="1">
            <a:spLocks noChangeArrowheads="1"/>
          </p:cNvSpPr>
          <p:nvPr/>
        </p:nvSpPr>
        <p:spPr bwMode="auto">
          <a:xfrm>
            <a:off x="6324600" y="2900363"/>
            <a:ext cx="7064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97 bits</a:t>
            </a:r>
          </a:p>
        </p:txBody>
      </p:sp>
      <p:sp>
        <p:nvSpPr>
          <p:cNvPr id="417975" name="Text Box 183"/>
          <p:cNvSpPr txBox="1">
            <a:spLocks noChangeArrowheads="1"/>
          </p:cNvSpPr>
          <p:nvPr/>
        </p:nvSpPr>
        <p:spPr bwMode="auto">
          <a:xfrm>
            <a:off x="8153400" y="2900363"/>
            <a:ext cx="7064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64 bits</a:t>
            </a:r>
          </a:p>
        </p:txBody>
      </p:sp>
      <p:sp>
        <p:nvSpPr>
          <p:cNvPr id="417976" name="Text Box 184"/>
          <p:cNvSpPr txBox="1">
            <a:spLocks noChangeArrowheads="1"/>
          </p:cNvSpPr>
          <p:nvPr/>
        </p:nvSpPr>
        <p:spPr bwMode="auto">
          <a:xfrm>
            <a:off x="4572000" y="2641600"/>
            <a:ext cx="8032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128 bits</a:t>
            </a:r>
          </a:p>
        </p:txBody>
      </p:sp>
      <p:sp>
        <p:nvSpPr>
          <p:cNvPr id="417977" name="Text Box 185"/>
          <p:cNvSpPr txBox="1">
            <a:spLocks noChangeArrowheads="1"/>
          </p:cNvSpPr>
          <p:nvPr/>
        </p:nvSpPr>
        <p:spPr bwMode="auto">
          <a:xfrm>
            <a:off x="4114800" y="1695450"/>
            <a:ext cx="3856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wide enough to hold data coming in</a:t>
            </a:r>
          </a:p>
        </p:txBody>
      </p:sp>
      <p:sp>
        <p:nvSpPr>
          <p:cNvPr id="417978" name="Line 186"/>
          <p:cNvSpPr>
            <a:spLocks noChangeShapeType="1"/>
          </p:cNvSpPr>
          <p:nvPr/>
        </p:nvSpPr>
        <p:spPr bwMode="auto">
          <a:xfrm>
            <a:off x="8915400" y="4927600"/>
            <a:ext cx="152400" cy="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417979" name="Line 187"/>
          <p:cNvSpPr>
            <a:spLocks noChangeShapeType="1"/>
          </p:cNvSpPr>
          <p:nvPr/>
        </p:nvSpPr>
        <p:spPr bwMode="auto">
          <a:xfrm>
            <a:off x="9067800" y="4927600"/>
            <a:ext cx="0" cy="114300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417980" name="Line 188"/>
          <p:cNvSpPr>
            <a:spLocks noChangeShapeType="1"/>
          </p:cNvSpPr>
          <p:nvPr/>
        </p:nvSpPr>
        <p:spPr bwMode="auto">
          <a:xfrm flipH="1">
            <a:off x="2667000" y="6070600"/>
            <a:ext cx="6400800" cy="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417981" name="Line 189"/>
          <p:cNvSpPr>
            <a:spLocks noChangeShapeType="1"/>
          </p:cNvSpPr>
          <p:nvPr/>
        </p:nvSpPr>
        <p:spPr bwMode="auto">
          <a:xfrm flipV="1">
            <a:off x="2667000" y="4165600"/>
            <a:ext cx="0" cy="190500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417982" name="Line 190"/>
          <p:cNvSpPr>
            <a:spLocks noChangeShapeType="1"/>
          </p:cNvSpPr>
          <p:nvPr/>
        </p:nvSpPr>
        <p:spPr bwMode="auto">
          <a:xfrm>
            <a:off x="2667000" y="4165600"/>
            <a:ext cx="228600" cy="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/>
            <a:tailEnd type="arrow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417983" name="Line 191"/>
          <p:cNvSpPr>
            <a:spLocks noChangeShapeType="1"/>
          </p:cNvSpPr>
          <p:nvPr/>
        </p:nvSpPr>
        <p:spPr bwMode="auto">
          <a:xfrm>
            <a:off x="6324600" y="2794000"/>
            <a:ext cx="228600" cy="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417984" name="Line 192"/>
          <p:cNvSpPr>
            <a:spLocks noChangeShapeType="1"/>
          </p:cNvSpPr>
          <p:nvPr/>
        </p:nvSpPr>
        <p:spPr bwMode="auto">
          <a:xfrm flipV="1">
            <a:off x="6553200" y="1651000"/>
            <a:ext cx="0" cy="114300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417985" name="Line 193"/>
          <p:cNvSpPr>
            <a:spLocks noChangeShapeType="1"/>
          </p:cNvSpPr>
          <p:nvPr/>
        </p:nvSpPr>
        <p:spPr bwMode="auto">
          <a:xfrm flipH="1">
            <a:off x="1066800" y="1651000"/>
            <a:ext cx="5486400" cy="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417986" name="Line 194"/>
          <p:cNvSpPr>
            <a:spLocks noChangeShapeType="1"/>
          </p:cNvSpPr>
          <p:nvPr/>
        </p:nvSpPr>
        <p:spPr bwMode="auto">
          <a:xfrm flipH="1">
            <a:off x="76200" y="1803400"/>
            <a:ext cx="914400" cy="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417987" name="Line 195"/>
          <p:cNvSpPr>
            <a:spLocks noChangeShapeType="1"/>
          </p:cNvSpPr>
          <p:nvPr/>
        </p:nvSpPr>
        <p:spPr bwMode="auto">
          <a:xfrm>
            <a:off x="76200" y="1803400"/>
            <a:ext cx="0" cy="152400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417988" name="Line 196"/>
          <p:cNvSpPr>
            <a:spLocks noChangeShapeType="1"/>
          </p:cNvSpPr>
          <p:nvPr/>
        </p:nvSpPr>
        <p:spPr bwMode="auto">
          <a:xfrm>
            <a:off x="76200" y="3327400"/>
            <a:ext cx="228600" cy="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/>
            <a:tailEnd type="arrow" w="med" len="med"/>
          </a:ln>
          <a:effectLst/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7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17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7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7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17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1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978" grpId="0" animBg="1"/>
      <p:bldP spid="417979" grpId="0" animBg="1"/>
      <p:bldP spid="417980" grpId="0" animBg="1"/>
      <p:bldP spid="417981" grpId="0" animBg="1"/>
      <p:bldP spid="417982" grpId="0" animBg="1"/>
      <p:bldP spid="417983" grpId="0" animBg="1"/>
      <p:bldP spid="417984" grpId="0" animBg="1"/>
      <p:bldP spid="417985" grpId="0" animBg="1"/>
      <p:bldP spid="417986" grpId="0" animBg="1"/>
      <p:bldP spid="417987" grpId="0" animBg="1"/>
      <p:bldP spid="41798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381000"/>
            <a:ext cx="7793037" cy="1143000"/>
          </a:xfrm>
        </p:spPr>
        <p:txBody>
          <a:bodyPr/>
          <a:lstStyle/>
          <a:p>
            <a:r>
              <a:rPr lang="en-US" dirty="0"/>
              <a:t>Bug in the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413715" name="Rectangle 19"/>
          <p:cNvSpPr>
            <a:spLocks noChangeArrowheads="1"/>
          </p:cNvSpPr>
          <p:nvPr/>
        </p:nvSpPr>
        <p:spPr bwMode="auto">
          <a:xfrm>
            <a:off x="2901950" y="3981450"/>
            <a:ext cx="1381125" cy="10747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667000" y="4464050"/>
            <a:ext cx="238125" cy="101600"/>
            <a:chOff x="1680" y="2599"/>
            <a:chExt cx="150" cy="64"/>
          </a:xfrm>
        </p:grpSpPr>
        <p:sp>
          <p:nvSpPr>
            <p:cNvPr id="413716" name="Freeform 20"/>
            <p:cNvSpPr>
              <a:spLocks/>
            </p:cNvSpPr>
            <p:nvPr/>
          </p:nvSpPr>
          <p:spPr bwMode="auto">
            <a:xfrm>
              <a:off x="1755" y="2599"/>
              <a:ext cx="75" cy="64"/>
            </a:xfrm>
            <a:custGeom>
              <a:avLst/>
              <a:gdLst/>
              <a:ahLst/>
              <a:cxnLst>
                <a:cxn ang="0">
                  <a:pos x="75" y="32"/>
                </a:cxn>
                <a:cxn ang="0">
                  <a:pos x="0" y="64"/>
                </a:cxn>
                <a:cxn ang="0">
                  <a:pos x="0" y="0"/>
                </a:cxn>
                <a:cxn ang="0">
                  <a:pos x="75" y="32"/>
                </a:cxn>
              </a:cxnLst>
              <a:rect l="0" t="0" r="r" b="b"/>
              <a:pathLst>
                <a:path w="75" h="64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3717" name="Line 21"/>
            <p:cNvSpPr>
              <a:spLocks noChangeShapeType="1"/>
            </p:cNvSpPr>
            <p:nvPr/>
          </p:nvSpPr>
          <p:spPr bwMode="auto">
            <a:xfrm flipH="1">
              <a:off x="1680" y="2631"/>
              <a:ext cx="11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3170238" y="3678238"/>
            <a:ext cx="85725" cy="307975"/>
            <a:chOff x="1997" y="2104"/>
            <a:chExt cx="54" cy="194"/>
          </a:xfrm>
        </p:grpSpPr>
        <p:sp>
          <p:nvSpPr>
            <p:cNvPr id="413719" name="Freeform 23"/>
            <p:cNvSpPr>
              <a:spLocks/>
            </p:cNvSpPr>
            <p:nvPr/>
          </p:nvSpPr>
          <p:spPr bwMode="auto">
            <a:xfrm>
              <a:off x="1997" y="2233"/>
              <a:ext cx="54" cy="65"/>
            </a:xfrm>
            <a:custGeom>
              <a:avLst/>
              <a:gdLst/>
              <a:ahLst/>
              <a:cxnLst>
                <a:cxn ang="0">
                  <a:pos x="27" y="65"/>
                </a:cxn>
                <a:cxn ang="0">
                  <a:pos x="0" y="0"/>
                </a:cxn>
                <a:cxn ang="0">
                  <a:pos x="54" y="0"/>
                </a:cxn>
                <a:cxn ang="0">
                  <a:pos x="27" y="65"/>
                </a:cxn>
              </a:cxnLst>
              <a:rect l="0" t="0" r="r" b="b"/>
              <a:pathLst>
                <a:path w="54" h="65">
                  <a:moveTo>
                    <a:pt x="27" y="65"/>
                  </a:moveTo>
                  <a:lnTo>
                    <a:pt x="0" y="0"/>
                  </a:lnTo>
                  <a:lnTo>
                    <a:pt x="54" y="0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4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3720" name="Line 24"/>
            <p:cNvSpPr>
              <a:spLocks noChangeShapeType="1"/>
            </p:cNvSpPr>
            <p:nvPr/>
          </p:nvSpPr>
          <p:spPr bwMode="auto">
            <a:xfrm>
              <a:off x="2024" y="2104"/>
              <a:ext cx="1" cy="172"/>
            </a:xfrm>
            <a:prstGeom prst="line">
              <a:avLst/>
            </a:prstGeom>
            <a:noFill/>
            <a:ln w="17463">
              <a:solidFill>
                <a:srgbClr val="44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554413" y="3678238"/>
            <a:ext cx="84137" cy="307975"/>
            <a:chOff x="2239" y="2104"/>
            <a:chExt cx="53" cy="194"/>
          </a:xfrm>
        </p:grpSpPr>
        <p:sp>
          <p:nvSpPr>
            <p:cNvPr id="413722" name="Freeform 26"/>
            <p:cNvSpPr>
              <a:spLocks/>
            </p:cNvSpPr>
            <p:nvPr/>
          </p:nvSpPr>
          <p:spPr bwMode="auto">
            <a:xfrm>
              <a:off x="2239" y="2233"/>
              <a:ext cx="53" cy="65"/>
            </a:xfrm>
            <a:custGeom>
              <a:avLst/>
              <a:gdLst/>
              <a:ahLst/>
              <a:cxnLst>
                <a:cxn ang="0">
                  <a:pos x="26" y="65"/>
                </a:cxn>
                <a:cxn ang="0">
                  <a:pos x="0" y="0"/>
                </a:cxn>
                <a:cxn ang="0">
                  <a:pos x="53" y="0"/>
                </a:cxn>
                <a:cxn ang="0">
                  <a:pos x="26" y="65"/>
                </a:cxn>
              </a:cxnLst>
              <a:rect l="0" t="0" r="r" b="b"/>
              <a:pathLst>
                <a:path w="53" h="65">
                  <a:moveTo>
                    <a:pt x="26" y="65"/>
                  </a:moveTo>
                  <a:lnTo>
                    <a:pt x="0" y="0"/>
                  </a:lnTo>
                  <a:lnTo>
                    <a:pt x="53" y="0"/>
                  </a:lnTo>
                  <a:lnTo>
                    <a:pt x="26" y="65"/>
                  </a:lnTo>
                  <a:close/>
                </a:path>
              </a:pathLst>
            </a:custGeom>
            <a:solidFill>
              <a:srgbClr val="4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3723" name="Line 27"/>
            <p:cNvSpPr>
              <a:spLocks noChangeShapeType="1"/>
            </p:cNvSpPr>
            <p:nvPr/>
          </p:nvSpPr>
          <p:spPr bwMode="auto">
            <a:xfrm>
              <a:off x="2265" y="2104"/>
              <a:ext cx="1" cy="172"/>
            </a:xfrm>
            <a:prstGeom prst="line">
              <a:avLst/>
            </a:prstGeom>
            <a:noFill/>
            <a:ln w="17463">
              <a:solidFill>
                <a:srgbClr val="44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3725" name="Line 29"/>
          <p:cNvSpPr>
            <a:spLocks noChangeShapeType="1"/>
          </p:cNvSpPr>
          <p:nvPr/>
        </p:nvSpPr>
        <p:spPr bwMode="auto">
          <a:xfrm flipH="1">
            <a:off x="3170238" y="3781425"/>
            <a:ext cx="76200" cy="76200"/>
          </a:xfrm>
          <a:prstGeom prst="line">
            <a:avLst/>
          </a:prstGeom>
          <a:noFill/>
          <a:ln w="7938">
            <a:solidFill>
              <a:srgbClr val="44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726" name="Rectangle 30"/>
          <p:cNvSpPr>
            <a:spLocks noChangeArrowheads="1"/>
          </p:cNvSpPr>
          <p:nvPr/>
        </p:nvSpPr>
        <p:spPr bwMode="auto">
          <a:xfrm>
            <a:off x="3255963" y="3773488"/>
            <a:ext cx="5715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Arial" charset="0"/>
              </a:rPr>
              <a:t>5</a:t>
            </a:r>
            <a:endParaRPr lang="en-US"/>
          </a:p>
        </p:txBody>
      </p:sp>
      <p:sp>
        <p:nvSpPr>
          <p:cNvPr id="413727" name="Line 31"/>
          <p:cNvSpPr>
            <a:spLocks noChangeShapeType="1"/>
          </p:cNvSpPr>
          <p:nvPr/>
        </p:nvSpPr>
        <p:spPr bwMode="auto">
          <a:xfrm flipH="1">
            <a:off x="3554413" y="3781425"/>
            <a:ext cx="76200" cy="76200"/>
          </a:xfrm>
          <a:prstGeom prst="line">
            <a:avLst/>
          </a:prstGeom>
          <a:noFill/>
          <a:ln w="7938">
            <a:solidFill>
              <a:srgbClr val="44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728" name="Rectangle 32"/>
          <p:cNvSpPr>
            <a:spLocks noChangeArrowheads="1"/>
          </p:cNvSpPr>
          <p:nvPr/>
        </p:nvSpPr>
        <p:spPr bwMode="auto">
          <a:xfrm>
            <a:off x="3638550" y="3773488"/>
            <a:ext cx="5715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Arial" charset="0"/>
              </a:rPr>
              <a:t>5</a:t>
            </a:r>
            <a:endParaRPr lang="en-US"/>
          </a:p>
        </p:txBody>
      </p:sp>
      <p:sp>
        <p:nvSpPr>
          <p:cNvPr id="413729" name="Line 33"/>
          <p:cNvSpPr>
            <a:spLocks noChangeShapeType="1"/>
          </p:cNvSpPr>
          <p:nvPr/>
        </p:nvSpPr>
        <p:spPr bwMode="auto">
          <a:xfrm flipH="1">
            <a:off x="2436813" y="4054475"/>
            <a:ext cx="76200" cy="76200"/>
          </a:xfrm>
          <a:prstGeom prst="line">
            <a:avLst/>
          </a:prstGeom>
          <a:noFill/>
          <a:ln w="7938">
            <a:solidFill>
              <a:srgbClr val="44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730" name="Rectangle 34"/>
          <p:cNvSpPr>
            <a:spLocks noChangeArrowheads="1"/>
          </p:cNvSpPr>
          <p:nvPr/>
        </p:nvSpPr>
        <p:spPr bwMode="auto">
          <a:xfrm>
            <a:off x="2522538" y="3740150"/>
            <a:ext cx="114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Arial" charset="0"/>
              </a:rPr>
              <a:t>16</a:t>
            </a:r>
            <a:endParaRPr lang="en-US"/>
          </a:p>
        </p:txBody>
      </p:sp>
      <p:sp>
        <p:nvSpPr>
          <p:cNvPr id="413731" name="Rectangle 35"/>
          <p:cNvSpPr>
            <a:spLocks noChangeArrowheads="1"/>
          </p:cNvSpPr>
          <p:nvPr/>
        </p:nvSpPr>
        <p:spPr bwMode="auto">
          <a:xfrm>
            <a:off x="3987800" y="4148138"/>
            <a:ext cx="228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RD1</a:t>
            </a:r>
            <a:endParaRPr lang="en-US"/>
          </a:p>
        </p:txBody>
      </p:sp>
      <p:sp>
        <p:nvSpPr>
          <p:cNvPr id="413732" name="Rectangle 36"/>
          <p:cNvSpPr>
            <a:spLocks noChangeArrowheads="1"/>
          </p:cNvSpPr>
          <p:nvPr/>
        </p:nvSpPr>
        <p:spPr bwMode="auto">
          <a:xfrm>
            <a:off x="3987800" y="4641850"/>
            <a:ext cx="228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RD2</a:t>
            </a:r>
            <a:endParaRPr lang="en-US"/>
          </a:p>
        </p:txBody>
      </p:sp>
      <p:sp>
        <p:nvSpPr>
          <p:cNvPr id="413733" name="Rectangle 37"/>
          <p:cNvSpPr>
            <a:spLocks noChangeArrowheads="1"/>
          </p:cNvSpPr>
          <p:nvPr/>
        </p:nvSpPr>
        <p:spPr bwMode="auto">
          <a:xfrm>
            <a:off x="3109913" y="3994150"/>
            <a:ext cx="228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RN1</a:t>
            </a:r>
            <a:endParaRPr lang="en-US"/>
          </a:p>
        </p:txBody>
      </p:sp>
      <p:sp>
        <p:nvSpPr>
          <p:cNvPr id="413734" name="Rectangle 38"/>
          <p:cNvSpPr>
            <a:spLocks noChangeArrowheads="1"/>
          </p:cNvSpPr>
          <p:nvPr/>
        </p:nvSpPr>
        <p:spPr bwMode="auto">
          <a:xfrm>
            <a:off x="3494088" y="3994150"/>
            <a:ext cx="228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RN2</a:t>
            </a:r>
            <a:endParaRPr lang="en-US"/>
          </a:p>
        </p:txBody>
      </p:sp>
      <p:sp>
        <p:nvSpPr>
          <p:cNvPr id="413735" name="Rectangle 39"/>
          <p:cNvSpPr>
            <a:spLocks noChangeArrowheads="1"/>
          </p:cNvSpPr>
          <p:nvPr/>
        </p:nvSpPr>
        <p:spPr bwMode="auto">
          <a:xfrm>
            <a:off x="3878263" y="3994150"/>
            <a:ext cx="190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WN</a:t>
            </a:r>
            <a:endParaRPr lang="en-US"/>
          </a:p>
        </p:txBody>
      </p:sp>
      <p:sp>
        <p:nvSpPr>
          <p:cNvPr id="413736" name="Rectangle 40"/>
          <p:cNvSpPr>
            <a:spLocks noChangeArrowheads="1"/>
          </p:cNvSpPr>
          <p:nvPr/>
        </p:nvSpPr>
        <p:spPr bwMode="auto">
          <a:xfrm>
            <a:off x="2957513" y="4454525"/>
            <a:ext cx="190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WD</a:t>
            </a:r>
            <a:endParaRPr lang="en-US"/>
          </a:p>
        </p:txBody>
      </p:sp>
      <p:sp>
        <p:nvSpPr>
          <p:cNvPr id="413737" name="Rectangle 41"/>
          <p:cNvSpPr>
            <a:spLocks noChangeArrowheads="1"/>
          </p:cNvSpPr>
          <p:nvPr/>
        </p:nvSpPr>
        <p:spPr bwMode="auto">
          <a:xfrm>
            <a:off x="2971800" y="4241800"/>
            <a:ext cx="123271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Register File</a:t>
            </a:r>
            <a:endParaRPr lang="en-US" sz="1600" dirty="0"/>
          </a:p>
        </p:txBody>
      </p:sp>
      <p:sp>
        <p:nvSpPr>
          <p:cNvPr id="413738" name="Freeform 42"/>
          <p:cNvSpPr>
            <a:spLocks/>
          </p:cNvSpPr>
          <p:nvPr/>
        </p:nvSpPr>
        <p:spPr bwMode="auto">
          <a:xfrm>
            <a:off x="5472113" y="3978275"/>
            <a:ext cx="460375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0"/>
              </a:cxn>
              <a:cxn ang="0">
                <a:pos x="48" y="338"/>
              </a:cxn>
              <a:cxn ang="0">
                <a:pos x="0" y="386"/>
              </a:cxn>
              <a:cxn ang="0">
                <a:pos x="0" y="676"/>
              </a:cxn>
              <a:cxn ang="0">
                <a:pos x="290" y="531"/>
              </a:cxn>
              <a:cxn ang="0">
                <a:pos x="290" y="145"/>
              </a:cxn>
              <a:cxn ang="0">
                <a:pos x="0" y="0"/>
              </a:cxn>
            </a:cxnLst>
            <a:rect l="0" t="0" r="r" b="b"/>
            <a:pathLst>
              <a:path w="290" h="676">
                <a:moveTo>
                  <a:pt x="0" y="0"/>
                </a:moveTo>
                <a:lnTo>
                  <a:pt x="0" y="290"/>
                </a:lnTo>
                <a:lnTo>
                  <a:pt x="48" y="338"/>
                </a:lnTo>
                <a:lnTo>
                  <a:pt x="0" y="386"/>
                </a:lnTo>
                <a:lnTo>
                  <a:pt x="0" y="676"/>
                </a:lnTo>
                <a:lnTo>
                  <a:pt x="290" y="531"/>
                </a:lnTo>
                <a:lnTo>
                  <a:pt x="290" y="14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739" name="Freeform 43"/>
          <p:cNvSpPr>
            <a:spLocks/>
          </p:cNvSpPr>
          <p:nvPr/>
        </p:nvSpPr>
        <p:spPr bwMode="auto">
          <a:xfrm>
            <a:off x="5489575" y="3994150"/>
            <a:ext cx="460375" cy="1074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0"/>
              </a:cxn>
              <a:cxn ang="0">
                <a:pos x="48" y="339"/>
              </a:cxn>
              <a:cxn ang="0">
                <a:pos x="0" y="387"/>
              </a:cxn>
              <a:cxn ang="0">
                <a:pos x="0" y="677"/>
              </a:cxn>
              <a:cxn ang="0">
                <a:pos x="290" y="532"/>
              </a:cxn>
              <a:cxn ang="0">
                <a:pos x="290" y="145"/>
              </a:cxn>
              <a:cxn ang="0">
                <a:pos x="0" y="0"/>
              </a:cxn>
            </a:cxnLst>
            <a:rect l="0" t="0" r="r" b="b"/>
            <a:pathLst>
              <a:path w="290" h="677">
                <a:moveTo>
                  <a:pt x="0" y="0"/>
                </a:moveTo>
                <a:lnTo>
                  <a:pt x="0" y="290"/>
                </a:lnTo>
                <a:lnTo>
                  <a:pt x="48" y="339"/>
                </a:lnTo>
                <a:lnTo>
                  <a:pt x="0" y="387"/>
                </a:lnTo>
                <a:lnTo>
                  <a:pt x="0" y="677"/>
                </a:lnTo>
                <a:lnTo>
                  <a:pt x="290" y="532"/>
                </a:lnTo>
                <a:lnTo>
                  <a:pt x="290" y="145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4278313" y="4156075"/>
            <a:ext cx="1201737" cy="103188"/>
            <a:chOff x="2695" y="2405"/>
            <a:chExt cx="757" cy="65"/>
          </a:xfrm>
        </p:grpSpPr>
        <p:sp>
          <p:nvSpPr>
            <p:cNvPr id="413740" name="Freeform 44"/>
            <p:cNvSpPr>
              <a:spLocks/>
            </p:cNvSpPr>
            <p:nvPr/>
          </p:nvSpPr>
          <p:spPr bwMode="auto">
            <a:xfrm>
              <a:off x="3377" y="2405"/>
              <a:ext cx="75" cy="65"/>
            </a:xfrm>
            <a:custGeom>
              <a:avLst/>
              <a:gdLst/>
              <a:ahLst/>
              <a:cxnLst>
                <a:cxn ang="0">
                  <a:pos x="75" y="33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75" y="33"/>
                </a:cxn>
              </a:cxnLst>
              <a:rect l="0" t="0" r="r" b="b"/>
              <a:pathLst>
                <a:path w="75" h="6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3741" name="Line 45"/>
            <p:cNvSpPr>
              <a:spLocks noChangeShapeType="1"/>
            </p:cNvSpPr>
            <p:nvPr/>
          </p:nvSpPr>
          <p:spPr bwMode="auto">
            <a:xfrm flipH="1">
              <a:off x="2695" y="2438"/>
              <a:ext cx="72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3743" name="Line 47"/>
          <p:cNvSpPr>
            <a:spLocks noChangeShapeType="1"/>
          </p:cNvSpPr>
          <p:nvPr/>
        </p:nvSpPr>
        <p:spPr bwMode="auto">
          <a:xfrm flipH="1">
            <a:off x="5932488" y="4514850"/>
            <a:ext cx="5715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744" name="Rectangle 48"/>
          <p:cNvSpPr>
            <a:spLocks noChangeArrowheads="1"/>
          </p:cNvSpPr>
          <p:nvPr/>
        </p:nvSpPr>
        <p:spPr bwMode="auto">
          <a:xfrm>
            <a:off x="5540375" y="4241800"/>
            <a:ext cx="3127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Arial" charset="0"/>
              </a:rPr>
              <a:t>ALU</a:t>
            </a:r>
            <a:endParaRPr lang="en-US"/>
          </a:p>
        </p:txBody>
      </p:sp>
      <p:sp>
        <p:nvSpPr>
          <p:cNvPr id="413745" name="Line 49"/>
          <p:cNvSpPr>
            <a:spLocks noChangeShapeType="1"/>
          </p:cNvSpPr>
          <p:nvPr/>
        </p:nvSpPr>
        <p:spPr bwMode="auto">
          <a:xfrm flipH="1">
            <a:off x="2667000" y="6467475"/>
            <a:ext cx="64119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746" name="Line 50"/>
          <p:cNvSpPr>
            <a:spLocks noChangeShapeType="1"/>
          </p:cNvSpPr>
          <p:nvPr/>
        </p:nvSpPr>
        <p:spPr bwMode="auto">
          <a:xfrm>
            <a:off x="9078913" y="5316538"/>
            <a:ext cx="1587" cy="11509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747" name="Line 51"/>
          <p:cNvSpPr>
            <a:spLocks noChangeShapeType="1"/>
          </p:cNvSpPr>
          <p:nvPr/>
        </p:nvSpPr>
        <p:spPr bwMode="auto">
          <a:xfrm>
            <a:off x="2667000" y="4514850"/>
            <a:ext cx="1588" cy="19526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748" name="Line 52"/>
          <p:cNvSpPr>
            <a:spLocks noChangeShapeType="1"/>
          </p:cNvSpPr>
          <p:nvPr/>
        </p:nvSpPr>
        <p:spPr bwMode="auto">
          <a:xfrm flipH="1">
            <a:off x="2019300" y="3670300"/>
            <a:ext cx="1952625" cy="1588"/>
          </a:xfrm>
          <a:prstGeom prst="line">
            <a:avLst/>
          </a:prstGeom>
          <a:noFill/>
          <a:ln w="25400">
            <a:solidFill>
              <a:srgbClr val="44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4278313" y="4651375"/>
            <a:ext cx="819150" cy="101600"/>
            <a:chOff x="2695" y="2717"/>
            <a:chExt cx="516" cy="64"/>
          </a:xfrm>
        </p:grpSpPr>
        <p:sp>
          <p:nvSpPr>
            <p:cNvPr id="413749" name="Freeform 53"/>
            <p:cNvSpPr>
              <a:spLocks/>
            </p:cNvSpPr>
            <p:nvPr/>
          </p:nvSpPr>
          <p:spPr bwMode="auto">
            <a:xfrm>
              <a:off x="3136" y="2717"/>
              <a:ext cx="75" cy="64"/>
            </a:xfrm>
            <a:custGeom>
              <a:avLst/>
              <a:gdLst/>
              <a:ahLst/>
              <a:cxnLst>
                <a:cxn ang="0">
                  <a:pos x="75" y="32"/>
                </a:cxn>
                <a:cxn ang="0">
                  <a:pos x="0" y="64"/>
                </a:cxn>
                <a:cxn ang="0">
                  <a:pos x="0" y="0"/>
                </a:cxn>
                <a:cxn ang="0">
                  <a:pos x="75" y="32"/>
                </a:cxn>
              </a:cxnLst>
              <a:rect l="0" t="0" r="r" b="b"/>
              <a:pathLst>
                <a:path w="75" h="64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3750" name="Line 54"/>
            <p:cNvSpPr>
              <a:spLocks noChangeShapeType="1"/>
            </p:cNvSpPr>
            <p:nvPr/>
          </p:nvSpPr>
          <p:spPr bwMode="auto">
            <a:xfrm flipH="1">
              <a:off x="2695" y="2749"/>
              <a:ext cx="47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4738688" y="4957763"/>
            <a:ext cx="358775" cy="103187"/>
            <a:chOff x="2985" y="2910"/>
            <a:chExt cx="226" cy="65"/>
          </a:xfrm>
        </p:grpSpPr>
        <p:sp>
          <p:nvSpPr>
            <p:cNvPr id="413752" name="Freeform 56"/>
            <p:cNvSpPr>
              <a:spLocks/>
            </p:cNvSpPr>
            <p:nvPr/>
          </p:nvSpPr>
          <p:spPr bwMode="auto">
            <a:xfrm>
              <a:off x="3136" y="2910"/>
              <a:ext cx="75" cy="65"/>
            </a:xfrm>
            <a:custGeom>
              <a:avLst/>
              <a:gdLst/>
              <a:ahLst/>
              <a:cxnLst>
                <a:cxn ang="0">
                  <a:pos x="75" y="33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75" y="33"/>
                </a:cxn>
              </a:cxnLst>
              <a:rect l="0" t="0" r="r" b="b"/>
              <a:pathLst>
                <a:path w="75" h="6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3753" name="Line 57"/>
            <p:cNvSpPr>
              <a:spLocks noChangeShapeType="1"/>
            </p:cNvSpPr>
            <p:nvPr/>
          </p:nvSpPr>
          <p:spPr bwMode="auto">
            <a:xfrm flipH="1">
              <a:off x="2985" y="2943"/>
              <a:ext cx="18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3755" name="Line 59"/>
          <p:cNvSpPr>
            <a:spLocks noChangeShapeType="1"/>
          </p:cNvSpPr>
          <p:nvPr/>
        </p:nvSpPr>
        <p:spPr bwMode="auto">
          <a:xfrm>
            <a:off x="4738688" y="3475038"/>
            <a:ext cx="1587" cy="19954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3865563" y="5132388"/>
            <a:ext cx="263525" cy="692150"/>
            <a:chOff x="2435" y="3020"/>
            <a:chExt cx="166" cy="436"/>
          </a:xfrm>
        </p:grpSpPr>
        <p:sp>
          <p:nvSpPr>
            <p:cNvPr id="413756" name="AutoShape 60"/>
            <p:cNvSpPr>
              <a:spLocks noChangeArrowheads="1"/>
            </p:cNvSpPr>
            <p:nvPr/>
          </p:nvSpPr>
          <p:spPr bwMode="auto">
            <a:xfrm>
              <a:off x="2435" y="3020"/>
              <a:ext cx="166" cy="436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3757" name="Rectangle 61"/>
            <p:cNvSpPr>
              <a:spLocks noChangeArrowheads="1"/>
            </p:cNvSpPr>
            <p:nvPr/>
          </p:nvSpPr>
          <p:spPr bwMode="auto">
            <a:xfrm>
              <a:off x="2496" y="3039"/>
              <a:ext cx="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/>
            </a:p>
          </p:txBody>
        </p:sp>
        <p:sp>
          <p:nvSpPr>
            <p:cNvPr id="413758" name="Rectangle 62"/>
            <p:cNvSpPr>
              <a:spLocks noChangeArrowheads="1"/>
            </p:cNvSpPr>
            <p:nvPr/>
          </p:nvSpPr>
          <p:spPr bwMode="auto">
            <a:xfrm>
              <a:off x="2496" y="3120"/>
              <a:ext cx="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/>
            </a:p>
          </p:txBody>
        </p:sp>
        <p:sp>
          <p:nvSpPr>
            <p:cNvPr id="413759" name="Rectangle 63"/>
            <p:cNvSpPr>
              <a:spLocks noChangeArrowheads="1"/>
            </p:cNvSpPr>
            <p:nvPr/>
          </p:nvSpPr>
          <p:spPr bwMode="auto">
            <a:xfrm>
              <a:off x="2496" y="3200"/>
              <a:ext cx="4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/>
            </a:p>
          </p:txBody>
        </p:sp>
        <p:sp>
          <p:nvSpPr>
            <p:cNvPr id="413760" name="Rectangle 64"/>
            <p:cNvSpPr>
              <a:spLocks noChangeArrowheads="1"/>
            </p:cNvSpPr>
            <p:nvPr/>
          </p:nvSpPr>
          <p:spPr bwMode="auto">
            <a:xfrm>
              <a:off x="2496" y="3281"/>
              <a:ext cx="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/>
            </a:p>
          </p:txBody>
        </p:sp>
        <p:sp>
          <p:nvSpPr>
            <p:cNvPr id="413761" name="Rectangle 65"/>
            <p:cNvSpPr>
              <a:spLocks noChangeArrowheads="1"/>
            </p:cNvSpPr>
            <p:nvPr/>
          </p:nvSpPr>
          <p:spPr bwMode="auto">
            <a:xfrm>
              <a:off x="2496" y="3361"/>
              <a:ext cx="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/>
            </a:p>
          </p:txBody>
        </p:sp>
      </p:grpSp>
      <p:sp>
        <p:nvSpPr>
          <p:cNvPr id="413763" name="Line 67"/>
          <p:cNvSpPr>
            <a:spLocks noChangeShapeType="1"/>
          </p:cNvSpPr>
          <p:nvPr/>
        </p:nvSpPr>
        <p:spPr bwMode="auto">
          <a:xfrm flipH="1">
            <a:off x="3587750" y="5435600"/>
            <a:ext cx="76200" cy="76200"/>
          </a:xfrm>
          <a:prstGeom prst="line">
            <a:avLst/>
          </a:prstGeom>
          <a:noFill/>
          <a:ln w="7938">
            <a:solidFill>
              <a:srgbClr val="44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764" name="Rectangle 68"/>
          <p:cNvSpPr>
            <a:spLocks noChangeArrowheads="1"/>
          </p:cNvSpPr>
          <p:nvPr/>
        </p:nvSpPr>
        <p:spPr bwMode="auto">
          <a:xfrm>
            <a:off x="3595688" y="5308600"/>
            <a:ext cx="114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Arial" charset="0"/>
              </a:rPr>
              <a:t>16</a:t>
            </a:r>
            <a:endParaRPr lang="en-US"/>
          </a:p>
        </p:txBody>
      </p:sp>
      <p:grpSp>
        <p:nvGrpSpPr>
          <p:cNvPr id="9" name="Group 71"/>
          <p:cNvGrpSpPr>
            <a:grpSpLocks/>
          </p:cNvGrpSpPr>
          <p:nvPr/>
        </p:nvGrpSpPr>
        <p:grpSpPr bwMode="auto">
          <a:xfrm>
            <a:off x="2479675" y="5418138"/>
            <a:ext cx="1389063" cy="103187"/>
            <a:chOff x="1562" y="3200"/>
            <a:chExt cx="875" cy="65"/>
          </a:xfrm>
        </p:grpSpPr>
        <p:sp>
          <p:nvSpPr>
            <p:cNvPr id="413765" name="Freeform 69"/>
            <p:cNvSpPr>
              <a:spLocks/>
            </p:cNvSpPr>
            <p:nvPr/>
          </p:nvSpPr>
          <p:spPr bwMode="auto">
            <a:xfrm>
              <a:off x="2362" y="3200"/>
              <a:ext cx="75" cy="65"/>
            </a:xfrm>
            <a:custGeom>
              <a:avLst/>
              <a:gdLst/>
              <a:ahLst/>
              <a:cxnLst>
                <a:cxn ang="0">
                  <a:pos x="75" y="33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75" y="33"/>
                </a:cxn>
              </a:cxnLst>
              <a:rect l="0" t="0" r="r" b="b"/>
              <a:pathLst>
                <a:path w="75" h="6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4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3766" name="Line 70"/>
            <p:cNvSpPr>
              <a:spLocks noChangeShapeType="1"/>
            </p:cNvSpPr>
            <p:nvPr/>
          </p:nvSpPr>
          <p:spPr bwMode="auto">
            <a:xfrm flipH="1">
              <a:off x="1562" y="3233"/>
              <a:ext cx="838" cy="1"/>
            </a:xfrm>
            <a:prstGeom prst="line">
              <a:avLst/>
            </a:prstGeom>
            <a:noFill/>
            <a:ln w="25400">
              <a:solidFill>
                <a:srgbClr val="44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3768" name="Line 72"/>
          <p:cNvSpPr>
            <a:spLocks noChangeShapeType="1"/>
          </p:cNvSpPr>
          <p:nvPr/>
        </p:nvSpPr>
        <p:spPr bwMode="auto">
          <a:xfrm flipH="1">
            <a:off x="4202113" y="5435600"/>
            <a:ext cx="76200" cy="762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769" name="Rectangle 73"/>
          <p:cNvSpPr>
            <a:spLocks noChangeArrowheads="1"/>
          </p:cNvSpPr>
          <p:nvPr/>
        </p:nvSpPr>
        <p:spPr bwMode="auto">
          <a:xfrm>
            <a:off x="4176713" y="5308600"/>
            <a:ext cx="114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Arial" charset="0"/>
              </a:rPr>
              <a:t>32</a:t>
            </a:r>
            <a:endParaRPr lang="en-US"/>
          </a:p>
        </p:txBody>
      </p:sp>
      <p:sp>
        <p:nvSpPr>
          <p:cNvPr id="413770" name="Line 74"/>
          <p:cNvSpPr>
            <a:spLocks noChangeShapeType="1"/>
          </p:cNvSpPr>
          <p:nvPr/>
        </p:nvSpPr>
        <p:spPr bwMode="auto">
          <a:xfrm flipH="1">
            <a:off x="4124325" y="5470525"/>
            <a:ext cx="61436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771" name="Line 75"/>
          <p:cNvSpPr>
            <a:spLocks noChangeShapeType="1"/>
          </p:cNvSpPr>
          <p:nvPr/>
        </p:nvSpPr>
        <p:spPr bwMode="auto">
          <a:xfrm>
            <a:off x="2479675" y="3670300"/>
            <a:ext cx="1588" cy="1800225"/>
          </a:xfrm>
          <a:prstGeom prst="line">
            <a:avLst/>
          </a:prstGeom>
          <a:noFill/>
          <a:ln w="25400">
            <a:solidFill>
              <a:srgbClr val="44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772" name="Rectangle 76"/>
          <p:cNvSpPr>
            <a:spLocks noChangeArrowheads="1"/>
          </p:cNvSpPr>
          <p:nvPr/>
        </p:nvSpPr>
        <p:spPr bwMode="auto">
          <a:xfrm>
            <a:off x="6738938" y="4629150"/>
            <a:ext cx="1150937" cy="10747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773" name="Line 77"/>
          <p:cNvSpPr>
            <a:spLocks noChangeShapeType="1"/>
          </p:cNvSpPr>
          <p:nvPr/>
        </p:nvSpPr>
        <p:spPr bwMode="auto">
          <a:xfrm flipH="1">
            <a:off x="8848725" y="5316538"/>
            <a:ext cx="230188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774" name="Rectangle 78"/>
          <p:cNvSpPr>
            <a:spLocks noChangeArrowheads="1"/>
          </p:cNvSpPr>
          <p:nvPr/>
        </p:nvSpPr>
        <p:spPr bwMode="auto">
          <a:xfrm>
            <a:off x="7672388" y="5102225"/>
            <a:ext cx="1651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RD</a:t>
            </a:r>
            <a:endParaRPr lang="en-US"/>
          </a:p>
        </p:txBody>
      </p:sp>
      <p:sp>
        <p:nvSpPr>
          <p:cNvPr id="413775" name="Rectangle 79"/>
          <p:cNvSpPr>
            <a:spLocks noChangeArrowheads="1"/>
          </p:cNvSpPr>
          <p:nvPr/>
        </p:nvSpPr>
        <p:spPr bwMode="auto">
          <a:xfrm>
            <a:off x="6794500" y="5375275"/>
            <a:ext cx="190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WD</a:t>
            </a:r>
            <a:endParaRPr lang="en-US"/>
          </a:p>
        </p:txBody>
      </p:sp>
      <p:sp>
        <p:nvSpPr>
          <p:cNvPr id="413776" name="Rectangle 80"/>
          <p:cNvSpPr>
            <a:spLocks noChangeArrowheads="1"/>
          </p:cNvSpPr>
          <p:nvPr/>
        </p:nvSpPr>
        <p:spPr bwMode="auto">
          <a:xfrm>
            <a:off x="7118350" y="4967288"/>
            <a:ext cx="4440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Data</a:t>
            </a:r>
            <a:endParaRPr lang="en-US" sz="1600" dirty="0"/>
          </a:p>
        </p:txBody>
      </p:sp>
      <p:sp>
        <p:nvSpPr>
          <p:cNvPr id="413777" name="Rectangle 81"/>
          <p:cNvSpPr>
            <a:spLocks noChangeArrowheads="1"/>
          </p:cNvSpPr>
          <p:nvPr/>
        </p:nvSpPr>
        <p:spPr bwMode="auto">
          <a:xfrm>
            <a:off x="6999288" y="5121275"/>
            <a:ext cx="7870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Memory</a:t>
            </a:r>
            <a:endParaRPr lang="en-US" sz="1600" dirty="0"/>
          </a:p>
        </p:txBody>
      </p:sp>
      <p:grpSp>
        <p:nvGrpSpPr>
          <p:cNvPr id="10" name="Group 84"/>
          <p:cNvGrpSpPr>
            <a:grpSpLocks/>
          </p:cNvGrpSpPr>
          <p:nvPr/>
        </p:nvGrpSpPr>
        <p:grpSpPr bwMode="auto">
          <a:xfrm>
            <a:off x="6503988" y="4805363"/>
            <a:ext cx="238125" cy="101600"/>
            <a:chOff x="4097" y="2814"/>
            <a:chExt cx="150" cy="64"/>
          </a:xfrm>
        </p:grpSpPr>
        <p:sp>
          <p:nvSpPr>
            <p:cNvPr id="413778" name="Freeform 82"/>
            <p:cNvSpPr>
              <a:spLocks/>
            </p:cNvSpPr>
            <p:nvPr/>
          </p:nvSpPr>
          <p:spPr bwMode="auto">
            <a:xfrm>
              <a:off x="4172" y="2814"/>
              <a:ext cx="75" cy="64"/>
            </a:xfrm>
            <a:custGeom>
              <a:avLst/>
              <a:gdLst/>
              <a:ahLst/>
              <a:cxnLst>
                <a:cxn ang="0">
                  <a:pos x="75" y="32"/>
                </a:cxn>
                <a:cxn ang="0">
                  <a:pos x="0" y="64"/>
                </a:cxn>
                <a:cxn ang="0">
                  <a:pos x="0" y="0"/>
                </a:cxn>
                <a:cxn ang="0">
                  <a:pos x="75" y="32"/>
                </a:cxn>
              </a:cxnLst>
              <a:rect l="0" t="0" r="r" b="b"/>
              <a:pathLst>
                <a:path w="75" h="64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3779" name="Line 83"/>
            <p:cNvSpPr>
              <a:spLocks noChangeShapeType="1"/>
            </p:cNvSpPr>
            <p:nvPr/>
          </p:nvSpPr>
          <p:spPr bwMode="auto">
            <a:xfrm flipH="1">
              <a:off x="4097" y="2846"/>
              <a:ext cx="11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3781" name="Rectangle 85"/>
          <p:cNvSpPr>
            <a:spLocks noChangeArrowheads="1"/>
          </p:cNvSpPr>
          <p:nvPr/>
        </p:nvSpPr>
        <p:spPr bwMode="auto">
          <a:xfrm>
            <a:off x="6794500" y="4795838"/>
            <a:ext cx="3302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ADDR</a:t>
            </a:r>
            <a:endParaRPr lang="en-US"/>
          </a:p>
        </p:txBody>
      </p:sp>
      <p:sp>
        <p:nvSpPr>
          <p:cNvPr id="413782" name="Line 86"/>
          <p:cNvSpPr>
            <a:spLocks noChangeShapeType="1"/>
          </p:cNvSpPr>
          <p:nvPr/>
        </p:nvSpPr>
        <p:spPr bwMode="auto">
          <a:xfrm>
            <a:off x="6503988" y="4514850"/>
            <a:ext cx="1587" cy="14589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783" name="Line 87"/>
          <p:cNvSpPr>
            <a:spLocks noChangeShapeType="1"/>
          </p:cNvSpPr>
          <p:nvPr/>
        </p:nvSpPr>
        <p:spPr bwMode="auto">
          <a:xfrm flipH="1">
            <a:off x="3937000" y="3781425"/>
            <a:ext cx="77788" cy="76200"/>
          </a:xfrm>
          <a:prstGeom prst="line">
            <a:avLst/>
          </a:prstGeom>
          <a:noFill/>
          <a:ln w="7938">
            <a:solidFill>
              <a:srgbClr val="44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784" name="Rectangle 88"/>
          <p:cNvSpPr>
            <a:spLocks noChangeArrowheads="1"/>
          </p:cNvSpPr>
          <p:nvPr/>
        </p:nvSpPr>
        <p:spPr bwMode="auto">
          <a:xfrm>
            <a:off x="4022725" y="3773488"/>
            <a:ext cx="5715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Arial" charset="0"/>
              </a:rPr>
              <a:t>5</a:t>
            </a:r>
            <a:endParaRPr lang="en-US"/>
          </a:p>
        </p:txBody>
      </p:sp>
      <p:grpSp>
        <p:nvGrpSpPr>
          <p:cNvPr id="11" name="Group 91"/>
          <p:cNvGrpSpPr>
            <a:grpSpLocks/>
          </p:cNvGrpSpPr>
          <p:nvPr/>
        </p:nvGrpSpPr>
        <p:grpSpPr bwMode="auto">
          <a:xfrm>
            <a:off x="3937000" y="3678238"/>
            <a:ext cx="85725" cy="307975"/>
            <a:chOff x="2480" y="2104"/>
            <a:chExt cx="54" cy="194"/>
          </a:xfrm>
        </p:grpSpPr>
        <p:sp>
          <p:nvSpPr>
            <p:cNvPr id="413785" name="Freeform 89"/>
            <p:cNvSpPr>
              <a:spLocks/>
            </p:cNvSpPr>
            <p:nvPr/>
          </p:nvSpPr>
          <p:spPr bwMode="auto">
            <a:xfrm>
              <a:off x="2480" y="2233"/>
              <a:ext cx="54" cy="65"/>
            </a:xfrm>
            <a:custGeom>
              <a:avLst/>
              <a:gdLst/>
              <a:ahLst/>
              <a:cxnLst>
                <a:cxn ang="0">
                  <a:pos x="27" y="65"/>
                </a:cxn>
                <a:cxn ang="0">
                  <a:pos x="0" y="0"/>
                </a:cxn>
                <a:cxn ang="0">
                  <a:pos x="54" y="0"/>
                </a:cxn>
                <a:cxn ang="0">
                  <a:pos x="27" y="65"/>
                </a:cxn>
              </a:cxnLst>
              <a:rect l="0" t="0" r="r" b="b"/>
              <a:pathLst>
                <a:path w="54" h="65">
                  <a:moveTo>
                    <a:pt x="27" y="65"/>
                  </a:moveTo>
                  <a:lnTo>
                    <a:pt x="0" y="0"/>
                  </a:lnTo>
                  <a:lnTo>
                    <a:pt x="54" y="0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4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3786" name="Line 90"/>
            <p:cNvSpPr>
              <a:spLocks noChangeShapeType="1"/>
            </p:cNvSpPr>
            <p:nvPr/>
          </p:nvSpPr>
          <p:spPr bwMode="auto">
            <a:xfrm>
              <a:off x="2507" y="2104"/>
              <a:ext cx="1" cy="172"/>
            </a:xfrm>
            <a:prstGeom prst="line">
              <a:avLst/>
            </a:prstGeom>
            <a:noFill/>
            <a:ln w="17463">
              <a:solidFill>
                <a:srgbClr val="44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2" name="Group 94"/>
          <p:cNvGrpSpPr>
            <a:grpSpLocks/>
          </p:cNvGrpSpPr>
          <p:nvPr/>
        </p:nvGrpSpPr>
        <p:grpSpPr bwMode="auto">
          <a:xfrm>
            <a:off x="5276850" y="4805363"/>
            <a:ext cx="203200" cy="101600"/>
            <a:chOff x="3324" y="2814"/>
            <a:chExt cx="128" cy="64"/>
          </a:xfrm>
        </p:grpSpPr>
        <p:sp>
          <p:nvSpPr>
            <p:cNvPr id="413788" name="Freeform 92"/>
            <p:cNvSpPr>
              <a:spLocks/>
            </p:cNvSpPr>
            <p:nvPr/>
          </p:nvSpPr>
          <p:spPr bwMode="auto">
            <a:xfrm>
              <a:off x="3377" y="2814"/>
              <a:ext cx="75" cy="64"/>
            </a:xfrm>
            <a:custGeom>
              <a:avLst/>
              <a:gdLst/>
              <a:ahLst/>
              <a:cxnLst>
                <a:cxn ang="0">
                  <a:pos x="75" y="32"/>
                </a:cxn>
                <a:cxn ang="0">
                  <a:pos x="0" y="64"/>
                </a:cxn>
                <a:cxn ang="0">
                  <a:pos x="0" y="0"/>
                </a:cxn>
                <a:cxn ang="0">
                  <a:pos x="75" y="32"/>
                </a:cxn>
              </a:cxnLst>
              <a:rect l="0" t="0" r="r" b="b"/>
              <a:pathLst>
                <a:path w="75" h="64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3789" name="Line 93"/>
            <p:cNvSpPr>
              <a:spLocks noChangeShapeType="1"/>
            </p:cNvSpPr>
            <p:nvPr/>
          </p:nvSpPr>
          <p:spPr bwMode="auto">
            <a:xfrm flipH="1">
              <a:off x="3324" y="2846"/>
              <a:ext cx="9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3791" name="Rectangle 95"/>
          <p:cNvSpPr>
            <a:spLocks noChangeArrowheads="1"/>
          </p:cNvSpPr>
          <p:nvPr/>
        </p:nvSpPr>
        <p:spPr bwMode="auto">
          <a:xfrm>
            <a:off x="2684463" y="3525838"/>
            <a:ext cx="6223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440000"/>
                </a:solidFill>
                <a:latin typeface="Arial" charset="0"/>
              </a:rPr>
              <a:t>Instruction </a:t>
            </a:r>
            <a:endParaRPr lang="en-US"/>
          </a:p>
        </p:txBody>
      </p:sp>
      <p:sp>
        <p:nvSpPr>
          <p:cNvPr id="413792" name="Rectangle 96"/>
          <p:cNvSpPr>
            <a:spLocks noChangeArrowheads="1"/>
          </p:cNvSpPr>
          <p:nvPr/>
        </p:nvSpPr>
        <p:spPr bwMode="auto">
          <a:xfrm>
            <a:off x="3375025" y="3535363"/>
            <a:ext cx="682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440000"/>
                </a:solidFill>
                <a:latin typeface="Courier New" pitchFamily="49" charset="0"/>
              </a:rPr>
              <a:t>I</a:t>
            </a:r>
            <a:endParaRPr lang="en-US"/>
          </a:p>
        </p:txBody>
      </p:sp>
      <p:sp>
        <p:nvSpPr>
          <p:cNvPr id="413793" name="Line 97"/>
          <p:cNvSpPr>
            <a:spLocks noChangeShapeType="1"/>
          </p:cNvSpPr>
          <p:nvPr/>
        </p:nvSpPr>
        <p:spPr bwMode="auto">
          <a:xfrm flipH="1">
            <a:off x="2052638" y="3627438"/>
            <a:ext cx="77787" cy="77787"/>
          </a:xfrm>
          <a:prstGeom prst="line">
            <a:avLst/>
          </a:prstGeom>
          <a:noFill/>
          <a:ln w="7938">
            <a:solidFill>
              <a:srgbClr val="44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794" name="Rectangle 98"/>
          <p:cNvSpPr>
            <a:spLocks noChangeArrowheads="1"/>
          </p:cNvSpPr>
          <p:nvPr/>
        </p:nvSpPr>
        <p:spPr bwMode="auto">
          <a:xfrm>
            <a:off x="2062163" y="3697288"/>
            <a:ext cx="1143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Arial" charset="0"/>
              </a:rPr>
              <a:t>32</a:t>
            </a:r>
            <a:endParaRPr lang="en-US"/>
          </a:p>
        </p:txBody>
      </p:sp>
      <p:grpSp>
        <p:nvGrpSpPr>
          <p:cNvPr id="13" name="Group 104"/>
          <p:cNvGrpSpPr>
            <a:grpSpLocks/>
          </p:cNvGrpSpPr>
          <p:nvPr/>
        </p:nvGrpSpPr>
        <p:grpSpPr bwMode="auto">
          <a:xfrm>
            <a:off x="5080000" y="4591050"/>
            <a:ext cx="169863" cy="554038"/>
            <a:chOff x="3200" y="2679"/>
            <a:chExt cx="107" cy="349"/>
          </a:xfrm>
        </p:grpSpPr>
        <p:sp>
          <p:nvSpPr>
            <p:cNvPr id="413795" name="Freeform 99"/>
            <p:cNvSpPr>
              <a:spLocks/>
            </p:cNvSpPr>
            <p:nvPr/>
          </p:nvSpPr>
          <p:spPr bwMode="auto">
            <a:xfrm>
              <a:off x="3200" y="2679"/>
              <a:ext cx="97" cy="3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9"/>
                </a:cxn>
                <a:cxn ang="0">
                  <a:pos x="97" y="269"/>
                </a:cxn>
                <a:cxn ang="0">
                  <a:pos x="97" y="76"/>
                </a:cxn>
                <a:cxn ang="0">
                  <a:pos x="0" y="0"/>
                </a:cxn>
              </a:cxnLst>
              <a:rect l="0" t="0" r="r" b="b"/>
              <a:pathLst>
                <a:path w="97" h="339">
                  <a:moveTo>
                    <a:pt x="0" y="0"/>
                  </a:moveTo>
                  <a:lnTo>
                    <a:pt x="0" y="339"/>
                  </a:lnTo>
                  <a:lnTo>
                    <a:pt x="97" y="269"/>
                  </a:lnTo>
                  <a:lnTo>
                    <a:pt x="97" y="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3796" name="Freeform 100"/>
            <p:cNvSpPr>
              <a:spLocks/>
            </p:cNvSpPr>
            <p:nvPr/>
          </p:nvSpPr>
          <p:spPr bwMode="auto">
            <a:xfrm>
              <a:off x="3211" y="2690"/>
              <a:ext cx="96" cy="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8"/>
                </a:cxn>
                <a:cxn ang="0">
                  <a:pos x="96" y="269"/>
                </a:cxn>
                <a:cxn ang="0">
                  <a:pos x="96" y="75"/>
                </a:cxn>
                <a:cxn ang="0">
                  <a:pos x="0" y="0"/>
                </a:cxn>
              </a:cxnLst>
              <a:rect l="0" t="0" r="r" b="b"/>
              <a:pathLst>
                <a:path w="96" h="338">
                  <a:moveTo>
                    <a:pt x="0" y="0"/>
                  </a:moveTo>
                  <a:lnTo>
                    <a:pt x="0" y="338"/>
                  </a:lnTo>
                  <a:lnTo>
                    <a:pt x="96" y="269"/>
                  </a:lnTo>
                  <a:lnTo>
                    <a:pt x="96" y="7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3797" name="Rectangle 101"/>
            <p:cNvSpPr>
              <a:spLocks noChangeArrowheads="1"/>
            </p:cNvSpPr>
            <p:nvPr/>
          </p:nvSpPr>
          <p:spPr bwMode="auto">
            <a:xfrm>
              <a:off x="3232" y="2760"/>
              <a:ext cx="47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/>
            </a:p>
          </p:txBody>
        </p:sp>
        <p:sp>
          <p:nvSpPr>
            <p:cNvPr id="413798" name="Rectangle 102"/>
            <p:cNvSpPr>
              <a:spLocks noChangeArrowheads="1"/>
            </p:cNvSpPr>
            <p:nvPr/>
          </p:nvSpPr>
          <p:spPr bwMode="auto">
            <a:xfrm>
              <a:off x="3232" y="2824"/>
              <a:ext cx="40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/>
            </a:p>
          </p:txBody>
        </p:sp>
        <p:sp>
          <p:nvSpPr>
            <p:cNvPr id="413799" name="Rectangle 103"/>
            <p:cNvSpPr>
              <a:spLocks noChangeArrowheads="1"/>
            </p:cNvSpPr>
            <p:nvPr/>
          </p:nvSpPr>
          <p:spPr bwMode="auto">
            <a:xfrm>
              <a:off x="3238" y="2889"/>
              <a:ext cx="37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/>
            </a:p>
          </p:txBody>
        </p:sp>
      </p:grpSp>
      <p:grpSp>
        <p:nvGrpSpPr>
          <p:cNvPr id="14" name="Group 107"/>
          <p:cNvGrpSpPr>
            <a:grpSpLocks/>
          </p:cNvGrpSpPr>
          <p:nvPr/>
        </p:nvGrpSpPr>
        <p:grpSpPr bwMode="auto">
          <a:xfrm>
            <a:off x="7885113" y="5111750"/>
            <a:ext cx="776287" cy="101600"/>
            <a:chOff x="4967" y="3007"/>
            <a:chExt cx="489" cy="64"/>
          </a:xfrm>
        </p:grpSpPr>
        <p:sp>
          <p:nvSpPr>
            <p:cNvPr id="413801" name="Freeform 105"/>
            <p:cNvSpPr>
              <a:spLocks/>
            </p:cNvSpPr>
            <p:nvPr/>
          </p:nvSpPr>
          <p:spPr bwMode="auto">
            <a:xfrm>
              <a:off x="5381" y="3007"/>
              <a:ext cx="75" cy="64"/>
            </a:xfrm>
            <a:custGeom>
              <a:avLst/>
              <a:gdLst/>
              <a:ahLst/>
              <a:cxnLst>
                <a:cxn ang="0">
                  <a:pos x="75" y="32"/>
                </a:cxn>
                <a:cxn ang="0">
                  <a:pos x="0" y="64"/>
                </a:cxn>
                <a:cxn ang="0">
                  <a:pos x="0" y="0"/>
                </a:cxn>
                <a:cxn ang="0">
                  <a:pos x="75" y="32"/>
                </a:cxn>
              </a:cxnLst>
              <a:rect l="0" t="0" r="r" b="b"/>
              <a:pathLst>
                <a:path w="75" h="64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3802" name="Line 106"/>
            <p:cNvSpPr>
              <a:spLocks noChangeShapeType="1"/>
            </p:cNvSpPr>
            <p:nvPr/>
          </p:nvSpPr>
          <p:spPr bwMode="auto">
            <a:xfrm flipH="1">
              <a:off x="4967" y="3039"/>
              <a:ext cx="45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5" name="Group 110"/>
          <p:cNvGrpSpPr>
            <a:grpSpLocks/>
          </p:cNvGrpSpPr>
          <p:nvPr/>
        </p:nvGrpSpPr>
        <p:grpSpPr bwMode="auto">
          <a:xfrm>
            <a:off x="8345488" y="5384800"/>
            <a:ext cx="358775" cy="101600"/>
            <a:chOff x="5257" y="3179"/>
            <a:chExt cx="226" cy="64"/>
          </a:xfrm>
        </p:grpSpPr>
        <p:sp>
          <p:nvSpPr>
            <p:cNvPr id="413804" name="Freeform 108"/>
            <p:cNvSpPr>
              <a:spLocks/>
            </p:cNvSpPr>
            <p:nvPr/>
          </p:nvSpPr>
          <p:spPr bwMode="auto">
            <a:xfrm>
              <a:off x="5408" y="3179"/>
              <a:ext cx="75" cy="64"/>
            </a:xfrm>
            <a:custGeom>
              <a:avLst/>
              <a:gdLst/>
              <a:ahLst/>
              <a:cxnLst>
                <a:cxn ang="0">
                  <a:pos x="75" y="32"/>
                </a:cxn>
                <a:cxn ang="0">
                  <a:pos x="0" y="64"/>
                </a:cxn>
                <a:cxn ang="0">
                  <a:pos x="0" y="0"/>
                </a:cxn>
                <a:cxn ang="0">
                  <a:pos x="75" y="32"/>
                </a:cxn>
              </a:cxnLst>
              <a:rect l="0" t="0" r="r" b="b"/>
              <a:pathLst>
                <a:path w="75" h="64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3805" name="Line 109"/>
            <p:cNvSpPr>
              <a:spLocks noChangeShapeType="1"/>
            </p:cNvSpPr>
            <p:nvPr/>
          </p:nvSpPr>
          <p:spPr bwMode="auto">
            <a:xfrm flipH="1">
              <a:off x="5257" y="3211"/>
              <a:ext cx="18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6" name="Group 113"/>
          <p:cNvGrpSpPr>
            <a:grpSpLocks/>
          </p:cNvGrpSpPr>
          <p:nvPr/>
        </p:nvGrpSpPr>
        <p:grpSpPr bwMode="auto">
          <a:xfrm>
            <a:off x="4857750" y="5384800"/>
            <a:ext cx="1884363" cy="101600"/>
            <a:chOff x="3060" y="3179"/>
            <a:chExt cx="1187" cy="64"/>
          </a:xfrm>
        </p:grpSpPr>
        <p:sp>
          <p:nvSpPr>
            <p:cNvPr id="413807" name="Freeform 111"/>
            <p:cNvSpPr>
              <a:spLocks/>
            </p:cNvSpPr>
            <p:nvPr/>
          </p:nvSpPr>
          <p:spPr bwMode="auto">
            <a:xfrm>
              <a:off x="4172" y="3179"/>
              <a:ext cx="75" cy="64"/>
            </a:xfrm>
            <a:custGeom>
              <a:avLst/>
              <a:gdLst/>
              <a:ahLst/>
              <a:cxnLst>
                <a:cxn ang="0">
                  <a:pos x="75" y="32"/>
                </a:cxn>
                <a:cxn ang="0">
                  <a:pos x="0" y="64"/>
                </a:cxn>
                <a:cxn ang="0">
                  <a:pos x="0" y="0"/>
                </a:cxn>
                <a:cxn ang="0">
                  <a:pos x="75" y="32"/>
                </a:cxn>
              </a:cxnLst>
              <a:rect l="0" t="0" r="r" b="b"/>
              <a:pathLst>
                <a:path w="75" h="64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3808" name="Line 112"/>
            <p:cNvSpPr>
              <a:spLocks noChangeShapeType="1"/>
            </p:cNvSpPr>
            <p:nvPr/>
          </p:nvSpPr>
          <p:spPr bwMode="auto">
            <a:xfrm flipH="1">
              <a:off x="3060" y="3211"/>
              <a:ext cx="115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3810" name="Line 114"/>
          <p:cNvSpPr>
            <a:spLocks noChangeShapeType="1"/>
          </p:cNvSpPr>
          <p:nvPr/>
        </p:nvSpPr>
        <p:spPr bwMode="auto">
          <a:xfrm>
            <a:off x="4857750" y="4702175"/>
            <a:ext cx="1588" cy="733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811" name="Oval 115"/>
          <p:cNvSpPr>
            <a:spLocks noChangeArrowheads="1"/>
          </p:cNvSpPr>
          <p:nvPr/>
        </p:nvSpPr>
        <p:spPr bwMode="auto">
          <a:xfrm>
            <a:off x="4837113" y="4689475"/>
            <a:ext cx="42862" cy="34925"/>
          </a:xfrm>
          <a:prstGeom prst="ellipse">
            <a:avLst/>
          </a:prstGeom>
          <a:solidFill>
            <a:srgbClr val="44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812" name="Line 116"/>
          <p:cNvSpPr>
            <a:spLocks noChangeShapeType="1"/>
          </p:cNvSpPr>
          <p:nvPr/>
        </p:nvSpPr>
        <p:spPr bwMode="auto">
          <a:xfrm flipH="1">
            <a:off x="6503988" y="5973763"/>
            <a:ext cx="18415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813" name="Line 117"/>
          <p:cNvSpPr>
            <a:spLocks noChangeShapeType="1"/>
          </p:cNvSpPr>
          <p:nvPr/>
        </p:nvSpPr>
        <p:spPr bwMode="auto">
          <a:xfrm>
            <a:off x="8345488" y="5435600"/>
            <a:ext cx="1587" cy="538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17" name="Group 120"/>
          <p:cNvGrpSpPr>
            <a:grpSpLocks/>
          </p:cNvGrpSpPr>
          <p:nvPr/>
        </p:nvGrpSpPr>
        <p:grpSpPr bwMode="auto">
          <a:xfrm>
            <a:off x="5353050" y="3422650"/>
            <a:ext cx="315913" cy="103188"/>
            <a:chOff x="3372" y="1943"/>
            <a:chExt cx="199" cy="65"/>
          </a:xfrm>
        </p:grpSpPr>
        <p:sp>
          <p:nvSpPr>
            <p:cNvPr id="413814" name="Freeform 118"/>
            <p:cNvSpPr>
              <a:spLocks/>
            </p:cNvSpPr>
            <p:nvPr/>
          </p:nvSpPr>
          <p:spPr bwMode="auto">
            <a:xfrm>
              <a:off x="3495" y="1943"/>
              <a:ext cx="76" cy="65"/>
            </a:xfrm>
            <a:custGeom>
              <a:avLst/>
              <a:gdLst/>
              <a:ahLst/>
              <a:cxnLst>
                <a:cxn ang="0">
                  <a:pos x="76" y="33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76" y="33"/>
                </a:cxn>
              </a:cxnLst>
              <a:rect l="0" t="0" r="r" b="b"/>
              <a:pathLst>
                <a:path w="76" h="65">
                  <a:moveTo>
                    <a:pt x="76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3815" name="Line 119"/>
            <p:cNvSpPr>
              <a:spLocks noChangeShapeType="1"/>
            </p:cNvSpPr>
            <p:nvPr/>
          </p:nvSpPr>
          <p:spPr bwMode="auto">
            <a:xfrm flipH="1">
              <a:off x="3372" y="1976"/>
              <a:ext cx="16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3817" name="AutoShape 121"/>
          <p:cNvSpPr>
            <a:spLocks noChangeArrowheads="1"/>
          </p:cNvSpPr>
          <p:nvPr/>
        </p:nvSpPr>
        <p:spPr bwMode="auto">
          <a:xfrm>
            <a:off x="4973638" y="3324225"/>
            <a:ext cx="384175" cy="307975"/>
          </a:xfrm>
          <a:prstGeom prst="roundRect">
            <a:avLst>
              <a:gd name="adj" fmla="val 46153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818" name="Rectangle 122"/>
          <p:cNvSpPr>
            <a:spLocks noChangeArrowheads="1"/>
          </p:cNvSpPr>
          <p:nvPr/>
        </p:nvSpPr>
        <p:spPr bwMode="auto">
          <a:xfrm>
            <a:off x="4994275" y="3379788"/>
            <a:ext cx="2762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&lt;&lt;2</a:t>
            </a:r>
            <a:endParaRPr lang="en-US"/>
          </a:p>
        </p:txBody>
      </p:sp>
      <p:grpSp>
        <p:nvGrpSpPr>
          <p:cNvPr id="18" name="Group 125"/>
          <p:cNvGrpSpPr>
            <a:grpSpLocks/>
          </p:cNvGrpSpPr>
          <p:nvPr/>
        </p:nvGrpSpPr>
        <p:grpSpPr bwMode="auto">
          <a:xfrm>
            <a:off x="1941513" y="2886075"/>
            <a:ext cx="3727450" cy="101600"/>
            <a:chOff x="1223" y="1605"/>
            <a:chExt cx="2348" cy="64"/>
          </a:xfrm>
        </p:grpSpPr>
        <p:sp>
          <p:nvSpPr>
            <p:cNvPr id="413819" name="Freeform 123"/>
            <p:cNvSpPr>
              <a:spLocks/>
            </p:cNvSpPr>
            <p:nvPr/>
          </p:nvSpPr>
          <p:spPr bwMode="auto">
            <a:xfrm>
              <a:off x="3495" y="1605"/>
              <a:ext cx="76" cy="64"/>
            </a:xfrm>
            <a:custGeom>
              <a:avLst/>
              <a:gdLst/>
              <a:ahLst/>
              <a:cxnLst>
                <a:cxn ang="0">
                  <a:pos x="76" y="32"/>
                </a:cxn>
                <a:cxn ang="0">
                  <a:pos x="0" y="64"/>
                </a:cxn>
                <a:cxn ang="0">
                  <a:pos x="0" y="0"/>
                </a:cxn>
                <a:cxn ang="0">
                  <a:pos x="76" y="32"/>
                </a:cxn>
              </a:cxnLst>
              <a:rect l="0" t="0" r="r" b="b"/>
              <a:pathLst>
                <a:path w="76" h="64">
                  <a:moveTo>
                    <a:pt x="76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3820" name="Line 124"/>
            <p:cNvSpPr>
              <a:spLocks noChangeShapeType="1"/>
            </p:cNvSpPr>
            <p:nvPr/>
          </p:nvSpPr>
          <p:spPr bwMode="auto">
            <a:xfrm flipH="1">
              <a:off x="1223" y="1637"/>
              <a:ext cx="231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3822" name="Rectangle 126"/>
          <p:cNvSpPr>
            <a:spLocks noChangeArrowheads="1"/>
          </p:cNvSpPr>
          <p:nvPr/>
        </p:nvSpPr>
        <p:spPr bwMode="auto">
          <a:xfrm>
            <a:off x="906463" y="3444875"/>
            <a:ext cx="1116012" cy="10747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823" name="Rectangle 127"/>
          <p:cNvSpPr>
            <a:spLocks noChangeArrowheads="1"/>
          </p:cNvSpPr>
          <p:nvPr/>
        </p:nvSpPr>
        <p:spPr bwMode="auto">
          <a:xfrm>
            <a:off x="1804988" y="3609975"/>
            <a:ext cx="1651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RD</a:t>
            </a:r>
            <a:endParaRPr lang="en-US"/>
          </a:p>
        </p:txBody>
      </p:sp>
      <p:sp>
        <p:nvSpPr>
          <p:cNvPr id="413824" name="Rectangle 128"/>
          <p:cNvSpPr>
            <a:spLocks noChangeArrowheads="1"/>
          </p:cNvSpPr>
          <p:nvPr/>
        </p:nvSpPr>
        <p:spPr bwMode="auto">
          <a:xfrm>
            <a:off x="914400" y="3781425"/>
            <a:ext cx="106118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Instruction</a:t>
            </a:r>
            <a:endParaRPr lang="en-US" sz="1600" dirty="0"/>
          </a:p>
        </p:txBody>
      </p:sp>
      <p:sp>
        <p:nvSpPr>
          <p:cNvPr id="413825" name="Rectangle 129"/>
          <p:cNvSpPr>
            <a:spLocks noChangeArrowheads="1"/>
          </p:cNvSpPr>
          <p:nvPr/>
        </p:nvSpPr>
        <p:spPr bwMode="auto">
          <a:xfrm>
            <a:off x="1166813" y="4020979"/>
            <a:ext cx="7870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Memory</a:t>
            </a:r>
            <a:endParaRPr lang="en-US" sz="1600" dirty="0"/>
          </a:p>
        </p:txBody>
      </p:sp>
      <p:sp>
        <p:nvSpPr>
          <p:cNvPr id="413826" name="Rectangle 130"/>
          <p:cNvSpPr>
            <a:spLocks noChangeArrowheads="1"/>
          </p:cNvSpPr>
          <p:nvPr/>
        </p:nvSpPr>
        <p:spPr bwMode="auto">
          <a:xfrm>
            <a:off x="962025" y="3609975"/>
            <a:ext cx="3302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ADDR</a:t>
            </a:r>
            <a:endParaRPr lang="en-US"/>
          </a:p>
        </p:txBody>
      </p:sp>
      <p:sp>
        <p:nvSpPr>
          <p:cNvPr id="413827" name="Rectangle 131"/>
          <p:cNvSpPr>
            <a:spLocks noChangeArrowheads="1"/>
          </p:cNvSpPr>
          <p:nvPr/>
        </p:nvSpPr>
        <p:spPr bwMode="auto">
          <a:xfrm>
            <a:off x="292100" y="3136900"/>
            <a:ext cx="306388" cy="10747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19" name="Group 134"/>
          <p:cNvGrpSpPr>
            <a:grpSpLocks/>
          </p:cNvGrpSpPr>
          <p:nvPr/>
        </p:nvGrpSpPr>
        <p:grpSpPr bwMode="auto">
          <a:xfrm>
            <a:off x="57150" y="3619500"/>
            <a:ext cx="239713" cy="101600"/>
            <a:chOff x="36" y="2067"/>
            <a:chExt cx="151" cy="64"/>
          </a:xfrm>
        </p:grpSpPr>
        <p:sp>
          <p:nvSpPr>
            <p:cNvPr id="413828" name="Freeform 132"/>
            <p:cNvSpPr>
              <a:spLocks/>
            </p:cNvSpPr>
            <p:nvPr/>
          </p:nvSpPr>
          <p:spPr bwMode="auto">
            <a:xfrm>
              <a:off x="112" y="2067"/>
              <a:ext cx="75" cy="64"/>
            </a:xfrm>
            <a:custGeom>
              <a:avLst/>
              <a:gdLst/>
              <a:ahLst/>
              <a:cxnLst>
                <a:cxn ang="0">
                  <a:pos x="75" y="32"/>
                </a:cxn>
                <a:cxn ang="0">
                  <a:pos x="0" y="64"/>
                </a:cxn>
                <a:cxn ang="0">
                  <a:pos x="0" y="0"/>
                </a:cxn>
                <a:cxn ang="0">
                  <a:pos x="75" y="32"/>
                </a:cxn>
              </a:cxnLst>
              <a:rect l="0" t="0" r="r" b="b"/>
              <a:pathLst>
                <a:path w="75" h="64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3829" name="Line 133"/>
            <p:cNvSpPr>
              <a:spLocks noChangeShapeType="1"/>
            </p:cNvSpPr>
            <p:nvPr/>
          </p:nvSpPr>
          <p:spPr bwMode="auto">
            <a:xfrm flipH="1">
              <a:off x="36" y="2099"/>
              <a:ext cx="11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0" name="Group 137"/>
          <p:cNvGrpSpPr>
            <a:grpSpLocks/>
          </p:cNvGrpSpPr>
          <p:nvPr/>
        </p:nvGrpSpPr>
        <p:grpSpPr bwMode="auto">
          <a:xfrm>
            <a:off x="595313" y="3619500"/>
            <a:ext cx="314325" cy="101600"/>
            <a:chOff x="375" y="2067"/>
            <a:chExt cx="198" cy="64"/>
          </a:xfrm>
        </p:grpSpPr>
        <p:sp>
          <p:nvSpPr>
            <p:cNvPr id="413831" name="Freeform 135"/>
            <p:cNvSpPr>
              <a:spLocks/>
            </p:cNvSpPr>
            <p:nvPr/>
          </p:nvSpPr>
          <p:spPr bwMode="auto">
            <a:xfrm>
              <a:off x="498" y="2067"/>
              <a:ext cx="75" cy="64"/>
            </a:xfrm>
            <a:custGeom>
              <a:avLst/>
              <a:gdLst/>
              <a:ahLst/>
              <a:cxnLst>
                <a:cxn ang="0">
                  <a:pos x="75" y="32"/>
                </a:cxn>
                <a:cxn ang="0">
                  <a:pos x="0" y="64"/>
                </a:cxn>
                <a:cxn ang="0">
                  <a:pos x="0" y="0"/>
                </a:cxn>
                <a:cxn ang="0">
                  <a:pos x="75" y="32"/>
                </a:cxn>
              </a:cxnLst>
              <a:rect l="0" t="0" r="r" b="b"/>
              <a:pathLst>
                <a:path w="75" h="64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3832" name="Line 136"/>
            <p:cNvSpPr>
              <a:spLocks noChangeShapeType="1"/>
            </p:cNvSpPr>
            <p:nvPr/>
          </p:nvSpPr>
          <p:spPr bwMode="auto">
            <a:xfrm flipH="1">
              <a:off x="375" y="2099"/>
              <a:ext cx="16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3834" name="Rectangle 138"/>
          <p:cNvSpPr>
            <a:spLocks noChangeArrowheads="1"/>
          </p:cNvSpPr>
          <p:nvPr/>
        </p:nvSpPr>
        <p:spPr bwMode="auto">
          <a:xfrm>
            <a:off x="339725" y="3321050"/>
            <a:ext cx="211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Arial" charset="0"/>
              </a:rPr>
              <a:t>PC</a:t>
            </a:r>
            <a:endParaRPr lang="en-US"/>
          </a:p>
        </p:txBody>
      </p:sp>
      <p:grpSp>
        <p:nvGrpSpPr>
          <p:cNvPr id="21" name="Group 141"/>
          <p:cNvGrpSpPr>
            <a:grpSpLocks/>
          </p:cNvGrpSpPr>
          <p:nvPr/>
        </p:nvGrpSpPr>
        <p:grpSpPr bwMode="auto">
          <a:xfrm>
            <a:off x="714375" y="2501900"/>
            <a:ext cx="852488" cy="103188"/>
            <a:chOff x="450" y="1363"/>
            <a:chExt cx="537" cy="65"/>
          </a:xfrm>
        </p:grpSpPr>
        <p:sp>
          <p:nvSpPr>
            <p:cNvPr id="413835" name="Freeform 139"/>
            <p:cNvSpPr>
              <a:spLocks/>
            </p:cNvSpPr>
            <p:nvPr/>
          </p:nvSpPr>
          <p:spPr bwMode="auto">
            <a:xfrm>
              <a:off x="912" y="1363"/>
              <a:ext cx="75" cy="65"/>
            </a:xfrm>
            <a:custGeom>
              <a:avLst/>
              <a:gdLst/>
              <a:ahLst/>
              <a:cxnLst>
                <a:cxn ang="0">
                  <a:pos x="75" y="32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75" y="32"/>
                </a:cxn>
              </a:cxnLst>
              <a:rect l="0" t="0" r="r" b="b"/>
              <a:pathLst>
                <a:path w="75" h="65">
                  <a:moveTo>
                    <a:pt x="75" y="32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3836" name="Line 140"/>
            <p:cNvSpPr>
              <a:spLocks noChangeShapeType="1"/>
            </p:cNvSpPr>
            <p:nvPr/>
          </p:nvSpPr>
          <p:spPr bwMode="auto">
            <a:xfrm flipH="1">
              <a:off x="450" y="1395"/>
              <a:ext cx="49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3838" name="Rectangle 142"/>
          <p:cNvSpPr>
            <a:spLocks noChangeArrowheads="1"/>
          </p:cNvSpPr>
          <p:nvPr/>
        </p:nvSpPr>
        <p:spPr bwMode="auto">
          <a:xfrm>
            <a:off x="1038225" y="3022600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Arial" charset="0"/>
              </a:rPr>
              <a:t>4</a:t>
            </a:r>
            <a:endParaRPr lang="en-US"/>
          </a:p>
        </p:txBody>
      </p:sp>
      <p:grpSp>
        <p:nvGrpSpPr>
          <p:cNvPr id="22" name="Group 145"/>
          <p:cNvGrpSpPr>
            <a:grpSpLocks/>
          </p:cNvGrpSpPr>
          <p:nvPr/>
        </p:nvGrpSpPr>
        <p:grpSpPr bwMode="auto">
          <a:xfrm>
            <a:off x="1174750" y="3040063"/>
            <a:ext cx="392113" cy="101600"/>
            <a:chOff x="740" y="1702"/>
            <a:chExt cx="247" cy="64"/>
          </a:xfrm>
        </p:grpSpPr>
        <p:sp>
          <p:nvSpPr>
            <p:cNvPr id="413839" name="Freeform 143"/>
            <p:cNvSpPr>
              <a:spLocks/>
            </p:cNvSpPr>
            <p:nvPr/>
          </p:nvSpPr>
          <p:spPr bwMode="auto">
            <a:xfrm>
              <a:off x="912" y="1702"/>
              <a:ext cx="75" cy="64"/>
            </a:xfrm>
            <a:custGeom>
              <a:avLst/>
              <a:gdLst/>
              <a:ahLst/>
              <a:cxnLst>
                <a:cxn ang="0">
                  <a:pos x="75" y="32"/>
                </a:cxn>
                <a:cxn ang="0">
                  <a:pos x="0" y="64"/>
                </a:cxn>
                <a:cxn ang="0">
                  <a:pos x="0" y="0"/>
                </a:cxn>
                <a:cxn ang="0">
                  <a:pos x="75" y="32"/>
                </a:cxn>
              </a:cxnLst>
              <a:rect l="0" t="0" r="r" b="b"/>
              <a:pathLst>
                <a:path w="75" h="64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3840" name="Line 144"/>
            <p:cNvSpPr>
              <a:spLocks noChangeShapeType="1"/>
            </p:cNvSpPr>
            <p:nvPr/>
          </p:nvSpPr>
          <p:spPr bwMode="auto">
            <a:xfrm flipH="1">
              <a:off x="740" y="1734"/>
              <a:ext cx="20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3" name="Group 149"/>
          <p:cNvGrpSpPr>
            <a:grpSpLocks/>
          </p:cNvGrpSpPr>
          <p:nvPr/>
        </p:nvGrpSpPr>
        <p:grpSpPr bwMode="auto">
          <a:xfrm>
            <a:off x="1558925" y="2365375"/>
            <a:ext cx="400050" cy="938213"/>
            <a:chOff x="982" y="1277"/>
            <a:chExt cx="252" cy="591"/>
          </a:xfrm>
        </p:grpSpPr>
        <p:sp>
          <p:nvSpPr>
            <p:cNvPr id="413842" name="Freeform 146"/>
            <p:cNvSpPr>
              <a:spLocks/>
            </p:cNvSpPr>
            <p:nvPr/>
          </p:nvSpPr>
          <p:spPr bwMode="auto">
            <a:xfrm>
              <a:off x="982" y="1277"/>
              <a:ext cx="241" cy="5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2"/>
                </a:cxn>
                <a:cxn ang="0">
                  <a:pos x="48" y="290"/>
                </a:cxn>
                <a:cxn ang="0">
                  <a:pos x="0" y="339"/>
                </a:cxn>
                <a:cxn ang="0">
                  <a:pos x="0" y="580"/>
                </a:cxn>
                <a:cxn ang="0">
                  <a:pos x="241" y="435"/>
                </a:cxn>
                <a:cxn ang="0">
                  <a:pos x="241" y="145"/>
                </a:cxn>
                <a:cxn ang="0">
                  <a:pos x="0" y="0"/>
                </a:cxn>
              </a:cxnLst>
              <a:rect l="0" t="0" r="r" b="b"/>
              <a:pathLst>
                <a:path w="241" h="580">
                  <a:moveTo>
                    <a:pt x="0" y="0"/>
                  </a:moveTo>
                  <a:lnTo>
                    <a:pt x="0" y="242"/>
                  </a:lnTo>
                  <a:lnTo>
                    <a:pt x="48" y="290"/>
                  </a:lnTo>
                  <a:lnTo>
                    <a:pt x="0" y="339"/>
                  </a:lnTo>
                  <a:lnTo>
                    <a:pt x="0" y="580"/>
                  </a:lnTo>
                  <a:lnTo>
                    <a:pt x="241" y="435"/>
                  </a:lnTo>
                  <a:lnTo>
                    <a:pt x="241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3843" name="Freeform 147"/>
            <p:cNvSpPr>
              <a:spLocks/>
            </p:cNvSpPr>
            <p:nvPr/>
          </p:nvSpPr>
          <p:spPr bwMode="auto">
            <a:xfrm>
              <a:off x="992" y="1288"/>
              <a:ext cx="242" cy="5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2"/>
                </a:cxn>
                <a:cxn ang="0">
                  <a:pos x="49" y="290"/>
                </a:cxn>
                <a:cxn ang="0">
                  <a:pos x="0" y="338"/>
                </a:cxn>
                <a:cxn ang="0">
                  <a:pos x="0" y="580"/>
                </a:cxn>
                <a:cxn ang="0">
                  <a:pos x="242" y="435"/>
                </a:cxn>
                <a:cxn ang="0">
                  <a:pos x="242" y="145"/>
                </a:cxn>
                <a:cxn ang="0">
                  <a:pos x="0" y="0"/>
                </a:cxn>
              </a:cxnLst>
              <a:rect l="0" t="0" r="r" b="b"/>
              <a:pathLst>
                <a:path w="242" h="580">
                  <a:moveTo>
                    <a:pt x="0" y="0"/>
                  </a:moveTo>
                  <a:lnTo>
                    <a:pt x="0" y="242"/>
                  </a:lnTo>
                  <a:lnTo>
                    <a:pt x="49" y="290"/>
                  </a:lnTo>
                  <a:lnTo>
                    <a:pt x="0" y="338"/>
                  </a:lnTo>
                  <a:lnTo>
                    <a:pt x="0" y="580"/>
                  </a:lnTo>
                  <a:lnTo>
                    <a:pt x="242" y="435"/>
                  </a:lnTo>
                  <a:lnTo>
                    <a:pt x="242" y="14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3844" name="Rectangle 148"/>
            <p:cNvSpPr>
              <a:spLocks noChangeArrowheads="1"/>
            </p:cNvSpPr>
            <p:nvPr/>
          </p:nvSpPr>
          <p:spPr bwMode="auto">
            <a:xfrm>
              <a:off x="1019" y="1422"/>
              <a:ext cx="15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ADD</a:t>
              </a:r>
              <a:endParaRPr lang="en-US"/>
            </a:p>
          </p:txBody>
        </p:sp>
      </p:grpSp>
      <p:sp>
        <p:nvSpPr>
          <p:cNvPr id="413846" name="Line 150"/>
          <p:cNvSpPr>
            <a:spLocks noChangeShapeType="1"/>
          </p:cNvSpPr>
          <p:nvPr/>
        </p:nvSpPr>
        <p:spPr bwMode="auto">
          <a:xfrm>
            <a:off x="714375" y="2552700"/>
            <a:ext cx="1588" cy="1117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847" name="Line 151"/>
          <p:cNvSpPr>
            <a:spLocks noChangeShapeType="1"/>
          </p:cNvSpPr>
          <p:nvPr/>
        </p:nvSpPr>
        <p:spPr bwMode="auto">
          <a:xfrm>
            <a:off x="57150" y="2170113"/>
            <a:ext cx="1588" cy="15001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848" name="Line 152"/>
          <p:cNvSpPr>
            <a:spLocks noChangeShapeType="1"/>
          </p:cNvSpPr>
          <p:nvPr/>
        </p:nvSpPr>
        <p:spPr bwMode="auto">
          <a:xfrm flipH="1">
            <a:off x="1098550" y="2058988"/>
            <a:ext cx="5405438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24" name="Group 156"/>
          <p:cNvGrpSpPr>
            <a:grpSpLocks/>
          </p:cNvGrpSpPr>
          <p:nvPr/>
        </p:nvGrpSpPr>
        <p:grpSpPr bwMode="auto">
          <a:xfrm>
            <a:off x="5659438" y="2749550"/>
            <a:ext cx="401637" cy="938213"/>
            <a:chOff x="3565" y="1519"/>
            <a:chExt cx="253" cy="591"/>
          </a:xfrm>
        </p:grpSpPr>
        <p:sp>
          <p:nvSpPr>
            <p:cNvPr id="413849" name="Freeform 153"/>
            <p:cNvSpPr>
              <a:spLocks/>
            </p:cNvSpPr>
            <p:nvPr/>
          </p:nvSpPr>
          <p:spPr bwMode="auto">
            <a:xfrm>
              <a:off x="3565" y="1519"/>
              <a:ext cx="242" cy="5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2"/>
                </a:cxn>
                <a:cxn ang="0">
                  <a:pos x="49" y="290"/>
                </a:cxn>
                <a:cxn ang="0">
                  <a:pos x="0" y="338"/>
                </a:cxn>
                <a:cxn ang="0">
                  <a:pos x="0" y="580"/>
                </a:cxn>
                <a:cxn ang="0">
                  <a:pos x="242" y="435"/>
                </a:cxn>
                <a:cxn ang="0">
                  <a:pos x="242" y="145"/>
                </a:cxn>
                <a:cxn ang="0">
                  <a:pos x="0" y="0"/>
                </a:cxn>
              </a:cxnLst>
              <a:rect l="0" t="0" r="r" b="b"/>
              <a:pathLst>
                <a:path w="242" h="580">
                  <a:moveTo>
                    <a:pt x="0" y="0"/>
                  </a:moveTo>
                  <a:lnTo>
                    <a:pt x="0" y="242"/>
                  </a:lnTo>
                  <a:lnTo>
                    <a:pt x="49" y="290"/>
                  </a:lnTo>
                  <a:lnTo>
                    <a:pt x="0" y="338"/>
                  </a:lnTo>
                  <a:lnTo>
                    <a:pt x="0" y="580"/>
                  </a:lnTo>
                  <a:lnTo>
                    <a:pt x="242" y="435"/>
                  </a:lnTo>
                  <a:lnTo>
                    <a:pt x="242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3850" name="Freeform 154"/>
            <p:cNvSpPr>
              <a:spLocks/>
            </p:cNvSpPr>
            <p:nvPr/>
          </p:nvSpPr>
          <p:spPr bwMode="auto">
            <a:xfrm>
              <a:off x="3576" y="1530"/>
              <a:ext cx="242" cy="5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1"/>
                </a:cxn>
                <a:cxn ang="0">
                  <a:pos x="48" y="290"/>
                </a:cxn>
                <a:cxn ang="0">
                  <a:pos x="0" y="338"/>
                </a:cxn>
                <a:cxn ang="0">
                  <a:pos x="0" y="580"/>
                </a:cxn>
                <a:cxn ang="0">
                  <a:pos x="242" y="435"/>
                </a:cxn>
                <a:cxn ang="0">
                  <a:pos x="242" y="145"/>
                </a:cxn>
                <a:cxn ang="0">
                  <a:pos x="0" y="0"/>
                </a:cxn>
              </a:cxnLst>
              <a:rect l="0" t="0" r="r" b="b"/>
              <a:pathLst>
                <a:path w="242" h="580">
                  <a:moveTo>
                    <a:pt x="0" y="0"/>
                  </a:moveTo>
                  <a:lnTo>
                    <a:pt x="0" y="241"/>
                  </a:lnTo>
                  <a:lnTo>
                    <a:pt x="48" y="290"/>
                  </a:lnTo>
                  <a:lnTo>
                    <a:pt x="0" y="338"/>
                  </a:lnTo>
                  <a:lnTo>
                    <a:pt x="0" y="580"/>
                  </a:lnTo>
                  <a:lnTo>
                    <a:pt x="242" y="435"/>
                  </a:lnTo>
                  <a:lnTo>
                    <a:pt x="242" y="14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3851" name="Rectangle 155"/>
            <p:cNvSpPr>
              <a:spLocks noChangeArrowheads="1"/>
            </p:cNvSpPr>
            <p:nvPr/>
          </p:nvSpPr>
          <p:spPr bwMode="auto">
            <a:xfrm>
              <a:off x="3603" y="1664"/>
              <a:ext cx="15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ADD</a:t>
              </a:r>
              <a:endParaRPr lang="en-US"/>
            </a:p>
          </p:txBody>
        </p:sp>
      </p:grpSp>
      <p:grpSp>
        <p:nvGrpSpPr>
          <p:cNvPr id="25" name="Group 162"/>
          <p:cNvGrpSpPr>
            <a:grpSpLocks/>
          </p:cNvGrpSpPr>
          <p:nvPr/>
        </p:nvGrpSpPr>
        <p:grpSpPr bwMode="auto">
          <a:xfrm>
            <a:off x="8686800" y="5010150"/>
            <a:ext cx="169863" cy="554038"/>
            <a:chOff x="5472" y="2943"/>
            <a:chExt cx="107" cy="349"/>
          </a:xfrm>
        </p:grpSpPr>
        <p:sp>
          <p:nvSpPr>
            <p:cNvPr id="413853" name="Freeform 157"/>
            <p:cNvSpPr>
              <a:spLocks/>
            </p:cNvSpPr>
            <p:nvPr/>
          </p:nvSpPr>
          <p:spPr bwMode="auto">
            <a:xfrm>
              <a:off x="5472" y="2943"/>
              <a:ext cx="97" cy="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8"/>
                </a:cxn>
                <a:cxn ang="0">
                  <a:pos x="97" y="268"/>
                </a:cxn>
                <a:cxn ang="0">
                  <a:pos x="97" y="75"/>
                </a:cxn>
                <a:cxn ang="0">
                  <a:pos x="0" y="0"/>
                </a:cxn>
              </a:cxnLst>
              <a:rect l="0" t="0" r="r" b="b"/>
              <a:pathLst>
                <a:path w="97" h="338">
                  <a:moveTo>
                    <a:pt x="0" y="0"/>
                  </a:moveTo>
                  <a:lnTo>
                    <a:pt x="0" y="338"/>
                  </a:lnTo>
                  <a:lnTo>
                    <a:pt x="97" y="268"/>
                  </a:lnTo>
                  <a:lnTo>
                    <a:pt x="97" y="7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3854" name="Freeform 158"/>
            <p:cNvSpPr>
              <a:spLocks/>
            </p:cNvSpPr>
            <p:nvPr/>
          </p:nvSpPr>
          <p:spPr bwMode="auto">
            <a:xfrm>
              <a:off x="5483" y="2953"/>
              <a:ext cx="96" cy="3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9"/>
                </a:cxn>
                <a:cxn ang="0">
                  <a:pos x="96" y="269"/>
                </a:cxn>
                <a:cxn ang="0">
                  <a:pos x="96" y="75"/>
                </a:cxn>
                <a:cxn ang="0">
                  <a:pos x="0" y="0"/>
                </a:cxn>
              </a:cxnLst>
              <a:rect l="0" t="0" r="r" b="b"/>
              <a:pathLst>
                <a:path w="96" h="339">
                  <a:moveTo>
                    <a:pt x="0" y="0"/>
                  </a:moveTo>
                  <a:lnTo>
                    <a:pt x="0" y="339"/>
                  </a:lnTo>
                  <a:lnTo>
                    <a:pt x="96" y="269"/>
                  </a:lnTo>
                  <a:lnTo>
                    <a:pt x="96" y="7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3855" name="Rectangle 159"/>
            <p:cNvSpPr>
              <a:spLocks noChangeArrowheads="1"/>
            </p:cNvSpPr>
            <p:nvPr/>
          </p:nvSpPr>
          <p:spPr bwMode="auto">
            <a:xfrm>
              <a:off x="5504" y="3023"/>
              <a:ext cx="47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/>
            </a:p>
          </p:txBody>
        </p:sp>
        <p:sp>
          <p:nvSpPr>
            <p:cNvPr id="413856" name="Rectangle 160"/>
            <p:cNvSpPr>
              <a:spLocks noChangeArrowheads="1"/>
            </p:cNvSpPr>
            <p:nvPr/>
          </p:nvSpPr>
          <p:spPr bwMode="auto">
            <a:xfrm>
              <a:off x="5504" y="3087"/>
              <a:ext cx="40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/>
            </a:p>
          </p:txBody>
        </p:sp>
        <p:sp>
          <p:nvSpPr>
            <p:cNvPr id="413857" name="Rectangle 161"/>
            <p:cNvSpPr>
              <a:spLocks noChangeArrowheads="1"/>
            </p:cNvSpPr>
            <p:nvPr/>
          </p:nvSpPr>
          <p:spPr bwMode="auto">
            <a:xfrm>
              <a:off x="5510" y="3152"/>
              <a:ext cx="37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/>
            </a:p>
          </p:txBody>
        </p:sp>
      </p:grpSp>
      <p:grpSp>
        <p:nvGrpSpPr>
          <p:cNvPr id="26" name="Group 165"/>
          <p:cNvGrpSpPr>
            <a:grpSpLocks/>
          </p:cNvGrpSpPr>
          <p:nvPr/>
        </p:nvGrpSpPr>
        <p:grpSpPr bwMode="auto">
          <a:xfrm>
            <a:off x="4738688" y="3422650"/>
            <a:ext cx="204787" cy="103188"/>
            <a:chOff x="2985" y="1943"/>
            <a:chExt cx="129" cy="65"/>
          </a:xfrm>
        </p:grpSpPr>
        <p:sp>
          <p:nvSpPr>
            <p:cNvPr id="413859" name="Freeform 163"/>
            <p:cNvSpPr>
              <a:spLocks/>
            </p:cNvSpPr>
            <p:nvPr/>
          </p:nvSpPr>
          <p:spPr bwMode="auto">
            <a:xfrm>
              <a:off x="3039" y="1943"/>
              <a:ext cx="75" cy="65"/>
            </a:xfrm>
            <a:custGeom>
              <a:avLst/>
              <a:gdLst/>
              <a:ahLst/>
              <a:cxnLst>
                <a:cxn ang="0">
                  <a:pos x="75" y="33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75" y="33"/>
                </a:cxn>
              </a:cxnLst>
              <a:rect l="0" t="0" r="r" b="b"/>
              <a:pathLst>
                <a:path w="75" h="6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3860" name="Line 164"/>
            <p:cNvSpPr>
              <a:spLocks noChangeShapeType="1"/>
            </p:cNvSpPr>
            <p:nvPr/>
          </p:nvSpPr>
          <p:spPr bwMode="auto">
            <a:xfrm flipH="1">
              <a:off x="2985" y="1976"/>
              <a:ext cx="9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3862" name="Oval 166"/>
          <p:cNvSpPr>
            <a:spLocks noChangeArrowheads="1"/>
          </p:cNvSpPr>
          <p:nvPr/>
        </p:nvSpPr>
        <p:spPr bwMode="auto">
          <a:xfrm>
            <a:off x="4725988" y="4995863"/>
            <a:ext cx="34925" cy="34925"/>
          </a:xfrm>
          <a:prstGeom prst="ellipse">
            <a:avLst/>
          </a:prstGeom>
          <a:solidFill>
            <a:srgbClr val="44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863" name="Line 167"/>
          <p:cNvSpPr>
            <a:spLocks noChangeShapeType="1"/>
          </p:cNvSpPr>
          <p:nvPr/>
        </p:nvSpPr>
        <p:spPr bwMode="auto">
          <a:xfrm flipH="1">
            <a:off x="6043613" y="3209925"/>
            <a:ext cx="46037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27" name="Group 171"/>
          <p:cNvGrpSpPr>
            <a:grpSpLocks/>
          </p:cNvGrpSpPr>
          <p:nvPr/>
        </p:nvGrpSpPr>
        <p:grpSpPr bwMode="auto">
          <a:xfrm>
            <a:off x="884238" y="1905000"/>
            <a:ext cx="273050" cy="554038"/>
            <a:chOff x="557" y="987"/>
            <a:chExt cx="172" cy="349"/>
          </a:xfrm>
        </p:grpSpPr>
        <p:sp>
          <p:nvSpPr>
            <p:cNvPr id="413864" name="Freeform 168"/>
            <p:cNvSpPr>
              <a:spLocks/>
            </p:cNvSpPr>
            <p:nvPr/>
          </p:nvSpPr>
          <p:spPr bwMode="auto">
            <a:xfrm>
              <a:off x="590" y="987"/>
              <a:ext cx="96" cy="339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96" y="339"/>
                </a:cxn>
                <a:cxn ang="0">
                  <a:pos x="0" y="269"/>
                </a:cxn>
                <a:cxn ang="0">
                  <a:pos x="0" y="75"/>
                </a:cxn>
                <a:cxn ang="0">
                  <a:pos x="96" y="0"/>
                </a:cxn>
              </a:cxnLst>
              <a:rect l="0" t="0" r="r" b="b"/>
              <a:pathLst>
                <a:path w="96" h="339">
                  <a:moveTo>
                    <a:pt x="96" y="0"/>
                  </a:moveTo>
                  <a:lnTo>
                    <a:pt x="96" y="339"/>
                  </a:lnTo>
                  <a:lnTo>
                    <a:pt x="0" y="269"/>
                  </a:lnTo>
                  <a:lnTo>
                    <a:pt x="0" y="75"/>
                  </a:lnTo>
                  <a:lnTo>
                    <a:pt x="96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3865" name="Freeform 169"/>
            <p:cNvSpPr>
              <a:spLocks/>
            </p:cNvSpPr>
            <p:nvPr/>
          </p:nvSpPr>
          <p:spPr bwMode="auto">
            <a:xfrm>
              <a:off x="600" y="998"/>
              <a:ext cx="97" cy="338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97" y="338"/>
                </a:cxn>
                <a:cxn ang="0">
                  <a:pos x="0" y="268"/>
                </a:cxn>
                <a:cxn ang="0">
                  <a:pos x="0" y="75"/>
                </a:cxn>
                <a:cxn ang="0">
                  <a:pos x="97" y="0"/>
                </a:cxn>
              </a:cxnLst>
              <a:rect l="0" t="0" r="r" b="b"/>
              <a:pathLst>
                <a:path w="97" h="338">
                  <a:moveTo>
                    <a:pt x="97" y="0"/>
                  </a:moveTo>
                  <a:lnTo>
                    <a:pt x="97" y="338"/>
                  </a:lnTo>
                  <a:lnTo>
                    <a:pt x="0" y="268"/>
                  </a:lnTo>
                  <a:lnTo>
                    <a:pt x="0" y="75"/>
                  </a:lnTo>
                  <a:lnTo>
                    <a:pt x="97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pic>
          <p:nvPicPr>
            <p:cNvPr id="413866" name="Picture 17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7" y="1073"/>
              <a:ext cx="17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3868" name="Line 172"/>
          <p:cNvSpPr>
            <a:spLocks noChangeShapeType="1"/>
          </p:cNvSpPr>
          <p:nvPr/>
        </p:nvSpPr>
        <p:spPr bwMode="auto">
          <a:xfrm flipH="1">
            <a:off x="1098550" y="2289175"/>
            <a:ext cx="99695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869" name="Line 173"/>
          <p:cNvSpPr>
            <a:spLocks noChangeShapeType="1"/>
          </p:cNvSpPr>
          <p:nvPr/>
        </p:nvSpPr>
        <p:spPr bwMode="auto">
          <a:xfrm flipH="1">
            <a:off x="57150" y="2170113"/>
            <a:ext cx="84455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870" name="Line 174"/>
          <p:cNvSpPr>
            <a:spLocks noChangeShapeType="1"/>
          </p:cNvSpPr>
          <p:nvPr/>
        </p:nvSpPr>
        <p:spPr bwMode="auto">
          <a:xfrm>
            <a:off x="2095500" y="2289175"/>
            <a:ext cx="1588" cy="6477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871" name="Oval 175"/>
          <p:cNvSpPr>
            <a:spLocks noChangeArrowheads="1"/>
          </p:cNvSpPr>
          <p:nvPr/>
        </p:nvSpPr>
        <p:spPr bwMode="auto">
          <a:xfrm>
            <a:off x="2074863" y="2924175"/>
            <a:ext cx="42862" cy="34925"/>
          </a:xfrm>
          <a:prstGeom prst="ellipse">
            <a:avLst/>
          </a:prstGeom>
          <a:solidFill>
            <a:srgbClr val="44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872" name="Line 176"/>
          <p:cNvSpPr>
            <a:spLocks noChangeShapeType="1"/>
          </p:cNvSpPr>
          <p:nvPr/>
        </p:nvSpPr>
        <p:spPr bwMode="auto">
          <a:xfrm>
            <a:off x="6503988" y="2058988"/>
            <a:ext cx="1587" cy="11509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873" name="Line 177"/>
          <p:cNvSpPr>
            <a:spLocks noChangeShapeType="1"/>
          </p:cNvSpPr>
          <p:nvPr/>
        </p:nvSpPr>
        <p:spPr bwMode="auto">
          <a:xfrm>
            <a:off x="6503988" y="4514850"/>
            <a:ext cx="1587" cy="3413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874" name="Line 178"/>
          <p:cNvSpPr>
            <a:spLocks noChangeShapeType="1"/>
          </p:cNvSpPr>
          <p:nvPr/>
        </p:nvSpPr>
        <p:spPr bwMode="auto">
          <a:xfrm flipH="1">
            <a:off x="2820988" y="3627438"/>
            <a:ext cx="76200" cy="77787"/>
          </a:xfrm>
          <a:prstGeom prst="line">
            <a:avLst/>
          </a:prstGeom>
          <a:noFill/>
          <a:ln w="7938">
            <a:solidFill>
              <a:srgbClr val="44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3875" name="Rectangle 179"/>
          <p:cNvSpPr>
            <a:spLocks noChangeArrowheads="1"/>
          </p:cNvSpPr>
          <p:nvPr/>
        </p:nvSpPr>
        <p:spPr bwMode="auto">
          <a:xfrm>
            <a:off x="2828925" y="3697288"/>
            <a:ext cx="1143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Arial" charset="0"/>
              </a:rPr>
              <a:t>32</a:t>
            </a:r>
            <a:endParaRPr lang="en-US"/>
          </a:p>
        </p:txBody>
      </p:sp>
      <p:sp>
        <p:nvSpPr>
          <p:cNvPr id="413711" name="Rectangle 15"/>
          <p:cNvSpPr>
            <a:spLocks noChangeArrowheads="1"/>
          </p:cNvSpPr>
          <p:nvPr/>
        </p:nvSpPr>
        <p:spPr bwMode="auto">
          <a:xfrm>
            <a:off x="2209800" y="2547938"/>
            <a:ext cx="152400" cy="35814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13712" name="Rectangle 16"/>
          <p:cNvSpPr>
            <a:spLocks noChangeArrowheads="1"/>
          </p:cNvSpPr>
          <p:nvPr/>
        </p:nvSpPr>
        <p:spPr bwMode="auto">
          <a:xfrm>
            <a:off x="4441825" y="2547938"/>
            <a:ext cx="152400" cy="35814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13713" name="Rectangle 17"/>
          <p:cNvSpPr>
            <a:spLocks noChangeArrowheads="1"/>
          </p:cNvSpPr>
          <p:nvPr/>
        </p:nvSpPr>
        <p:spPr bwMode="auto">
          <a:xfrm>
            <a:off x="6172200" y="2547938"/>
            <a:ext cx="152400" cy="35814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13714" name="Rectangle 18"/>
          <p:cNvSpPr>
            <a:spLocks noChangeArrowheads="1"/>
          </p:cNvSpPr>
          <p:nvPr/>
        </p:nvSpPr>
        <p:spPr bwMode="auto">
          <a:xfrm>
            <a:off x="8001000" y="2547938"/>
            <a:ext cx="152400" cy="35814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13876" name="Text Box 180"/>
          <p:cNvSpPr txBox="1">
            <a:spLocks noChangeArrowheads="1"/>
          </p:cNvSpPr>
          <p:nvPr/>
        </p:nvSpPr>
        <p:spPr bwMode="auto">
          <a:xfrm>
            <a:off x="1184275" y="6445250"/>
            <a:ext cx="6359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hlink"/>
                </a:solidFill>
              </a:rPr>
              <a:t>Write register number comes from another</a:t>
            </a:r>
            <a:r>
              <a:rPr lang="en-US" sz="1600" b="1" i="1" dirty="0">
                <a:solidFill>
                  <a:schemeClr val="hlink"/>
                </a:solidFill>
              </a:rPr>
              <a:t> later</a:t>
            </a:r>
            <a:r>
              <a:rPr lang="en-US" sz="1600" b="1" dirty="0">
                <a:solidFill>
                  <a:schemeClr val="hlink"/>
                </a:solidFill>
              </a:rPr>
              <a:t> instruction!</a:t>
            </a:r>
          </a:p>
        </p:txBody>
      </p:sp>
      <p:sp>
        <p:nvSpPr>
          <p:cNvPr id="413877" name="Oval 181"/>
          <p:cNvSpPr>
            <a:spLocks noChangeArrowheads="1"/>
          </p:cNvSpPr>
          <p:nvPr/>
        </p:nvSpPr>
        <p:spPr bwMode="auto">
          <a:xfrm>
            <a:off x="3810000" y="3690938"/>
            <a:ext cx="381000" cy="533400"/>
          </a:xfrm>
          <a:prstGeom prst="ellips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13879" name="Line 183"/>
          <p:cNvSpPr>
            <a:spLocks noChangeShapeType="1"/>
          </p:cNvSpPr>
          <p:nvPr/>
        </p:nvSpPr>
        <p:spPr bwMode="auto">
          <a:xfrm flipV="1">
            <a:off x="2133600" y="4114800"/>
            <a:ext cx="1676400" cy="24384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413880" name="Rectangle 184"/>
          <p:cNvSpPr>
            <a:spLocks noChangeArrowheads="1"/>
          </p:cNvSpPr>
          <p:nvPr/>
        </p:nvSpPr>
        <p:spPr bwMode="auto">
          <a:xfrm>
            <a:off x="2190750" y="2362200"/>
            <a:ext cx="33178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b="1">
                <a:solidFill>
                  <a:srgbClr val="000000"/>
                </a:solidFill>
                <a:latin typeface="Arial" charset="0"/>
              </a:rPr>
              <a:t>IF/ID</a:t>
            </a:r>
            <a:endParaRPr lang="en-US" sz="1400" b="1">
              <a:latin typeface="Helvetica" pitchFamily="34" charset="0"/>
            </a:endParaRPr>
          </a:p>
        </p:txBody>
      </p:sp>
      <p:sp>
        <p:nvSpPr>
          <p:cNvPr id="413881" name="Rectangle 185"/>
          <p:cNvSpPr>
            <a:spLocks noChangeArrowheads="1"/>
          </p:cNvSpPr>
          <p:nvPr/>
        </p:nvSpPr>
        <p:spPr bwMode="auto">
          <a:xfrm>
            <a:off x="4343400" y="2362200"/>
            <a:ext cx="3984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b="1">
                <a:solidFill>
                  <a:srgbClr val="000000"/>
                </a:solidFill>
                <a:latin typeface="Arial" charset="0"/>
              </a:rPr>
              <a:t>ID/EX</a:t>
            </a:r>
            <a:endParaRPr lang="en-US" sz="1400" b="1">
              <a:latin typeface="Helvetica" pitchFamily="34" charset="0"/>
            </a:endParaRPr>
          </a:p>
        </p:txBody>
      </p:sp>
      <p:sp>
        <p:nvSpPr>
          <p:cNvPr id="413882" name="Rectangle 186"/>
          <p:cNvSpPr>
            <a:spLocks noChangeArrowheads="1"/>
          </p:cNvSpPr>
          <p:nvPr/>
        </p:nvSpPr>
        <p:spPr bwMode="auto">
          <a:xfrm>
            <a:off x="5875338" y="2362200"/>
            <a:ext cx="6016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Arial" charset="0"/>
              </a:rPr>
              <a:t>EX/MEM</a:t>
            </a:r>
            <a:endParaRPr lang="en-US"/>
          </a:p>
        </p:txBody>
      </p:sp>
      <p:sp>
        <p:nvSpPr>
          <p:cNvPr id="413883" name="Rectangle 187"/>
          <p:cNvSpPr>
            <a:spLocks noChangeArrowheads="1"/>
          </p:cNvSpPr>
          <p:nvPr/>
        </p:nvSpPr>
        <p:spPr bwMode="auto">
          <a:xfrm>
            <a:off x="7848600" y="2332038"/>
            <a:ext cx="6524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Arial" charset="0"/>
              </a:rPr>
              <a:t>MEM/WB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3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3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3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3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876" grpId="0"/>
      <p:bldP spid="41387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93038" cy="1143000"/>
          </a:xfrm>
        </p:spPr>
        <p:txBody>
          <a:bodyPr/>
          <a:lstStyle/>
          <a:p>
            <a:r>
              <a:rPr lang="en-US" dirty="0"/>
              <a:t>Pipelining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19200"/>
            <a:ext cx="7772400" cy="4114800"/>
          </a:xfrm>
        </p:spPr>
        <p:txBody>
          <a:bodyPr/>
          <a:lstStyle/>
          <a:p>
            <a:r>
              <a:rPr lang="en-US" sz="2000"/>
              <a:t>Start work ASAP!! Do not waste time!</a:t>
            </a:r>
          </a:p>
        </p:txBody>
      </p:sp>
      <p:pic>
        <p:nvPicPr>
          <p:cNvPr id="359428" name="Picture 4" descr="F06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575777"/>
            <a:ext cx="5334000" cy="5053623"/>
          </a:xfrm>
          <a:prstGeom prst="rect">
            <a:avLst/>
          </a:prstGeom>
          <a:noFill/>
        </p:spPr>
      </p:pic>
      <p:sp>
        <p:nvSpPr>
          <p:cNvPr id="359429" name="Text Box 5"/>
          <p:cNvSpPr txBox="1">
            <a:spLocks noChangeArrowheads="1"/>
          </p:cNvSpPr>
          <p:nvPr/>
        </p:nvSpPr>
        <p:spPr bwMode="auto">
          <a:xfrm>
            <a:off x="685800" y="3838575"/>
            <a:ext cx="67516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Assume 30 min. each task – wash, dry, fold, store – and  that </a:t>
            </a:r>
          </a:p>
          <a:p>
            <a:r>
              <a:rPr lang="en-US" sz="1600" b="1"/>
              <a:t>separate tasks use separate hardware and so can be overlapped</a:t>
            </a:r>
          </a:p>
        </p:txBody>
      </p:sp>
      <p:sp>
        <p:nvSpPr>
          <p:cNvPr id="359430" name="Text Box 6"/>
          <p:cNvSpPr txBox="1">
            <a:spLocks noChangeArrowheads="1"/>
          </p:cNvSpPr>
          <p:nvPr/>
        </p:nvSpPr>
        <p:spPr bwMode="auto">
          <a:xfrm>
            <a:off x="5345113" y="5181600"/>
            <a:ext cx="1131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Pipelined</a:t>
            </a:r>
          </a:p>
        </p:txBody>
      </p:sp>
      <p:sp>
        <p:nvSpPr>
          <p:cNvPr id="359431" name="Text Box 7"/>
          <p:cNvSpPr txBox="1">
            <a:spLocks noChangeArrowheads="1"/>
          </p:cNvSpPr>
          <p:nvPr/>
        </p:nvSpPr>
        <p:spPr bwMode="auto">
          <a:xfrm>
            <a:off x="5227638" y="2330450"/>
            <a:ext cx="1554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Not pipelined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36" name="Rectangle 16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143000"/>
          </a:xfrm>
        </p:spPr>
        <p:txBody>
          <a:bodyPr/>
          <a:lstStyle/>
          <a:p>
            <a:r>
              <a:rPr lang="en-US"/>
              <a:t>Corrected Datapath</a:t>
            </a:r>
          </a:p>
        </p:txBody>
      </p:sp>
      <p:sp>
        <p:nvSpPr>
          <p:cNvPr id="414737" name="Rectangle 17"/>
          <p:cNvSpPr>
            <a:spLocks noChangeArrowheads="1"/>
          </p:cNvSpPr>
          <p:nvPr/>
        </p:nvSpPr>
        <p:spPr bwMode="auto">
          <a:xfrm>
            <a:off x="4495800" y="21637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14738" name="Rectangle 18"/>
          <p:cNvSpPr>
            <a:spLocks noChangeArrowheads="1"/>
          </p:cNvSpPr>
          <p:nvPr/>
        </p:nvSpPr>
        <p:spPr bwMode="auto">
          <a:xfrm>
            <a:off x="4503738" y="2184400"/>
            <a:ext cx="76200" cy="3810000"/>
          </a:xfrm>
          <a:prstGeom prst="rect">
            <a:avLst/>
          </a:prstGeom>
          <a:solidFill>
            <a:srgbClr val="FF66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14739" name="Rectangle 19"/>
          <p:cNvSpPr>
            <a:spLocks noChangeArrowheads="1"/>
          </p:cNvSpPr>
          <p:nvPr/>
        </p:nvSpPr>
        <p:spPr bwMode="auto">
          <a:xfrm>
            <a:off x="4495800" y="2162175"/>
            <a:ext cx="152400" cy="3810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14740" name="Rectangle 20"/>
          <p:cNvSpPr>
            <a:spLocks noChangeArrowheads="1"/>
          </p:cNvSpPr>
          <p:nvPr/>
        </p:nvSpPr>
        <p:spPr bwMode="auto">
          <a:xfrm>
            <a:off x="6248400" y="21637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14741" name="Rectangle 21"/>
          <p:cNvSpPr>
            <a:spLocks noChangeArrowheads="1"/>
          </p:cNvSpPr>
          <p:nvPr/>
        </p:nvSpPr>
        <p:spPr bwMode="auto">
          <a:xfrm>
            <a:off x="6256338" y="2184400"/>
            <a:ext cx="76200" cy="3810000"/>
          </a:xfrm>
          <a:prstGeom prst="rect">
            <a:avLst/>
          </a:prstGeom>
          <a:solidFill>
            <a:srgbClr val="FF66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14742" name="Rectangle 22"/>
          <p:cNvSpPr>
            <a:spLocks noChangeArrowheads="1"/>
          </p:cNvSpPr>
          <p:nvPr/>
        </p:nvSpPr>
        <p:spPr bwMode="auto">
          <a:xfrm>
            <a:off x="6248400" y="2162175"/>
            <a:ext cx="152400" cy="3810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14748" name="Rectangle 28"/>
          <p:cNvSpPr>
            <a:spLocks noChangeArrowheads="1"/>
          </p:cNvSpPr>
          <p:nvPr/>
        </p:nvSpPr>
        <p:spPr bwMode="auto">
          <a:xfrm>
            <a:off x="2247900" y="2162175"/>
            <a:ext cx="152400" cy="3810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6010275" y="3808413"/>
            <a:ext cx="696913" cy="85725"/>
            <a:chOff x="3786" y="2531"/>
            <a:chExt cx="439" cy="54"/>
          </a:xfrm>
        </p:grpSpPr>
        <p:sp>
          <p:nvSpPr>
            <p:cNvPr id="414752" name="Freeform 32"/>
            <p:cNvSpPr>
              <a:spLocks/>
            </p:cNvSpPr>
            <p:nvPr/>
          </p:nvSpPr>
          <p:spPr bwMode="auto">
            <a:xfrm>
              <a:off x="4160" y="2531"/>
              <a:ext cx="65" cy="54"/>
            </a:xfrm>
            <a:custGeom>
              <a:avLst/>
              <a:gdLst/>
              <a:ahLst/>
              <a:cxnLst>
                <a:cxn ang="0">
                  <a:pos x="65" y="27"/>
                </a:cxn>
                <a:cxn ang="0">
                  <a:pos x="0" y="54"/>
                </a:cxn>
                <a:cxn ang="0">
                  <a:pos x="0" y="0"/>
                </a:cxn>
                <a:cxn ang="0">
                  <a:pos x="65" y="27"/>
                </a:cxn>
              </a:cxnLst>
              <a:rect l="0" t="0" r="r" b="b"/>
              <a:pathLst>
                <a:path w="65" h="54">
                  <a:moveTo>
                    <a:pt x="65" y="27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65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4753" name="Line 33"/>
            <p:cNvSpPr>
              <a:spLocks noChangeShapeType="1"/>
            </p:cNvSpPr>
            <p:nvPr/>
          </p:nvSpPr>
          <p:spPr bwMode="auto">
            <a:xfrm flipH="1">
              <a:off x="3786" y="2558"/>
              <a:ext cx="41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4755" name="Line 35"/>
          <p:cNvSpPr>
            <a:spLocks noChangeShapeType="1"/>
          </p:cNvSpPr>
          <p:nvPr/>
        </p:nvSpPr>
        <p:spPr bwMode="auto">
          <a:xfrm flipH="1">
            <a:off x="2528888" y="5708650"/>
            <a:ext cx="5915025" cy="1588"/>
          </a:xfrm>
          <a:prstGeom prst="line">
            <a:avLst/>
          </a:prstGeom>
          <a:noFill/>
          <a:ln w="17463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756" name="Rectangle 36"/>
          <p:cNvSpPr>
            <a:spLocks noChangeArrowheads="1"/>
          </p:cNvSpPr>
          <p:nvPr/>
        </p:nvSpPr>
        <p:spPr bwMode="auto">
          <a:xfrm>
            <a:off x="3065463" y="3536950"/>
            <a:ext cx="1273175" cy="108426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2828925" y="4367213"/>
            <a:ext cx="241300" cy="103187"/>
            <a:chOff x="1782" y="2883"/>
            <a:chExt cx="152" cy="65"/>
          </a:xfrm>
        </p:grpSpPr>
        <p:sp>
          <p:nvSpPr>
            <p:cNvPr id="414757" name="Freeform 37"/>
            <p:cNvSpPr>
              <a:spLocks/>
            </p:cNvSpPr>
            <p:nvPr/>
          </p:nvSpPr>
          <p:spPr bwMode="auto">
            <a:xfrm>
              <a:off x="1858" y="2883"/>
              <a:ext cx="76" cy="65"/>
            </a:xfrm>
            <a:custGeom>
              <a:avLst/>
              <a:gdLst/>
              <a:ahLst/>
              <a:cxnLst>
                <a:cxn ang="0">
                  <a:pos x="76" y="33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76" y="33"/>
                </a:cxn>
              </a:cxnLst>
              <a:rect l="0" t="0" r="r" b="b"/>
              <a:pathLst>
                <a:path w="76" h="65">
                  <a:moveTo>
                    <a:pt x="76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4758" name="Line 38"/>
            <p:cNvSpPr>
              <a:spLocks noChangeShapeType="1"/>
            </p:cNvSpPr>
            <p:nvPr/>
          </p:nvSpPr>
          <p:spPr bwMode="auto">
            <a:xfrm flipH="1">
              <a:off x="1782" y="2916"/>
              <a:ext cx="11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2682875" y="4152900"/>
            <a:ext cx="387350" cy="85725"/>
            <a:chOff x="1690" y="2748"/>
            <a:chExt cx="244" cy="54"/>
          </a:xfrm>
        </p:grpSpPr>
        <p:sp>
          <p:nvSpPr>
            <p:cNvPr id="414760" name="Freeform 40"/>
            <p:cNvSpPr>
              <a:spLocks/>
            </p:cNvSpPr>
            <p:nvPr/>
          </p:nvSpPr>
          <p:spPr bwMode="auto">
            <a:xfrm>
              <a:off x="1869" y="2748"/>
              <a:ext cx="65" cy="54"/>
            </a:xfrm>
            <a:custGeom>
              <a:avLst/>
              <a:gdLst/>
              <a:ahLst/>
              <a:cxnLst>
                <a:cxn ang="0">
                  <a:pos x="65" y="27"/>
                </a:cxn>
                <a:cxn ang="0">
                  <a:pos x="0" y="54"/>
                </a:cxn>
                <a:cxn ang="0">
                  <a:pos x="0" y="0"/>
                </a:cxn>
                <a:cxn ang="0">
                  <a:pos x="65" y="27"/>
                </a:cxn>
              </a:cxnLst>
              <a:rect l="0" t="0" r="r" b="b"/>
              <a:pathLst>
                <a:path w="65" h="54">
                  <a:moveTo>
                    <a:pt x="65" y="27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65" y="27"/>
                  </a:lnTo>
                  <a:close/>
                </a:path>
              </a:pathLst>
            </a:custGeom>
            <a:solidFill>
              <a:srgbClr val="440000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4761" name="Line 41"/>
            <p:cNvSpPr>
              <a:spLocks noChangeShapeType="1"/>
            </p:cNvSpPr>
            <p:nvPr/>
          </p:nvSpPr>
          <p:spPr bwMode="auto">
            <a:xfrm flipH="1">
              <a:off x="1690" y="2775"/>
              <a:ext cx="222" cy="1"/>
            </a:xfrm>
            <a:prstGeom prst="line">
              <a:avLst/>
            </a:prstGeom>
            <a:noFill/>
            <a:ln w="17463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4763" name="Line 43"/>
          <p:cNvSpPr>
            <a:spLocks noChangeShapeType="1"/>
          </p:cNvSpPr>
          <p:nvPr/>
        </p:nvSpPr>
        <p:spPr bwMode="auto">
          <a:xfrm flipH="1">
            <a:off x="2828925" y="4152900"/>
            <a:ext cx="77788" cy="76200"/>
          </a:xfrm>
          <a:prstGeom prst="line">
            <a:avLst/>
          </a:prstGeom>
          <a:noFill/>
          <a:ln w="7938">
            <a:solidFill>
              <a:srgbClr val="44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764" name="Rectangle 44"/>
          <p:cNvSpPr>
            <a:spLocks noChangeArrowheads="1"/>
          </p:cNvSpPr>
          <p:nvPr/>
        </p:nvSpPr>
        <p:spPr bwMode="auto">
          <a:xfrm>
            <a:off x="2881313" y="4203700"/>
            <a:ext cx="571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Arial" charset="0"/>
              </a:rPr>
              <a:t>5</a:t>
            </a:r>
            <a:endParaRPr lang="en-US"/>
          </a:p>
        </p:txBody>
      </p:sp>
      <p:sp>
        <p:nvSpPr>
          <p:cNvPr id="414765" name="Rectangle 45"/>
          <p:cNvSpPr>
            <a:spLocks noChangeArrowheads="1"/>
          </p:cNvSpPr>
          <p:nvPr/>
        </p:nvSpPr>
        <p:spPr bwMode="auto">
          <a:xfrm>
            <a:off x="4041775" y="3705225"/>
            <a:ext cx="25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Arial" charset="0"/>
              </a:rPr>
              <a:t>RD1</a:t>
            </a:r>
            <a:endParaRPr lang="en-US"/>
          </a:p>
        </p:txBody>
      </p:sp>
      <p:sp>
        <p:nvSpPr>
          <p:cNvPr id="414766" name="Rectangle 46"/>
          <p:cNvSpPr>
            <a:spLocks noChangeArrowheads="1"/>
          </p:cNvSpPr>
          <p:nvPr/>
        </p:nvSpPr>
        <p:spPr bwMode="auto">
          <a:xfrm>
            <a:off x="4041775" y="4205288"/>
            <a:ext cx="25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Arial" charset="0"/>
              </a:rPr>
              <a:t>RD2</a:t>
            </a:r>
            <a:endParaRPr lang="en-US"/>
          </a:p>
        </p:txBody>
      </p:sp>
      <p:sp>
        <p:nvSpPr>
          <p:cNvPr id="414767" name="Rectangle 47"/>
          <p:cNvSpPr>
            <a:spLocks noChangeArrowheads="1"/>
          </p:cNvSpPr>
          <p:nvPr/>
        </p:nvSpPr>
        <p:spPr bwMode="auto">
          <a:xfrm>
            <a:off x="3113088" y="3662363"/>
            <a:ext cx="25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Arial" charset="0"/>
              </a:rPr>
              <a:t>RN1</a:t>
            </a:r>
            <a:endParaRPr lang="en-US"/>
          </a:p>
        </p:txBody>
      </p:sp>
      <p:sp>
        <p:nvSpPr>
          <p:cNvPr id="414768" name="Rectangle 48"/>
          <p:cNvSpPr>
            <a:spLocks noChangeArrowheads="1"/>
          </p:cNvSpPr>
          <p:nvPr/>
        </p:nvSpPr>
        <p:spPr bwMode="auto">
          <a:xfrm>
            <a:off x="3113088" y="3895725"/>
            <a:ext cx="25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Arial" charset="0"/>
              </a:rPr>
              <a:t>RN2</a:t>
            </a:r>
            <a:endParaRPr lang="en-US"/>
          </a:p>
        </p:txBody>
      </p:sp>
      <p:sp>
        <p:nvSpPr>
          <p:cNvPr id="414769" name="Rectangle 49"/>
          <p:cNvSpPr>
            <a:spLocks noChangeArrowheads="1"/>
          </p:cNvSpPr>
          <p:nvPr/>
        </p:nvSpPr>
        <p:spPr bwMode="auto">
          <a:xfrm>
            <a:off x="3113088" y="4127500"/>
            <a:ext cx="2127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Arial" charset="0"/>
              </a:rPr>
              <a:t>WN</a:t>
            </a:r>
            <a:endParaRPr lang="en-US"/>
          </a:p>
        </p:txBody>
      </p:sp>
      <p:sp>
        <p:nvSpPr>
          <p:cNvPr id="414770" name="Rectangle 50"/>
          <p:cNvSpPr>
            <a:spLocks noChangeArrowheads="1"/>
          </p:cNvSpPr>
          <p:nvPr/>
        </p:nvSpPr>
        <p:spPr bwMode="auto">
          <a:xfrm>
            <a:off x="3113088" y="4324350"/>
            <a:ext cx="2127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Arial" charset="0"/>
              </a:rPr>
              <a:t>WD</a:t>
            </a:r>
            <a:endParaRPr lang="en-US"/>
          </a:p>
        </p:txBody>
      </p:sp>
      <p:sp>
        <p:nvSpPr>
          <p:cNvPr id="414771" name="Rectangle 51"/>
          <p:cNvSpPr>
            <a:spLocks noChangeArrowheads="1"/>
          </p:cNvSpPr>
          <p:nvPr/>
        </p:nvSpPr>
        <p:spPr bwMode="auto">
          <a:xfrm>
            <a:off x="3397250" y="3962400"/>
            <a:ext cx="71654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Register</a:t>
            </a:r>
            <a:endParaRPr lang="en-US" sz="1400" dirty="0"/>
          </a:p>
        </p:txBody>
      </p:sp>
      <p:sp>
        <p:nvSpPr>
          <p:cNvPr id="414772" name="Rectangle 52"/>
          <p:cNvSpPr>
            <a:spLocks noChangeArrowheads="1"/>
          </p:cNvSpPr>
          <p:nvPr/>
        </p:nvSpPr>
        <p:spPr bwMode="auto">
          <a:xfrm>
            <a:off x="3576638" y="4143375"/>
            <a:ext cx="30777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File</a:t>
            </a:r>
            <a:endParaRPr lang="en-US" sz="1400" dirty="0"/>
          </a:p>
        </p:txBody>
      </p:sp>
      <p:sp>
        <p:nvSpPr>
          <p:cNvPr id="414773" name="Freeform 53"/>
          <p:cNvSpPr>
            <a:spLocks/>
          </p:cNvSpPr>
          <p:nvPr/>
        </p:nvSpPr>
        <p:spPr bwMode="auto">
          <a:xfrm>
            <a:off x="5537200" y="3533775"/>
            <a:ext cx="465138" cy="1082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49" y="341"/>
              </a:cxn>
              <a:cxn ang="0">
                <a:pos x="0" y="390"/>
              </a:cxn>
              <a:cxn ang="0">
                <a:pos x="0" y="682"/>
              </a:cxn>
              <a:cxn ang="0">
                <a:pos x="293" y="536"/>
              </a:cxn>
              <a:cxn ang="0">
                <a:pos x="293" y="146"/>
              </a:cxn>
              <a:cxn ang="0">
                <a:pos x="0" y="0"/>
              </a:cxn>
            </a:cxnLst>
            <a:rect l="0" t="0" r="r" b="b"/>
            <a:pathLst>
              <a:path w="293" h="682">
                <a:moveTo>
                  <a:pt x="0" y="0"/>
                </a:moveTo>
                <a:lnTo>
                  <a:pt x="0" y="292"/>
                </a:lnTo>
                <a:lnTo>
                  <a:pt x="49" y="341"/>
                </a:lnTo>
                <a:lnTo>
                  <a:pt x="0" y="390"/>
                </a:lnTo>
                <a:lnTo>
                  <a:pt x="0" y="682"/>
                </a:lnTo>
                <a:lnTo>
                  <a:pt x="293" y="536"/>
                </a:lnTo>
                <a:lnTo>
                  <a:pt x="293" y="146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774" name="Freeform 54"/>
          <p:cNvSpPr>
            <a:spLocks/>
          </p:cNvSpPr>
          <p:nvPr/>
        </p:nvSpPr>
        <p:spPr bwMode="auto">
          <a:xfrm>
            <a:off x="5554663" y="3549650"/>
            <a:ext cx="465137" cy="10842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3"/>
              </a:cxn>
              <a:cxn ang="0">
                <a:pos x="49" y="342"/>
              </a:cxn>
              <a:cxn ang="0">
                <a:pos x="0" y="390"/>
              </a:cxn>
              <a:cxn ang="0">
                <a:pos x="0" y="683"/>
              </a:cxn>
              <a:cxn ang="0">
                <a:pos x="293" y="537"/>
              </a:cxn>
              <a:cxn ang="0">
                <a:pos x="293" y="147"/>
              </a:cxn>
              <a:cxn ang="0">
                <a:pos x="0" y="0"/>
              </a:cxn>
            </a:cxnLst>
            <a:rect l="0" t="0" r="r" b="b"/>
            <a:pathLst>
              <a:path w="293" h="683">
                <a:moveTo>
                  <a:pt x="0" y="0"/>
                </a:moveTo>
                <a:lnTo>
                  <a:pt x="0" y="293"/>
                </a:lnTo>
                <a:lnTo>
                  <a:pt x="49" y="342"/>
                </a:lnTo>
                <a:lnTo>
                  <a:pt x="0" y="390"/>
                </a:lnTo>
                <a:lnTo>
                  <a:pt x="0" y="683"/>
                </a:lnTo>
                <a:lnTo>
                  <a:pt x="293" y="537"/>
                </a:lnTo>
                <a:lnTo>
                  <a:pt x="293" y="147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4333875" y="3713163"/>
            <a:ext cx="1212850" cy="103187"/>
            <a:chOff x="2730" y="2471"/>
            <a:chExt cx="764" cy="65"/>
          </a:xfrm>
        </p:grpSpPr>
        <p:sp>
          <p:nvSpPr>
            <p:cNvPr id="414775" name="Freeform 55"/>
            <p:cNvSpPr>
              <a:spLocks/>
            </p:cNvSpPr>
            <p:nvPr/>
          </p:nvSpPr>
          <p:spPr bwMode="auto">
            <a:xfrm>
              <a:off x="3418" y="2471"/>
              <a:ext cx="76" cy="65"/>
            </a:xfrm>
            <a:custGeom>
              <a:avLst/>
              <a:gdLst/>
              <a:ahLst/>
              <a:cxnLst>
                <a:cxn ang="0">
                  <a:pos x="76" y="33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76" y="33"/>
                </a:cxn>
              </a:cxnLst>
              <a:rect l="0" t="0" r="r" b="b"/>
              <a:pathLst>
                <a:path w="76" h="65">
                  <a:moveTo>
                    <a:pt x="76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4776" name="Line 56"/>
            <p:cNvSpPr>
              <a:spLocks noChangeShapeType="1"/>
            </p:cNvSpPr>
            <p:nvPr/>
          </p:nvSpPr>
          <p:spPr bwMode="auto">
            <a:xfrm flipH="1">
              <a:off x="2730" y="2504"/>
              <a:ext cx="72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4778" name="Line 58"/>
          <p:cNvSpPr>
            <a:spLocks noChangeShapeType="1"/>
          </p:cNvSpPr>
          <p:nvPr/>
        </p:nvSpPr>
        <p:spPr bwMode="auto">
          <a:xfrm flipH="1">
            <a:off x="6002338" y="4075113"/>
            <a:ext cx="57626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779" name="Rectangle 59"/>
          <p:cNvSpPr>
            <a:spLocks noChangeArrowheads="1"/>
          </p:cNvSpPr>
          <p:nvPr/>
        </p:nvSpPr>
        <p:spPr bwMode="auto">
          <a:xfrm>
            <a:off x="5607050" y="3800475"/>
            <a:ext cx="3127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Arial" charset="0"/>
              </a:rPr>
              <a:t>ALU</a:t>
            </a:r>
            <a:endParaRPr lang="en-US"/>
          </a:p>
        </p:txBody>
      </p:sp>
      <p:sp>
        <p:nvSpPr>
          <p:cNvPr id="414780" name="Line 60"/>
          <p:cNvSpPr>
            <a:spLocks noChangeShapeType="1"/>
          </p:cNvSpPr>
          <p:nvPr/>
        </p:nvSpPr>
        <p:spPr bwMode="auto">
          <a:xfrm flipH="1">
            <a:off x="2828925" y="6199188"/>
            <a:ext cx="6269038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781" name="Line 61"/>
          <p:cNvSpPr>
            <a:spLocks noChangeShapeType="1"/>
          </p:cNvSpPr>
          <p:nvPr/>
        </p:nvSpPr>
        <p:spPr bwMode="auto">
          <a:xfrm>
            <a:off x="9097963" y="4883150"/>
            <a:ext cx="1587" cy="13160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782" name="Line 62"/>
          <p:cNvSpPr>
            <a:spLocks noChangeShapeType="1"/>
          </p:cNvSpPr>
          <p:nvPr/>
        </p:nvSpPr>
        <p:spPr bwMode="auto">
          <a:xfrm>
            <a:off x="2828925" y="4419600"/>
            <a:ext cx="1588" cy="1779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783" name="Line 63"/>
          <p:cNvSpPr>
            <a:spLocks noChangeShapeType="1"/>
          </p:cNvSpPr>
          <p:nvPr/>
        </p:nvSpPr>
        <p:spPr bwMode="auto">
          <a:xfrm flipH="1">
            <a:off x="2055813" y="3722688"/>
            <a:ext cx="463550" cy="1587"/>
          </a:xfrm>
          <a:prstGeom prst="line">
            <a:avLst/>
          </a:prstGeom>
          <a:noFill/>
          <a:ln w="25400">
            <a:solidFill>
              <a:srgbClr val="44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4333875" y="4213225"/>
            <a:ext cx="825500" cy="103188"/>
            <a:chOff x="2730" y="2786"/>
            <a:chExt cx="520" cy="65"/>
          </a:xfrm>
        </p:grpSpPr>
        <p:sp>
          <p:nvSpPr>
            <p:cNvPr id="414784" name="Freeform 64"/>
            <p:cNvSpPr>
              <a:spLocks/>
            </p:cNvSpPr>
            <p:nvPr/>
          </p:nvSpPr>
          <p:spPr bwMode="auto">
            <a:xfrm>
              <a:off x="3174" y="2786"/>
              <a:ext cx="76" cy="65"/>
            </a:xfrm>
            <a:custGeom>
              <a:avLst/>
              <a:gdLst/>
              <a:ahLst/>
              <a:cxnLst>
                <a:cxn ang="0">
                  <a:pos x="76" y="32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76" y="32"/>
                </a:cxn>
              </a:cxnLst>
              <a:rect l="0" t="0" r="r" b="b"/>
              <a:pathLst>
                <a:path w="76" h="65">
                  <a:moveTo>
                    <a:pt x="76" y="32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4785" name="Line 65"/>
            <p:cNvSpPr>
              <a:spLocks noChangeShapeType="1"/>
            </p:cNvSpPr>
            <p:nvPr/>
          </p:nvSpPr>
          <p:spPr bwMode="auto">
            <a:xfrm flipH="1">
              <a:off x="2730" y="2818"/>
              <a:ext cx="48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" name="Group 69"/>
          <p:cNvGrpSpPr>
            <a:grpSpLocks/>
          </p:cNvGrpSpPr>
          <p:nvPr/>
        </p:nvGrpSpPr>
        <p:grpSpPr bwMode="auto">
          <a:xfrm>
            <a:off x="4799013" y="4522788"/>
            <a:ext cx="360362" cy="103187"/>
            <a:chOff x="3023" y="2981"/>
            <a:chExt cx="227" cy="65"/>
          </a:xfrm>
        </p:grpSpPr>
        <p:sp>
          <p:nvSpPr>
            <p:cNvPr id="414787" name="Freeform 67"/>
            <p:cNvSpPr>
              <a:spLocks/>
            </p:cNvSpPr>
            <p:nvPr/>
          </p:nvSpPr>
          <p:spPr bwMode="auto">
            <a:xfrm>
              <a:off x="3174" y="2981"/>
              <a:ext cx="76" cy="65"/>
            </a:xfrm>
            <a:custGeom>
              <a:avLst/>
              <a:gdLst/>
              <a:ahLst/>
              <a:cxnLst>
                <a:cxn ang="0">
                  <a:pos x="76" y="32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76" y="32"/>
                </a:cxn>
              </a:cxnLst>
              <a:rect l="0" t="0" r="r" b="b"/>
              <a:pathLst>
                <a:path w="76" h="65">
                  <a:moveTo>
                    <a:pt x="76" y="32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4788" name="Line 68"/>
            <p:cNvSpPr>
              <a:spLocks noChangeShapeType="1"/>
            </p:cNvSpPr>
            <p:nvPr/>
          </p:nvSpPr>
          <p:spPr bwMode="auto">
            <a:xfrm flipH="1">
              <a:off x="3023" y="3013"/>
              <a:ext cx="18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4790" name="Line 70"/>
          <p:cNvSpPr>
            <a:spLocks noChangeShapeType="1"/>
          </p:cNvSpPr>
          <p:nvPr/>
        </p:nvSpPr>
        <p:spPr bwMode="auto">
          <a:xfrm>
            <a:off x="4799013" y="3179763"/>
            <a:ext cx="1587" cy="18589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8" name="Group 77"/>
          <p:cNvGrpSpPr>
            <a:grpSpLocks/>
          </p:cNvGrpSpPr>
          <p:nvPr/>
        </p:nvGrpSpPr>
        <p:grpSpPr bwMode="auto">
          <a:xfrm>
            <a:off x="3916363" y="4697413"/>
            <a:ext cx="266700" cy="700087"/>
            <a:chOff x="2467" y="3091"/>
            <a:chExt cx="168" cy="441"/>
          </a:xfrm>
        </p:grpSpPr>
        <p:sp>
          <p:nvSpPr>
            <p:cNvPr id="414791" name="AutoShape 71"/>
            <p:cNvSpPr>
              <a:spLocks noChangeArrowheads="1"/>
            </p:cNvSpPr>
            <p:nvPr/>
          </p:nvSpPr>
          <p:spPr bwMode="auto">
            <a:xfrm>
              <a:off x="2467" y="3091"/>
              <a:ext cx="168" cy="440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4792" name="Rectangle 72"/>
            <p:cNvSpPr>
              <a:spLocks noChangeArrowheads="1"/>
            </p:cNvSpPr>
            <p:nvPr/>
          </p:nvSpPr>
          <p:spPr bwMode="auto">
            <a:xfrm>
              <a:off x="2530" y="3111"/>
              <a:ext cx="5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/>
            </a:p>
          </p:txBody>
        </p:sp>
        <p:sp>
          <p:nvSpPr>
            <p:cNvPr id="414793" name="Rectangle 73"/>
            <p:cNvSpPr>
              <a:spLocks noChangeArrowheads="1"/>
            </p:cNvSpPr>
            <p:nvPr/>
          </p:nvSpPr>
          <p:spPr bwMode="auto">
            <a:xfrm>
              <a:off x="2530" y="3192"/>
              <a:ext cx="5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/>
            </a:p>
          </p:txBody>
        </p:sp>
        <p:sp>
          <p:nvSpPr>
            <p:cNvPr id="414794" name="Rectangle 74"/>
            <p:cNvSpPr>
              <a:spLocks noChangeArrowheads="1"/>
            </p:cNvSpPr>
            <p:nvPr/>
          </p:nvSpPr>
          <p:spPr bwMode="auto">
            <a:xfrm>
              <a:off x="2530" y="3274"/>
              <a:ext cx="4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/>
            </a:p>
          </p:txBody>
        </p:sp>
        <p:sp>
          <p:nvSpPr>
            <p:cNvPr id="414795" name="Rectangle 75"/>
            <p:cNvSpPr>
              <a:spLocks noChangeArrowheads="1"/>
            </p:cNvSpPr>
            <p:nvPr/>
          </p:nvSpPr>
          <p:spPr bwMode="auto">
            <a:xfrm>
              <a:off x="2530" y="335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/>
            </a:p>
          </p:txBody>
        </p:sp>
        <p:sp>
          <p:nvSpPr>
            <p:cNvPr id="414796" name="Rectangle 76"/>
            <p:cNvSpPr>
              <a:spLocks noChangeArrowheads="1"/>
            </p:cNvSpPr>
            <p:nvPr/>
          </p:nvSpPr>
          <p:spPr bwMode="auto">
            <a:xfrm>
              <a:off x="2530" y="3436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/>
            </a:p>
          </p:txBody>
        </p:sp>
      </p:grpSp>
      <p:sp>
        <p:nvSpPr>
          <p:cNvPr id="414798" name="Line 78"/>
          <p:cNvSpPr>
            <a:spLocks noChangeShapeType="1"/>
          </p:cNvSpPr>
          <p:nvPr/>
        </p:nvSpPr>
        <p:spPr bwMode="auto">
          <a:xfrm flipH="1">
            <a:off x="3636963" y="5003800"/>
            <a:ext cx="77787" cy="77788"/>
          </a:xfrm>
          <a:prstGeom prst="line">
            <a:avLst/>
          </a:prstGeom>
          <a:noFill/>
          <a:ln w="7938">
            <a:solidFill>
              <a:srgbClr val="44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799" name="Rectangle 79"/>
          <p:cNvSpPr>
            <a:spLocks noChangeArrowheads="1"/>
          </p:cNvSpPr>
          <p:nvPr/>
        </p:nvSpPr>
        <p:spPr bwMode="auto">
          <a:xfrm>
            <a:off x="3646488" y="4875213"/>
            <a:ext cx="1143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Arial" charset="0"/>
              </a:rPr>
              <a:t>16</a:t>
            </a:r>
            <a:endParaRPr lang="en-US"/>
          </a:p>
        </p:txBody>
      </p:sp>
      <p:grpSp>
        <p:nvGrpSpPr>
          <p:cNvPr id="9" name="Group 82"/>
          <p:cNvGrpSpPr>
            <a:grpSpLocks/>
          </p:cNvGrpSpPr>
          <p:nvPr/>
        </p:nvGrpSpPr>
        <p:grpSpPr bwMode="auto">
          <a:xfrm>
            <a:off x="2519363" y="4986338"/>
            <a:ext cx="1401762" cy="103187"/>
            <a:chOff x="1587" y="3273"/>
            <a:chExt cx="883" cy="65"/>
          </a:xfrm>
        </p:grpSpPr>
        <p:sp>
          <p:nvSpPr>
            <p:cNvPr id="414800" name="Freeform 80"/>
            <p:cNvSpPr>
              <a:spLocks/>
            </p:cNvSpPr>
            <p:nvPr/>
          </p:nvSpPr>
          <p:spPr bwMode="auto">
            <a:xfrm>
              <a:off x="2394" y="3273"/>
              <a:ext cx="76" cy="65"/>
            </a:xfrm>
            <a:custGeom>
              <a:avLst/>
              <a:gdLst/>
              <a:ahLst/>
              <a:cxnLst>
                <a:cxn ang="0">
                  <a:pos x="76" y="33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76" y="33"/>
                </a:cxn>
              </a:cxnLst>
              <a:rect l="0" t="0" r="r" b="b"/>
              <a:pathLst>
                <a:path w="76" h="65">
                  <a:moveTo>
                    <a:pt x="76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6" y="33"/>
                  </a:lnTo>
                  <a:close/>
                </a:path>
              </a:pathLst>
            </a:custGeom>
            <a:solidFill>
              <a:srgbClr val="4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4801" name="Line 81"/>
            <p:cNvSpPr>
              <a:spLocks noChangeShapeType="1"/>
            </p:cNvSpPr>
            <p:nvPr/>
          </p:nvSpPr>
          <p:spPr bwMode="auto">
            <a:xfrm flipH="1">
              <a:off x="1587" y="3306"/>
              <a:ext cx="845" cy="1"/>
            </a:xfrm>
            <a:prstGeom prst="line">
              <a:avLst/>
            </a:prstGeom>
            <a:noFill/>
            <a:ln w="25400">
              <a:solidFill>
                <a:srgbClr val="44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4803" name="Line 83"/>
          <p:cNvSpPr>
            <a:spLocks noChangeShapeType="1"/>
          </p:cNvSpPr>
          <p:nvPr/>
        </p:nvSpPr>
        <p:spPr bwMode="auto">
          <a:xfrm flipH="1">
            <a:off x="4256088" y="5003800"/>
            <a:ext cx="77787" cy="777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804" name="Rectangle 84"/>
          <p:cNvSpPr>
            <a:spLocks noChangeArrowheads="1"/>
          </p:cNvSpPr>
          <p:nvPr/>
        </p:nvSpPr>
        <p:spPr bwMode="auto">
          <a:xfrm>
            <a:off x="4230688" y="4875213"/>
            <a:ext cx="1143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Arial" charset="0"/>
              </a:rPr>
              <a:t>32</a:t>
            </a:r>
            <a:endParaRPr lang="en-US"/>
          </a:p>
        </p:txBody>
      </p:sp>
      <p:sp>
        <p:nvSpPr>
          <p:cNvPr id="414805" name="Line 85"/>
          <p:cNvSpPr>
            <a:spLocks noChangeShapeType="1"/>
          </p:cNvSpPr>
          <p:nvPr/>
        </p:nvSpPr>
        <p:spPr bwMode="auto">
          <a:xfrm flipH="1">
            <a:off x="4179888" y="5038725"/>
            <a:ext cx="61912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806" name="Line 86"/>
          <p:cNvSpPr>
            <a:spLocks noChangeShapeType="1"/>
          </p:cNvSpPr>
          <p:nvPr/>
        </p:nvSpPr>
        <p:spPr bwMode="auto">
          <a:xfrm>
            <a:off x="2519363" y="3722688"/>
            <a:ext cx="1587" cy="1316037"/>
          </a:xfrm>
          <a:prstGeom prst="line">
            <a:avLst/>
          </a:prstGeom>
          <a:noFill/>
          <a:ln w="25400">
            <a:solidFill>
              <a:srgbClr val="44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807" name="Rectangle 87"/>
          <p:cNvSpPr>
            <a:spLocks noChangeArrowheads="1"/>
          </p:cNvSpPr>
          <p:nvPr/>
        </p:nvSpPr>
        <p:spPr bwMode="auto">
          <a:xfrm>
            <a:off x="6815138" y="4191000"/>
            <a:ext cx="1160462" cy="108426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808" name="Line 88"/>
          <p:cNvSpPr>
            <a:spLocks noChangeShapeType="1"/>
          </p:cNvSpPr>
          <p:nvPr/>
        </p:nvSpPr>
        <p:spPr bwMode="auto">
          <a:xfrm flipH="1">
            <a:off x="8942388" y="4883150"/>
            <a:ext cx="15557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809" name="Rectangle 89"/>
          <p:cNvSpPr>
            <a:spLocks noChangeArrowheads="1"/>
          </p:cNvSpPr>
          <p:nvPr/>
        </p:nvSpPr>
        <p:spPr bwMode="auto">
          <a:xfrm>
            <a:off x="7756525" y="4668838"/>
            <a:ext cx="184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Arial" charset="0"/>
              </a:rPr>
              <a:t>RD</a:t>
            </a:r>
            <a:endParaRPr lang="en-US"/>
          </a:p>
        </p:txBody>
      </p:sp>
      <p:sp>
        <p:nvSpPr>
          <p:cNvPr id="414810" name="Rectangle 90"/>
          <p:cNvSpPr>
            <a:spLocks noChangeArrowheads="1"/>
          </p:cNvSpPr>
          <p:nvPr/>
        </p:nvSpPr>
        <p:spPr bwMode="auto">
          <a:xfrm>
            <a:off x="6870700" y="4943475"/>
            <a:ext cx="2127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Arial" charset="0"/>
              </a:rPr>
              <a:t>WD</a:t>
            </a:r>
            <a:endParaRPr lang="en-US"/>
          </a:p>
        </p:txBody>
      </p:sp>
      <p:sp>
        <p:nvSpPr>
          <p:cNvPr id="414811" name="Rectangle 91"/>
          <p:cNvSpPr>
            <a:spLocks noChangeArrowheads="1"/>
          </p:cNvSpPr>
          <p:nvPr/>
        </p:nvSpPr>
        <p:spPr bwMode="auto">
          <a:xfrm>
            <a:off x="7197725" y="4530725"/>
            <a:ext cx="38792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Data</a:t>
            </a:r>
            <a:endParaRPr lang="en-US" sz="1400" dirty="0"/>
          </a:p>
        </p:txBody>
      </p:sp>
      <p:sp>
        <p:nvSpPr>
          <p:cNvPr id="414812" name="Rectangle 92"/>
          <p:cNvSpPr>
            <a:spLocks noChangeArrowheads="1"/>
          </p:cNvSpPr>
          <p:nvPr/>
        </p:nvSpPr>
        <p:spPr bwMode="auto">
          <a:xfrm>
            <a:off x="7077075" y="4737556"/>
            <a:ext cx="6876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Memory</a:t>
            </a:r>
            <a:endParaRPr lang="en-US" sz="1400" dirty="0"/>
          </a:p>
        </p:txBody>
      </p:sp>
      <p:grpSp>
        <p:nvGrpSpPr>
          <p:cNvPr id="10" name="Group 95"/>
          <p:cNvGrpSpPr>
            <a:grpSpLocks/>
          </p:cNvGrpSpPr>
          <p:nvPr/>
        </p:nvGrpSpPr>
        <p:grpSpPr bwMode="auto">
          <a:xfrm>
            <a:off x="6578600" y="4367213"/>
            <a:ext cx="239713" cy="103187"/>
            <a:chOff x="4144" y="2883"/>
            <a:chExt cx="151" cy="65"/>
          </a:xfrm>
        </p:grpSpPr>
        <p:sp>
          <p:nvSpPr>
            <p:cNvPr id="414813" name="Freeform 93"/>
            <p:cNvSpPr>
              <a:spLocks/>
            </p:cNvSpPr>
            <p:nvPr/>
          </p:nvSpPr>
          <p:spPr bwMode="auto">
            <a:xfrm>
              <a:off x="4220" y="2883"/>
              <a:ext cx="75" cy="65"/>
            </a:xfrm>
            <a:custGeom>
              <a:avLst/>
              <a:gdLst/>
              <a:ahLst/>
              <a:cxnLst>
                <a:cxn ang="0">
                  <a:pos x="75" y="33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75" y="33"/>
                </a:cxn>
              </a:cxnLst>
              <a:rect l="0" t="0" r="r" b="b"/>
              <a:pathLst>
                <a:path w="75" h="6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4814" name="Line 94"/>
            <p:cNvSpPr>
              <a:spLocks noChangeShapeType="1"/>
            </p:cNvSpPr>
            <p:nvPr/>
          </p:nvSpPr>
          <p:spPr bwMode="auto">
            <a:xfrm flipH="1">
              <a:off x="4144" y="2916"/>
              <a:ext cx="11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4816" name="Rectangle 96"/>
          <p:cNvSpPr>
            <a:spLocks noChangeArrowheads="1"/>
          </p:cNvSpPr>
          <p:nvPr/>
        </p:nvSpPr>
        <p:spPr bwMode="auto">
          <a:xfrm>
            <a:off x="6870700" y="4359275"/>
            <a:ext cx="3683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Arial" charset="0"/>
              </a:rPr>
              <a:t>ADDR</a:t>
            </a:r>
            <a:endParaRPr lang="en-US"/>
          </a:p>
        </p:txBody>
      </p:sp>
      <p:sp>
        <p:nvSpPr>
          <p:cNvPr id="414817" name="Line 97"/>
          <p:cNvSpPr>
            <a:spLocks noChangeShapeType="1"/>
          </p:cNvSpPr>
          <p:nvPr/>
        </p:nvSpPr>
        <p:spPr bwMode="auto">
          <a:xfrm>
            <a:off x="6578600" y="4075113"/>
            <a:ext cx="1588" cy="1470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11" name="Group 100"/>
          <p:cNvGrpSpPr>
            <a:grpSpLocks/>
          </p:cNvGrpSpPr>
          <p:nvPr/>
        </p:nvGrpSpPr>
        <p:grpSpPr bwMode="auto">
          <a:xfrm>
            <a:off x="5340350" y="4367213"/>
            <a:ext cx="206375" cy="103187"/>
            <a:chOff x="3364" y="2883"/>
            <a:chExt cx="130" cy="65"/>
          </a:xfrm>
        </p:grpSpPr>
        <p:sp>
          <p:nvSpPr>
            <p:cNvPr id="414818" name="Freeform 98"/>
            <p:cNvSpPr>
              <a:spLocks/>
            </p:cNvSpPr>
            <p:nvPr/>
          </p:nvSpPr>
          <p:spPr bwMode="auto">
            <a:xfrm>
              <a:off x="3418" y="2883"/>
              <a:ext cx="76" cy="65"/>
            </a:xfrm>
            <a:custGeom>
              <a:avLst/>
              <a:gdLst/>
              <a:ahLst/>
              <a:cxnLst>
                <a:cxn ang="0">
                  <a:pos x="76" y="33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76" y="33"/>
                </a:cxn>
              </a:cxnLst>
              <a:rect l="0" t="0" r="r" b="b"/>
              <a:pathLst>
                <a:path w="76" h="65">
                  <a:moveTo>
                    <a:pt x="76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4819" name="Line 99"/>
            <p:cNvSpPr>
              <a:spLocks noChangeShapeType="1"/>
            </p:cNvSpPr>
            <p:nvPr/>
          </p:nvSpPr>
          <p:spPr bwMode="auto">
            <a:xfrm flipH="1">
              <a:off x="3364" y="2916"/>
              <a:ext cx="9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4821" name="Line 101"/>
          <p:cNvSpPr>
            <a:spLocks noChangeShapeType="1"/>
          </p:cNvSpPr>
          <p:nvPr/>
        </p:nvSpPr>
        <p:spPr bwMode="auto">
          <a:xfrm flipH="1">
            <a:off x="2089150" y="3687763"/>
            <a:ext cx="77788" cy="77787"/>
          </a:xfrm>
          <a:prstGeom prst="line">
            <a:avLst/>
          </a:prstGeom>
          <a:noFill/>
          <a:ln w="7938">
            <a:solidFill>
              <a:srgbClr val="44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822" name="Rectangle 102"/>
          <p:cNvSpPr>
            <a:spLocks noChangeArrowheads="1"/>
          </p:cNvSpPr>
          <p:nvPr/>
        </p:nvSpPr>
        <p:spPr bwMode="auto">
          <a:xfrm>
            <a:off x="2098675" y="3756025"/>
            <a:ext cx="114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Arial" charset="0"/>
              </a:rPr>
              <a:t>32</a:t>
            </a:r>
            <a:endParaRPr lang="en-US"/>
          </a:p>
        </p:txBody>
      </p:sp>
      <p:grpSp>
        <p:nvGrpSpPr>
          <p:cNvPr id="12" name="Group 108"/>
          <p:cNvGrpSpPr>
            <a:grpSpLocks/>
          </p:cNvGrpSpPr>
          <p:nvPr/>
        </p:nvGrpSpPr>
        <p:grpSpPr bwMode="auto">
          <a:xfrm>
            <a:off x="5141913" y="4152900"/>
            <a:ext cx="173037" cy="558800"/>
            <a:chOff x="3239" y="2748"/>
            <a:chExt cx="109" cy="352"/>
          </a:xfrm>
        </p:grpSpPr>
        <p:sp>
          <p:nvSpPr>
            <p:cNvPr id="414823" name="Freeform 103"/>
            <p:cNvSpPr>
              <a:spLocks/>
            </p:cNvSpPr>
            <p:nvPr/>
          </p:nvSpPr>
          <p:spPr bwMode="auto">
            <a:xfrm>
              <a:off x="3239" y="2748"/>
              <a:ext cx="98" cy="3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41"/>
                </a:cxn>
                <a:cxn ang="0">
                  <a:pos x="98" y="270"/>
                </a:cxn>
                <a:cxn ang="0">
                  <a:pos x="98" y="75"/>
                </a:cxn>
                <a:cxn ang="0">
                  <a:pos x="0" y="0"/>
                </a:cxn>
              </a:cxnLst>
              <a:rect l="0" t="0" r="r" b="b"/>
              <a:pathLst>
                <a:path w="98" h="341">
                  <a:moveTo>
                    <a:pt x="0" y="0"/>
                  </a:moveTo>
                  <a:lnTo>
                    <a:pt x="0" y="341"/>
                  </a:lnTo>
                  <a:lnTo>
                    <a:pt x="98" y="270"/>
                  </a:lnTo>
                  <a:lnTo>
                    <a:pt x="98" y="7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4824" name="Freeform 104"/>
            <p:cNvSpPr>
              <a:spLocks/>
            </p:cNvSpPr>
            <p:nvPr/>
          </p:nvSpPr>
          <p:spPr bwMode="auto">
            <a:xfrm>
              <a:off x="3250" y="2758"/>
              <a:ext cx="98" cy="3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42"/>
                </a:cxn>
                <a:cxn ang="0">
                  <a:pos x="98" y="271"/>
                </a:cxn>
                <a:cxn ang="0">
                  <a:pos x="98" y="76"/>
                </a:cxn>
                <a:cxn ang="0">
                  <a:pos x="0" y="0"/>
                </a:cxn>
              </a:cxnLst>
              <a:rect l="0" t="0" r="r" b="b"/>
              <a:pathLst>
                <a:path w="98" h="342">
                  <a:moveTo>
                    <a:pt x="0" y="0"/>
                  </a:moveTo>
                  <a:lnTo>
                    <a:pt x="0" y="342"/>
                  </a:lnTo>
                  <a:lnTo>
                    <a:pt x="98" y="271"/>
                  </a:lnTo>
                  <a:lnTo>
                    <a:pt x="98" y="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4825" name="Rectangle 105"/>
            <p:cNvSpPr>
              <a:spLocks noChangeArrowheads="1"/>
            </p:cNvSpPr>
            <p:nvPr/>
          </p:nvSpPr>
          <p:spPr bwMode="auto">
            <a:xfrm>
              <a:off x="3272" y="2829"/>
              <a:ext cx="47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/>
            </a:p>
          </p:txBody>
        </p:sp>
        <p:sp>
          <p:nvSpPr>
            <p:cNvPr id="414826" name="Rectangle 106"/>
            <p:cNvSpPr>
              <a:spLocks noChangeArrowheads="1"/>
            </p:cNvSpPr>
            <p:nvPr/>
          </p:nvSpPr>
          <p:spPr bwMode="auto">
            <a:xfrm>
              <a:off x="3272" y="2894"/>
              <a:ext cx="40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/>
            </a:p>
          </p:txBody>
        </p:sp>
        <p:sp>
          <p:nvSpPr>
            <p:cNvPr id="414827" name="Rectangle 107"/>
            <p:cNvSpPr>
              <a:spLocks noChangeArrowheads="1"/>
            </p:cNvSpPr>
            <p:nvPr/>
          </p:nvSpPr>
          <p:spPr bwMode="auto">
            <a:xfrm>
              <a:off x="3277" y="2959"/>
              <a:ext cx="37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/>
            </a:p>
          </p:txBody>
        </p:sp>
      </p:grpSp>
      <p:grpSp>
        <p:nvGrpSpPr>
          <p:cNvPr id="13" name="Group 111"/>
          <p:cNvGrpSpPr>
            <a:grpSpLocks/>
          </p:cNvGrpSpPr>
          <p:nvPr/>
        </p:nvGrpSpPr>
        <p:grpSpPr bwMode="auto">
          <a:xfrm>
            <a:off x="7970838" y="4676775"/>
            <a:ext cx="825500" cy="103188"/>
            <a:chOff x="5021" y="3078"/>
            <a:chExt cx="520" cy="65"/>
          </a:xfrm>
        </p:grpSpPr>
        <p:sp>
          <p:nvSpPr>
            <p:cNvPr id="414829" name="Freeform 109"/>
            <p:cNvSpPr>
              <a:spLocks/>
            </p:cNvSpPr>
            <p:nvPr/>
          </p:nvSpPr>
          <p:spPr bwMode="auto">
            <a:xfrm>
              <a:off x="5465" y="3078"/>
              <a:ext cx="76" cy="65"/>
            </a:xfrm>
            <a:custGeom>
              <a:avLst/>
              <a:gdLst/>
              <a:ahLst/>
              <a:cxnLst>
                <a:cxn ang="0">
                  <a:pos x="76" y="33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76" y="33"/>
                </a:cxn>
              </a:cxnLst>
              <a:rect l="0" t="0" r="r" b="b"/>
              <a:pathLst>
                <a:path w="76" h="65">
                  <a:moveTo>
                    <a:pt x="76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4830" name="Line 110"/>
            <p:cNvSpPr>
              <a:spLocks noChangeShapeType="1"/>
            </p:cNvSpPr>
            <p:nvPr/>
          </p:nvSpPr>
          <p:spPr bwMode="auto">
            <a:xfrm flipH="1">
              <a:off x="5021" y="3111"/>
              <a:ext cx="48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4" name="Group 114"/>
          <p:cNvGrpSpPr>
            <a:grpSpLocks/>
          </p:cNvGrpSpPr>
          <p:nvPr/>
        </p:nvGrpSpPr>
        <p:grpSpPr bwMode="auto">
          <a:xfrm>
            <a:off x="8435975" y="4951413"/>
            <a:ext cx="360363" cy="103187"/>
            <a:chOff x="5314" y="3251"/>
            <a:chExt cx="227" cy="65"/>
          </a:xfrm>
        </p:grpSpPr>
        <p:sp>
          <p:nvSpPr>
            <p:cNvPr id="414832" name="Freeform 112"/>
            <p:cNvSpPr>
              <a:spLocks/>
            </p:cNvSpPr>
            <p:nvPr/>
          </p:nvSpPr>
          <p:spPr bwMode="auto">
            <a:xfrm>
              <a:off x="5465" y="3251"/>
              <a:ext cx="76" cy="65"/>
            </a:xfrm>
            <a:custGeom>
              <a:avLst/>
              <a:gdLst/>
              <a:ahLst/>
              <a:cxnLst>
                <a:cxn ang="0">
                  <a:pos x="76" y="33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76" y="33"/>
                </a:cxn>
              </a:cxnLst>
              <a:rect l="0" t="0" r="r" b="b"/>
              <a:pathLst>
                <a:path w="76" h="65">
                  <a:moveTo>
                    <a:pt x="76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4833" name="Line 113"/>
            <p:cNvSpPr>
              <a:spLocks noChangeShapeType="1"/>
            </p:cNvSpPr>
            <p:nvPr/>
          </p:nvSpPr>
          <p:spPr bwMode="auto">
            <a:xfrm flipH="1">
              <a:off x="5314" y="3284"/>
              <a:ext cx="18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5" name="Group 117"/>
          <p:cNvGrpSpPr>
            <a:grpSpLocks/>
          </p:cNvGrpSpPr>
          <p:nvPr/>
        </p:nvGrpSpPr>
        <p:grpSpPr bwMode="auto">
          <a:xfrm>
            <a:off x="4918075" y="4951413"/>
            <a:ext cx="1900238" cy="103187"/>
            <a:chOff x="3098" y="3251"/>
            <a:chExt cx="1197" cy="65"/>
          </a:xfrm>
        </p:grpSpPr>
        <p:sp>
          <p:nvSpPr>
            <p:cNvPr id="414835" name="Freeform 115"/>
            <p:cNvSpPr>
              <a:spLocks/>
            </p:cNvSpPr>
            <p:nvPr/>
          </p:nvSpPr>
          <p:spPr bwMode="auto">
            <a:xfrm>
              <a:off x="4220" y="3251"/>
              <a:ext cx="75" cy="65"/>
            </a:xfrm>
            <a:custGeom>
              <a:avLst/>
              <a:gdLst/>
              <a:ahLst/>
              <a:cxnLst>
                <a:cxn ang="0">
                  <a:pos x="75" y="33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75" y="33"/>
                </a:cxn>
              </a:cxnLst>
              <a:rect l="0" t="0" r="r" b="b"/>
              <a:pathLst>
                <a:path w="75" h="6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4836" name="Line 116"/>
            <p:cNvSpPr>
              <a:spLocks noChangeShapeType="1"/>
            </p:cNvSpPr>
            <p:nvPr/>
          </p:nvSpPr>
          <p:spPr bwMode="auto">
            <a:xfrm flipH="1">
              <a:off x="3098" y="3284"/>
              <a:ext cx="116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4838" name="Line 118"/>
          <p:cNvSpPr>
            <a:spLocks noChangeShapeType="1"/>
          </p:cNvSpPr>
          <p:nvPr/>
        </p:nvSpPr>
        <p:spPr bwMode="auto">
          <a:xfrm>
            <a:off x="4918075" y="4264025"/>
            <a:ext cx="1588" cy="7397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839" name="Oval 119"/>
          <p:cNvSpPr>
            <a:spLocks noChangeArrowheads="1"/>
          </p:cNvSpPr>
          <p:nvPr/>
        </p:nvSpPr>
        <p:spPr bwMode="auto">
          <a:xfrm>
            <a:off x="4897438" y="4251325"/>
            <a:ext cx="42862" cy="34925"/>
          </a:xfrm>
          <a:prstGeom prst="ellipse">
            <a:avLst/>
          </a:prstGeom>
          <a:solidFill>
            <a:srgbClr val="44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840" name="Line 120"/>
          <p:cNvSpPr>
            <a:spLocks noChangeShapeType="1"/>
          </p:cNvSpPr>
          <p:nvPr/>
        </p:nvSpPr>
        <p:spPr bwMode="auto">
          <a:xfrm flipH="1">
            <a:off x="6578600" y="5545138"/>
            <a:ext cx="1857375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841" name="Line 121"/>
          <p:cNvSpPr>
            <a:spLocks noChangeShapeType="1"/>
          </p:cNvSpPr>
          <p:nvPr/>
        </p:nvSpPr>
        <p:spPr bwMode="auto">
          <a:xfrm>
            <a:off x="8435975" y="5003800"/>
            <a:ext cx="1588" cy="5413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16" name="Group 124"/>
          <p:cNvGrpSpPr>
            <a:grpSpLocks/>
          </p:cNvGrpSpPr>
          <p:nvPr/>
        </p:nvGrpSpPr>
        <p:grpSpPr bwMode="auto">
          <a:xfrm>
            <a:off x="5418138" y="3128963"/>
            <a:ext cx="317500" cy="103187"/>
            <a:chOff x="3413" y="2103"/>
            <a:chExt cx="200" cy="65"/>
          </a:xfrm>
        </p:grpSpPr>
        <p:sp>
          <p:nvSpPr>
            <p:cNvPr id="414842" name="Freeform 122"/>
            <p:cNvSpPr>
              <a:spLocks/>
            </p:cNvSpPr>
            <p:nvPr/>
          </p:nvSpPr>
          <p:spPr bwMode="auto">
            <a:xfrm>
              <a:off x="3537" y="2103"/>
              <a:ext cx="76" cy="65"/>
            </a:xfrm>
            <a:custGeom>
              <a:avLst/>
              <a:gdLst/>
              <a:ahLst/>
              <a:cxnLst>
                <a:cxn ang="0">
                  <a:pos x="76" y="32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76" y="32"/>
                </a:cxn>
              </a:cxnLst>
              <a:rect l="0" t="0" r="r" b="b"/>
              <a:pathLst>
                <a:path w="76" h="65">
                  <a:moveTo>
                    <a:pt x="76" y="32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4843" name="Line 123"/>
            <p:cNvSpPr>
              <a:spLocks noChangeShapeType="1"/>
            </p:cNvSpPr>
            <p:nvPr/>
          </p:nvSpPr>
          <p:spPr bwMode="auto">
            <a:xfrm flipH="1">
              <a:off x="3413" y="2135"/>
              <a:ext cx="16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4845" name="AutoShape 125"/>
          <p:cNvSpPr>
            <a:spLocks noChangeArrowheads="1"/>
          </p:cNvSpPr>
          <p:nvPr/>
        </p:nvSpPr>
        <p:spPr bwMode="auto">
          <a:xfrm>
            <a:off x="5033963" y="3030538"/>
            <a:ext cx="387350" cy="309562"/>
          </a:xfrm>
          <a:prstGeom prst="roundRect">
            <a:avLst>
              <a:gd name="adj" fmla="val 46153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846" name="Rectangle 126"/>
          <p:cNvSpPr>
            <a:spLocks noChangeArrowheads="1"/>
          </p:cNvSpPr>
          <p:nvPr/>
        </p:nvSpPr>
        <p:spPr bwMode="auto">
          <a:xfrm>
            <a:off x="5056188" y="3086100"/>
            <a:ext cx="2762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&lt;&lt;2</a:t>
            </a:r>
            <a:endParaRPr lang="en-US"/>
          </a:p>
        </p:txBody>
      </p:sp>
      <p:grpSp>
        <p:nvGrpSpPr>
          <p:cNvPr id="17" name="Group 129"/>
          <p:cNvGrpSpPr>
            <a:grpSpLocks/>
          </p:cNvGrpSpPr>
          <p:nvPr/>
        </p:nvGrpSpPr>
        <p:grpSpPr bwMode="auto">
          <a:xfrm>
            <a:off x="1978025" y="2587625"/>
            <a:ext cx="3757613" cy="103188"/>
            <a:chOff x="1246" y="1762"/>
            <a:chExt cx="2367" cy="65"/>
          </a:xfrm>
        </p:grpSpPr>
        <p:sp>
          <p:nvSpPr>
            <p:cNvPr id="414847" name="Freeform 127"/>
            <p:cNvSpPr>
              <a:spLocks/>
            </p:cNvSpPr>
            <p:nvPr/>
          </p:nvSpPr>
          <p:spPr bwMode="auto">
            <a:xfrm>
              <a:off x="3537" y="1762"/>
              <a:ext cx="76" cy="65"/>
            </a:xfrm>
            <a:custGeom>
              <a:avLst/>
              <a:gdLst/>
              <a:ahLst/>
              <a:cxnLst>
                <a:cxn ang="0">
                  <a:pos x="76" y="32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76" y="32"/>
                </a:cxn>
              </a:cxnLst>
              <a:rect l="0" t="0" r="r" b="b"/>
              <a:pathLst>
                <a:path w="76" h="65">
                  <a:moveTo>
                    <a:pt x="76" y="32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4848" name="Line 128"/>
            <p:cNvSpPr>
              <a:spLocks noChangeShapeType="1"/>
            </p:cNvSpPr>
            <p:nvPr/>
          </p:nvSpPr>
          <p:spPr bwMode="auto">
            <a:xfrm flipH="1">
              <a:off x="1246" y="1794"/>
              <a:ext cx="232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4850" name="Rectangle 130"/>
          <p:cNvSpPr>
            <a:spLocks noChangeArrowheads="1"/>
          </p:cNvSpPr>
          <p:nvPr/>
        </p:nvSpPr>
        <p:spPr bwMode="auto">
          <a:xfrm>
            <a:off x="933450" y="3494088"/>
            <a:ext cx="1125538" cy="108426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851" name="Rectangle 131"/>
          <p:cNvSpPr>
            <a:spLocks noChangeArrowheads="1"/>
          </p:cNvSpPr>
          <p:nvPr/>
        </p:nvSpPr>
        <p:spPr bwMode="auto">
          <a:xfrm>
            <a:off x="1839913" y="3662363"/>
            <a:ext cx="184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Arial" charset="0"/>
              </a:rPr>
              <a:t>RD</a:t>
            </a:r>
            <a:endParaRPr lang="en-US"/>
          </a:p>
        </p:txBody>
      </p:sp>
      <p:sp>
        <p:nvSpPr>
          <p:cNvPr id="414852" name="Rectangle 132"/>
          <p:cNvSpPr>
            <a:spLocks noChangeArrowheads="1"/>
          </p:cNvSpPr>
          <p:nvPr/>
        </p:nvSpPr>
        <p:spPr bwMode="auto">
          <a:xfrm>
            <a:off x="1057870" y="3810000"/>
            <a:ext cx="92333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Instruction</a:t>
            </a:r>
            <a:endParaRPr lang="en-US" sz="1400" dirty="0"/>
          </a:p>
        </p:txBody>
      </p:sp>
      <p:sp>
        <p:nvSpPr>
          <p:cNvPr id="414853" name="Rectangle 133"/>
          <p:cNvSpPr>
            <a:spLocks noChangeArrowheads="1"/>
          </p:cNvSpPr>
          <p:nvPr/>
        </p:nvSpPr>
        <p:spPr bwMode="auto">
          <a:xfrm>
            <a:off x="1195388" y="3989388"/>
            <a:ext cx="6876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Memory</a:t>
            </a:r>
            <a:endParaRPr lang="en-US" sz="1400" dirty="0"/>
          </a:p>
        </p:txBody>
      </p:sp>
      <p:sp>
        <p:nvSpPr>
          <p:cNvPr id="414854" name="Rectangle 134"/>
          <p:cNvSpPr>
            <a:spLocks noChangeArrowheads="1"/>
          </p:cNvSpPr>
          <p:nvPr/>
        </p:nvSpPr>
        <p:spPr bwMode="auto">
          <a:xfrm>
            <a:off x="989013" y="3662363"/>
            <a:ext cx="3683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Arial" charset="0"/>
              </a:rPr>
              <a:t>ADDR</a:t>
            </a:r>
            <a:endParaRPr lang="en-US"/>
          </a:p>
        </p:txBody>
      </p:sp>
      <p:sp>
        <p:nvSpPr>
          <p:cNvPr id="414855" name="Rectangle 135"/>
          <p:cNvSpPr>
            <a:spLocks noChangeArrowheads="1"/>
          </p:cNvSpPr>
          <p:nvPr/>
        </p:nvSpPr>
        <p:spPr bwMode="auto">
          <a:xfrm>
            <a:off x="314325" y="3184525"/>
            <a:ext cx="309563" cy="108426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18" name="Group 138"/>
          <p:cNvGrpSpPr>
            <a:grpSpLocks/>
          </p:cNvGrpSpPr>
          <p:nvPr/>
        </p:nvGrpSpPr>
        <p:grpSpPr bwMode="auto">
          <a:xfrm>
            <a:off x="77788" y="3670300"/>
            <a:ext cx="239712" cy="103188"/>
            <a:chOff x="49" y="2444"/>
            <a:chExt cx="151" cy="65"/>
          </a:xfrm>
        </p:grpSpPr>
        <p:sp>
          <p:nvSpPr>
            <p:cNvPr id="414856" name="Freeform 136"/>
            <p:cNvSpPr>
              <a:spLocks/>
            </p:cNvSpPr>
            <p:nvPr/>
          </p:nvSpPr>
          <p:spPr bwMode="auto">
            <a:xfrm>
              <a:off x="125" y="2444"/>
              <a:ext cx="75" cy="65"/>
            </a:xfrm>
            <a:custGeom>
              <a:avLst/>
              <a:gdLst/>
              <a:ahLst/>
              <a:cxnLst>
                <a:cxn ang="0">
                  <a:pos x="75" y="33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75" y="33"/>
                </a:cxn>
              </a:cxnLst>
              <a:rect l="0" t="0" r="r" b="b"/>
              <a:pathLst>
                <a:path w="75" h="6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4857" name="Line 137"/>
            <p:cNvSpPr>
              <a:spLocks noChangeShapeType="1"/>
            </p:cNvSpPr>
            <p:nvPr/>
          </p:nvSpPr>
          <p:spPr bwMode="auto">
            <a:xfrm flipH="1">
              <a:off x="49" y="2477"/>
              <a:ext cx="11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9" name="Group 141"/>
          <p:cNvGrpSpPr>
            <a:grpSpLocks/>
          </p:cNvGrpSpPr>
          <p:nvPr/>
        </p:nvGrpSpPr>
        <p:grpSpPr bwMode="auto">
          <a:xfrm>
            <a:off x="619125" y="3670300"/>
            <a:ext cx="317500" cy="103188"/>
            <a:chOff x="390" y="2444"/>
            <a:chExt cx="200" cy="65"/>
          </a:xfrm>
        </p:grpSpPr>
        <p:sp>
          <p:nvSpPr>
            <p:cNvPr id="414859" name="Freeform 139"/>
            <p:cNvSpPr>
              <a:spLocks/>
            </p:cNvSpPr>
            <p:nvPr/>
          </p:nvSpPr>
          <p:spPr bwMode="auto">
            <a:xfrm>
              <a:off x="515" y="2444"/>
              <a:ext cx="75" cy="65"/>
            </a:xfrm>
            <a:custGeom>
              <a:avLst/>
              <a:gdLst/>
              <a:ahLst/>
              <a:cxnLst>
                <a:cxn ang="0">
                  <a:pos x="75" y="33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75" y="33"/>
                </a:cxn>
              </a:cxnLst>
              <a:rect l="0" t="0" r="r" b="b"/>
              <a:pathLst>
                <a:path w="75" h="6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4860" name="Line 140"/>
            <p:cNvSpPr>
              <a:spLocks noChangeShapeType="1"/>
            </p:cNvSpPr>
            <p:nvPr/>
          </p:nvSpPr>
          <p:spPr bwMode="auto">
            <a:xfrm flipH="1">
              <a:off x="390" y="2477"/>
              <a:ext cx="16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4862" name="Rectangle 142"/>
          <p:cNvSpPr>
            <a:spLocks noChangeArrowheads="1"/>
          </p:cNvSpPr>
          <p:nvPr/>
        </p:nvSpPr>
        <p:spPr bwMode="auto">
          <a:xfrm>
            <a:off x="361950" y="3370263"/>
            <a:ext cx="2111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Arial" charset="0"/>
              </a:rPr>
              <a:t>PC</a:t>
            </a:r>
            <a:endParaRPr lang="en-US"/>
          </a:p>
        </p:txBody>
      </p:sp>
      <p:grpSp>
        <p:nvGrpSpPr>
          <p:cNvPr id="20" name="Group 145"/>
          <p:cNvGrpSpPr>
            <a:grpSpLocks/>
          </p:cNvGrpSpPr>
          <p:nvPr/>
        </p:nvGrpSpPr>
        <p:grpSpPr bwMode="auto">
          <a:xfrm>
            <a:off x="739775" y="2354263"/>
            <a:ext cx="860425" cy="103187"/>
            <a:chOff x="466" y="1615"/>
            <a:chExt cx="542" cy="65"/>
          </a:xfrm>
        </p:grpSpPr>
        <p:sp>
          <p:nvSpPr>
            <p:cNvPr id="414863" name="Freeform 143"/>
            <p:cNvSpPr>
              <a:spLocks/>
            </p:cNvSpPr>
            <p:nvPr/>
          </p:nvSpPr>
          <p:spPr bwMode="auto">
            <a:xfrm>
              <a:off x="932" y="1615"/>
              <a:ext cx="76" cy="65"/>
            </a:xfrm>
            <a:custGeom>
              <a:avLst/>
              <a:gdLst/>
              <a:ahLst/>
              <a:cxnLst>
                <a:cxn ang="0">
                  <a:pos x="76" y="33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76" y="33"/>
                </a:cxn>
              </a:cxnLst>
              <a:rect l="0" t="0" r="r" b="b"/>
              <a:pathLst>
                <a:path w="76" h="65">
                  <a:moveTo>
                    <a:pt x="76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4864" name="Line 144"/>
            <p:cNvSpPr>
              <a:spLocks noChangeShapeType="1"/>
            </p:cNvSpPr>
            <p:nvPr/>
          </p:nvSpPr>
          <p:spPr bwMode="auto">
            <a:xfrm flipH="1">
              <a:off x="466" y="1648"/>
              <a:ext cx="50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4866" name="Rectangle 146"/>
          <p:cNvSpPr>
            <a:spLocks noChangeArrowheads="1"/>
          </p:cNvSpPr>
          <p:nvPr/>
        </p:nvSpPr>
        <p:spPr bwMode="auto">
          <a:xfrm>
            <a:off x="1246188" y="288925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Arial" charset="0"/>
              </a:rPr>
              <a:t>4</a:t>
            </a:r>
            <a:endParaRPr lang="en-US"/>
          </a:p>
        </p:txBody>
      </p:sp>
      <p:grpSp>
        <p:nvGrpSpPr>
          <p:cNvPr id="21" name="Group 149"/>
          <p:cNvGrpSpPr>
            <a:grpSpLocks/>
          </p:cNvGrpSpPr>
          <p:nvPr/>
        </p:nvGrpSpPr>
        <p:grpSpPr bwMode="auto">
          <a:xfrm>
            <a:off x="1358900" y="2897188"/>
            <a:ext cx="241300" cy="103187"/>
            <a:chOff x="856" y="1957"/>
            <a:chExt cx="152" cy="65"/>
          </a:xfrm>
        </p:grpSpPr>
        <p:sp>
          <p:nvSpPr>
            <p:cNvPr id="414867" name="Freeform 147"/>
            <p:cNvSpPr>
              <a:spLocks/>
            </p:cNvSpPr>
            <p:nvPr/>
          </p:nvSpPr>
          <p:spPr bwMode="auto">
            <a:xfrm>
              <a:off x="932" y="1957"/>
              <a:ext cx="76" cy="65"/>
            </a:xfrm>
            <a:custGeom>
              <a:avLst/>
              <a:gdLst/>
              <a:ahLst/>
              <a:cxnLst>
                <a:cxn ang="0">
                  <a:pos x="76" y="32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76" y="32"/>
                </a:cxn>
              </a:cxnLst>
              <a:rect l="0" t="0" r="r" b="b"/>
              <a:pathLst>
                <a:path w="76" h="65">
                  <a:moveTo>
                    <a:pt x="76" y="32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4868" name="Line 148"/>
            <p:cNvSpPr>
              <a:spLocks noChangeShapeType="1"/>
            </p:cNvSpPr>
            <p:nvPr/>
          </p:nvSpPr>
          <p:spPr bwMode="auto">
            <a:xfrm flipH="1">
              <a:off x="856" y="1989"/>
              <a:ext cx="11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2" name="Group 153"/>
          <p:cNvGrpSpPr>
            <a:grpSpLocks/>
          </p:cNvGrpSpPr>
          <p:nvPr/>
        </p:nvGrpSpPr>
        <p:grpSpPr bwMode="auto">
          <a:xfrm>
            <a:off x="1590675" y="2217738"/>
            <a:ext cx="404813" cy="946150"/>
            <a:chOff x="1002" y="1529"/>
            <a:chExt cx="255" cy="596"/>
          </a:xfrm>
        </p:grpSpPr>
        <p:sp>
          <p:nvSpPr>
            <p:cNvPr id="414870" name="Freeform 150"/>
            <p:cNvSpPr>
              <a:spLocks/>
            </p:cNvSpPr>
            <p:nvPr/>
          </p:nvSpPr>
          <p:spPr bwMode="auto">
            <a:xfrm>
              <a:off x="1002" y="1529"/>
              <a:ext cx="244" cy="5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4"/>
                </a:cxn>
                <a:cxn ang="0">
                  <a:pos x="49" y="292"/>
                </a:cxn>
                <a:cxn ang="0">
                  <a:pos x="0" y="341"/>
                </a:cxn>
                <a:cxn ang="0">
                  <a:pos x="0" y="585"/>
                </a:cxn>
                <a:cxn ang="0">
                  <a:pos x="244" y="439"/>
                </a:cxn>
                <a:cxn ang="0">
                  <a:pos x="244" y="146"/>
                </a:cxn>
                <a:cxn ang="0">
                  <a:pos x="0" y="0"/>
                </a:cxn>
              </a:cxnLst>
              <a:rect l="0" t="0" r="r" b="b"/>
              <a:pathLst>
                <a:path w="244" h="585">
                  <a:moveTo>
                    <a:pt x="0" y="0"/>
                  </a:moveTo>
                  <a:lnTo>
                    <a:pt x="0" y="244"/>
                  </a:lnTo>
                  <a:lnTo>
                    <a:pt x="49" y="292"/>
                  </a:lnTo>
                  <a:lnTo>
                    <a:pt x="0" y="341"/>
                  </a:lnTo>
                  <a:lnTo>
                    <a:pt x="0" y="585"/>
                  </a:lnTo>
                  <a:lnTo>
                    <a:pt x="244" y="439"/>
                  </a:lnTo>
                  <a:lnTo>
                    <a:pt x="244" y="14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4871" name="Freeform 151"/>
            <p:cNvSpPr>
              <a:spLocks/>
            </p:cNvSpPr>
            <p:nvPr/>
          </p:nvSpPr>
          <p:spPr bwMode="auto">
            <a:xfrm>
              <a:off x="1013" y="1540"/>
              <a:ext cx="244" cy="5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3"/>
                </a:cxn>
                <a:cxn ang="0">
                  <a:pos x="49" y="292"/>
                </a:cxn>
                <a:cxn ang="0">
                  <a:pos x="0" y="341"/>
                </a:cxn>
                <a:cxn ang="0">
                  <a:pos x="0" y="585"/>
                </a:cxn>
                <a:cxn ang="0">
                  <a:pos x="244" y="438"/>
                </a:cxn>
                <a:cxn ang="0">
                  <a:pos x="244" y="146"/>
                </a:cxn>
                <a:cxn ang="0">
                  <a:pos x="0" y="0"/>
                </a:cxn>
              </a:cxnLst>
              <a:rect l="0" t="0" r="r" b="b"/>
              <a:pathLst>
                <a:path w="244" h="585">
                  <a:moveTo>
                    <a:pt x="0" y="0"/>
                  </a:moveTo>
                  <a:lnTo>
                    <a:pt x="0" y="243"/>
                  </a:lnTo>
                  <a:lnTo>
                    <a:pt x="49" y="292"/>
                  </a:lnTo>
                  <a:lnTo>
                    <a:pt x="0" y="341"/>
                  </a:lnTo>
                  <a:lnTo>
                    <a:pt x="0" y="585"/>
                  </a:lnTo>
                  <a:lnTo>
                    <a:pt x="244" y="438"/>
                  </a:lnTo>
                  <a:lnTo>
                    <a:pt x="244" y="14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4872" name="Rectangle 152"/>
            <p:cNvSpPr>
              <a:spLocks noChangeArrowheads="1"/>
            </p:cNvSpPr>
            <p:nvPr/>
          </p:nvSpPr>
          <p:spPr bwMode="auto">
            <a:xfrm>
              <a:off x="1040" y="1675"/>
              <a:ext cx="17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ADD</a:t>
              </a:r>
              <a:endParaRPr lang="en-US"/>
            </a:p>
          </p:txBody>
        </p:sp>
      </p:grpSp>
      <p:sp>
        <p:nvSpPr>
          <p:cNvPr id="414874" name="Line 154"/>
          <p:cNvSpPr>
            <a:spLocks noChangeShapeType="1"/>
          </p:cNvSpPr>
          <p:nvPr/>
        </p:nvSpPr>
        <p:spPr bwMode="auto">
          <a:xfrm>
            <a:off x="739775" y="2406650"/>
            <a:ext cx="1588" cy="13160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875" name="Line 155"/>
          <p:cNvSpPr>
            <a:spLocks noChangeShapeType="1"/>
          </p:cNvSpPr>
          <p:nvPr/>
        </p:nvSpPr>
        <p:spPr bwMode="auto">
          <a:xfrm>
            <a:off x="77788" y="2019300"/>
            <a:ext cx="1587" cy="17033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876" name="Line 156"/>
          <p:cNvSpPr>
            <a:spLocks noChangeShapeType="1"/>
          </p:cNvSpPr>
          <p:nvPr/>
        </p:nvSpPr>
        <p:spPr bwMode="auto">
          <a:xfrm flipH="1">
            <a:off x="1127125" y="1908175"/>
            <a:ext cx="560546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23" name="Group 160"/>
          <p:cNvGrpSpPr>
            <a:grpSpLocks/>
          </p:cNvGrpSpPr>
          <p:nvPr/>
        </p:nvGrpSpPr>
        <p:grpSpPr bwMode="auto">
          <a:xfrm>
            <a:off x="5727700" y="2449513"/>
            <a:ext cx="403225" cy="946150"/>
            <a:chOff x="3608" y="1675"/>
            <a:chExt cx="254" cy="596"/>
          </a:xfrm>
        </p:grpSpPr>
        <p:sp>
          <p:nvSpPr>
            <p:cNvPr id="414877" name="Freeform 157"/>
            <p:cNvSpPr>
              <a:spLocks/>
            </p:cNvSpPr>
            <p:nvPr/>
          </p:nvSpPr>
          <p:spPr bwMode="auto">
            <a:xfrm>
              <a:off x="3608" y="1675"/>
              <a:ext cx="243" cy="5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4"/>
                </a:cxn>
                <a:cxn ang="0">
                  <a:pos x="48" y="293"/>
                </a:cxn>
                <a:cxn ang="0">
                  <a:pos x="0" y="341"/>
                </a:cxn>
                <a:cxn ang="0">
                  <a:pos x="0" y="585"/>
                </a:cxn>
                <a:cxn ang="0">
                  <a:pos x="243" y="439"/>
                </a:cxn>
                <a:cxn ang="0">
                  <a:pos x="243" y="146"/>
                </a:cxn>
                <a:cxn ang="0">
                  <a:pos x="0" y="0"/>
                </a:cxn>
              </a:cxnLst>
              <a:rect l="0" t="0" r="r" b="b"/>
              <a:pathLst>
                <a:path w="243" h="585">
                  <a:moveTo>
                    <a:pt x="0" y="0"/>
                  </a:moveTo>
                  <a:lnTo>
                    <a:pt x="0" y="244"/>
                  </a:lnTo>
                  <a:lnTo>
                    <a:pt x="48" y="293"/>
                  </a:lnTo>
                  <a:lnTo>
                    <a:pt x="0" y="341"/>
                  </a:lnTo>
                  <a:lnTo>
                    <a:pt x="0" y="585"/>
                  </a:lnTo>
                  <a:lnTo>
                    <a:pt x="243" y="439"/>
                  </a:lnTo>
                  <a:lnTo>
                    <a:pt x="243" y="14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4878" name="Freeform 158"/>
            <p:cNvSpPr>
              <a:spLocks/>
            </p:cNvSpPr>
            <p:nvPr/>
          </p:nvSpPr>
          <p:spPr bwMode="auto">
            <a:xfrm>
              <a:off x="3618" y="1686"/>
              <a:ext cx="244" cy="5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4"/>
                </a:cxn>
                <a:cxn ang="0">
                  <a:pos x="49" y="292"/>
                </a:cxn>
                <a:cxn ang="0">
                  <a:pos x="0" y="341"/>
                </a:cxn>
                <a:cxn ang="0">
                  <a:pos x="0" y="585"/>
                </a:cxn>
                <a:cxn ang="0">
                  <a:pos x="244" y="439"/>
                </a:cxn>
                <a:cxn ang="0">
                  <a:pos x="244" y="146"/>
                </a:cxn>
                <a:cxn ang="0">
                  <a:pos x="0" y="0"/>
                </a:cxn>
              </a:cxnLst>
              <a:rect l="0" t="0" r="r" b="b"/>
              <a:pathLst>
                <a:path w="244" h="585">
                  <a:moveTo>
                    <a:pt x="0" y="0"/>
                  </a:moveTo>
                  <a:lnTo>
                    <a:pt x="0" y="244"/>
                  </a:lnTo>
                  <a:lnTo>
                    <a:pt x="49" y="292"/>
                  </a:lnTo>
                  <a:lnTo>
                    <a:pt x="0" y="341"/>
                  </a:lnTo>
                  <a:lnTo>
                    <a:pt x="0" y="585"/>
                  </a:lnTo>
                  <a:lnTo>
                    <a:pt x="244" y="439"/>
                  </a:lnTo>
                  <a:lnTo>
                    <a:pt x="244" y="14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4879" name="Rectangle 159"/>
            <p:cNvSpPr>
              <a:spLocks noChangeArrowheads="1"/>
            </p:cNvSpPr>
            <p:nvPr/>
          </p:nvSpPr>
          <p:spPr bwMode="auto">
            <a:xfrm>
              <a:off x="3645" y="1822"/>
              <a:ext cx="17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ADD</a:t>
              </a:r>
              <a:endParaRPr lang="en-US"/>
            </a:p>
          </p:txBody>
        </p:sp>
      </p:grpSp>
      <p:grpSp>
        <p:nvGrpSpPr>
          <p:cNvPr id="24" name="Group 166"/>
          <p:cNvGrpSpPr>
            <a:grpSpLocks/>
          </p:cNvGrpSpPr>
          <p:nvPr/>
        </p:nvGrpSpPr>
        <p:grpSpPr bwMode="auto">
          <a:xfrm>
            <a:off x="8778875" y="4573588"/>
            <a:ext cx="173038" cy="558800"/>
            <a:chOff x="5530" y="3013"/>
            <a:chExt cx="109" cy="352"/>
          </a:xfrm>
        </p:grpSpPr>
        <p:sp>
          <p:nvSpPr>
            <p:cNvPr id="414881" name="Freeform 161"/>
            <p:cNvSpPr>
              <a:spLocks/>
            </p:cNvSpPr>
            <p:nvPr/>
          </p:nvSpPr>
          <p:spPr bwMode="auto">
            <a:xfrm>
              <a:off x="5530" y="3013"/>
              <a:ext cx="98" cy="3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41"/>
                </a:cxn>
                <a:cxn ang="0">
                  <a:pos x="98" y="271"/>
                </a:cxn>
                <a:cxn ang="0">
                  <a:pos x="98" y="76"/>
                </a:cxn>
                <a:cxn ang="0">
                  <a:pos x="0" y="0"/>
                </a:cxn>
              </a:cxnLst>
              <a:rect l="0" t="0" r="r" b="b"/>
              <a:pathLst>
                <a:path w="98" h="341">
                  <a:moveTo>
                    <a:pt x="0" y="0"/>
                  </a:moveTo>
                  <a:lnTo>
                    <a:pt x="0" y="341"/>
                  </a:lnTo>
                  <a:lnTo>
                    <a:pt x="98" y="271"/>
                  </a:lnTo>
                  <a:lnTo>
                    <a:pt x="98" y="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4882" name="Freeform 162"/>
            <p:cNvSpPr>
              <a:spLocks/>
            </p:cNvSpPr>
            <p:nvPr/>
          </p:nvSpPr>
          <p:spPr bwMode="auto">
            <a:xfrm>
              <a:off x="5541" y="3024"/>
              <a:ext cx="98" cy="3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41"/>
                </a:cxn>
                <a:cxn ang="0">
                  <a:pos x="98" y="271"/>
                </a:cxn>
                <a:cxn ang="0">
                  <a:pos x="98" y="76"/>
                </a:cxn>
                <a:cxn ang="0">
                  <a:pos x="0" y="0"/>
                </a:cxn>
              </a:cxnLst>
              <a:rect l="0" t="0" r="r" b="b"/>
              <a:pathLst>
                <a:path w="98" h="341">
                  <a:moveTo>
                    <a:pt x="0" y="0"/>
                  </a:moveTo>
                  <a:lnTo>
                    <a:pt x="0" y="341"/>
                  </a:lnTo>
                  <a:lnTo>
                    <a:pt x="98" y="271"/>
                  </a:lnTo>
                  <a:lnTo>
                    <a:pt x="98" y="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4883" name="Rectangle 163"/>
            <p:cNvSpPr>
              <a:spLocks noChangeArrowheads="1"/>
            </p:cNvSpPr>
            <p:nvPr/>
          </p:nvSpPr>
          <p:spPr bwMode="auto">
            <a:xfrm>
              <a:off x="5563" y="3095"/>
              <a:ext cx="47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/>
            </a:p>
          </p:txBody>
        </p:sp>
        <p:sp>
          <p:nvSpPr>
            <p:cNvPr id="414884" name="Rectangle 164"/>
            <p:cNvSpPr>
              <a:spLocks noChangeArrowheads="1"/>
            </p:cNvSpPr>
            <p:nvPr/>
          </p:nvSpPr>
          <p:spPr bwMode="auto">
            <a:xfrm>
              <a:off x="5563" y="3160"/>
              <a:ext cx="40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/>
            </a:p>
          </p:txBody>
        </p:sp>
        <p:sp>
          <p:nvSpPr>
            <p:cNvPr id="414885" name="Rectangle 165"/>
            <p:cNvSpPr>
              <a:spLocks noChangeArrowheads="1"/>
            </p:cNvSpPr>
            <p:nvPr/>
          </p:nvSpPr>
          <p:spPr bwMode="auto">
            <a:xfrm>
              <a:off x="5568" y="3225"/>
              <a:ext cx="37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/>
            </a:p>
          </p:txBody>
        </p:sp>
      </p:grpSp>
      <p:grpSp>
        <p:nvGrpSpPr>
          <p:cNvPr id="25" name="Group 169"/>
          <p:cNvGrpSpPr>
            <a:grpSpLocks/>
          </p:cNvGrpSpPr>
          <p:nvPr/>
        </p:nvGrpSpPr>
        <p:grpSpPr bwMode="auto">
          <a:xfrm>
            <a:off x="4799013" y="3128963"/>
            <a:ext cx="206375" cy="103187"/>
            <a:chOff x="3023" y="2103"/>
            <a:chExt cx="130" cy="65"/>
          </a:xfrm>
        </p:grpSpPr>
        <p:sp>
          <p:nvSpPr>
            <p:cNvPr id="414887" name="Freeform 167"/>
            <p:cNvSpPr>
              <a:spLocks/>
            </p:cNvSpPr>
            <p:nvPr/>
          </p:nvSpPr>
          <p:spPr bwMode="auto">
            <a:xfrm>
              <a:off x="3077" y="2103"/>
              <a:ext cx="76" cy="65"/>
            </a:xfrm>
            <a:custGeom>
              <a:avLst/>
              <a:gdLst/>
              <a:ahLst/>
              <a:cxnLst>
                <a:cxn ang="0">
                  <a:pos x="76" y="32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76" y="32"/>
                </a:cxn>
              </a:cxnLst>
              <a:rect l="0" t="0" r="r" b="b"/>
              <a:pathLst>
                <a:path w="76" h="65">
                  <a:moveTo>
                    <a:pt x="76" y="32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4888" name="Line 168"/>
            <p:cNvSpPr>
              <a:spLocks noChangeShapeType="1"/>
            </p:cNvSpPr>
            <p:nvPr/>
          </p:nvSpPr>
          <p:spPr bwMode="auto">
            <a:xfrm flipH="1">
              <a:off x="3023" y="2135"/>
              <a:ext cx="9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4890" name="Oval 170"/>
          <p:cNvSpPr>
            <a:spLocks noChangeArrowheads="1"/>
          </p:cNvSpPr>
          <p:nvPr/>
        </p:nvSpPr>
        <p:spPr bwMode="auto">
          <a:xfrm>
            <a:off x="4784725" y="4560888"/>
            <a:ext cx="34925" cy="34925"/>
          </a:xfrm>
          <a:prstGeom prst="ellipse">
            <a:avLst/>
          </a:prstGeom>
          <a:solidFill>
            <a:srgbClr val="44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891" name="Line 171"/>
          <p:cNvSpPr>
            <a:spLocks noChangeShapeType="1"/>
          </p:cNvSpPr>
          <p:nvPr/>
        </p:nvSpPr>
        <p:spPr bwMode="auto">
          <a:xfrm flipH="1">
            <a:off x="6113463" y="2914650"/>
            <a:ext cx="61912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26" name="Group 175"/>
          <p:cNvGrpSpPr>
            <a:grpSpLocks/>
          </p:cNvGrpSpPr>
          <p:nvPr/>
        </p:nvGrpSpPr>
        <p:grpSpPr bwMode="auto">
          <a:xfrm>
            <a:off x="911225" y="1752600"/>
            <a:ext cx="276225" cy="558800"/>
            <a:chOff x="574" y="1236"/>
            <a:chExt cx="174" cy="352"/>
          </a:xfrm>
        </p:grpSpPr>
        <p:sp>
          <p:nvSpPr>
            <p:cNvPr id="414892" name="Freeform 172"/>
            <p:cNvSpPr>
              <a:spLocks/>
            </p:cNvSpPr>
            <p:nvPr/>
          </p:nvSpPr>
          <p:spPr bwMode="auto">
            <a:xfrm>
              <a:off x="607" y="1236"/>
              <a:ext cx="97" cy="342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97" y="342"/>
                </a:cxn>
                <a:cxn ang="0">
                  <a:pos x="0" y="271"/>
                </a:cxn>
                <a:cxn ang="0">
                  <a:pos x="0" y="76"/>
                </a:cxn>
                <a:cxn ang="0">
                  <a:pos x="97" y="0"/>
                </a:cxn>
              </a:cxnLst>
              <a:rect l="0" t="0" r="r" b="b"/>
              <a:pathLst>
                <a:path w="97" h="342">
                  <a:moveTo>
                    <a:pt x="97" y="0"/>
                  </a:moveTo>
                  <a:lnTo>
                    <a:pt x="97" y="342"/>
                  </a:lnTo>
                  <a:lnTo>
                    <a:pt x="0" y="271"/>
                  </a:lnTo>
                  <a:lnTo>
                    <a:pt x="0" y="76"/>
                  </a:lnTo>
                  <a:lnTo>
                    <a:pt x="97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4893" name="Freeform 173"/>
            <p:cNvSpPr>
              <a:spLocks/>
            </p:cNvSpPr>
            <p:nvPr/>
          </p:nvSpPr>
          <p:spPr bwMode="auto">
            <a:xfrm>
              <a:off x="618" y="1247"/>
              <a:ext cx="97" cy="341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97" y="341"/>
                </a:cxn>
                <a:cxn ang="0">
                  <a:pos x="0" y="271"/>
                </a:cxn>
                <a:cxn ang="0">
                  <a:pos x="0" y="76"/>
                </a:cxn>
                <a:cxn ang="0">
                  <a:pos x="97" y="0"/>
                </a:cxn>
              </a:cxnLst>
              <a:rect l="0" t="0" r="r" b="b"/>
              <a:pathLst>
                <a:path w="97" h="341">
                  <a:moveTo>
                    <a:pt x="97" y="0"/>
                  </a:moveTo>
                  <a:lnTo>
                    <a:pt x="97" y="341"/>
                  </a:lnTo>
                  <a:lnTo>
                    <a:pt x="0" y="271"/>
                  </a:lnTo>
                  <a:lnTo>
                    <a:pt x="0" y="76"/>
                  </a:lnTo>
                  <a:lnTo>
                    <a:pt x="97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pic>
          <p:nvPicPr>
            <p:cNvPr id="414894" name="Picture 17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4" y="1323"/>
              <a:ext cx="174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4896" name="Line 176"/>
          <p:cNvSpPr>
            <a:spLocks noChangeShapeType="1"/>
          </p:cNvSpPr>
          <p:nvPr/>
        </p:nvSpPr>
        <p:spPr bwMode="auto">
          <a:xfrm flipH="1">
            <a:off x="1127125" y="2139950"/>
            <a:ext cx="1004888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897" name="Line 177"/>
          <p:cNvSpPr>
            <a:spLocks noChangeShapeType="1"/>
          </p:cNvSpPr>
          <p:nvPr/>
        </p:nvSpPr>
        <p:spPr bwMode="auto">
          <a:xfrm flipH="1">
            <a:off x="77788" y="2019300"/>
            <a:ext cx="8509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898" name="Line 178"/>
          <p:cNvSpPr>
            <a:spLocks noChangeShapeType="1"/>
          </p:cNvSpPr>
          <p:nvPr/>
        </p:nvSpPr>
        <p:spPr bwMode="auto">
          <a:xfrm>
            <a:off x="2132013" y="2139950"/>
            <a:ext cx="1587" cy="498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899" name="Oval 179"/>
          <p:cNvSpPr>
            <a:spLocks noChangeArrowheads="1"/>
          </p:cNvSpPr>
          <p:nvPr/>
        </p:nvSpPr>
        <p:spPr bwMode="auto">
          <a:xfrm>
            <a:off x="2111375" y="2625725"/>
            <a:ext cx="42863" cy="34925"/>
          </a:xfrm>
          <a:prstGeom prst="ellipse">
            <a:avLst/>
          </a:prstGeom>
          <a:solidFill>
            <a:srgbClr val="44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900" name="Line 180"/>
          <p:cNvSpPr>
            <a:spLocks noChangeShapeType="1"/>
          </p:cNvSpPr>
          <p:nvPr/>
        </p:nvSpPr>
        <p:spPr bwMode="auto">
          <a:xfrm>
            <a:off x="6732588" y="1908175"/>
            <a:ext cx="1587" cy="1006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901" name="Line 181"/>
          <p:cNvSpPr>
            <a:spLocks noChangeShapeType="1"/>
          </p:cNvSpPr>
          <p:nvPr/>
        </p:nvSpPr>
        <p:spPr bwMode="auto">
          <a:xfrm>
            <a:off x="6578600" y="4075113"/>
            <a:ext cx="1588" cy="3444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27" name="Group 184"/>
          <p:cNvGrpSpPr>
            <a:grpSpLocks/>
          </p:cNvGrpSpPr>
          <p:nvPr/>
        </p:nvGrpSpPr>
        <p:grpSpPr bwMode="auto">
          <a:xfrm>
            <a:off x="2528888" y="3919538"/>
            <a:ext cx="541337" cy="87312"/>
            <a:chOff x="1593" y="2601"/>
            <a:chExt cx="341" cy="55"/>
          </a:xfrm>
        </p:grpSpPr>
        <p:sp>
          <p:nvSpPr>
            <p:cNvPr id="414902" name="Freeform 182"/>
            <p:cNvSpPr>
              <a:spLocks/>
            </p:cNvSpPr>
            <p:nvPr/>
          </p:nvSpPr>
          <p:spPr bwMode="auto">
            <a:xfrm>
              <a:off x="1869" y="2601"/>
              <a:ext cx="65" cy="55"/>
            </a:xfrm>
            <a:custGeom>
              <a:avLst/>
              <a:gdLst/>
              <a:ahLst/>
              <a:cxnLst>
                <a:cxn ang="0">
                  <a:pos x="65" y="27"/>
                </a:cxn>
                <a:cxn ang="0">
                  <a:pos x="0" y="55"/>
                </a:cxn>
                <a:cxn ang="0">
                  <a:pos x="0" y="0"/>
                </a:cxn>
                <a:cxn ang="0">
                  <a:pos x="65" y="27"/>
                </a:cxn>
              </a:cxnLst>
              <a:rect l="0" t="0" r="r" b="b"/>
              <a:pathLst>
                <a:path w="65" h="55">
                  <a:moveTo>
                    <a:pt x="65" y="27"/>
                  </a:moveTo>
                  <a:lnTo>
                    <a:pt x="0" y="55"/>
                  </a:lnTo>
                  <a:lnTo>
                    <a:pt x="0" y="0"/>
                  </a:lnTo>
                  <a:lnTo>
                    <a:pt x="65" y="27"/>
                  </a:lnTo>
                  <a:close/>
                </a:path>
              </a:pathLst>
            </a:custGeom>
            <a:solidFill>
              <a:srgbClr val="4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4903" name="Line 183"/>
            <p:cNvSpPr>
              <a:spLocks noChangeShapeType="1"/>
            </p:cNvSpPr>
            <p:nvPr/>
          </p:nvSpPr>
          <p:spPr bwMode="auto">
            <a:xfrm flipH="1">
              <a:off x="1593" y="2628"/>
              <a:ext cx="319" cy="1"/>
            </a:xfrm>
            <a:prstGeom prst="line">
              <a:avLst/>
            </a:prstGeom>
            <a:noFill/>
            <a:ln w="17463">
              <a:solidFill>
                <a:srgbClr val="44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8" name="Group 187"/>
          <p:cNvGrpSpPr>
            <a:grpSpLocks/>
          </p:cNvGrpSpPr>
          <p:nvPr/>
        </p:nvGrpSpPr>
        <p:grpSpPr bwMode="auto">
          <a:xfrm>
            <a:off x="2528888" y="3687763"/>
            <a:ext cx="541337" cy="85725"/>
            <a:chOff x="1593" y="2455"/>
            <a:chExt cx="341" cy="54"/>
          </a:xfrm>
        </p:grpSpPr>
        <p:sp>
          <p:nvSpPr>
            <p:cNvPr id="414905" name="Freeform 185"/>
            <p:cNvSpPr>
              <a:spLocks/>
            </p:cNvSpPr>
            <p:nvPr/>
          </p:nvSpPr>
          <p:spPr bwMode="auto">
            <a:xfrm>
              <a:off x="1869" y="2455"/>
              <a:ext cx="65" cy="54"/>
            </a:xfrm>
            <a:custGeom>
              <a:avLst/>
              <a:gdLst/>
              <a:ahLst/>
              <a:cxnLst>
                <a:cxn ang="0">
                  <a:pos x="65" y="27"/>
                </a:cxn>
                <a:cxn ang="0">
                  <a:pos x="0" y="54"/>
                </a:cxn>
                <a:cxn ang="0">
                  <a:pos x="0" y="0"/>
                </a:cxn>
                <a:cxn ang="0">
                  <a:pos x="65" y="27"/>
                </a:cxn>
              </a:cxnLst>
              <a:rect l="0" t="0" r="r" b="b"/>
              <a:pathLst>
                <a:path w="65" h="54">
                  <a:moveTo>
                    <a:pt x="65" y="27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65" y="27"/>
                  </a:lnTo>
                  <a:close/>
                </a:path>
              </a:pathLst>
            </a:custGeom>
            <a:solidFill>
              <a:srgbClr val="4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4906" name="Line 186"/>
            <p:cNvSpPr>
              <a:spLocks noChangeShapeType="1"/>
            </p:cNvSpPr>
            <p:nvPr/>
          </p:nvSpPr>
          <p:spPr bwMode="auto">
            <a:xfrm flipH="1">
              <a:off x="1593" y="2482"/>
              <a:ext cx="319" cy="1"/>
            </a:xfrm>
            <a:prstGeom prst="line">
              <a:avLst/>
            </a:prstGeom>
            <a:noFill/>
            <a:ln w="17463">
              <a:solidFill>
                <a:srgbClr val="44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4908" name="Line 188"/>
          <p:cNvSpPr>
            <a:spLocks noChangeShapeType="1"/>
          </p:cNvSpPr>
          <p:nvPr/>
        </p:nvSpPr>
        <p:spPr bwMode="auto">
          <a:xfrm flipH="1">
            <a:off x="2828925" y="3919538"/>
            <a:ext cx="77788" cy="77787"/>
          </a:xfrm>
          <a:prstGeom prst="line">
            <a:avLst/>
          </a:prstGeom>
          <a:noFill/>
          <a:ln w="7938">
            <a:solidFill>
              <a:srgbClr val="44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909" name="Rectangle 189"/>
          <p:cNvSpPr>
            <a:spLocks noChangeArrowheads="1"/>
          </p:cNvSpPr>
          <p:nvPr/>
        </p:nvSpPr>
        <p:spPr bwMode="auto">
          <a:xfrm>
            <a:off x="2881313" y="3971925"/>
            <a:ext cx="571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Arial" charset="0"/>
              </a:rPr>
              <a:t>5</a:t>
            </a:r>
            <a:endParaRPr lang="en-US"/>
          </a:p>
        </p:txBody>
      </p:sp>
      <p:sp>
        <p:nvSpPr>
          <p:cNvPr id="414910" name="Line 190"/>
          <p:cNvSpPr>
            <a:spLocks noChangeShapeType="1"/>
          </p:cNvSpPr>
          <p:nvPr/>
        </p:nvSpPr>
        <p:spPr bwMode="auto">
          <a:xfrm flipH="1">
            <a:off x="2828925" y="3687763"/>
            <a:ext cx="77788" cy="77787"/>
          </a:xfrm>
          <a:prstGeom prst="line">
            <a:avLst/>
          </a:prstGeom>
          <a:noFill/>
          <a:ln w="7938">
            <a:solidFill>
              <a:srgbClr val="44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911" name="Rectangle 191"/>
          <p:cNvSpPr>
            <a:spLocks noChangeArrowheads="1"/>
          </p:cNvSpPr>
          <p:nvPr/>
        </p:nvSpPr>
        <p:spPr bwMode="auto">
          <a:xfrm>
            <a:off x="2881313" y="3740150"/>
            <a:ext cx="571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Arial" charset="0"/>
              </a:rPr>
              <a:t>5</a:t>
            </a:r>
            <a:endParaRPr lang="en-US"/>
          </a:p>
        </p:txBody>
      </p:sp>
      <p:sp>
        <p:nvSpPr>
          <p:cNvPr id="414912" name="Oval 192"/>
          <p:cNvSpPr>
            <a:spLocks noChangeArrowheads="1"/>
          </p:cNvSpPr>
          <p:nvPr/>
        </p:nvSpPr>
        <p:spPr bwMode="auto">
          <a:xfrm>
            <a:off x="717550" y="3709988"/>
            <a:ext cx="44450" cy="33337"/>
          </a:xfrm>
          <a:prstGeom prst="ellipse">
            <a:avLst/>
          </a:prstGeom>
          <a:solidFill>
            <a:srgbClr val="44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913" name="Line 193"/>
          <p:cNvSpPr>
            <a:spLocks noChangeShapeType="1"/>
          </p:cNvSpPr>
          <p:nvPr/>
        </p:nvSpPr>
        <p:spPr bwMode="auto">
          <a:xfrm>
            <a:off x="2682875" y="4195763"/>
            <a:ext cx="1588" cy="1857375"/>
          </a:xfrm>
          <a:prstGeom prst="line">
            <a:avLst/>
          </a:prstGeom>
          <a:noFill/>
          <a:ln w="17463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914" name="Line 194"/>
          <p:cNvSpPr>
            <a:spLocks noChangeShapeType="1"/>
          </p:cNvSpPr>
          <p:nvPr/>
        </p:nvSpPr>
        <p:spPr bwMode="auto">
          <a:xfrm>
            <a:off x="2528888" y="5046663"/>
            <a:ext cx="1587" cy="661987"/>
          </a:xfrm>
          <a:prstGeom prst="line">
            <a:avLst/>
          </a:prstGeom>
          <a:noFill/>
          <a:ln w="17526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915" name="Line 195"/>
          <p:cNvSpPr>
            <a:spLocks noChangeShapeType="1"/>
          </p:cNvSpPr>
          <p:nvPr/>
        </p:nvSpPr>
        <p:spPr bwMode="auto">
          <a:xfrm flipH="1">
            <a:off x="2476500" y="5270500"/>
            <a:ext cx="77788" cy="77788"/>
          </a:xfrm>
          <a:prstGeom prst="line">
            <a:avLst/>
          </a:prstGeom>
          <a:noFill/>
          <a:ln w="7938">
            <a:solidFill>
              <a:srgbClr val="44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916" name="Rectangle 196"/>
          <p:cNvSpPr>
            <a:spLocks noChangeArrowheads="1"/>
          </p:cNvSpPr>
          <p:nvPr/>
        </p:nvSpPr>
        <p:spPr bwMode="auto">
          <a:xfrm>
            <a:off x="2554288" y="5305425"/>
            <a:ext cx="571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Arial" charset="0"/>
              </a:rPr>
              <a:t>5</a:t>
            </a:r>
            <a:endParaRPr lang="en-US"/>
          </a:p>
        </p:txBody>
      </p:sp>
      <p:sp>
        <p:nvSpPr>
          <p:cNvPr id="414917" name="Line 197"/>
          <p:cNvSpPr>
            <a:spLocks noChangeShapeType="1"/>
          </p:cNvSpPr>
          <p:nvPr/>
        </p:nvSpPr>
        <p:spPr bwMode="auto">
          <a:xfrm flipH="1">
            <a:off x="2682875" y="6053138"/>
            <a:ext cx="5761038" cy="1587"/>
          </a:xfrm>
          <a:prstGeom prst="line">
            <a:avLst/>
          </a:prstGeom>
          <a:noFill/>
          <a:ln w="17463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918" name="Line 198"/>
          <p:cNvSpPr>
            <a:spLocks noChangeShapeType="1"/>
          </p:cNvSpPr>
          <p:nvPr/>
        </p:nvSpPr>
        <p:spPr bwMode="auto">
          <a:xfrm>
            <a:off x="8443913" y="5708650"/>
            <a:ext cx="1587" cy="344488"/>
          </a:xfrm>
          <a:prstGeom prst="line">
            <a:avLst/>
          </a:prstGeom>
          <a:noFill/>
          <a:ln w="17463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4921" name="Rectangle 201"/>
          <p:cNvSpPr>
            <a:spLocks noChangeArrowheads="1"/>
          </p:cNvSpPr>
          <p:nvPr/>
        </p:nvSpPr>
        <p:spPr bwMode="auto">
          <a:xfrm>
            <a:off x="6010275" y="1968500"/>
            <a:ext cx="6016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Arial" charset="0"/>
              </a:rPr>
              <a:t>EX/MEM</a:t>
            </a:r>
            <a:endParaRPr lang="en-US"/>
          </a:p>
        </p:txBody>
      </p:sp>
      <p:sp>
        <p:nvSpPr>
          <p:cNvPr id="414922" name="Rectangle 202"/>
          <p:cNvSpPr>
            <a:spLocks noChangeArrowheads="1"/>
          </p:cNvSpPr>
          <p:nvPr/>
        </p:nvSpPr>
        <p:spPr bwMode="auto">
          <a:xfrm>
            <a:off x="7867650" y="1968500"/>
            <a:ext cx="6524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Arial" charset="0"/>
              </a:rPr>
              <a:t>MEM/WB</a:t>
            </a:r>
            <a:endParaRPr lang="en-US"/>
          </a:p>
        </p:txBody>
      </p:sp>
      <p:sp>
        <p:nvSpPr>
          <p:cNvPr id="414923" name="Rectangle 203"/>
          <p:cNvSpPr>
            <a:spLocks noChangeArrowheads="1"/>
          </p:cNvSpPr>
          <p:nvPr/>
        </p:nvSpPr>
        <p:spPr bwMode="auto">
          <a:xfrm>
            <a:off x="6750050" y="3783013"/>
            <a:ext cx="27463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Arial" charset="0"/>
              </a:rPr>
              <a:t>Zero</a:t>
            </a:r>
            <a:endParaRPr lang="en-US"/>
          </a:p>
        </p:txBody>
      </p:sp>
      <p:sp>
        <p:nvSpPr>
          <p:cNvPr id="415096" name="Rectangle 376"/>
          <p:cNvSpPr>
            <a:spLocks noChangeArrowheads="1"/>
          </p:cNvSpPr>
          <p:nvPr/>
        </p:nvSpPr>
        <p:spPr bwMode="auto">
          <a:xfrm>
            <a:off x="4395788" y="1970088"/>
            <a:ext cx="3984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b="1">
                <a:solidFill>
                  <a:srgbClr val="000000"/>
                </a:solidFill>
                <a:latin typeface="Arial" charset="0"/>
              </a:rPr>
              <a:t>ID/EX</a:t>
            </a:r>
            <a:endParaRPr lang="en-US" sz="1400" b="1">
              <a:latin typeface="Helvetica" pitchFamily="34" charset="0"/>
            </a:endParaRPr>
          </a:p>
        </p:txBody>
      </p:sp>
      <p:sp>
        <p:nvSpPr>
          <p:cNvPr id="415097" name="Rectangle 377"/>
          <p:cNvSpPr>
            <a:spLocks noChangeArrowheads="1"/>
          </p:cNvSpPr>
          <p:nvPr/>
        </p:nvSpPr>
        <p:spPr bwMode="auto">
          <a:xfrm>
            <a:off x="2190750" y="1970088"/>
            <a:ext cx="33178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b="1">
                <a:solidFill>
                  <a:srgbClr val="000000"/>
                </a:solidFill>
                <a:latin typeface="Arial" charset="0"/>
              </a:rPr>
              <a:t>IF/ID</a:t>
            </a:r>
            <a:endParaRPr lang="en-US" sz="1400" b="1">
              <a:latin typeface="Helvetica" pitchFamily="34" charset="0"/>
            </a:endParaRPr>
          </a:p>
        </p:txBody>
      </p:sp>
      <p:sp>
        <p:nvSpPr>
          <p:cNvPr id="415098" name="Rectangle 378"/>
          <p:cNvSpPr>
            <a:spLocks noChangeArrowheads="1"/>
          </p:cNvSpPr>
          <p:nvPr/>
        </p:nvSpPr>
        <p:spPr bwMode="auto">
          <a:xfrm>
            <a:off x="8077200" y="2152650"/>
            <a:ext cx="152400" cy="3810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15100" name="Text Box 380"/>
          <p:cNvSpPr txBox="1">
            <a:spLocks noChangeArrowheads="1"/>
          </p:cNvSpPr>
          <p:nvPr/>
        </p:nvSpPr>
        <p:spPr bwMode="auto">
          <a:xfrm>
            <a:off x="2362200" y="2792413"/>
            <a:ext cx="7064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64 bits</a:t>
            </a:r>
          </a:p>
        </p:txBody>
      </p:sp>
      <p:sp>
        <p:nvSpPr>
          <p:cNvPr id="415101" name="Text Box 381"/>
          <p:cNvSpPr txBox="1">
            <a:spLocks noChangeArrowheads="1"/>
          </p:cNvSpPr>
          <p:nvPr/>
        </p:nvSpPr>
        <p:spPr bwMode="auto">
          <a:xfrm>
            <a:off x="4616450" y="2762250"/>
            <a:ext cx="8032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133 bits</a:t>
            </a:r>
          </a:p>
        </p:txBody>
      </p:sp>
      <p:sp>
        <p:nvSpPr>
          <p:cNvPr id="415102" name="Text Box 382"/>
          <p:cNvSpPr txBox="1">
            <a:spLocks noChangeArrowheads="1"/>
          </p:cNvSpPr>
          <p:nvPr/>
        </p:nvSpPr>
        <p:spPr bwMode="auto">
          <a:xfrm>
            <a:off x="6369050" y="2944813"/>
            <a:ext cx="8032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102 bits</a:t>
            </a:r>
          </a:p>
        </p:txBody>
      </p:sp>
      <p:sp>
        <p:nvSpPr>
          <p:cNvPr id="415103" name="Text Box 383"/>
          <p:cNvSpPr txBox="1">
            <a:spLocks noChangeArrowheads="1"/>
          </p:cNvSpPr>
          <p:nvPr/>
        </p:nvSpPr>
        <p:spPr bwMode="auto">
          <a:xfrm>
            <a:off x="8204200" y="2914650"/>
            <a:ext cx="7064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69 bits</a:t>
            </a:r>
          </a:p>
        </p:txBody>
      </p:sp>
      <p:sp>
        <p:nvSpPr>
          <p:cNvPr id="415105" name="Text Box 385"/>
          <p:cNvSpPr txBox="1">
            <a:spLocks noChangeArrowheads="1"/>
          </p:cNvSpPr>
          <p:nvPr/>
        </p:nvSpPr>
        <p:spPr bwMode="auto">
          <a:xfrm>
            <a:off x="1143000" y="6172200"/>
            <a:ext cx="71135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Destination register number is also passed through ID/EX, EX/MEM</a:t>
            </a:r>
          </a:p>
          <a:p>
            <a:r>
              <a:rPr lang="en-US" sz="1600" b="1">
                <a:solidFill>
                  <a:schemeClr val="hlink"/>
                </a:solidFill>
              </a:rPr>
              <a:t>and MEM/WB registers, which are now wider by 5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Pipelined Example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Consider the following instruction sequence:</a:t>
            </a:r>
          </a:p>
          <a:p>
            <a:pPr>
              <a:buFont typeface="Wingdings" pitchFamily="2" charset="2"/>
              <a:buNone/>
            </a:pPr>
            <a:r>
              <a:rPr lang="en-US" sz="2800">
                <a:latin typeface="Courier New" pitchFamily="49" charset="0"/>
              </a:rPr>
              <a:t>  </a:t>
            </a:r>
            <a:r>
              <a:rPr lang="en-US" sz="2000">
                <a:latin typeface="Courier New" pitchFamily="49" charset="0"/>
              </a:rPr>
              <a:t>lw  $t0,  10($t1)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  sw  $t3, 20($t4)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  add $t5,  $t6,  $t7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  sub $t8,  $t9,  $t10</a:t>
            </a:r>
            <a:endParaRPr lang="en-US" sz="2000"/>
          </a:p>
          <a:p>
            <a:pPr>
              <a:buFont typeface="Wingdings" pitchFamily="2" charset="2"/>
              <a:buNone/>
            </a:pPr>
            <a:endParaRPr 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ChangeArrowheads="1"/>
          </p:cNvSpPr>
          <p:nvPr/>
        </p:nvSpPr>
        <p:spPr bwMode="auto">
          <a:xfrm>
            <a:off x="1981200" y="2590800"/>
            <a:ext cx="271463" cy="152400"/>
          </a:xfrm>
          <a:prstGeom prst="rect">
            <a:avLst/>
          </a:prstGeom>
          <a:solidFill>
            <a:srgbClr val="FF66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1411" name="Rectangle 3"/>
          <p:cNvSpPr>
            <a:spLocks noChangeArrowheads="1"/>
          </p:cNvSpPr>
          <p:nvPr/>
        </p:nvSpPr>
        <p:spPr bwMode="auto">
          <a:xfrm>
            <a:off x="2079625" y="2116138"/>
            <a:ext cx="130175" cy="533400"/>
          </a:xfrm>
          <a:prstGeom prst="rect">
            <a:avLst/>
          </a:prstGeom>
          <a:solidFill>
            <a:srgbClr val="FF66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1412" name="Rectangle 4"/>
          <p:cNvSpPr>
            <a:spLocks noChangeArrowheads="1"/>
          </p:cNvSpPr>
          <p:nvPr/>
        </p:nvSpPr>
        <p:spPr bwMode="auto">
          <a:xfrm>
            <a:off x="1600200" y="2286000"/>
            <a:ext cx="381000" cy="914400"/>
          </a:xfrm>
          <a:prstGeom prst="rect">
            <a:avLst/>
          </a:prstGeom>
          <a:solidFill>
            <a:srgbClr val="FF99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1413" name="Rectangle 5"/>
          <p:cNvSpPr>
            <a:spLocks noChangeArrowheads="1"/>
          </p:cNvSpPr>
          <p:nvPr/>
        </p:nvSpPr>
        <p:spPr bwMode="auto">
          <a:xfrm>
            <a:off x="1143000" y="2081213"/>
            <a:ext cx="990600" cy="204787"/>
          </a:xfrm>
          <a:prstGeom prst="rect">
            <a:avLst/>
          </a:prstGeom>
          <a:solidFill>
            <a:srgbClr val="FF66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1414" name="Rectangle 6"/>
          <p:cNvSpPr>
            <a:spLocks noChangeArrowheads="1"/>
          </p:cNvSpPr>
          <p:nvPr/>
        </p:nvSpPr>
        <p:spPr bwMode="auto">
          <a:xfrm>
            <a:off x="762000" y="2362200"/>
            <a:ext cx="838200" cy="152400"/>
          </a:xfrm>
          <a:prstGeom prst="rect">
            <a:avLst/>
          </a:prstGeom>
          <a:solidFill>
            <a:srgbClr val="FF99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1415" name="Rectangle 7"/>
          <p:cNvSpPr>
            <a:spLocks noChangeArrowheads="1"/>
          </p:cNvSpPr>
          <p:nvPr/>
        </p:nvSpPr>
        <p:spPr bwMode="auto">
          <a:xfrm>
            <a:off x="685800" y="2362200"/>
            <a:ext cx="152400" cy="1295400"/>
          </a:xfrm>
          <a:prstGeom prst="rect">
            <a:avLst/>
          </a:prstGeom>
          <a:solidFill>
            <a:srgbClr val="FF99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1416" name="Rectangle 8"/>
          <p:cNvSpPr>
            <a:spLocks noChangeArrowheads="1"/>
          </p:cNvSpPr>
          <p:nvPr/>
        </p:nvSpPr>
        <p:spPr bwMode="auto">
          <a:xfrm>
            <a:off x="-33338" y="1981200"/>
            <a:ext cx="990601" cy="152400"/>
          </a:xfrm>
          <a:prstGeom prst="rect">
            <a:avLst/>
          </a:prstGeom>
          <a:solidFill>
            <a:srgbClr val="FF66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1417" name="Rectangle 9"/>
          <p:cNvSpPr>
            <a:spLocks noChangeArrowheads="1"/>
          </p:cNvSpPr>
          <p:nvPr/>
        </p:nvSpPr>
        <p:spPr bwMode="auto">
          <a:xfrm>
            <a:off x="609600" y="3657600"/>
            <a:ext cx="304800" cy="152400"/>
          </a:xfrm>
          <a:prstGeom prst="rect">
            <a:avLst/>
          </a:prstGeom>
          <a:solidFill>
            <a:srgbClr val="FF99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1418" name="Rectangle 10"/>
          <p:cNvSpPr>
            <a:spLocks noChangeArrowheads="1"/>
          </p:cNvSpPr>
          <p:nvPr/>
        </p:nvSpPr>
        <p:spPr bwMode="auto">
          <a:xfrm>
            <a:off x="152400" y="3657600"/>
            <a:ext cx="152400" cy="152400"/>
          </a:xfrm>
          <a:prstGeom prst="rect">
            <a:avLst/>
          </a:prstGeom>
          <a:solidFill>
            <a:srgbClr val="FF66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1419" name="Rectangle 11"/>
          <p:cNvSpPr>
            <a:spLocks noChangeArrowheads="1"/>
          </p:cNvSpPr>
          <p:nvPr/>
        </p:nvSpPr>
        <p:spPr bwMode="auto">
          <a:xfrm>
            <a:off x="0" y="2122488"/>
            <a:ext cx="152400" cy="1676400"/>
          </a:xfrm>
          <a:prstGeom prst="rect">
            <a:avLst/>
          </a:prstGeom>
          <a:solidFill>
            <a:srgbClr val="FF66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1420" name="Rectangle 12"/>
          <p:cNvSpPr>
            <a:spLocks noChangeArrowheads="1"/>
          </p:cNvSpPr>
          <p:nvPr/>
        </p:nvSpPr>
        <p:spPr bwMode="auto">
          <a:xfrm>
            <a:off x="304800" y="3200400"/>
            <a:ext cx="152400" cy="1100138"/>
          </a:xfrm>
          <a:prstGeom prst="rect">
            <a:avLst/>
          </a:prstGeom>
          <a:solidFill>
            <a:srgbClr val="FF66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1421" name="Rectangle 13"/>
          <p:cNvSpPr>
            <a:spLocks noChangeArrowheads="1"/>
          </p:cNvSpPr>
          <p:nvPr/>
        </p:nvSpPr>
        <p:spPr bwMode="auto">
          <a:xfrm>
            <a:off x="457200" y="3200400"/>
            <a:ext cx="152400" cy="1089025"/>
          </a:xfrm>
          <a:prstGeom prst="rect">
            <a:avLst/>
          </a:prstGeom>
          <a:solidFill>
            <a:srgbClr val="FF99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1422" name="Rectangle 14"/>
          <p:cNvSpPr>
            <a:spLocks noChangeArrowheads="1"/>
          </p:cNvSpPr>
          <p:nvPr/>
        </p:nvSpPr>
        <p:spPr bwMode="auto">
          <a:xfrm flipH="1">
            <a:off x="1600200" y="3503613"/>
            <a:ext cx="457200" cy="1066800"/>
          </a:xfrm>
          <a:prstGeom prst="rect">
            <a:avLst/>
          </a:prstGeom>
          <a:solidFill>
            <a:srgbClr val="FF66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1423" name="Rectangle 15"/>
          <p:cNvSpPr>
            <a:spLocks noChangeArrowheads="1"/>
          </p:cNvSpPr>
          <p:nvPr/>
        </p:nvSpPr>
        <p:spPr bwMode="auto">
          <a:xfrm>
            <a:off x="2057400" y="3657600"/>
            <a:ext cx="228600" cy="152400"/>
          </a:xfrm>
          <a:prstGeom prst="rect">
            <a:avLst/>
          </a:prstGeom>
          <a:solidFill>
            <a:srgbClr val="FF66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1424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Single-Clock-Cycle </a:t>
            </a:r>
            <a:r>
              <a:rPr lang="en-US" sz="3200" dirty="0" smtClean="0"/>
              <a:t>Diagram: Clock </a:t>
            </a:r>
            <a:r>
              <a:rPr lang="en-US" sz="3200" dirty="0"/>
              <a:t>Cycle 1</a:t>
            </a:r>
          </a:p>
        </p:txBody>
      </p:sp>
      <p:sp>
        <p:nvSpPr>
          <p:cNvPr id="401425" name="Rectangle 17"/>
          <p:cNvSpPr>
            <a:spLocks noChangeArrowheads="1"/>
          </p:cNvSpPr>
          <p:nvPr/>
        </p:nvSpPr>
        <p:spPr bwMode="auto">
          <a:xfrm>
            <a:off x="44958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1426" name="Rectangle 18"/>
          <p:cNvSpPr>
            <a:spLocks noChangeArrowheads="1"/>
          </p:cNvSpPr>
          <p:nvPr/>
        </p:nvSpPr>
        <p:spPr bwMode="auto">
          <a:xfrm>
            <a:off x="4503738" y="2209800"/>
            <a:ext cx="76200" cy="3810000"/>
          </a:xfrm>
          <a:prstGeom prst="rect">
            <a:avLst/>
          </a:prstGeom>
          <a:solidFill>
            <a:srgbClr val="FF66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1427" name="Rectangle 19"/>
          <p:cNvSpPr>
            <a:spLocks noChangeArrowheads="1"/>
          </p:cNvSpPr>
          <p:nvPr/>
        </p:nvSpPr>
        <p:spPr bwMode="auto">
          <a:xfrm>
            <a:off x="4495800" y="2187575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1428" name="Rectangle 20"/>
          <p:cNvSpPr>
            <a:spLocks noChangeArrowheads="1"/>
          </p:cNvSpPr>
          <p:nvPr/>
        </p:nvSpPr>
        <p:spPr bwMode="auto">
          <a:xfrm>
            <a:off x="6248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1429" name="Rectangle 21"/>
          <p:cNvSpPr>
            <a:spLocks noChangeArrowheads="1"/>
          </p:cNvSpPr>
          <p:nvPr/>
        </p:nvSpPr>
        <p:spPr bwMode="auto">
          <a:xfrm>
            <a:off x="6256338" y="2209800"/>
            <a:ext cx="76200" cy="3810000"/>
          </a:xfrm>
          <a:prstGeom prst="rect">
            <a:avLst/>
          </a:prstGeom>
          <a:solidFill>
            <a:srgbClr val="FF66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1430" name="Rectangle 22"/>
          <p:cNvSpPr>
            <a:spLocks noChangeArrowheads="1"/>
          </p:cNvSpPr>
          <p:nvPr/>
        </p:nvSpPr>
        <p:spPr bwMode="auto">
          <a:xfrm>
            <a:off x="6248400" y="2187575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1431" name="Rectangle 23"/>
          <p:cNvSpPr>
            <a:spLocks noChangeArrowheads="1"/>
          </p:cNvSpPr>
          <p:nvPr/>
        </p:nvSpPr>
        <p:spPr bwMode="auto">
          <a:xfrm>
            <a:off x="8153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1432" name="Rectangle 24"/>
          <p:cNvSpPr>
            <a:spLocks noChangeArrowheads="1"/>
          </p:cNvSpPr>
          <p:nvPr/>
        </p:nvSpPr>
        <p:spPr bwMode="auto">
          <a:xfrm>
            <a:off x="8161338" y="2209800"/>
            <a:ext cx="76200" cy="381000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1433" name="Rectangle 25"/>
          <p:cNvSpPr>
            <a:spLocks noChangeArrowheads="1"/>
          </p:cNvSpPr>
          <p:nvPr/>
        </p:nvSpPr>
        <p:spPr bwMode="auto">
          <a:xfrm>
            <a:off x="8153400" y="2187575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1434" name="Rectangle 26"/>
          <p:cNvSpPr>
            <a:spLocks noChangeArrowheads="1"/>
          </p:cNvSpPr>
          <p:nvPr/>
        </p:nvSpPr>
        <p:spPr bwMode="auto">
          <a:xfrm>
            <a:off x="2243138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1435" name="Rectangle 27"/>
          <p:cNvSpPr>
            <a:spLocks noChangeArrowheads="1"/>
          </p:cNvSpPr>
          <p:nvPr/>
        </p:nvSpPr>
        <p:spPr bwMode="auto">
          <a:xfrm>
            <a:off x="2263775" y="2209800"/>
            <a:ext cx="76200" cy="3810000"/>
          </a:xfrm>
          <a:prstGeom prst="rect">
            <a:avLst/>
          </a:prstGeom>
          <a:solidFill>
            <a:srgbClr val="FF66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1436" name="Rectangle 28"/>
          <p:cNvSpPr>
            <a:spLocks noChangeArrowheads="1"/>
          </p:cNvSpPr>
          <p:nvPr/>
        </p:nvSpPr>
        <p:spPr bwMode="auto">
          <a:xfrm>
            <a:off x="2247900" y="2187575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1437" name="Line 29"/>
          <p:cNvSpPr>
            <a:spLocks noChangeShapeType="1"/>
          </p:cNvSpPr>
          <p:nvPr/>
        </p:nvSpPr>
        <p:spPr bwMode="auto">
          <a:xfrm>
            <a:off x="228600" y="1700213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1438" name="Text Box 30"/>
          <p:cNvSpPr txBox="1">
            <a:spLocks noChangeArrowheads="1"/>
          </p:cNvSpPr>
          <p:nvPr/>
        </p:nvSpPr>
        <p:spPr bwMode="auto">
          <a:xfrm>
            <a:off x="914400" y="1416050"/>
            <a:ext cx="500063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LW</a:t>
            </a:r>
          </a:p>
        </p:txBody>
      </p:sp>
      <p:pic>
        <p:nvPicPr>
          <p:cNvPr id="401439" name="Picture 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33550"/>
            <a:ext cx="9140825" cy="45148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1026"/>
          <p:cNvSpPr>
            <a:spLocks noChangeArrowheads="1"/>
          </p:cNvSpPr>
          <p:nvPr/>
        </p:nvSpPr>
        <p:spPr bwMode="auto">
          <a:xfrm>
            <a:off x="4267200" y="3698875"/>
            <a:ext cx="228600" cy="152400"/>
          </a:xfrm>
          <a:prstGeom prst="rect">
            <a:avLst/>
          </a:prstGeom>
          <a:solidFill>
            <a:srgbClr val="FF99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2435" name="Rectangle 1027"/>
          <p:cNvSpPr>
            <a:spLocks noChangeArrowheads="1"/>
          </p:cNvSpPr>
          <p:nvPr/>
        </p:nvSpPr>
        <p:spPr bwMode="auto">
          <a:xfrm>
            <a:off x="4267200" y="4214813"/>
            <a:ext cx="228600" cy="152400"/>
          </a:xfrm>
          <a:prstGeom prst="rect">
            <a:avLst/>
          </a:prstGeom>
          <a:solidFill>
            <a:srgbClr val="FF99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2436" name="Rectangle 1028"/>
          <p:cNvSpPr>
            <a:spLocks noChangeArrowheads="1"/>
          </p:cNvSpPr>
          <p:nvPr/>
        </p:nvSpPr>
        <p:spPr bwMode="auto">
          <a:xfrm>
            <a:off x="2590800" y="4987925"/>
            <a:ext cx="1981200" cy="120650"/>
          </a:xfrm>
          <a:prstGeom prst="rect">
            <a:avLst/>
          </a:prstGeom>
          <a:solidFill>
            <a:srgbClr val="FF99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2437" name="Rectangle 1029"/>
          <p:cNvSpPr>
            <a:spLocks noChangeArrowheads="1"/>
          </p:cNvSpPr>
          <p:nvPr/>
        </p:nvSpPr>
        <p:spPr bwMode="auto">
          <a:xfrm>
            <a:off x="2514600" y="5638800"/>
            <a:ext cx="1981200" cy="152400"/>
          </a:xfrm>
          <a:prstGeom prst="rect">
            <a:avLst/>
          </a:prstGeom>
          <a:solidFill>
            <a:srgbClr val="FF99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2438" name="Rectangle 1030"/>
          <p:cNvSpPr>
            <a:spLocks noChangeArrowheads="1"/>
          </p:cNvSpPr>
          <p:nvPr/>
        </p:nvSpPr>
        <p:spPr bwMode="auto">
          <a:xfrm>
            <a:off x="2590800" y="3886200"/>
            <a:ext cx="474663" cy="152400"/>
          </a:xfrm>
          <a:prstGeom prst="rect">
            <a:avLst/>
          </a:prstGeom>
          <a:solidFill>
            <a:srgbClr val="FF99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2439" name="Rectangle 1031"/>
          <p:cNvSpPr>
            <a:spLocks noChangeArrowheads="1"/>
          </p:cNvSpPr>
          <p:nvPr/>
        </p:nvSpPr>
        <p:spPr bwMode="auto">
          <a:xfrm>
            <a:off x="2362200" y="3657600"/>
            <a:ext cx="685800" cy="152400"/>
          </a:xfrm>
          <a:prstGeom prst="rect">
            <a:avLst/>
          </a:prstGeom>
          <a:solidFill>
            <a:srgbClr val="FF99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2440" name="Rectangle 1032"/>
          <p:cNvSpPr>
            <a:spLocks noChangeArrowheads="1"/>
          </p:cNvSpPr>
          <p:nvPr/>
        </p:nvSpPr>
        <p:spPr bwMode="auto">
          <a:xfrm>
            <a:off x="2438400" y="3733800"/>
            <a:ext cx="152400" cy="2057400"/>
          </a:xfrm>
          <a:prstGeom prst="rect">
            <a:avLst/>
          </a:prstGeom>
          <a:solidFill>
            <a:srgbClr val="FF99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2441" name="Rectangle 1033"/>
          <p:cNvSpPr>
            <a:spLocks noChangeArrowheads="1"/>
          </p:cNvSpPr>
          <p:nvPr/>
        </p:nvSpPr>
        <p:spPr bwMode="auto">
          <a:xfrm>
            <a:off x="3886200" y="4718050"/>
            <a:ext cx="304800" cy="685800"/>
          </a:xfrm>
          <a:prstGeom prst="rect">
            <a:avLst/>
          </a:prstGeom>
          <a:solidFill>
            <a:srgbClr val="FF99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800" b="1">
              <a:latin typeface="Helvetica" pitchFamily="34" charset="0"/>
            </a:endParaRPr>
          </a:p>
        </p:txBody>
      </p:sp>
      <p:sp>
        <p:nvSpPr>
          <p:cNvPr id="402442" name="Rectangle 1034"/>
          <p:cNvSpPr>
            <a:spLocks noChangeArrowheads="1"/>
          </p:cNvSpPr>
          <p:nvPr/>
        </p:nvSpPr>
        <p:spPr bwMode="auto">
          <a:xfrm flipH="1">
            <a:off x="3851275" y="3540125"/>
            <a:ext cx="457200" cy="1066800"/>
          </a:xfrm>
          <a:prstGeom prst="rect">
            <a:avLst/>
          </a:prstGeom>
          <a:solidFill>
            <a:srgbClr val="FF99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2443" name="Rectangle 1035"/>
          <p:cNvSpPr>
            <a:spLocks noChangeArrowheads="1"/>
          </p:cNvSpPr>
          <p:nvPr/>
        </p:nvSpPr>
        <p:spPr bwMode="auto">
          <a:xfrm>
            <a:off x="1981200" y="2590800"/>
            <a:ext cx="271463" cy="152400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800" b="1">
              <a:latin typeface="Helvetica" pitchFamily="34" charset="0"/>
            </a:endParaRPr>
          </a:p>
        </p:txBody>
      </p:sp>
      <p:sp>
        <p:nvSpPr>
          <p:cNvPr id="402444" name="Rectangle 1036"/>
          <p:cNvSpPr>
            <a:spLocks noChangeArrowheads="1"/>
          </p:cNvSpPr>
          <p:nvPr/>
        </p:nvSpPr>
        <p:spPr bwMode="auto">
          <a:xfrm>
            <a:off x="2112963" y="2116138"/>
            <a:ext cx="130175" cy="533400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2445" name="Rectangle 1037"/>
          <p:cNvSpPr>
            <a:spLocks noChangeArrowheads="1"/>
          </p:cNvSpPr>
          <p:nvPr/>
        </p:nvSpPr>
        <p:spPr bwMode="auto">
          <a:xfrm>
            <a:off x="1633538" y="2286000"/>
            <a:ext cx="381000" cy="914400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2446" name="Rectangle 1038"/>
          <p:cNvSpPr>
            <a:spLocks noChangeArrowheads="1"/>
          </p:cNvSpPr>
          <p:nvPr/>
        </p:nvSpPr>
        <p:spPr bwMode="auto">
          <a:xfrm>
            <a:off x="1176338" y="2081213"/>
            <a:ext cx="990600" cy="204787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2447" name="Rectangle 1039"/>
          <p:cNvSpPr>
            <a:spLocks noChangeArrowheads="1"/>
          </p:cNvSpPr>
          <p:nvPr/>
        </p:nvSpPr>
        <p:spPr bwMode="auto">
          <a:xfrm>
            <a:off x="795338" y="2362200"/>
            <a:ext cx="838200" cy="152400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2448" name="Rectangle 1040"/>
          <p:cNvSpPr>
            <a:spLocks noChangeArrowheads="1"/>
          </p:cNvSpPr>
          <p:nvPr/>
        </p:nvSpPr>
        <p:spPr bwMode="auto">
          <a:xfrm>
            <a:off x="719138" y="2362200"/>
            <a:ext cx="152400" cy="1295400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2449" name="Rectangle 1041"/>
          <p:cNvSpPr>
            <a:spLocks noChangeArrowheads="1"/>
          </p:cNvSpPr>
          <p:nvPr/>
        </p:nvSpPr>
        <p:spPr bwMode="auto">
          <a:xfrm>
            <a:off x="0" y="1981200"/>
            <a:ext cx="990600" cy="152400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2450" name="Rectangle 1042"/>
          <p:cNvSpPr>
            <a:spLocks noChangeArrowheads="1"/>
          </p:cNvSpPr>
          <p:nvPr/>
        </p:nvSpPr>
        <p:spPr bwMode="auto">
          <a:xfrm>
            <a:off x="642938" y="3657600"/>
            <a:ext cx="304800" cy="152400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2451" name="Rectangle 1043"/>
          <p:cNvSpPr>
            <a:spLocks noChangeArrowheads="1"/>
          </p:cNvSpPr>
          <p:nvPr/>
        </p:nvSpPr>
        <p:spPr bwMode="auto">
          <a:xfrm>
            <a:off x="185738" y="3657600"/>
            <a:ext cx="152400" cy="152400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2452" name="Rectangle 1044"/>
          <p:cNvSpPr>
            <a:spLocks noChangeArrowheads="1"/>
          </p:cNvSpPr>
          <p:nvPr/>
        </p:nvSpPr>
        <p:spPr bwMode="auto">
          <a:xfrm>
            <a:off x="33338" y="2122488"/>
            <a:ext cx="152400" cy="1676400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2453" name="Rectangle 1045"/>
          <p:cNvSpPr>
            <a:spLocks noChangeArrowheads="1"/>
          </p:cNvSpPr>
          <p:nvPr/>
        </p:nvSpPr>
        <p:spPr bwMode="auto">
          <a:xfrm>
            <a:off x="338138" y="3200400"/>
            <a:ext cx="152400" cy="1100138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2454" name="Rectangle 1046"/>
          <p:cNvSpPr>
            <a:spLocks noChangeArrowheads="1"/>
          </p:cNvSpPr>
          <p:nvPr/>
        </p:nvSpPr>
        <p:spPr bwMode="auto">
          <a:xfrm>
            <a:off x="490538" y="3200400"/>
            <a:ext cx="152400" cy="1089025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2455" name="Rectangle 1047"/>
          <p:cNvSpPr>
            <a:spLocks noChangeArrowheads="1"/>
          </p:cNvSpPr>
          <p:nvPr/>
        </p:nvSpPr>
        <p:spPr bwMode="auto">
          <a:xfrm flipH="1">
            <a:off x="1633538" y="3503613"/>
            <a:ext cx="457200" cy="1066800"/>
          </a:xfrm>
          <a:prstGeom prst="rect">
            <a:avLst/>
          </a:prstGeom>
          <a:solidFill>
            <a:schemeClr val="accent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pic>
        <p:nvPicPr>
          <p:cNvPr id="402456" name="Picture 104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33550"/>
            <a:ext cx="9140825" cy="45148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</p:pic>
      <p:sp>
        <p:nvSpPr>
          <p:cNvPr id="402457" name="Rectangle 1049"/>
          <p:cNvSpPr>
            <a:spLocks noChangeArrowheads="1"/>
          </p:cNvSpPr>
          <p:nvPr/>
        </p:nvSpPr>
        <p:spPr bwMode="auto">
          <a:xfrm>
            <a:off x="2090738" y="3657600"/>
            <a:ext cx="228600" cy="152400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2458" name="Rectangle 1050"/>
          <p:cNvSpPr>
            <a:spLocks noChangeArrowheads="1"/>
          </p:cNvSpPr>
          <p:nvPr/>
        </p:nvSpPr>
        <p:spPr bwMode="auto">
          <a:xfrm>
            <a:off x="2297113" y="2209800"/>
            <a:ext cx="76200" cy="3810000"/>
          </a:xfrm>
          <a:prstGeom prst="rect">
            <a:avLst/>
          </a:prstGeom>
          <a:solidFill>
            <a:schemeClr val="accent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2459" name="Rectangle 10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Single-Clock-Cycle Diagram: </a:t>
            </a:r>
            <a:r>
              <a:rPr lang="en-US" sz="3200" dirty="0" smtClean="0"/>
              <a:t>Clock </a:t>
            </a:r>
            <a:r>
              <a:rPr lang="en-US" sz="3200" dirty="0"/>
              <a:t>Cycle 2</a:t>
            </a:r>
          </a:p>
        </p:txBody>
      </p:sp>
      <p:sp>
        <p:nvSpPr>
          <p:cNvPr id="402460" name="Rectangle 1052"/>
          <p:cNvSpPr>
            <a:spLocks noChangeArrowheads="1"/>
          </p:cNvSpPr>
          <p:nvPr/>
        </p:nvSpPr>
        <p:spPr bwMode="auto">
          <a:xfrm>
            <a:off x="44958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2461" name="Rectangle 1053"/>
          <p:cNvSpPr>
            <a:spLocks noChangeArrowheads="1"/>
          </p:cNvSpPr>
          <p:nvPr/>
        </p:nvSpPr>
        <p:spPr bwMode="auto">
          <a:xfrm>
            <a:off x="4503738" y="2209800"/>
            <a:ext cx="76200" cy="3810000"/>
          </a:xfrm>
          <a:prstGeom prst="rect">
            <a:avLst/>
          </a:prstGeom>
          <a:solidFill>
            <a:srgbClr val="FF99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2462" name="Rectangle 1054"/>
          <p:cNvSpPr>
            <a:spLocks noChangeArrowheads="1"/>
          </p:cNvSpPr>
          <p:nvPr/>
        </p:nvSpPr>
        <p:spPr bwMode="auto">
          <a:xfrm>
            <a:off x="4495800" y="2209800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2463" name="Rectangle 1055"/>
          <p:cNvSpPr>
            <a:spLocks noChangeArrowheads="1"/>
          </p:cNvSpPr>
          <p:nvPr/>
        </p:nvSpPr>
        <p:spPr bwMode="auto">
          <a:xfrm>
            <a:off x="6248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2464" name="Rectangle 1056"/>
          <p:cNvSpPr>
            <a:spLocks noChangeArrowheads="1"/>
          </p:cNvSpPr>
          <p:nvPr/>
        </p:nvSpPr>
        <p:spPr bwMode="auto">
          <a:xfrm>
            <a:off x="6256338" y="2209800"/>
            <a:ext cx="76200" cy="3810000"/>
          </a:xfrm>
          <a:prstGeom prst="rect">
            <a:avLst/>
          </a:prstGeom>
          <a:solidFill>
            <a:srgbClr val="FF66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2465" name="Rectangle 1057"/>
          <p:cNvSpPr>
            <a:spLocks noChangeArrowheads="1"/>
          </p:cNvSpPr>
          <p:nvPr/>
        </p:nvSpPr>
        <p:spPr bwMode="auto">
          <a:xfrm>
            <a:off x="6248400" y="2187575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2466" name="Rectangle 1058"/>
          <p:cNvSpPr>
            <a:spLocks noChangeArrowheads="1"/>
          </p:cNvSpPr>
          <p:nvPr/>
        </p:nvSpPr>
        <p:spPr bwMode="auto">
          <a:xfrm>
            <a:off x="8153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2467" name="Rectangle 1059"/>
          <p:cNvSpPr>
            <a:spLocks noChangeArrowheads="1"/>
          </p:cNvSpPr>
          <p:nvPr/>
        </p:nvSpPr>
        <p:spPr bwMode="auto">
          <a:xfrm>
            <a:off x="8161338" y="2209800"/>
            <a:ext cx="76200" cy="381000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2468" name="Rectangle 1060"/>
          <p:cNvSpPr>
            <a:spLocks noChangeArrowheads="1"/>
          </p:cNvSpPr>
          <p:nvPr/>
        </p:nvSpPr>
        <p:spPr bwMode="auto">
          <a:xfrm>
            <a:off x="8153400" y="2187575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2469" name="Rectangle 1061"/>
          <p:cNvSpPr>
            <a:spLocks noChangeArrowheads="1"/>
          </p:cNvSpPr>
          <p:nvPr/>
        </p:nvSpPr>
        <p:spPr bwMode="auto">
          <a:xfrm>
            <a:off x="2260600" y="2209800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2470" name="Rectangle 1062"/>
          <p:cNvSpPr>
            <a:spLocks noChangeArrowheads="1"/>
          </p:cNvSpPr>
          <p:nvPr/>
        </p:nvSpPr>
        <p:spPr bwMode="auto">
          <a:xfrm>
            <a:off x="2268538" y="2209800"/>
            <a:ext cx="76200" cy="3810000"/>
          </a:xfrm>
          <a:prstGeom prst="rect">
            <a:avLst/>
          </a:prstGeom>
          <a:solidFill>
            <a:schemeClr val="accent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800" b="1">
              <a:latin typeface="Helvetica" pitchFamily="34" charset="0"/>
            </a:endParaRPr>
          </a:p>
        </p:txBody>
      </p:sp>
      <p:sp>
        <p:nvSpPr>
          <p:cNvPr id="402471" name="Rectangle 1063"/>
          <p:cNvSpPr>
            <a:spLocks noChangeArrowheads="1"/>
          </p:cNvSpPr>
          <p:nvPr/>
        </p:nvSpPr>
        <p:spPr bwMode="auto">
          <a:xfrm>
            <a:off x="2316163" y="2209800"/>
            <a:ext cx="76200" cy="3810000"/>
          </a:xfrm>
          <a:prstGeom prst="rect">
            <a:avLst/>
          </a:prstGeom>
          <a:solidFill>
            <a:srgbClr val="FF99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800" b="1">
              <a:latin typeface="Helvetica" pitchFamily="34" charset="0"/>
            </a:endParaRPr>
          </a:p>
        </p:txBody>
      </p:sp>
      <p:sp>
        <p:nvSpPr>
          <p:cNvPr id="402472" name="Rectangle 1064"/>
          <p:cNvSpPr>
            <a:spLocks noChangeArrowheads="1"/>
          </p:cNvSpPr>
          <p:nvPr/>
        </p:nvSpPr>
        <p:spPr bwMode="auto">
          <a:xfrm>
            <a:off x="2251075" y="2209800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2473" name="Line 1065"/>
          <p:cNvSpPr>
            <a:spLocks noChangeShapeType="1"/>
          </p:cNvSpPr>
          <p:nvPr/>
        </p:nvSpPr>
        <p:spPr bwMode="auto">
          <a:xfrm>
            <a:off x="2438400" y="1700213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2474" name="Text Box 1066"/>
          <p:cNvSpPr txBox="1">
            <a:spLocks noChangeArrowheads="1"/>
          </p:cNvSpPr>
          <p:nvPr/>
        </p:nvSpPr>
        <p:spPr bwMode="auto">
          <a:xfrm>
            <a:off x="3124200" y="1416050"/>
            <a:ext cx="500063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LW</a:t>
            </a:r>
          </a:p>
        </p:txBody>
      </p:sp>
      <p:sp>
        <p:nvSpPr>
          <p:cNvPr id="402475" name="Line 1067"/>
          <p:cNvSpPr>
            <a:spLocks noChangeShapeType="1"/>
          </p:cNvSpPr>
          <p:nvPr/>
        </p:nvSpPr>
        <p:spPr bwMode="auto">
          <a:xfrm>
            <a:off x="228600" y="1700213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2476" name="Text Box 1068"/>
          <p:cNvSpPr txBox="1">
            <a:spLocks noChangeArrowheads="1"/>
          </p:cNvSpPr>
          <p:nvPr/>
        </p:nvSpPr>
        <p:spPr bwMode="auto">
          <a:xfrm>
            <a:off x="909638" y="1416050"/>
            <a:ext cx="511175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SW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ChangeArrowheads="1"/>
          </p:cNvSpPr>
          <p:nvPr/>
        </p:nvSpPr>
        <p:spPr bwMode="auto">
          <a:xfrm>
            <a:off x="4767263" y="4486275"/>
            <a:ext cx="338137" cy="173038"/>
          </a:xfrm>
          <a:prstGeom prst="rect">
            <a:avLst/>
          </a:prstGeom>
          <a:solidFill>
            <a:srgbClr val="FF99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3459" name="Rectangle 3"/>
          <p:cNvSpPr>
            <a:spLocks noChangeArrowheads="1"/>
          </p:cNvSpPr>
          <p:nvPr/>
        </p:nvSpPr>
        <p:spPr bwMode="auto">
          <a:xfrm>
            <a:off x="4594225" y="4970463"/>
            <a:ext cx="152400" cy="152400"/>
          </a:xfrm>
          <a:prstGeom prst="rect">
            <a:avLst/>
          </a:prstGeom>
          <a:solidFill>
            <a:srgbClr val="FF99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3460" name="Rectangle 4"/>
          <p:cNvSpPr>
            <a:spLocks noChangeArrowheads="1"/>
          </p:cNvSpPr>
          <p:nvPr/>
        </p:nvSpPr>
        <p:spPr bwMode="auto">
          <a:xfrm>
            <a:off x="5334000" y="4343400"/>
            <a:ext cx="152400" cy="152400"/>
          </a:xfrm>
          <a:prstGeom prst="rect">
            <a:avLst/>
          </a:prstGeom>
          <a:solidFill>
            <a:srgbClr val="FF99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3461" name="Rectangle 5"/>
          <p:cNvSpPr>
            <a:spLocks noChangeArrowheads="1"/>
          </p:cNvSpPr>
          <p:nvPr/>
        </p:nvSpPr>
        <p:spPr bwMode="auto">
          <a:xfrm>
            <a:off x="5105400" y="4162425"/>
            <a:ext cx="228600" cy="533400"/>
          </a:xfrm>
          <a:prstGeom prst="rect">
            <a:avLst/>
          </a:prstGeom>
          <a:solidFill>
            <a:srgbClr val="FF99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3462" name="Rectangle 6"/>
          <p:cNvSpPr>
            <a:spLocks noChangeArrowheads="1"/>
          </p:cNvSpPr>
          <p:nvPr/>
        </p:nvSpPr>
        <p:spPr bwMode="auto">
          <a:xfrm>
            <a:off x="4729163" y="4495800"/>
            <a:ext cx="147637" cy="631825"/>
          </a:xfrm>
          <a:prstGeom prst="rect">
            <a:avLst/>
          </a:prstGeom>
          <a:solidFill>
            <a:srgbClr val="FF99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3463" name="Rectangle 7"/>
          <p:cNvSpPr>
            <a:spLocks noChangeArrowheads="1"/>
          </p:cNvSpPr>
          <p:nvPr/>
        </p:nvSpPr>
        <p:spPr bwMode="auto">
          <a:xfrm>
            <a:off x="4648200" y="3702050"/>
            <a:ext cx="914400" cy="152400"/>
          </a:xfrm>
          <a:prstGeom prst="rect">
            <a:avLst/>
          </a:prstGeom>
          <a:solidFill>
            <a:srgbClr val="FF99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3464" name="Rectangle 8"/>
          <p:cNvSpPr>
            <a:spLocks noChangeArrowheads="1"/>
          </p:cNvSpPr>
          <p:nvPr/>
        </p:nvSpPr>
        <p:spPr bwMode="auto">
          <a:xfrm>
            <a:off x="1981200" y="2590800"/>
            <a:ext cx="271463" cy="152400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800" b="1">
              <a:latin typeface="Helvetica" pitchFamily="34" charset="0"/>
            </a:endParaRPr>
          </a:p>
        </p:txBody>
      </p:sp>
      <p:sp>
        <p:nvSpPr>
          <p:cNvPr id="403465" name="Rectangle 9"/>
          <p:cNvSpPr>
            <a:spLocks noChangeArrowheads="1"/>
          </p:cNvSpPr>
          <p:nvPr/>
        </p:nvSpPr>
        <p:spPr bwMode="auto">
          <a:xfrm>
            <a:off x="2112963" y="2116138"/>
            <a:ext cx="130175" cy="533400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3466" name="Rectangle 10"/>
          <p:cNvSpPr>
            <a:spLocks noChangeArrowheads="1"/>
          </p:cNvSpPr>
          <p:nvPr/>
        </p:nvSpPr>
        <p:spPr bwMode="auto">
          <a:xfrm>
            <a:off x="1633538" y="2286000"/>
            <a:ext cx="381000" cy="914400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3467" name="Rectangle 11"/>
          <p:cNvSpPr>
            <a:spLocks noChangeArrowheads="1"/>
          </p:cNvSpPr>
          <p:nvPr/>
        </p:nvSpPr>
        <p:spPr bwMode="auto">
          <a:xfrm>
            <a:off x="1176338" y="2081213"/>
            <a:ext cx="990600" cy="204787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3468" name="Rectangle 12"/>
          <p:cNvSpPr>
            <a:spLocks noChangeArrowheads="1"/>
          </p:cNvSpPr>
          <p:nvPr/>
        </p:nvSpPr>
        <p:spPr bwMode="auto">
          <a:xfrm>
            <a:off x="795338" y="2362200"/>
            <a:ext cx="838200" cy="152400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3469" name="Rectangle 13"/>
          <p:cNvSpPr>
            <a:spLocks noChangeArrowheads="1"/>
          </p:cNvSpPr>
          <p:nvPr/>
        </p:nvSpPr>
        <p:spPr bwMode="auto">
          <a:xfrm>
            <a:off x="719138" y="2362200"/>
            <a:ext cx="152400" cy="1295400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3470" name="Rectangle 14"/>
          <p:cNvSpPr>
            <a:spLocks noChangeArrowheads="1"/>
          </p:cNvSpPr>
          <p:nvPr/>
        </p:nvSpPr>
        <p:spPr bwMode="auto">
          <a:xfrm>
            <a:off x="0" y="1981200"/>
            <a:ext cx="990600" cy="152400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3471" name="Rectangle 15"/>
          <p:cNvSpPr>
            <a:spLocks noChangeArrowheads="1"/>
          </p:cNvSpPr>
          <p:nvPr/>
        </p:nvSpPr>
        <p:spPr bwMode="auto">
          <a:xfrm>
            <a:off x="642938" y="3657600"/>
            <a:ext cx="304800" cy="152400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3472" name="Rectangle 16"/>
          <p:cNvSpPr>
            <a:spLocks noChangeArrowheads="1"/>
          </p:cNvSpPr>
          <p:nvPr/>
        </p:nvSpPr>
        <p:spPr bwMode="auto">
          <a:xfrm>
            <a:off x="185738" y="3657600"/>
            <a:ext cx="152400" cy="152400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3473" name="Rectangle 17"/>
          <p:cNvSpPr>
            <a:spLocks noChangeArrowheads="1"/>
          </p:cNvSpPr>
          <p:nvPr/>
        </p:nvSpPr>
        <p:spPr bwMode="auto">
          <a:xfrm>
            <a:off x="33338" y="2122488"/>
            <a:ext cx="152400" cy="1676400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3474" name="Rectangle 18"/>
          <p:cNvSpPr>
            <a:spLocks noChangeArrowheads="1"/>
          </p:cNvSpPr>
          <p:nvPr/>
        </p:nvSpPr>
        <p:spPr bwMode="auto">
          <a:xfrm>
            <a:off x="338138" y="3200400"/>
            <a:ext cx="152400" cy="1100138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3475" name="Rectangle 19"/>
          <p:cNvSpPr>
            <a:spLocks noChangeArrowheads="1"/>
          </p:cNvSpPr>
          <p:nvPr/>
        </p:nvSpPr>
        <p:spPr bwMode="auto">
          <a:xfrm>
            <a:off x="490538" y="3200400"/>
            <a:ext cx="152400" cy="1089025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3476" name="Rectangle 20"/>
          <p:cNvSpPr>
            <a:spLocks noChangeArrowheads="1"/>
          </p:cNvSpPr>
          <p:nvPr/>
        </p:nvSpPr>
        <p:spPr bwMode="auto">
          <a:xfrm flipH="1">
            <a:off x="1633538" y="3503613"/>
            <a:ext cx="457200" cy="1066800"/>
          </a:xfrm>
          <a:prstGeom prst="rect">
            <a:avLst/>
          </a:prstGeom>
          <a:solidFill>
            <a:srgbClr val="66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3477" name="Rectangle 21"/>
          <p:cNvSpPr>
            <a:spLocks noChangeArrowheads="1"/>
          </p:cNvSpPr>
          <p:nvPr/>
        </p:nvSpPr>
        <p:spPr bwMode="auto">
          <a:xfrm>
            <a:off x="2090738" y="3657600"/>
            <a:ext cx="228600" cy="152400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3478" name="Rectangle 22"/>
          <p:cNvSpPr>
            <a:spLocks noChangeArrowheads="1"/>
          </p:cNvSpPr>
          <p:nvPr/>
        </p:nvSpPr>
        <p:spPr bwMode="auto">
          <a:xfrm>
            <a:off x="4267200" y="3698875"/>
            <a:ext cx="228600" cy="152400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3479" name="Rectangle 23"/>
          <p:cNvSpPr>
            <a:spLocks noChangeArrowheads="1"/>
          </p:cNvSpPr>
          <p:nvPr/>
        </p:nvSpPr>
        <p:spPr bwMode="auto">
          <a:xfrm>
            <a:off x="4267200" y="4214813"/>
            <a:ext cx="228600" cy="152400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3480" name="Rectangle 24"/>
          <p:cNvSpPr>
            <a:spLocks noChangeArrowheads="1"/>
          </p:cNvSpPr>
          <p:nvPr/>
        </p:nvSpPr>
        <p:spPr bwMode="auto">
          <a:xfrm>
            <a:off x="2590800" y="4987925"/>
            <a:ext cx="1981200" cy="120650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3481" name="Rectangle 25"/>
          <p:cNvSpPr>
            <a:spLocks noChangeArrowheads="1"/>
          </p:cNvSpPr>
          <p:nvPr/>
        </p:nvSpPr>
        <p:spPr bwMode="auto">
          <a:xfrm>
            <a:off x="2590800" y="3886200"/>
            <a:ext cx="474663" cy="152400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3482" name="Rectangle 26"/>
          <p:cNvSpPr>
            <a:spLocks noChangeArrowheads="1"/>
          </p:cNvSpPr>
          <p:nvPr/>
        </p:nvSpPr>
        <p:spPr bwMode="auto">
          <a:xfrm>
            <a:off x="2362200" y="3657600"/>
            <a:ext cx="685800" cy="152400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3483" name="Rectangle 27"/>
          <p:cNvSpPr>
            <a:spLocks noChangeArrowheads="1"/>
          </p:cNvSpPr>
          <p:nvPr/>
        </p:nvSpPr>
        <p:spPr bwMode="auto">
          <a:xfrm>
            <a:off x="2438400" y="3733800"/>
            <a:ext cx="152400" cy="1371600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3484" name="Rectangle 28"/>
          <p:cNvSpPr>
            <a:spLocks noChangeArrowheads="1"/>
          </p:cNvSpPr>
          <p:nvPr/>
        </p:nvSpPr>
        <p:spPr bwMode="auto">
          <a:xfrm>
            <a:off x="3886200" y="4718050"/>
            <a:ext cx="304800" cy="685800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800" b="1">
              <a:latin typeface="Helvetica" pitchFamily="34" charset="0"/>
            </a:endParaRPr>
          </a:p>
        </p:txBody>
      </p:sp>
      <p:sp>
        <p:nvSpPr>
          <p:cNvPr id="403485" name="Rectangle 29"/>
          <p:cNvSpPr>
            <a:spLocks noChangeArrowheads="1"/>
          </p:cNvSpPr>
          <p:nvPr/>
        </p:nvSpPr>
        <p:spPr bwMode="auto">
          <a:xfrm flipH="1">
            <a:off x="3851275" y="3540125"/>
            <a:ext cx="457200" cy="1066800"/>
          </a:xfrm>
          <a:prstGeom prst="rect">
            <a:avLst/>
          </a:prstGeom>
          <a:solidFill>
            <a:schemeClr val="accent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3486" name="Rectangle 30"/>
          <p:cNvSpPr>
            <a:spLocks noChangeArrowheads="1"/>
          </p:cNvSpPr>
          <p:nvPr/>
        </p:nvSpPr>
        <p:spPr bwMode="auto">
          <a:xfrm flipH="1">
            <a:off x="5468938" y="3540125"/>
            <a:ext cx="609600" cy="1089025"/>
          </a:xfrm>
          <a:prstGeom prst="rect">
            <a:avLst/>
          </a:prstGeom>
          <a:solidFill>
            <a:srgbClr val="FF99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3487" name="Rectangle 31"/>
          <p:cNvSpPr>
            <a:spLocks noChangeArrowheads="1"/>
          </p:cNvSpPr>
          <p:nvPr/>
        </p:nvSpPr>
        <p:spPr bwMode="auto">
          <a:xfrm>
            <a:off x="4648200" y="5638800"/>
            <a:ext cx="1600200" cy="152400"/>
          </a:xfrm>
          <a:prstGeom prst="rect">
            <a:avLst/>
          </a:prstGeom>
          <a:solidFill>
            <a:srgbClr val="FF99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pic>
        <p:nvPicPr>
          <p:cNvPr id="403488" name="Picture 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33550"/>
            <a:ext cx="9140825" cy="45148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</p:pic>
      <p:sp>
        <p:nvSpPr>
          <p:cNvPr id="403489" name="Rectangle 33"/>
          <p:cNvSpPr>
            <a:spLocks noChangeArrowheads="1"/>
          </p:cNvSpPr>
          <p:nvPr/>
        </p:nvSpPr>
        <p:spPr bwMode="auto">
          <a:xfrm>
            <a:off x="5943600" y="4040188"/>
            <a:ext cx="304800" cy="152400"/>
          </a:xfrm>
          <a:prstGeom prst="rect">
            <a:avLst/>
          </a:prstGeom>
          <a:solidFill>
            <a:srgbClr val="FF99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3490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Single-Clock-Cycle Diagram: </a:t>
            </a:r>
            <a:r>
              <a:rPr lang="en-US" sz="3200" dirty="0" smtClean="0"/>
              <a:t>Clock </a:t>
            </a:r>
            <a:r>
              <a:rPr lang="en-US" sz="3200" dirty="0"/>
              <a:t>Cycle 3</a:t>
            </a:r>
          </a:p>
        </p:txBody>
      </p:sp>
      <p:sp>
        <p:nvSpPr>
          <p:cNvPr id="403491" name="Line 35"/>
          <p:cNvSpPr>
            <a:spLocks noChangeShapeType="1"/>
          </p:cNvSpPr>
          <p:nvPr/>
        </p:nvSpPr>
        <p:spPr bwMode="auto">
          <a:xfrm>
            <a:off x="4800600" y="1711325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3492" name="Text Box 36"/>
          <p:cNvSpPr txBox="1">
            <a:spLocks noChangeArrowheads="1"/>
          </p:cNvSpPr>
          <p:nvPr/>
        </p:nvSpPr>
        <p:spPr bwMode="auto">
          <a:xfrm>
            <a:off x="5181600" y="1416050"/>
            <a:ext cx="500063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LW</a:t>
            </a:r>
          </a:p>
        </p:txBody>
      </p:sp>
      <p:sp>
        <p:nvSpPr>
          <p:cNvPr id="403493" name="Rectangle 37"/>
          <p:cNvSpPr>
            <a:spLocks noChangeArrowheads="1"/>
          </p:cNvSpPr>
          <p:nvPr/>
        </p:nvSpPr>
        <p:spPr bwMode="auto">
          <a:xfrm>
            <a:off x="44958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3494" name="Rectangle 38"/>
          <p:cNvSpPr>
            <a:spLocks noChangeArrowheads="1"/>
          </p:cNvSpPr>
          <p:nvPr/>
        </p:nvSpPr>
        <p:spPr bwMode="auto">
          <a:xfrm>
            <a:off x="4495800" y="2209800"/>
            <a:ext cx="76200" cy="3810000"/>
          </a:xfrm>
          <a:prstGeom prst="rect">
            <a:avLst/>
          </a:prstGeom>
          <a:solidFill>
            <a:schemeClr val="accent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3495" name="Rectangle 39"/>
          <p:cNvSpPr>
            <a:spLocks noChangeArrowheads="1"/>
          </p:cNvSpPr>
          <p:nvPr/>
        </p:nvSpPr>
        <p:spPr bwMode="auto">
          <a:xfrm>
            <a:off x="4572000" y="2209800"/>
            <a:ext cx="76200" cy="3810000"/>
          </a:xfrm>
          <a:prstGeom prst="rect">
            <a:avLst/>
          </a:prstGeom>
          <a:solidFill>
            <a:srgbClr val="FF99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3496" name="Rectangle 40"/>
          <p:cNvSpPr>
            <a:spLocks noChangeArrowheads="1"/>
          </p:cNvSpPr>
          <p:nvPr/>
        </p:nvSpPr>
        <p:spPr bwMode="auto">
          <a:xfrm>
            <a:off x="4495800" y="2209800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3497" name="Rectangle 41"/>
          <p:cNvSpPr>
            <a:spLocks noChangeArrowheads="1"/>
          </p:cNvSpPr>
          <p:nvPr/>
        </p:nvSpPr>
        <p:spPr bwMode="auto">
          <a:xfrm>
            <a:off x="6248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3498" name="Rectangle 42"/>
          <p:cNvSpPr>
            <a:spLocks noChangeArrowheads="1"/>
          </p:cNvSpPr>
          <p:nvPr/>
        </p:nvSpPr>
        <p:spPr bwMode="auto">
          <a:xfrm>
            <a:off x="6256338" y="2209800"/>
            <a:ext cx="76200" cy="3810000"/>
          </a:xfrm>
          <a:prstGeom prst="rect">
            <a:avLst/>
          </a:prstGeom>
          <a:solidFill>
            <a:srgbClr val="FF99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3499" name="Rectangle 43"/>
          <p:cNvSpPr>
            <a:spLocks noChangeArrowheads="1"/>
          </p:cNvSpPr>
          <p:nvPr/>
        </p:nvSpPr>
        <p:spPr bwMode="auto">
          <a:xfrm>
            <a:off x="6248400" y="2187575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3500" name="Rectangle 44"/>
          <p:cNvSpPr>
            <a:spLocks noChangeArrowheads="1"/>
          </p:cNvSpPr>
          <p:nvPr/>
        </p:nvSpPr>
        <p:spPr bwMode="auto">
          <a:xfrm>
            <a:off x="8153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3501" name="Rectangle 45"/>
          <p:cNvSpPr>
            <a:spLocks noChangeArrowheads="1"/>
          </p:cNvSpPr>
          <p:nvPr/>
        </p:nvSpPr>
        <p:spPr bwMode="auto">
          <a:xfrm>
            <a:off x="8161338" y="2209800"/>
            <a:ext cx="76200" cy="381000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3502" name="Rectangle 46"/>
          <p:cNvSpPr>
            <a:spLocks noChangeArrowheads="1"/>
          </p:cNvSpPr>
          <p:nvPr/>
        </p:nvSpPr>
        <p:spPr bwMode="auto">
          <a:xfrm>
            <a:off x="8153400" y="2187575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3503" name="Rectangle 47"/>
          <p:cNvSpPr>
            <a:spLocks noChangeArrowheads="1"/>
          </p:cNvSpPr>
          <p:nvPr/>
        </p:nvSpPr>
        <p:spPr bwMode="auto">
          <a:xfrm>
            <a:off x="22606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3504" name="Rectangle 48"/>
          <p:cNvSpPr>
            <a:spLocks noChangeArrowheads="1"/>
          </p:cNvSpPr>
          <p:nvPr/>
        </p:nvSpPr>
        <p:spPr bwMode="auto">
          <a:xfrm>
            <a:off x="2251075" y="2209800"/>
            <a:ext cx="76200" cy="3810000"/>
          </a:xfrm>
          <a:prstGeom prst="rect">
            <a:avLst/>
          </a:prstGeom>
          <a:solidFill>
            <a:srgbClr val="66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800" b="1">
              <a:latin typeface="Helvetica" pitchFamily="34" charset="0"/>
            </a:endParaRPr>
          </a:p>
        </p:txBody>
      </p:sp>
      <p:sp>
        <p:nvSpPr>
          <p:cNvPr id="403505" name="Rectangle 49"/>
          <p:cNvSpPr>
            <a:spLocks noChangeArrowheads="1"/>
          </p:cNvSpPr>
          <p:nvPr/>
        </p:nvSpPr>
        <p:spPr bwMode="auto">
          <a:xfrm>
            <a:off x="2316163" y="2192338"/>
            <a:ext cx="76200" cy="3810000"/>
          </a:xfrm>
          <a:prstGeom prst="rect">
            <a:avLst/>
          </a:prstGeom>
          <a:solidFill>
            <a:srgbClr val="FF99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800" b="1">
              <a:latin typeface="Helvetica" pitchFamily="34" charset="0"/>
            </a:endParaRPr>
          </a:p>
        </p:txBody>
      </p:sp>
      <p:sp>
        <p:nvSpPr>
          <p:cNvPr id="403506" name="Rectangle 50"/>
          <p:cNvSpPr>
            <a:spLocks noChangeArrowheads="1"/>
          </p:cNvSpPr>
          <p:nvPr/>
        </p:nvSpPr>
        <p:spPr bwMode="auto">
          <a:xfrm>
            <a:off x="2316163" y="2192338"/>
            <a:ext cx="76200" cy="3810000"/>
          </a:xfrm>
          <a:prstGeom prst="rect">
            <a:avLst/>
          </a:prstGeom>
          <a:solidFill>
            <a:schemeClr val="accent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800" b="1">
              <a:latin typeface="Helvetica" pitchFamily="34" charset="0"/>
            </a:endParaRPr>
          </a:p>
        </p:txBody>
      </p:sp>
      <p:sp>
        <p:nvSpPr>
          <p:cNvPr id="403507" name="Rectangle 51"/>
          <p:cNvSpPr>
            <a:spLocks noChangeArrowheads="1"/>
          </p:cNvSpPr>
          <p:nvPr/>
        </p:nvSpPr>
        <p:spPr bwMode="auto">
          <a:xfrm>
            <a:off x="2247900" y="2174875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3508" name="Line 52"/>
          <p:cNvSpPr>
            <a:spLocks noChangeShapeType="1"/>
          </p:cNvSpPr>
          <p:nvPr/>
        </p:nvSpPr>
        <p:spPr bwMode="auto">
          <a:xfrm>
            <a:off x="2438400" y="1700213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3509" name="Text Box 53"/>
          <p:cNvSpPr txBox="1">
            <a:spLocks noChangeArrowheads="1"/>
          </p:cNvSpPr>
          <p:nvPr/>
        </p:nvSpPr>
        <p:spPr bwMode="auto">
          <a:xfrm>
            <a:off x="3119438" y="1416050"/>
            <a:ext cx="511175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SW</a:t>
            </a:r>
          </a:p>
        </p:txBody>
      </p:sp>
      <p:sp>
        <p:nvSpPr>
          <p:cNvPr id="403510" name="Line 54"/>
          <p:cNvSpPr>
            <a:spLocks noChangeShapeType="1"/>
          </p:cNvSpPr>
          <p:nvPr/>
        </p:nvSpPr>
        <p:spPr bwMode="auto">
          <a:xfrm>
            <a:off x="228600" y="1700213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3511" name="Text Box 55"/>
          <p:cNvSpPr txBox="1">
            <a:spLocks noChangeArrowheads="1"/>
          </p:cNvSpPr>
          <p:nvPr/>
        </p:nvSpPr>
        <p:spPr bwMode="auto">
          <a:xfrm>
            <a:off x="854075" y="1416050"/>
            <a:ext cx="622300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ADD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ChangeArrowheads="1"/>
          </p:cNvSpPr>
          <p:nvPr/>
        </p:nvSpPr>
        <p:spPr bwMode="auto">
          <a:xfrm>
            <a:off x="4648200" y="4191000"/>
            <a:ext cx="381000" cy="152400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4483" name="Rectangle 3"/>
          <p:cNvSpPr>
            <a:spLocks noChangeArrowheads="1"/>
          </p:cNvSpPr>
          <p:nvPr/>
        </p:nvSpPr>
        <p:spPr bwMode="auto">
          <a:xfrm>
            <a:off x="4876800" y="4343400"/>
            <a:ext cx="147638" cy="631825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4484" name="Rectangle 4"/>
          <p:cNvSpPr>
            <a:spLocks noChangeArrowheads="1"/>
          </p:cNvSpPr>
          <p:nvPr/>
        </p:nvSpPr>
        <p:spPr bwMode="auto">
          <a:xfrm>
            <a:off x="4876800" y="4953000"/>
            <a:ext cx="1404938" cy="152400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-38100" y="1981200"/>
            <a:ext cx="2400300" cy="4038600"/>
            <a:chOff x="0" y="1248"/>
            <a:chExt cx="1512" cy="2544"/>
          </a:xfrm>
        </p:grpSpPr>
        <p:sp>
          <p:nvSpPr>
            <p:cNvPr id="404486" name="Rectangle 6"/>
            <p:cNvSpPr>
              <a:spLocks noChangeArrowheads="1"/>
            </p:cNvSpPr>
            <p:nvPr/>
          </p:nvSpPr>
          <p:spPr bwMode="auto">
            <a:xfrm>
              <a:off x="1248" y="1632"/>
              <a:ext cx="171" cy="96"/>
            </a:xfrm>
            <a:prstGeom prst="rect">
              <a:avLst/>
            </a:prstGeom>
            <a:solidFill>
              <a:srgbClr val="FFFF00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1800" b="1">
                <a:latin typeface="Helvetica" pitchFamily="34" charset="0"/>
              </a:endParaRPr>
            </a:p>
          </p:txBody>
        </p:sp>
        <p:sp>
          <p:nvSpPr>
            <p:cNvPr id="404487" name="Rectangle 7"/>
            <p:cNvSpPr>
              <a:spLocks noChangeArrowheads="1"/>
            </p:cNvSpPr>
            <p:nvPr/>
          </p:nvSpPr>
          <p:spPr bwMode="auto">
            <a:xfrm>
              <a:off x="1331" y="1333"/>
              <a:ext cx="82" cy="336"/>
            </a:xfrm>
            <a:prstGeom prst="rect">
              <a:avLst/>
            </a:prstGeom>
            <a:solidFill>
              <a:srgbClr val="FFFF00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4488" name="Rectangle 8"/>
            <p:cNvSpPr>
              <a:spLocks noChangeArrowheads="1"/>
            </p:cNvSpPr>
            <p:nvPr/>
          </p:nvSpPr>
          <p:spPr bwMode="auto">
            <a:xfrm>
              <a:off x="1029" y="1440"/>
              <a:ext cx="240" cy="576"/>
            </a:xfrm>
            <a:prstGeom prst="rect">
              <a:avLst/>
            </a:prstGeom>
            <a:solidFill>
              <a:srgbClr val="FFFF00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4489" name="Rectangle 9"/>
            <p:cNvSpPr>
              <a:spLocks noChangeArrowheads="1"/>
            </p:cNvSpPr>
            <p:nvPr/>
          </p:nvSpPr>
          <p:spPr bwMode="auto">
            <a:xfrm>
              <a:off x="741" y="1311"/>
              <a:ext cx="624" cy="129"/>
            </a:xfrm>
            <a:prstGeom prst="rect">
              <a:avLst/>
            </a:prstGeom>
            <a:solidFill>
              <a:srgbClr val="FFFF00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4490" name="Rectangle 10"/>
            <p:cNvSpPr>
              <a:spLocks noChangeArrowheads="1"/>
            </p:cNvSpPr>
            <p:nvPr/>
          </p:nvSpPr>
          <p:spPr bwMode="auto">
            <a:xfrm>
              <a:off x="501" y="1488"/>
              <a:ext cx="528" cy="96"/>
            </a:xfrm>
            <a:prstGeom prst="rect">
              <a:avLst/>
            </a:prstGeom>
            <a:solidFill>
              <a:srgbClr val="FFFF00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4491" name="Rectangle 11"/>
            <p:cNvSpPr>
              <a:spLocks noChangeArrowheads="1"/>
            </p:cNvSpPr>
            <p:nvPr/>
          </p:nvSpPr>
          <p:spPr bwMode="auto">
            <a:xfrm>
              <a:off x="453" y="1488"/>
              <a:ext cx="96" cy="816"/>
            </a:xfrm>
            <a:prstGeom prst="rect">
              <a:avLst/>
            </a:prstGeom>
            <a:solidFill>
              <a:srgbClr val="FFFF00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4492" name="Rectangle 12"/>
            <p:cNvSpPr>
              <a:spLocks noChangeArrowheads="1"/>
            </p:cNvSpPr>
            <p:nvPr/>
          </p:nvSpPr>
          <p:spPr bwMode="auto">
            <a:xfrm>
              <a:off x="0" y="1248"/>
              <a:ext cx="624" cy="96"/>
            </a:xfrm>
            <a:prstGeom prst="rect">
              <a:avLst/>
            </a:prstGeom>
            <a:solidFill>
              <a:srgbClr val="FFFF00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4493" name="Rectangle 13"/>
            <p:cNvSpPr>
              <a:spLocks noChangeArrowheads="1"/>
            </p:cNvSpPr>
            <p:nvPr/>
          </p:nvSpPr>
          <p:spPr bwMode="auto">
            <a:xfrm>
              <a:off x="405" y="2304"/>
              <a:ext cx="192" cy="96"/>
            </a:xfrm>
            <a:prstGeom prst="rect">
              <a:avLst/>
            </a:prstGeom>
            <a:solidFill>
              <a:srgbClr val="FFFF00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4494" name="Rectangle 14"/>
            <p:cNvSpPr>
              <a:spLocks noChangeArrowheads="1"/>
            </p:cNvSpPr>
            <p:nvPr/>
          </p:nvSpPr>
          <p:spPr bwMode="auto">
            <a:xfrm>
              <a:off x="117" y="2304"/>
              <a:ext cx="96" cy="96"/>
            </a:xfrm>
            <a:prstGeom prst="rect">
              <a:avLst/>
            </a:prstGeom>
            <a:solidFill>
              <a:srgbClr val="FFFF00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4495" name="Rectangle 15"/>
            <p:cNvSpPr>
              <a:spLocks noChangeArrowheads="1"/>
            </p:cNvSpPr>
            <p:nvPr/>
          </p:nvSpPr>
          <p:spPr bwMode="auto">
            <a:xfrm>
              <a:off x="21" y="1337"/>
              <a:ext cx="96" cy="1056"/>
            </a:xfrm>
            <a:prstGeom prst="rect">
              <a:avLst/>
            </a:prstGeom>
            <a:solidFill>
              <a:srgbClr val="FFFF00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4496" name="Rectangle 16"/>
            <p:cNvSpPr>
              <a:spLocks noChangeArrowheads="1"/>
            </p:cNvSpPr>
            <p:nvPr/>
          </p:nvSpPr>
          <p:spPr bwMode="auto">
            <a:xfrm>
              <a:off x="213" y="2016"/>
              <a:ext cx="96" cy="693"/>
            </a:xfrm>
            <a:prstGeom prst="rect">
              <a:avLst/>
            </a:prstGeom>
            <a:solidFill>
              <a:srgbClr val="FFFF00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4497" name="Rectangle 17"/>
            <p:cNvSpPr>
              <a:spLocks noChangeArrowheads="1"/>
            </p:cNvSpPr>
            <p:nvPr/>
          </p:nvSpPr>
          <p:spPr bwMode="auto">
            <a:xfrm>
              <a:off x="309" y="2016"/>
              <a:ext cx="96" cy="686"/>
            </a:xfrm>
            <a:prstGeom prst="rect">
              <a:avLst/>
            </a:prstGeom>
            <a:solidFill>
              <a:srgbClr val="FFFF00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4498" name="Rectangle 18"/>
            <p:cNvSpPr>
              <a:spLocks noChangeArrowheads="1"/>
            </p:cNvSpPr>
            <p:nvPr/>
          </p:nvSpPr>
          <p:spPr bwMode="auto">
            <a:xfrm flipH="1">
              <a:off x="1029" y="2207"/>
              <a:ext cx="288" cy="672"/>
            </a:xfrm>
            <a:prstGeom prst="rect">
              <a:avLst/>
            </a:prstGeom>
            <a:solidFill>
              <a:srgbClr val="FFFF00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4499" name="Rectangle 19"/>
            <p:cNvSpPr>
              <a:spLocks noChangeArrowheads="1"/>
            </p:cNvSpPr>
            <p:nvPr/>
          </p:nvSpPr>
          <p:spPr bwMode="auto">
            <a:xfrm>
              <a:off x="1317" y="2304"/>
              <a:ext cx="144" cy="96"/>
            </a:xfrm>
            <a:prstGeom prst="rect">
              <a:avLst/>
            </a:prstGeom>
            <a:solidFill>
              <a:srgbClr val="FFFF00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4500" name="Rectangle 20"/>
            <p:cNvSpPr>
              <a:spLocks noChangeArrowheads="1"/>
            </p:cNvSpPr>
            <p:nvPr/>
          </p:nvSpPr>
          <p:spPr bwMode="auto">
            <a:xfrm>
              <a:off x="1418" y="1392"/>
              <a:ext cx="48" cy="2400"/>
            </a:xfrm>
            <a:prstGeom prst="rect">
              <a:avLst/>
            </a:prstGeom>
            <a:solidFill>
              <a:srgbClr val="FFFF00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1800" b="1">
                <a:latin typeface="Helvetica" pitchFamily="34" charset="0"/>
              </a:endParaRPr>
            </a:p>
          </p:txBody>
        </p:sp>
        <p:sp>
          <p:nvSpPr>
            <p:cNvPr id="404501" name="Rectangle 21"/>
            <p:cNvSpPr>
              <a:spLocks noChangeArrowheads="1"/>
            </p:cNvSpPr>
            <p:nvPr/>
          </p:nvSpPr>
          <p:spPr bwMode="auto">
            <a:xfrm>
              <a:off x="1416" y="1370"/>
              <a:ext cx="96" cy="24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04502" name="Rectangle 22"/>
          <p:cNvSpPr>
            <a:spLocks noChangeArrowheads="1"/>
          </p:cNvSpPr>
          <p:nvPr/>
        </p:nvSpPr>
        <p:spPr bwMode="auto">
          <a:xfrm>
            <a:off x="4767263" y="4486275"/>
            <a:ext cx="338137" cy="173038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4503" name="Rectangle 23"/>
          <p:cNvSpPr>
            <a:spLocks noChangeArrowheads="1"/>
          </p:cNvSpPr>
          <p:nvPr/>
        </p:nvSpPr>
        <p:spPr bwMode="auto">
          <a:xfrm>
            <a:off x="4267200" y="3692525"/>
            <a:ext cx="228600" cy="152400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4504" name="Rectangle 24"/>
          <p:cNvSpPr>
            <a:spLocks noChangeArrowheads="1"/>
          </p:cNvSpPr>
          <p:nvPr/>
        </p:nvSpPr>
        <p:spPr bwMode="auto">
          <a:xfrm>
            <a:off x="4267200" y="4208463"/>
            <a:ext cx="228600" cy="152400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4505" name="Rectangle 25"/>
          <p:cNvSpPr>
            <a:spLocks noChangeArrowheads="1"/>
          </p:cNvSpPr>
          <p:nvPr/>
        </p:nvSpPr>
        <p:spPr bwMode="auto">
          <a:xfrm>
            <a:off x="2590800" y="4981575"/>
            <a:ext cx="1981200" cy="120650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4506" name="Rectangle 26"/>
          <p:cNvSpPr>
            <a:spLocks noChangeArrowheads="1"/>
          </p:cNvSpPr>
          <p:nvPr/>
        </p:nvSpPr>
        <p:spPr bwMode="auto">
          <a:xfrm>
            <a:off x="2514600" y="5632450"/>
            <a:ext cx="1981200" cy="152400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4507" name="Rectangle 27"/>
          <p:cNvSpPr>
            <a:spLocks noChangeArrowheads="1"/>
          </p:cNvSpPr>
          <p:nvPr/>
        </p:nvSpPr>
        <p:spPr bwMode="auto">
          <a:xfrm>
            <a:off x="2590800" y="3879850"/>
            <a:ext cx="474663" cy="152400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4508" name="Rectangle 28"/>
          <p:cNvSpPr>
            <a:spLocks noChangeArrowheads="1"/>
          </p:cNvSpPr>
          <p:nvPr/>
        </p:nvSpPr>
        <p:spPr bwMode="auto">
          <a:xfrm>
            <a:off x="2362200" y="3651250"/>
            <a:ext cx="685800" cy="152400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4509" name="Rectangle 29"/>
          <p:cNvSpPr>
            <a:spLocks noChangeArrowheads="1"/>
          </p:cNvSpPr>
          <p:nvPr/>
        </p:nvSpPr>
        <p:spPr bwMode="auto">
          <a:xfrm>
            <a:off x="2438400" y="3727450"/>
            <a:ext cx="152400" cy="2057400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4510" name="Rectangle 30"/>
          <p:cNvSpPr>
            <a:spLocks noChangeArrowheads="1"/>
          </p:cNvSpPr>
          <p:nvPr/>
        </p:nvSpPr>
        <p:spPr bwMode="auto">
          <a:xfrm>
            <a:off x="3886200" y="4711700"/>
            <a:ext cx="304800" cy="685800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800" b="1">
              <a:latin typeface="Helvetica" pitchFamily="34" charset="0"/>
            </a:endParaRPr>
          </a:p>
        </p:txBody>
      </p:sp>
      <p:sp>
        <p:nvSpPr>
          <p:cNvPr id="404511" name="Rectangle 31"/>
          <p:cNvSpPr>
            <a:spLocks noChangeArrowheads="1"/>
          </p:cNvSpPr>
          <p:nvPr/>
        </p:nvSpPr>
        <p:spPr bwMode="auto">
          <a:xfrm flipH="1">
            <a:off x="3851275" y="3533775"/>
            <a:ext cx="457200" cy="1066800"/>
          </a:xfrm>
          <a:prstGeom prst="rect">
            <a:avLst/>
          </a:prstGeom>
          <a:solidFill>
            <a:srgbClr val="66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4512" name="Rectangle 32"/>
          <p:cNvSpPr>
            <a:spLocks noChangeArrowheads="1"/>
          </p:cNvSpPr>
          <p:nvPr/>
        </p:nvSpPr>
        <p:spPr bwMode="auto">
          <a:xfrm>
            <a:off x="4594225" y="4970463"/>
            <a:ext cx="152400" cy="152400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4513" name="Rectangle 33"/>
          <p:cNvSpPr>
            <a:spLocks noChangeArrowheads="1"/>
          </p:cNvSpPr>
          <p:nvPr/>
        </p:nvSpPr>
        <p:spPr bwMode="auto">
          <a:xfrm>
            <a:off x="5334000" y="4343400"/>
            <a:ext cx="152400" cy="152400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4514" name="Rectangle 34"/>
          <p:cNvSpPr>
            <a:spLocks noChangeArrowheads="1"/>
          </p:cNvSpPr>
          <p:nvPr/>
        </p:nvSpPr>
        <p:spPr bwMode="auto">
          <a:xfrm>
            <a:off x="5105400" y="4162425"/>
            <a:ext cx="228600" cy="533400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4515" name="Rectangle 35"/>
          <p:cNvSpPr>
            <a:spLocks noChangeArrowheads="1"/>
          </p:cNvSpPr>
          <p:nvPr/>
        </p:nvSpPr>
        <p:spPr bwMode="auto">
          <a:xfrm flipH="1">
            <a:off x="5468938" y="3540125"/>
            <a:ext cx="609600" cy="1089025"/>
          </a:xfrm>
          <a:prstGeom prst="rect">
            <a:avLst/>
          </a:prstGeom>
          <a:solidFill>
            <a:schemeClr val="accent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4516" name="Rectangle 36"/>
          <p:cNvSpPr>
            <a:spLocks noChangeArrowheads="1"/>
          </p:cNvSpPr>
          <p:nvPr/>
        </p:nvSpPr>
        <p:spPr bwMode="auto">
          <a:xfrm>
            <a:off x="4729163" y="4495800"/>
            <a:ext cx="147637" cy="631825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4517" name="Rectangle 37"/>
          <p:cNvSpPr>
            <a:spLocks noChangeArrowheads="1"/>
          </p:cNvSpPr>
          <p:nvPr/>
        </p:nvSpPr>
        <p:spPr bwMode="auto">
          <a:xfrm>
            <a:off x="4648200" y="3702050"/>
            <a:ext cx="914400" cy="152400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4518" name="Rectangle 38"/>
          <p:cNvSpPr>
            <a:spLocks noChangeArrowheads="1"/>
          </p:cNvSpPr>
          <p:nvPr/>
        </p:nvSpPr>
        <p:spPr bwMode="auto">
          <a:xfrm>
            <a:off x="5943600" y="4040188"/>
            <a:ext cx="304800" cy="152400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4519" name="Rectangle 39"/>
          <p:cNvSpPr>
            <a:spLocks noChangeArrowheads="1"/>
          </p:cNvSpPr>
          <p:nvPr/>
        </p:nvSpPr>
        <p:spPr bwMode="auto">
          <a:xfrm>
            <a:off x="6411913" y="4003675"/>
            <a:ext cx="228600" cy="152400"/>
          </a:xfrm>
          <a:prstGeom prst="rect">
            <a:avLst/>
          </a:prstGeom>
          <a:solidFill>
            <a:srgbClr val="FF99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4520" name="Rectangle 40"/>
          <p:cNvSpPr>
            <a:spLocks noChangeArrowheads="1"/>
          </p:cNvSpPr>
          <p:nvPr/>
        </p:nvSpPr>
        <p:spPr bwMode="auto">
          <a:xfrm>
            <a:off x="6477000" y="4114800"/>
            <a:ext cx="152400" cy="381000"/>
          </a:xfrm>
          <a:prstGeom prst="rect">
            <a:avLst/>
          </a:prstGeom>
          <a:solidFill>
            <a:srgbClr val="FF99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4521" name="Rectangle 41"/>
          <p:cNvSpPr>
            <a:spLocks noChangeArrowheads="1"/>
          </p:cNvSpPr>
          <p:nvPr/>
        </p:nvSpPr>
        <p:spPr bwMode="auto">
          <a:xfrm>
            <a:off x="6554788" y="4360863"/>
            <a:ext cx="228600" cy="152400"/>
          </a:xfrm>
          <a:prstGeom prst="rect">
            <a:avLst/>
          </a:prstGeom>
          <a:solidFill>
            <a:srgbClr val="FF99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4522" name="Rectangle 42"/>
          <p:cNvSpPr>
            <a:spLocks noChangeArrowheads="1"/>
          </p:cNvSpPr>
          <p:nvPr/>
        </p:nvSpPr>
        <p:spPr bwMode="auto">
          <a:xfrm>
            <a:off x="6400800" y="5638800"/>
            <a:ext cx="1752600" cy="152400"/>
          </a:xfrm>
          <a:prstGeom prst="rect">
            <a:avLst/>
          </a:prstGeom>
          <a:solidFill>
            <a:srgbClr val="FF99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4523" name="Rectangle 43"/>
          <p:cNvSpPr>
            <a:spLocks noChangeArrowheads="1"/>
          </p:cNvSpPr>
          <p:nvPr/>
        </p:nvSpPr>
        <p:spPr bwMode="auto">
          <a:xfrm>
            <a:off x="8001000" y="4668838"/>
            <a:ext cx="152400" cy="152400"/>
          </a:xfrm>
          <a:prstGeom prst="rect">
            <a:avLst/>
          </a:prstGeom>
          <a:solidFill>
            <a:srgbClr val="FF99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4524" name="Rectangle 44"/>
          <p:cNvSpPr>
            <a:spLocks noChangeArrowheads="1"/>
          </p:cNvSpPr>
          <p:nvPr/>
        </p:nvSpPr>
        <p:spPr bwMode="auto">
          <a:xfrm flipH="1">
            <a:off x="7467600" y="4191000"/>
            <a:ext cx="533400" cy="1066800"/>
          </a:xfrm>
          <a:prstGeom prst="rect">
            <a:avLst/>
          </a:prstGeom>
          <a:solidFill>
            <a:srgbClr val="FF99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pic>
        <p:nvPicPr>
          <p:cNvPr id="404525" name="Picture 4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33550"/>
            <a:ext cx="9140825" cy="45148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</p:pic>
      <p:sp>
        <p:nvSpPr>
          <p:cNvPr id="404526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Single-Clock-Cycle Diagram: </a:t>
            </a:r>
            <a:r>
              <a:rPr lang="en-US" sz="3200" dirty="0" smtClean="0"/>
              <a:t>Clock </a:t>
            </a:r>
            <a:r>
              <a:rPr lang="en-US" sz="3200" dirty="0"/>
              <a:t>Cycle 4</a:t>
            </a:r>
          </a:p>
        </p:txBody>
      </p:sp>
      <p:sp>
        <p:nvSpPr>
          <p:cNvPr id="404527" name="Rectangle 47"/>
          <p:cNvSpPr>
            <a:spLocks noChangeArrowheads="1"/>
          </p:cNvSpPr>
          <p:nvPr/>
        </p:nvSpPr>
        <p:spPr bwMode="auto">
          <a:xfrm>
            <a:off x="4495800" y="2189163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4528" name="Rectangle 48"/>
          <p:cNvSpPr>
            <a:spLocks noChangeArrowheads="1"/>
          </p:cNvSpPr>
          <p:nvPr/>
        </p:nvSpPr>
        <p:spPr bwMode="auto">
          <a:xfrm>
            <a:off x="4495800" y="2209800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4529" name="Rectangle 49"/>
          <p:cNvSpPr>
            <a:spLocks noChangeArrowheads="1"/>
          </p:cNvSpPr>
          <p:nvPr/>
        </p:nvSpPr>
        <p:spPr bwMode="auto">
          <a:xfrm>
            <a:off x="6318250" y="2209800"/>
            <a:ext cx="76200" cy="3810000"/>
          </a:xfrm>
          <a:prstGeom prst="rect">
            <a:avLst/>
          </a:prstGeom>
          <a:solidFill>
            <a:srgbClr val="FF99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4530" name="Rectangle 50"/>
          <p:cNvSpPr>
            <a:spLocks noChangeArrowheads="1"/>
          </p:cNvSpPr>
          <p:nvPr/>
        </p:nvSpPr>
        <p:spPr bwMode="auto">
          <a:xfrm>
            <a:off x="6248400" y="2209800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4531" name="Rectangle 51"/>
          <p:cNvSpPr>
            <a:spLocks noChangeArrowheads="1"/>
          </p:cNvSpPr>
          <p:nvPr/>
        </p:nvSpPr>
        <p:spPr bwMode="auto">
          <a:xfrm>
            <a:off x="8153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4532" name="Rectangle 52"/>
          <p:cNvSpPr>
            <a:spLocks noChangeArrowheads="1"/>
          </p:cNvSpPr>
          <p:nvPr/>
        </p:nvSpPr>
        <p:spPr bwMode="auto">
          <a:xfrm>
            <a:off x="8161338" y="2209800"/>
            <a:ext cx="76200" cy="3810000"/>
          </a:xfrm>
          <a:prstGeom prst="rect">
            <a:avLst/>
          </a:prstGeom>
          <a:solidFill>
            <a:srgbClr val="FF99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4533" name="Rectangle 53"/>
          <p:cNvSpPr>
            <a:spLocks noChangeArrowheads="1"/>
          </p:cNvSpPr>
          <p:nvPr/>
        </p:nvSpPr>
        <p:spPr bwMode="auto">
          <a:xfrm>
            <a:off x="8153400" y="2209800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4534" name="Rectangle 54"/>
          <p:cNvSpPr>
            <a:spLocks noChangeArrowheads="1"/>
          </p:cNvSpPr>
          <p:nvPr/>
        </p:nvSpPr>
        <p:spPr bwMode="auto">
          <a:xfrm>
            <a:off x="2209800" y="2133600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4535" name="Rectangle 55"/>
          <p:cNvSpPr>
            <a:spLocks noChangeArrowheads="1"/>
          </p:cNvSpPr>
          <p:nvPr/>
        </p:nvSpPr>
        <p:spPr bwMode="auto">
          <a:xfrm>
            <a:off x="6256338" y="2232025"/>
            <a:ext cx="76200" cy="3810000"/>
          </a:xfrm>
          <a:prstGeom prst="rect">
            <a:avLst/>
          </a:prstGeom>
          <a:solidFill>
            <a:schemeClr val="accent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4536" name="Line 56"/>
          <p:cNvSpPr>
            <a:spLocks noChangeShapeType="1"/>
          </p:cNvSpPr>
          <p:nvPr/>
        </p:nvSpPr>
        <p:spPr bwMode="auto">
          <a:xfrm>
            <a:off x="6553200" y="17526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4537" name="Text Box 57"/>
          <p:cNvSpPr txBox="1">
            <a:spLocks noChangeArrowheads="1"/>
          </p:cNvSpPr>
          <p:nvPr/>
        </p:nvSpPr>
        <p:spPr bwMode="auto">
          <a:xfrm>
            <a:off x="6934200" y="1416050"/>
            <a:ext cx="500063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LW</a:t>
            </a:r>
          </a:p>
        </p:txBody>
      </p:sp>
      <p:sp>
        <p:nvSpPr>
          <p:cNvPr id="404538" name="Line 58"/>
          <p:cNvSpPr>
            <a:spLocks noChangeShapeType="1"/>
          </p:cNvSpPr>
          <p:nvPr/>
        </p:nvSpPr>
        <p:spPr bwMode="auto">
          <a:xfrm>
            <a:off x="4800600" y="1711325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4539" name="Text Box 59"/>
          <p:cNvSpPr txBox="1">
            <a:spLocks noChangeArrowheads="1"/>
          </p:cNvSpPr>
          <p:nvPr/>
        </p:nvSpPr>
        <p:spPr bwMode="auto">
          <a:xfrm>
            <a:off x="5176838" y="1416050"/>
            <a:ext cx="511175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SW</a:t>
            </a:r>
          </a:p>
        </p:txBody>
      </p:sp>
      <p:sp>
        <p:nvSpPr>
          <p:cNvPr id="404540" name="Line 60"/>
          <p:cNvSpPr>
            <a:spLocks noChangeShapeType="1"/>
          </p:cNvSpPr>
          <p:nvPr/>
        </p:nvSpPr>
        <p:spPr bwMode="auto">
          <a:xfrm>
            <a:off x="2438400" y="1700213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4541" name="Text Box 61"/>
          <p:cNvSpPr txBox="1">
            <a:spLocks noChangeArrowheads="1"/>
          </p:cNvSpPr>
          <p:nvPr/>
        </p:nvSpPr>
        <p:spPr bwMode="auto">
          <a:xfrm>
            <a:off x="3063875" y="1416050"/>
            <a:ext cx="622300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ADD</a:t>
            </a:r>
          </a:p>
        </p:txBody>
      </p:sp>
      <p:sp>
        <p:nvSpPr>
          <p:cNvPr id="404542" name="Rectangle 62"/>
          <p:cNvSpPr>
            <a:spLocks noChangeArrowheads="1"/>
          </p:cNvSpPr>
          <p:nvPr/>
        </p:nvSpPr>
        <p:spPr bwMode="auto">
          <a:xfrm>
            <a:off x="6248400" y="2209800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4543" name="Rectangle 63"/>
          <p:cNvSpPr>
            <a:spLocks noChangeArrowheads="1"/>
          </p:cNvSpPr>
          <p:nvPr/>
        </p:nvSpPr>
        <p:spPr bwMode="auto">
          <a:xfrm>
            <a:off x="4495800" y="2203450"/>
            <a:ext cx="76200" cy="3810000"/>
          </a:xfrm>
          <a:prstGeom prst="rect">
            <a:avLst/>
          </a:prstGeom>
          <a:solidFill>
            <a:srgbClr val="66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4544" name="Rectangle 64"/>
          <p:cNvSpPr>
            <a:spLocks noChangeArrowheads="1"/>
          </p:cNvSpPr>
          <p:nvPr/>
        </p:nvSpPr>
        <p:spPr bwMode="auto">
          <a:xfrm>
            <a:off x="4554538" y="2209800"/>
            <a:ext cx="76200" cy="3810000"/>
          </a:xfrm>
          <a:prstGeom prst="rect">
            <a:avLst/>
          </a:prstGeom>
          <a:solidFill>
            <a:srgbClr val="FF99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4545" name="Rectangle 65"/>
          <p:cNvSpPr>
            <a:spLocks noChangeArrowheads="1"/>
          </p:cNvSpPr>
          <p:nvPr/>
        </p:nvSpPr>
        <p:spPr bwMode="auto">
          <a:xfrm>
            <a:off x="4554538" y="2209800"/>
            <a:ext cx="76200" cy="3810000"/>
          </a:xfrm>
          <a:prstGeom prst="rect">
            <a:avLst/>
          </a:prstGeom>
          <a:solidFill>
            <a:schemeClr val="accent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4546" name="Rectangle 66"/>
          <p:cNvSpPr>
            <a:spLocks noChangeArrowheads="1"/>
          </p:cNvSpPr>
          <p:nvPr/>
        </p:nvSpPr>
        <p:spPr bwMode="auto">
          <a:xfrm>
            <a:off x="2316163" y="2185988"/>
            <a:ext cx="76200" cy="3810000"/>
          </a:xfrm>
          <a:prstGeom prst="rect">
            <a:avLst/>
          </a:prstGeom>
          <a:solidFill>
            <a:srgbClr val="66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800" b="1">
              <a:latin typeface="Helvetica" pitchFamily="34" charset="0"/>
            </a:endParaRPr>
          </a:p>
        </p:txBody>
      </p:sp>
      <p:sp>
        <p:nvSpPr>
          <p:cNvPr id="404547" name="Rectangle 67"/>
          <p:cNvSpPr>
            <a:spLocks noChangeArrowheads="1"/>
          </p:cNvSpPr>
          <p:nvPr/>
        </p:nvSpPr>
        <p:spPr bwMode="auto">
          <a:xfrm>
            <a:off x="2286000" y="2185988"/>
            <a:ext cx="76200" cy="3810000"/>
          </a:xfrm>
          <a:prstGeom prst="rect">
            <a:avLst/>
          </a:prstGeom>
          <a:solidFill>
            <a:srgbClr val="66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800" b="1">
              <a:latin typeface="Helvetica" pitchFamily="34" charset="0"/>
            </a:endParaRPr>
          </a:p>
        </p:txBody>
      </p:sp>
      <p:sp>
        <p:nvSpPr>
          <p:cNvPr id="404548" name="Rectangle 68"/>
          <p:cNvSpPr>
            <a:spLocks noChangeArrowheads="1"/>
          </p:cNvSpPr>
          <p:nvPr/>
        </p:nvSpPr>
        <p:spPr bwMode="auto">
          <a:xfrm>
            <a:off x="2209800" y="2184400"/>
            <a:ext cx="76200" cy="3810000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800" b="1">
              <a:latin typeface="Helvetica" pitchFamily="34" charset="0"/>
            </a:endParaRPr>
          </a:p>
        </p:txBody>
      </p:sp>
      <p:sp>
        <p:nvSpPr>
          <p:cNvPr id="404549" name="Rectangle 69"/>
          <p:cNvSpPr>
            <a:spLocks noChangeArrowheads="1"/>
          </p:cNvSpPr>
          <p:nvPr/>
        </p:nvSpPr>
        <p:spPr bwMode="auto">
          <a:xfrm>
            <a:off x="2209800" y="2174875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4550" name="Line 70"/>
          <p:cNvSpPr>
            <a:spLocks noChangeShapeType="1"/>
          </p:cNvSpPr>
          <p:nvPr/>
        </p:nvSpPr>
        <p:spPr bwMode="auto">
          <a:xfrm>
            <a:off x="228600" y="1719263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4551" name="Text Box 71"/>
          <p:cNvSpPr txBox="1">
            <a:spLocks noChangeArrowheads="1"/>
          </p:cNvSpPr>
          <p:nvPr/>
        </p:nvSpPr>
        <p:spPr bwMode="auto">
          <a:xfrm>
            <a:off x="858838" y="1435100"/>
            <a:ext cx="611187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SUB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ChangeArrowheads="1"/>
          </p:cNvSpPr>
          <p:nvPr/>
        </p:nvSpPr>
        <p:spPr bwMode="auto">
          <a:xfrm>
            <a:off x="2590800" y="4981575"/>
            <a:ext cx="1981200" cy="120650"/>
          </a:xfrm>
          <a:prstGeom prst="rect">
            <a:avLst/>
          </a:prstGeom>
          <a:solidFill>
            <a:srgbClr val="FFFF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07" name="Rectangle 3"/>
          <p:cNvSpPr>
            <a:spLocks noChangeArrowheads="1"/>
          </p:cNvSpPr>
          <p:nvPr/>
        </p:nvSpPr>
        <p:spPr bwMode="auto">
          <a:xfrm>
            <a:off x="4267200" y="3692525"/>
            <a:ext cx="228600" cy="152400"/>
          </a:xfrm>
          <a:prstGeom prst="rect">
            <a:avLst/>
          </a:prstGeom>
          <a:solidFill>
            <a:srgbClr val="FFFF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08" name="Rectangle 4"/>
          <p:cNvSpPr>
            <a:spLocks noChangeArrowheads="1"/>
          </p:cNvSpPr>
          <p:nvPr/>
        </p:nvSpPr>
        <p:spPr bwMode="auto">
          <a:xfrm>
            <a:off x="4267200" y="4208463"/>
            <a:ext cx="228600" cy="152400"/>
          </a:xfrm>
          <a:prstGeom prst="rect">
            <a:avLst/>
          </a:prstGeom>
          <a:solidFill>
            <a:srgbClr val="FFFF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09" name="Rectangle 5"/>
          <p:cNvSpPr>
            <a:spLocks noChangeArrowheads="1"/>
          </p:cNvSpPr>
          <p:nvPr/>
        </p:nvSpPr>
        <p:spPr bwMode="auto">
          <a:xfrm>
            <a:off x="2514600" y="5632450"/>
            <a:ext cx="1981200" cy="152400"/>
          </a:xfrm>
          <a:prstGeom prst="rect">
            <a:avLst/>
          </a:prstGeom>
          <a:solidFill>
            <a:srgbClr val="FFFF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10" name="Rectangle 6"/>
          <p:cNvSpPr>
            <a:spLocks noChangeArrowheads="1"/>
          </p:cNvSpPr>
          <p:nvPr/>
        </p:nvSpPr>
        <p:spPr bwMode="auto">
          <a:xfrm>
            <a:off x="2590800" y="3879850"/>
            <a:ext cx="474663" cy="152400"/>
          </a:xfrm>
          <a:prstGeom prst="rect">
            <a:avLst/>
          </a:prstGeom>
          <a:solidFill>
            <a:srgbClr val="FFFF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11" name="Rectangle 7"/>
          <p:cNvSpPr>
            <a:spLocks noChangeArrowheads="1"/>
          </p:cNvSpPr>
          <p:nvPr/>
        </p:nvSpPr>
        <p:spPr bwMode="auto">
          <a:xfrm>
            <a:off x="2362200" y="3651250"/>
            <a:ext cx="685800" cy="152400"/>
          </a:xfrm>
          <a:prstGeom prst="rect">
            <a:avLst/>
          </a:prstGeom>
          <a:solidFill>
            <a:srgbClr val="FFFF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12" name="Rectangle 8"/>
          <p:cNvSpPr>
            <a:spLocks noChangeArrowheads="1"/>
          </p:cNvSpPr>
          <p:nvPr/>
        </p:nvSpPr>
        <p:spPr bwMode="auto">
          <a:xfrm>
            <a:off x="2438400" y="3727450"/>
            <a:ext cx="152400" cy="2057400"/>
          </a:xfrm>
          <a:prstGeom prst="rect">
            <a:avLst/>
          </a:prstGeom>
          <a:solidFill>
            <a:srgbClr val="FFFF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13" name="Rectangle 9"/>
          <p:cNvSpPr>
            <a:spLocks noChangeArrowheads="1"/>
          </p:cNvSpPr>
          <p:nvPr/>
        </p:nvSpPr>
        <p:spPr bwMode="auto">
          <a:xfrm>
            <a:off x="3886200" y="4711700"/>
            <a:ext cx="304800" cy="685800"/>
          </a:xfrm>
          <a:prstGeom prst="rect">
            <a:avLst/>
          </a:prstGeom>
          <a:solidFill>
            <a:srgbClr val="FFFF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800" b="1">
              <a:latin typeface="Helvetica" pitchFamily="34" charset="0"/>
            </a:endParaRPr>
          </a:p>
        </p:txBody>
      </p:sp>
      <p:sp>
        <p:nvSpPr>
          <p:cNvPr id="405514" name="Rectangle 10"/>
          <p:cNvSpPr>
            <a:spLocks noChangeArrowheads="1"/>
          </p:cNvSpPr>
          <p:nvPr/>
        </p:nvSpPr>
        <p:spPr bwMode="auto">
          <a:xfrm flipH="1">
            <a:off x="3851275" y="3533775"/>
            <a:ext cx="457200" cy="1066800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15" name="Rectangle 11"/>
          <p:cNvSpPr>
            <a:spLocks noChangeArrowheads="1"/>
          </p:cNvSpPr>
          <p:nvPr/>
        </p:nvSpPr>
        <p:spPr bwMode="auto">
          <a:xfrm>
            <a:off x="4648200" y="5638800"/>
            <a:ext cx="1600200" cy="152400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16" name="Rectangle 12"/>
          <p:cNvSpPr>
            <a:spLocks noChangeArrowheads="1"/>
          </p:cNvSpPr>
          <p:nvPr/>
        </p:nvSpPr>
        <p:spPr bwMode="auto">
          <a:xfrm>
            <a:off x="4594225" y="4191000"/>
            <a:ext cx="587375" cy="152400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17" name="Rectangle 13"/>
          <p:cNvSpPr>
            <a:spLocks noChangeArrowheads="1"/>
          </p:cNvSpPr>
          <p:nvPr/>
        </p:nvSpPr>
        <p:spPr bwMode="auto">
          <a:xfrm>
            <a:off x="5334000" y="4343400"/>
            <a:ext cx="152400" cy="152400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18" name="Rectangle 14"/>
          <p:cNvSpPr>
            <a:spLocks noChangeArrowheads="1"/>
          </p:cNvSpPr>
          <p:nvPr/>
        </p:nvSpPr>
        <p:spPr bwMode="auto">
          <a:xfrm>
            <a:off x="5105400" y="4162425"/>
            <a:ext cx="228600" cy="533400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19" name="Rectangle 15"/>
          <p:cNvSpPr>
            <a:spLocks noChangeArrowheads="1"/>
          </p:cNvSpPr>
          <p:nvPr/>
        </p:nvSpPr>
        <p:spPr bwMode="auto">
          <a:xfrm flipH="1">
            <a:off x="5468938" y="3540125"/>
            <a:ext cx="609600" cy="1089025"/>
          </a:xfrm>
          <a:prstGeom prst="rect">
            <a:avLst/>
          </a:prstGeom>
          <a:solidFill>
            <a:srgbClr val="66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20" name="Rectangle 16"/>
          <p:cNvSpPr>
            <a:spLocks noChangeArrowheads="1"/>
          </p:cNvSpPr>
          <p:nvPr/>
        </p:nvSpPr>
        <p:spPr bwMode="auto">
          <a:xfrm>
            <a:off x="4572000" y="3692525"/>
            <a:ext cx="895350" cy="152400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21" name="Rectangle 17"/>
          <p:cNvSpPr>
            <a:spLocks noChangeArrowheads="1"/>
          </p:cNvSpPr>
          <p:nvPr/>
        </p:nvSpPr>
        <p:spPr bwMode="auto">
          <a:xfrm>
            <a:off x="5943600" y="4040188"/>
            <a:ext cx="304800" cy="152400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22" name="Rectangle 18"/>
          <p:cNvSpPr>
            <a:spLocks noChangeArrowheads="1"/>
          </p:cNvSpPr>
          <p:nvPr/>
        </p:nvSpPr>
        <p:spPr bwMode="auto">
          <a:xfrm>
            <a:off x="6411913" y="4003675"/>
            <a:ext cx="228600" cy="152400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23" name="Rectangle 19"/>
          <p:cNvSpPr>
            <a:spLocks noChangeArrowheads="1"/>
          </p:cNvSpPr>
          <p:nvPr/>
        </p:nvSpPr>
        <p:spPr bwMode="auto">
          <a:xfrm>
            <a:off x="6477000" y="4114800"/>
            <a:ext cx="152400" cy="381000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24" name="Rectangle 20"/>
          <p:cNvSpPr>
            <a:spLocks noChangeArrowheads="1"/>
          </p:cNvSpPr>
          <p:nvPr/>
        </p:nvSpPr>
        <p:spPr bwMode="auto">
          <a:xfrm>
            <a:off x="6554788" y="4360863"/>
            <a:ext cx="303212" cy="134937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25" name="Rectangle 21"/>
          <p:cNvSpPr>
            <a:spLocks noChangeArrowheads="1"/>
          </p:cNvSpPr>
          <p:nvPr/>
        </p:nvSpPr>
        <p:spPr bwMode="auto">
          <a:xfrm>
            <a:off x="6400800" y="4935538"/>
            <a:ext cx="457200" cy="169862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26" name="Rectangle 22"/>
          <p:cNvSpPr>
            <a:spLocks noChangeArrowheads="1"/>
          </p:cNvSpPr>
          <p:nvPr/>
        </p:nvSpPr>
        <p:spPr bwMode="auto">
          <a:xfrm flipH="1">
            <a:off x="6805613" y="4198938"/>
            <a:ext cx="533400" cy="1066800"/>
          </a:xfrm>
          <a:prstGeom prst="rect">
            <a:avLst/>
          </a:prstGeom>
          <a:solidFill>
            <a:schemeClr val="accent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27" name="Rectangle 23"/>
          <p:cNvSpPr>
            <a:spLocks noChangeArrowheads="1"/>
          </p:cNvSpPr>
          <p:nvPr/>
        </p:nvSpPr>
        <p:spPr bwMode="auto">
          <a:xfrm>
            <a:off x="2819400" y="4402138"/>
            <a:ext cx="381000" cy="93662"/>
          </a:xfrm>
          <a:prstGeom prst="rect">
            <a:avLst/>
          </a:prstGeom>
          <a:solidFill>
            <a:srgbClr val="FF99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28" name="Rectangle 24"/>
          <p:cNvSpPr>
            <a:spLocks noChangeArrowheads="1"/>
          </p:cNvSpPr>
          <p:nvPr/>
        </p:nvSpPr>
        <p:spPr bwMode="auto">
          <a:xfrm>
            <a:off x="2760663" y="4378325"/>
            <a:ext cx="152400" cy="1905000"/>
          </a:xfrm>
          <a:prstGeom prst="rect">
            <a:avLst/>
          </a:prstGeom>
          <a:solidFill>
            <a:srgbClr val="FF99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29" name="Rectangle 25"/>
          <p:cNvSpPr>
            <a:spLocks noChangeArrowheads="1"/>
          </p:cNvSpPr>
          <p:nvPr/>
        </p:nvSpPr>
        <p:spPr bwMode="auto">
          <a:xfrm>
            <a:off x="8382000" y="5715000"/>
            <a:ext cx="152400" cy="457200"/>
          </a:xfrm>
          <a:prstGeom prst="rect">
            <a:avLst/>
          </a:prstGeom>
          <a:solidFill>
            <a:srgbClr val="FF99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30" name="Rectangle 26"/>
          <p:cNvSpPr>
            <a:spLocks noChangeArrowheads="1"/>
          </p:cNvSpPr>
          <p:nvPr/>
        </p:nvSpPr>
        <p:spPr bwMode="auto">
          <a:xfrm>
            <a:off x="8229600" y="5640388"/>
            <a:ext cx="304800" cy="150812"/>
          </a:xfrm>
          <a:prstGeom prst="rect">
            <a:avLst/>
          </a:prstGeom>
          <a:solidFill>
            <a:srgbClr val="FF99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31" name="Rectangle 27"/>
          <p:cNvSpPr>
            <a:spLocks noChangeArrowheads="1"/>
          </p:cNvSpPr>
          <p:nvPr/>
        </p:nvSpPr>
        <p:spPr bwMode="auto">
          <a:xfrm>
            <a:off x="2590800" y="6019800"/>
            <a:ext cx="5867400" cy="117475"/>
          </a:xfrm>
          <a:prstGeom prst="rect">
            <a:avLst/>
          </a:prstGeom>
          <a:solidFill>
            <a:srgbClr val="FF99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32" name="Rectangle 28"/>
          <p:cNvSpPr>
            <a:spLocks noChangeArrowheads="1"/>
          </p:cNvSpPr>
          <p:nvPr/>
        </p:nvSpPr>
        <p:spPr bwMode="auto">
          <a:xfrm flipH="1">
            <a:off x="3082925" y="3563938"/>
            <a:ext cx="457200" cy="1066800"/>
          </a:xfrm>
          <a:prstGeom prst="rect">
            <a:avLst/>
          </a:prstGeom>
          <a:solidFill>
            <a:srgbClr val="FF99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33" name="Rectangle 29"/>
          <p:cNvSpPr>
            <a:spLocks noChangeArrowheads="1"/>
          </p:cNvSpPr>
          <p:nvPr/>
        </p:nvSpPr>
        <p:spPr bwMode="auto">
          <a:xfrm>
            <a:off x="2590800" y="4114800"/>
            <a:ext cx="533400" cy="152400"/>
          </a:xfrm>
          <a:prstGeom prst="rect">
            <a:avLst/>
          </a:prstGeom>
          <a:solidFill>
            <a:srgbClr val="FF99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34" name="Rectangle 30"/>
          <p:cNvSpPr>
            <a:spLocks noChangeArrowheads="1"/>
          </p:cNvSpPr>
          <p:nvPr/>
        </p:nvSpPr>
        <p:spPr bwMode="auto">
          <a:xfrm>
            <a:off x="2590800" y="4114800"/>
            <a:ext cx="152400" cy="1905000"/>
          </a:xfrm>
          <a:prstGeom prst="rect">
            <a:avLst/>
          </a:prstGeom>
          <a:solidFill>
            <a:srgbClr val="FF99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35" name="Rectangle 31"/>
          <p:cNvSpPr>
            <a:spLocks noChangeArrowheads="1"/>
          </p:cNvSpPr>
          <p:nvPr/>
        </p:nvSpPr>
        <p:spPr bwMode="auto">
          <a:xfrm>
            <a:off x="8874125" y="4824413"/>
            <a:ext cx="304800" cy="150812"/>
          </a:xfrm>
          <a:prstGeom prst="rect">
            <a:avLst/>
          </a:prstGeom>
          <a:solidFill>
            <a:srgbClr val="FF99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36" name="Rectangle 32"/>
          <p:cNvSpPr>
            <a:spLocks noChangeArrowheads="1"/>
          </p:cNvSpPr>
          <p:nvPr/>
        </p:nvSpPr>
        <p:spPr bwMode="auto">
          <a:xfrm>
            <a:off x="9026525" y="4848225"/>
            <a:ext cx="152400" cy="1400175"/>
          </a:xfrm>
          <a:prstGeom prst="rect">
            <a:avLst/>
          </a:prstGeom>
          <a:solidFill>
            <a:srgbClr val="FF99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37" name="Rectangle 33"/>
          <p:cNvSpPr>
            <a:spLocks noChangeArrowheads="1"/>
          </p:cNvSpPr>
          <p:nvPr/>
        </p:nvSpPr>
        <p:spPr bwMode="auto">
          <a:xfrm>
            <a:off x="2819400" y="6154738"/>
            <a:ext cx="6324600" cy="152400"/>
          </a:xfrm>
          <a:prstGeom prst="rect">
            <a:avLst/>
          </a:prstGeom>
          <a:solidFill>
            <a:srgbClr val="FF99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38" name="Rectangle 34"/>
          <p:cNvSpPr>
            <a:spLocks noChangeArrowheads="1"/>
          </p:cNvSpPr>
          <p:nvPr/>
        </p:nvSpPr>
        <p:spPr bwMode="auto">
          <a:xfrm>
            <a:off x="8188325" y="4683125"/>
            <a:ext cx="533400" cy="131763"/>
          </a:xfrm>
          <a:prstGeom prst="rect">
            <a:avLst/>
          </a:prstGeom>
          <a:solidFill>
            <a:srgbClr val="FF99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39" name="Rectangle 35"/>
          <p:cNvSpPr>
            <a:spLocks noChangeArrowheads="1"/>
          </p:cNvSpPr>
          <p:nvPr/>
        </p:nvSpPr>
        <p:spPr bwMode="auto">
          <a:xfrm flipH="1">
            <a:off x="8739188" y="4572000"/>
            <a:ext cx="228600" cy="609600"/>
          </a:xfrm>
          <a:prstGeom prst="rect">
            <a:avLst/>
          </a:prstGeom>
          <a:solidFill>
            <a:srgbClr val="FF99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40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Single-Clock-Cycle Diagram: </a:t>
            </a:r>
            <a:r>
              <a:rPr lang="en-US" sz="3200" dirty="0" smtClean="0"/>
              <a:t>Clock </a:t>
            </a:r>
            <a:r>
              <a:rPr lang="en-US" sz="3200" dirty="0"/>
              <a:t>Cycle 5</a:t>
            </a:r>
          </a:p>
        </p:txBody>
      </p:sp>
      <p:sp>
        <p:nvSpPr>
          <p:cNvPr id="405541" name="Rectangle 37"/>
          <p:cNvSpPr>
            <a:spLocks noChangeArrowheads="1"/>
          </p:cNvSpPr>
          <p:nvPr/>
        </p:nvSpPr>
        <p:spPr bwMode="auto">
          <a:xfrm>
            <a:off x="44958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42" name="Rectangle 38"/>
          <p:cNvSpPr>
            <a:spLocks noChangeArrowheads="1"/>
          </p:cNvSpPr>
          <p:nvPr/>
        </p:nvSpPr>
        <p:spPr bwMode="auto">
          <a:xfrm>
            <a:off x="4521200" y="2209800"/>
            <a:ext cx="76200" cy="3810000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43" name="Rectangle 39"/>
          <p:cNvSpPr>
            <a:spLocks noChangeArrowheads="1"/>
          </p:cNvSpPr>
          <p:nvPr/>
        </p:nvSpPr>
        <p:spPr bwMode="auto">
          <a:xfrm>
            <a:off x="4570413" y="2201863"/>
            <a:ext cx="76200" cy="3810000"/>
          </a:xfrm>
          <a:prstGeom prst="rect">
            <a:avLst/>
          </a:prstGeom>
          <a:solidFill>
            <a:srgbClr val="00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pic>
        <p:nvPicPr>
          <p:cNvPr id="405544" name="Picture 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33550"/>
            <a:ext cx="9140825" cy="45148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</p:pic>
      <p:sp>
        <p:nvSpPr>
          <p:cNvPr id="405545" name="Rectangle 41"/>
          <p:cNvSpPr>
            <a:spLocks noChangeArrowheads="1"/>
          </p:cNvSpPr>
          <p:nvPr/>
        </p:nvSpPr>
        <p:spPr bwMode="auto">
          <a:xfrm>
            <a:off x="6248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46" name="Rectangle 42"/>
          <p:cNvSpPr>
            <a:spLocks noChangeArrowheads="1"/>
          </p:cNvSpPr>
          <p:nvPr/>
        </p:nvSpPr>
        <p:spPr bwMode="auto">
          <a:xfrm>
            <a:off x="6256338" y="2209800"/>
            <a:ext cx="76200" cy="3810000"/>
          </a:xfrm>
          <a:prstGeom prst="rect">
            <a:avLst/>
          </a:prstGeom>
          <a:solidFill>
            <a:srgbClr val="66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47" name="Rectangle 43"/>
          <p:cNvSpPr>
            <a:spLocks noChangeArrowheads="1"/>
          </p:cNvSpPr>
          <p:nvPr/>
        </p:nvSpPr>
        <p:spPr bwMode="auto">
          <a:xfrm>
            <a:off x="8153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48" name="Rectangle 44"/>
          <p:cNvSpPr>
            <a:spLocks noChangeArrowheads="1"/>
          </p:cNvSpPr>
          <p:nvPr/>
        </p:nvSpPr>
        <p:spPr bwMode="auto">
          <a:xfrm>
            <a:off x="8212138" y="2209800"/>
            <a:ext cx="76200" cy="3810000"/>
          </a:xfrm>
          <a:prstGeom prst="rect">
            <a:avLst/>
          </a:prstGeom>
          <a:solidFill>
            <a:srgbClr val="FF99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49" name="Rectangle 45"/>
          <p:cNvSpPr>
            <a:spLocks noChangeArrowheads="1"/>
          </p:cNvSpPr>
          <p:nvPr/>
        </p:nvSpPr>
        <p:spPr bwMode="auto">
          <a:xfrm>
            <a:off x="8153400" y="2209800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50" name="Rectangle 46"/>
          <p:cNvSpPr>
            <a:spLocks noChangeArrowheads="1"/>
          </p:cNvSpPr>
          <p:nvPr/>
        </p:nvSpPr>
        <p:spPr bwMode="auto">
          <a:xfrm>
            <a:off x="2316163" y="2192338"/>
            <a:ext cx="76200" cy="3810000"/>
          </a:xfrm>
          <a:prstGeom prst="rect">
            <a:avLst/>
          </a:prstGeom>
          <a:solidFill>
            <a:srgbClr val="FF99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800" b="1">
              <a:latin typeface="Helvetica" pitchFamily="34" charset="0"/>
            </a:endParaRPr>
          </a:p>
        </p:txBody>
      </p:sp>
      <p:sp>
        <p:nvSpPr>
          <p:cNvPr id="405551" name="Rectangle 47"/>
          <p:cNvSpPr>
            <a:spLocks noChangeArrowheads="1"/>
          </p:cNvSpPr>
          <p:nvPr/>
        </p:nvSpPr>
        <p:spPr bwMode="auto">
          <a:xfrm>
            <a:off x="2247900" y="2174875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52" name="Line 48"/>
          <p:cNvSpPr>
            <a:spLocks noChangeShapeType="1"/>
          </p:cNvSpPr>
          <p:nvPr/>
        </p:nvSpPr>
        <p:spPr bwMode="auto">
          <a:xfrm>
            <a:off x="8305800" y="1700213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53" name="Text Box 49"/>
          <p:cNvSpPr txBox="1">
            <a:spLocks noChangeArrowheads="1"/>
          </p:cNvSpPr>
          <p:nvPr/>
        </p:nvSpPr>
        <p:spPr bwMode="auto">
          <a:xfrm>
            <a:off x="8458200" y="1416050"/>
            <a:ext cx="500063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LW</a:t>
            </a:r>
          </a:p>
        </p:txBody>
      </p:sp>
      <p:sp>
        <p:nvSpPr>
          <p:cNvPr id="405554" name="Rectangle 50"/>
          <p:cNvSpPr>
            <a:spLocks noChangeArrowheads="1"/>
          </p:cNvSpPr>
          <p:nvPr/>
        </p:nvSpPr>
        <p:spPr bwMode="auto">
          <a:xfrm>
            <a:off x="6318250" y="2209800"/>
            <a:ext cx="76200" cy="3810000"/>
          </a:xfrm>
          <a:prstGeom prst="rect">
            <a:avLst/>
          </a:prstGeom>
          <a:solidFill>
            <a:schemeClr val="accent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55" name="Line 51"/>
          <p:cNvSpPr>
            <a:spLocks noChangeShapeType="1"/>
          </p:cNvSpPr>
          <p:nvPr/>
        </p:nvSpPr>
        <p:spPr bwMode="auto">
          <a:xfrm>
            <a:off x="6553200" y="1700213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56" name="Text Box 52"/>
          <p:cNvSpPr txBox="1">
            <a:spLocks noChangeArrowheads="1"/>
          </p:cNvSpPr>
          <p:nvPr/>
        </p:nvSpPr>
        <p:spPr bwMode="auto">
          <a:xfrm>
            <a:off x="6929438" y="1416050"/>
            <a:ext cx="511175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SW</a:t>
            </a:r>
          </a:p>
        </p:txBody>
      </p:sp>
      <p:sp>
        <p:nvSpPr>
          <p:cNvPr id="405557" name="Rectangle 53"/>
          <p:cNvSpPr>
            <a:spLocks noChangeArrowheads="1"/>
          </p:cNvSpPr>
          <p:nvPr/>
        </p:nvSpPr>
        <p:spPr bwMode="auto">
          <a:xfrm>
            <a:off x="2325688" y="2181225"/>
            <a:ext cx="76200" cy="3810000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58" name="Rectangle 54"/>
          <p:cNvSpPr>
            <a:spLocks noChangeArrowheads="1"/>
          </p:cNvSpPr>
          <p:nvPr/>
        </p:nvSpPr>
        <p:spPr bwMode="auto">
          <a:xfrm>
            <a:off x="6248400" y="2187575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59" name="Line 55"/>
          <p:cNvSpPr>
            <a:spLocks noChangeShapeType="1"/>
          </p:cNvSpPr>
          <p:nvPr/>
        </p:nvSpPr>
        <p:spPr bwMode="auto">
          <a:xfrm>
            <a:off x="4800600" y="1711325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60" name="Text Box 56"/>
          <p:cNvSpPr txBox="1">
            <a:spLocks noChangeArrowheads="1"/>
          </p:cNvSpPr>
          <p:nvPr/>
        </p:nvSpPr>
        <p:spPr bwMode="auto">
          <a:xfrm>
            <a:off x="5121275" y="1416050"/>
            <a:ext cx="622300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ADD</a:t>
            </a:r>
          </a:p>
        </p:txBody>
      </p:sp>
      <p:sp>
        <p:nvSpPr>
          <p:cNvPr id="405561" name="Line 57"/>
          <p:cNvSpPr>
            <a:spLocks noChangeShapeType="1"/>
          </p:cNvSpPr>
          <p:nvPr/>
        </p:nvSpPr>
        <p:spPr bwMode="auto">
          <a:xfrm>
            <a:off x="2895600" y="1711325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62" name="Text Box 58"/>
          <p:cNvSpPr txBox="1">
            <a:spLocks noChangeArrowheads="1"/>
          </p:cNvSpPr>
          <p:nvPr/>
        </p:nvSpPr>
        <p:spPr bwMode="auto">
          <a:xfrm>
            <a:off x="3221038" y="1416050"/>
            <a:ext cx="611187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SUB</a:t>
            </a:r>
          </a:p>
        </p:txBody>
      </p:sp>
      <p:sp>
        <p:nvSpPr>
          <p:cNvPr id="405563" name="Rectangle 59"/>
          <p:cNvSpPr>
            <a:spLocks noChangeArrowheads="1"/>
          </p:cNvSpPr>
          <p:nvPr/>
        </p:nvSpPr>
        <p:spPr bwMode="auto">
          <a:xfrm>
            <a:off x="2252663" y="2173288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5564" name="Rectangle 60"/>
          <p:cNvSpPr>
            <a:spLocks noChangeArrowheads="1"/>
          </p:cNvSpPr>
          <p:nvPr/>
        </p:nvSpPr>
        <p:spPr bwMode="auto">
          <a:xfrm>
            <a:off x="4495800" y="2189163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ChangeArrowheads="1"/>
          </p:cNvSpPr>
          <p:nvPr/>
        </p:nvSpPr>
        <p:spPr bwMode="auto">
          <a:xfrm>
            <a:off x="4648200" y="5638800"/>
            <a:ext cx="1600200" cy="152400"/>
          </a:xfrm>
          <a:prstGeom prst="rect">
            <a:avLst/>
          </a:prstGeom>
          <a:solidFill>
            <a:srgbClr val="FFFF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6531" name="Rectangle 3"/>
          <p:cNvSpPr>
            <a:spLocks noChangeArrowheads="1"/>
          </p:cNvSpPr>
          <p:nvPr/>
        </p:nvSpPr>
        <p:spPr bwMode="auto">
          <a:xfrm>
            <a:off x="4594225" y="4191000"/>
            <a:ext cx="587375" cy="152400"/>
          </a:xfrm>
          <a:prstGeom prst="rect">
            <a:avLst/>
          </a:prstGeom>
          <a:solidFill>
            <a:srgbClr val="FFFF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6532" name="Rectangle 4"/>
          <p:cNvSpPr>
            <a:spLocks noChangeArrowheads="1"/>
          </p:cNvSpPr>
          <p:nvPr/>
        </p:nvSpPr>
        <p:spPr bwMode="auto">
          <a:xfrm>
            <a:off x="5334000" y="4343400"/>
            <a:ext cx="152400" cy="152400"/>
          </a:xfrm>
          <a:prstGeom prst="rect">
            <a:avLst/>
          </a:prstGeom>
          <a:solidFill>
            <a:srgbClr val="FFFF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6533" name="Rectangle 5"/>
          <p:cNvSpPr>
            <a:spLocks noChangeArrowheads="1"/>
          </p:cNvSpPr>
          <p:nvPr/>
        </p:nvSpPr>
        <p:spPr bwMode="auto">
          <a:xfrm>
            <a:off x="5105400" y="4162425"/>
            <a:ext cx="228600" cy="533400"/>
          </a:xfrm>
          <a:prstGeom prst="rect">
            <a:avLst/>
          </a:prstGeom>
          <a:solidFill>
            <a:srgbClr val="FFFF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6534" name="Rectangle 6"/>
          <p:cNvSpPr>
            <a:spLocks noChangeArrowheads="1"/>
          </p:cNvSpPr>
          <p:nvPr/>
        </p:nvSpPr>
        <p:spPr bwMode="auto">
          <a:xfrm flipH="1">
            <a:off x="5468938" y="3540125"/>
            <a:ext cx="609600" cy="1089025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6535" name="Rectangle 7"/>
          <p:cNvSpPr>
            <a:spLocks noChangeArrowheads="1"/>
          </p:cNvSpPr>
          <p:nvPr/>
        </p:nvSpPr>
        <p:spPr bwMode="auto">
          <a:xfrm>
            <a:off x="5943600" y="4040188"/>
            <a:ext cx="304800" cy="152400"/>
          </a:xfrm>
          <a:prstGeom prst="rect">
            <a:avLst/>
          </a:prstGeom>
          <a:solidFill>
            <a:srgbClr val="FFFF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6536" name="Rectangle 8"/>
          <p:cNvSpPr>
            <a:spLocks noChangeArrowheads="1"/>
          </p:cNvSpPr>
          <p:nvPr/>
        </p:nvSpPr>
        <p:spPr bwMode="auto">
          <a:xfrm>
            <a:off x="6400800" y="5638800"/>
            <a:ext cx="1752600" cy="152400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6537" name="Rectangle 9"/>
          <p:cNvSpPr>
            <a:spLocks noChangeArrowheads="1"/>
          </p:cNvSpPr>
          <p:nvPr/>
        </p:nvSpPr>
        <p:spPr bwMode="auto">
          <a:xfrm>
            <a:off x="6411913" y="4003675"/>
            <a:ext cx="228600" cy="152400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6538" name="Rectangle 10"/>
          <p:cNvSpPr>
            <a:spLocks noChangeArrowheads="1"/>
          </p:cNvSpPr>
          <p:nvPr/>
        </p:nvSpPr>
        <p:spPr bwMode="auto">
          <a:xfrm>
            <a:off x="6511925" y="4114800"/>
            <a:ext cx="152400" cy="1524000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6539" name="Rectangle 11"/>
          <p:cNvSpPr>
            <a:spLocks noChangeArrowheads="1"/>
          </p:cNvSpPr>
          <p:nvPr/>
        </p:nvSpPr>
        <p:spPr bwMode="auto">
          <a:xfrm>
            <a:off x="6554788" y="5486400"/>
            <a:ext cx="1598612" cy="152400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654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Single-Clock-Cycle Diagram: </a:t>
            </a:r>
            <a:r>
              <a:rPr lang="en-US" sz="3200" dirty="0" smtClean="0"/>
              <a:t>Clock </a:t>
            </a:r>
            <a:r>
              <a:rPr lang="en-US" sz="3200" dirty="0"/>
              <a:t>Cycle 6</a:t>
            </a:r>
          </a:p>
        </p:txBody>
      </p:sp>
      <p:sp>
        <p:nvSpPr>
          <p:cNvPr id="406541" name="Rectangle 13"/>
          <p:cNvSpPr>
            <a:spLocks noChangeArrowheads="1"/>
          </p:cNvSpPr>
          <p:nvPr/>
        </p:nvSpPr>
        <p:spPr bwMode="auto">
          <a:xfrm>
            <a:off x="44958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6542" name="Rectangle 14"/>
          <p:cNvSpPr>
            <a:spLocks noChangeArrowheads="1"/>
          </p:cNvSpPr>
          <p:nvPr/>
        </p:nvSpPr>
        <p:spPr bwMode="auto">
          <a:xfrm>
            <a:off x="4554538" y="2197100"/>
            <a:ext cx="76200" cy="3810000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pic>
        <p:nvPicPr>
          <p:cNvPr id="406543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33550"/>
            <a:ext cx="9140825" cy="45148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</p:pic>
      <p:sp>
        <p:nvSpPr>
          <p:cNvPr id="406544" name="Rectangle 16"/>
          <p:cNvSpPr>
            <a:spLocks noChangeArrowheads="1"/>
          </p:cNvSpPr>
          <p:nvPr/>
        </p:nvSpPr>
        <p:spPr bwMode="auto">
          <a:xfrm>
            <a:off x="6248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6545" name="Rectangle 17"/>
          <p:cNvSpPr>
            <a:spLocks noChangeArrowheads="1"/>
          </p:cNvSpPr>
          <p:nvPr/>
        </p:nvSpPr>
        <p:spPr bwMode="auto">
          <a:xfrm>
            <a:off x="8153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6546" name="Rectangle 18"/>
          <p:cNvSpPr>
            <a:spLocks noChangeArrowheads="1"/>
          </p:cNvSpPr>
          <p:nvPr/>
        </p:nvSpPr>
        <p:spPr bwMode="auto">
          <a:xfrm>
            <a:off x="22606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6547" name="Rectangle 19"/>
          <p:cNvSpPr>
            <a:spLocks noChangeArrowheads="1"/>
          </p:cNvSpPr>
          <p:nvPr/>
        </p:nvSpPr>
        <p:spPr bwMode="auto">
          <a:xfrm>
            <a:off x="4495800" y="2184400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6548" name="Line 20"/>
          <p:cNvSpPr>
            <a:spLocks noChangeShapeType="1"/>
          </p:cNvSpPr>
          <p:nvPr/>
        </p:nvSpPr>
        <p:spPr bwMode="auto">
          <a:xfrm>
            <a:off x="8305800" y="1700213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6549" name="Text Box 21"/>
          <p:cNvSpPr txBox="1">
            <a:spLocks noChangeArrowheads="1"/>
          </p:cNvSpPr>
          <p:nvPr/>
        </p:nvSpPr>
        <p:spPr bwMode="auto">
          <a:xfrm>
            <a:off x="8453438" y="1416050"/>
            <a:ext cx="511175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SW</a:t>
            </a:r>
          </a:p>
        </p:txBody>
      </p:sp>
      <p:sp>
        <p:nvSpPr>
          <p:cNvPr id="406550" name="Rectangle 22"/>
          <p:cNvSpPr>
            <a:spLocks noChangeArrowheads="1"/>
          </p:cNvSpPr>
          <p:nvPr/>
        </p:nvSpPr>
        <p:spPr bwMode="auto">
          <a:xfrm>
            <a:off x="6318250" y="2209800"/>
            <a:ext cx="76200" cy="3810000"/>
          </a:xfrm>
          <a:prstGeom prst="rect">
            <a:avLst/>
          </a:prstGeom>
          <a:solidFill>
            <a:srgbClr val="66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6551" name="Line 23"/>
          <p:cNvSpPr>
            <a:spLocks noChangeShapeType="1"/>
          </p:cNvSpPr>
          <p:nvPr/>
        </p:nvSpPr>
        <p:spPr bwMode="auto">
          <a:xfrm>
            <a:off x="6553200" y="1700213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6552" name="Text Box 24"/>
          <p:cNvSpPr txBox="1">
            <a:spLocks noChangeArrowheads="1"/>
          </p:cNvSpPr>
          <p:nvPr/>
        </p:nvSpPr>
        <p:spPr bwMode="auto">
          <a:xfrm>
            <a:off x="6873875" y="1416050"/>
            <a:ext cx="622300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ADD</a:t>
            </a:r>
          </a:p>
        </p:txBody>
      </p:sp>
      <p:sp>
        <p:nvSpPr>
          <p:cNvPr id="406553" name="Rectangle 25"/>
          <p:cNvSpPr>
            <a:spLocks noChangeArrowheads="1"/>
          </p:cNvSpPr>
          <p:nvPr/>
        </p:nvSpPr>
        <p:spPr bwMode="auto">
          <a:xfrm>
            <a:off x="8229600" y="2209800"/>
            <a:ext cx="76200" cy="3810000"/>
          </a:xfrm>
          <a:prstGeom prst="rect">
            <a:avLst/>
          </a:prstGeom>
          <a:solidFill>
            <a:schemeClr val="accent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6554" name="Rectangle 26"/>
          <p:cNvSpPr>
            <a:spLocks noChangeArrowheads="1"/>
          </p:cNvSpPr>
          <p:nvPr/>
        </p:nvSpPr>
        <p:spPr bwMode="auto">
          <a:xfrm>
            <a:off x="6248400" y="2209800"/>
            <a:ext cx="76200" cy="3810000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6555" name="Rectangle 27"/>
          <p:cNvSpPr>
            <a:spLocks noChangeArrowheads="1"/>
          </p:cNvSpPr>
          <p:nvPr/>
        </p:nvSpPr>
        <p:spPr bwMode="auto">
          <a:xfrm>
            <a:off x="6248400" y="2187575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6556" name="Rectangle 28"/>
          <p:cNvSpPr>
            <a:spLocks noChangeArrowheads="1"/>
          </p:cNvSpPr>
          <p:nvPr/>
        </p:nvSpPr>
        <p:spPr bwMode="auto">
          <a:xfrm>
            <a:off x="8153400" y="2209800"/>
            <a:ext cx="76200" cy="3810000"/>
          </a:xfrm>
          <a:prstGeom prst="rect">
            <a:avLst/>
          </a:prstGeom>
          <a:solidFill>
            <a:srgbClr val="66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6557" name="Rectangle 29"/>
          <p:cNvSpPr>
            <a:spLocks noChangeArrowheads="1"/>
          </p:cNvSpPr>
          <p:nvPr/>
        </p:nvSpPr>
        <p:spPr bwMode="auto">
          <a:xfrm>
            <a:off x="8153400" y="2209800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6558" name="Line 30"/>
          <p:cNvSpPr>
            <a:spLocks noChangeShapeType="1"/>
          </p:cNvSpPr>
          <p:nvPr/>
        </p:nvSpPr>
        <p:spPr bwMode="auto">
          <a:xfrm>
            <a:off x="4800600" y="1700213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6559" name="Text Box 31"/>
          <p:cNvSpPr txBox="1">
            <a:spLocks noChangeArrowheads="1"/>
          </p:cNvSpPr>
          <p:nvPr/>
        </p:nvSpPr>
        <p:spPr bwMode="auto">
          <a:xfrm>
            <a:off x="5126038" y="1416050"/>
            <a:ext cx="611187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SUB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ChangeArrowheads="1"/>
          </p:cNvSpPr>
          <p:nvPr/>
        </p:nvSpPr>
        <p:spPr bwMode="auto">
          <a:xfrm>
            <a:off x="6411913" y="4003675"/>
            <a:ext cx="228600" cy="152400"/>
          </a:xfrm>
          <a:prstGeom prst="rect">
            <a:avLst/>
          </a:prstGeom>
          <a:solidFill>
            <a:srgbClr val="FFFF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7555" name="Rectangle 3"/>
          <p:cNvSpPr>
            <a:spLocks noChangeArrowheads="1"/>
          </p:cNvSpPr>
          <p:nvPr/>
        </p:nvSpPr>
        <p:spPr bwMode="auto">
          <a:xfrm>
            <a:off x="6511925" y="4114800"/>
            <a:ext cx="152400" cy="1524000"/>
          </a:xfrm>
          <a:prstGeom prst="rect">
            <a:avLst/>
          </a:prstGeom>
          <a:solidFill>
            <a:srgbClr val="FFFF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7556" name="Rectangle 4"/>
          <p:cNvSpPr>
            <a:spLocks noChangeArrowheads="1"/>
          </p:cNvSpPr>
          <p:nvPr/>
        </p:nvSpPr>
        <p:spPr bwMode="auto">
          <a:xfrm>
            <a:off x="6554788" y="5486400"/>
            <a:ext cx="1598612" cy="152400"/>
          </a:xfrm>
          <a:prstGeom prst="rect">
            <a:avLst/>
          </a:prstGeom>
          <a:solidFill>
            <a:srgbClr val="FFFF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7557" name="Rectangle 5"/>
          <p:cNvSpPr>
            <a:spLocks noChangeArrowheads="1"/>
          </p:cNvSpPr>
          <p:nvPr/>
        </p:nvSpPr>
        <p:spPr bwMode="auto">
          <a:xfrm>
            <a:off x="8228013" y="5454650"/>
            <a:ext cx="304800" cy="150813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7558" name="Rectangle 6"/>
          <p:cNvSpPr>
            <a:spLocks noChangeArrowheads="1"/>
          </p:cNvSpPr>
          <p:nvPr/>
        </p:nvSpPr>
        <p:spPr bwMode="auto">
          <a:xfrm>
            <a:off x="8382000" y="4953000"/>
            <a:ext cx="152400" cy="609600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7559" name="Rectangle 7"/>
          <p:cNvSpPr>
            <a:spLocks noChangeArrowheads="1"/>
          </p:cNvSpPr>
          <p:nvPr/>
        </p:nvSpPr>
        <p:spPr bwMode="auto">
          <a:xfrm>
            <a:off x="2819400" y="4402138"/>
            <a:ext cx="381000" cy="93662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7560" name="Rectangle 8"/>
          <p:cNvSpPr>
            <a:spLocks noChangeArrowheads="1"/>
          </p:cNvSpPr>
          <p:nvPr/>
        </p:nvSpPr>
        <p:spPr bwMode="auto">
          <a:xfrm>
            <a:off x="2760663" y="4378325"/>
            <a:ext cx="152400" cy="1905000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7561" name="Rectangle 9"/>
          <p:cNvSpPr>
            <a:spLocks noChangeArrowheads="1"/>
          </p:cNvSpPr>
          <p:nvPr/>
        </p:nvSpPr>
        <p:spPr bwMode="auto">
          <a:xfrm>
            <a:off x="8382000" y="5715000"/>
            <a:ext cx="152400" cy="412750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7562" name="Rectangle 10"/>
          <p:cNvSpPr>
            <a:spLocks noChangeArrowheads="1"/>
          </p:cNvSpPr>
          <p:nvPr/>
        </p:nvSpPr>
        <p:spPr bwMode="auto">
          <a:xfrm>
            <a:off x="8229600" y="5640388"/>
            <a:ext cx="304800" cy="150812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7563" name="Rectangle 11"/>
          <p:cNvSpPr>
            <a:spLocks noChangeArrowheads="1"/>
          </p:cNvSpPr>
          <p:nvPr/>
        </p:nvSpPr>
        <p:spPr bwMode="auto">
          <a:xfrm>
            <a:off x="2590800" y="6019800"/>
            <a:ext cx="5867400" cy="117475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7564" name="Rectangle 12"/>
          <p:cNvSpPr>
            <a:spLocks noChangeArrowheads="1"/>
          </p:cNvSpPr>
          <p:nvPr/>
        </p:nvSpPr>
        <p:spPr bwMode="auto">
          <a:xfrm flipH="1">
            <a:off x="3082925" y="3563938"/>
            <a:ext cx="457200" cy="1066800"/>
          </a:xfrm>
          <a:prstGeom prst="rect">
            <a:avLst/>
          </a:prstGeom>
          <a:solidFill>
            <a:srgbClr val="66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7565" name="Rectangle 13"/>
          <p:cNvSpPr>
            <a:spLocks noChangeArrowheads="1"/>
          </p:cNvSpPr>
          <p:nvPr/>
        </p:nvSpPr>
        <p:spPr bwMode="auto">
          <a:xfrm>
            <a:off x="2590800" y="4114800"/>
            <a:ext cx="533400" cy="152400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7566" name="Rectangle 14"/>
          <p:cNvSpPr>
            <a:spLocks noChangeArrowheads="1"/>
          </p:cNvSpPr>
          <p:nvPr/>
        </p:nvSpPr>
        <p:spPr bwMode="auto">
          <a:xfrm>
            <a:off x="2590800" y="4114800"/>
            <a:ext cx="152400" cy="1905000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7567" name="Rectangle 15"/>
          <p:cNvSpPr>
            <a:spLocks noChangeArrowheads="1"/>
          </p:cNvSpPr>
          <p:nvPr/>
        </p:nvSpPr>
        <p:spPr bwMode="auto">
          <a:xfrm>
            <a:off x="8874125" y="4824413"/>
            <a:ext cx="304800" cy="150812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7568" name="Rectangle 16"/>
          <p:cNvSpPr>
            <a:spLocks noChangeArrowheads="1"/>
          </p:cNvSpPr>
          <p:nvPr/>
        </p:nvSpPr>
        <p:spPr bwMode="auto">
          <a:xfrm>
            <a:off x="9026525" y="4848225"/>
            <a:ext cx="152400" cy="1400175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7569" name="Rectangle 17"/>
          <p:cNvSpPr>
            <a:spLocks noChangeArrowheads="1"/>
          </p:cNvSpPr>
          <p:nvPr/>
        </p:nvSpPr>
        <p:spPr bwMode="auto">
          <a:xfrm>
            <a:off x="2819400" y="6154738"/>
            <a:ext cx="6324600" cy="152400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7570" name="Rectangle 18"/>
          <p:cNvSpPr>
            <a:spLocks noChangeArrowheads="1"/>
          </p:cNvSpPr>
          <p:nvPr/>
        </p:nvSpPr>
        <p:spPr bwMode="auto">
          <a:xfrm>
            <a:off x="8458200" y="4941888"/>
            <a:ext cx="263525" cy="131762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7571" name="Rectangle 19"/>
          <p:cNvSpPr>
            <a:spLocks noChangeArrowheads="1"/>
          </p:cNvSpPr>
          <p:nvPr/>
        </p:nvSpPr>
        <p:spPr bwMode="auto">
          <a:xfrm flipH="1">
            <a:off x="8740775" y="4538663"/>
            <a:ext cx="228600" cy="609600"/>
          </a:xfrm>
          <a:prstGeom prst="rect">
            <a:avLst/>
          </a:prstGeom>
          <a:solidFill>
            <a:srgbClr val="66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7572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Single-Clock-Cycle Diagram: </a:t>
            </a:r>
            <a:r>
              <a:rPr lang="en-US" sz="3200" dirty="0" smtClean="0"/>
              <a:t>Clock </a:t>
            </a:r>
            <a:r>
              <a:rPr lang="en-US" sz="3200" dirty="0"/>
              <a:t>Cycle 7</a:t>
            </a:r>
          </a:p>
        </p:txBody>
      </p:sp>
      <p:sp>
        <p:nvSpPr>
          <p:cNvPr id="407573" name="Rectangle 21"/>
          <p:cNvSpPr>
            <a:spLocks noChangeArrowheads="1"/>
          </p:cNvSpPr>
          <p:nvPr/>
        </p:nvSpPr>
        <p:spPr bwMode="auto">
          <a:xfrm>
            <a:off x="44958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pic>
        <p:nvPicPr>
          <p:cNvPr id="407574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33550"/>
            <a:ext cx="9140825" cy="45148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</p:pic>
      <p:sp>
        <p:nvSpPr>
          <p:cNvPr id="407575" name="Rectangle 23"/>
          <p:cNvSpPr>
            <a:spLocks noChangeArrowheads="1"/>
          </p:cNvSpPr>
          <p:nvPr/>
        </p:nvSpPr>
        <p:spPr bwMode="auto">
          <a:xfrm>
            <a:off x="4554538" y="2209800"/>
            <a:ext cx="76200" cy="3810000"/>
          </a:xfrm>
          <a:prstGeom prst="rect">
            <a:avLst/>
          </a:prstGeom>
          <a:solidFill>
            <a:srgbClr val="FF99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7576" name="Rectangle 24"/>
          <p:cNvSpPr>
            <a:spLocks noChangeArrowheads="1"/>
          </p:cNvSpPr>
          <p:nvPr/>
        </p:nvSpPr>
        <p:spPr bwMode="auto">
          <a:xfrm>
            <a:off x="4495800" y="2209800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7577" name="Rectangle 25"/>
          <p:cNvSpPr>
            <a:spLocks noChangeArrowheads="1"/>
          </p:cNvSpPr>
          <p:nvPr/>
        </p:nvSpPr>
        <p:spPr bwMode="auto">
          <a:xfrm>
            <a:off x="6248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7578" name="Rectangle 26"/>
          <p:cNvSpPr>
            <a:spLocks noChangeArrowheads="1"/>
          </p:cNvSpPr>
          <p:nvPr/>
        </p:nvSpPr>
        <p:spPr bwMode="auto">
          <a:xfrm>
            <a:off x="6318250" y="2209800"/>
            <a:ext cx="76200" cy="3810000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7579" name="Rectangle 27"/>
          <p:cNvSpPr>
            <a:spLocks noChangeArrowheads="1"/>
          </p:cNvSpPr>
          <p:nvPr/>
        </p:nvSpPr>
        <p:spPr bwMode="auto">
          <a:xfrm>
            <a:off x="6248400" y="2187575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7580" name="Rectangle 28"/>
          <p:cNvSpPr>
            <a:spLocks noChangeArrowheads="1"/>
          </p:cNvSpPr>
          <p:nvPr/>
        </p:nvSpPr>
        <p:spPr bwMode="auto">
          <a:xfrm>
            <a:off x="8153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7581" name="Rectangle 29"/>
          <p:cNvSpPr>
            <a:spLocks noChangeArrowheads="1"/>
          </p:cNvSpPr>
          <p:nvPr/>
        </p:nvSpPr>
        <p:spPr bwMode="auto">
          <a:xfrm>
            <a:off x="8229600" y="2209800"/>
            <a:ext cx="76200" cy="3810000"/>
          </a:xfrm>
          <a:prstGeom prst="rect">
            <a:avLst/>
          </a:prstGeom>
          <a:solidFill>
            <a:srgbClr val="66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7582" name="Rectangle 30"/>
          <p:cNvSpPr>
            <a:spLocks noChangeArrowheads="1"/>
          </p:cNvSpPr>
          <p:nvPr/>
        </p:nvSpPr>
        <p:spPr bwMode="auto">
          <a:xfrm>
            <a:off x="22606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7583" name="Rectangle 31"/>
          <p:cNvSpPr>
            <a:spLocks noChangeArrowheads="1"/>
          </p:cNvSpPr>
          <p:nvPr/>
        </p:nvSpPr>
        <p:spPr bwMode="auto">
          <a:xfrm>
            <a:off x="2316163" y="2192338"/>
            <a:ext cx="76200" cy="3810000"/>
          </a:xfrm>
          <a:prstGeom prst="rect">
            <a:avLst/>
          </a:prstGeom>
          <a:solidFill>
            <a:srgbClr val="FF99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800" b="1">
              <a:latin typeface="Helvetica" pitchFamily="34" charset="0"/>
            </a:endParaRPr>
          </a:p>
        </p:txBody>
      </p:sp>
      <p:sp>
        <p:nvSpPr>
          <p:cNvPr id="407584" name="Rectangle 32"/>
          <p:cNvSpPr>
            <a:spLocks noChangeArrowheads="1"/>
          </p:cNvSpPr>
          <p:nvPr/>
        </p:nvSpPr>
        <p:spPr bwMode="auto">
          <a:xfrm>
            <a:off x="2247900" y="2174875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7585" name="Line 33"/>
          <p:cNvSpPr>
            <a:spLocks noChangeShapeType="1"/>
          </p:cNvSpPr>
          <p:nvPr/>
        </p:nvSpPr>
        <p:spPr bwMode="auto">
          <a:xfrm>
            <a:off x="8305800" y="17272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7586" name="Text Box 34"/>
          <p:cNvSpPr txBox="1">
            <a:spLocks noChangeArrowheads="1"/>
          </p:cNvSpPr>
          <p:nvPr/>
        </p:nvSpPr>
        <p:spPr bwMode="auto">
          <a:xfrm>
            <a:off x="8397875" y="1390650"/>
            <a:ext cx="622300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ADD</a:t>
            </a:r>
          </a:p>
        </p:txBody>
      </p:sp>
      <p:sp>
        <p:nvSpPr>
          <p:cNvPr id="407587" name="Rectangle 35"/>
          <p:cNvSpPr>
            <a:spLocks noChangeArrowheads="1"/>
          </p:cNvSpPr>
          <p:nvPr/>
        </p:nvSpPr>
        <p:spPr bwMode="auto">
          <a:xfrm>
            <a:off x="8153400" y="2209800"/>
            <a:ext cx="76200" cy="3810000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7588" name="Rectangle 36"/>
          <p:cNvSpPr>
            <a:spLocks noChangeArrowheads="1"/>
          </p:cNvSpPr>
          <p:nvPr/>
        </p:nvSpPr>
        <p:spPr bwMode="auto">
          <a:xfrm>
            <a:off x="8153400" y="2209800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800" b="1">
              <a:latin typeface="Helvetica" pitchFamily="34" charset="0"/>
            </a:endParaRPr>
          </a:p>
        </p:txBody>
      </p:sp>
      <p:sp>
        <p:nvSpPr>
          <p:cNvPr id="407589" name="Line 37"/>
          <p:cNvSpPr>
            <a:spLocks noChangeShapeType="1"/>
          </p:cNvSpPr>
          <p:nvPr/>
        </p:nvSpPr>
        <p:spPr bwMode="auto">
          <a:xfrm>
            <a:off x="6553200" y="1700213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7590" name="Text Box 38"/>
          <p:cNvSpPr txBox="1">
            <a:spLocks noChangeArrowheads="1"/>
          </p:cNvSpPr>
          <p:nvPr/>
        </p:nvSpPr>
        <p:spPr bwMode="auto">
          <a:xfrm>
            <a:off x="6878638" y="1416050"/>
            <a:ext cx="611187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SUB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ChangeArrowheads="1"/>
          </p:cNvSpPr>
          <p:nvPr/>
        </p:nvSpPr>
        <p:spPr bwMode="auto">
          <a:xfrm>
            <a:off x="8228013" y="5454650"/>
            <a:ext cx="304800" cy="150813"/>
          </a:xfrm>
          <a:prstGeom prst="rect">
            <a:avLst/>
          </a:prstGeom>
          <a:solidFill>
            <a:srgbClr val="FFFF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8579" name="Rectangle 3"/>
          <p:cNvSpPr>
            <a:spLocks noChangeArrowheads="1"/>
          </p:cNvSpPr>
          <p:nvPr/>
        </p:nvSpPr>
        <p:spPr bwMode="auto">
          <a:xfrm>
            <a:off x="8382000" y="4953000"/>
            <a:ext cx="152400" cy="609600"/>
          </a:xfrm>
          <a:prstGeom prst="rect">
            <a:avLst/>
          </a:prstGeom>
          <a:solidFill>
            <a:srgbClr val="FFFF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2819400" y="4402138"/>
            <a:ext cx="381000" cy="93662"/>
          </a:xfrm>
          <a:prstGeom prst="rect">
            <a:avLst/>
          </a:prstGeom>
          <a:solidFill>
            <a:srgbClr val="FFFF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8581" name="Rectangle 5"/>
          <p:cNvSpPr>
            <a:spLocks noChangeArrowheads="1"/>
          </p:cNvSpPr>
          <p:nvPr/>
        </p:nvSpPr>
        <p:spPr bwMode="auto">
          <a:xfrm>
            <a:off x="2760663" y="4378325"/>
            <a:ext cx="152400" cy="1905000"/>
          </a:xfrm>
          <a:prstGeom prst="rect">
            <a:avLst/>
          </a:prstGeom>
          <a:solidFill>
            <a:srgbClr val="FFFF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8582" name="Rectangle 6"/>
          <p:cNvSpPr>
            <a:spLocks noChangeArrowheads="1"/>
          </p:cNvSpPr>
          <p:nvPr/>
        </p:nvSpPr>
        <p:spPr bwMode="auto">
          <a:xfrm>
            <a:off x="8382000" y="5715000"/>
            <a:ext cx="152400" cy="412750"/>
          </a:xfrm>
          <a:prstGeom prst="rect">
            <a:avLst/>
          </a:prstGeom>
          <a:solidFill>
            <a:srgbClr val="FFFF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8583" name="Rectangle 7"/>
          <p:cNvSpPr>
            <a:spLocks noChangeArrowheads="1"/>
          </p:cNvSpPr>
          <p:nvPr/>
        </p:nvSpPr>
        <p:spPr bwMode="auto">
          <a:xfrm>
            <a:off x="8229600" y="5640388"/>
            <a:ext cx="304800" cy="150812"/>
          </a:xfrm>
          <a:prstGeom prst="rect">
            <a:avLst/>
          </a:prstGeom>
          <a:solidFill>
            <a:srgbClr val="FFFF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8584" name="Rectangle 8"/>
          <p:cNvSpPr>
            <a:spLocks noChangeArrowheads="1"/>
          </p:cNvSpPr>
          <p:nvPr/>
        </p:nvSpPr>
        <p:spPr bwMode="auto">
          <a:xfrm>
            <a:off x="2590800" y="6019800"/>
            <a:ext cx="5867400" cy="117475"/>
          </a:xfrm>
          <a:prstGeom prst="rect">
            <a:avLst/>
          </a:prstGeom>
          <a:solidFill>
            <a:srgbClr val="FFFF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8585" name="Rectangle 9"/>
          <p:cNvSpPr>
            <a:spLocks noChangeArrowheads="1"/>
          </p:cNvSpPr>
          <p:nvPr/>
        </p:nvSpPr>
        <p:spPr bwMode="auto">
          <a:xfrm flipH="1">
            <a:off x="3082925" y="3563938"/>
            <a:ext cx="457200" cy="1066800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8586" name="Rectangle 10"/>
          <p:cNvSpPr>
            <a:spLocks noChangeArrowheads="1"/>
          </p:cNvSpPr>
          <p:nvPr/>
        </p:nvSpPr>
        <p:spPr bwMode="auto">
          <a:xfrm>
            <a:off x="2590800" y="4114800"/>
            <a:ext cx="533400" cy="152400"/>
          </a:xfrm>
          <a:prstGeom prst="rect">
            <a:avLst/>
          </a:prstGeom>
          <a:solidFill>
            <a:srgbClr val="FFFF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8587" name="Rectangle 11"/>
          <p:cNvSpPr>
            <a:spLocks noChangeArrowheads="1"/>
          </p:cNvSpPr>
          <p:nvPr/>
        </p:nvSpPr>
        <p:spPr bwMode="auto">
          <a:xfrm>
            <a:off x="2590800" y="4114800"/>
            <a:ext cx="152400" cy="1905000"/>
          </a:xfrm>
          <a:prstGeom prst="rect">
            <a:avLst/>
          </a:prstGeom>
          <a:solidFill>
            <a:srgbClr val="FFFF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8588" name="Rectangle 12"/>
          <p:cNvSpPr>
            <a:spLocks noChangeArrowheads="1"/>
          </p:cNvSpPr>
          <p:nvPr/>
        </p:nvSpPr>
        <p:spPr bwMode="auto">
          <a:xfrm>
            <a:off x="8874125" y="4824413"/>
            <a:ext cx="304800" cy="150812"/>
          </a:xfrm>
          <a:prstGeom prst="rect">
            <a:avLst/>
          </a:prstGeom>
          <a:solidFill>
            <a:srgbClr val="FFFF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8589" name="Rectangle 13"/>
          <p:cNvSpPr>
            <a:spLocks noChangeArrowheads="1"/>
          </p:cNvSpPr>
          <p:nvPr/>
        </p:nvSpPr>
        <p:spPr bwMode="auto">
          <a:xfrm>
            <a:off x="9026525" y="4848225"/>
            <a:ext cx="152400" cy="1400175"/>
          </a:xfrm>
          <a:prstGeom prst="rect">
            <a:avLst/>
          </a:prstGeom>
          <a:solidFill>
            <a:srgbClr val="FFFF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8590" name="Rectangle 14"/>
          <p:cNvSpPr>
            <a:spLocks noChangeArrowheads="1"/>
          </p:cNvSpPr>
          <p:nvPr/>
        </p:nvSpPr>
        <p:spPr bwMode="auto">
          <a:xfrm>
            <a:off x="2819400" y="6154738"/>
            <a:ext cx="6324600" cy="152400"/>
          </a:xfrm>
          <a:prstGeom prst="rect">
            <a:avLst/>
          </a:prstGeom>
          <a:solidFill>
            <a:srgbClr val="FFFF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8591" name="Rectangle 15"/>
          <p:cNvSpPr>
            <a:spLocks noChangeArrowheads="1"/>
          </p:cNvSpPr>
          <p:nvPr/>
        </p:nvSpPr>
        <p:spPr bwMode="auto">
          <a:xfrm>
            <a:off x="8153400" y="4903788"/>
            <a:ext cx="263525" cy="131762"/>
          </a:xfrm>
          <a:prstGeom prst="rect">
            <a:avLst/>
          </a:prstGeom>
          <a:solidFill>
            <a:srgbClr val="FFFF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8592" name="Rectangle 16"/>
          <p:cNvSpPr>
            <a:spLocks noChangeArrowheads="1"/>
          </p:cNvSpPr>
          <p:nvPr/>
        </p:nvSpPr>
        <p:spPr bwMode="auto">
          <a:xfrm flipH="1">
            <a:off x="8740775" y="4538663"/>
            <a:ext cx="228600" cy="609600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8593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Single-Clock-Cycle Diagram: </a:t>
            </a:r>
            <a:r>
              <a:rPr lang="en-US" sz="3200" dirty="0" smtClean="0"/>
              <a:t>Clock </a:t>
            </a:r>
            <a:r>
              <a:rPr lang="en-US" sz="3200" dirty="0"/>
              <a:t>Cycle 8</a:t>
            </a:r>
          </a:p>
        </p:txBody>
      </p:sp>
      <p:sp>
        <p:nvSpPr>
          <p:cNvPr id="408594" name="Rectangle 18"/>
          <p:cNvSpPr>
            <a:spLocks noChangeArrowheads="1"/>
          </p:cNvSpPr>
          <p:nvPr/>
        </p:nvSpPr>
        <p:spPr bwMode="auto">
          <a:xfrm>
            <a:off x="44958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pic>
        <p:nvPicPr>
          <p:cNvPr id="408595" name="Picture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1733550"/>
            <a:ext cx="9140825" cy="45148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</p:pic>
      <p:sp>
        <p:nvSpPr>
          <p:cNvPr id="408596" name="Rectangle 20"/>
          <p:cNvSpPr>
            <a:spLocks noChangeArrowheads="1"/>
          </p:cNvSpPr>
          <p:nvPr/>
        </p:nvSpPr>
        <p:spPr bwMode="auto">
          <a:xfrm>
            <a:off x="4554538" y="2209800"/>
            <a:ext cx="76200" cy="3810000"/>
          </a:xfrm>
          <a:prstGeom prst="rect">
            <a:avLst/>
          </a:prstGeom>
          <a:solidFill>
            <a:srgbClr val="FF99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8597" name="Rectangle 21"/>
          <p:cNvSpPr>
            <a:spLocks noChangeArrowheads="1"/>
          </p:cNvSpPr>
          <p:nvPr/>
        </p:nvSpPr>
        <p:spPr bwMode="auto">
          <a:xfrm>
            <a:off x="4495800" y="2209800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8598" name="Rectangle 22"/>
          <p:cNvSpPr>
            <a:spLocks noChangeArrowheads="1"/>
          </p:cNvSpPr>
          <p:nvPr/>
        </p:nvSpPr>
        <p:spPr bwMode="auto">
          <a:xfrm>
            <a:off x="6248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8599" name="Rectangle 23"/>
          <p:cNvSpPr>
            <a:spLocks noChangeArrowheads="1"/>
          </p:cNvSpPr>
          <p:nvPr/>
        </p:nvSpPr>
        <p:spPr bwMode="auto">
          <a:xfrm>
            <a:off x="6248400" y="2187575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8600" name="Rectangle 24"/>
          <p:cNvSpPr>
            <a:spLocks noChangeArrowheads="1"/>
          </p:cNvSpPr>
          <p:nvPr/>
        </p:nvSpPr>
        <p:spPr bwMode="auto">
          <a:xfrm>
            <a:off x="8153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8601" name="Rectangle 25"/>
          <p:cNvSpPr>
            <a:spLocks noChangeArrowheads="1"/>
          </p:cNvSpPr>
          <p:nvPr/>
        </p:nvSpPr>
        <p:spPr bwMode="auto">
          <a:xfrm>
            <a:off x="8229600" y="2209800"/>
            <a:ext cx="76200" cy="3810000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8602" name="Rectangle 26"/>
          <p:cNvSpPr>
            <a:spLocks noChangeArrowheads="1"/>
          </p:cNvSpPr>
          <p:nvPr/>
        </p:nvSpPr>
        <p:spPr bwMode="auto">
          <a:xfrm>
            <a:off x="22606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8603" name="Rectangle 27"/>
          <p:cNvSpPr>
            <a:spLocks noChangeArrowheads="1"/>
          </p:cNvSpPr>
          <p:nvPr/>
        </p:nvSpPr>
        <p:spPr bwMode="auto">
          <a:xfrm>
            <a:off x="2316163" y="2192338"/>
            <a:ext cx="76200" cy="3810000"/>
          </a:xfrm>
          <a:prstGeom prst="rect">
            <a:avLst/>
          </a:prstGeom>
          <a:solidFill>
            <a:srgbClr val="FF99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800" b="1">
              <a:latin typeface="Helvetica" pitchFamily="34" charset="0"/>
            </a:endParaRPr>
          </a:p>
        </p:txBody>
      </p:sp>
      <p:sp>
        <p:nvSpPr>
          <p:cNvPr id="408604" name="Rectangle 28"/>
          <p:cNvSpPr>
            <a:spLocks noChangeArrowheads="1"/>
          </p:cNvSpPr>
          <p:nvPr/>
        </p:nvSpPr>
        <p:spPr bwMode="auto">
          <a:xfrm>
            <a:off x="2247900" y="2174875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8605" name="Line 29"/>
          <p:cNvSpPr>
            <a:spLocks noChangeShapeType="1"/>
          </p:cNvSpPr>
          <p:nvPr/>
        </p:nvSpPr>
        <p:spPr bwMode="auto">
          <a:xfrm>
            <a:off x="8305800" y="17272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8606" name="Text Box 30"/>
          <p:cNvSpPr txBox="1">
            <a:spLocks noChangeArrowheads="1"/>
          </p:cNvSpPr>
          <p:nvPr/>
        </p:nvSpPr>
        <p:spPr bwMode="auto">
          <a:xfrm>
            <a:off x="8402638" y="1390650"/>
            <a:ext cx="611187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SUB</a:t>
            </a:r>
          </a:p>
        </p:txBody>
      </p:sp>
      <p:sp>
        <p:nvSpPr>
          <p:cNvPr id="408607" name="Rectangle 31"/>
          <p:cNvSpPr>
            <a:spLocks noChangeArrowheads="1"/>
          </p:cNvSpPr>
          <p:nvPr/>
        </p:nvSpPr>
        <p:spPr bwMode="auto">
          <a:xfrm>
            <a:off x="8153400" y="2171700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800" b="1"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174038" cy="9906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dirty="0" smtClean="0"/>
              <a:t>Pipelined </a:t>
            </a:r>
            <a:r>
              <a:rPr lang="en-US" dirty="0"/>
              <a:t>vs. </a:t>
            </a:r>
            <a:r>
              <a:rPr lang="en-US" dirty="0" smtClean="0"/>
              <a:t>Single-Cycle</a:t>
            </a:r>
            <a:endParaRPr lang="en-US" dirty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772400" cy="41148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i="1" dirty="0">
              <a:latin typeface="Times New Roman" pitchFamily="18" charset="0"/>
            </a:endParaRPr>
          </a:p>
        </p:txBody>
      </p:sp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2254250" y="3460750"/>
            <a:ext cx="6638925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0585" name="Rectangle 9"/>
          <p:cNvSpPr>
            <a:spLocks noChangeArrowheads="1"/>
          </p:cNvSpPr>
          <p:nvPr/>
        </p:nvSpPr>
        <p:spPr bwMode="auto">
          <a:xfrm>
            <a:off x="2498725" y="2579688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I</a:t>
            </a:r>
            <a:endParaRPr lang="en-US" sz="1600"/>
          </a:p>
        </p:txBody>
      </p:sp>
      <p:sp>
        <p:nvSpPr>
          <p:cNvPr id="280586" name="Rectangle 10"/>
          <p:cNvSpPr>
            <a:spLocks noChangeArrowheads="1"/>
          </p:cNvSpPr>
          <p:nvPr/>
        </p:nvSpPr>
        <p:spPr bwMode="auto">
          <a:xfrm>
            <a:off x="2528888" y="2579688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n</a:t>
            </a:r>
            <a:endParaRPr lang="en-US" sz="1600"/>
          </a:p>
        </p:txBody>
      </p:sp>
      <p:sp>
        <p:nvSpPr>
          <p:cNvPr id="280587" name="Rectangle 11"/>
          <p:cNvSpPr>
            <a:spLocks noChangeArrowheads="1"/>
          </p:cNvSpPr>
          <p:nvPr/>
        </p:nvSpPr>
        <p:spPr bwMode="auto">
          <a:xfrm>
            <a:off x="2587625" y="2579688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s</a:t>
            </a:r>
            <a:endParaRPr lang="en-US" sz="1600"/>
          </a:p>
        </p:txBody>
      </p:sp>
      <p:sp>
        <p:nvSpPr>
          <p:cNvPr id="280588" name="Rectangle 12"/>
          <p:cNvSpPr>
            <a:spLocks noChangeArrowheads="1"/>
          </p:cNvSpPr>
          <p:nvPr/>
        </p:nvSpPr>
        <p:spPr bwMode="auto">
          <a:xfrm>
            <a:off x="2643188" y="2579688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t</a:t>
            </a:r>
            <a:endParaRPr lang="en-US" sz="1600"/>
          </a:p>
        </p:txBody>
      </p:sp>
      <p:sp>
        <p:nvSpPr>
          <p:cNvPr id="280589" name="Rectangle 13"/>
          <p:cNvSpPr>
            <a:spLocks noChangeArrowheads="1"/>
          </p:cNvSpPr>
          <p:nvPr/>
        </p:nvSpPr>
        <p:spPr bwMode="auto">
          <a:xfrm>
            <a:off x="2673350" y="2579688"/>
            <a:ext cx="381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r</a:t>
            </a:r>
            <a:endParaRPr lang="en-US" sz="1600"/>
          </a:p>
        </p:txBody>
      </p:sp>
      <p:sp>
        <p:nvSpPr>
          <p:cNvPr id="280590" name="Rectangle 14"/>
          <p:cNvSpPr>
            <a:spLocks noChangeArrowheads="1"/>
          </p:cNvSpPr>
          <p:nvPr/>
        </p:nvSpPr>
        <p:spPr bwMode="auto">
          <a:xfrm>
            <a:off x="2706688" y="2579688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u</a:t>
            </a:r>
            <a:endParaRPr lang="en-US" sz="1600"/>
          </a:p>
        </p:txBody>
      </p:sp>
      <p:sp>
        <p:nvSpPr>
          <p:cNvPr id="280591" name="Rectangle 15"/>
          <p:cNvSpPr>
            <a:spLocks noChangeArrowheads="1"/>
          </p:cNvSpPr>
          <p:nvPr/>
        </p:nvSpPr>
        <p:spPr bwMode="auto">
          <a:xfrm>
            <a:off x="2770188" y="2579688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c</a:t>
            </a:r>
            <a:endParaRPr lang="en-US" sz="1600"/>
          </a:p>
        </p:txBody>
      </p:sp>
      <p:sp>
        <p:nvSpPr>
          <p:cNvPr id="280592" name="Rectangle 16"/>
          <p:cNvSpPr>
            <a:spLocks noChangeArrowheads="1"/>
          </p:cNvSpPr>
          <p:nvPr/>
        </p:nvSpPr>
        <p:spPr bwMode="auto">
          <a:xfrm>
            <a:off x="2820988" y="2579688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t</a:t>
            </a:r>
            <a:endParaRPr lang="en-US" sz="1600"/>
          </a:p>
        </p:txBody>
      </p:sp>
      <p:sp>
        <p:nvSpPr>
          <p:cNvPr id="280593" name="Rectangle 17"/>
          <p:cNvSpPr>
            <a:spLocks noChangeArrowheads="1"/>
          </p:cNvSpPr>
          <p:nvPr/>
        </p:nvSpPr>
        <p:spPr bwMode="auto">
          <a:xfrm>
            <a:off x="2851150" y="2579688"/>
            <a:ext cx="254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i</a:t>
            </a:r>
            <a:endParaRPr lang="en-US" sz="1600"/>
          </a:p>
        </p:txBody>
      </p:sp>
      <p:sp>
        <p:nvSpPr>
          <p:cNvPr id="280594" name="Rectangle 18"/>
          <p:cNvSpPr>
            <a:spLocks noChangeArrowheads="1"/>
          </p:cNvSpPr>
          <p:nvPr/>
        </p:nvSpPr>
        <p:spPr bwMode="auto">
          <a:xfrm>
            <a:off x="2876550" y="2579688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o</a:t>
            </a:r>
            <a:endParaRPr lang="en-US" sz="1600"/>
          </a:p>
        </p:txBody>
      </p:sp>
      <p:sp>
        <p:nvSpPr>
          <p:cNvPr id="280595" name="Rectangle 19"/>
          <p:cNvSpPr>
            <a:spLocks noChangeArrowheads="1"/>
          </p:cNvSpPr>
          <p:nvPr/>
        </p:nvSpPr>
        <p:spPr bwMode="auto">
          <a:xfrm>
            <a:off x="2936875" y="2579688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n</a:t>
            </a:r>
            <a:endParaRPr lang="en-US" sz="1600"/>
          </a:p>
        </p:txBody>
      </p:sp>
      <p:sp>
        <p:nvSpPr>
          <p:cNvPr id="280596" name="Rectangle 20"/>
          <p:cNvSpPr>
            <a:spLocks noChangeArrowheads="1"/>
          </p:cNvSpPr>
          <p:nvPr/>
        </p:nvSpPr>
        <p:spPr bwMode="auto">
          <a:xfrm>
            <a:off x="2995613" y="3063875"/>
            <a:ext cx="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600"/>
          </a:p>
        </p:txBody>
      </p:sp>
      <p:sp>
        <p:nvSpPr>
          <p:cNvPr id="280597" name="Rectangle 21"/>
          <p:cNvSpPr>
            <a:spLocks noChangeArrowheads="1"/>
          </p:cNvSpPr>
          <p:nvPr/>
        </p:nvSpPr>
        <p:spPr bwMode="auto">
          <a:xfrm>
            <a:off x="2628900" y="2709863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f</a:t>
            </a:r>
            <a:endParaRPr lang="en-US" sz="1600"/>
          </a:p>
        </p:txBody>
      </p:sp>
      <p:sp>
        <p:nvSpPr>
          <p:cNvPr id="280598" name="Rectangle 22"/>
          <p:cNvSpPr>
            <a:spLocks noChangeArrowheads="1"/>
          </p:cNvSpPr>
          <p:nvPr/>
        </p:nvSpPr>
        <p:spPr bwMode="auto">
          <a:xfrm>
            <a:off x="2659063" y="2709863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e</a:t>
            </a:r>
            <a:endParaRPr lang="en-US" sz="1600"/>
          </a:p>
        </p:txBody>
      </p:sp>
      <p:sp>
        <p:nvSpPr>
          <p:cNvPr id="280599" name="Rectangle 23"/>
          <p:cNvSpPr>
            <a:spLocks noChangeArrowheads="1"/>
          </p:cNvSpPr>
          <p:nvPr/>
        </p:nvSpPr>
        <p:spPr bwMode="auto">
          <a:xfrm>
            <a:off x="2720975" y="2709863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t</a:t>
            </a:r>
            <a:endParaRPr lang="en-US" sz="1600"/>
          </a:p>
        </p:txBody>
      </p:sp>
      <p:sp>
        <p:nvSpPr>
          <p:cNvPr id="280600" name="Rectangle 24"/>
          <p:cNvSpPr>
            <a:spLocks noChangeArrowheads="1"/>
          </p:cNvSpPr>
          <p:nvPr/>
        </p:nvSpPr>
        <p:spPr bwMode="auto">
          <a:xfrm>
            <a:off x="2751138" y="2709863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c</a:t>
            </a:r>
            <a:endParaRPr lang="en-US" sz="1600"/>
          </a:p>
        </p:txBody>
      </p:sp>
      <p:sp>
        <p:nvSpPr>
          <p:cNvPr id="280601" name="Rectangle 25"/>
          <p:cNvSpPr>
            <a:spLocks noChangeArrowheads="1"/>
          </p:cNvSpPr>
          <p:nvPr/>
        </p:nvSpPr>
        <p:spPr bwMode="auto">
          <a:xfrm>
            <a:off x="2803525" y="2709863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h</a:t>
            </a:r>
            <a:endParaRPr lang="en-US" sz="1600"/>
          </a:p>
        </p:txBody>
      </p:sp>
      <p:sp>
        <p:nvSpPr>
          <p:cNvPr id="280602" name="Freeform 26"/>
          <p:cNvSpPr>
            <a:spLocks/>
          </p:cNvSpPr>
          <p:nvPr/>
        </p:nvSpPr>
        <p:spPr bwMode="auto">
          <a:xfrm>
            <a:off x="4619625" y="2952750"/>
            <a:ext cx="63500" cy="63500"/>
          </a:xfrm>
          <a:custGeom>
            <a:avLst/>
            <a:gdLst/>
            <a:ahLst/>
            <a:cxnLst>
              <a:cxn ang="0">
                <a:pos x="0" y="40"/>
              </a:cxn>
              <a:cxn ang="0">
                <a:pos x="3" y="0"/>
              </a:cxn>
              <a:cxn ang="0">
                <a:pos x="40" y="21"/>
              </a:cxn>
              <a:cxn ang="0">
                <a:pos x="3" y="40"/>
              </a:cxn>
              <a:cxn ang="0">
                <a:pos x="3" y="40"/>
              </a:cxn>
              <a:cxn ang="0">
                <a:pos x="0" y="40"/>
              </a:cxn>
            </a:cxnLst>
            <a:rect l="0" t="0" r="r" b="b"/>
            <a:pathLst>
              <a:path w="40" h="40">
                <a:moveTo>
                  <a:pt x="0" y="40"/>
                </a:moveTo>
                <a:lnTo>
                  <a:pt x="3" y="0"/>
                </a:lnTo>
                <a:lnTo>
                  <a:pt x="40" y="21"/>
                </a:lnTo>
                <a:lnTo>
                  <a:pt x="3" y="40"/>
                </a:lnTo>
                <a:lnTo>
                  <a:pt x="3" y="40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603" name="Freeform 27"/>
          <p:cNvSpPr>
            <a:spLocks/>
          </p:cNvSpPr>
          <p:nvPr/>
        </p:nvSpPr>
        <p:spPr bwMode="auto">
          <a:xfrm>
            <a:off x="2473325" y="2524125"/>
            <a:ext cx="555625" cy="369888"/>
          </a:xfrm>
          <a:custGeom>
            <a:avLst/>
            <a:gdLst/>
            <a:ahLst/>
            <a:cxnLst>
              <a:cxn ang="0">
                <a:pos x="347" y="231"/>
              </a:cxn>
              <a:cxn ang="0">
                <a:pos x="350" y="0"/>
              </a:cxn>
              <a:cxn ang="0">
                <a:pos x="0" y="0"/>
              </a:cxn>
              <a:cxn ang="0">
                <a:pos x="0" y="233"/>
              </a:cxn>
              <a:cxn ang="0">
                <a:pos x="350" y="233"/>
              </a:cxn>
              <a:cxn ang="0">
                <a:pos x="350" y="233"/>
              </a:cxn>
            </a:cxnLst>
            <a:rect l="0" t="0" r="r" b="b"/>
            <a:pathLst>
              <a:path w="350" h="233">
                <a:moveTo>
                  <a:pt x="347" y="231"/>
                </a:moveTo>
                <a:lnTo>
                  <a:pt x="350" y="0"/>
                </a:lnTo>
                <a:lnTo>
                  <a:pt x="0" y="0"/>
                </a:lnTo>
                <a:lnTo>
                  <a:pt x="0" y="233"/>
                </a:lnTo>
                <a:lnTo>
                  <a:pt x="350" y="233"/>
                </a:lnTo>
                <a:lnTo>
                  <a:pt x="350" y="233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604" name="Rectangle 28"/>
          <p:cNvSpPr>
            <a:spLocks noChangeArrowheads="1"/>
          </p:cNvSpPr>
          <p:nvPr/>
        </p:nvSpPr>
        <p:spPr bwMode="auto">
          <a:xfrm>
            <a:off x="3073400" y="2643188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R</a:t>
            </a:r>
            <a:endParaRPr lang="en-US" sz="1600"/>
          </a:p>
        </p:txBody>
      </p:sp>
      <p:sp>
        <p:nvSpPr>
          <p:cNvPr id="280605" name="Rectangle 29"/>
          <p:cNvSpPr>
            <a:spLocks noChangeArrowheads="1"/>
          </p:cNvSpPr>
          <p:nvPr/>
        </p:nvSpPr>
        <p:spPr bwMode="auto">
          <a:xfrm>
            <a:off x="3154363" y="2643188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e</a:t>
            </a:r>
            <a:endParaRPr lang="en-US" sz="1600"/>
          </a:p>
        </p:txBody>
      </p:sp>
      <p:sp>
        <p:nvSpPr>
          <p:cNvPr id="280606" name="Rectangle 30"/>
          <p:cNvSpPr>
            <a:spLocks noChangeArrowheads="1"/>
          </p:cNvSpPr>
          <p:nvPr/>
        </p:nvSpPr>
        <p:spPr bwMode="auto">
          <a:xfrm>
            <a:off x="3213100" y="2643188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g</a:t>
            </a:r>
            <a:endParaRPr lang="en-US" sz="1600"/>
          </a:p>
        </p:txBody>
      </p:sp>
      <p:sp>
        <p:nvSpPr>
          <p:cNvPr id="280607" name="Freeform 31"/>
          <p:cNvSpPr>
            <a:spLocks/>
          </p:cNvSpPr>
          <p:nvPr/>
        </p:nvSpPr>
        <p:spPr bwMode="auto">
          <a:xfrm>
            <a:off x="3028950" y="2524125"/>
            <a:ext cx="277813" cy="369888"/>
          </a:xfrm>
          <a:custGeom>
            <a:avLst/>
            <a:gdLst/>
            <a:ahLst/>
            <a:cxnLst>
              <a:cxn ang="0">
                <a:pos x="172" y="231"/>
              </a:cxn>
              <a:cxn ang="0">
                <a:pos x="175" y="0"/>
              </a:cxn>
              <a:cxn ang="0">
                <a:pos x="0" y="0"/>
              </a:cxn>
              <a:cxn ang="0">
                <a:pos x="0" y="233"/>
              </a:cxn>
              <a:cxn ang="0">
                <a:pos x="175" y="233"/>
              </a:cxn>
              <a:cxn ang="0">
                <a:pos x="175" y="233"/>
              </a:cxn>
            </a:cxnLst>
            <a:rect l="0" t="0" r="r" b="b"/>
            <a:pathLst>
              <a:path w="175" h="233">
                <a:moveTo>
                  <a:pt x="172" y="231"/>
                </a:moveTo>
                <a:lnTo>
                  <a:pt x="175" y="0"/>
                </a:lnTo>
                <a:lnTo>
                  <a:pt x="0" y="0"/>
                </a:lnTo>
                <a:lnTo>
                  <a:pt x="0" y="233"/>
                </a:lnTo>
                <a:lnTo>
                  <a:pt x="175" y="233"/>
                </a:lnTo>
                <a:lnTo>
                  <a:pt x="175" y="233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608" name="Rectangle 32"/>
          <p:cNvSpPr>
            <a:spLocks noChangeArrowheads="1"/>
          </p:cNvSpPr>
          <p:nvPr/>
        </p:nvSpPr>
        <p:spPr bwMode="auto">
          <a:xfrm>
            <a:off x="3487738" y="2643188"/>
            <a:ext cx="762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A</a:t>
            </a:r>
            <a:endParaRPr lang="en-US" sz="1600"/>
          </a:p>
        </p:txBody>
      </p:sp>
      <p:sp>
        <p:nvSpPr>
          <p:cNvPr id="280609" name="Rectangle 33"/>
          <p:cNvSpPr>
            <a:spLocks noChangeArrowheads="1"/>
          </p:cNvSpPr>
          <p:nvPr/>
        </p:nvSpPr>
        <p:spPr bwMode="auto">
          <a:xfrm>
            <a:off x="3562350" y="2643188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L</a:t>
            </a:r>
            <a:endParaRPr lang="en-US" sz="1600"/>
          </a:p>
        </p:txBody>
      </p:sp>
      <p:sp>
        <p:nvSpPr>
          <p:cNvPr id="280610" name="Rectangle 34"/>
          <p:cNvSpPr>
            <a:spLocks noChangeArrowheads="1"/>
          </p:cNvSpPr>
          <p:nvPr/>
        </p:nvSpPr>
        <p:spPr bwMode="auto">
          <a:xfrm>
            <a:off x="3621088" y="2643188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U</a:t>
            </a:r>
            <a:endParaRPr lang="en-US" sz="1600"/>
          </a:p>
        </p:txBody>
      </p:sp>
      <p:sp>
        <p:nvSpPr>
          <p:cNvPr id="280611" name="Freeform 35"/>
          <p:cNvSpPr>
            <a:spLocks/>
          </p:cNvSpPr>
          <p:nvPr/>
        </p:nvSpPr>
        <p:spPr bwMode="auto">
          <a:xfrm>
            <a:off x="3306763" y="2524125"/>
            <a:ext cx="554037" cy="369888"/>
          </a:xfrm>
          <a:custGeom>
            <a:avLst/>
            <a:gdLst/>
            <a:ahLst/>
            <a:cxnLst>
              <a:cxn ang="0">
                <a:pos x="347" y="231"/>
              </a:cxn>
              <a:cxn ang="0">
                <a:pos x="349" y="0"/>
              </a:cxn>
              <a:cxn ang="0">
                <a:pos x="0" y="0"/>
              </a:cxn>
              <a:cxn ang="0">
                <a:pos x="0" y="233"/>
              </a:cxn>
              <a:cxn ang="0">
                <a:pos x="349" y="233"/>
              </a:cxn>
              <a:cxn ang="0">
                <a:pos x="349" y="233"/>
              </a:cxn>
            </a:cxnLst>
            <a:rect l="0" t="0" r="r" b="b"/>
            <a:pathLst>
              <a:path w="349" h="233">
                <a:moveTo>
                  <a:pt x="347" y="231"/>
                </a:moveTo>
                <a:lnTo>
                  <a:pt x="349" y="0"/>
                </a:lnTo>
                <a:lnTo>
                  <a:pt x="0" y="0"/>
                </a:lnTo>
                <a:lnTo>
                  <a:pt x="0" y="233"/>
                </a:lnTo>
                <a:lnTo>
                  <a:pt x="349" y="233"/>
                </a:lnTo>
                <a:lnTo>
                  <a:pt x="349" y="233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612" name="Rectangle 36"/>
          <p:cNvSpPr>
            <a:spLocks noChangeArrowheads="1"/>
          </p:cNvSpPr>
          <p:nvPr/>
        </p:nvSpPr>
        <p:spPr bwMode="auto">
          <a:xfrm>
            <a:off x="4024313" y="2579688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D</a:t>
            </a:r>
            <a:endParaRPr lang="en-US" sz="1600"/>
          </a:p>
        </p:txBody>
      </p:sp>
      <p:sp>
        <p:nvSpPr>
          <p:cNvPr id="280613" name="Rectangle 37"/>
          <p:cNvSpPr>
            <a:spLocks noChangeArrowheads="1"/>
          </p:cNvSpPr>
          <p:nvPr/>
        </p:nvSpPr>
        <p:spPr bwMode="auto">
          <a:xfrm>
            <a:off x="4102100" y="2579688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a</a:t>
            </a:r>
            <a:endParaRPr lang="en-US" sz="1600"/>
          </a:p>
        </p:txBody>
      </p:sp>
      <p:sp>
        <p:nvSpPr>
          <p:cNvPr id="280614" name="Rectangle 38"/>
          <p:cNvSpPr>
            <a:spLocks noChangeArrowheads="1"/>
          </p:cNvSpPr>
          <p:nvPr/>
        </p:nvSpPr>
        <p:spPr bwMode="auto">
          <a:xfrm>
            <a:off x="4160838" y="2579688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t</a:t>
            </a:r>
            <a:endParaRPr lang="en-US" sz="1600"/>
          </a:p>
        </p:txBody>
      </p:sp>
      <p:sp>
        <p:nvSpPr>
          <p:cNvPr id="280615" name="Rectangle 39"/>
          <p:cNvSpPr>
            <a:spLocks noChangeArrowheads="1"/>
          </p:cNvSpPr>
          <p:nvPr/>
        </p:nvSpPr>
        <p:spPr bwMode="auto">
          <a:xfrm>
            <a:off x="4191000" y="2579688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a</a:t>
            </a:r>
            <a:endParaRPr lang="en-US" sz="1600"/>
          </a:p>
        </p:txBody>
      </p:sp>
      <p:sp>
        <p:nvSpPr>
          <p:cNvPr id="280616" name="Rectangle 40"/>
          <p:cNvSpPr>
            <a:spLocks noChangeArrowheads="1"/>
          </p:cNvSpPr>
          <p:nvPr/>
        </p:nvSpPr>
        <p:spPr bwMode="auto">
          <a:xfrm>
            <a:off x="4252913" y="3063875"/>
            <a:ext cx="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600"/>
          </a:p>
        </p:txBody>
      </p:sp>
      <p:sp>
        <p:nvSpPr>
          <p:cNvPr id="280617" name="Rectangle 41"/>
          <p:cNvSpPr>
            <a:spLocks noChangeArrowheads="1"/>
          </p:cNvSpPr>
          <p:nvPr/>
        </p:nvSpPr>
        <p:spPr bwMode="auto">
          <a:xfrm>
            <a:off x="3968750" y="2709863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a</a:t>
            </a:r>
            <a:endParaRPr lang="en-US" sz="1600"/>
          </a:p>
        </p:txBody>
      </p:sp>
      <p:sp>
        <p:nvSpPr>
          <p:cNvPr id="280618" name="Rectangle 42"/>
          <p:cNvSpPr>
            <a:spLocks noChangeArrowheads="1"/>
          </p:cNvSpPr>
          <p:nvPr/>
        </p:nvSpPr>
        <p:spPr bwMode="auto">
          <a:xfrm>
            <a:off x="4027488" y="2709863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c</a:t>
            </a:r>
            <a:endParaRPr lang="en-US" sz="1600"/>
          </a:p>
        </p:txBody>
      </p:sp>
      <p:sp>
        <p:nvSpPr>
          <p:cNvPr id="280619" name="Rectangle 43"/>
          <p:cNvSpPr>
            <a:spLocks noChangeArrowheads="1"/>
          </p:cNvSpPr>
          <p:nvPr/>
        </p:nvSpPr>
        <p:spPr bwMode="auto">
          <a:xfrm>
            <a:off x="4083050" y="2709863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c</a:t>
            </a:r>
            <a:endParaRPr lang="en-US" sz="1600"/>
          </a:p>
        </p:txBody>
      </p:sp>
      <p:sp>
        <p:nvSpPr>
          <p:cNvPr id="280620" name="Rectangle 44"/>
          <p:cNvSpPr>
            <a:spLocks noChangeArrowheads="1"/>
          </p:cNvSpPr>
          <p:nvPr/>
        </p:nvSpPr>
        <p:spPr bwMode="auto">
          <a:xfrm>
            <a:off x="4138613" y="2709863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e</a:t>
            </a:r>
            <a:endParaRPr lang="en-US" sz="1600"/>
          </a:p>
        </p:txBody>
      </p:sp>
      <p:sp>
        <p:nvSpPr>
          <p:cNvPr id="280621" name="Rectangle 45"/>
          <p:cNvSpPr>
            <a:spLocks noChangeArrowheads="1"/>
          </p:cNvSpPr>
          <p:nvPr/>
        </p:nvSpPr>
        <p:spPr bwMode="auto">
          <a:xfrm>
            <a:off x="4198938" y="2709863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s</a:t>
            </a:r>
            <a:endParaRPr lang="en-US" sz="1600"/>
          </a:p>
        </p:txBody>
      </p:sp>
      <p:sp>
        <p:nvSpPr>
          <p:cNvPr id="280622" name="Rectangle 46"/>
          <p:cNvSpPr>
            <a:spLocks noChangeArrowheads="1"/>
          </p:cNvSpPr>
          <p:nvPr/>
        </p:nvSpPr>
        <p:spPr bwMode="auto">
          <a:xfrm>
            <a:off x="4249738" y="2709863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s</a:t>
            </a:r>
            <a:endParaRPr lang="en-US" sz="1600"/>
          </a:p>
        </p:txBody>
      </p:sp>
      <p:sp>
        <p:nvSpPr>
          <p:cNvPr id="280623" name="Freeform 47"/>
          <p:cNvSpPr>
            <a:spLocks/>
          </p:cNvSpPr>
          <p:nvPr/>
        </p:nvSpPr>
        <p:spPr bwMode="auto">
          <a:xfrm>
            <a:off x="3860800" y="2524125"/>
            <a:ext cx="555625" cy="369888"/>
          </a:xfrm>
          <a:custGeom>
            <a:avLst/>
            <a:gdLst/>
            <a:ahLst/>
            <a:cxnLst>
              <a:cxn ang="0">
                <a:pos x="348" y="231"/>
              </a:cxn>
              <a:cxn ang="0">
                <a:pos x="350" y="0"/>
              </a:cxn>
              <a:cxn ang="0">
                <a:pos x="0" y="0"/>
              </a:cxn>
              <a:cxn ang="0">
                <a:pos x="0" y="233"/>
              </a:cxn>
              <a:cxn ang="0">
                <a:pos x="350" y="233"/>
              </a:cxn>
              <a:cxn ang="0">
                <a:pos x="350" y="233"/>
              </a:cxn>
            </a:cxnLst>
            <a:rect l="0" t="0" r="r" b="b"/>
            <a:pathLst>
              <a:path w="350" h="233">
                <a:moveTo>
                  <a:pt x="348" y="231"/>
                </a:moveTo>
                <a:lnTo>
                  <a:pt x="350" y="0"/>
                </a:lnTo>
                <a:lnTo>
                  <a:pt x="0" y="0"/>
                </a:lnTo>
                <a:lnTo>
                  <a:pt x="0" y="233"/>
                </a:lnTo>
                <a:lnTo>
                  <a:pt x="350" y="233"/>
                </a:lnTo>
                <a:lnTo>
                  <a:pt x="350" y="233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624" name="Rectangle 48"/>
          <p:cNvSpPr>
            <a:spLocks noChangeArrowheads="1"/>
          </p:cNvSpPr>
          <p:nvPr/>
        </p:nvSpPr>
        <p:spPr bwMode="auto">
          <a:xfrm>
            <a:off x="4460875" y="2643188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R</a:t>
            </a:r>
            <a:endParaRPr lang="en-US" sz="1600"/>
          </a:p>
        </p:txBody>
      </p:sp>
      <p:sp>
        <p:nvSpPr>
          <p:cNvPr id="280625" name="Rectangle 49"/>
          <p:cNvSpPr>
            <a:spLocks noChangeArrowheads="1"/>
          </p:cNvSpPr>
          <p:nvPr/>
        </p:nvSpPr>
        <p:spPr bwMode="auto">
          <a:xfrm>
            <a:off x="4541838" y="2643188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e</a:t>
            </a:r>
            <a:endParaRPr lang="en-US" sz="1600"/>
          </a:p>
        </p:txBody>
      </p:sp>
      <p:sp>
        <p:nvSpPr>
          <p:cNvPr id="280626" name="Rectangle 50"/>
          <p:cNvSpPr>
            <a:spLocks noChangeArrowheads="1"/>
          </p:cNvSpPr>
          <p:nvPr/>
        </p:nvSpPr>
        <p:spPr bwMode="auto">
          <a:xfrm>
            <a:off x="4602163" y="2643188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g</a:t>
            </a:r>
            <a:endParaRPr lang="en-US" sz="1600"/>
          </a:p>
        </p:txBody>
      </p:sp>
      <p:sp>
        <p:nvSpPr>
          <p:cNvPr id="280627" name="Freeform 51"/>
          <p:cNvSpPr>
            <a:spLocks/>
          </p:cNvSpPr>
          <p:nvPr/>
        </p:nvSpPr>
        <p:spPr bwMode="auto">
          <a:xfrm>
            <a:off x="4416425" y="2524125"/>
            <a:ext cx="277813" cy="369888"/>
          </a:xfrm>
          <a:custGeom>
            <a:avLst/>
            <a:gdLst/>
            <a:ahLst/>
            <a:cxnLst>
              <a:cxn ang="0">
                <a:pos x="173" y="231"/>
              </a:cxn>
              <a:cxn ang="0">
                <a:pos x="175" y="0"/>
              </a:cxn>
              <a:cxn ang="0">
                <a:pos x="0" y="0"/>
              </a:cxn>
              <a:cxn ang="0">
                <a:pos x="0" y="233"/>
              </a:cxn>
              <a:cxn ang="0">
                <a:pos x="175" y="233"/>
              </a:cxn>
              <a:cxn ang="0">
                <a:pos x="175" y="233"/>
              </a:cxn>
            </a:cxnLst>
            <a:rect l="0" t="0" r="r" b="b"/>
            <a:pathLst>
              <a:path w="175" h="233">
                <a:moveTo>
                  <a:pt x="173" y="231"/>
                </a:moveTo>
                <a:lnTo>
                  <a:pt x="175" y="0"/>
                </a:lnTo>
                <a:lnTo>
                  <a:pt x="0" y="0"/>
                </a:lnTo>
                <a:lnTo>
                  <a:pt x="0" y="233"/>
                </a:lnTo>
                <a:lnTo>
                  <a:pt x="175" y="233"/>
                </a:lnTo>
                <a:lnTo>
                  <a:pt x="175" y="233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628" name="Line 52"/>
          <p:cNvSpPr>
            <a:spLocks noChangeShapeType="1"/>
          </p:cNvSpPr>
          <p:nvPr/>
        </p:nvSpPr>
        <p:spPr bwMode="auto">
          <a:xfrm flipH="1">
            <a:off x="2525713" y="2982913"/>
            <a:ext cx="2120900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629" name="Freeform 53"/>
          <p:cNvSpPr>
            <a:spLocks/>
          </p:cNvSpPr>
          <p:nvPr/>
        </p:nvSpPr>
        <p:spPr bwMode="auto">
          <a:xfrm>
            <a:off x="2481263" y="2952750"/>
            <a:ext cx="58737" cy="63500"/>
          </a:xfrm>
          <a:custGeom>
            <a:avLst/>
            <a:gdLst/>
            <a:ahLst/>
            <a:cxnLst>
              <a:cxn ang="0">
                <a:pos x="37" y="40"/>
              </a:cxn>
              <a:cxn ang="0">
                <a:pos x="37" y="0"/>
              </a:cxn>
              <a:cxn ang="0">
                <a:pos x="0" y="21"/>
              </a:cxn>
              <a:cxn ang="0">
                <a:pos x="37" y="40"/>
              </a:cxn>
              <a:cxn ang="0">
                <a:pos x="37" y="40"/>
              </a:cxn>
            </a:cxnLst>
            <a:rect l="0" t="0" r="r" b="b"/>
            <a:pathLst>
              <a:path w="37" h="40">
                <a:moveTo>
                  <a:pt x="37" y="40"/>
                </a:moveTo>
                <a:lnTo>
                  <a:pt x="37" y="0"/>
                </a:lnTo>
                <a:lnTo>
                  <a:pt x="0" y="21"/>
                </a:lnTo>
                <a:lnTo>
                  <a:pt x="37" y="40"/>
                </a:lnTo>
                <a:lnTo>
                  <a:pt x="37" y="4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630" name="Rectangle 54"/>
          <p:cNvSpPr>
            <a:spLocks noChangeArrowheads="1"/>
          </p:cNvSpPr>
          <p:nvPr/>
        </p:nvSpPr>
        <p:spPr bwMode="auto">
          <a:xfrm>
            <a:off x="3457575" y="301625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8</a:t>
            </a:r>
            <a:endParaRPr lang="en-US" sz="1600"/>
          </a:p>
        </p:txBody>
      </p:sp>
      <p:sp>
        <p:nvSpPr>
          <p:cNvPr id="280631" name="Rectangle 55"/>
          <p:cNvSpPr>
            <a:spLocks noChangeArrowheads="1"/>
          </p:cNvSpPr>
          <p:nvPr/>
        </p:nvSpPr>
        <p:spPr bwMode="auto">
          <a:xfrm>
            <a:off x="3529013" y="3016250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sz="1600"/>
          </a:p>
        </p:txBody>
      </p:sp>
      <p:sp>
        <p:nvSpPr>
          <p:cNvPr id="280632" name="Rectangle 56"/>
          <p:cNvSpPr>
            <a:spLocks noChangeArrowheads="1"/>
          </p:cNvSpPr>
          <p:nvPr/>
        </p:nvSpPr>
        <p:spPr bwMode="auto">
          <a:xfrm>
            <a:off x="3562350" y="301625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n</a:t>
            </a:r>
            <a:endParaRPr lang="en-US" sz="1600"/>
          </a:p>
        </p:txBody>
      </p:sp>
      <p:sp>
        <p:nvSpPr>
          <p:cNvPr id="280633" name="Rectangle 57"/>
          <p:cNvSpPr>
            <a:spLocks noChangeArrowheads="1"/>
          </p:cNvSpPr>
          <p:nvPr/>
        </p:nvSpPr>
        <p:spPr bwMode="auto">
          <a:xfrm>
            <a:off x="3632200" y="3016250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s</a:t>
            </a:r>
            <a:endParaRPr lang="en-US" sz="1600"/>
          </a:p>
        </p:txBody>
      </p:sp>
      <p:sp>
        <p:nvSpPr>
          <p:cNvPr id="280634" name="Rectangle 58"/>
          <p:cNvSpPr>
            <a:spLocks noChangeArrowheads="1"/>
          </p:cNvSpPr>
          <p:nvPr/>
        </p:nvSpPr>
        <p:spPr bwMode="auto">
          <a:xfrm>
            <a:off x="4719638" y="2949575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I</a:t>
            </a:r>
            <a:endParaRPr lang="en-US" sz="1600"/>
          </a:p>
        </p:txBody>
      </p:sp>
      <p:sp>
        <p:nvSpPr>
          <p:cNvPr id="280635" name="Rectangle 59"/>
          <p:cNvSpPr>
            <a:spLocks noChangeArrowheads="1"/>
          </p:cNvSpPr>
          <p:nvPr/>
        </p:nvSpPr>
        <p:spPr bwMode="auto">
          <a:xfrm>
            <a:off x="4749800" y="2949575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n</a:t>
            </a:r>
            <a:endParaRPr lang="en-US" sz="1600"/>
          </a:p>
        </p:txBody>
      </p:sp>
      <p:sp>
        <p:nvSpPr>
          <p:cNvPr id="280636" name="Rectangle 60"/>
          <p:cNvSpPr>
            <a:spLocks noChangeArrowheads="1"/>
          </p:cNvSpPr>
          <p:nvPr/>
        </p:nvSpPr>
        <p:spPr bwMode="auto">
          <a:xfrm>
            <a:off x="4808538" y="2949575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s</a:t>
            </a:r>
            <a:endParaRPr lang="en-US" sz="1600"/>
          </a:p>
        </p:txBody>
      </p:sp>
      <p:sp>
        <p:nvSpPr>
          <p:cNvPr id="280637" name="Rectangle 61"/>
          <p:cNvSpPr>
            <a:spLocks noChangeArrowheads="1"/>
          </p:cNvSpPr>
          <p:nvPr/>
        </p:nvSpPr>
        <p:spPr bwMode="auto">
          <a:xfrm>
            <a:off x="4864100" y="2949575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t</a:t>
            </a:r>
            <a:endParaRPr lang="en-US" sz="1600"/>
          </a:p>
        </p:txBody>
      </p:sp>
      <p:sp>
        <p:nvSpPr>
          <p:cNvPr id="280638" name="Rectangle 62"/>
          <p:cNvSpPr>
            <a:spLocks noChangeArrowheads="1"/>
          </p:cNvSpPr>
          <p:nvPr/>
        </p:nvSpPr>
        <p:spPr bwMode="auto">
          <a:xfrm>
            <a:off x="4894263" y="2949575"/>
            <a:ext cx="381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r</a:t>
            </a:r>
            <a:endParaRPr lang="en-US" sz="1600"/>
          </a:p>
        </p:txBody>
      </p:sp>
      <p:sp>
        <p:nvSpPr>
          <p:cNvPr id="280639" name="Rectangle 63"/>
          <p:cNvSpPr>
            <a:spLocks noChangeArrowheads="1"/>
          </p:cNvSpPr>
          <p:nvPr/>
        </p:nvSpPr>
        <p:spPr bwMode="auto">
          <a:xfrm>
            <a:off x="4927600" y="2949575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u</a:t>
            </a:r>
            <a:endParaRPr lang="en-US" sz="1600"/>
          </a:p>
        </p:txBody>
      </p:sp>
      <p:sp>
        <p:nvSpPr>
          <p:cNvPr id="280640" name="Rectangle 64"/>
          <p:cNvSpPr>
            <a:spLocks noChangeArrowheads="1"/>
          </p:cNvSpPr>
          <p:nvPr/>
        </p:nvSpPr>
        <p:spPr bwMode="auto">
          <a:xfrm>
            <a:off x="4989513" y="2949575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c</a:t>
            </a:r>
            <a:endParaRPr lang="en-US" sz="1600"/>
          </a:p>
        </p:txBody>
      </p:sp>
      <p:sp>
        <p:nvSpPr>
          <p:cNvPr id="280641" name="Rectangle 65"/>
          <p:cNvSpPr>
            <a:spLocks noChangeArrowheads="1"/>
          </p:cNvSpPr>
          <p:nvPr/>
        </p:nvSpPr>
        <p:spPr bwMode="auto">
          <a:xfrm>
            <a:off x="5041900" y="2949575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t</a:t>
            </a:r>
            <a:endParaRPr lang="en-US" sz="1600"/>
          </a:p>
        </p:txBody>
      </p:sp>
      <p:sp>
        <p:nvSpPr>
          <p:cNvPr id="280642" name="Rectangle 66"/>
          <p:cNvSpPr>
            <a:spLocks noChangeArrowheads="1"/>
          </p:cNvSpPr>
          <p:nvPr/>
        </p:nvSpPr>
        <p:spPr bwMode="auto">
          <a:xfrm>
            <a:off x="5072063" y="2949575"/>
            <a:ext cx="254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i</a:t>
            </a:r>
            <a:endParaRPr lang="en-US" sz="1600"/>
          </a:p>
        </p:txBody>
      </p:sp>
      <p:sp>
        <p:nvSpPr>
          <p:cNvPr id="280643" name="Rectangle 67"/>
          <p:cNvSpPr>
            <a:spLocks noChangeArrowheads="1"/>
          </p:cNvSpPr>
          <p:nvPr/>
        </p:nvSpPr>
        <p:spPr bwMode="auto">
          <a:xfrm>
            <a:off x="5097463" y="2949575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o</a:t>
            </a:r>
            <a:endParaRPr lang="en-US" sz="1600"/>
          </a:p>
        </p:txBody>
      </p:sp>
      <p:sp>
        <p:nvSpPr>
          <p:cNvPr id="280644" name="Rectangle 68"/>
          <p:cNvSpPr>
            <a:spLocks noChangeArrowheads="1"/>
          </p:cNvSpPr>
          <p:nvPr/>
        </p:nvSpPr>
        <p:spPr bwMode="auto">
          <a:xfrm>
            <a:off x="5156200" y="2949575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n</a:t>
            </a:r>
            <a:endParaRPr lang="en-US" sz="1600"/>
          </a:p>
        </p:txBody>
      </p:sp>
      <p:sp>
        <p:nvSpPr>
          <p:cNvPr id="280645" name="Rectangle 69"/>
          <p:cNvSpPr>
            <a:spLocks noChangeArrowheads="1"/>
          </p:cNvSpPr>
          <p:nvPr/>
        </p:nvSpPr>
        <p:spPr bwMode="auto">
          <a:xfrm>
            <a:off x="5216525" y="3433763"/>
            <a:ext cx="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600"/>
          </a:p>
        </p:txBody>
      </p:sp>
      <p:sp>
        <p:nvSpPr>
          <p:cNvPr id="280646" name="Rectangle 70"/>
          <p:cNvSpPr>
            <a:spLocks noChangeArrowheads="1"/>
          </p:cNvSpPr>
          <p:nvPr/>
        </p:nvSpPr>
        <p:spPr bwMode="auto">
          <a:xfrm>
            <a:off x="4849813" y="3079750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f</a:t>
            </a:r>
            <a:endParaRPr lang="en-US" sz="1600"/>
          </a:p>
        </p:txBody>
      </p:sp>
      <p:sp>
        <p:nvSpPr>
          <p:cNvPr id="280647" name="Rectangle 71"/>
          <p:cNvSpPr>
            <a:spLocks noChangeArrowheads="1"/>
          </p:cNvSpPr>
          <p:nvPr/>
        </p:nvSpPr>
        <p:spPr bwMode="auto">
          <a:xfrm>
            <a:off x="4879975" y="3079750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e</a:t>
            </a:r>
            <a:endParaRPr lang="en-US" sz="1600"/>
          </a:p>
        </p:txBody>
      </p:sp>
      <p:sp>
        <p:nvSpPr>
          <p:cNvPr id="280648" name="Rectangle 72"/>
          <p:cNvSpPr>
            <a:spLocks noChangeArrowheads="1"/>
          </p:cNvSpPr>
          <p:nvPr/>
        </p:nvSpPr>
        <p:spPr bwMode="auto">
          <a:xfrm>
            <a:off x="4941888" y="3079750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t</a:t>
            </a:r>
            <a:endParaRPr lang="en-US" sz="1600"/>
          </a:p>
        </p:txBody>
      </p:sp>
      <p:sp>
        <p:nvSpPr>
          <p:cNvPr id="280649" name="Rectangle 73"/>
          <p:cNvSpPr>
            <a:spLocks noChangeArrowheads="1"/>
          </p:cNvSpPr>
          <p:nvPr/>
        </p:nvSpPr>
        <p:spPr bwMode="auto">
          <a:xfrm>
            <a:off x="4972050" y="3079750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c</a:t>
            </a:r>
            <a:endParaRPr lang="en-US" sz="1600"/>
          </a:p>
        </p:txBody>
      </p:sp>
      <p:sp>
        <p:nvSpPr>
          <p:cNvPr id="280650" name="Rectangle 74"/>
          <p:cNvSpPr>
            <a:spLocks noChangeArrowheads="1"/>
          </p:cNvSpPr>
          <p:nvPr/>
        </p:nvSpPr>
        <p:spPr bwMode="auto">
          <a:xfrm>
            <a:off x="5022850" y="3079750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h</a:t>
            </a:r>
            <a:endParaRPr lang="en-US" sz="1600"/>
          </a:p>
        </p:txBody>
      </p:sp>
      <p:sp>
        <p:nvSpPr>
          <p:cNvPr id="280651" name="Freeform 75"/>
          <p:cNvSpPr>
            <a:spLocks/>
          </p:cNvSpPr>
          <p:nvPr/>
        </p:nvSpPr>
        <p:spPr bwMode="auto">
          <a:xfrm>
            <a:off x="6840538" y="3324225"/>
            <a:ext cx="63500" cy="61913"/>
          </a:xfrm>
          <a:custGeom>
            <a:avLst/>
            <a:gdLst/>
            <a:ahLst/>
            <a:cxnLst>
              <a:cxn ang="0">
                <a:pos x="0" y="39"/>
              </a:cxn>
              <a:cxn ang="0">
                <a:pos x="2" y="0"/>
              </a:cxn>
              <a:cxn ang="0">
                <a:pos x="40" y="21"/>
              </a:cxn>
              <a:cxn ang="0">
                <a:pos x="2" y="39"/>
              </a:cxn>
              <a:cxn ang="0">
                <a:pos x="2" y="39"/>
              </a:cxn>
              <a:cxn ang="0">
                <a:pos x="0" y="39"/>
              </a:cxn>
            </a:cxnLst>
            <a:rect l="0" t="0" r="r" b="b"/>
            <a:pathLst>
              <a:path w="40" h="39">
                <a:moveTo>
                  <a:pt x="0" y="39"/>
                </a:moveTo>
                <a:lnTo>
                  <a:pt x="2" y="0"/>
                </a:lnTo>
                <a:lnTo>
                  <a:pt x="40" y="21"/>
                </a:lnTo>
                <a:lnTo>
                  <a:pt x="2" y="39"/>
                </a:lnTo>
                <a:lnTo>
                  <a:pt x="2" y="39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652" name="Freeform 76"/>
          <p:cNvSpPr>
            <a:spLocks/>
          </p:cNvSpPr>
          <p:nvPr/>
        </p:nvSpPr>
        <p:spPr bwMode="auto">
          <a:xfrm>
            <a:off x="7740650" y="3686175"/>
            <a:ext cx="61913" cy="63500"/>
          </a:xfrm>
          <a:custGeom>
            <a:avLst/>
            <a:gdLst/>
            <a:ahLst/>
            <a:cxnLst>
              <a:cxn ang="0">
                <a:pos x="0" y="40"/>
              </a:cxn>
              <a:cxn ang="0">
                <a:pos x="0" y="0"/>
              </a:cxn>
              <a:cxn ang="0">
                <a:pos x="39" y="21"/>
              </a:cxn>
              <a:cxn ang="0">
                <a:pos x="0" y="40"/>
              </a:cxn>
              <a:cxn ang="0">
                <a:pos x="0" y="40"/>
              </a:cxn>
            </a:cxnLst>
            <a:rect l="0" t="0" r="r" b="b"/>
            <a:pathLst>
              <a:path w="39" h="40">
                <a:moveTo>
                  <a:pt x="0" y="40"/>
                </a:moveTo>
                <a:lnTo>
                  <a:pt x="0" y="0"/>
                </a:lnTo>
                <a:lnTo>
                  <a:pt x="39" y="21"/>
                </a:lnTo>
                <a:lnTo>
                  <a:pt x="0" y="40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653" name="Freeform 77"/>
          <p:cNvSpPr>
            <a:spLocks/>
          </p:cNvSpPr>
          <p:nvPr/>
        </p:nvSpPr>
        <p:spPr bwMode="auto">
          <a:xfrm>
            <a:off x="4694238" y="2894013"/>
            <a:ext cx="555625" cy="369887"/>
          </a:xfrm>
          <a:custGeom>
            <a:avLst/>
            <a:gdLst/>
            <a:ahLst/>
            <a:cxnLst>
              <a:cxn ang="0">
                <a:pos x="347" y="231"/>
              </a:cxn>
              <a:cxn ang="0">
                <a:pos x="350" y="0"/>
              </a:cxn>
              <a:cxn ang="0">
                <a:pos x="0" y="0"/>
              </a:cxn>
              <a:cxn ang="0">
                <a:pos x="0" y="233"/>
              </a:cxn>
              <a:cxn ang="0">
                <a:pos x="350" y="233"/>
              </a:cxn>
              <a:cxn ang="0">
                <a:pos x="350" y="233"/>
              </a:cxn>
            </a:cxnLst>
            <a:rect l="0" t="0" r="r" b="b"/>
            <a:pathLst>
              <a:path w="350" h="233">
                <a:moveTo>
                  <a:pt x="347" y="231"/>
                </a:moveTo>
                <a:lnTo>
                  <a:pt x="350" y="0"/>
                </a:lnTo>
                <a:lnTo>
                  <a:pt x="0" y="0"/>
                </a:lnTo>
                <a:lnTo>
                  <a:pt x="0" y="233"/>
                </a:lnTo>
                <a:lnTo>
                  <a:pt x="350" y="233"/>
                </a:lnTo>
                <a:lnTo>
                  <a:pt x="350" y="233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654" name="Rectangle 78"/>
          <p:cNvSpPr>
            <a:spLocks noChangeArrowheads="1"/>
          </p:cNvSpPr>
          <p:nvPr/>
        </p:nvSpPr>
        <p:spPr bwMode="auto">
          <a:xfrm>
            <a:off x="5294313" y="3013075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R</a:t>
            </a:r>
            <a:endParaRPr lang="en-US" sz="1600"/>
          </a:p>
        </p:txBody>
      </p:sp>
      <p:sp>
        <p:nvSpPr>
          <p:cNvPr id="280655" name="Rectangle 79"/>
          <p:cNvSpPr>
            <a:spLocks noChangeArrowheads="1"/>
          </p:cNvSpPr>
          <p:nvPr/>
        </p:nvSpPr>
        <p:spPr bwMode="auto">
          <a:xfrm>
            <a:off x="5375275" y="3013075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e</a:t>
            </a:r>
            <a:endParaRPr lang="en-US" sz="1600"/>
          </a:p>
        </p:txBody>
      </p:sp>
      <p:sp>
        <p:nvSpPr>
          <p:cNvPr id="280656" name="Rectangle 80"/>
          <p:cNvSpPr>
            <a:spLocks noChangeArrowheads="1"/>
          </p:cNvSpPr>
          <p:nvPr/>
        </p:nvSpPr>
        <p:spPr bwMode="auto">
          <a:xfrm>
            <a:off x="5434013" y="3013075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g</a:t>
            </a:r>
            <a:endParaRPr lang="en-US" sz="1600"/>
          </a:p>
        </p:txBody>
      </p:sp>
      <p:sp>
        <p:nvSpPr>
          <p:cNvPr id="280657" name="Freeform 81"/>
          <p:cNvSpPr>
            <a:spLocks/>
          </p:cNvSpPr>
          <p:nvPr/>
        </p:nvSpPr>
        <p:spPr bwMode="auto">
          <a:xfrm>
            <a:off x="5249863" y="2894013"/>
            <a:ext cx="277812" cy="369887"/>
          </a:xfrm>
          <a:custGeom>
            <a:avLst/>
            <a:gdLst/>
            <a:ahLst/>
            <a:cxnLst>
              <a:cxn ang="0">
                <a:pos x="172" y="231"/>
              </a:cxn>
              <a:cxn ang="0">
                <a:pos x="175" y="0"/>
              </a:cxn>
              <a:cxn ang="0">
                <a:pos x="0" y="0"/>
              </a:cxn>
              <a:cxn ang="0">
                <a:pos x="0" y="233"/>
              </a:cxn>
              <a:cxn ang="0">
                <a:pos x="175" y="233"/>
              </a:cxn>
              <a:cxn ang="0">
                <a:pos x="175" y="233"/>
              </a:cxn>
            </a:cxnLst>
            <a:rect l="0" t="0" r="r" b="b"/>
            <a:pathLst>
              <a:path w="175" h="233">
                <a:moveTo>
                  <a:pt x="172" y="231"/>
                </a:moveTo>
                <a:lnTo>
                  <a:pt x="175" y="0"/>
                </a:lnTo>
                <a:lnTo>
                  <a:pt x="0" y="0"/>
                </a:lnTo>
                <a:lnTo>
                  <a:pt x="0" y="233"/>
                </a:lnTo>
                <a:lnTo>
                  <a:pt x="175" y="233"/>
                </a:lnTo>
                <a:lnTo>
                  <a:pt x="175" y="233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658" name="Rectangle 82"/>
          <p:cNvSpPr>
            <a:spLocks noChangeArrowheads="1"/>
          </p:cNvSpPr>
          <p:nvPr/>
        </p:nvSpPr>
        <p:spPr bwMode="auto">
          <a:xfrm>
            <a:off x="5708650" y="3013075"/>
            <a:ext cx="762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A</a:t>
            </a:r>
            <a:endParaRPr lang="en-US" sz="1600"/>
          </a:p>
        </p:txBody>
      </p:sp>
      <p:sp>
        <p:nvSpPr>
          <p:cNvPr id="280659" name="Rectangle 83"/>
          <p:cNvSpPr>
            <a:spLocks noChangeArrowheads="1"/>
          </p:cNvSpPr>
          <p:nvPr/>
        </p:nvSpPr>
        <p:spPr bwMode="auto">
          <a:xfrm>
            <a:off x="5781675" y="3013075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L</a:t>
            </a:r>
            <a:endParaRPr lang="en-US" sz="1600"/>
          </a:p>
        </p:txBody>
      </p:sp>
      <p:sp>
        <p:nvSpPr>
          <p:cNvPr id="280660" name="Rectangle 84"/>
          <p:cNvSpPr>
            <a:spLocks noChangeArrowheads="1"/>
          </p:cNvSpPr>
          <p:nvPr/>
        </p:nvSpPr>
        <p:spPr bwMode="auto">
          <a:xfrm>
            <a:off x="5842000" y="3013075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Arial" charset="0"/>
              </a:rPr>
              <a:t>U</a:t>
            </a:r>
            <a:endParaRPr lang="en-US" sz="1600" dirty="0"/>
          </a:p>
        </p:txBody>
      </p:sp>
      <p:sp>
        <p:nvSpPr>
          <p:cNvPr id="280661" name="Freeform 85"/>
          <p:cNvSpPr>
            <a:spLocks/>
          </p:cNvSpPr>
          <p:nvPr/>
        </p:nvSpPr>
        <p:spPr bwMode="auto">
          <a:xfrm>
            <a:off x="5527675" y="2894013"/>
            <a:ext cx="554038" cy="369887"/>
          </a:xfrm>
          <a:custGeom>
            <a:avLst/>
            <a:gdLst/>
            <a:ahLst/>
            <a:cxnLst>
              <a:cxn ang="0">
                <a:pos x="347" y="231"/>
              </a:cxn>
              <a:cxn ang="0">
                <a:pos x="349" y="0"/>
              </a:cxn>
              <a:cxn ang="0">
                <a:pos x="0" y="0"/>
              </a:cxn>
              <a:cxn ang="0">
                <a:pos x="0" y="233"/>
              </a:cxn>
              <a:cxn ang="0">
                <a:pos x="349" y="233"/>
              </a:cxn>
              <a:cxn ang="0">
                <a:pos x="349" y="233"/>
              </a:cxn>
            </a:cxnLst>
            <a:rect l="0" t="0" r="r" b="b"/>
            <a:pathLst>
              <a:path w="349" h="233">
                <a:moveTo>
                  <a:pt x="347" y="231"/>
                </a:moveTo>
                <a:lnTo>
                  <a:pt x="349" y="0"/>
                </a:lnTo>
                <a:lnTo>
                  <a:pt x="0" y="0"/>
                </a:lnTo>
                <a:lnTo>
                  <a:pt x="0" y="233"/>
                </a:lnTo>
                <a:lnTo>
                  <a:pt x="349" y="233"/>
                </a:lnTo>
                <a:lnTo>
                  <a:pt x="349" y="233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662" name="Rectangle 86"/>
          <p:cNvSpPr>
            <a:spLocks noChangeArrowheads="1"/>
          </p:cNvSpPr>
          <p:nvPr/>
        </p:nvSpPr>
        <p:spPr bwMode="auto">
          <a:xfrm>
            <a:off x="6245225" y="2949575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D</a:t>
            </a:r>
            <a:endParaRPr lang="en-US" sz="1600"/>
          </a:p>
        </p:txBody>
      </p:sp>
      <p:sp>
        <p:nvSpPr>
          <p:cNvPr id="280663" name="Rectangle 87"/>
          <p:cNvSpPr>
            <a:spLocks noChangeArrowheads="1"/>
          </p:cNvSpPr>
          <p:nvPr/>
        </p:nvSpPr>
        <p:spPr bwMode="auto">
          <a:xfrm>
            <a:off x="6323013" y="2949575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a</a:t>
            </a:r>
            <a:endParaRPr lang="en-US" sz="1600"/>
          </a:p>
        </p:txBody>
      </p:sp>
      <p:sp>
        <p:nvSpPr>
          <p:cNvPr id="280664" name="Rectangle 88"/>
          <p:cNvSpPr>
            <a:spLocks noChangeArrowheads="1"/>
          </p:cNvSpPr>
          <p:nvPr/>
        </p:nvSpPr>
        <p:spPr bwMode="auto">
          <a:xfrm>
            <a:off x="6381750" y="2949575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t</a:t>
            </a:r>
            <a:endParaRPr lang="en-US" sz="1600"/>
          </a:p>
        </p:txBody>
      </p:sp>
      <p:sp>
        <p:nvSpPr>
          <p:cNvPr id="280665" name="Rectangle 89"/>
          <p:cNvSpPr>
            <a:spLocks noChangeArrowheads="1"/>
          </p:cNvSpPr>
          <p:nvPr/>
        </p:nvSpPr>
        <p:spPr bwMode="auto">
          <a:xfrm>
            <a:off x="6411913" y="2949575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a</a:t>
            </a:r>
            <a:endParaRPr lang="en-US" sz="1600"/>
          </a:p>
        </p:txBody>
      </p:sp>
      <p:sp>
        <p:nvSpPr>
          <p:cNvPr id="280666" name="Rectangle 90"/>
          <p:cNvSpPr>
            <a:spLocks noChangeArrowheads="1"/>
          </p:cNvSpPr>
          <p:nvPr/>
        </p:nvSpPr>
        <p:spPr bwMode="auto">
          <a:xfrm>
            <a:off x="6473825" y="3433763"/>
            <a:ext cx="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600"/>
          </a:p>
        </p:txBody>
      </p:sp>
      <p:sp>
        <p:nvSpPr>
          <p:cNvPr id="280667" name="Rectangle 91"/>
          <p:cNvSpPr>
            <a:spLocks noChangeArrowheads="1"/>
          </p:cNvSpPr>
          <p:nvPr/>
        </p:nvSpPr>
        <p:spPr bwMode="auto">
          <a:xfrm>
            <a:off x="6189663" y="3079750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a</a:t>
            </a:r>
            <a:endParaRPr lang="en-US" sz="1600"/>
          </a:p>
        </p:txBody>
      </p:sp>
      <p:sp>
        <p:nvSpPr>
          <p:cNvPr id="280668" name="Rectangle 92"/>
          <p:cNvSpPr>
            <a:spLocks noChangeArrowheads="1"/>
          </p:cNvSpPr>
          <p:nvPr/>
        </p:nvSpPr>
        <p:spPr bwMode="auto">
          <a:xfrm>
            <a:off x="6248400" y="3079750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c</a:t>
            </a:r>
            <a:endParaRPr lang="en-US" sz="1600"/>
          </a:p>
        </p:txBody>
      </p:sp>
      <p:sp>
        <p:nvSpPr>
          <p:cNvPr id="280669" name="Rectangle 93"/>
          <p:cNvSpPr>
            <a:spLocks noChangeArrowheads="1"/>
          </p:cNvSpPr>
          <p:nvPr/>
        </p:nvSpPr>
        <p:spPr bwMode="auto">
          <a:xfrm>
            <a:off x="6303963" y="3079750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c</a:t>
            </a:r>
            <a:endParaRPr lang="en-US" sz="1600"/>
          </a:p>
        </p:txBody>
      </p:sp>
      <p:sp>
        <p:nvSpPr>
          <p:cNvPr id="280670" name="Rectangle 94"/>
          <p:cNvSpPr>
            <a:spLocks noChangeArrowheads="1"/>
          </p:cNvSpPr>
          <p:nvPr/>
        </p:nvSpPr>
        <p:spPr bwMode="auto">
          <a:xfrm>
            <a:off x="6359525" y="3079750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e</a:t>
            </a:r>
            <a:endParaRPr lang="en-US" sz="1600"/>
          </a:p>
        </p:txBody>
      </p:sp>
      <p:sp>
        <p:nvSpPr>
          <p:cNvPr id="280671" name="Rectangle 95"/>
          <p:cNvSpPr>
            <a:spLocks noChangeArrowheads="1"/>
          </p:cNvSpPr>
          <p:nvPr/>
        </p:nvSpPr>
        <p:spPr bwMode="auto">
          <a:xfrm>
            <a:off x="6418263" y="3079750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s</a:t>
            </a:r>
            <a:endParaRPr lang="en-US" sz="1600"/>
          </a:p>
        </p:txBody>
      </p:sp>
      <p:sp>
        <p:nvSpPr>
          <p:cNvPr id="280672" name="Rectangle 96"/>
          <p:cNvSpPr>
            <a:spLocks noChangeArrowheads="1"/>
          </p:cNvSpPr>
          <p:nvPr/>
        </p:nvSpPr>
        <p:spPr bwMode="auto">
          <a:xfrm>
            <a:off x="6470650" y="3079750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s</a:t>
            </a:r>
            <a:endParaRPr lang="en-US" sz="1600"/>
          </a:p>
        </p:txBody>
      </p:sp>
      <p:sp>
        <p:nvSpPr>
          <p:cNvPr id="280673" name="Freeform 97"/>
          <p:cNvSpPr>
            <a:spLocks/>
          </p:cNvSpPr>
          <p:nvPr/>
        </p:nvSpPr>
        <p:spPr bwMode="auto">
          <a:xfrm>
            <a:off x="6081713" y="2894013"/>
            <a:ext cx="555625" cy="369887"/>
          </a:xfrm>
          <a:custGeom>
            <a:avLst/>
            <a:gdLst/>
            <a:ahLst/>
            <a:cxnLst>
              <a:cxn ang="0">
                <a:pos x="348" y="231"/>
              </a:cxn>
              <a:cxn ang="0">
                <a:pos x="350" y="0"/>
              </a:cxn>
              <a:cxn ang="0">
                <a:pos x="0" y="0"/>
              </a:cxn>
              <a:cxn ang="0">
                <a:pos x="0" y="233"/>
              </a:cxn>
              <a:cxn ang="0">
                <a:pos x="350" y="233"/>
              </a:cxn>
              <a:cxn ang="0">
                <a:pos x="350" y="233"/>
              </a:cxn>
            </a:cxnLst>
            <a:rect l="0" t="0" r="r" b="b"/>
            <a:pathLst>
              <a:path w="350" h="233">
                <a:moveTo>
                  <a:pt x="348" y="231"/>
                </a:moveTo>
                <a:lnTo>
                  <a:pt x="350" y="0"/>
                </a:lnTo>
                <a:lnTo>
                  <a:pt x="0" y="0"/>
                </a:lnTo>
                <a:lnTo>
                  <a:pt x="0" y="233"/>
                </a:lnTo>
                <a:lnTo>
                  <a:pt x="350" y="233"/>
                </a:lnTo>
                <a:lnTo>
                  <a:pt x="350" y="233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674" name="Rectangle 98"/>
          <p:cNvSpPr>
            <a:spLocks noChangeArrowheads="1"/>
          </p:cNvSpPr>
          <p:nvPr/>
        </p:nvSpPr>
        <p:spPr bwMode="auto">
          <a:xfrm>
            <a:off x="6681788" y="3013075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R</a:t>
            </a:r>
            <a:endParaRPr lang="en-US" sz="1600"/>
          </a:p>
        </p:txBody>
      </p:sp>
      <p:sp>
        <p:nvSpPr>
          <p:cNvPr id="280675" name="Rectangle 99"/>
          <p:cNvSpPr>
            <a:spLocks noChangeArrowheads="1"/>
          </p:cNvSpPr>
          <p:nvPr/>
        </p:nvSpPr>
        <p:spPr bwMode="auto">
          <a:xfrm>
            <a:off x="6762750" y="3013075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e</a:t>
            </a:r>
            <a:endParaRPr lang="en-US" sz="1600"/>
          </a:p>
        </p:txBody>
      </p:sp>
      <p:sp>
        <p:nvSpPr>
          <p:cNvPr id="280676" name="Rectangle 100"/>
          <p:cNvSpPr>
            <a:spLocks noChangeArrowheads="1"/>
          </p:cNvSpPr>
          <p:nvPr/>
        </p:nvSpPr>
        <p:spPr bwMode="auto">
          <a:xfrm>
            <a:off x="6823075" y="3013075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g</a:t>
            </a:r>
            <a:endParaRPr lang="en-US" sz="1600"/>
          </a:p>
        </p:txBody>
      </p:sp>
      <p:sp>
        <p:nvSpPr>
          <p:cNvPr id="280677" name="Freeform 101"/>
          <p:cNvSpPr>
            <a:spLocks/>
          </p:cNvSpPr>
          <p:nvPr/>
        </p:nvSpPr>
        <p:spPr bwMode="auto">
          <a:xfrm>
            <a:off x="6637338" y="2894013"/>
            <a:ext cx="277812" cy="369887"/>
          </a:xfrm>
          <a:custGeom>
            <a:avLst/>
            <a:gdLst/>
            <a:ahLst/>
            <a:cxnLst>
              <a:cxn ang="0">
                <a:pos x="172" y="231"/>
              </a:cxn>
              <a:cxn ang="0">
                <a:pos x="175" y="0"/>
              </a:cxn>
              <a:cxn ang="0">
                <a:pos x="0" y="0"/>
              </a:cxn>
              <a:cxn ang="0">
                <a:pos x="0" y="233"/>
              </a:cxn>
              <a:cxn ang="0">
                <a:pos x="175" y="233"/>
              </a:cxn>
              <a:cxn ang="0">
                <a:pos x="175" y="233"/>
              </a:cxn>
            </a:cxnLst>
            <a:rect l="0" t="0" r="r" b="b"/>
            <a:pathLst>
              <a:path w="175" h="233">
                <a:moveTo>
                  <a:pt x="172" y="231"/>
                </a:moveTo>
                <a:lnTo>
                  <a:pt x="175" y="0"/>
                </a:lnTo>
                <a:lnTo>
                  <a:pt x="0" y="0"/>
                </a:lnTo>
                <a:lnTo>
                  <a:pt x="0" y="233"/>
                </a:lnTo>
                <a:lnTo>
                  <a:pt x="175" y="233"/>
                </a:lnTo>
                <a:lnTo>
                  <a:pt x="175" y="233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678" name="Line 102"/>
          <p:cNvSpPr>
            <a:spLocks noChangeShapeType="1"/>
          </p:cNvSpPr>
          <p:nvPr/>
        </p:nvSpPr>
        <p:spPr bwMode="auto">
          <a:xfrm flipH="1">
            <a:off x="4746625" y="3352800"/>
            <a:ext cx="2119313" cy="47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679" name="Freeform 103"/>
          <p:cNvSpPr>
            <a:spLocks/>
          </p:cNvSpPr>
          <p:nvPr/>
        </p:nvSpPr>
        <p:spPr bwMode="auto">
          <a:xfrm>
            <a:off x="4702175" y="3324225"/>
            <a:ext cx="58738" cy="61913"/>
          </a:xfrm>
          <a:custGeom>
            <a:avLst/>
            <a:gdLst/>
            <a:ahLst/>
            <a:cxnLst>
              <a:cxn ang="0">
                <a:pos x="37" y="39"/>
              </a:cxn>
              <a:cxn ang="0">
                <a:pos x="37" y="0"/>
              </a:cxn>
              <a:cxn ang="0">
                <a:pos x="0" y="21"/>
              </a:cxn>
              <a:cxn ang="0">
                <a:pos x="37" y="39"/>
              </a:cxn>
              <a:cxn ang="0">
                <a:pos x="37" y="39"/>
              </a:cxn>
            </a:cxnLst>
            <a:rect l="0" t="0" r="r" b="b"/>
            <a:pathLst>
              <a:path w="37" h="39">
                <a:moveTo>
                  <a:pt x="37" y="39"/>
                </a:moveTo>
                <a:lnTo>
                  <a:pt x="37" y="0"/>
                </a:lnTo>
                <a:lnTo>
                  <a:pt x="0" y="21"/>
                </a:lnTo>
                <a:lnTo>
                  <a:pt x="37" y="39"/>
                </a:lnTo>
                <a:lnTo>
                  <a:pt x="37" y="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680" name="Rectangle 104"/>
          <p:cNvSpPr>
            <a:spLocks noChangeArrowheads="1"/>
          </p:cNvSpPr>
          <p:nvPr/>
        </p:nvSpPr>
        <p:spPr bwMode="auto">
          <a:xfrm>
            <a:off x="5678488" y="33861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8</a:t>
            </a:r>
            <a:endParaRPr lang="en-US" sz="1600"/>
          </a:p>
        </p:txBody>
      </p:sp>
      <p:sp>
        <p:nvSpPr>
          <p:cNvPr id="280681" name="Rectangle 105"/>
          <p:cNvSpPr>
            <a:spLocks noChangeArrowheads="1"/>
          </p:cNvSpPr>
          <p:nvPr/>
        </p:nvSpPr>
        <p:spPr bwMode="auto">
          <a:xfrm>
            <a:off x="5748338" y="3386138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sz="1600"/>
          </a:p>
        </p:txBody>
      </p:sp>
      <p:sp>
        <p:nvSpPr>
          <p:cNvPr id="280682" name="Rectangle 106"/>
          <p:cNvSpPr>
            <a:spLocks noChangeArrowheads="1"/>
          </p:cNvSpPr>
          <p:nvPr/>
        </p:nvSpPr>
        <p:spPr bwMode="auto">
          <a:xfrm>
            <a:off x="5781675" y="33861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n</a:t>
            </a:r>
            <a:endParaRPr lang="en-US" sz="1600"/>
          </a:p>
        </p:txBody>
      </p:sp>
      <p:sp>
        <p:nvSpPr>
          <p:cNvPr id="280683" name="Rectangle 107"/>
          <p:cNvSpPr>
            <a:spLocks noChangeArrowheads="1"/>
          </p:cNvSpPr>
          <p:nvPr/>
        </p:nvSpPr>
        <p:spPr bwMode="auto">
          <a:xfrm>
            <a:off x="5853113" y="3386138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s</a:t>
            </a:r>
            <a:endParaRPr lang="en-US" sz="1600"/>
          </a:p>
        </p:txBody>
      </p:sp>
      <p:sp>
        <p:nvSpPr>
          <p:cNvPr id="280684" name="Rectangle 108"/>
          <p:cNvSpPr>
            <a:spLocks noChangeArrowheads="1"/>
          </p:cNvSpPr>
          <p:nvPr/>
        </p:nvSpPr>
        <p:spPr bwMode="auto">
          <a:xfrm>
            <a:off x="6940550" y="3319463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I</a:t>
            </a:r>
            <a:endParaRPr lang="en-US" sz="1600"/>
          </a:p>
        </p:txBody>
      </p:sp>
      <p:sp>
        <p:nvSpPr>
          <p:cNvPr id="280685" name="Rectangle 109"/>
          <p:cNvSpPr>
            <a:spLocks noChangeArrowheads="1"/>
          </p:cNvSpPr>
          <p:nvPr/>
        </p:nvSpPr>
        <p:spPr bwMode="auto">
          <a:xfrm>
            <a:off x="6970713" y="3319463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n</a:t>
            </a:r>
            <a:endParaRPr lang="en-US" sz="1600"/>
          </a:p>
        </p:txBody>
      </p:sp>
      <p:sp>
        <p:nvSpPr>
          <p:cNvPr id="280686" name="Rectangle 110"/>
          <p:cNvSpPr>
            <a:spLocks noChangeArrowheads="1"/>
          </p:cNvSpPr>
          <p:nvPr/>
        </p:nvSpPr>
        <p:spPr bwMode="auto">
          <a:xfrm>
            <a:off x="7029450" y="3319463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s</a:t>
            </a:r>
            <a:endParaRPr lang="en-US" sz="1600"/>
          </a:p>
        </p:txBody>
      </p:sp>
      <p:sp>
        <p:nvSpPr>
          <p:cNvPr id="280687" name="Rectangle 111"/>
          <p:cNvSpPr>
            <a:spLocks noChangeArrowheads="1"/>
          </p:cNvSpPr>
          <p:nvPr/>
        </p:nvSpPr>
        <p:spPr bwMode="auto">
          <a:xfrm>
            <a:off x="7085013" y="3319463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t</a:t>
            </a:r>
            <a:endParaRPr lang="en-US" sz="1600"/>
          </a:p>
        </p:txBody>
      </p:sp>
      <p:sp>
        <p:nvSpPr>
          <p:cNvPr id="280688" name="Rectangle 112"/>
          <p:cNvSpPr>
            <a:spLocks noChangeArrowheads="1"/>
          </p:cNvSpPr>
          <p:nvPr/>
        </p:nvSpPr>
        <p:spPr bwMode="auto">
          <a:xfrm>
            <a:off x="7115175" y="3319463"/>
            <a:ext cx="381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r</a:t>
            </a:r>
            <a:endParaRPr lang="en-US" sz="1600"/>
          </a:p>
        </p:txBody>
      </p:sp>
      <p:sp>
        <p:nvSpPr>
          <p:cNvPr id="280689" name="Rectangle 113"/>
          <p:cNvSpPr>
            <a:spLocks noChangeArrowheads="1"/>
          </p:cNvSpPr>
          <p:nvPr/>
        </p:nvSpPr>
        <p:spPr bwMode="auto">
          <a:xfrm>
            <a:off x="7148513" y="3319463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u</a:t>
            </a:r>
            <a:endParaRPr lang="en-US" sz="1600"/>
          </a:p>
        </p:txBody>
      </p:sp>
      <p:sp>
        <p:nvSpPr>
          <p:cNvPr id="280690" name="Rectangle 114"/>
          <p:cNvSpPr>
            <a:spLocks noChangeArrowheads="1"/>
          </p:cNvSpPr>
          <p:nvPr/>
        </p:nvSpPr>
        <p:spPr bwMode="auto">
          <a:xfrm>
            <a:off x="7210425" y="3319463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c</a:t>
            </a:r>
            <a:endParaRPr lang="en-US" sz="1600"/>
          </a:p>
        </p:txBody>
      </p:sp>
      <p:sp>
        <p:nvSpPr>
          <p:cNvPr id="280691" name="Rectangle 115"/>
          <p:cNvSpPr>
            <a:spLocks noChangeArrowheads="1"/>
          </p:cNvSpPr>
          <p:nvPr/>
        </p:nvSpPr>
        <p:spPr bwMode="auto">
          <a:xfrm>
            <a:off x="7262813" y="3319463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t</a:t>
            </a:r>
            <a:endParaRPr lang="en-US" sz="1600"/>
          </a:p>
        </p:txBody>
      </p:sp>
      <p:sp>
        <p:nvSpPr>
          <p:cNvPr id="280692" name="Rectangle 116"/>
          <p:cNvSpPr>
            <a:spLocks noChangeArrowheads="1"/>
          </p:cNvSpPr>
          <p:nvPr/>
        </p:nvSpPr>
        <p:spPr bwMode="auto">
          <a:xfrm>
            <a:off x="7292975" y="3319463"/>
            <a:ext cx="254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i</a:t>
            </a:r>
            <a:endParaRPr lang="en-US" sz="1600"/>
          </a:p>
        </p:txBody>
      </p:sp>
      <p:sp>
        <p:nvSpPr>
          <p:cNvPr id="280693" name="Rectangle 117"/>
          <p:cNvSpPr>
            <a:spLocks noChangeArrowheads="1"/>
          </p:cNvSpPr>
          <p:nvPr/>
        </p:nvSpPr>
        <p:spPr bwMode="auto">
          <a:xfrm>
            <a:off x="7318375" y="3319463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o</a:t>
            </a:r>
            <a:endParaRPr lang="en-US" sz="1600"/>
          </a:p>
        </p:txBody>
      </p:sp>
      <p:sp>
        <p:nvSpPr>
          <p:cNvPr id="280694" name="Rectangle 118"/>
          <p:cNvSpPr>
            <a:spLocks noChangeArrowheads="1"/>
          </p:cNvSpPr>
          <p:nvPr/>
        </p:nvSpPr>
        <p:spPr bwMode="auto">
          <a:xfrm>
            <a:off x="7377113" y="3319463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n</a:t>
            </a:r>
            <a:endParaRPr lang="en-US" sz="1600"/>
          </a:p>
        </p:txBody>
      </p:sp>
      <p:sp>
        <p:nvSpPr>
          <p:cNvPr id="280695" name="Rectangle 119"/>
          <p:cNvSpPr>
            <a:spLocks noChangeArrowheads="1"/>
          </p:cNvSpPr>
          <p:nvPr/>
        </p:nvSpPr>
        <p:spPr bwMode="auto">
          <a:xfrm>
            <a:off x="7437438" y="3803650"/>
            <a:ext cx="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600"/>
          </a:p>
        </p:txBody>
      </p:sp>
      <p:sp>
        <p:nvSpPr>
          <p:cNvPr id="280696" name="Rectangle 120"/>
          <p:cNvSpPr>
            <a:spLocks noChangeArrowheads="1"/>
          </p:cNvSpPr>
          <p:nvPr/>
        </p:nvSpPr>
        <p:spPr bwMode="auto">
          <a:xfrm>
            <a:off x="7070725" y="3449638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f</a:t>
            </a:r>
            <a:endParaRPr lang="en-US" sz="1600"/>
          </a:p>
        </p:txBody>
      </p:sp>
      <p:sp>
        <p:nvSpPr>
          <p:cNvPr id="280697" name="Rectangle 121"/>
          <p:cNvSpPr>
            <a:spLocks noChangeArrowheads="1"/>
          </p:cNvSpPr>
          <p:nvPr/>
        </p:nvSpPr>
        <p:spPr bwMode="auto">
          <a:xfrm>
            <a:off x="7099300" y="3449638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e</a:t>
            </a:r>
            <a:endParaRPr lang="en-US" sz="1600"/>
          </a:p>
        </p:txBody>
      </p:sp>
      <p:sp>
        <p:nvSpPr>
          <p:cNvPr id="280698" name="Rectangle 122"/>
          <p:cNvSpPr>
            <a:spLocks noChangeArrowheads="1"/>
          </p:cNvSpPr>
          <p:nvPr/>
        </p:nvSpPr>
        <p:spPr bwMode="auto">
          <a:xfrm>
            <a:off x="7162800" y="3449638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t</a:t>
            </a:r>
            <a:endParaRPr lang="en-US" sz="1600"/>
          </a:p>
        </p:txBody>
      </p:sp>
      <p:sp>
        <p:nvSpPr>
          <p:cNvPr id="280699" name="Rectangle 123"/>
          <p:cNvSpPr>
            <a:spLocks noChangeArrowheads="1"/>
          </p:cNvSpPr>
          <p:nvPr/>
        </p:nvSpPr>
        <p:spPr bwMode="auto">
          <a:xfrm>
            <a:off x="7192963" y="3449638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c</a:t>
            </a:r>
            <a:endParaRPr lang="en-US" sz="1600"/>
          </a:p>
        </p:txBody>
      </p:sp>
      <p:sp>
        <p:nvSpPr>
          <p:cNvPr id="280700" name="Rectangle 124"/>
          <p:cNvSpPr>
            <a:spLocks noChangeArrowheads="1"/>
          </p:cNvSpPr>
          <p:nvPr/>
        </p:nvSpPr>
        <p:spPr bwMode="auto">
          <a:xfrm>
            <a:off x="7243763" y="3449638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h</a:t>
            </a:r>
            <a:endParaRPr lang="en-US" sz="1600"/>
          </a:p>
        </p:txBody>
      </p:sp>
      <p:sp>
        <p:nvSpPr>
          <p:cNvPr id="280701" name="Freeform 125"/>
          <p:cNvSpPr>
            <a:spLocks/>
          </p:cNvSpPr>
          <p:nvPr/>
        </p:nvSpPr>
        <p:spPr bwMode="auto">
          <a:xfrm>
            <a:off x="6915150" y="3263900"/>
            <a:ext cx="555625" cy="369888"/>
          </a:xfrm>
          <a:custGeom>
            <a:avLst/>
            <a:gdLst/>
            <a:ahLst/>
            <a:cxnLst>
              <a:cxn ang="0">
                <a:pos x="347" y="231"/>
              </a:cxn>
              <a:cxn ang="0">
                <a:pos x="350" y="0"/>
              </a:cxn>
              <a:cxn ang="0">
                <a:pos x="0" y="0"/>
              </a:cxn>
              <a:cxn ang="0">
                <a:pos x="0" y="233"/>
              </a:cxn>
              <a:cxn ang="0">
                <a:pos x="350" y="233"/>
              </a:cxn>
              <a:cxn ang="0">
                <a:pos x="350" y="233"/>
              </a:cxn>
            </a:cxnLst>
            <a:rect l="0" t="0" r="r" b="b"/>
            <a:pathLst>
              <a:path w="350" h="233">
                <a:moveTo>
                  <a:pt x="347" y="231"/>
                </a:moveTo>
                <a:lnTo>
                  <a:pt x="350" y="0"/>
                </a:lnTo>
                <a:lnTo>
                  <a:pt x="0" y="0"/>
                </a:lnTo>
                <a:lnTo>
                  <a:pt x="0" y="233"/>
                </a:lnTo>
                <a:lnTo>
                  <a:pt x="350" y="233"/>
                </a:lnTo>
                <a:lnTo>
                  <a:pt x="350" y="233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702" name="Line 126"/>
          <p:cNvSpPr>
            <a:spLocks noChangeShapeType="1"/>
          </p:cNvSpPr>
          <p:nvPr/>
        </p:nvSpPr>
        <p:spPr bwMode="auto">
          <a:xfrm flipH="1">
            <a:off x="6965950" y="3722688"/>
            <a:ext cx="407988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703" name="Line 127"/>
          <p:cNvSpPr>
            <a:spLocks noChangeShapeType="1"/>
          </p:cNvSpPr>
          <p:nvPr/>
        </p:nvSpPr>
        <p:spPr bwMode="auto">
          <a:xfrm flipH="1">
            <a:off x="7673975" y="3722688"/>
            <a:ext cx="80963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704" name="Freeform 128"/>
          <p:cNvSpPr>
            <a:spLocks/>
          </p:cNvSpPr>
          <p:nvPr/>
        </p:nvSpPr>
        <p:spPr bwMode="auto">
          <a:xfrm>
            <a:off x="6921500" y="3694113"/>
            <a:ext cx="60325" cy="61912"/>
          </a:xfrm>
          <a:custGeom>
            <a:avLst/>
            <a:gdLst/>
            <a:ahLst/>
            <a:cxnLst>
              <a:cxn ang="0">
                <a:pos x="38" y="39"/>
              </a:cxn>
              <a:cxn ang="0">
                <a:pos x="38" y="0"/>
              </a:cxn>
              <a:cxn ang="0">
                <a:pos x="0" y="21"/>
              </a:cxn>
              <a:cxn ang="0">
                <a:pos x="38" y="39"/>
              </a:cxn>
              <a:cxn ang="0">
                <a:pos x="38" y="39"/>
              </a:cxn>
            </a:cxnLst>
            <a:rect l="0" t="0" r="r" b="b"/>
            <a:pathLst>
              <a:path w="38" h="39">
                <a:moveTo>
                  <a:pt x="38" y="39"/>
                </a:moveTo>
                <a:lnTo>
                  <a:pt x="38" y="0"/>
                </a:lnTo>
                <a:lnTo>
                  <a:pt x="0" y="21"/>
                </a:lnTo>
                <a:lnTo>
                  <a:pt x="38" y="39"/>
                </a:lnTo>
                <a:lnTo>
                  <a:pt x="38" y="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705" name="Rectangle 129"/>
          <p:cNvSpPr>
            <a:spLocks noChangeArrowheads="1"/>
          </p:cNvSpPr>
          <p:nvPr/>
        </p:nvSpPr>
        <p:spPr bwMode="auto">
          <a:xfrm>
            <a:off x="7199313" y="3752850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sz="1600"/>
          </a:p>
        </p:txBody>
      </p:sp>
      <p:sp>
        <p:nvSpPr>
          <p:cNvPr id="280706" name="Rectangle 130"/>
          <p:cNvSpPr>
            <a:spLocks noChangeArrowheads="1"/>
          </p:cNvSpPr>
          <p:nvPr/>
        </p:nvSpPr>
        <p:spPr bwMode="auto">
          <a:xfrm>
            <a:off x="7232650" y="375285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8</a:t>
            </a:r>
            <a:endParaRPr lang="en-US" sz="1600"/>
          </a:p>
        </p:txBody>
      </p:sp>
      <p:sp>
        <p:nvSpPr>
          <p:cNvPr id="280707" name="Rectangle 131"/>
          <p:cNvSpPr>
            <a:spLocks noChangeArrowheads="1"/>
          </p:cNvSpPr>
          <p:nvPr/>
        </p:nvSpPr>
        <p:spPr bwMode="auto">
          <a:xfrm>
            <a:off x="7304088" y="3752850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sz="1600"/>
          </a:p>
        </p:txBody>
      </p:sp>
      <p:sp>
        <p:nvSpPr>
          <p:cNvPr id="280708" name="Rectangle 132"/>
          <p:cNvSpPr>
            <a:spLocks noChangeArrowheads="1"/>
          </p:cNvSpPr>
          <p:nvPr/>
        </p:nvSpPr>
        <p:spPr bwMode="auto">
          <a:xfrm>
            <a:off x="7337425" y="375285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n</a:t>
            </a:r>
            <a:endParaRPr lang="en-US" sz="1600"/>
          </a:p>
        </p:txBody>
      </p:sp>
      <p:sp>
        <p:nvSpPr>
          <p:cNvPr id="280709" name="Rectangle 133"/>
          <p:cNvSpPr>
            <a:spLocks noChangeArrowheads="1"/>
          </p:cNvSpPr>
          <p:nvPr/>
        </p:nvSpPr>
        <p:spPr bwMode="auto">
          <a:xfrm>
            <a:off x="7404100" y="3752850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s</a:t>
            </a:r>
            <a:endParaRPr lang="en-US" sz="1600"/>
          </a:p>
        </p:txBody>
      </p:sp>
      <p:sp>
        <p:nvSpPr>
          <p:cNvPr id="280710" name="Rectangle 134"/>
          <p:cNvSpPr>
            <a:spLocks noChangeArrowheads="1"/>
          </p:cNvSpPr>
          <p:nvPr/>
        </p:nvSpPr>
        <p:spPr bwMode="auto">
          <a:xfrm>
            <a:off x="2081213" y="2220913"/>
            <a:ext cx="7778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T</a:t>
            </a:r>
            <a:endParaRPr lang="en-US" sz="1600"/>
          </a:p>
        </p:txBody>
      </p:sp>
      <p:sp>
        <p:nvSpPr>
          <p:cNvPr id="280711" name="Rectangle 135"/>
          <p:cNvSpPr>
            <a:spLocks noChangeArrowheads="1"/>
          </p:cNvSpPr>
          <p:nvPr/>
        </p:nvSpPr>
        <p:spPr bwMode="auto">
          <a:xfrm>
            <a:off x="2155825" y="2220913"/>
            <a:ext cx="285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i</a:t>
            </a:r>
            <a:endParaRPr lang="en-US" sz="1600"/>
          </a:p>
        </p:txBody>
      </p:sp>
      <p:sp>
        <p:nvSpPr>
          <p:cNvPr id="280712" name="Rectangle 136"/>
          <p:cNvSpPr>
            <a:spLocks noChangeArrowheads="1"/>
          </p:cNvSpPr>
          <p:nvPr/>
        </p:nvSpPr>
        <p:spPr bwMode="auto">
          <a:xfrm>
            <a:off x="2181225" y="2220913"/>
            <a:ext cx="1063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m</a:t>
            </a:r>
            <a:endParaRPr lang="en-US" sz="1600"/>
          </a:p>
        </p:txBody>
      </p:sp>
      <p:sp>
        <p:nvSpPr>
          <p:cNvPr id="280713" name="Rectangle 137"/>
          <p:cNvSpPr>
            <a:spLocks noChangeArrowheads="1"/>
          </p:cNvSpPr>
          <p:nvPr/>
        </p:nvSpPr>
        <p:spPr bwMode="auto">
          <a:xfrm>
            <a:off x="2284413" y="22209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e</a:t>
            </a:r>
            <a:endParaRPr lang="en-US" sz="1600"/>
          </a:p>
        </p:txBody>
      </p:sp>
      <p:sp>
        <p:nvSpPr>
          <p:cNvPr id="280714" name="Rectangle 138"/>
          <p:cNvSpPr>
            <a:spLocks noChangeArrowheads="1"/>
          </p:cNvSpPr>
          <p:nvPr/>
        </p:nvSpPr>
        <p:spPr bwMode="auto">
          <a:xfrm>
            <a:off x="1519238" y="2635250"/>
            <a:ext cx="285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l</a:t>
            </a:r>
            <a:endParaRPr lang="en-US" sz="1600"/>
          </a:p>
        </p:txBody>
      </p:sp>
      <p:sp>
        <p:nvSpPr>
          <p:cNvPr id="280715" name="Rectangle 139"/>
          <p:cNvSpPr>
            <a:spLocks noChangeArrowheads="1"/>
          </p:cNvSpPr>
          <p:nvPr/>
        </p:nvSpPr>
        <p:spPr bwMode="auto">
          <a:xfrm>
            <a:off x="1544638" y="2635250"/>
            <a:ext cx="92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w</a:t>
            </a:r>
            <a:endParaRPr lang="en-US" sz="1600"/>
          </a:p>
        </p:txBody>
      </p:sp>
      <p:sp>
        <p:nvSpPr>
          <p:cNvPr id="280716" name="Rectangle 140"/>
          <p:cNvSpPr>
            <a:spLocks noChangeArrowheads="1"/>
          </p:cNvSpPr>
          <p:nvPr/>
        </p:nvSpPr>
        <p:spPr bwMode="auto">
          <a:xfrm>
            <a:off x="1633538" y="2635250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sz="1600"/>
          </a:p>
        </p:txBody>
      </p:sp>
      <p:sp>
        <p:nvSpPr>
          <p:cNvPr id="280717" name="Rectangle 141"/>
          <p:cNvSpPr>
            <a:spLocks noChangeArrowheads="1"/>
          </p:cNvSpPr>
          <p:nvPr/>
        </p:nvSpPr>
        <p:spPr bwMode="auto">
          <a:xfrm>
            <a:off x="1666875" y="263525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$</a:t>
            </a:r>
            <a:endParaRPr lang="en-US" sz="1600"/>
          </a:p>
        </p:txBody>
      </p:sp>
      <p:sp>
        <p:nvSpPr>
          <p:cNvPr id="280718" name="Rectangle 142"/>
          <p:cNvSpPr>
            <a:spLocks noChangeArrowheads="1"/>
          </p:cNvSpPr>
          <p:nvPr/>
        </p:nvSpPr>
        <p:spPr bwMode="auto">
          <a:xfrm>
            <a:off x="1736725" y="263525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1</a:t>
            </a:r>
            <a:endParaRPr lang="en-US" sz="1600"/>
          </a:p>
        </p:txBody>
      </p:sp>
      <p:sp>
        <p:nvSpPr>
          <p:cNvPr id="280719" name="Rectangle 143"/>
          <p:cNvSpPr>
            <a:spLocks noChangeArrowheads="1"/>
          </p:cNvSpPr>
          <p:nvPr/>
        </p:nvSpPr>
        <p:spPr bwMode="auto">
          <a:xfrm>
            <a:off x="1803400" y="2635250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,</a:t>
            </a:r>
            <a:endParaRPr lang="en-US" sz="1600"/>
          </a:p>
        </p:txBody>
      </p:sp>
      <p:sp>
        <p:nvSpPr>
          <p:cNvPr id="280720" name="Rectangle 144"/>
          <p:cNvSpPr>
            <a:spLocks noChangeArrowheads="1"/>
          </p:cNvSpPr>
          <p:nvPr/>
        </p:nvSpPr>
        <p:spPr bwMode="auto">
          <a:xfrm>
            <a:off x="1839913" y="2635250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sz="1600"/>
          </a:p>
        </p:txBody>
      </p:sp>
      <p:sp>
        <p:nvSpPr>
          <p:cNvPr id="280721" name="Rectangle 145"/>
          <p:cNvSpPr>
            <a:spLocks noChangeArrowheads="1"/>
          </p:cNvSpPr>
          <p:nvPr/>
        </p:nvSpPr>
        <p:spPr bwMode="auto">
          <a:xfrm>
            <a:off x="1873250" y="263525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1</a:t>
            </a:r>
            <a:endParaRPr lang="en-US" sz="1600"/>
          </a:p>
        </p:txBody>
      </p:sp>
      <p:sp>
        <p:nvSpPr>
          <p:cNvPr id="280722" name="Rectangle 146"/>
          <p:cNvSpPr>
            <a:spLocks noChangeArrowheads="1"/>
          </p:cNvSpPr>
          <p:nvPr/>
        </p:nvSpPr>
        <p:spPr bwMode="auto">
          <a:xfrm>
            <a:off x="1939925" y="263525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0</a:t>
            </a:r>
            <a:endParaRPr lang="en-US" sz="1600"/>
          </a:p>
        </p:txBody>
      </p:sp>
      <p:sp>
        <p:nvSpPr>
          <p:cNvPr id="280723" name="Rectangle 147"/>
          <p:cNvSpPr>
            <a:spLocks noChangeArrowheads="1"/>
          </p:cNvSpPr>
          <p:nvPr/>
        </p:nvSpPr>
        <p:spPr bwMode="auto">
          <a:xfrm>
            <a:off x="2011363" y="263525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0</a:t>
            </a:r>
            <a:endParaRPr lang="en-US" sz="1600"/>
          </a:p>
        </p:txBody>
      </p:sp>
      <p:sp>
        <p:nvSpPr>
          <p:cNvPr id="280724" name="Rectangle 148"/>
          <p:cNvSpPr>
            <a:spLocks noChangeArrowheads="1"/>
          </p:cNvSpPr>
          <p:nvPr/>
        </p:nvSpPr>
        <p:spPr bwMode="auto">
          <a:xfrm>
            <a:off x="2081213" y="2635250"/>
            <a:ext cx="428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(</a:t>
            </a:r>
            <a:endParaRPr lang="en-US" sz="1600"/>
          </a:p>
        </p:txBody>
      </p:sp>
      <p:sp>
        <p:nvSpPr>
          <p:cNvPr id="280725" name="Rectangle 149"/>
          <p:cNvSpPr>
            <a:spLocks noChangeArrowheads="1"/>
          </p:cNvSpPr>
          <p:nvPr/>
        </p:nvSpPr>
        <p:spPr bwMode="auto">
          <a:xfrm>
            <a:off x="2122488" y="263525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$</a:t>
            </a:r>
            <a:endParaRPr lang="en-US" sz="1600"/>
          </a:p>
        </p:txBody>
      </p:sp>
      <p:sp>
        <p:nvSpPr>
          <p:cNvPr id="280726" name="Rectangle 150"/>
          <p:cNvSpPr>
            <a:spLocks noChangeArrowheads="1"/>
          </p:cNvSpPr>
          <p:nvPr/>
        </p:nvSpPr>
        <p:spPr bwMode="auto">
          <a:xfrm>
            <a:off x="2189163" y="263525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0</a:t>
            </a:r>
            <a:endParaRPr lang="en-US" sz="1600"/>
          </a:p>
        </p:txBody>
      </p:sp>
      <p:sp>
        <p:nvSpPr>
          <p:cNvPr id="280727" name="Rectangle 151"/>
          <p:cNvSpPr>
            <a:spLocks noChangeArrowheads="1"/>
          </p:cNvSpPr>
          <p:nvPr/>
        </p:nvSpPr>
        <p:spPr bwMode="auto">
          <a:xfrm>
            <a:off x="2259013" y="2635250"/>
            <a:ext cx="428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)</a:t>
            </a:r>
            <a:endParaRPr lang="en-US" sz="1600"/>
          </a:p>
        </p:txBody>
      </p:sp>
      <p:sp>
        <p:nvSpPr>
          <p:cNvPr id="280728" name="Rectangle 152"/>
          <p:cNvSpPr>
            <a:spLocks noChangeArrowheads="1"/>
          </p:cNvSpPr>
          <p:nvPr/>
        </p:nvSpPr>
        <p:spPr bwMode="auto">
          <a:xfrm>
            <a:off x="1519238" y="3005138"/>
            <a:ext cx="285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l</a:t>
            </a:r>
            <a:endParaRPr lang="en-US" sz="1600"/>
          </a:p>
        </p:txBody>
      </p:sp>
      <p:sp>
        <p:nvSpPr>
          <p:cNvPr id="280729" name="Rectangle 153"/>
          <p:cNvSpPr>
            <a:spLocks noChangeArrowheads="1"/>
          </p:cNvSpPr>
          <p:nvPr/>
        </p:nvSpPr>
        <p:spPr bwMode="auto">
          <a:xfrm>
            <a:off x="1544638" y="3005138"/>
            <a:ext cx="92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w</a:t>
            </a:r>
            <a:endParaRPr lang="en-US" sz="1600"/>
          </a:p>
        </p:txBody>
      </p:sp>
      <p:sp>
        <p:nvSpPr>
          <p:cNvPr id="280730" name="Rectangle 154"/>
          <p:cNvSpPr>
            <a:spLocks noChangeArrowheads="1"/>
          </p:cNvSpPr>
          <p:nvPr/>
        </p:nvSpPr>
        <p:spPr bwMode="auto">
          <a:xfrm>
            <a:off x="1633538" y="3005138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sz="1600"/>
          </a:p>
        </p:txBody>
      </p:sp>
      <p:sp>
        <p:nvSpPr>
          <p:cNvPr id="280731" name="Rectangle 155"/>
          <p:cNvSpPr>
            <a:spLocks noChangeArrowheads="1"/>
          </p:cNvSpPr>
          <p:nvPr/>
        </p:nvSpPr>
        <p:spPr bwMode="auto">
          <a:xfrm>
            <a:off x="1666875" y="30051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$</a:t>
            </a:r>
            <a:endParaRPr lang="en-US" sz="1600"/>
          </a:p>
        </p:txBody>
      </p:sp>
      <p:sp>
        <p:nvSpPr>
          <p:cNvPr id="280732" name="Rectangle 156"/>
          <p:cNvSpPr>
            <a:spLocks noChangeArrowheads="1"/>
          </p:cNvSpPr>
          <p:nvPr/>
        </p:nvSpPr>
        <p:spPr bwMode="auto">
          <a:xfrm>
            <a:off x="1736725" y="30051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2</a:t>
            </a:r>
            <a:endParaRPr lang="en-US" sz="1600"/>
          </a:p>
        </p:txBody>
      </p:sp>
      <p:sp>
        <p:nvSpPr>
          <p:cNvPr id="280733" name="Rectangle 157"/>
          <p:cNvSpPr>
            <a:spLocks noChangeArrowheads="1"/>
          </p:cNvSpPr>
          <p:nvPr/>
        </p:nvSpPr>
        <p:spPr bwMode="auto">
          <a:xfrm>
            <a:off x="1803400" y="3005138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,</a:t>
            </a:r>
            <a:endParaRPr lang="en-US" sz="1600"/>
          </a:p>
        </p:txBody>
      </p:sp>
      <p:sp>
        <p:nvSpPr>
          <p:cNvPr id="280734" name="Rectangle 158"/>
          <p:cNvSpPr>
            <a:spLocks noChangeArrowheads="1"/>
          </p:cNvSpPr>
          <p:nvPr/>
        </p:nvSpPr>
        <p:spPr bwMode="auto">
          <a:xfrm>
            <a:off x="1839913" y="3005138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sz="1600"/>
          </a:p>
        </p:txBody>
      </p:sp>
      <p:sp>
        <p:nvSpPr>
          <p:cNvPr id="280735" name="Rectangle 159"/>
          <p:cNvSpPr>
            <a:spLocks noChangeArrowheads="1"/>
          </p:cNvSpPr>
          <p:nvPr/>
        </p:nvSpPr>
        <p:spPr bwMode="auto">
          <a:xfrm>
            <a:off x="1873250" y="30051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2</a:t>
            </a:r>
            <a:endParaRPr lang="en-US" sz="1600"/>
          </a:p>
        </p:txBody>
      </p:sp>
      <p:sp>
        <p:nvSpPr>
          <p:cNvPr id="280736" name="Rectangle 160"/>
          <p:cNvSpPr>
            <a:spLocks noChangeArrowheads="1"/>
          </p:cNvSpPr>
          <p:nvPr/>
        </p:nvSpPr>
        <p:spPr bwMode="auto">
          <a:xfrm>
            <a:off x="1939925" y="30051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0</a:t>
            </a:r>
            <a:endParaRPr lang="en-US" sz="1600"/>
          </a:p>
        </p:txBody>
      </p:sp>
      <p:sp>
        <p:nvSpPr>
          <p:cNvPr id="280737" name="Rectangle 161"/>
          <p:cNvSpPr>
            <a:spLocks noChangeArrowheads="1"/>
          </p:cNvSpPr>
          <p:nvPr/>
        </p:nvSpPr>
        <p:spPr bwMode="auto">
          <a:xfrm>
            <a:off x="2011363" y="30051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0</a:t>
            </a:r>
            <a:endParaRPr lang="en-US" sz="1600"/>
          </a:p>
        </p:txBody>
      </p:sp>
      <p:sp>
        <p:nvSpPr>
          <p:cNvPr id="280738" name="Rectangle 162"/>
          <p:cNvSpPr>
            <a:spLocks noChangeArrowheads="1"/>
          </p:cNvSpPr>
          <p:nvPr/>
        </p:nvSpPr>
        <p:spPr bwMode="auto">
          <a:xfrm>
            <a:off x="2081213" y="3005138"/>
            <a:ext cx="428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(</a:t>
            </a:r>
            <a:endParaRPr lang="en-US" sz="1600"/>
          </a:p>
        </p:txBody>
      </p:sp>
      <p:sp>
        <p:nvSpPr>
          <p:cNvPr id="280739" name="Rectangle 163"/>
          <p:cNvSpPr>
            <a:spLocks noChangeArrowheads="1"/>
          </p:cNvSpPr>
          <p:nvPr/>
        </p:nvSpPr>
        <p:spPr bwMode="auto">
          <a:xfrm>
            <a:off x="2122488" y="30051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$</a:t>
            </a:r>
            <a:endParaRPr lang="en-US" sz="1600"/>
          </a:p>
        </p:txBody>
      </p:sp>
      <p:sp>
        <p:nvSpPr>
          <p:cNvPr id="280740" name="Rectangle 164"/>
          <p:cNvSpPr>
            <a:spLocks noChangeArrowheads="1"/>
          </p:cNvSpPr>
          <p:nvPr/>
        </p:nvSpPr>
        <p:spPr bwMode="auto">
          <a:xfrm>
            <a:off x="2189163" y="30051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0</a:t>
            </a:r>
            <a:endParaRPr lang="en-US" sz="1600"/>
          </a:p>
        </p:txBody>
      </p:sp>
      <p:sp>
        <p:nvSpPr>
          <p:cNvPr id="280741" name="Rectangle 165"/>
          <p:cNvSpPr>
            <a:spLocks noChangeArrowheads="1"/>
          </p:cNvSpPr>
          <p:nvPr/>
        </p:nvSpPr>
        <p:spPr bwMode="auto">
          <a:xfrm>
            <a:off x="2259013" y="3005138"/>
            <a:ext cx="428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)</a:t>
            </a:r>
            <a:endParaRPr lang="en-US" sz="1600"/>
          </a:p>
        </p:txBody>
      </p:sp>
      <p:sp>
        <p:nvSpPr>
          <p:cNvPr id="280742" name="Rectangle 166"/>
          <p:cNvSpPr>
            <a:spLocks noChangeArrowheads="1"/>
          </p:cNvSpPr>
          <p:nvPr/>
        </p:nvSpPr>
        <p:spPr bwMode="auto">
          <a:xfrm>
            <a:off x="1519238" y="3375025"/>
            <a:ext cx="285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l</a:t>
            </a:r>
            <a:endParaRPr lang="en-US" sz="1600"/>
          </a:p>
        </p:txBody>
      </p:sp>
      <p:sp>
        <p:nvSpPr>
          <p:cNvPr id="280743" name="Rectangle 167"/>
          <p:cNvSpPr>
            <a:spLocks noChangeArrowheads="1"/>
          </p:cNvSpPr>
          <p:nvPr/>
        </p:nvSpPr>
        <p:spPr bwMode="auto">
          <a:xfrm>
            <a:off x="1544638" y="3375025"/>
            <a:ext cx="92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w</a:t>
            </a:r>
            <a:endParaRPr lang="en-US" sz="1600"/>
          </a:p>
        </p:txBody>
      </p:sp>
      <p:sp>
        <p:nvSpPr>
          <p:cNvPr id="280744" name="Rectangle 168"/>
          <p:cNvSpPr>
            <a:spLocks noChangeArrowheads="1"/>
          </p:cNvSpPr>
          <p:nvPr/>
        </p:nvSpPr>
        <p:spPr bwMode="auto">
          <a:xfrm>
            <a:off x="1633538" y="3375025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sz="1600"/>
          </a:p>
        </p:txBody>
      </p:sp>
      <p:sp>
        <p:nvSpPr>
          <p:cNvPr id="280745" name="Rectangle 169"/>
          <p:cNvSpPr>
            <a:spLocks noChangeArrowheads="1"/>
          </p:cNvSpPr>
          <p:nvPr/>
        </p:nvSpPr>
        <p:spPr bwMode="auto">
          <a:xfrm>
            <a:off x="1666875" y="33750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$</a:t>
            </a:r>
            <a:endParaRPr lang="en-US" sz="1600"/>
          </a:p>
        </p:txBody>
      </p:sp>
      <p:sp>
        <p:nvSpPr>
          <p:cNvPr id="280746" name="Rectangle 170"/>
          <p:cNvSpPr>
            <a:spLocks noChangeArrowheads="1"/>
          </p:cNvSpPr>
          <p:nvPr/>
        </p:nvSpPr>
        <p:spPr bwMode="auto">
          <a:xfrm>
            <a:off x="1736725" y="33750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3</a:t>
            </a:r>
            <a:endParaRPr lang="en-US" sz="1600"/>
          </a:p>
        </p:txBody>
      </p:sp>
      <p:sp>
        <p:nvSpPr>
          <p:cNvPr id="280747" name="Rectangle 171"/>
          <p:cNvSpPr>
            <a:spLocks noChangeArrowheads="1"/>
          </p:cNvSpPr>
          <p:nvPr/>
        </p:nvSpPr>
        <p:spPr bwMode="auto">
          <a:xfrm>
            <a:off x="1803400" y="3375025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,</a:t>
            </a:r>
            <a:endParaRPr lang="en-US" sz="1600"/>
          </a:p>
        </p:txBody>
      </p:sp>
      <p:sp>
        <p:nvSpPr>
          <p:cNvPr id="280748" name="Rectangle 172"/>
          <p:cNvSpPr>
            <a:spLocks noChangeArrowheads="1"/>
          </p:cNvSpPr>
          <p:nvPr/>
        </p:nvSpPr>
        <p:spPr bwMode="auto">
          <a:xfrm>
            <a:off x="1839913" y="3375025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sz="1600"/>
          </a:p>
        </p:txBody>
      </p:sp>
      <p:sp>
        <p:nvSpPr>
          <p:cNvPr id="280749" name="Rectangle 173"/>
          <p:cNvSpPr>
            <a:spLocks noChangeArrowheads="1"/>
          </p:cNvSpPr>
          <p:nvPr/>
        </p:nvSpPr>
        <p:spPr bwMode="auto">
          <a:xfrm>
            <a:off x="1873250" y="33750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3</a:t>
            </a:r>
            <a:endParaRPr lang="en-US" sz="1600"/>
          </a:p>
        </p:txBody>
      </p:sp>
      <p:sp>
        <p:nvSpPr>
          <p:cNvPr id="280750" name="Rectangle 174"/>
          <p:cNvSpPr>
            <a:spLocks noChangeArrowheads="1"/>
          </p:cNvSpPr>
          <p:nvPr/>
        </p:nvSpPr>
        <p:spPr bwMode="auto">
          <a:xfrm>
            <a:off x="1939925" y="33750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0</a:t>
            </a:r>
            <a:endParaRPr lang="en-US" sz="1600"/>
          </a:p>
        </p:txBody>
      </p:sp>
      <p:sp>
        <p:nvSpPr>
          <p:cNvPr id="280751" name="Rectangle 175"/>
          <p:cNvSpPr>
            <a:spLocks noChangeArrowheads="1"/>
          </p:cNvSpPr>
          <p:nvPr/>
        </p:nvSpPr>
        <p:spPr bwMode="auto">
          <a:xfrm>
            <a:off x="2011363" y="33750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0</a:t>
            </a:r>
            <a:endParaRPr lang="en-US" sz="1600"/>
          </a:p>
        </p:txBody>
      </p:sp>
      <p:sp>
        <p:nvSpPr>
          <p:cNvPr id="280752" name="Rectangle 176"/>
          <p:cNvSpPr>
            <a:spLocks noChangeArrowheads="1"/>
          </p:cNvSpPr>
          <p:nvPr/>
        </p:nvSpPr>
        <p:spPr bwMode="auto">
          <a:xfrm>
            <a:off x="2081213" y="3375025"/>
            <a:ext cx="428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(</a:t>
            </a:r>
            <a:endParaRPr lang="en-US" sz="1600"/>
          </a:p>
        </p:txBody>
      </p:sp>
      <p:sp>
        <p:nvSpPr>
          <p:cNvPr id="280753" name="Rectangle 177"/>
          <p:cNvSpPr>
            <a:spLocks noChangeArrowheads="1"/>
          </p:cNvSpPr>
          <p:nvPr/>
        </p:nvSpPr>
        <p:spPr bwMode="auto">
          <a:xfrm>
            <a:off x="2122488" y="33750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$</a:t>
            </a:r>
            <a:endParaRPr lang="en-US" sz="1600"/>
          </a:p>
        </p:txBody>
      </p:sp>
      <p:sp>
        <p:nvSpPr>
          <p:cNvPr id="280754" name="Rectangle 178"/>
          <p:cNvSpPr>
            <a:spLocks noChangeArrowheads="1"/>
          </p:cNvSpPr>
          <p:nvPr/>
        </p:nvSpPr>
        <p:spPr bwMode="auto">
          <a:xfrm>
            <a:off x="2189163" y="33750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0</a:t>
            </a:r>
            <a:endParaRPr lang="en-US" sz="1600"/>
          </a:p>
        </p:txBody>
      </p:sp>
      <p:sp>
        <p:nvSpPr>
          <p:cNvPr id="280755" name="Rectangle 179"/>
          <p:cNvSpPr>
            <a:spLocks noChangeArrowheads="1"/>
          </p:cNvSpPr>
          <p:nvPr/>
        </p:nvSpPr>
        <p:spPr bwMode="auto">
          <a:xfrm>
            <a:off x="2259013" y="3375025"/>
            <a:ext cx="428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)</a:t>
            </a:r>
            <a:endParaRPr lang="en-US" sz="1600"/>
          </a:p>
        </p:txBody>
      </p:sp>
      <p:sp>
        <p:nvSpPr>
          <p:cNvPr id="280756" name="Line 180"/>
          <p:cNvSpPr>
            <a:spLocks noChangeShapeType="1"/>
          </p:cNvSpPr>
          <p:nvPr/>
        </p:nvSpPr>
        <p:spPr bwMode="auto">
          <a:xfrm>
            <a:off x="1392238" y="2646363"/>
            <a:ext cx="4762" cy="10033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757" name="Freeform 181"/>
          <p:cNvSpPr>
            <a:spLocks/>
          </p:cNvSpPr>
          <p:nvPr/>
        </p:nvSpPr>
        <p:spPr bwMode="auto">
          <a:xfrm>
            <a:off x="1363663" y="3571875"/>
            <a:ext cx="61912" cy="61913"/>
          </a:xfrm>
          <a:custGeom>
            <a:avLst/>
            <a:gdLst/>
            <a:ahLst/>
            <a:cxnLst>
              <a:cxn ang="0">
                <a:pos x="39" y="0"/>
              </a:cxn>
              <a:cxn ang="0">
                <a:pos x="0" y="0"/>
              </a:cxn>
              <a:cxn ang="0">
                <a:pos x="21" y="39"/>
              </a:cxn>
              <a:cxn ang="0">
                <a:pos x="39" y="0"/>
              </a:cxn>
              <a:cxn ang="0">
                <a:pos x="39" y="0"/>
              </a:cxn>
            </a:cxnLst>
            <a:rect l="0" t="0" r="r" b="b"/>
            <a:pathLst>
              <a:path w="39" h="39">
                <a:moveTo>
                  <a:pt x="39" y="0"/>
                </a:moveTo>
                <a:lnTo>
                  <a:pt x="0" y="0"/>
                </a:lnTo>
                <a:lnTo>
                  <a:pt x="21" y="39"/>
                </a:lnTo>
                <a:lnTo>
                  <a:pt x="39" y="0"/>
                </a:lnTo>
                <a:lnTo>
                  <a:pt x="3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758" name="Line 182"/>
          <p:cNvSpPr>
            <a:spLocks noChangeShapeType="1"/>
          </p:cNvSpPr>
          <p:nvPr/>
        </p:nvSpPr>
        <p:spPr bwMode="auto">
          <a:xfrm>
            <a:off x="2481263" y="2298700"/>
            <a:ext cx="5214937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759" name="Freeform 183"/>
          <p:cNvSpPr>
            <a:spLocks/>
          </p:cNvSpPr>
          <p:nvPr/>
        </p:nvSpPr>
        <p:spPr bwMode="auto">
          <a:xfrm>
            <a:off x="7680325" y="2268538"/>
            <a:ext cx="63500" cy="63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0"/>
              </a:cxn>
              <a:cxn ang="0">
                <a:pos x="40" y="21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0" h="40">
                <a:moveTo>
                  <a:pt x="0" y="0"/>
                </a:moveTo>
                <a:lnTo>
                  <a:pt x="0" y="40"/>
                </a:lnTo>
                <a:lnTo>
                  <a:pt x="40" y="2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760" name="Line 184"/>
          <p:cNvSpPr>
            <a:spLocks noChangeShapeType="1"/>
          </p:cNvSpPr>
          <p:nvPr/>
        </p:nvSpPr>
        <p:spPr bwMode="auto">
          <a:xfrm flipV="1">
            <a:off x="3013075" y="2301875"/>
            <a:ext cx="4763" cy="587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761" name="Rectangle 185"/>
          <p:cNvSpPr>
            <a:spLocks noChangeArrowheads="1"/>
          </p:cNvSpPr>
          <p:nvPr/>
        </p:nvSpPr>
        <p:spPr bwMode="auto">
          <a:xfrm>
            <a:off x="2976563" y="21066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2</a:t>
            </a:r>
            <a:endParaRPr lang="en-US" sz="1600"/>
          </a:p>
        </p:txBody>
      </p:sp>
      <p:sp>
        <p:nvSpPr>
          <p:cNvPr id="280762" name="Line 186"/>
          <p:cNvSpPr>
            <a:spLocks noChangeShapeType="1"/>
          </p:cNvSpPr>
          <p:nvPr/>
        </p:nvSpPr>
        <p:spPr bwMode="auto">
          <a:xfrm flipV="1">
            <a:off x="3568700" y="2301875"/>
            <a:ext cx="4763" cy="587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763" name="Rectangle 187"/>
          <p:cNvSpPr>
            <a:spLocks noChangeArrowheads="1"/>
          </p:cNvSpPr>
          <p:nvPr/>
        </p:nvSpPr>
        <p:spPr bwMode="auto">
          <a:xfrm>
            <a:off x="3532188" y="21066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4</a:t>
            </a:r>
            <a:endParaRPr lang="en-US" sz="1600"/>
          </a:p>
        </p:txBody>
      </p:sp>
      <p:sp>
        <p:nvSpPr>
          <p:cNvPr id="280764" name="Line 188"/>
          <p:cNvSpPr>
            <a:spLocks noChangeShapeType="1"/>
          </p:cNvSpPr>
          <p:nvPr/>
        </p:nvSpPr>
        <p:spPr bwMode="auto">
          <a:xfrm flipV="1">
            <a:off x="4124325" y="2301875"/>
            <a:ext cx="3175" cy="587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765" name="Rectangle 189"/>
          <p:cNvSpPr>
            <a:spLocks noChangeArrowheads="1"/>
          </p:cNvSpPr>
          <p:nvPr/>
        </p:nvSpPr>
        <p:spPr bwMode="auto">
          <a:xfrm>
            <a:off x="4087813" y="21066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6</a:t>
            </a:r>
            <a:endParaRPr lang="en-US" sz="1600"/>
          </a:p>
        </p:txBody>
      </p:sp>
      <p:sp>
        <p:nvSpPr>
          <p:cNvPr id="280766" name="Line 190"/>
          <p:cNvSpPr>
            <a:spLocks noChangeShapeType="1"/>
          </p:cNvSpPr>
          <p:nvPr/>
        </p:nvSpPr>
        <p:spPr bwMode="auto">
          <a:xfrm flipV="1">
            <a:off x="4679950" y="2301875"/>
            <a:ext cx="3175" cy="587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767" name="Rectangle 191"/>
          <p:cNvSpPr>
            <a:spLocks noChangeArrowheads="1"/>
          </p:cNvSpPr>
          <p:nvPr/>
        </p:nvSpPr>
        <p:spPr bwMode="auto">
          <a:xfrm>
            <a:off x="4641850" y="21066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8</a:t>
            </a:r>
            <a:endParaRPr lang="en-US" sz="1600"/>
          </a:p>
        </p:txBody>
      </p:sp>
      <p:sp>
        <p:nvSpPr>
          <p:cNvPr id="280768" name="Line 192"/>
          <p:cNvSpPr>
            <a:spLocks noChangeShapeType="1"/>
          </p:cNvSpPr>
          <p:nvPr/>
        </p:nvSpPr>
        <p:spPr bwMode="auto">
          <a:xfrm flipV="1">
            <a:off x="5233988" y="2301875"/>
            <a:ext cx="4762" cy="587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769" name="Rectangle 193"/>
          <p:cNvSpPr>
            <a:spLocks noChangeArrowheads="1"/>
          </p:cNvSpPr>
          <p:nvPr/>
        </p:nvSpPr>
        <p:spPr bwMode="auto">
          <a:xfrm>
            <a:off x="5160963" y="21066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1</a:t>
            </a:r>
            <a:endParaRPr lang="en-US" sz="1600"/>
          </a:p>
        </p:txBody>
      </p:sp>
      <p:sp>
        <p:nvSpPr>
          <p:cNvPr id="280770" name="Rectangle 194"/>
          <p:cNvSpPr>
            <a:spLocks noChangeArrowheads="1"/>
          </p:cNvSpPr>
          <p:nvPr/>
        </p:nvSpPr>
        <p:spPr bwMode="auto">
          <a:xfrm>
            <a:off x="5230813" y="21066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0</a:t>
            </a:r>
            <a:endParaRPr lang="en-US" sz="1600"/>
          </a:p>
        </p:txBody>
      </p:sp>
      <p:sp>
        <p:nvSpPr>
          <p:cNvPr id="280771" name="Line 195"/>
          <p:cNvSpPr>
            <a:spLocks noChangeShapeType="1"/>
          </p:cNvSpPr>
          <p:nvPr/>
        </p:nvSpPr>
        <p:spPr bwMode="auto">
          <a:xfrm flipV="1">
            <a:off x="5789613" y="2301875"/>
            <a:ext cx="3175" cy="587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772" name="Rectangle 196"/>
          <p:cNvSpPr>
            <a:spLocks noChangeArrowheads="1"/>
          </p:cNvSpPr>
          <p:nvPr/>
        </p:nvSpPr>
        <p:spPr bwMode="auto">
          <a:xfrm>
            <a:off x="5715000" y="21066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1</a:t>
            </a:r>
            <a:endParaRPr lang="en-US" sz="1600"/>
          </a:p>
        </p:txBody>
      </p:sp>
      <p:sp>
        <p:nvSpPr>
          <p:cNvPr id="280773" name="Rectangle 197"/>
          <p:cNvSpPr>
            <a:spLocks noChangeArrowheads="1"/>
          </p:cNvSpPr>
          <p:nvPr/>
        </p:nvSpPr>
        <p:spPr bwMode="auto">
          <a:xfrm>
            <a:off x="5786438" y="21066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2</a:t>
            </a:r>
            <a:endParaRPr lang="en-US" sz="1600"/>
          </a:p>
        </p:txBody>
      </p:sp>
      <p:sp>
        <p:nvSpPr>
          <p:cNvPr id="280774" name="Rectangle 198"/>
          <p:cNvSpPr>
            <a:spLocks noChangeArrowheads="1"/>
          </p:cNvSpPr>
          <p:nvPr/>
        </p:nvSpPr>
        <p:spPr bwMode="auto">
          <a:xfrm>
            <a:off x="6262688" y="21066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1</a:t>
            </a:r>
            <a:endParaRPr lang="en-US" sz="1600"/>
          </a:p>
        </p:txBody>
      </p:sp>
      <p:sp>
        <p:nvSpPr>
          <p:cNvPr id="280775" name="Rectangle 199"/>
          <p:cNvSpPr>
            <a:spLocks noChangeArrowheads="1"/>
          </p:cNvSpPr>
          <p:nvPr/>
        </p:nvSpPr>
        <p:spPr bwMode="auto">
          <a:xfrm>
            <a:off x="6329363" y="21066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4</a:t>
            </a:r>
            <a:endParaRPr lang="en-US" sz="1600"/>
          </a:p>
        </p:txBody>
      </p:sp>
      <p:sp>
        <p:nvSpPr>
          <p:cNvPr id="280776" name="Line 200"/>
          <p:cNvSpPr>
            <a:spLocks noChangeShapeType="1"/>
          </p:cNvSpPr>
          <p:nvPr/>
        </p:nvSpPr>
        <p:spPr bwMode="auto">
          <a:xfrm flipV="1">
            <a:off x="6337300" y="2301875"/>
            <a:ext cx="1588" cy="587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777" name="Line 201"/>
          <p:cNvSpPr>
            <a:spLocks noChangeShapeType="1"/>
          </p:cNvSpPr>
          <p:nvPr/>
        </p:nvSpPr>
        <p:spPr bwMode="auto">
          <a:xfrm flipV="1">
            <a:off x="6892925" y="2301875"/>
            <a:ext cx="1588" cy="587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778" name="Line 202"/>
          <p:cNvSpPr>
            <a:spLocks noChangeShapeType="1"/>
          </p:cNvSpPr>
          <p:nvPr/>
        </p:nvSpPr>
        <p:spPr bwMode="auto">
          <a:xfrm flipV="1">
            <a:off x="7448550" y="2301875"/>
            <a:ext cx="1588" cy="587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779" name="Rectangle 203"/>
          <p:cNvSpPr>
            <a:spLocks noChangeArrowheads="1"/>
          </p:cNvSpPr>
          <p:nvPr/>
        </p:nvSpPr>
        <p:spPr bwMode="auto">
          <a:xfrm>
            <a:off x="6818313" y="21066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1</a:t>
            </a:r>
            <a:endParaRPr lang="en-US" sz="1600"/>
          </a:p>
        </p:txBody>
      </p:sp>
      <p:sp>
        <p:nvSpPr>
          <p:cNvPr id="280780" name="Rectangle 204"/>
          <p:cNvSpPr>
            <a:spLocks noChangeArrowheads="1"/>
          </p:cNvSpPr>
          <p:nvPr/>
        </p:nvSpPr>
        <p:spPr bwMode="auto">
          <a:xfrm>
            <a:off x="6884988" y="21066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6</a:t>
            </a:r>
            <a:endParaRPr lang="en-US" sz="1600"/>
          </a:p>
        </p:txBody>
      </p:sp>
      <p:sp>
        <p:nvSpPr>
          <p:cNvPr id="280781" name="Rectangle 205"/>
          <p:cNvSpPr>
            <a:spLocks noChangeArrowheads="1"/>
          </p:cNvSpPr>
          <p:nvPr/>
        </p:nvSpPr>
        <p:spPr bwMode="auto">
          <a:xfrm>
            <a:off x="7362825" y="21066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1</a:t>
            </a:r>
            <a:endParaRPr lang="en-US" sz="1600"/>
          </a:p>
        </p:txBody>
      </p:sp>
      <p:sp>
        <p:nvSpPr>
          <p:cNvPr id="280782" name="Rectangle 206"/>
          <p:cNvSpPr>
            <a:spLocks noChangeArrowheads="1"/>
          </p:cNvSpPr>
          <p:nvPr/>
        </p:nvSpPr>
        <p:spPr bwMode="auto">
          <a:xfrm>
            <a:off x="7432675" y="21066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8</a:t>
            </a:r>
            <a:endParaRPr lang="en-US" sz="1600"/>
          </a:p>
        </p:txBody>
      </p:sp>
      <p:sp>
        <p:nvSpPr>
          <p:cNvPr id="280783" name="Freeform 207"/>
          <p:cNvSpPr>
            <a:spLocks/>
          </p:cNvSpPr>
          <p:nvPr/>
        </p:nvSpPr>
        <p:spPr bwMode="auto">
          <a:xfrm>
            <a:off x="6745288" y="4814888"/>
            <a:ext cx="61912" cy="61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9"/>
              </a:cxn>
              <a:cxn ang="0">
                <a:pos x="39" y="18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9" h="39">
                <a:moveTo>
                  <a:pt x="0" y="0"/>
                </a:moveTo>
                <a:lnTo>
                  <a:pt x="0" y="39"/>
                </a:lnTo>
                <a:lnTo>
                  <a:pt x="39" y="1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784" name="Line 208"/>
          <p:cNvSpPr>
            <a:spLocks noChangeShapeType="1"/>
          </p:cNvSpPr>
          <p:nvPr/>
        </p:nvSpPr>
        <p:spPr bwMode="auto">
          <a:xfrm>
            <a:off x="2481263" y="4848225"/>
            <a:ext cx="4278312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786" name="Line 210"/>
          <p:cNvSpPr>
            <a:spLocks noChangeShapeType="1"/>
          </p:cNvSpPr>
          <p:nvPr/>
        </p:nvSpPr>
        <p:spPr bwMode="auto">
          <a:xfrm flipV="1">
            <a:off x="3013075" y="4832350"/>
            <a:ext cx="4763" cy="603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787" name="Rectangle 211"/>
          <p:cNvSpPr>
            <a:spLocks noChangeArrowheads="1"/>
          </p:cNvSpPr>
          <p:nvPr/>
        </p:nvSpPr>
        <p:spPr bwMode="auto">
          <a:xfrm>
            <a:off x="2976563" y="46370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2</a:t>
            </a:r>
            <a:endParaRPr lang="en-US" sz="1600"/>
          </a:p>
        </p:txBody>
      </p:sp>
      <p:sp>
        <p:nvSpPr>
          <p:cNvPr id="280788" name="Line 212"/>
          <p:cNvSpPr>
            <a:spLocks noChangeShapeType="1"/>
          </p:cNvSpPr>
          <p:nvPr/>
        </p:nvSpPr>
        <p:spPr bwMode="auto">
          <a:xfrm flipV="1">
            <a:off x="3568700" y="4832350"/>
            <a:ext cx="4763" cy="603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789" name="Rectangle 213"/>
          <p:cNvSpPr>
            <a:spLocks noChangeArrowheads="1"/>
          </p:cNvSpPr>
          <p:nvPr/>
        </p:nvSpPr>
        <p:spPr bwMode="auto">
          <a:xfrm>
            <a:off x="3532188" y="46370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4</a:t>
            </a:r>
            <a:endParaRPr lang="en-US" sz="1600"/>
          </a:p>
        </p:txBody>
      </p:sp>
      <p:sp>
        <p:nvSpPr>
          <p:cNvPr id="280790" name="Line 214"/>
          <p:cNvSpPr>
            <a:spLocks noChangeShapeType="1"/>
          </p:cNvSpPr>
          <p:nvPr/>
        </p:nvSpPr>
        <p:spPr bwMode="auto">
          <a:xfrm flipV="1">
            <a:off x="4124325" y="4832350"/>
            <a:ext cx="3175" cy="603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791" name="Rectangle 215"/>
          <p:cNvSpPr>
            <a:spLocks noChangeArrowheads="1"/>
          </p:cNvSpPr>
          <p:nvPr/>
        </p:nvSpPr>
        <p:spPr bwMode="auto">
          <a:xfrm>
            <a:off x="4087813" y="46370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6</a:t>
            </a:r>
            <a:endParaRPr lang="en-US" sz="1600"/>
          </a:p>
        </p:txBody>
      </p:sp>
      <p:sp>
        <p:nvSpPr>
          <p:cNvPr id="280792" name="Line 216"/>
          <p:cNvSpPr>
            <a:spLocks noChangeShapeType="1"/>
          </p:cNvSpPr>
          <p:nvPr/>
        </p:nvSpPr>
        <p:spPr bwMode="auto">
          <a:xfrm flipV="1">
            <a:off x="4679950" y="4832350"/>
            <a:ext cx="3175" cy="603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793" name="Rectangle 217"/>
          <p:cNvSpPr>
            <a:spLocks noChangeArrowheads="1"/>
          </p:cNvSpPr>
          <p:nvPr/>
        </p:nvSpPr>
        <p:spPr bwMode="auto">
          <a:xfrm>
            <a:off x="4641850" y="46370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8</a:t>
            </a:r>
            <a:endParaRPr lang="en-US" sz="1600"/>
          </a:p>
        </p:txBody>
      </p:sp>
      <p:sp>
        <p:nvSpPr>
          <p:cNvPr id="280794" name="Line 218"/>
          <p:cNvSpPr>
            <a:spLocks noChangeShapeType="1"/>
          </p:cNvSpPr>
          <p:nvPr/>
        </p:nvSpPr>
        <p:spPr bwMode="auto">
          <a:xfrm flipV="1">
            <a:off x="5233988" y="4832350"/>
            <a:ext cx="4762" cy="603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795" name="Rectangle 219"/>
          <p:cNvSpPr>
            <a:spLocks noChangeArrowheads="1"/>
          </p:cNvSpPr>
          <p:nvPr/>
        </p:nvSpPr>
        <p:spPr bwMode="auto">
          <a:xfrm>
            <a:off x="5160963" y="46370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1</a:t>
            </a:r>
            <a:endParaRPr lang="en-US" sz="1600"/>
          </a:p>
        </p:txBody>
      </p:sp>
      <p:sp>
        <p:nvSpPr>
          <p:cNvPr id="280796" name="Rectangle 220"/>
          <p:cNvSpPr>
            <a:spLocks noChangeArrowheads="1"/>
          </p:cNvSpPr>
          <p:nvPr/>
        </p:nvSpPr>
        <p:spPr bwMode="auto">
          <a:xfrm>
            <a:off x="5230813" y="46370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0</a:t>
            </a:r>
            <a:endParaRPr lang="en-US" sz="1600"/>
          </a:p>
        </p:txBody>
      </p:sp>
      <p:sp>
        <p:nvSpPr>
          <p:cNvPr id="280797" name="Line 221"/>
          <p:cNvSpPr>
            <a:spLocks noChangeShapeType="1"/>
          </p:cNvSpPr>
          <p:nvPr/>
        </p:nvSpPr>
        <p:spPr bwMode="auto">
          <a:xfrm flipV="1">
            <a:off x="5789613" y="4832350"/>
            <a:ext cx="3175" cy="603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798" name="Line 222"/>
          <p:cNvSpPr>
            <a:spLocks noChangeShapeType="1"/>
          </p:cNvSpPr>
          <p:nvPr/>
        </p:nvSpPr>
        <p:spPr bwMode="auto">
          <a:xfrm flipV="1">
            <a:off x="6334125" y="4832350"/>
            <a:ext cx="1588" cy="603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799" name="Rectangle 223"/>
          <p:cNvSpPr>
            <a:spLocks noChangeArrowheads="1"/>
          </p:cNvSpPr>
          <p:nvPr/>
        </p:nvSpPr>
        <p:spPr bwMode="auto">
          <a:xfrm>
            <a:off x="5715000" y="46370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1</a:t>
            </a:r>
            <a:endParaRPr lang="en-US" sz="1600"/>
          </a:p>
        </p:txBody>
      </p:sp>
      <p:sp>
        <p:nvSpPr>
          <p:cNvPr id="280800" name="Rectangle 224"/>
          <p:cNvSpPr>
            <a:spLocks noChangeArrowheads="1"/>
          </p:cNvSpPr>
          <p:nvPr/>
        </p:nvSpPr>
        <p:spPr bwMode="auto">
          <a:xfrm>
            <a:off x="5786438" y="46370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2</a:t>
            </a:r>
            <a:endParaRPr lang="en-US" sz="1600"/>
          </a:p>
        </p:txBody>
      </p:sp>
      <p:sp>
        <p:nvSpPr>
          <p:cNvPr id="280801" name="Rectangle 225"/>
          <p:cNvSpPr>
            <a:spLocks noChangeArrowheads="1"/>
          </p:cNvSpPr>
          <p:nvPr/>
        </p:nvSpPr>
        <p:spPr bwMode="auto">
          <a:xfrm>
            <a:off x="6262688" y="46339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1</a:t>
            </a:r>
            <a:endParaRPr lang="en-US" sz="1600"/>
          </a:p>
        </p:txBody>
      </p:sp>
      <p:sp>
        <p:nvSpPr>
          <p:cNvPr id="280802" name="Rectangle 226"/>
          <p:cNvSpPr>
            <a:spLocks noChangeArrowheads="1"/>
          </p:cNvSpPr>
          <p:nvPr/>
        </p:nvSpPr>
        <p:spPr bwMode="auto">
          <a:xfrm>
            <a:off x="6329363" y="46339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4</a:t>
            </a:r>
            <a:endParaRPr lang="en-US" sz="1600"/>
          </a:p>
        </p:txBody>
      </p:sp>
      <p:sp>
        <p:nvSpPr>
          <p:cNvPr id="280803" name="Rectangle 227"/>
          <p:cNvSpPr>
            <a:spLocks noChangeArrowheads="1"/>
          </p:cNvSpPr>
          <p:nvPr/>
        </p:nvSpPr>
        <p:spPr bwMode="auto">
          <a:xfrm>
            <a:off x="7466013" y="3554413"/>
            <a:ext cx="523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.</a:t>
            </a:r>
            <a:endParaRPr lang="en-US" sz="1600"/>
          </a:p>
        </p:txBody>
      </p:sp>
      <p:sp>
        <p:nvSpPr>
          <p:cNvPr id="280804" name="Rectangle 228"/>
          <p:cNvSpPr>
            <a:spLocks noChangeArrowheads="1"/>
          </p:cNvSpPr>
          <p:nvPr/>
        </p:nvSpPr>
        <p:spPr bwMode="auto">
          <a:xfrm>
            <a:off x="7518400" y="3554413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.</a:t>
            </a:r>
            <a:endParaRPr lang="en-US" sz="1600"/>
          </a:p>
        </p:txBody>
      </p:sp>
      <p:sp>
        <p:nvSpPr>
          <p:cNvPr id="280805" name="Rectangle 229"/>
          <p:cNvSpPr>
            <a:spLocks noChangeArrowheads="1"/>
          </p:cNvSpPr>
          <p:nvPr/>
        </p:nvSpPr>
        <p:spPr bwMode="auto">
          <a:xfrm>
            <a:off x="7569200" y="3554413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.</a:t>
            </a:r>
            <a:endParaRPr lang="en-US" sz="1600"/>
          </a:p>
        </p:txBody>
      </p:sp>
      <p:sp>
        <p:nvSpPr>
          <p:cNvPr id="280806" name="Rectangle 230"/>
          <p:cNvSpPr>
            <a:spLocks noChangeArrowheads="1"/>
          </p:cNvSpPr>
          <p:nvPr/>
        </p:nvSpPr>
        <p:spPr bwMode="auto">
          <a:xfrm>
            <a:off x="1344613" y="1981200"/>
            <a:ext cx="8413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P</a:t>
            </a:r>
            <a:endParaRPr lang="en-US" sz="1600"/>
          </a:p>
        </p:txBody>
      </p:sp>
      <p:sp>
        <p:nvSpPr>
          <p:cNvPr id="280807" name="Rectangle 231"/>
          <p:cNvSpPr>
            <a:spLocks noChangeArrowheads="1"/>
          </p:cNvSpPr>
          <p:nvPr/>
        </p:nvSpPr>
        <p:spPr bwMode="auto">
          <a:xfrm>
            <a:off x="1430338" y="1981200"/>
            <a:ext cx="428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r</a:t>
            </a:r>
            <a:endParaRPr lang="en-US" sz="1600"/>
          </a:p>
        </p:txBody>
      </p:sp>
      <p:sp>
        <p:nvSpPr>
          <p:cNvPr id="280808" name="Rectangle 232"/>
          <p:cNvSpPr>
            <a:spLocks noChangeArrowheads="1"/>
          </p:cNvSpPr>
          <p:nvPr/>
        </p:nvSpPr>
        <p:spPr bwMode="auto">
          <a:xfrm>
            <a:off x="1470025" y="19812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o</a:t>
            </a:r>
            <a:endParaRPr lang="en-US" sz="1600"/>
          </a:p>
        </p:txBody>
      </p:sp>
      <p:sp>
        <p:nvSpPr>
          <p:cNvPr id="280809" name="Rectangle 233"/>
          <p:cNvSpPr>
            <a:spLocks noChangeArrowheads="1"/>
          </p:cNvSpPr>
          <p:nvPr/>
        </p:nvSpPr>
        <p:spPr bwMode="auto">
          <a:xfrm>
            <a:off x="1536700" y="19812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g</a:t>
            </a:r>
            <a:endParaRPr lang="en-US" sz="1600"/>
          </a:p>
        </p:txBody>
      </p:sp>
      <p:sp>
        <p:nvSpPr>
          <p:cNvPr id="280810" name="Rectangle 234"/>
          <p:cNvSpPr>
            <a:spLocks noChangeArrowheads="1"/>
          </p:cNvSpPr>
          <p:nvPr/>
        </p:nvSpPr>
        <p:spPr bwMode="auto">
          <a:xfrm>
            <a:off x="1608138" y="1981200"/>
            <a:ext cx="428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r</a:t>
            </a:r>
            <a:endParaRPr lang="en-US" sz="1600"/>
          </a:p>
        </p:txBody>
      </p:sp>
      <p:sp>
        <p:nvSpPr>
          <p:cNvPr id="280811" name="Rectangle 235"/>
          <p:cNvSpPr>
            <a:spLocks noChangeArrowheads="1"/>
          </p:cNvSpPr>
          <p:nvPr/>
        </p:nvSpPr>
        <p:spPr bwMode="auto">
          <a:xfrm>
            <a:off x="1647825" y="19812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a</a:t>
            </a:r>
            <a:endParaRPr lang="en-US" sz="1600"/>
          </a:p>
        </p:txBody>
      </p:sp>
      <p:sp>
        <p:nvSpPr>
          <p:cNvPr id="280812" name="Rectangle 236"/>
          <p:cNvSpPr>
            <a:spLocks noChangeArrowheads="1"/>
          </p:cNvSpPr>
          <p:nvPr/>
        </p:nvSpPr>
        <p:spPr bwMode="auto">
          <a:xfrm>
            <a:off x="1714500" y="1981200"/>
            <a:ext cx="1063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m</a:t>
            </a:r>
            <a:endParaRPr lang="en-US" sz="1600"/>
          </a:p>
        </p:txBody>
      </p:sp>
      <p:sp>
        <p:nvSpPr>
          <p:cNvPr id="280813" name="Rectangle 237"/>
          <p:cNvSpPr>
            <a:spLocks noChangeArrowheads="1"/>
          </p:cNvSpPr>
          <p:nvPr/>
        </p:nvSpPr>
        <p:spPr bwMode="auto">
          <a:xfrm>
            <a:off x="1817688" y="2446338"/>
            <a:ext cx="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600"/>
          </a:p>
        </p:txBody>
      </p:sp>
      <p:sp>
        <p:nvSpPr>
          <p:cNvPr id="280814" name="Rectangle 238"/>
          <p:cNvSpPr>
            <a:spLocks noChangeArrowheads="1"/>
          </p:cNvSpPr>
          <p:nvPr/>
        </p:nvSpPr>
        <p:spPr bwMode="auto">
          <a:xfrm>
            <a:off x="1344613" y="21256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e</a:t>
            </a:r>
            <a:endParaRPr lang="en-US" sz="1600"/>
          </a:p>
        </p:txBody>
      </p:sp>
      <p:sp>
        <p:nvSpPr>
          <p:cNvPr id="280815" name="Rectangle 239"/>
          <p:cNvSpPr>
            <a:spLocks noChangeArrowheads="1"/>
          </p:cNvSpPr>
          <p:nvPr/>
        </p:nvSpPr>
        <p:spPr bwMode="auto">
          <a:xfrm>
            <a:off x="1414463" y="2125663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x</a:t>
            </a:r>
            <a:endParaRPr lang="en-US" sz="1600"/>
          </a:p>
        </p:txBody>
      </p:sp>
      <p:sp>
        <p:nvSpPr>
          <p:cNvPr id="280816" name="Rectangle 240"/>
          <p:cNvSpPr>
            <a:spLocks noChangeArrowheads="1"/>
          </p:cNvSpPr>
          <p:nvPr/>
        </p:nvSpPr>
        <p:spPr bwMode="auto">
          <a:xfrm>
            <a:off x="1477963" y="21256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e</a:t>
            </a:r>
            <a:endParaRPr lang="en-US" sz="1600"/>
          </a:p>
        </p:txBody>
      </p:sp>
      <p:sp>
        <p:nvSpPr>
          <p:cNvPr id="280817" name="Rectangle 241"/>
          <p:cNvSpPr>
            <a:spLocks noChangeArrowheads="1"/>
          </p:cNvSpPr>
          <p:nvPr/>
        </p:nvSpPr>
        <p:spPr bwMode="auto">
          <a:xfrm>
            <a:off x="1544638" y="2125663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c</a:t>
            </a:r>
            <a:endParaRPr lang="en-US" sz="1600"/>
          </a:p>
        </p:txBody>
      </p:sp>
      <p:sp>
        <p:nvSpPr>
          <p:cNvPr id="280818" name="Rectangle 242"/>
          <p:cNvSpPr>
            <a:spLocks noChangeArrowheads="1"/>
          </p:cNvSpPr>
          <p:nvPr/>
        </p:nvSpPr>
        <p:spPr bwMode="auto">
          <a:xfrm>
            <a:off x="1608138" y="21256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u</a:t>
            </a:r>
            <a:endParaRPr lang="en-US" sz="1600"/>
          </a:p>
        </p:txBody>
      </p:sp>
      <p:sp>
        <p:nvSpPr>
          <p:cNvPr id="280819" name="Rectangle 243"/>
          <p:cNvSpPr>
            <a:spLocks noChangeArrowheads="1"/>
          </p:cNvSpPr>
          <p:nvPr/>
        </p:nvSpPr>
        <p:spPr bwMode="auto">
          <a:xfrm>
            <a:off x="1673225" y="212566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t</a:t>
            </a:r>
            <a:endParaRPr lang="en-US" sz="1600"/>
          </a:p>
        </p:txBody>
      </p:sp>
      <p:sp>
        <p:nvSpPr>
          <p:cNvPr id="280820" name="Rectangle 244"/>
          <p:cNvSpPr>
            <a:spLocks noChangeArrowheads="1"/>
          </p:cNvSpPr>
          <p:nvPr/>
        </p:nvSpPr>
        <p:spPr bwMode="auto">
          <a:xfrm>
            <a:off x="1711325" y="2125663"/>
            <a:ext cx="285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i</a:t>
            </a:r>
            <a:endParaRPr lang="en-US" sz="1600"/>
          </a:p>
        </p:txBody>
      </p:sp>
      <p:sp>
        <p:nvSpPr>
          <p:cNvPr id="280821" name="Rectangle 245"/>
          <p:cNvSpPr>
            <a:spLocks noChangeArrowheads="1"/>
          </p:cNvSpPr>
          <p:nvPr/>
        </p:nvSpPr>
        <p:spPr bwMode="auto">
          <a:xfrm>
            <a:off x="1736725" y="21256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o</a:t>
            </a:r>
            <a:endParaRPr lang="en-US" sz="1600"/>
          </a:p>
        </p:txBody>
      </p:sp>
      <p:sp>
        <p:nvSpPr>
          <p:cNvPr id="280822" name="Rectangle 246"/>
          <p:cNvSpPr>
            <a:spLocks noChangeArrowheads="1"/>
          </p:cNvSpPr>
          <p:nvPr/>
        </p:nvSpPr>
        <p:spPr bwMode="auto">
          <a:xfrm>
            <a:off x="1803400" y="21256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n</a:t>
            </a:r>
            <a:endParaRPr lang="en-US" sz="1600"/>
          </a:p>
        </p:txBody>
      </p:sp>
      <p:sp>
        <p:nvSpPr>
          <p:cNvPr id="280823" name="Rectangle 247"/>
          <p:cNvSpPr>
            <a:spLocks noChangeArrowheads="1"/>
          </p:cNvSpPr>
          <p:nvPr/>
        </p:nvSpPr>
        <p:spPr bwMode="auto">
          <a:xfrm>
            <a:off x="1873250" y="2125663"/>
            <a:ext cx="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600"/>
          </a:p>
        </p:txBody>
      </p:sp>
      <p:sp>
        <p:nvSpPr>
          <p:cNvPr id="280824" name="Rectangle 248"/>
          <p:cNvSpPr>
            <a:spLocks noChangeArrowheads="1"/>
          </p:cNvSpPr>
          <p:nvPr/>
        </p:nvSpPr>
        <p:spPr bwMode="auto">
          <a:xfrm>
            <a:off x="1344613" y="22733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o</a:t>
            </a:r>
            <a:endParaRPr lang="en-US" sz="1600"/>
          </a:p>
        </p:txBody>
      </p:sp>
      <p:sp>
        <p:nvSpPr>
          <p:cNvPr id="280825" name="Rectangle 249"/>
          <p:cNvSpPr>
            <a:spLocks noChangeArrowheads="1"/>
          </p:cNvSpPr>
          <p:nvPr/>
        </p:nvSpPr>
        <p:spPr bwMode="auto">
          <a:xfrm>
            <a:off x="1414463" y="2273300"/>
            <a:ext cx="428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r</a:t>
            </a:r>
            <a:endParaRPr lang="en-US" sz="1600"/>
          </a:p>
        </p:txBody>
      </p:sp>
      <p:sp>
        <p:nvSpPr>
          <p:cNvPr id="280826" name="Rectangle 250"/>
          <p:cNvSpPr>
            <a:spLocks noChangeArrowheads="1"/>
          </p:cNvSpPr>
          <p:nvPr/>
        </p:nvSpPr>
        <p:spPr bwMode="auto">
          <a:xfrm>
            <a:off x="1455738" y="22733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d</a:t>
            </a:r>
            <a:endParaRPr lang="en-US" sz="1600"/>
          </a:p>
        </p:txBody>
      </p:sp>
      <p:sp>
        <p:nvSpPr>
          <p:cNvPr id="280827" name="Rectangle 251"/>
          <p:cNvSpPr>
            <a:spLocks noChangeArrowheads="1"/>
          </p:cNvSpPr>
          <p:nvPr/>
        </p:nvSpPr>
        <p:spPr bwMode="auto">
          <a:xfrm>
            <a:off x="1525588" y="22733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e</a:t>
            </a:r>
            <a:endParaRPr lang="en-US" sz="1600"/>
          </a:p>
        </p:txBody>
      </p:sp>
      <p:sp>
        <p:nvSpPr>
          <p:cNvPr id="280828" name="Rectangle 252"/>
          <p:cNvSpPr>
            <a:spLocks noChangeArrowheads="1"/>
          </p:cNvSpPr>
          <p:nvPr/>
        </p:nvSpPr>
        <p:spPr bwMode="auto">
          <a:xfrm>
            <a:off x="1592263" y="2273300"/>
            <a:ext cx="428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r</a:t>
            </a:r>
            <a:endParaRPr lang="en-US" sz="1600"/>
          </a:p>
        </p:txBody>
      </p:sp>
      <p:sp>
        <p:nvSpPr>
          <p:cNvPr id="280829" name="Rectangle 253"/>
          <p:cNvSpPr>
            <a:spLocks noChangeArrowheads="1"/>
          </p:cNvSpPr>
          <p:nvPr/>
        </p:nvSpPr>
        <p:spPr bwMode="auto">
          <a:xfrm>
            <a:off x="1633538" y="2738438"/>
            <a:ext cx="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600"/>
          </a:p>
        </p:txBody>
      </p:sp>
      <p:sp>
        <p:nvSpPr>
          <p:cNvPr id="280830" name="Rectangle 254"/>
          <p:cNvSpPr>
            <a:spLocks noChangeArrowheads="1"/>
          </p:cNvSpPr>
          <p:nvPr/>
        </p:nvSpPr>
        <p:spPr bwMode="auto">
          <a:xfrm>
            <a:off x="1344613" y="2420938"/>
            <a:ext cx="428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(</a:t>
            </a:r>
            <a:endParaRPr lang="en-US" sz="1600"/>
          </a:p>
        </p:txBody>
      </p:sp>
      <p:sp>
        <p:nvSpPr>
          <p:cNvPr id="280831" name="Rectangle 255"/>
          <p:cNvSpPr>
            <a:spLocks noChangeArrowheads="1"/>
          </p:cNvSpPr>
          <p:nvPr/>
        </p:nvSpPr>
        <p:spPr bwMode="auto">
          <a:xfrm>
            <a:off x="1385888" y="2420938"/>
            <a:ext cx="285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i</a:t>
            </a:r>
            <a:endParaRPr lang="en-US" sz="1600"/>
          </a:p>
        </p:txBody>
      </p:sp>
      <p:sp>
        <p:nvSpPr>
          <p:cNvPr id="280832" name="Rectangle 256"/>
          <p:cNvSpPr>
            <a:spLocks noChangeArrowheads="1"/>
          </p:cNvSpPr>
          <p:nvPr/>
        </p:nvSpPr>
        <p:spPr bwMode="auto">
          <a:xfrm>
            <a:off x="1414463" y="24209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n</a:t>
            </a:r>
            <a:endParaRPr lang="en-US" sz="1600"/>
          </a:p>
        </p:txBody>
      </p:sp>
      <p:sp>
        <p:nvSpPr>
          <p:cNvPr id="280833" name="Rectangle 257"/>
          <p:cNvSpPr>
            <a:spLocks noChangeArrowheads="1"/>
          </p:cNvSpPr>
          <p:nvPr/>
        </p:nvSpPr>
        <p:spPr bwMode="auto">
          <a:xfrm>
            <a:off x="1481138" y="2420938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sz="1600"/>
          </a:p>
        </p:txBody>
      </p:sp>
      <p:sp>
        <p:nvSpPr>
          <p:cNvPr id="280834" name="Rectangle 258"/>
          <p:cNvSpPr>
            <a:spLocks noChangeArrowheads="1"/>
          </p:cNvSpPr>
          <p:nvPr/>
        </p:nvSpPr>
        <p:spPr bwMode="auto">
          <a:xfrm>
            <a:off x="1519238" y="2420938"/>
            <a:ext cx="285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i</a:t>
            </a:r>
            <a:endParaRPr lang="en-US" sz="1600"/>
          </a:p>
        </p:txBody>
      </p:sp>
      <p:sp>
        <p:nvSpPr>
          <p:cNvPr id="280835" name="Rectangle 259"/>
          <p:cNvSpPr>
            <a:spLocks noChangeArrowheads="1"/>
          </p:cNvSpPr>
          <p:nvPr/>
        </p:nvSpPr>
        <p:spPr bwMode="auto">
          <a:xfrm>
            <a:off x="1544638" y="24209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n</a:t>
            </a:r>
            <a:endParaRPr lang="en-US" sz="1600"/>
          </a:p>
        </p:txBody>
      </p:sp>
      <p:sp>
        <p:nvSpPr>
          <p:cNvPr id="280836" name="Rectangle 260"/>
          <p:cNvSpPr>
            <a:spLocks noChangeArrowheads="1"/>
          </p:cNvSpPr>
          <p:nvPr/>
        </p:nvSpPr>
        <p:spPr bwMode="auto">
          <a:xfrm>
            <a:off x="1614488" y="2420938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s</a:t>
            </a:r>
            <a:endParaRPr lang="en-US" sz="1600"/>
          </a:p>
        </p:txBody>
      </p:sp>
      <p:sp>
        <p:nvSpPr>
          <p:cNvPr id="280837" name="Rectangle 261"/>
          <p:cNvSpPr>
            <a:spLocks noChangeArrowheads="1"/>
          </p:cNvSpPr>
          <p:nvPr/>
        </p:nvSpPr>
        <p:spPr bwMode="auto">
          <a:xfrm>
            <a:off x="1673225" y="2420938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t</a:t>
            </a:r>
            <a:endParaRPr lang="en-US" sz="1600"/>
          </a:p>
        </p:txBody>
      </p:sp>
      <p:sp>
        <p:nvSpPr>
          <p:cNvPr id="280838" name="Rectangle 262"/>
          <p:cNvSpPr>
            <a:spLocks noChangeArrowheads="1"/>
          </p:cNvSpPr>
          <p:nvPr/>
        </p:nvSpPr>
        <p:spPr bwMode="auto">
          <a:xfrm>
            <a:off x="1706563" y="2420938"/>
            <a:ext cx="428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r</a:t>
            </a:r>
            <a:endParaRPr lang="en-US" sz="1600"/>
          </a:p>
        </p:txBody>
      </p:sp>
      <p:sp>
        <p:nvSpPr>
          <p:cNvPr id="280839" name="Rectangle 263"/>
          <p:cNvSpPr>
            <a:spLocks noChangeArrowheads="1"/>
          </p:cNvSpPr>
          <p:nvPr/>
        </p:nvSpPr>
        <p:spPr bwMode="auto">
          <a:xfrm>
            <a:off x="1751013" y="24209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u</a:t>
            </a:r>
            <a:endParaRPr lang="en-US" sz="1600"/>
          </a:p>
        </p:txBody>
      </p:sp>
      <p:sp>
        <p:nvSpPr>
          <p:cNvPr id="280840" name="Rectangle 264"/>
          <p:cNvSpPr>
            <a:spLocks noChangeArrowheads="1"/>
          </p:cNvSpPr>
          <p:nvPr/>
        </p:nvSpPr>
        <p:spPr bwMode="auto">
          <a:xfrm>
            <a:off x="1817688" y="2420938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c</a:t>
            </a:r>
            <a:endParaRPr lang="en-US" sz="1600"/>
          </a:p>
        </p:txBody>
      </p:sp>
      <p:sp>
        <p:nvSpPr>
          <p:cNvPr id="280841" name="Rectangle 265"/>
          <p:cNvSpPr>
            <a:spLocks noChangeArrowheads="1"/>
          </p:cNvSpPr>
          <p:nvPr/>
        </p:nvSpPr>
        <p:spPr bwMode="auto">
          <a:xfrm>
            <a:off x="1881188" y="2420938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t</a:t>
            </a:r>
            <a:endParaRPr lang="en-US" sz="1600"/>
          </a:p>
        </p:txBody>
      </p:sp>
      <p:sp>
        <p:nvSpPr>
          <p:cNvPr id="280842" name="Rectangle 266"/>
          <p:cNvSpPr>
            <a:spLocks noChangeArrowheads="1"/>
          </p:cNvSpPr>
          <p:nvPr/>
        </p:nvSpPr>
        <p:spPr bwMode="auto">
          <a:xfrm>
            <a:off x="1914525" y="2420938"/>
            <a:ext cx="285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i</a:t>
            </a:r>
            <a:endParaRPr lang="en-US" sz="1600"/>
          </a:p>
        </p:txBody>
      </p:sp>
      <p:sp>
        <p:nvSpPr>
          <p:cNvPr id="280843" name="Rectangle 267"/>
          <p:cNvSpPr>
            <a:spLocks noChangeArrowheads="1"/>
          </p:cNvSpPr>
          <p:nvPr/>
        </p:nvSpPr>
        <p:spPr bwMode="auto">
          <a:xfrm>
            <a:off x="1939925" y="24209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o</a:t>
            </a:r>
            <a:endParaRPr lang="en-US" sz="1600"/>
          </a:p>
        </p:txBody>
      </p:sp>
      <p:sp>
        <p:nvSpPr>
          <p:cNvPr id="280844" name="Rectangle 268"/>
          <p:cNvSpPr>
            <a:spLocks noChangeArrowheads="1"/>
          </p:cNvSpPr>
          <p:nvPr/>
        </p:nvSpPr>
        <p:spPr bwMode="auto">
          <a:xfrm>
            <a:off x="2011363" y="24209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n</a:t>
            </a:r>
            <a:endParaRPr lang="en-US" sz="1600"/>
          </a:p>
        </p:txBody>
      </p:sp>
      <p:sp>
        <p:nvSpPr>
          <p:cNvPr id="280845" name="Rectangle 269"/>
          <p:cNvSpPr>
            <a:spLocks noChangeArrowheads="1"/>
          </p:cNvSpPr>
          <p:nvPr/>
        </p:nvSpPr>
        <p:spPr bwMode="auto">
          <a:xfrm>
            <a:off x="2078038" y="2420938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s</a:t>
            </a:r>
            <a:endParaRPr lang="en-US" sz="1600"/>
          </a:p>
        </p:txBody>
      </p:sp>
      <p:sp>
        <p:nvSpPr>
          <p:cNvPr id="280846" name="Rectangle 270"/>
          <p:cNvSpPr>
            <a:spLocks noChangeArrowheads="1"/>
          </p:cNvSpPr>
          <p:nvPr/>
        </p:nvSpPr>
        <p:spPr bwMode="auto">
          <a:xfrm>
            <a:off x="2139950" y="2420938"/>
            <a:ext cx="428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)</a:t>
            </a:r>
            <a:endParaRPr lang="en-US" sz="1600"/>
          </a:p>
        </p:txBody>
      </p:sp>
      <p:sp>
        <p:nvSpPr>
          <p:cNvPr id="280847" name="Rectangle 271"/>
          <p:cNvSpPr>
            <a:spLocks noChangeArrowheads="1"/>
          </p:cNvSpPr>
          <p:nvPr/>
        </p:nvSpPr>
        <p:spPr bwMode="auto">
          <a:xfrm>
            <a:off x="2506663" y="5095875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I</a:t>
            </a:r>
            <a:endParaRPr lang="en-US" sz="1600"/>
          </a:p>
        </p:txBody>
      </p:sp>
      <p:sp>
        <p:nvSpPr>
          <p:cNvPr id="280848" name="Rectangle 272"/>
          <p:cNvSpPr>
            <a:spLocks noChangeArrowheads="1"/>
          </p:cNvSpPr>
          <p:nvPr/>
        </p:nvSpPr>
        <p:spPr bwMode="auto">
          <a:xfrm>
            <a:off x="2536825" y="5095875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n</a:t>
            </a:r>
            <a:endParaRPr lang="en-US" sz="1600"/>
          </a:p>
        </p:txBody>
      </p:sp>
      <p:sp>
        <p:nvSpPr>
          <p:cNvPr id="280849" name="Rectangle 273"/>
          <p:cNvSpPr>
            <a:spLocks noChangeArrowheads="1"/>
          </p:cNvSpPr>
          <p:nvPr/>
        </p:nvSpPr>
        <p:spPr bwMode="auto">
          <a:xfrm>
            <a:off x="2595563" y="5095875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s</a:t>
            </a:r>
            <a:endParaRPr lang="en-US" sz="1600"/>
          </a:p>
        </p:txBody>
      </p:sp>
      <p:sp>
        <p:nvSpPr>
          <p:cNvPr id="280850" name="Rectangle 274"/>
          <p:cNvSpPr>
            <a:spLocks noChangeArrowheads="1"/>
          </p:cNvSpPr>
          <p:nvPr/>
        </p:nvSpPr>
        <p:spPr bwMode="auto">
          <a:xfrm>
            <a:off x="2651125" y="5095875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t</a:t>
            </a:r>
            <a:endParaRPr lang="en-US" sz="1600"/>
          </a:p>
        </p:txBody>
      </p:sp>
      <p:sp>
        <p:nvSpPr>
          <p:cNvPr id="280851" name="Rectangle 275"/>
          <p:cNvSpPr>
            <a:spLocks noChangeArrowheads="1"/>
          </p:cNvSpPr>
          <p:nvPr/>
        </p:nvSpPr>
        <p:spPr bwMode="auto">
          <a:xfrm>
            <a:off x="2681288" y="5095875"/>
            <a:ext cx="381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r</a:t>
            </a:r>
            <a:endParaRPr lang="en-US" sz="1600"/>
          </a:p>
        </p:txBody>
      </p:sp>
      <p:sp>
        <p:nvSpPr>
          <p:cNvPr id="280852" name="Rectangle 276"/>
          <p:cNvSpPr>
            <a:spLocks noChangeArrowheads="1"/>
          </p:cNvSpPr>
          <p:nvPr/>
        </p:nvSpPr>
        <p:spPr bwMode="auto">
          <a:xfrm>
            <a:off x="2717800" y="5095875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u</a:t>
            </a:r>
            <a:endParaRPr lang="en-US" sz="1600"/>
          </a:p>
        </p:txBody>
      </p:sp>
      <p:sp>
        <p:nvSpPr>
          <p:cNvPr id="280853" name="Rectangle 277"/>
          <p:cNvSpPr>
            <a:spLocks noChangeArrowheads="1"/>
          </p:cNvSpPr>
          <p:nvPr/>
        </p:nvSpPr>
        <p:spPr bwMode="auto">
          <a:xfrm>
            <a:off x="2776538" y="5095875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c</a:t>
            </a:r>
            <a:endParaRPr lang="en-US" sz="1600"/>
          </a:p>
        </p:txBody>
      </p:sp>
      <p:sp>
        <p:nvSpPr>
          <p:cNvPr id="280854" name="Rectangle 278"/>
          <p:cNvSpPr>
            <a:spLocks noChangeArrowheads="1"/>
          </p:cNvSpPr>
          <p:nvPr/>
        </p:nvSpPr>
        <p:spPr bwMode="auto">
          <a:xfrm>
            <a:off x="2832100" y="5095875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t</a:t>
            </a:r>
            <a:endParaRPr lang="en-US" sz="1600"/>
          </a:p>
        </p:txBody>
      </p:sp>
      <p:sp>
        <p:nvSpPr>
          <p:cNvPr id="280855" name="Rectangle 279"/>
          <p:cNvSpPr>
            <a:spLocks noChangeArrowheads="1"/>
          </p:cNvSpPr>
          <p:nvPr/>
        </p:nvSpPr>
        <p:spPr bwMode="auto">
          <a:xfrm>
            <a:off x="2862263" y="5095875"/>
            <a:ext cx="254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i</a:t>
            </a:r>
            <a:endParaRPr lang="en-US" sz="1600"/>
          </a:p>
        </p:txBody>
      </p:sp>
      <p:sp>
        <p:nvSpPr>
          <p:cNvPr id="280856" name="Rectangle 280"/>
          <p:cNvSpPr>
            <a:spLocks noChangeArrowheads="1"/>
          </p:cNvSpPr>
          <p:nvPr/>
        </p:nvSpPr>
        <p:spPr bwMode="auto">
          <a:xfrm>
            <a:off x="2884488" y="5095875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o</a:t>
            </a:r>
            <a:endParaRPr lang="en-US" sz="1600"/>
          </a:p>
        </p:txBody>
      </p:sp>
      <p:sp>
        <p:nvSpPr>
          <p:cNvPr id="280857" name="Rectangle 281"/>
          <p:cNvSpPr>
            <a:spLocks noChangeArrowheads="1"/>
          </p:cNvSpPr>
          <p:nvPr/>
        </p:nvSpPr>
        <p:spPr bwMode="auto">
          <a:xfrm>
            <a:off x="2943225" y="5095875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n</a:t>
            </a:r>
            <a:endParaRPr lang="en-US" sz="1600"/>
          </a:p>
        </p:txBody>
      </p:sp>
      <p:sp>
        <p:nvSpPr>
          <p:cNvPr id="280858" name="Rectangle 282"/>
          <p:cNvSpPr>
            <a:spLocks noChangeArrowheads="1"/>
          </p:cNvSpPr>
          <p:nvPr/>
        </p:nvSpPr>
        <p:spPr bwMode="auto">
          <a:xfrm>
            <a:off x="3006725" y="5095875"/>
            <a:ext cx="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600"/>
          </a:p>
        </p:txBody>
      </p:sp>
      <p:sp>
        <p:nvSpPr>
          <p:cNvPr id="280859" name="Rectangle 283"/>
          <p:cNvSpPr>
            <a:spLocks noChangeArrowheads="1"/>
          </p:cNvSpPr>
          <p:nvPr/>
        </p:nvSpPr>
        <p:spPr bwMode="auto">
          <a:xfrm>
            <a:off x="2640013" y="5229225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f</a:t>
            </a:r>
            <a:endParaRPr lang="en-US" sz="1600"/>
          </a:p>
        </p:txBody>
      </p:sp>
      <p:sp>
        <p:nvSpPr>
          <p:cNvPr id="280860" name="Rectangle 284"/>
          <p:cNvSpPr>
            <a:spLocks noChangeArrowheads="1"/>
          </p:cNvSpPr>
          <p:nvPr/>
        </p:nvSpPr>
        <p:spPr bwMode="auto">
          <a:xfrm>
            <a:off x="2670175" y="5229225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e</a:t>
            </a:r>
            <a:endParaRPr lang="en-US" sz="1600"/>
          </a:p>
        </p:txBody>
      </p:sp>
      <p:sp>
        <p:nvSpPr>
          <p:cNvPr id="280861" name="Rectangle 285"/>
          <p:cNvSpPr>
            <a:spLocks noChangeArrowheads="1"/>
          </p:cNvSpPr>
          <p:nvPr/>
        </p:nvSpPr>
        <p:spPr bwMode="auto">
          <a:xfrm>
            <a:off x="2728913" y="5229225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t</a:t>
            </a:r>
            <a:endParaRPr lang="en-US" sz="1600"/>
          </a:p>
        </p:txBody>
      </p:sp>
      <p:sp>
        <p:nvSpPr>
          <p:cNvPr id="280862" name="Rectangle 286"/>
          <p:cNvSpPr>
            <a:spLocks noChangeArrowheads="1"/>
          </p:cNvSpPr>
          <p:nvPr/>
        </p:nvSpPr>
        <p:spPr bwMode="auto">
          <a:xfrm>
            <a:off x="2759075" y="5229225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c</a:t>
            </a:r>
            <a:endParaRPr lang="en-US" sz="1600"/>
          </a:p>
        </p:txBody>
      </p:sp>
      <p:sp>
        <p:nvSpPr>
          <p:cNvPr id="280863" name="Rectangle 287"/>
          <p:cNvSpPr>
            <a:spLocks noChangeArrowheads="1"/>
          </p:cNvSpPr>
          <p:nvPr/>
        </p:nvSpPr>
        <p:spPr bwMode="auto">
          <a:xfrm>
            <a:off x="2814638" y="5229225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h</a:t>
            </a:r>
            <a:endParaRPr lang="en-US" sz="1600"/>
          </a:p>
        </p:txBody>
      </p:sp>
      <p:sp>
        <p:nvSpPr>
          <p:cNvPr id="280864" name="Freeform 288"/>
          <p:cNvSpPr>
            <a:spLocks/>
          </p:cNvSpPr>
          <p:nvPr/>
        </p:nvSpPr>
        <p:spPr bwMode="auto">
          <a:xfrm>
            <a:off x="2965450" y="5473700"/>
            <a:ext cx="63500" cy="58738"/>
          </a:xfrm>
          <a:custGeom>
            <a:avLst/>
            <a:gdLst/>
            <a:ahLst/>
            <a:cxnLst>
              <a:cxn ang="0">
                <a:pos x="0" y="37"/>
              </a:cxn>
              <a:cxn ang="0">
                <a:pos x="0" y="0"/>
              </a:cxn>
              <a:cxn ang="0">
                <a:pos x="40" y="18"/>
              </a:cxn>
              <a:cxn ang="0">
                <a:pos x="0" y="37"/>
              </a:cxn>
              <a:cxn ang="0">
                <a:pos x="0" y="37"/>
              </a:cxn>
            </a:cxnLst>
            <a:rect l="0" t="0" r="r" b="b"/>
            <a:pathLst>
              <a:path w="40" h="37">
                <a:moveTo>
                  <a:pt x="0" y="37"/>
                </a:moveTo>
                <a:lnTo>
                  <a:pt x="0" y="0"/>
                </a:lnTo>
                <a:lnTo>
                  <a:pt x="40" y="18"/>
                </a:lnTo>
                <a:lnTo>
                  <a:pt x="0" y="37"/>
                </a:lnTo>
                <a:lnTo>
                  <a:pt x="0" y="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865" name="Freeform 289"/>
          <p:cNvSpPr>
            <a:spLocks/>
          </p:cNvSpPr>
          <p:nvPr/>
        </p:nvSpPr>
        <p:spPr bwMode="auto">
          <a:xfrm>
            <a:off x="2481263" y="5040313"/>
            <a:ext cx="554037" cy="369887"/>
          </a:xfrm>
          <a:custGeom>
            <a:avLst/>
            <a:gdLst/>
            <a:ahLst/>
            <a:cxnLst>
              <a:cxn ang="0">
                <a:pos x="347" y="233"/>
              </a:cxn>
              <a:cxn ang="0">
                <a:pos x="349" y="0"/>
              </a:cxn>
              <a:cxn ang="0">
                <a:pos x="0" y="0"/>
              </a:cxn>
              <a:cxn ang="0">
                <a:pos x="0" y="233"/>
              </a:cxn>
              <a:cxn ang="0">
                <a:pos x="349" y="233"/>
              </a:cxn>
              <a:cxn ang="0">
                <a:pos x="349" y="233"/>
              </a:cxn>
            </a:cxnLst>
            <a:rect l="0" t="0" r="r" b="b"/>
            <a:pathLst>
              <a:path w="349" h="233">
                <a:moveTo>
                  <a:pt x="347" y="233"/>
                </a:moveTo>
                <a:lnTo>
                  <a:pt x="349" y="0"/>
                </a:lnTo>
                <a:lnTo>
                  <a:pt x="0" y="0"/>
                </a:lnTo>
                <a:lnTo>
                  <a:pt x="0" y="233"/>
                </a:lnTo>
                <a:lnTo>
                  <a:pt x="349" y="233"/>
                </a:lnTo>
                <a:lnTo>
                  <a:pt x="349" y="233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866" name="Rectangle 290"/>
          <p:cNvSpPr>
            <a:spLocks noChangeArrowheads="1"/>
          </p:cNvSpPr>
          <p:nvPr/>
        </p:nvSpPr>
        <p:spPr bwMode="auto">
          <a:xfrm>
            <a:off x="3351213" y="5162550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R</a:t>
            </a:r>
            <a:endParaRPr lang="en-US" sz="1600"/>
          </a:p>
        </p:txBody>
      </p:sp>
      <p:sp>
        <p:nvSpPr>
          <p:cNvPr id="280867" name="Rectangle 291"/>
          <p:cNvSpPr>
            <a:spLocks noChangeArrowheads="1"/>
          </p:cNvSpPr>
          <p:nvPr/>
        </p:nvSpPr>
        <p:spPr bwMode="auto">
          <a:xfrm>
            <a:off x="3429000" y="5162550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e</a:t>
            </a:r>
            <a:endParaRPr lang="en-US" sz="1600"/>
          </a:p>
        </p:txBody>
      </p:sp>
      <p:sp>
        <p:nvSpPr>
          <p:cNvPr id="280868" name="Rectangle 292"/>
          <p:cNvSpPr>
            <a:spLocks noChangeArrowheads="1"/>
          </p:cNvSpPr>
          <p:nvPr/>
        </p:nvSpPr>
        <p:spPr bwMode="auto">
          <a:xfrm>
            <a:off x="3487738" y="5162550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g</a:t>
            </a:r>
            <a:endParaRPr lang="en-US" sz="1600"/>
          </a:p>
        </p:txBody>
      </p:sp>
      <p:sp>
        <p:nvSpPr>
          <p:cNvPr id="280869" name="Freeform 293"/>
          <p:cNvSpPr>
            <a:spLocks/>
          </p:cNvSpPr>
          <p:nvPr/>
        </p:nvSpPr>
        <p:spPr bwMode="auto">
          <a:xfrm>
            <a:off x="3313113" y="5040313"/>
            <a:ext cx="277812" cy="369887"/>
          </a:xfrm>
          <a:custGeom>
            <a:avLst/>
            <a:gdLst/>
            <a:ahLst/>
            <a:cxnLst>
              <a:cxn ang="0">
                <a:pos x="173" y="233"/>
              </a:cxn>
              <a:cxn ang="0">
                <a:pos x="175" y="0"/>
              </a:cxn>
              <a:cxn ang="0">
                <a:pos x="0" y="0"/>
              </a:cxn>
              <a:cxn ang="0">
                <a:pos x="0" y="233"/>
              </a:cxn>
              <a:cxn ang="0">
                <a:pos x="175" y="233"/>
              </a:cxn>
              <a:cxn ang="0">
                <a:pos x="175" y="233"/>
              </a:cxn>
            </a:cxnLst>
            <a:rect l="0" t="0" r="r" b="b"/>
            <a:pathLst>
              <a:path w="175" h="233">
                <a:moveTo>
                  <a:pt x="173" y="233"/>
                </a:moveTo>
                <a:lnTo>
                  <a:pt x="175" y="0"/>
                </a:lnTo>
                <a:lnTo>
                  <a:pt x="0" y="0"/>
                </a:lnTo>
                <a:lnTo>
                  <a:pt x="0" y="233"/>
                </a:lnTo>
                <a:lnTo>
                  <a:pt x="175" y="233"/>
                </a:lnTo>
                <a:lnTo>
                  <a:pt x="175" y="233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870" name="Rectangle 294"/>
          <p:cNvSpPr>
            <a:spLocks noChangeArrowheads="1"/>
          </p:cNvSpPr>
          <p:nvPr/>
        </p:nvSpPr>
        <p:spPr bwMode="auto">
          <a:xfrm>
            <a:off x="3776663" y="5162550"/>
            <a:ext cx="762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A</a:t>
            </a:r>
            <a:endParaRPr lang="en-US" sz="1600"/>
          </a:p>
        </p:txBody>
      </p:sp>
      <p:sp>
        <p:nvSpPr>
          <p:cNvPr id="280871" name="Rectangle 295"/>
          <p:cNvSpPr>
            <a:spLocks noChangeArrowheads="1"/>
          </p:cNvSpPr>
          <p:nvPr/>
        </p:nvSpPr>
        <p:spPr bwMode="auto">
          <a:xfrm>
            <a:off x="3846513" y="5162550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L</a:t>
            </a:r>
            <a:endParaRPr lang="en-US" sz="1600"/>
          </a:p>
        </p:txBody>
      </p:sp>
      <p:sp>
        <p:nvSpPr>
          <p:cNvPr id="280872" name="Rectangle 296"/>
          <p:cNvSpPr>
            <a:spLocks noChangeArrowheads="1"/>
          </p:cNvSpPr>
          <p:nvPr/>
        </p:nvSpPr>
        <p:spPr bwMode="auto">
          <a:xfrm>
            <a:off x="3905250" y="5162550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U</a:t>
            </a:r>
            <a:endParaRPr lang="en-US" sz="1600"/>
          </a:p>
        </p:txBody>
      </p:sp>
      <p:sp>
        <p:nvSpPr>
          <p:cNvPr id="280873" name="Freeform 297"/>
          <p:cNvSpPr>
            <a:spLocks/>
          </p:cNvSpPr>
          <p:nvPr/>
        </p:nvSpPr>
        <p:spPr bwMode="auto">
          <a:xfrm>
            <a:off x="3590925" y="5040313"/>
            <a:ext cx="555625" cy="369887"/>
          </a:xfrm>
          <a:custGeom>
            <a:avLst/>
            <a:gdLst/>
            <a:ahLst/>
            <a:cxnLst>
              <a:cxn ang="0">
                <a:pos x="348" y="233"/>
              </a:cxn>
              <a:cxn ang="0">
                <a:pos x="350" y="0"/>
              </a:cxn>
              <a:cxn ang="0">
                <a:pos x="0" y="0"/>
              </a:cxn>
              <a:cxn ang="0">
                <a:pos x="0" y="233"/>
              </a:cxn>
              <a:cxn ang="0">
                <a:pos x="350" y="233"/>
              </a:cxn>
              <a:cxn ang="0">
                <a:pos x="350" y="233"/>
              </a:cxn>
            </a:cxnLst>
            <a:rect l="0" t="0" r="r" b="b"/>
            <a:pathLst>
              <a:path w="350" h="233">
                <a:moveTo>
                  <a:pt x="348" y="233"/>
                </a:moveTo>
                <a:lnTo>
                  <a:pt x="350" y="0"/>
                </a:lnTo>
                <a:lnTo>
                  <a:pt x="0" y="0"/>
                </a:lnTo>
                <a:lnTo>
                  <a:pt x="0" y="233"/>
                </a:lnTo>
                <a:lnTo>
                  <a:pt x="350" y="233"/>
                </a:lnTo>
                <a:lnTo>
                  <a:pt x="350" y="233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874" name="Rectangle 298"/>
          <p:cNvSpPr>
            <a:spLocks noChangeArrowheads="1"/>
          </p:cNvSpPr>
          <p:nvPr/>
        </p:nvSpPr>
        <p:spPr bwMode="auto">
          <a:xfrm>
            <a:off x="4308475" y="5095875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D</a:t>
            </a:r>
            <a:endParaRPr lang="en-US" sz="1600"/>
          </a:p>
        </p:txBody>
      </p:sp>
      <p:sp>
        <p:nvSpPr>
          <p:cNvPr id="280875" name="Rectangle 299"/>
          <p:cNvSpPr>
            <a:spLocks noChangeArrowheads="1"/>
          </p:cNvSpPr>
          <p:nvPr/>
        </p:nvSpPr>
        <p:spPr bwMode="auto">
          <a:xfrm>
            <a:off x="4386263" y="5095875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a</a:t>
            </a:r>
            <a:endParaRPr lang="en-US" sz="1600"/>
          </a:p>
        </p:txBody>
      </p:sp>
      <p:sp>
        <p:nvSpPr>
          <p:cNvPr id="280876" name="Rectangle 300"/>
          <p:cNvSpPr>
            <a:spLocks noChangeArrowheads="1"/>
          </p:cNvSpPr>
          <p:nvPr/>
        </p:nvSpPr>
        <p:spPr bwMode="auto">
          <a:xfrm>
            <a:off x="4449763" y="5095875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t</a:t>
            </a:r>
            <a:endParaRPr lang="en-US" sz="1600"/>
          </a:p>
        </p:txBody>
      </p:sp>
      <p:sp>
        <p:nvSpPr>
          <p:cNvPr id="280877" name="Rectangle 301"/>
          <p:cNvSpPr>
            <a:spLocks noChangeArrowheads="1"/>
          </p:cNvSpPr>
          <p:nvPr/>
        </p:nvSpPr>
        <p:spPr bwMode="auto">
          <a:xfrm>
            <a:off x="4479925" y="5095875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a</a:t>
            </a:r>
            <a:endParaRPr lang="en-US" sz="1600"/>
          </a:p>
        </p:txBody>
      </p:sp>
      <p:sp>
        <p:nvSpPr>
          <p:cNvPr id="280878" name="Rectangle 302"/>
          <p:cNvSpPr>
            <a:spLocks noChangeArrowheads="1"/>
          </p:cNvSpPr>
          <p:nvPr/>
        </p:nvSpPr>
        <p:spPr bwMode="auto">
          <a:xfrm>
            <a:off x="4538663" y="5095875"/>
            <a:ext cx="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600"/>
          </a:p>
        </p:txBody>
      </p:sp>
      <p:sp>
        <p:nvSpPr>
          <p:cNvPr id="280879" name="Rectangle 303"/>
          <p:cNvSpPr>
            <a:spLocks noChangeArrowheads="1"/>
          </p:cNvSpPr>
          <p:nvPr/>
        </p:nvSpPr>
        <p:spPr bwMode="auto">
          <a:xfrm>
            <a:off x="4257675" y="5229225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a</a:t>
            </a:r>
            <a:endParaRPr lang="en-US" sz="1600"/>
          </a:p>
        </p:txBody>
      </p:sp>
      <p:sp>
        <p:nvSpPr>
          <p:cNvPr id="280880" name="Rectangle 304"/>
          <p:cNvSpPr>
            <a:spLocks noChangeArrowheads="1"/>
          </p:cNvSpPr>
          <p:nvPr/>
        </p:nvSpPr>
        <p:spPr bwMode="auto">
          <a:xfrm>
            <a:off x="4316413" y="5229225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c</a:t>
            </a:r>
            <a:endParaRPr lang="en-US" sz="1600"/>
          </a:p>
        </p:txBody>
      </p:sp>
      <p:sp>
        <p:nvSpPr>
          <p:cNvPr id="280881" name="Rectangle 305"/>
          <p:cNvSpPr>
            <a:spLocks noChangeArrowheads="1"/>
          </p:cNvSpPr>
          <p:nvPr/>
        </p:nvSpPr>
        <p:spPr bwMode="auto">
          <a:xfrm>
            <a:off x="4368800" y="5229225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c</a:t>
            </a:r>
            <a:endParaRPr lang="en-US" sz="1600"/>
          </a:p>
        </p:txBody>
      </p:sp>
      <p:sp>
        <p:nvSpPr>
          <p:cNvPr id="280882" name="Rectangle 306"/>
          <p:cNvSpPr>
            <a:spLocks noChangeArrowheads="1"/>
          </p:cNvSpPr>
          <p:nvPr/>
        </p:nvSpPr>
        <p:spPr bwMode="auto">
          <a:xfrm>
            <a:off x="4424363" y="5229225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e</a:t>
            </a:r>
            <a:endParaRPr lang="en-US" sz="1600"/>
          </a:p>
        </p:txBody>
      </p:sp>
      <p:sp>
        <p:nvSpPr>
          <p:cNvPr id="280883" name="Rectangle 307"/>
          <p:cNvSpPr>
            <a:spLocks noChangeArrowheads="1"/>
          </p:cNvSpPr>
          <p:nvPr/>
        </p:nvSpPr>
        <p:spPr bwMode="auto">
          <a:xfrm>
            <a:off x="4483100" y="5229225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s</a:t>
            </a:r>
            <a:endParaRPr lang="en-US" sz="1600"/>
          </a:p>
        </p:txBody>
      </p:sp>
      <p:sp>
        <p:nvSpPr>
          <p:cNvPr id="280884" name="Rectangle 308"/>
          <p:cNvSpPr>
            <a:spLocks noChangeArrowheads="1"/>
          </p:cNvSpPr>
          <p:nvPr/>
        </p:nvSpPr>
        <p:spPr bwMode="auto">
          <a:xfrm>
            <a:off x="4538663" y="5229225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s</a:t>
            </a:r>
            <a:endParaRPr lang="en-US" sz="1600"/>
          </a:p>
        </p:txBody>
      </p:sp>
      <p:sp>
        <p:nvSpPr>
          <p:cNvPr id="280885" name="Freeform 309"/>
          <p:cNvSpPr>
            <a:spLocks/>
          </p:cNvSpPr>
          <p:nvPr/>
        </p:nvSpPr>
        <p:spPr bwMode="auto">
          <a:xfrm>
            <a:off x="4146550" y="5040313"/>
            <a:ext cx="555625" cy="369887"/>
          </a:xfrm>
          <a:custGeom>
            <a:avLst/>
            <a:gdLst/>
            <a:ahLst/>
            <a:cxnLst>
              <a:cxn ang="0">
                <a:pos x="347" y="233"/>
              </a:cxn>
              <a:cxn ang="0">
                <a:pos x="350" y="0"/>
              </a:cxn>
              <a:cxn ang="0">
                <a:pos x="0" y="0"/>
              </a:cxn>
              <a:cxn ang="0">
                <a:pos x="0" y="233"/>
              </a:cxn>
              <a:cxn ang="0">
                <a:pos x="350" y="233"/>
              </a:cxn>
              <a:cxn ang="0">
                <a:pos x="350" y="233"/>
              </a:cxn>
            </a:cxnLst>
            <a:rect l="0" t="0" r="r" b="b"/>
            <a:pathLst>
              <a:path w="350" h="233">
                <a:moveTo>
                  <a:pt x="347" y="233"/>
                </a:moveTo>
                <a:lnTo>
                  <a:pt x="350" y="0"/>
                </a:lnTo>
                <a:lnTo>
                  <a:pt x="0" y="0"/>
                </a:lnTo>
                <a:lnTo>
                  <a:pt x="0" y="233"/>
                </a:lnTo>
                <a:lnTo>
                  <a:pt x="350" y="233"/>
                </a:lnTo>
                <a:lnTo>
                  <a:pt x="350" y="233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886" name="Rectangle 310"/>
          <p:cNvSpPr>
            <a:spLocks noChangeArrowheads="1"/>
          </p:cNvSpPr>
          <p:nvPr/>
        </p:nvSpPr>
        <p:spPr bwMode="auto">
          <a:xfrm>
            <a:off x="4749800" y="5162550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R</a:t>
            </a:r>
            <a:endParaRPr lang="en-US" sz="1600"/>
          </a:p>
        </p:txBody>
      </p:sp>
      <p:sp>
        <p:nvSpPr>
          <p:cNvPr id="280887" name="Rectangle 311"/>
          <p:cNvSpPr>
            <a:spLocks noChangeArrowheads="1"/>
          </p:cNvSpPr>
          <p:nvPr/>
        </p:nvSpPr>
        <p:spPr bwMode="auto">
          <a:xfrm>
            <a:off x="4827588" y="5162550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e</a:t>
            </a:r>
            <a:endParaRPr lang="en-US" sz="1600"/>
          </a:p>
        </p:txBody>
      </p:sp>
      <p:sp>
        <p:nvSpPr>
          <p:cNvPr id="280888" name="Rectangle 312"/>
          <p:cNvSpPr>
            <a:spLocks noChangeArrowheads="1"/>
          </p:cNvSpPr>
          <p:nvPr/>
        </p:nvSpPr>
        <p:spPr bwMode="auto">
          <a:xfrm>
            <a:off x="4886325" y="5162550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g</a:t>
            </a:r>
            <a:endParaRPr lang="en-US" sz="1600"/>
          </a:p>
        </p:txBody>
      </p:sp>
      <p:sp>
        <p:nvSpPr>
          <p:cNvPr id="280889" name="Freeform 313"/>
          <p:cNvSpPr>
            <a:spLocks/>
          </p:cNvSpPr>
          <p:nvPr/>
        </p:nvSpPr>
        <p:spPr bwMode="auto">
          <a:xfrm>
            <a:off x="4702175" y="5040313"/>
            <a:ext cx="276225" cy="369887"/>
          </a:xfrm>
          <a:custGeom>
            <a:avLst/>
            <a:gdLst/>
            <a:ahLst/>
            <a:cxnLst>
              <a:cxn ang="0">
                <a:pos x="172" y="233"/>
              </a:cxn>
              <a:cxn ang="0">
                <a:pos x="174" y="0"/>
              </a:cxn>
              <a:cxn ang="0">
                <a:pos x="0" y="0"/>
              </a:cxn>
              <a:cxn ang="0">
                <a:pos x="0" y="233"/>
              </a:cxn>
              <a:cxn ang="0">
                <a:pos x="174" y="233"/>
              </a:cxn>
              <a:cxn ang="0">
                <a:pos x="174" y="233"/>
              </a:cxn>
            </a:cxnLst>
            <a:rect l="0" t="0" r="r" b="b"/>
            <a:pathLst>
              <a:path w="174" h="233">
                <a:moveTo>
                  <a:pt x="172" y="233"/>
                </a:moveTo>
                <a:lnTo>
                  <a:pt x="174" y="0"/>
                </a:lnTo>
                <a:lnTo>
                  <a:pt x="0" y="0"/>
                </a:lnTo>
                <a:lnTo>
                  <a:pt x="0" y="233"/>
                </a:lnTo>
                <a:lnTo>
                  <a:pt x="174" y="233"/>
                </a:lnTo>
                <a:lnTo>
                  <a:pt x="174" y="233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890" name="Line 314"/>
          <p:cNvSpPr>
            <a:spLocks noChangeShapeType="1"/>
          </p:cNvSpPr>
          <p:nvPr/>
        </p:nvSpPr>
        <p:spPr bwMode="auto">
          <a:xfrm flipH="1">
            <a:off x="2536825" y="5502275"/>
            <a:ext cx="450850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891" name="Freeform 315"/>
          <p:cNvSpPr>
            <a:spLocks/>
          </p:cNvSpPr>
          <p:nvPr/>
        </p:nvSpPr>
        <p:spPr bwMode="auto">
          <a:xfrm>
            <a:off x="2487613" y="5473700"/>
            <a:ext cx="63500" cy="58738"/>
          </a:xfrm>
          <a:custGeom>
            <a:avLst/>
            <a:gdLst/>
            <a:ahLst/>
            <a:cxnLst>
              <a:cxn ang="0">
                <a:pos x="38" y="37"/>
              </a:cxn>
              <a:cxn ang="0">
                <a:pos x="40" y="0"/>
              </a:cxn>
              <a:cxn ang="0">
                <a:pos x="0" y="18"/>
              </a:cxn>
              <a:cxn ang="0">
                <a:pos x="40" y="37"/>
              </a:cxn>
              <a:cxn ang="0">
                <a:pos x="40" y="37"/>
              </a:cxn>
              <a:cxn ang="0">
                <a:pos x="38" y="37"/>
              </a:cxn>
            </a:cxnLst>
            <a:rect l="0" t="0" r="r" b="b"/>
            <a:pathLst>
              <a:path w="40" h="37">
                <a:moveTo>
                  <a:pt x="38" y="37"/>
                </a:moveTo>
                <a:lnTo>
                  <a:pt x="40" y="0"/>
                </a:lnTo>
                <a:lnTo>
                  <a:pt x="0" y="18"/>
                </a:lnTo>
                <a:lnTo>
                  <a:pt x="40" y="37"/>
                </a:lnTo>
                <a:lnTo>
                  <a:pt x="40" y="37"/>
                </a:lnTo>
                <a:lnTo>
                  <a:pt x="38" y="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892" name="Rectangle 316"/>
          <p:cNvSpPr>
            <a:spLocks noChangeArrowheads="1"/>
          </p:cNvSpPr>
          <p:nvPr/>
        </p:nvSpPr>
        <p:spPr bwMode="auto">
          <a:xfrm>
            <a:off x="2155825" y="4740275"/>
            <a:ext cx="7778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T</a:t>
            </a:r>
            <a:endParaRPr lang="en-US" sz="1600"/>
          </a:p>
        </p:txBody>
      </p:sp>
      <p:sp>
        <p:nvSpPr>
          <p:cNvPr id="280893" name="Rectangle 317"/>
          <p:cNvSpPr>
            <a:spLocks noChangeArrowheads="1"/>
          </p:cNvSpPr>
          <p:nvPr/>
        </p:nvSpPr>
        <p:spPr bwMode="auto">
          <a:xfrm>
            <a:off x="2228850" y="4740275"/>
            <a:ext cx="285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i</a:t>
            </a:r>
            <a:endParaRPr lang="en-US" sz="1600"/>
          </a:p>
        </p:txBody>
      </p:sp>
      <p:sp>
        <p:nvSpPr>
          <p:cNvPr id="280894" name="Rectangle 318"/>
          <p:cNvSpPr>
            <a:spLocks noChangeArrowheads="1"/>
          </p:cNvSpPr>
          <p:nvPr/>
        </p:nvSpPr>
        <p:spPr bwMode="auto">
          <a:xfrm>
            <a:off x="2259013" y="4740275"/>
            <a:ext cx="1063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m</a:t>
            </a:r>
            <a:endParaRPr lang="en-US" sz="1600"/>
          </a:p>
        </p:txBody>
      </p:sp>
      <p:sp>
        <p:nvSpPr>
          <p:cNvPr id="280895" name="Rectangle 319"/>
          <p:cNvSpPr>
            <a:spLocks noChangeArrowheads="1"/>
          </p:cNvSpPr>
          <p:nvPr/>
        </p:nvSpPr>
        <p:spPr bwMode="auto">
          <a:xfrm>
            <a:off x="2359025" y="474027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e</a:t>
            </a:r>
            <a:endParaRPr lang="en-US" sz="1600"/>
          </a:p>
        </p:txBody>
      </p:sp>
      <p:sp>
        <p:nvSpPr>
          <p:cNvPr id="280896" name="Rectangle 320"/>
          <p:cNvSpPr>
            <a:spLocks noChangeArrowheads="1"/>
          </p:cNvSpPr>
          <p:nvPr/>
        </p:nvSpPr>
        <p:spPr bwMode="auto">
          <a:xfrm>
            <a:off x="1525588" y="5151438"/>
            <a:ext cx="285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l</a:t>
            </a:r>
            <a:endParaRPr lang="en-US" sz="1600"/>
          </a:p>
        </p:txBody>
      </p:sp>
      <p:sp>
        <p:nvSpPr>
          <p:cNvPr id="280897" name="Rectangle 321"/>
          <p:cNvSpPr>
            <a:spLocks noChangeArrowheads="1"/>
          </p:cNvSpPr>
          <p:nvPr/>
        </p:nvSpPr>
        <p:spPr bwMode="auto">
          <a:xfrm>
            <a:off x="1552575" y="5151438"/>
            <a:ext cx="92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w</a:t>
            </a:r>
            <a:endParaRPr lang="en-US" sz="1600"/>
          </a:p>
        </p:txBody>
      </p:sp>
      <p:sp>
        <p:nvSpPr>
          <p:cNvPr id="280898" name="Rectangle 322"/>
          <p:cNvSpPr>
            <a:spLocks noChangeArrowheads="1"/>
          </p:cNvSpPr>
          <p:nvPr/>
        </p:nvSpPr>
        <p:spPr bwMode="auto">
          <a:xfrm>
            <a:off x="1644650" y="5151438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sz="1600"/>
          </a:p>
        </p:txBody>
      </p:sp>
      <p:sp>
        <p:nvSpPr>
          <p:cNvPr id="280899" name="Rectangle 323"/>
          <p:cNvSpPr>
            <a:spLocks noChangeArrowheads="1"/>
          </p:cNvSpPr>
          <p:nvPr/>
        </p:nvSpPr>
        <p:spPr bwMode="auto">
          <a:xfrm>
            <a:off x="1677988" y="51514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$</a:t>
            </a:r>
            <a:endParaRPr lang="en-US" sz="1600"/>
          </a:p>
        </p:txBody>
      </p:sp>
      <p:sp>
        <p:nvSpPr>
          <p:cNvPr id="280900" name="Rectangle 324"/>
          <p:cNvSpPr>
            <a:spLocks noChangeArrowheads="1"/>
          </p:cNvSpPr>
          <p:nvPr/>
        </p:nvSpPr>
        <p:spPr bwMode="auto">
          <a:xfrm>
            <a:off x="1744663" y="51514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1</a:t>
            </a:r>
            <a:endParaRPr lang="en-US" sz="1600"/>
          </a:p>
        </p:txBody>
      </p:sp>
      <p:sp>
        <p:nvSpPr>
          <p:cNvPr id="280901" name="Rectangle 325"/>
          <p:cNvSpPr>
            <a:spLocks noChangeArrowheads="1"/>
          </p:cNvSpPr>
          <p:nvPr/>
        </p:nvSpPr>
        <p:spPr bwMode="auto">
          <a:xfrm>
            <a:off x="1814513" y="5151438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,</a:t>
            </a:r>
            <a:endParaRPr lang="en-US" sz="1600"/>
          </a:p>
        </p:txBody>
      </p:sp>
      <p:sp>
        <p:nvSpPr>
          <p:cNvPr id="280902" name="Rectangle 326"/>
          <p:cNvSpPr>
            <a:spLocks noChangeArrowheads="1"/>
          </p:cNvSpPr>
          <p:nvPr/>
        </p:nvSpPr>
        <p:spPr bwMode="auto">
          <a:xfrm>
            <a:off x="1847850" y="5151438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sz="1600"/>
          </a:p>
        </p:txBody>
      </p:sp>
      <p:sp>
        <p:nvSpPr>
          <p:cNvPr id="280903" name="Rectangle 327"/>
          <p:cNvSpPr>
            <a:spLocks noChangeArrowheads="1"/>
          </p:cNvSpPr>
          <p:nvPr/>
        </p:nvSpPr>
        <p:spPr bwMode="auto">
          <a:xfrm>
            <a:off x="1881188" y="51514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1</a:t>
            </a:r>
            <a:endParaRPr lang="en-US" sz="1600"/>
          </a:p>
        </p:txBody>
      </p:sp>
      <p:sp>
        <p:nvSpPr>
          <p:cNvPr id="280904" name="Rectangle 328"/>
          <p:cNvSpPr>
            <a:spLocks noChangeArrowheads="1"/>
          </p:cNvSpPr>
          <p:nvPr/>
        </p:nvSpPr>
        <p:spPr bwMode="auto">
          <a:xfrm>
            <a:off x="1951038" y="51514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0</a:t>
            </a:r>
            <a:endParaRPr lang="en-US" sz="1600"/>
          </a:p>
        </p:txBody>
      </p:sp>
      <p:sp>
        <p:nvSpPr>
          <p:cNvPr id="280905" name="Rectangle 329"/>
          <p:cNvSpPr>
            <a:spLocks noChangeArrowheads="1"/>
          </p:cNvSpPr>
          <p:nvPr/>
        </p:nvSpPr>
        <p:spPr bwMode="auto">
          <a:xfrm>
            <a:off x="2017713" y="51514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0</a:t>
            </a:r>
            <a:endParaRPr lang="en-US" sz="1600"/>
          </a:p>
        </p:txBody>
      </p:sp>
      <p:sp>
        <p:nvSpPr>
          <p:cNvPr id="280906" name="Rectangle 330"/>
          <p:cNvSpPr>
            <a:spLocks noChangeArrowheads="1"/>
          </p:cNvSpPr>
          <p:nvPr/>
        </p:nvSpPr>
        <p:spPr bwMode="auto">
          <a:xfrm>
            <a:off x="2089150" y="5151438"/>
            <a:ext cx="428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(</a:t>
            </a:r>
            <a:endParaRPr lang="en-US" sz="1600"/>
          </a:p>
        </p:txBody>
      </p:sp>
      <p:sp>
        <p:nvSpPr>
          <p:cNvPr id="280907" name="Rectangle 331"/>
          <p:cNvSpPr>
            <a:spLocks noChangeArrowheads="1"/>
          </p:cNvSpPr>
          <p:nvPr/>
        </p:nvSpPr>
        <p:spPr bwMode="auto">
          <a:xfrm>
            <a:off x="2128838" y="51514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$</a:t>
            </a:r>
            <a:endParaRPr lang="en-US" sz="1600"/>
          </a:p>
        </p:txBody>
      </p:sp>
      <p:sp>
        <p:nvSpPr>
          <p:cNvPr id="280908" name="Rectangle 332"/>
          <p:cNvSpPr>
            <a:spLocks noChangeArrowheads="1"/>
          </p:cNvSpPr>
          <p:nvPr/>
        </p:nvSpPr>
        <p:spPr bwMode="auto">
          <a:xfrm>
            <a:off x="2200275" y="51514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0</a:t>
            </a:r>
            <a:endParaRPr lang="en-US" sz="1600"/>
          </a:p>
        </p:txBody>
      </p:sp>
      <p:sp>
        <p:nvSpPr>
          <p:cNvPr id="280909" name="Rectangle 333"/>
          <p:cNvSpPr>
            <a:spLocks noChangeArrowheads="1"/>
          </p:cNvSpPr>
          <p:nvPr/>
        </p:nvSpPr>
        <p:spPr bwMode="auto">
          <a:xfrm>
            <a:off x="2266950" y="5151438"/>
            <a:ext cx="428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)</a:t>
            </a:r>
            <a:endParaRPr lang="en-US" sz="1600"/>
          </a:p>
        </p:txBody>
      </p:sp>
      <p:sp>
        <p:nvSpPr>
          <p:cNvPr id="280910" name="Rectangle 334"/>
          <p:cNvSpPr>
            <a:spLocks noChangeArrowheads="1"/>
          </p:cNvSpPr>
          <p:nvPr/>
        </p:nvSpPr>
        <p:spPr bwMode="auto">
          <a:xfrm>
            <a:off x="1525588" y="5521325"/>
            <a:ext cx="285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l</a:t>
            </a:r>
            <a:endParaRPr lang="en-US" sz="1600"/>
          </a:p>
        </p:txBody>
      </p:sp>
      <p:sp>
        <p:nvSpPr>
          <p:cNvPr id="280911" name="Rectangle 335"/>
          <p:cNvSpPr>
            <a:spLocks noChangeArrowheads="1"/>
          </p:cNvSpPr>
          <p:nvPr/>
        </p:nvSpPr>
        <p:spPr bwMode="auto">
          <a:xfrm>
            <a:off x="1552575" y="5521325"/>
            <a:ext cx="92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w</a:t>
            </a:r>
            <a:endParaRPr lang="en-US" sz="1600"/>
          </a:p>
        </p:txBody>
      </p:sp>
      <p:sp>
        <p:nvSpPr>
          <p:cNvPr id="280912" name="Rectangle 336"/>
          <p:cNvSpPr>
            <a:spLocks noChangeArrowheads="1"/>
          </p:cNvSpPr>
          <p:nvPr/>
        </p:nvSpPr>
        <p:spPr bwMode="auto">
          <a:xfrm>
            <a:off x="1644650" y="5521325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sz="1600"/>
          </a:p>
        </p:txBody>
      </p:sp>
      <p:sp>
        <p:nvSpPr>
          <p:cNvPr id="280913" name="Rectangle 337"/>
          <p:cNvSpPr>
            <a:spLocks noChangeArrowheads="1"/>
          </p:cNvSpPr>
          <p:nvPr/>
        </p:nvSpPr>
        <p:spPr bwMode="auto">
          <a:xfrm>
            <a:off x="1677988" y="55213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$</a:t>
            </a:r>
            <a:endParaRPr lang="en-US" sz="1600"/>
          </a:p>
        </p:txBody>
      </p:sp>
      <p:sp>
        <p:nvSpPr>
          <p:cNvPr id="280914" name="Rectangle 338"/>
          <p:cNvSpPr>
            <a:spLocks noChangeArrowheads="1"/>
          </p:cNvSpPr>
          <p:nvPr/>
        </p:nvSpPr>
        <p:spPr bwMode="auto">
          <a:xfrm>
            <a:off x="1744663" y="55213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2</a:t>
            </a:r>
            <a:endParaRPr lang="en-US" sz="1600"/>
          </a:p>
        </p:txBody>
      </p:sp>
      <p:sp>
        <p:nvSpPr>
          <p:cNvPr id="280915" name="Rectangle 339"/>
          <p:cNvSpPr>
            <a:spLocks noChangeArrowheads="1"/>
          </p:cNvSpPr>
          <p:nvPr/>
        </p:nvSpPr>
        <p:spPr bwMode="auto">
          <a:xfrm>
            <a:off x="1814513" y="5521325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,</a:t>
            </a:r>
            <a:endParaRPr lang="en-US" sz="1600"/>
          </a:p>
        </p:txBody>
      </p:sp>
      <p:sp>
        <p:nvSpPr>
          <p:cNvPr id="280916" name="Rectangle 340"/>
          <p:cNvSpPr>
            <a:spLocks noChangeArrowheads="1"/>
          </p:cNvSpPr>
          <p:nvPr/>
        </p:nvSpPr>
        <p:spPr bwMode="auto">
          <a:xfrm>
            <a:off x="1847850" y="5521325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sz="1600"/>
          </a:p>
        </p:txBody>
      </p:sp>
      <p:sp>
        <p:nvSpPr>
          <p:cNvPr id="280917" name="Rectangle 341"/>
          <p:cNvSpPr>
            <a:spLocks noChangeArrowheads="1"/>
          </p:cNvSpPr>
          <p:nvPr/>
        </p:nvSpPr>
        <p:spPr bwMode="auto">
          <a:xfrm>
            <a:off x="1881188" y="55213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2</a:t>
            </a:r>
            <a:endParaRPr lang="en-US" sz="1600"/>
          </a:p>
        </p:txBody>
      </p:sp>
      <p:sp>
        <p:nvSpPr>
          <p:cNvPr id="280918" name="Rectangle 342"/>
          <p:cNvSpPr>
            <a:spLocks noChangeArrowheads="1"/>
          </p:cNvSpPr>
          <p:nvPr/>
        </p:nvSpPr>
        <p:spPr bwMode="auto">
          <a:xfrm>
            <a:off x="1951038" y="55213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0</a:t>
            </a:r>
            <a:endParaRPr lang="en-US" sz="1600"/>
          </a:p>
        </p:txBody>
      </p:sp>
      <p:sp>
        <p:nvSpPr>
          <p:cNvPr id="280919" name="Rectangle 343"/>
          <p:cNvSpPr>
            <a:spLocks noChangeArrowheads="1"/>
          </p:cNvSpPr>
          <p:nvPr/>
        </p:nvSpPr>
        <p:spPr bwMode="auto">
          <a:xfrm>
            <a:off x="2017713" y="55213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0</a:t>
            </a:r>
            <a:endParaRPr lang="en-US" sz="1600"/>
          </a:p>
        </p:txBody>
      </p:sp>
      <p:sp>
        <p:nvSpPr>
          <p:cNvPr id="280920" name="Rectangle 344"/>
          <p:cNvSpPr>
            <a:spLocks noChangeArrowheads="1"/>
          </p:cNvSpPr>
          <p:nvPr/>
        </p:nvSpPr>
        <p:spPr bwMode="auto">
          <a:xfrm>
            <a:off x="2089150" y="5521325"/>
            <a:ext cx="428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(</a:t>
            </a:r>
            <a:endParaRPr lang="en-US" sz="1600"/>
          </a:p>
        </p:txBody>
      </p:sp>
      <p:sp>
        <p:nvSpPr>
          <p:cNvPr id="280921" name="Rectangle 345"/>
          <p:cNvSpPr>
            <a:spLocks noChangeArrowheads="1"/>
          </p:cNvSpPr>
          <p:nvPr/>
        </p:nvSpPr>
        <p:spPr bwMode="auto">
          <a:xfrm>
            <a:off x="2128838" y="55213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$</a:t>
            </a:r>
            <a:endParaRPr lang="en-US" sz="1600"/>
          </a:p>
        </p:txBody>
      </p:sp>
      <p:sp>
        <p:nvSpPr>
          <p:cNvPr id="280922" name="Rectangle 346"/>
          <p:cNvSpPr>
            <a:spLocks noChangeArrowheads="1"/>
          </p:cNvSpPr>
          <p:nvPr/>
        </p:nvSpPr>
        <p:spPr bwMode="auto">
          <a:xfrm>
            <a:off x="2200275" y="55213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0</a:t>
            </a:r>
            <a:endParaRPr lang="en-US" sz="1600"/>
          </a:p>
        </p:txBody>
      </p:sp>
      <p:sp>
        <p:nvSpPr>
          <p:cNvPr id="280923" name="Rectangle 347"/>
          <p:cNvSpPr>
            <a:spLocks noChangeArrowheads="1"/>
          </p:cNvSpPr>
          <p:nvPr/>
        </p:nvSpPr>
        <p:spPr bwMode="auto">
          <a:xfrm>
            <a:off x="2266950" y="5521325"/>
            <a:ext cx="428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)</a:t>
            </a:r>
            <a:endParaRPr lang="en-US" sz="1600"/>
          </a:p>
        </p:txBody>
      </p:sp>
      <p:sp>
        <p:nvSpPr>
          <p:cNvPr id="280924" name="Rectangle 348"/>
          <p:cNvSpPr>
            <a:spLocks noChangeArrowheads="1"/>
          </p:cNvSpPr>
          <p:nvPr/>
        </p:nvSpPr>
        <p:spPr bwMode="auto">
          <a:xfrm>
            <a:off x="1525588" y="5891213"/>
            <a:ext cx="285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l</a:t>
            </a:r>
            <a:endParaRPr lang="en-US" sz="1600"/>
          </a:p>
        </p:txBody>
      </p:sp>
      <p:sp>
        <p:nvSpPr>
          <p:cNvPr id="280925" name="Rectangle 349"/>
          <p:cNvSpPr>
            <a:spLocks noChangeArrowheads="1"/>
          </p:cNvSpPr>
          <p:nvPr/>
        </p:nvSpPr>
        <p:spPr bwMode="auto">
          <a:xfrm>
            <a:off x="1552575" y="5891213"/>
            <a:ext cx="92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w</a:t>
            </a:r>
            <a:endParaRPr lang="en-US" sz="1600"/>
          </a:p>
        </p:txBody>
      </p:sp>
      <p:sp>
        <p:nvSpPr>
          <p:cNvPr id="280926" name="Rectangle 350"/>
          <p:cNvSpPr>
            <a:spLocks noChangeArrowheads="1"/>
          </p:cNvSpPr>
          <p:nvPr/>
        </p:nvSpPr>
        <p:spPr bwMode="auto">
          <a:xfrm>
            <a:off x="1644650" y="589121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sz="1600"/>
          </a:p>
        </p:txBody>
      </p:sp>
      <p:sp>
        <p:nvSpPr>
          <p:cNvPr id="280927" name="Rectangle 351"/>
          <p:cNvSpPr>
            <a:spLocks noChangeArrowheads="1"/>
          </p:cNvSpPr>
          <p:nvPr/>
        </p:nvSpPr>
        <p:spPr bwMode="auto">
          <a:xfrm>
            <a:off x="1677988" y="58912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$</a:t>
            </a:r>
            <a:endParaRPr lang="en-US" sz="1600"/>
          </a:p>
        </p:txBody>
      </p:sp>
      <p:sp>
        <p:nvSpPr>
          <p:cNvPr id="280928" name="Rectangle 352"/>
          <p:cNvSpPr>
            <a:spLocks noChangeArrowheads="1"/>
          </p:cNvSpPr>
          <p:nvPr/>
        </p:nvSpPr>
        <p:spPr bwMode="auto">
          <a:xfrm>
            <a:off x="1744663" y="58912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3</a:t>
            </a:r>
            <a:endParaRPr lang="en-US" sz="1600"/>
          </a:p>
        </p:txBody>
      </p:sp>
      <p:sp>
        <p:nvSpPr>
          <p:cNvPr id="280929" name="Rectangle 353"/>
          <p:cNvSpPr>
            <a:spLocks noChangeArrowheads="1"/>
          </p:cNvSpPr>
          <p:nvPr/>
        </p:nvSpPr>
        <p:spPr bwMode="auto">
          <a:xfrm>
            <a:off x="1814513" y="589121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,</a:t>
            </a:r>
            <a:endParaRPr lang="en-US" sz="1600"/>
          </a:p>
        </p:txBody>
      </p:sp>
      <p:sp>
        <p:nvSpPr>
          <p:cNvPr id="280930" name="Rectangle 354"/>
          <p:cNvSpPr>
            <a:spLocks noChangeArrowheads="1"/>
          </p:cNvSpPr>
          <p:nvPr/>
        </p:nvSpPr>
        <p:spPr bwMode="auto">
          <a:xfrm>
            <a:off x="1847850" y="589121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sz="1600"/>
          </a:p>
        </p:txBody>
      </p:sp>
      <p:sp>
        <p:nvSpPr>
          <p:cNvPr id="280931" name="Rectangle 355"/>
          <p:cNvSpPr>
            <a:spLocks noChangeArrowheads="1"/>
          </p:cNvSpPr>
          <p:nvPr/>
        </p:nvSpPr>
        <p:spPr bwMode="auto">
          <a:xfrm>
            <a:off x="1881188" y="58912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3</a:t>
            </a:r>
            <a:endParaRPr lang="en-US" sz="1600"/>
          </a:p>
        </p:txBody>
      </p:sp>
      <p:sp>
        <p:nvSpPr>
          <p:cNvPr id="280932" name="Rectangle 356"/>
          <p:cNvSpPr>
            <a:spLocks noChangeArrowheads="1"/>
          </p:cNvSpPr>
          <p:nvPr/>
        </p:nvSpPr>
        <p:spPr bwMode="auto">
          <a:xfrm>
            <a:off x="1951038" y="58912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0</a:t>
            </a:r>
            <a:endParaRPr lang="en-US" sz="1600"/>
          </a:p>
        </p:txBody>
      </p:sp>
      <p:sp>
        <p:nvSpPr>
          <p:cNvPr id="280933" name="Rectangle 357"/>
          <p:cNvSpPr>
            <a:spLocks noChangeArrowheads="1"/>
          </p:cNvSpPr>
          <p:nvPr/>
        </p:nvSpPr>
        <p:spPr bwMode="auto">
          <a:xfrm>
            <a:off x="2017713" y="58912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0</a:t>
            </a:r>
            <a:endParaRPr lang="en-US" sz="1600"/>
          </a:p>
        </p:txBody>
      </p:sp>
      <p:sp>
        <p:nvSpPr>
          <p:cNvPr id="280934" name="Rectangle 358"/>
          <p:cNvSpPr>
            <a:spLocks noChangeArrowheads="1"/>
          </p:cNvSpPr>
          <p:nvPr/>
        </p:nvSpPr>
        <p:spPr bwMode="auto">
          <a:xfrm>
            <a:off x="2089150" y="5891213"/>
            <a:ext cx="428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(</a:t>
            </a:r>
            <a:endParaRPr lang="en-US" sz="1600"/>
          </a:p>
        </p:txBody>
      </p:sp>
      <p:sp>
        <p:nvSpPr>
          <p:cNvPr id="280935" name="Rectangle 359"/>
          <p:cNvSpPr>
            <a:spLocks noChangeArrowheads="1"/>
          </p:cNvSpPr>
          <p:nvPr/>
        </p:nvSpPr>
        <p:spPr bwMode="auto">
          <a:xfrm>
            <a:off x="2128838" y="58912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$</a:t>
            </a:r>
            <a:endParaRPr lang="en-US" sz="1600"/>
          </a:p>
        </p:txBody>
      </p:sp>
      <p:sp>
        <p:nvSpPr>
          <p:cNvPr id="280936" name="Rectangle 360"/>
          <p:cNvSpPr>
            <a:spLocks noChangeArrowheads="1"/>
          </p:cNvSpPr>
          <p:nvPr/>
        </p:nvSpPr>
        <p:spPr bwMode="auto">
          <a:xfrm>
            <a:off x="2200275" y="58912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0</a:t>
            </a:r>
            <a:endParaRPr lang="en-US" sz="1600"/>
          </a:p>
        </p:txBody>
      </p:sp>
      <p:sp>
        <p:nvSpPr>
          <p:cNvPr id="280937" name="Rectangle 361"/>
          <p:cNvSpPr>
            <a:spLocks noChangeArrowheads="1"/>
          </p:cNvSpPr>
          <p:nvPr/>
        </p:nvSpPr>
        <p:spPr bwMode="auto">
          <a:xfrm>
            <a:off x="2266950" y="5891213"/>
            <a:ext cx="428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)</a:t>
            </a:r>
            <a:endParaRPr lang="en-US" sz="1600"/>
          </a:p>
        </p:txBody>
      </p:sp>
      <p:sp>
        <p:nvSpPr>
          <p:cNvPr id="280938" name="Line 362"/>
          <p:cNvSpPr>
            <a:spLocks noChangeShapeType="1"/>
          </p:cNvSpPr>
          <p:nvPr/>
        </p:nvSpPr>
        <p:spPr bwMode="auto">
          <a:xfrm>
            <a:off x="1400175" y="5165725"/>
            <a:ext cx="1588" cy="9366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939" name="Freeform 363"/>
          <p:cNvSpPr>
            <a:spLocks/>
          </p:cNvSpPr>
          <p:nvPr/>
        </p:nvSpPr>
        <p:spPr bwMode="auto">
          <a:xfrm>
            <a:off x="1370013" y="6088063"/>
            <a:ext cx="63500" cy="61912"/>
          </a:xfrm>
          <a:custGeom>
            <a:avLst/>
            <a:gdLst/>
            <a:ahLst/>
            <a:cxnLst>
              <a:cxn ang="0">
                <a:pos x="38" y="0"/>
              </a:cxn>
              <a:cxn ang="0">
                <a:pos x="0" y="0"/>
              </a:cxn>
              <a:cxn ang="0">
                <a:pos x="19" y="39"/>
              </a:cxn>
              <a:cxn ang="0">
                <a:pos x="40" y="0"/>
              </a:cxn>
              <a:cxn ang="0">
                <a:pos x="40" y="0"/>
              </a:cxn>
              <a:cxn ang="0">
                <a:pos x="38" y="0"/>
              </a:cxn>
            </a:cxnLst>
            <a:rect l="0" t="0" r="r" b="b"/>
            <a:pathLst>
              <a:path w="40" h="39">
                <a:moveTo>
                  <a:pt x="38" y="0"/>
                </a:moveTo>
                <a:lnTo>
                  <a:pt x="0" y="0"/>
                </a:lnTo>
                <a:lnTo>
                  <a:pt x="19" y="39"/>
                </a:lnTo>
                <a:lnTo>
                  <a:pt x="40" y="0"/>
                </a:lnTo>
                <a:lnTo>
                  <a:pt x="40" y="0"/>
                </a:lnTo>
                <a:lnTo>
                  <a:pt x="3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940" name="Rectangle 364"/>
          <p:cNvSpPr>
            <a:spLocks noChangeArrowheads="1"/>
          </p:cNvSpPr>
          <p:nvPr/>
        </p:nvSpPr>
        <p:spPr bwMode="auto">
          <a:xfrm>
            <a:off x="2636838" y="55324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2</a:t>
            </a:r>
            <a:endParaRPr lang="en-US" sz="1600"/>
          </a:p>
        </p:txBody>
      </p:sp>
      <p:sp>
        <p:nvSpPr>
          <p:cNvPr id="280941" name="Rectangle 365"/>
          <p:cNvSpPr>
            <a:spLocks noChangeArrowheads="1"/>
          </p:cNvSpPr>
          <p:nvPr/>
        </p:nvSpPr>
        <p:spPr bwMode="auto">
          <a:xfrm>
            <a:off x="2703513" y="5532438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sz="1600"/>
          </a:p>
        </p:txBody>
      </p:sp>
      <p:sp>
        <p:nvSpPr>
          <p:cNvPr id="280942" name="Rectangle 366"/>
          <p:cNvSpPr>
            <a:spLocks noChangeArrowheads="1"/>
          </p:cNvSpPr>
          <p:nvPr/>
        </p:nvSpPr>
        <p:spPr bwMode="auto">
          <a:xfrm>
            <a:off x="2740025" y="55324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n</a:t>
            </a:r>
            <a:endParaRPr lang="en-US" sz="1600"/>
          </a:p>
        </p:txBody>
      </p:sp>
      <p:sp>
        <p:nvSpPr>
          <p:cNvPr id="280943" name="Rectangle 367"/>
          <p:cNvSpPr>
            <a:spLocks noChangeArrowheads="1"/>
          </p:cNvSpPr>
          <p:nvPr/>
        </p:nvSpPr>
        <p:spPr bwMode="auto">
          <a:xfrm>
            <a:off x="2806700" y="5532438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s</a:t>
            </a:r>
            <a:endParaRPr lang="en-US" sz="1600"/>
          </a:p>
        </p:txBody>
      </p:sp>
      <p:sp>
        <p:nvSpPr>
          <p:cNvPr id="280944" name="Rectangle 368"/>
          <p:cNvSpPr>
            <a:spLocks noChangeArrowheads="1"/>
          </p:cNvSpPr>
          <p:nvPr/>
        </p:nvSpPr>
        <p:spPr bwMode="auto">
          <a:xfrm>
            <a:off x="3062288" y="5465763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I</a:t>
            </a:r>
            <a:endParaRPr lang="en-US" sz="1600"/>
          </a:p>
        </p:txBody>
      </p:sp>
      <p:sp>
        <p:nvSpPr>
          <p:cNvPr id="280945" name="Rectangle 369"/>
          <p:cNvSpPr>
            <a:spLocks noChangeArrowheads="1"/>
          </p:cNvSpPr>
          <p:nvPr/>
        </p:nvSpPr>
        <p:spPr bwMode="auto">
          <a:xfrm>
            <a:off x="3090863" y="5465763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n</a:t>
            </a:r>
            <a:endParaRPr lang="en-US" sz="1600"/>
          </a:p>
        </p:txBody>
      </p:sp>
      <p:sp>
        <p:nvSpPr>
          <p:cNvPr id="280946" name="Rectangle 370"/>
          <p:cNvSpPr>
            <a:spLocks noChangeArrowheads="1"/>
          </p:cNvSpPr>
          <p:nvPr/>
        </p:nvSpPr>
        <p:spPr bwMode="auto">
          <a:xfrm>
            <a:off x="3151188" y="5465763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s</a:t>
            </a:r>
            <a:endParaRPr lang="en-US" sz="1600"/>
          </a:p>
        </p:txBody>
      </p:sp>
      <p:sp>
        <p:nvSpPr>
          <p:cNvPr id="280947" name="Rectangle 371"/>
          <p:cNvSpPr>
            <a:spLocks noChangeArrowheads="1"/>
          </p:cNvSpPr>
          <p:nvPr/>
        </p:nvSpPr>
        <p:spPr bwMode="auto">
          <a:xfrm>
            <a:off x="3206750" y="5465763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t</a:t>
            </a:r>
            <a:endParaRPr lang="en-US" sz="1600"/>
          </a:p>
        </p:txBody>
      </p:sp>
      <p:sp>
        <p:nvSpPr>
          <p:cNvPr id="280948" name="Rectangle 372"/>
          <p:cNvSpPr>
            <a:spLocks noChangeArrowheads="1"/>
          </p:cNvSpPr>
          <p:nvPr/>
        </p:nvSpPr>
        <p:spPr bwMode="auto">
          <a:xfrm>
            <a:off x="3235325" y="5465763"/>
            <a:ext cx="381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r</a:t>
            </a:r>
            <a:endParaRPr lang="en-US" sz="1600"/>
          </a:p>
        </p:txBody>
      </p:sp>
      <p:sp>
        <p:nvSpPr>
          <p:cNvPr id="280949" name="Rectangle 373"/>
          <p:cNvSpPr>
            <a:spLocks noChangeArrowheads="1"/>
          </p:cNvSpPr>
          <p:nvPr/>
        </p:nvSpPr>
        <p:spPr bwMode="auto">
          <a:xfrm>
            <a:off x="3273425" y="5465763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u</a:t>
            </a:r>
            <a:endParaRPr lang="en-US" sz="1600"/>
          </a:p>
        </p:txBody>
      </p:sp>
      <p:sp>
        <p:nvSpPr>
          <p:cNvPr id="280950" name="Rectangle 374"/>
          <p:cNvSpPr>
            <a:spLocks noChangeArrowheads="1"/>
          </p:cNvSpPr>
          <p:nvPr/>
        </p:nvSpPr>
        <p:spPr bwMode="auto">
          <a:xfrm>
            <a:off x="3332163" y="5465763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c</a:t>
            </a:r>
            <a:endParaRPr lang="en-US" sz="1600"/>
          </a:p>
        </p:txBody>
      </p:sp>
      <p:sp>
        <p:nvSpPr>
          <p:cNvPr id="280951" name="Rectangle 375"/>
          <p:cNvSpPr>
            <a:spLocks noChangeArrowheads="1"/>
          </p:cNvSpPr>
          <p:nvPr/>
        </p:nvSpPr>
        <p:spPr bwMode="auto">
          <a:xfrm>
            <a:off x="3387725" y="5465763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t</a:t>
            </a:r>
            <a:endParaRPr lang="en-US" sz="1600"/>
          </a:p>
        </p:txBody>
      </p:sp>
      <p:sp>
        <p:nvSpPr>
          <p:cNvPr id="280952" name="Rectangle 376"/>
          <p:cNvSpPr>
            <a:spLocks noChangeArrowheads="1"/>
          </p:cNvSpPr>
          <p:nvPr/>
        </p:nvSpPr>
        <p:spPr bwMode="auto">
          <a:xfrm>
            <a:off x="3417888" y="5465763"/>
            <a:ext cx="254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i</a:t>
            </a:r>
            <a:endParaRPr lang="en-US" sz="1600"/>
          </a:p>
        </p:txBody>
      </p:sp>
      <p:sp>
        <p:nvSpPr>
          <p:cNvPr id="280953" name="Rectangle 377"/>
          <p:cNvSpPr>
            <a:spLocks noChangeArrowheads="1"/>
          </p:cNvSpPr>
          <p:nvPr/>
        </p:nvSpPr>
        <p:spPr bwMode="auto">
          <a:xfrm>
            <a:off x="3440113" y="5465763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o</a:t>
            </a:r>
            <a:endParaRPr lang="en-US" sz="1600"/>
          </a:p>
        </p:txBody>
      </p:sp>
      <p:sp>
        <p:nvSpPr>
          <p:cNvPr id="280954" name="Rectangle 378"/>
          <p:cNvSpPr>
            <a:spLocks noChangeArrowheads="1"/>
          </p:cNvSpPr>
          <p:nvPr/>
        </p:nvSpPr>
        <p:spPr bwMode="auto">
          <a:xfrm>
            <a:off x="3498850" y="5465763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n</a:t>
            </a:r>
            <a:endParaRPr lang="en-US" sz="1600"/>
          </a:p>
        </p:txBody>
      </p:sp>
      <p:sp>
        <p:nvSpPr>
          <p:cNvPr id="280955" name="Rectangle 379"/>
          <p:cNvSpPr>
            <a:spLocks noChangeArrowheads="1"/>
          </p:cNvSpPr>
          <p:nvPr/>
        </p:nvSpPr>
        <p:spPr bwMode="auto">
          <a:xfrm>
            <a:off x="3562350" y="5465763"/>
            <a:ext cx="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600"/>
          </a:p>
        </p:txBody>
      </p:sp>
      <p:sp>
        <p:nvSpPr>
          <p:cNvPr id="280956" name="Rectangle 380"/>
          <p:cNvSpPr>
            <a:spLocks noChangeArrowheads="1"/>
          </p:cNvSpPr>
          <p:nvPr/>
        </p:nvSpPr>
        <p:spPr bwMode="auto">
          <a:xfrm>
            <a:off x="3195638" y="5599113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f</a:t>
            </a:r>
            <a:endParaRPr lang="en-US" sz="1600"/>
          </a:p>
        </p:txBody>
      </p:sp>
      <p:sp>
        <p:nvSpPr>
          <p:cNvPr id="280957" name="Rectangle 381"/>
          <p:cNvSpPr>
            <a:spLocks noChangeArrowheads="1"/>
          </p:cNvSpPr>
          <p:nvPr/>
        </p:nvSpPr>
        <p:spPr bwMode="auto">
          <a:xfrm>
            <a:off x="3224213" y="5599113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e</a:t>
            </a:r>
            <a:endParaRPr lang="en-US" sz="1600"/>
          </a:p>
        </p:txBody>
      </p:sp>
      <p:sp>
        <p:nvSpPr>
          <p:cNvPr id="280958" name="Rectangle 382"/>
          <p:cNvSpPr>
            <a:spLocks noChangeArrowheads="1"/>
          </p:cNvSpPr>
          <p:nvPr/>
        </p:nvSpPr>
        <p:spPr bwMode="auto">
          <a:xfrm>
            <a:off x="3284538" y="5599113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t</a:t>
            </a:r>
            <a:endParaRPr lang="en-US" sz="1600"/>
          </a:p>
        </p:txBody>
      </p:sp>
      <p:sp>
        <p:nvSpPr>
          <p:cNvPr id="280959" name="Rectangle 383"/>
          <p:cNvSpPr>
            <a:spLocks noChangeArrowheads="1"/>
          </p:cNvSpPr>
          <p:nvPr/>
        </p:nvSpPr>
        <p:spPr bwMode="auto">
          <a:xfrm>
            <a:off x="3313113" y="5599113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c</a:t>
            </a:r>
            <a:endParaRPr lang="en-US" sz="1600"/>
          </a:p>
        </p:txBody>
      </p:sp>
      <p:sp>
        <p:nvSpPr>
          <p:cNvPr id="280960" name="Rectangle 384"/>
          <p:cNvSpPr>
            <a:spLocks noChangeArrowheads="1"/>
          </p:cNvSpPr>
          <p:nvPr/>
        </p:nvSpPr>
        <p:spPr bwMode="auto">
          <a:xfrm>
            <a:off x="3368675" y="5599113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h</a:t>
            </a:r>
            <a:endParaRPr lang="en-US" sz="1600"/>
          </a:p>
        </p:txBody>
      </p:sp>
      <p:sp>
        <p:nvSpPr>
          <p:cNvPr id="280961" name="Freeform 385"/>
          <p:cNvSpPr>
            <a:spLocks/>
          </p:cNvSpPr>
          <p:nvPr/>
        </p:nvSpPr>
        <p:spPr bwMode="auto">
          <a:xfrm>
            <a:off x="3521075" y="5843588"/>
            <a:ext cx="63500" cy="58737"/>
          </a:xfrm>
          <a:custGeom>
            <a:avLst/>
            <a:gdLst/>
            <a:ahLst/>
            <a:cxnLst>
              <a:cxn ang="0">
                <a:pos x="0" y="37"/>
              </a:cxn>
              <a:cxn ang="0">
                <a:pos x="0" y="0"/>
              </a:cxn>
              <a:cxn ang="0">
                <a:pos x="40" y="18"/>
              </a:cxn>
              <a:cxn ang="0">
                <a:pos x="0" y="37"/>
              </a:cxn>
              <a:cxn ang="0">
                <a:pos x="0" y="37"/>
              </a:cxn>
            </a:cxnLst>
            <a:rect l="0" t="0" r="r" b="b"/>
            <a:pathLst>
              <a:path w="40" h="37">
                <a:moveTo>
                  <a:pt x="0" y="37"/>
                </a:moveTo>
                <a:lnTo>
                  <a:pt x="0" y="0"/>
                </a:lnTo>
                <a:lnTo>
                  <a:pt x="40" y="18"/>
                </a:lnTo>
                <a:lnTo>
                  <a:pt x="0" y="37"/>
                </a:lnTo>
                <a:lnTo>
                  <a:pt x="0" y="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962" name="Freeform 386"/>
          <p:cNvSpPr>
            <a:spLocks/>
          </p:cNvSpPr>
          <p:nvPr/>
        </p:nvSpPr>
        <p:spPr bwMode="auto">
          <a:xfrm>
            <a:off x="3035300" y="5410200"/>
            <a:ext cx="555625" cy="369888"/>
          </a:xfrm>
          <a:custGeom>
            <a:avLst/>
            <a:gdLst/>
            <a:ahLst/>
            <a:cxnLst>
              <a:cxn ang="0">
                <a:pos x="348" y="233"/>
              </a:cxn>
              <a:cxn ang="0">
                <a:pos x="350" y="0"/>
              </a:cxn>
              <a:cxn ang="0">
                <a:pos x="0" y="0"/>
              </a:cxn>
              <a:cxn ang="0">
                <a:pos x="0" y="233"/>
              </a:cxn>
              <a:cxn ang="0">
                <a:pos x="350" y="233"/>
              </a:cxn>
              <a:cxn ang="0">
                <a:pos x="350" y="233"/>
              </a:cxn>
            </a:cxnLst>
            <a:rect l="0" t="0" r="r" b="b"/>
            <a:pathLst>
              <a:path w="350" h="233">
                <a:moveTo>
                  <a:pt x="348" y="233"/>
                </a:moveTo>
                <a:lnTo>
                  <a:pt x="350" y="0"/>
                </a:lnTo>
                <a:lnTo>
                  <a:pt x="0" y="0"/>
                </a:lnTo>
                <a:lnTo>
                  <a:pt x="0" y="233"/>
                </a:lnTo>
                <a:lnTo>
                  <a:pt x="350" y="233"/>
                </a:lnTo>
                <a:lnTo>
                  <a:pt x="350" y="233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963" name="Rectangle 387"/>
          <p:cNvSpPr>
            <a:spLocks noChangeArrowheads="1"/>
          </p:cNvSpPr>
          <p:nvPr/>
        </p:nvSpPr>
        <p:spPr bwMode="auto">
          <a:xfrm>
            <a:off x="3905250" y="5532438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R</a:t>
            </a:r>
            <a:endParaRPr lang="en-US" sz="1600"/>
          </a:p>
        </p:txBody>
      </p:sp>
      <p:sp>
        <p:nvSpPr>
          <p:cNvPr id="280964" name="Rectangle 388"/>
          <p:cNvSpPr>
            <a:spLocks noChangeArrowheads="1"/>
          </p:cNvSpPr>
          <p:nvPr/>
        </p:nvSpPr>
        <p:spPr bwMode="auto">
          <a:xfrm>
            <a:off x="3983038" y="5532438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e</a:t>
            </a:r>
            <a:endParaRPr lang="en-US" sz="1600"/>
          </a:p>
        </p:txBody>
      </p:sp>
      <p:sp>
        <p:nvSpPr>
          <p:cNvPr id="280965" name="Rectangle 389"/>
          <p:cNvSpPr>
            <a:spLocks noChangeArrowheads="1"/>
          </p:cNvSpPr>
          <p:nvPr/>
        </p:nvSpPr>
        <p:spPr bwMode="auto">
          <a:xfrm>
            <a:off x="4043363" y="5532438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g</a:t>
            </a:r>
            <a:endParaRPr lang="en-US" sz="1600"/>
          </a:p>
        </p:txBody>
      </p:sp>
      <p:sp>
        <p:nvSpPr>
          <p:cNvPr id="280966" name="Freeform 390"/>
          <p:cNvSpPr>
            <a:spLocks/>
          </p:cNvSpPr>
          <p:nvPr/>
        </p:nvSpPr>
        <p:spPr bwMode="auto">
          <a:xfrm>
            <a:off x="3868738" y="5410200"/>
            <a:ext cx="277812" cy="369888"/>
          </a:xfrm>
          <a:custGeom>
            <a:avLst/>
            <a:gdLst/>
            <a:ahLst/>
            <a:cxnLst>
              <a:cxn ang="0">
                <a:pos x="173" y="233"/>
              </a:cxn>
              <a:cxn ang="0">
                <a:pos x="175" y="0"/>
              </a:cxn>
              <a:cxn ang="0">
                <a:pos x="0" y="0"/>
              </a:cxn>
              <a:cxn ang="0">
                <a:pos x="0" y="233"/>
              </a:cxn>
              <a:cxn ang="0">
                <a:pos x="175" y="233"/>
              </a:cxn>
              <a:cxn ang="0">
                <a:pos x="175" y="233"/>
              </a:cxn>
            </a:cxnLst>
            <a:rect l="0" t="0" r="r" b="b"/>
            <a:pathLst>
              <a:path w="175" h="233">
                <a:moveTo>
                  <a:pt x="173" y="233"/>
                </a:moveTo>
                <a:lnTo>
                  <a:pt x="175" y="0"/>
                </a:lnTo>
                <a:lnTo>
                  <a:pt x="0" y="0"/>
                </a:lnTo>
                <a:lnTo>
                  <a:pt x="0" y="233"/>
                </a:lnTo>
                <a:lnTo>
                  <a:pt x="175" y="233"/>
                </a:lnTo>
                <a:lnTo>
                  <a:pt x="175" y="233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967" name="Rectangle 391"/>
          <p:cNvSpPr>
            <a:spLocks noChangeArrowheads="1"/>
          </p:cNvSpPr>
          <p:nvPr/>
        </p:nvSpPr>
        <p:spPr bwMode="auto">
          <a:xfrm>
            <a:off x="4330700" y="5532438"/>
            <a:ext cx="762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A</a:t>
            </a:r>
            <a:endParaRPr lang="en-US" sz="1600"/>
          </a:p>
        </p:txBody>
      </p:sp>
      <p:sp>
        <p:nvSpPr>
          <p:cNvPr id="280968" name="Rectangle 392"/>
          <p:cNvSpPr>
            <a:spLocks noChangeArrowheads="1"/>
          </p:cNvSpPr>
          <p:nvPr/>
        </p:nvSpPr>
        <p:spPr bwMode="auto">
          <a:xfrm>
            <a:off x="4402138" y="5532438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L</a:t>
            </a:r>
            <a:endParaRPr lang="en-US" sz="1600"/>
          </a:p>
        </p:txBody>
      </p:sp>
      <p:sp>
        <p:nvSpPr>
          <p:cNvPr id="280969" name="Rectangle 393"/>
          <p:cNvSpPr>
            <a:spLocks noChangeArrowheads="1"/>
          </p:cNvSpPr>
          <p:nvPr/>
        </p:nvSpPr>
        <p:spPr bwMode="auto">
          <a:xfrm>
            <a:off x="4460875" y="5532438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U</a:t>
            </a:r>
            <a:endParaRPr lang="en-US" sz="1600"/>
          </a:p>
        </p:txBody>
      </p:sp>
      <p:sp>
        <p:nvSpPr>
          <p:cNvPr id="280970" name="Freeform 394"/>
          <p:cNvSpPr>
            <a:spLocks/>
          </p:cNvSpPr>
          <p:nvPr/>
        </p:nvSpPr>
        <p:spPr bwMode="auto">
          <a:xfrm>
            <a:off x="4146550" y="5410200"/>
            <a:ext cx="555625" cy="369888"/>
          </a:xfrm>
          <a:custGeom>
            <a:avLst/>
            <a:gdLst/>
            <a:ahLst/>
            <a:cxnLst>
              <a:cxn ang="0">
                <a:pos x="347" y="233"/>
              </a:cxn>
              <a:cxn ang="0">
                <a:pos x="350" y="0"/>
              </a:cxn>
              <a:cxn ang="0">
                <a:pos x="0" y="0"/>
              </a:cxn>
              <a:cxn ang="0">
                <a:pos x="0" y="233"/>
              </a:cxn>
              <a:cxn ang="0">
                <a:pos x="350" y="233"/>
              </a:cxn>
              <a:cxn ang="0">
                <a:pos x="350" y="233"/>
              </a:cxn>
            </a:cxnLst>
            <a:rect l="0" t="0" r="r" b="b"/>
            <a:pathLst>
              <a:path w="350" h="233">
                <a:moveTo>
                  <a:pt x="347" y="233"/>
                </a:moveTo>
                <a:lnTo>
                  <a:pt x="350" y="0"/>
                </a:lnTo>
                <a:lnTo>
                  <a:pt x="0" y="0"/>
                </a:lnTo>
                <a:lnTo>
                  <a:pt x="0" y="233"/>
                </a:lnTo>
                <a:lnTo>
                  <a:pt x="350" y="233"/>
                </a:lnTo>
                <a:lnTo>
                  <a:pt x="350" y="233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971" name="Rectangle 395"/>
          <p:cNvSpPr>
            <a:spLocks noChangeArrowheads="1"/>
          </p:cNvSpPr>
          <p:nvPr/>
        </p:nvSpPr>
        <p:spPr bwMode="auto">
          <a:xfrm>
            <a:off x="4864100" y="5465763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D</a:t>
            </a:r>
            <a:endParaRPr lang="en-US" sz="1600"/>
          </a:p>
        </p:txBody>
      </p:sp>
      <p:sp>
        <p:nvSpPr>
          <p:cNvPr id="280972" name="Rectangle 396"/>
          <p:cNvSpPr>
            <a:spLocks noChangeArrowheads="1"/>
          </p:cNvSpPr>
          <p:nvPr/>
        </p:nvSpPr>
        <p:spPr bwMode="auto">
          <a:xfrm>
            <a:off x="4941888" y="5465763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a</a:t>
            </a:r>
            <a:endParaRPr lang="en-US" sz="1600"/>
          </a:p>
        </p:txBody>
      </p:sp>
      <p:sp>
        <p:nvSpPr>
          <p:cNvPr id="280973" name="Rectangle 397"/>
          <p:cNvSpPr>
            <a:spLocks noChangeArrowheads="1"/>
          </p:cNvSpPr>
          <p:nvPr/>
        </p:nvSpPr>
        <p:spPr bwMode="auto">
          <a:xfrm>
            <a:off x="5005388" y="5465763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t</a:t>
            </a:r>
            <a:endParaRPr lang="en-US" sz="1600"/>
          </a:p>
        </p:txBody>
      </p:sp>
      <p:sp>
        <p:nvSpPr>
          <p:cNvPr id="280974" name="Rectangle 398"/>
          <p:cNvSpPr>
            <a:spLocks noChangeArrowheads="1"/>
          </p:cNvSpPr>
          <p:nvPr/>
        </p:nvSpPr>
        <p:spPr bwMode="auto">
          <a:xfrm>
            <a:off x="5033963" y="5465763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a</a:t>
            </a:r>
            <a:endParaRPr lang="en-US" sz="1600"/>
          </a:p>
        </p:txBody>
      </p:sp>
      <p:sp>
        <p:nvSpPr>
          <p:cNvPr id="280975" name="Rectangle 399"/>
          <p:cNvSpPr>
            <a:spLocks noChangeArrowheads="1"/>
          </p:cNvSpPr>
          <p:nvPr/>
        </p:nvSpPr>
        <p:spPr bwMode="auto">
          <a:xfrm>
            <a:off x="5094288" y="5465763"/>
            <a:ext cx="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600"/>
          </a:p>
        </p:txBody>
      </p:sp>
      <p:sp>
        <p:nvSpPr>
          <p:cNvPr id="280976" name="Rectangle 400"/>
          <p:cNvSpPr>
            <a:spLocks noChangeArrowheads="1"/>
          </p:cNvSpPr>
          <p:nvPr/>
        </p:nvSpPr>
        <p:spPr bwMode="auto">
          <a:xfrm>
            <a:off x="4813300" y="5599113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a</a:t>
            </a:r>
            <a:endParaRPr lang="en-US" sz="1600"/>
          </a:p>
        </p:txBody>
      </p:sp>
      <p:sp>
        <p:nvSpPr>
          <p:cNvPr id="280977" name="Rectangle 401"/>
          <p:cNvSpPr>
            <a:spLocks noChangeArrowheads="1"/>
          </p:cNvSpPr>
          <p:nvPr/>
        </p:nvSpPr>
        <p:spPr bwMode="auto">
          <a:xfrm>
            <a:off x="4872038" y="5599113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c</a:t>
            </a:r>
            <a:endParaRPr lang="en-US" sz="1600"/>
          </a:p>
        </p:txBody>
      </p:sp>
      <p:sp>
        <p:nvSpPr>
          <p:cNvPr id="280978" name="Rectangle 402"/>
          <p:cNvSpPr>
            <a:spLocks noChangeArrowheads="1"/>
          </p:cNvSpPr>
          <p:nvPr/>
        </p:nvSpPr>
        <p:spPr bwMode="auto">
          <a:xfrm>
            <a:off x="4922838" y="5599113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c</a:t>
            </a:r>
            <a:endParaRPr lang="en-US" sz="1600"/>
          </a:p>
        </p:txBody>
      </p:sp>
      <p:sp>
        <p:nvSpPr>
          <p:cNvPr id="280979" name="Rectangle 403"/>
          <p:cNvSpPr>
            <a:spLocks noChangeArrowheads="1"/>
          </p:cNvSpPr>
          <p:nvPr/>
        </p:nvSpPr>
        <p:spPr bwMode="auto">
          <a:xfrm>
            <a:off x="4978400" y="5599113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e</a:t>
            </a:r>
            <a:endParaRPr lang="en-US" sz="1600"/>
          </a:p>
        </p:txBody>
      </p:sp>
      <p:sp>
        <p:nvSpPr>
          <p:cNvPr id="280980" name="Rectangle 404"/>
          <p:cNvSpPr>
            <a:spLocks noChangeArrowheads="1"/>
          </p:cNvSpPr>
          <p:nvPr/>
        </p:nvSpPr>
        <p:spPr bwMode="auto">
          <a:xfrm>
            <a:off x="5038725" y="5599113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s</a:t>
            </a:r>
            <a:endParaRPr lang="en-US" sz="1600"/>
          </a:p>
        </p:txBody>
      </p:sp>
      <p:sp>
        <p:nvSpPr>
          <p:cNvPr id="280981" name="Rectangle 405"/>
          <p:cNvSpPr>
            <a:spLocks noChangeArrowheads="1"/>
          </p:cNvSpPr>
          <p:nvPr/>
        </p:nvSpPr>
        <p:spPr bwMode="auto">
          <a:xfrm>
            <a:off x="5094288" y="5599113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s</a:t>
            </a:r>
            <a:endParaRPr lang="en-US" sz="1600"/>
          </a:p>
        </p:txBody>
      </p:sp>
      <p:sp>
        <p:nvSpPr>
          <p:cNvPr id="280982" name="Freeform 406"/>
          <p:cNvSpPr>
            <a:spLocks/>
          </p:cNvSpPr>
          <p:nvPr/>
        </p:nvSpPr>
        <p:spPr bwMode="auto">
          <a:xfrm>
            <a:off x="4702175" y="5410200"/>
            <a:ext cx="554038" cy="369888"/>
          </a:xfrm>
          <a:custGeom>
            <a:avLst/>
            <a:gdLst/>
            <a:ahLst/>
            <a:cxnLst>
              <a:cxn ang="0">
                <a:pos x="347" y="233"/>
              </a:cxn>
              <a:cxn ang="0">
                <a:pos x="349" y="0"/>
              </a:cxn>
              <a:cxn ang="0">
                <a:pos x="0" y="0"/>
              </a:cxn>
              <a:cxn ang="0">
                <a:pos x="0" y="233"/>
              </a:cxn>
              <a:cxn ang="0">
                <a:pos x="349" y="233"/>
              </a:cxn>
              <a:cxn ang="0">
                <a:pos x="349" y="233"/>
              </a:cxn>
            </a:cxnLst>
            <a:rect l="0" t="0" r="r" b="b"/>
            <a:pathLst>
              <a:path w="349" h="233">
                <a:moveTo>
                  <a:pt x="347" y="233"/>
                </a:moveTo>
                <a:lnTo>
                  <a:pt x="349" y="0"/>
                </a:lnTo>
                <a:lnTo>
                  <a:pt x="0" y="0"/>
                </a:lnTo>
                <a:lnTo>
                  <a:pt x="0" y="233"/>
                </a:lnTo>
                <a:lnTo>
                  <a:pt x="349" y="233"/>
                </a:lnTo>
                <a:lnTo>
                  <a:pt x="349" y="233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983" name="Rectangle 407"/>
          <p:cNvSpPr>
            <a:spLocks noChangeArrowheads="1"/>
          </p:cNvSpPr>
          <p:nvPr/>
        </p:nvSpPr>
        <p:spPr bwMode="auto">
          <a:xfrm>
            <a:off x="5305425" y="5532438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R</a:t>
            </a:r>
            <a:endParaRPr lang="en-US" sz="1600"/>
          </a:p>
        </p:txBody>
      </p:sp>
      <p:sp>
        <p:nvSpPr>
          <p:cNvPr id="280984" name="Rectangle 408"/>
          <p:cNvSpPr>
            <a:spLocks noChangeArrowheads="1"/>
          </p:cNvSpPr>
          <p:nvPr/>
        </p:nvSpPr>
        <p:spPr bwMode="auto">
          <a:xfrm>
            <a:off x="5383213" y="5532438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e</a:t>
            </a:r>
            <a:endParaRPr lang="en-US" sz="1600"/>
          </a:p>
        </p:txBody>
      </p:sp>
      <p:sp>
        <p:nvSpPr>
          <p:cNvPr id="280985" name="Rectangle 409"/>
          <p:cNvSpPr>
            <a:spLocks noChangeArrowheads="1"/>
          </p:cNvSpPr>
          <p:nvPr/>
        </p:nvSpPr>
        <p:spPr bwMode="auto">
          <a:xfrm>
            <a:off x="5441950" y="5532438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g</a:t>
            </a:r>
            <a:endParaRPr lang="en-US" sz="1600"/>
          </a:p>
        </p:txBody>
      </p:sp>
      <p:sp>
        <p:nvSpPr>
          <p:cNvPr id="280987" name="Freeform 411"/>
          <p:cNvSpPr>
            <a:spLocks/>
          </p:cNvSpPr>
          <p:nvPr/>
        </p:nvSpPr>
        <p:spPr bwMode="auto">
          <a:xfrm>
            <a:off x="5256213" y="5410200"/>
            <a:ext cx="277812" cy="369888"/>
          </a:xfrm>
          <a:custGeom>
            <a:avLst/>
            <a:gdLst/>
            <a:ahLst/>
            <a:cxnLst>
              <a:cxn ang="0">
                <a:pos x="173" y="233"/>
              </a:cxn>
              <a:cxn ang="0">
                <a:pos x="175" y="0"/>
              </a:cxn>
              <a:cxn ang="0">
                <a:pos x="0" y="0"/>
              </a:cxn>
              <a:cxn ang="0">
                <a:pos x="0" y="233"/>
              </a:cxn>
              <a:cxn ang="0">
                <a:pos x="175" y="233"/>
              </a:cxn>
              <a:cxn ang="0">
                <a:pos x="175" y="233"/>
              </a:cxn>
            </a:cxnLst>
            <a:rect l="0" t="0" r="r" b="b"/>
            <a:pathLst>
              <a:path w="175" h="233">
                <a:moveTo>
                  <a:pt x="173" y="233"/>
                </a:moveTo>
                <a:lnTo>
                  <a:pt x="175" y="0"/>
                </a:lnTo>
                <a:lnTo>
                  <a:pt x="0" y="0"/>
                </a:lnTo>
                <a:lnTo>
                  <a:pt x="0" y="233"/>
                </a:lnTo>
                <a:lnTo>
                  <a:pt x="175" y="233"/>
                </a:lnTo>
                <a:lnTo>
                  <a:pt x="175" y="233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988" name="Line 412"/>
          <p:cNvSpPr>
            <a:spLocks noChangeShapeType="1"/>
          </p:cNvSpPr>
          <p:nvPr/>
        </p:nvSpPr>
        <p:spPr bwMode="auto">
          <a:xfrm flipH="1">
            <a:off x="3090863" y="5872163"/>
            <a:ext cx="452437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989" name="Freeform 413"/>
          <p:cNvSpPr>
            <a:spLocks/>
          </p:cNvSpPr>
          <p:nvPr/>
        </p:nvSpPr>
        <p:spPr bwMode="auto">
          <a:xfrm>
            <a:off x="3043238" y="5843588"/>
            <a:ext cx="63500" cy="58737"/>
          </a:xfrm>
          <a:custGeom>
            <a:avLst/>
            <a:gdLst/>
            <a:ahLst/>
            <a:cxnLst>
              <a:cxn ang="0">
                <a:pos x="37" y="37"/>
              </a:cxn>
              <a:cxn ang="0">
                <a:pos x="40" y="0"/>
              </a:cxn>
              <a:cxn ang="0">
                <a:pos x="0" y="18"/>
              </a:cxn>
              <a:cxn ang="0">
                <a:pos x="40" y="37"/>
              </a:cxn>
              <a:cxn ang="0">
                <a:pos x="40" y="37"/>
              </a:cxn>
              <a:cxn ang="0">
                <a:pos x="37" y="37"/>
              </a:cxn>
            </a:cxnLst>
            <a:rect l="0" t="0" r="r" b="b"/>
            <a:pathLst>
              <a:path w="40" h="37">
                <a:moveTo>
                  <a:pt x="37" y="37"/>
                </a:moveTo>
                <a:lnTo>
                  <a:pt x="40" y="0"/>
                </a:lnTo>
                <a:lnTo>
                  <a:pt x="0" y="18"/>
                </a:lnTo>
                <a:lnTo>
                  <a:pt x="40" y="37"/>
                </a:lnTo>
                <a:lnTo>
                  <a:pt x="40" y="37"/>
                </a:lnTo>
                <a:lnTo>
                  <a:pt x="37" y="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0990" name="Rectangle 414"/>
          <p:cNvSpPr>
            <a:spLocks noChangeArrowheads="1"/>
          </p:cNvSpPr>
          <p:nvPr/>
        </p:nvSpPr>
        <p:spPr bwMode="auto">
          <a:xfrm>
            <a:off x="3190875" y="5902325"/>
            <a:ext cx="125413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2</a:t>
            </a:r>
            <a:endParaRPr lang="en-US" sz="1600"/>
          </a:p>
        </p:txBody>
      </p:sp>
      <p:sp>
        <p:nvSpPr>
          <p:cNvPr id="280991" name="Rectangle 415"/>
          <p:cNvSpPr>
            <a:spLocks noChangeArrowheads="1"/>
          </p:cNvSpPr>
          <p:nvPr/>
        </p:nvSpPr>
        <p:spPr bwMode="auto">
          <a:xfrm>
            <a:off x="3257550" y="5902325"/>
            <a:ext cx="8890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sz="1600"/>
          </a:p>
        </p:txBody>
      </p:sp>
      <p:sp>
        <p:nvSpPr>
          <p:cNvPr id="280992" name="Rectangle 416"/>
          <p:cNvSpPr>
            <a:spLocks noChangeArrowheads="1"/>
          </p:cNvSpPr>
          <p:nvPr/>
        </p:nvSpPr>
        <p:spPr bwMode="auto">
          <a:xfrm>
            <a:off x="3295650" y="5902325"/>
            <a:ext cx="125413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n</a:t>
            </a:r>
            <a:endParaRPr lang="en-US" sz="1600"/>
          </a:p>
        </p:txBody>
      </p:sp>
      <p:sp>
        <p:nvSpPr>
          <p:cNvPr id="280993" name="Rectangle 417"/>
          <p:cNvSpPr>
            <a:spLocks noChangeArrowheads="1"/>
          </p:cNvSpPr>
          <p:nvPr/>
        </p:nvSpPr>
        <p:spPr bwMode="auto">
          <a:xfrm>
            <a:off x="3362325" y="5902325"/>
            <a:ext cx="119063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s</a:t>
            </a:r>
            <a:endParaRPr lang="en-US" sz="1600"/>
          </a:p>
        </p:txBody>
      </p:sp>
      <p:sp>
        <p:nvSpPr>
          <p:cNvPr id="280994" name="Rectangle 418"/>
          <p:cNvSpPr>
            <a:spLocks noChangeArrowheads="1"/>
          </p:cNvSpPr>
          <p:nvPr/>
        </p:nvSpPr>
        <p:spPr bwMode="auto">
          <a:xfrm>
            <a:off x="3616325" y="5835650"/>
            <a:ext cx="85725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I</a:t>
            </a:r>
            <a:endParaRPr lang="en-US" sz="1600"/>
          </a:p>
        </p:txBody>
      </p:sp>
      <p:sp>
        <p:nvSpPr>
          <p:cNvPr id="280995" name="Rectangle 419"/>
          <p:cNvSpPr>
            <a:spLocks noChangeArrowheads="1"/>
          </p:cNvSpPr>
          <p:nvPr/>
        </p:nvSpPr>
        <p:spPr bwMode="auto">
          <a:xfrm>
            <a:off x="3646488" y="5835650"/>
            <a:ext cx="1143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n</a:t>
            </a:r>
            <a:endParaRPr lang="en-US" sz="1600"/>
          </a:p>
        </p:txBody>
      </p:sp>
      <p:sp>
        <p:nvSpPr>
          <p:cNvPr id="280996" name="Rectangle 420"/>
          <p:cNvSpPr>
            <a:spLocks noChangeArrowheads="1"/>
          </p:cNvSpPr>
          <p:nvPr/>
        </p:nvSpPr>
        <p:spPr bwMode="auto">
          <a:xfrm>
            <a:off x="3705225" y="5835650"/>
            <a:ext cx="10795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s</a:t>
            </a:r>
            <a:endParaRPr lang="en-US" sz="1600"/>
          </a:p>
        </p:txBody>
      </p:sp>
      <p:sp>
        <p:nvSpPr>
          <p:cNvPr id="280997" name="Rectangle 421"/>
          <p:cNvSpPr>
            <a:spLocks noChangeArrowheads="1"/>
          </p:cNvSpPr>
          <p:nvPr/>
        </p:nvSpPr>
        <p:spPr bwMode="auto">
          <a:xfrm>
            <a:off x="3760788" y="5835650"/>
            <a:ext cx="85725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t</a:t>
            </a:r>
            <a:endParaRPr lang="en-US" sz="1600"/>
          </a:p>
        </p:txBody>
      </p:sp>
      <p:sp>
        <p:nvSpPr>
          <p:cNvPr id="280998" name="Rectangle 422"/>
          <p:cNvSpPr>
            <a:spLocks noChangeArrowheads="1"/>
          </p:cNvSpPr>
          <p:nvPr/>
        </p:nvSpPr>
        <p:spPr bwMode="auto">
          <a:xfrm>
            <a:off x="3790950" y="5835650"/>
            <a:ext cx="889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r</a:t>
            </a:r>
            <a:endParaRPr lang="en-US" sz="1600"/>
          </a:p>
        </p:txBody>
      </p:sp>
      <p:sp>
        <p:nvSpPr>
          <p:cNvPr id="280999" name="Rectangle 423"/>
          <p:cNvSpPr>
            <a:spLocks noChangeArrowheads="1"/>
          </p:cNvSpPr>
          <p:nvPr/>
        </p:nvSpPr>
        <p:spPr bwMode="auto">
          <a:xfrm>
            <a:off x="3827463" y="5835650"/>
            <a:ext cx="1143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u</a:t>
            </a:r>
            <a:endParaRPr lang="en-US" sz="1600"/>
          </a:p>
        </p:txBody>
      </p:sp>
      <p:sp>
        <p:nvSpPr>
          <p:cNvPr id="281000" name="Rectangle 424"/>
          <p:cNvSpPr>
            <a:spLocks noChangeArrowheads="1"/>
          </p:cNvSpPr>
          <p:nvPr/>
        </p:nvSpPr>
        <p:spPr bwMode="auto">
          <a:xfrm>
            <a:off x="3887788" y="5835650"/>
            <a:ext cx="111125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c</a:t>
            </a:r>
            <a:endParaRPr lang="en-US" sz="1600"/>
          </a:p>
        </p:txBody>
      </p:sp>
      <p:sp>
        <p:nvSpPr>
          <p:cNvPr id="281001" name="Rectangle 425"/>
          <p:cNvSpPr>
            <a:spLocks noChangeArrowheads="1"/>
          </p:cNvSpPr>
          <p:nvPr/>
        </p:nvSpPr>
        <p:spPr bwMode="auto">
          <a:xfrm>
            <a:off x="3943350" y="5835650"/>
            <a:ext cx="85725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t</a:t>
            </a:r>
            <a:endParaRPr lang="en-US" sz="1600"/>
          </a:p>
        </p:txBody>
      </p:sp>
      <p:sp>
        <p:nvSpPr>
          <p:cNvPr id="281002" name="Rectangle 426"/>
          <p:cNvSpPr>
            <a:spLocks noChangeArrowheads="1"/>
          </p:cNvSpPr>
          <p:nvPr/>
        </p:nvSpPr>
        <p:spPr bwMode="auto">
          <a:xfrm>
            <a:off x="3971925" y="5835650"/>
            <a:ext cx="77788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i</a:t>
            </a:r>
            <a:endParaRPr lang="en-US" sz="1600"/>
          </a:p>
        </p:txBody>
      </p:sp>
      <p:sp>
        <p:nvSpPr>
          <p:cNvPr id="281003" name="Rectangle 427"/>
          <p:cNvSpPr>
            <a:spLocks noChangeArrowheads="1"/>
          </p:cNvSpPr>
          <p:nvPr/>
        </p:nvSpPr>
        <p:spPr bwMode="auto">
          <a:xfrm>
            <a:off x="3994150" y="5835650"/>
            <a:ext cx="111125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o</a:t>
            </a:r>
            <a:endParaRPr lang="en-US" sz="1600"/>
          </a:p>
        </p:txBody>
      </p:sp>
      <p:sp>
        <p:nvSpPr>
          <p:cNvPr id="281004" name="Rectangle 428"/>
          <p:cNvSpPr>
            <a:spLocks noChangeArrowheads="1"/>
          </p:cNvSpPr>
          <p:nvPr/>
        </p:nvSpPr>
        <p:spPr bwMode="auto">
          <a:xfrm>
            <a:off x="4054475" y="5835650"/>
            <a:ext cx="1143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n</a:t>
            </a:r>
            <a:endParaRPr lang="en-US" sz="1600"/>
          </a:p>
        </p:txBody>
      </p:sp>
      <p:sp>
        <p:nvSpPr>
          <p:cNvPr id="281005" name="Rectangle 429"/>
          <p:cNvSpPr>
            <a:spLocks noChangeArrowheads="1"/>
          </p:cNvSpPr>
          <p:nvPr/>
        </p:nvSpPr>
        <p:spPr bwMode="auto">
          <a:xfrm>
            <a:off x="4116388" y="5835650"/>
            <a:ext cx="136525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600"/>
          </a:p>
        </p:txBody>
      </p:sp>
      <p:sp>
        <p:nvSpPr>
          <p:cNvPr id="281006" name="Rectangle 430"/>
          <p:cNvSpPr>
            <a:spLocks noChangeArrowheads="1"/>
          </p:cNvSpPr>
          <p:nvPr/>
        </p:nvSpPr>
        <p:spPr bwMode="auto">
          <a:xfrm>
            <a:off x="3749675" y="5969000"/>
            <a:ext cx="80963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f</a:t>
            </a:r>
            <a:endParaRPr lang="en-US" sz="1600"/>
          </a:p>
        </p:txBody>
      </p:sp>
      <p:sp>
        <p:nvSpPr>
          <p:cNvPr id="281007" name="Rectangle 431"/>
          <p:cNvSpPr>
            <a:spLocks noChangeArrowheads="1"/>
          </p:cNvSpPr>
          <p:nvPr/>
        </p:nvSpPr>
        <p:spPr bwMode="auto">
          <a:xfrm>
            <a:off x="3779838" y="5969000"/>
            <a:ext cx="111125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e</a:t>
            </a:r>
            <a:endParaRPr lang="en-US" sz="1600"/>
          </a:p>
        </p:txBody>
      </p:sp>
      <p:sp>
        <p:nvSpPr>
          <p:cNvPr id="281008" name="Rectangle 432"/>
          <p:cNvSpPr>
            <a:spLocks noChangeArrowheads="1"/>
          </p:cNvSpPr>
          <p:nvPr/>
        </p:nvSpPr>
        <p:spPr bwMode="auto">
          <a:xfrm>
            <a:off x="3838575" y="5969000"/>
            <a:ext cx="85725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t</a:t>
            </a:r>
            <a:endParaRPr lang="en-US" sz="1600"/>
          </a:p>
        </p:txBody>
      </p:sp>
      <p:sp>
        <p:nvSpPr>
          <p:cNvPr id="281009" name="Rectangle 433"/>
          <p:cNvSpPr>
            <a:spLocks noChangeArrowheads="1"/>
          </p:cNvSpPr>
          <p:nvPr/>
        </p:nvSpPr>
        <p:spPr bwMode="auto">
          <a:xfrm>
            <a:off x="3868738" y="5969000"/>
            <a:ext cx="111125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c</a:t>
            </a:r>
            <a:endParaRPr lang="en-US" sz="1600"/>
          </a:p>
        </p:txBody>
      </p:sp>
      <p:sp>
        <p:nvSpPr>
          <p:cNvPr id="281010" name="Rectangle 434"/>
          <p:cNvSpPr>
            <a:spLocks noChangeArrowheads="1"/>
          </p:cNvSpPr>
          <p:nvPr/>
        </p:nvSpPr>
        <p:spPr bwMode="auto">
          <a:xfrm>
            <a:off x="3924300" y="5969000"/>
            <a:ext cx="1143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h</a:t>
            </a:r>
            <a:endParaRPr lang="en-US" sz="1600"/>
          </a:p>
        </p:txBody>
      </p:sp>
      <p:sp>
        <p:nvSpPr>
          <p:cNvPr id="281011" name="Freeform 435"/>
          <p:cNvSpPr>
            <a:spLocks/>
          </p:cNvSpPr>
          <p:nvPr/>
        </p:nvSpPr>
        <p:spPr bwMode="auto">
          <a:xfrm>
            <a:off x="3590925" y="5780088"/>
            <a:ext cx="555625" cy="369887"/>
          </a:xfrm>
          <a:custGeom>
            <a:avLst/>
            <a:gdLst/>
            <a:ahLst/>
            <a:cxnLst>
              <a:cxn ang="0">
                <a:pos x="348" y="233"/>
              </a:cxn>
              <a:cxn ang="0">
                <a:pos x="350" y="0"/>
              </a:cxn>
              <a:cxn ang="0">
                <a:pos x="0" y="0"/>
              </a:cxn>
              <a:cxn ang="0">
                <a:pos x="0" y="233"/>
              </a:cxn>
              <a:cxn ang="0">
                <a:pos x="350" y="233"/>
              </a:cxn>
              <a:cxn ang="0">
                <a:pos x="350" y="233"/>
              </a:cxn>
            </a:cxnLst>
            <a:rect l="0" t="0" r="r" b="b"/>
            <a:pathLst>
              <a:path w="350" h="233">
                <a:moveTo>
                  <a:pt x="348" y="233"/>
                </a:moveTo>
                <a:lnTo>
                  <a:pt x="350" y="0"/>
                </a:lnTo>
                <a:lnTo>
                  <a:pt x="0" y="0"/>
                </a:lnTo>
                <a:lnTo>
                  <a:pt x="0" y="233"/>
                </a:lnTo>
                <a:lnTo>
                  <a:pt x="350" y="233"/>
                </a:lnTo>
                <a:lnTo>
                  <a:pt x="350" y="233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1012" name="Rectangle 436"/>
          <p:cNvSpPr>
            <a:spLocks noChangeArrowheads="1"/>
          </p:cNvSpPr>
          <p:nvPr/>
        </p:nvSpPr>
        <p:spPr bwMode="auto">
          <a:xfrm>
            <a:off x="4460875" y="5902325"/>
            <a:ext cx="13335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R</a:t>
            </a:r>
            <a:endParaRPr lang="en-US" sz="1600"/>
          </a:p>
        </p:txBody>
      </p:sp>
      <p:sp>
        <p:nvSpPr>
          <p:cNvPr id="281013" name="Rectangle 437"/>
          <p:cNvSpPr>
            <a:spLocks noChangeArrowheads="1"/>
          </p:cNvSpPr>
          <p:nvPr/>
        </p:nvSpPr>
        <p:spPr bwMode="auto">
          <a:xfrm>
            <a:off x="4538663" y="5902325"/>
            <a:ext cx="111125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e</a:t>
            </a:r>
            <a:endParaRPr lang="en-US" sz="1600"/>
          </a:p>
        </p:txBody>
      </p:sp>
      <p:sp>
        <p:nvSpPr>
          <p:cNvPr id="281014" name="Rectangle 438"/>
          <p:cNvSpPr>
            <a:spLocks noChangeArrowheads="1"/>
          </p:cNvSpPr>
          <p:nvPr/>
        </p:nvSpPr>
        <p:spPr bwMode="auto">
          <a:xfrm>
            <a:off x="4597400" y="5902325"/>
            <a:ext cx="1143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g</a:t>
            </a:r>
            <a:endParaRPr lang="en-US" sz="1600"/>
          </a:p>
        </p:txBody>
      </p:sp>
      <p:sp>
        <p:nvSpPr>
          <p:cNvPr id="281015" name="Freeform 439"/>
          <p:cNvSpPr>
            <a:spLocks/>
          </p:cNvSpPr>
          <p:nvPr/>
        </p:nvSpPr>
        <p:spPr bwMode="auto">
          <a:xfrm>
            <a:off x="4424363" y="5780088"/>
            <a:ext cx="277812" cy="369887"/>
          </a:xfrm>
          <a:custGeom>
            <a:avLst/>
            <a:gdLst/>
            <a:ahLst/>
            <a:cxnLst>
              <a:cxn ang="0">
                <a:pos x="172" y="233"/>
              </a:cxn>
              <a:cxn ang="0">
                <a:pos x="175" y="0"/>
              </a:cxn>
              <a:cxn ang="0">
                <a:pos x="0" y="0"/>
              </a:cxn>
              <a:cxn ang="0">
                <a:pos x="0" y="233"/>
              </a:cxn>
              <a:cxn ang="0">
                <a:pos x="175" y="233"/>
              </a:cxn>
              <a:cxn ang="0">
                <a:pos x="175" y="233"/>
              </a:cxn>
            </a:cxnLst>
            <a:rect l="0" t="0" r="r" b="b"/>
            <a:pathLst>
              <a:path w="175" h="233">
                <a:moveTo>
                  <a:pt x="172" y="233"/>
                </a:moveTo>
                <a:lnTo>
                  <a:pt x="175" y="0"/>
                </a:lnTo>
                <a:lnTo>
                  <a:pt x="0" y="0"/>
                </a:lnTo>
                <a:lnTo>
                  <a:pt x="0" y="233"/>
                </a:lnTo>
                <a:lnTo>
                  <a:pt x="175" y="233"/>
                </a:lnTo>
                <a:lnTo>
                  <a:pt x="175" y="233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1016" name="Rectangle 440"/>
          <p:cNvSpPr>
            <a:spLocks noChangeArrowheads="1"/>
          </p:cNvSpPr>
          <p:nvPr/>
        </p:nvSpPr>
        <p:spPr bwMode="auto">
          <a:xfrm>
            <a:off x="4886325" y="5902325"/>
            <a:ext cx="130175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A</a:t>
            </a:r>
            <a:endParaRPr lang="en-US" sz="1600"/>
          </a:p>
        </p:txBody>
      </p:sp>
      <p:sp>
        <p:nvSpPr>
          <p:cNvPr id="281017" name="Rectangle 441"/>
          <p:cNvSpPr>
            <a:spLocks noChangeArrowheads="1"/>
          </p:cNvSpPr>
          <p:nvPr/>
        </p:nvSpPr>
        <p:spPr bwMode="auto">
          <a:xfrm>
            <a:off x="4956175" y="5902325"/>
            <a:ext cx="1143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L</a:t>
            </a:r>
            <a:endParaRPr lang="en-US" sz="1600"/>
          </a:p>
        </p:txBody>
      </p:sp>
      <p:sp>
        <p:nvSpPr>
          <p:cNvPr id="281018" name="Rectangle 442"/>
          <p:cNvSpPr>
            <a:spLocks noChangeArrowheads="1"/>
          </p:cNvSpPr>
          <p:nvPr/>
        </p:nvSpPr>
        <p:spPr bwMode="auto">
          <a:xfrm>
            <a:off x="5016500" y="5902325"/>
            <a:ext cx="13335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U</a:t>
            </a:r>
            <a:endParaRPr lang="en-US" sz="1600"/>
          </a:p>
        </p:txBody>
      </p:sp>
      <p:sp>
        <p:nvSpPr>
          <p:cNvPr id="281019" name="Freeform 443"/>
          <p:cNvSpPr>
            <a:spLocks/>
          </p:cNvSpPr>
          <p:nvPr/>
        </p:nvSpPr>
        <p:spPr bwMode="auto">
          <a:xfrm>
            <a:off x="4702175" y="5780088"/>
            <a:ext cx="554038" cy="369887"/>
          </a:xfrm>
          <a:custGeom>
            <a:avLst/>
            <a:gdLst/>
            <a:ahLst/>
            <a:cxnLst>
              <a:cxn ang="0">
                <a:pos x="347" y="233"/>
              </a:cxn>
              <a:cxn ang="0">
                <a:pos x="349" y="0"/>
              </a:cxn>
              <a:cxn ang="0">
                <a:pos x="0" y="0"/>
              </a:cxn>
              <a:cxn ang="0">
                <a:pos x="0" y="233"/>
              </a:cxn>
              <a:cxn ang="0">
                <a:pos x="349" y="233"/>
              </a:cxn>
              <a:cxn ang="0">
                <a:pos x="349" y="233"/>
              </a:cxn>
            </a:cxnLst>
            <a:rect l="0" t="0" r="r" b="b"/>
            <a:pathLst>
              <a:path w="349" h="233">
                <a:moveTo>
                  <a:pt x="347" y="233"/>
                </a:moveTo>
                <a:lnTo>
                  <a:pt x="349" y="0"/>
                </a:lnTo>
                <a:lnTo>
                  <a:pt x="0" y="0"/>
                </a:lnTo>
                <a:lnTo>
                  <a:pt x="0" y="233"/>
                </a:lnTo>
                <a:lnTo>
                  <a:pt x="349" y="233"/>
                </a:lnTo>
                <a:lnTo>
                  <a:pt x="349" y="233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1020" name="Rectangle 444"/>
          <p:cNvSpPr>
            <a:spLocks noChangeArrowheads="1"/>
          </p:cNvSpPr>
          <p:nvPr/>
        </p:nvSpPr>
        <p:spPr bwMode="auto">
          <a:xfrm>
            <a:off x="5419725" y="5835650"/>
            <a:ext cx="13335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D</a:t>
            </a:r>
            <a:endParaRPr lang="en-US" sz="1600"/>
          </a:p>
        </p:txBody>
      </p:sp>
      <p:sp>
        <p:nvSpPr>
          <p:cNvPr id="281021" name="Rectangle 445"/>
          <p:cNvSpPr>
            <a:spLocks noChangeArrowheads="1"/>
          </p:cNvSpPr>
          <p:nvPr/>
        </p:nvSpPr>
        <p:spPr bwMode="auto">
          <a:xfrm>
            <a:off x="5497513" y="5835650"/>
            <a:ext cx="111125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a</a:t>
            </a:r>
            <a:endParaRPr lang="en-US" sz="1600"/>
          </a:p>
        </p:txBody>
      </p:sp>
      <p:sp>
        <p:nvSpPr>
          <p:cNvPr id="281022" name="Rectangle 446"/>
          <p:cNvSpPr>
            <a:spLocks noChangeArrowheads="1"/>
          </p:cNvSpPr>
          <p:nvPr/>
        </p:nvSpPr>
        <p:spPr bwMode="auto">
          <a:xfrm>
            <a:off x="5559425" y="5835650"/>
            <a:ext cx="85725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t</a:t>
            </a:r>
            <a:endParaRPr lang="en-US" sz="1600"/>
          </a:p>
        </p:txBody>
      </p:sp>
      <p:sp>
        <p:nvSpPr>
          <p:cNvPr id="281023" name="Rectangle 447"/>
          <p:cNvSpPr>
            <a:spLocks noChangeArrowheads="1"/>
          </p:cNvSpPr>
          <p:nvPr/>
        </p:nvSpPr>
        <p:spPr bwMode="auto">
          <a:xfrm>
            <a:off x="5589588" y="5835650"/>
            <a:ext cx="111125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a</a:t>
            </a:r>
            <a:endParaRPr lang="en-US" sz="1600"/>
          </a:p>
        </p:txBody>
      </p:sp>
      <p:sp>
        <p:nvSpPr>
          <p:cNvPr id="281024" name="Rectangle 448"/>
          <p:cNvSpPr>
            <a:spLocks noChangeArrowheads="1"/>
          </p:cNvSpPr>
          <p:nvPr/>
        </p:nvSpPr>
        <p:spPr bwMode="auto">
          <a:xfrm>
            <a:off x="5648325" y="5835650"/>
            <a:ext cx="136525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600"/>
          </a:p>
        </p:txBody>
      </p:sp>
      <p:sp>
        <p:nvSpPr>
          <p:cNvPr id="281025" name="Rectangle 449"/>
          <p:cNvSpPr>
            <a:spLocks noChangeArrowheads="1"/>
          </p:cNvSpPr>
          <p:nvPr/>
        </p:nvSpPr>
        <p:spPr bwMode="auto">
          <a:xfrm>
            <a:off x="5367338" y="5969000"/>
            <a:ext cx="111125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a</a:t>
            </a:r>
            <a:endParaRPr lang="en-US" sz="1600"/>
          </a:p>
        </p:txBody>
      </p:sp>
      <p:sp>
        <p:nvSpPr>
          <p:cNvPr id="281026" name="Rectangle 450"/>
          <p:cNvSpPr>
            <a:spLocks noChangeArrowheads="1"/>
          </p:cNvSpPr>
          <p:nvPr/>
        </p:nvSpPr>
        <p:spPr bwMode="auto">
          <a:xfrm>
            <a:off x="5427663" y="5969000"/>
            <a:ext cx="111125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c</a:t>
            </a:r>
            <a:endParaRPr lang="en-US" sz="1600"/>
          </a:p>
        </p:txBody>
      </p:sp>
      <p:sp>
        <p:nvSpPr>
          <p:cNvPr id="281027" name="Rectangle 451"/>
          <p:cNvSpPr>
            <a:spLocks noChangeArrowheads="1"/>
          </p:cNvSpPr>
          <p:nvPr/>
        </p:nvSpPr>
        <p:spPr bwMode="auto">
          <a:xfrm>
            <a:off x="5478463" y="5969000"/>
            <a:ext cx="111125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c</a:t>
            </a:r>
            <a:endParaRPr lang="en-US" sz="1600"/>
          </a:p>
        </p:txBody>
      </p:sp>
      <p:sp>
        <p:nvSpPr>
          <p:cNvPr id="281028" name="Rectangle 452"/>
          <p:cNvSpPr>
            <a:spLocks noChangeArrowheads="1"/>
          </p:cNvSpPr>
          <p:nvPr/>
        </p:nvSpPr>
        <p:spPr bwMode="auto">
          <a:xfrm>
            <a:off x="5534025" y="5969000"/>
            <a:ext cx="111125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e</a:t>
            </a:r>
            <a:endParaRPr lang="en-US" sz="1600"/>
          </a:p>
        </p:txBody>
      </p:sp>
      <p:sp>
        <p:nvSpPr>
          <p:cNvPr id="281029" name="Rectangle 453"/>
          <p:cNvSpPr>
            <a:spLocks noChangeArrowheads="1"/>
          </p:cNvSpPr>
          <p:nvPr/>
        </p:nvSpPr>
        <p:spPr bwMode="auto">
          <a:xfrm>
            <a:off x="5592763" y="5969000"/>
            <a:ext cx="10795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s</a:t>
            </a:r>
            <a:endParaRPr lang="en-US" sz="1600"/>
          </a:p>
        </p:txBody>
      </p:sp>
      <p:sp>
        <p:nvSpPr>
          <p:cNvPr id="281030" name="Rectangle 454"/>
          <p:cNvSpPr>
            <a:spLocks noChangeArrowheads="1"/>
          </p:cNvSpPr>
          <p:nvPr/>
        </p:nvSpPr>
        <p:spPr bwMode="auto">
          <a:xfrm>
            <a:off x="5648325" y="5969000"/>
            <a:ext cx="10795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s</a:t>
            </a:r>
            <a:endParaRPr lang="en-US" sz="1600"/>
          </a:p>
        </p:txBody>
      </p:sp>
      <p:sp>
        <p:nvSpPr>
          <p:cNvPr id="281031" name="Freeform 455"/>
          <p:cNvSpPr>
            <a:spLocks/>
          </p:cNvSpPr>
          <p:nvPr/>
        </p:nvSpPr>
        <p:spPr bwMode="auto">
          <a:xfrm>
            <a:off x="5256213" y="5780088"/>
            <a:ext cx="555625" cy="369887"/>
          </a:xfrm>
          <a:custGeom>
            <a:avLst/>
            <a:gdLst/>
            <a:ahLst/>
            <a:cxnLst>
              <a:cxn ang="0">
                <a:pos x="348" y="233"/>
              </a:cxn>
              <a:cxn ang="0">
                <a:pos x="350" y="0"/>
              </a:cxn>
              <a:cxn ang="0">
                <a:pos x="0" y="0"/>
              </a:cxn>
              <a:cxn ang="0">
                <a:pos x="0" y="233"/>
              </a:cxn>
              <a:cxn ang="0">
                <a:pos x="350" y="233"/>
              </a:cxn>
              <a:cxn ang="0">
                <a:pos x="350" y="233"/>
              </a:cxn>
            </a:cxnLst>
            <a:rect l="0" t="0" r="r" b="b"/>
            <a:pathLst>
              <a:path w="350" h="233">
                <a:moveTo>
                  <a:pt x="348" y="233"/>
                </a:moveTo>
                <a:lnTo>
                  <a:pt x="350" y="0"/>
                </a:lnTo>
                <a:lnTo>
                  <a:pt x="0" y="0"/>
                </a:lnTo>
                <a:lnTo>
                  <a:pt x="0" y="233"/>
                </a:lnTo>
                <a:lnTo>
                  <a:pt x="350" y="233"/>
                </a:lnTo>
                <a:lnTo>
                  <a:pt x="350" y="233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1032" name="Rectangle 456"/>
          <p:cNvSpPr>
            <a:spLocks noChangeArrowheads="1"/>
          </p:cNvSpPr>
          <p:nvPr/>
        </p:nvSpPr>
        <p:spPr bwMode="auto">
          <a:xfrm>
            <a:off x="5859463" y="5902325"/>
            <a:ext cx="13335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R</a:t>
            </a:r>
            <a:endParaRPr lang="en-US" sz="1600"/>
          </a:p>
        </p:txBody>
      </p:sp>
      <p:sp>
        <p:nvSpPr>
          <p:cNvPr id="281033" name="Rectangle 457"/>
          <p:cNvSpPr>
            <a:spLocks noChangeArrowheads="1"/>
          </p:cNvSpPr>
          <p:nvPr/>
        </p:nvSpPr>
        <p:spPr bwMode="auto">
          <a:xfrm>
            <a:off x="5937250" y="5902325"/>
            <a:ext cx="111125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e</a:t>
            </a:r>
            <a:endParaRPr lang="en-US" sz="1600"/>
          </a:p>
        </p:txBody>
      </p:sp>
      <p:sp>
        <p:nvSpPr>
          <p:cNvPr id="281034" name="Rectangle 458"/>
          <p:cNvSpPr>
            <a:spLocks noChangeArrowheads="1"/>
          </p:cNvSpPr>
          <p:nvPr/>
        </p:nvSpPr>
        <p:spPr bwMode="auto">
          <a:xfrm>
            <a:off x="5997575" y="5902325"/>
            <a:ext cx="1143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g</a:t>
            </a:r>
            <a:endParaRPr lang="en-US" sz="1600"/>
          </a:p>
        </p:txBody>
      </p:sp>
      <p:sp>
        <p:nvSpPr>
          <p:cNvPr id="281035" name="Freeform 459"/>
          <p:cNvSpPr>
            <a:spLocks/>
          </p:cNvSpPr>
          <p:nvPr/>
        </p:nvSpPr>
        <p:spPr bwMode="auto">
          <a:xfrm>
            <a:off x="5811838" y="5780088"/>
            <a:ext cx="277812" cy="369887"/>
          </a:xfrm>
          <a:custGeom>
            <a:avLst/>
            <a:gdLst/>
            <a:ahLst/>
            <a:cxnLst>
              <a:cxn ang="0">
                <a:pos x="173" y="233"/>
              </a:cxn>
              <a:cxn ang="0">
                <a:pos x="175" y="0"/>
              </a:cxn>
              <a:cxn ang="0">
                <a:pos x="0" y="0"/>
              </a:cxn>
              <a:cxn ang="0">
                <a:pos x="0" y="233"/>
              </a:cxn>
              <a:cxn ang="0">
                <a:pos x="175" y="233"/>
              </a:cxn>
              <a:cxn ang="0">
                <a:pos x="175" y="233"/>
              </a:cxn>
            </a:cxnLst>
            <a:rect l="0" t="0" r="r" b="b"/>
            <a:pathLst>
              <a:path w="175" h="233">
                <a:moveTo>
                  <a:pt x="173" y="233"/>
                </a:moveTo>
                <a:lnTo>
                  <a:pt x="175" y="0"/>
                </a:lnTo>
                <a:lnTo>
                  <a:pt x="0" y="0"/>
                </a:lnTo>
                <a:lnTo>
                  <a:pt x="0" y="233"/>
                </a:lnTo>
                <a:lnTo>
                  <a:pt x="175" y="233"/>
                </a:lnTo>
                <a:lnTo>
                  <a:pt x="175" y="233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1036" name="Freeform 460"/>
          <p:cNvSpPr>
            <a:spLocks/>
          </p:cNvSpPr>
          <p:nvPr/>
        </p:nvSpPr>
        <p:spPr bwMode="auto">
          <a:xfrm>
            <a:off x="4076700" y="6213475"/>
            <a:ext cx="61913" cy="58738"/>
          </a:xfrm>
          <a:custGeom>
            <a:avLst/>
            <a:gdLst/>
            <a:ahLst/>
            <a:cxnLst>
              <a:cxn ang="0">
                <a:pos x="0" y="37"/>
              </a:cxn>
              <a:cxn ang="0">
                <a:pos x="0" y="0"/>
              </a:cxn>
              <a:cxn ang="0">
                <a:pos x="39" y="18"/>
              </a:cxn>
              <a:cxn ang="0">
                <a:pos x="0" y="37"/>
              </a:cxn>
              <a:cxn ang="0">
                <a:pos x="0" y="37"/>
              </a:cxn>
            </a:cxnLst>
            <a:rect l="0" t="0" r="r" b="b"/>
            <a:pathLst>
              <a:path w="39" h="37">
                <a:moveTo>
                  <a:pt x="0" y="37"/>
                </a:moveTo>
                <a:lnTo>
                  <a:pt x="0" y="0"/>
                </a:lnTo>
                <a:lnTo>
                  <a:pt x="39" y="18"/>
                </a:lnTo>
                <a:lnTo>
                  <a:pt x="0" y="37"/>
                </a:lnTo>
                <a:lnTo>
                  <a:pt x="0" y="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1037" name="Line 461"/>
          <p:cNvSpPr>
            <a:spLocks noChangeShapeType="1"/>
          </p:cNvSpPr>
          <p:nvPr/>
        </p:nvSpPr>
        <p:spPr bwMode="auto">
          <a:xfrm flipH="1">
            <a:off x="3646488" y="6242050"/>
            <a:ext cx="452437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1038" name="Freeform 462"/>
          <p:cNvSpPr>
            <a:spLocks/>
          </p:cNvSpPr>
          <p:nvPr/>
        </p:nvSpPr>
        <p:spPr bwMode="auto">
          <a:xfrm>
            <a:off x="3598863" y="6213475"/>
            <a:ext cx="61912" cy="58738"/>
          </a:xfrm>
          <a:custGeom>
            <a:avLst/>
            <a:gdLst/>
            <a:ahLst/>
            <a:cxnLst>
              <a:cxn ang="0">
                <a:pos x="37" y="37"/>
              </a:cxn>
              <a:cxn ang="0">
                <a:pos x="39" y="0"/>
              </a:cxn>
              <a:cxn ang="0">
                <a:pos x="0" y="18"/>
              </a:cxn>
              <a:cxn ang="0">
                <a:pos x="39" y="37"/>
              </a:cxn>
              <a:cxn ang="0">
                <a:pos x="39" y="37"/>
              </a:cxn>
              <a:cxn ang="0">
                <a:pos x="37" y="37"/>
              </a:cxn>
            </a:cxnLst>
            <a:rect l="0" t="0" r="r" b="b"/>
            <a:pathLst>
              <a:path w="39" h="37">
                <a:moveTo>
                  <a:pt x="37" y="37"/>
                </a:moveTo>
                <a:lnTo>
                  <a:pt x="39" y="0"/>
                </a:lnTo>
                <a:lnTo>
                  <a:pt x="0" y="18"/>
                </a:lnTo>
                <a:lnTo>
                  <a:pt x="39" y="37"/>
                </a:lnTo>
                <a:lnTo>
                  <a:pt x="39" y="37"/>
                </a:lnTo>
                <a:lnTo>
                  <a:pt x="37" y="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1039" name="Rectangle 463"/>
          <p:cNvSpPr>
            <a:spLocks noChangeArrowheads="1"/>
          </p:cNvSpPr>
          <p:nvPr/>
        </p:nvSpPr>
        <p:spPr bwMode="auto">
          <a:xfrm>
            <a:off x="3746500" y="6272213"/>
            <a:ext cx="125413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2</a:t>
            </a:r>
            <a:endParaRPr lang="en-US" sz="1600"/>
          </a:p>
        </p:txBody>
      </p:sp>
      <p:sp>
        <p:nvSpPr>
          <p:cNvPr id="281040" name="Rectangle 464"/>
          <p:cNvSpPr>
            <a:spLocks noChangeArrowheads="1"/>
          </p:cNvSpPr>
          <p:nvPr/>
        </p:nvSpPr>
        <p:spPr bwMode="auto">
          <a:xfrm>
            <a:off x="3813175" y="6272213"/>
            <a:ext cx="889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sz="1600"/>
          </a:p>
        </p:txBody>
      </p:sp>
      <p:sp>
        <p:nvSpPr>
          <p:cNvPr id="281041" name="Rectangle 465"/>
          <p:cNvSpPr>
            <a:spLocks noChangeArrowheads="1"/>
          </p:cNvSpPr>
          <p:nvPr/>
        </p:nvSpPr>
        <p:spPr bwMode="auto">
          <a:xfrm>
            <a:off x="3849688" y="6272213"/>
            <a:ext cx="125412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n</a:t>
            </a:r>
            <a:endParaRPr lang="en-US" sz="1600"/>
          </a:p>
        </p:txBody>
      </p:sp>
      <p:sp>
        <p:nvSpPr>
          <p:cNvPr id="281042" name="Rectangle 466"/>
          <p:cNvSpPr>
            <a:spLocks noChangeArrowheads="1"/>
          </p:cNvSpPr>
          <p:nvPr/>
        </p:nvSpPr>
        <p:spPr bwMode="auto">
          <a:xfrm>
            <a:off x="3916363" y="6272213"/>
            <a:ext cx="119062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s</a:t>
            </a:r>
            <a:endParaRPr lang="en-US" sz="1600"/>
          </a:p>
        </p:txBody>
      </p:sp>
      <p:sp>
        <p:nvSpPr>
          <p:cNvPr id="281043" name="Freeform 467"/>
          <p:cNvSpPr>
            <a:spLocks/>
          </p:cNvSpPr>
          <p:nvPr/>
        </p:nvSpPr>
        <p:spPr bwMode="auto">
          <a:xfrm>
            <a:off x="4624388" y="6213475"/>
            <a:ext cx="61912" cy="58738"/>
          </a:xfrm>
          <a:custGeom>
            <a:avLst/>
            <a:gdLst/>
            <a:ahLst/>
            <a:cxnLst>
              <a:cxn ang="0">
                <a:pos x="0" y="37"/>
              </a:cxn>
              <a:cxn ang="0">
                <a:pos x="2" y="0"/>
              </a:cxn>
              <a:cxn ang="0">
                <a:pos x="39" y="18"/>
              </a:cxn>
              <a:cxn ang="0">
                <a:pos x="2" y="37"/>
              </a:cxn>
              <a:cxn ang="0">
                <a:pos x="2" y="37"/>
              </a:cxn>
              <a:cxn ang="0">
                <a:pos x="0" y="37"/>
              </a:cxn>
            </a:cxnLst>
            <a:rect l="0" t="0" r="r" b="b"/>
            <a:pathLst>
              <a:path w="39" h="37">
                <a:moveTo>
                  <a:pt x="0" y="37"/>
                </a:moveTo>
                <a:lnTo>
                  <a:pt x="2" y="0"/>
                </a:lnTo>
                <a:lnTo>
                  <a:pt x="39" y="18"/>
                </a:lnTo>
                <a:lnTo>
                  <a:pt x="2" y="37"/>
                </a:lnTo>
                <a:lnTo>
                  <a:pt x="2" y="37"/>
                </a:lnTo>
                <a:lnTo>
                  <a:pt x="0" y="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1044" name="Line 468"/>
          <p:cNvSpPr>
            <a:spLocks noChangeShapeType="1"/>
          </p:cNvSpPr>
          <p:nvPr/>
        </p:nvSpPr>
        <p:spPr bwMode="auto">
          <a:xfrm flipH="1">
            <a:off x="4194175" y="6242050"/>
            <a:ext cx="45561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1045" name="Freeform 469"/>
          <p:cNvSpPr>
            <a:spLocks/>
          </p:cNvSpPr>
          <p:nvPr/>
        </p:nvSpPr>
        <p:spPr bwMode="auto">
          <a:xfrm>
            <a:off x="4149725" y="6213475"/>
            <a:ext cx="60325" cy="58738"/>
          </a:xfrm>
          <a:custGeom>
            <a:avLst/>
            <a:gdLst/>
            <a:ahLst/>
            <a:cxnLst>
              <a:cxn ang="0">
                <a:pos x="38" y="37"/>
              </a:cxn>
              <a:cxn ang="0">
                <a:pos x="38" y="0"/>
              </a:cxn>
              <a:cxn ang="0">
                <a:pos x="0" y="18"/>
              </a:cxn>
              <a:cxn ang="0">
                <a:pos x="38" y="37"/>
              </a:cxn>
              <a:cxn ang="0">
                <a:pos x="38" y="37"/>
              </a:cxn>
            </a:cxnLst>
            <a:rect l="0" t="0" r="r" b="b"/>
            <a:pathLst>
              <a:path w="38" h="37">
                <a:moveTo>
                  <a:pt x="38" y="37"/>
                </a:moveTo>
                <a:lnTo>
                  <a:pt x="38" y="0"/>
                </a:lnTo>
                <a:lnTo>
                  <a:pt x="0" y="18"/>
                </a:lnTo>
                <a:lnTo>
                  <a:pt x="38" y="37"/>
                </a:lnTo>
                <a:lnTo>
                  <a:pt x="38" y="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1046" name="Rectangle 470"/>
          <p:cNvSpPr>
            <a:spLocks noChangeArrowheads="1"/>
          </p:cNvSpPr>
          <p:nvPr/>
        </p:nvSpPr>
        <p:spPr bwMode="auto">
          <a:xfrm>
            <a:off x="4297363" y="6272213"/>
            <a:ext cx="125412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2</a:t>
            </a:r>
            <a:endParaRPr lang="en-US" sz="1600"/>
          </a:p>
        </p:txBody>
      </p:sp>
      <p:sp>
        <p:nvSpPr>
          <p:cNvPr id="281047" name="Rectangle 471"/>
          <p:cNvSpPr>
            <a:spLocks noChangeArrowheads="1"/>
          </p:cNvSpPr>
          <p:nvPr/>
        </p:nvSpPr>
        <p:spPr bwMode="auto">
          <a:xfrm>
            <a:off x="4364038" y="6272213"/>
            <a:ext cx="889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sz="1600"/>
          </a:p>
        </p:txBody>
      </p:sp>
      <p:sp>
        <p:nvSpPr>
          <p:cNvPr id="281048" name="Rectangle 472"/>
          <p:cNvSpPr>
            <a:spLocks noChangeArrowheads="1"/>
          </p:cNvSpPr>
          <p:nvPr/>
        </p:nvSpPr>
        <p:spPr bwMode="auto">
          <a:xfrm>
            <a:off x="4397375" y="6272213"/>
            <a:ext cx="125413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n</a:t>
            </a:r>
            <a:endParaRPr lang="en-US" sz="1600"/>
          </a:p>
        </p:txBody>
      </p:sp>
      <p:sp>
        <p:nvSpPr>
          <p:cNvPr id="281049" name="Rectangle 473"/>
          <p:cNvSpPr>
            <a:spLocks noChangeArrowheads="1"/>
          </p:cNvSpPr>
          <p:nvPr/>
        </p:nvSpPr>
        <p:spPr bwMode="auto">
          <a:xfrm>
            <a:off x="4468813" y="6272213"/>
            <a:ext cx="119062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s</a:t>
            </a:r>
            <a:endParaRPr lang="en-US" sz="1600"/>
          </a:p>
        </p:txBody>
      </p:sp>
      <p:sp>
        <p:nvSpPr>
          <p:cNvPr id="281050" name="Freeform 474"/>
          <p:cNvSpPr>
            <a:spLocks/>
          </p:cNvSpPr>
          <p:nvPr/>
        </p:nvSpPr>
        <p:spPr bwMode="auto">
          <a:xfrm>
            <a:off x="5175250" y="6213475"/>
            <a:ext cx="63500" cy="58738"/>
          </a:xfrm>
          <a:custGeom>
            <a:avLst/>
            <a:gdLst/>
            <a:ahLst/>
            <a:cxnLst>
              <a:cxn ang="0">
                <a:pos x="0" y="37"/>
              </a:cxn>
              <a:cxn ang="0">
                <a:pos x="2" y="0"/>
              </a:cxn>
              <a:cxn ang="0">
                <a:pos x="40" y="18"/>
              </a:cxn>
              <a:cxn ang="0">
                <a:pos x="2" y="37"/>
              </a:cxn>
              <a:cxn ang="0">
                <a:pos x="2" y="37"/>
              </a:cxn>
              <a:cxn ang="0">
                <a:pos x="0" y="37"/>
              </a:cxn>
            </a:cxnLst>
            <a:rect l="0" t="0" r="r" b="b"/>
            <a:pathLst>
              <a:path w="40" h="37">
                <a:moveTo>
                  <a:pt x="0" y="37"/>
                </a:moveTo>
                <a:lnTo>
                  <a:pt x="2" y="0"/>
                </a:lnTo>
                <a:lnTo>
                  <a:pt x="40" y="18"/>
                </a:lnTo>
                <a:lnTo>
                  <a:pt x="2" y="37"/>
                </a:lnTo>
                <a:lnTo>
                  <a:pt x="2" y="37"/>
                </a:lnTo>
                <a:lnTo>
                  <a:pt x="0" y="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1051" name="Line 475"/>
          <p:cNvSpPr>
            <a:spLocks noChangeShapeType="1"/>
          </p:cNvSpPr>
          <p:nvPr/>
        </p:nvSpPr>
        <p:spPr bwMode="auto">
          <a:xfrm flipH="1">
            <a:off x="4746625" y="6242050"/>
            <a:ext cx="450850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1052" name="Freeform 476"/>
          <p:cNvSpPr>
            <a:spLocks/>
          </p:cNvSpPr>
          <p:nvPr/>
        </p:nvSpPr>
        <p:spPr bwMode="auto">
          <a:xfrm>
            <a:off x="4697413" y="6213475"/>
            <a:ext cx="63500" cy="58738"/>
          </a:xfrm>
          <a:custGeom>
            <a:avLst/>
            <a:gdLst/>
            <a:ahLst/>
            <a:cxnLst>
              <a:cxn ang="0">
                <a:pos x="40" y="37"/>
              </a:cxn>
              <a:cxn ang="0">
                <a:pos x="40" y="0"/>
              </a:cxn>
              <a:cxn ang="0">
                <a:pos x="0" y="18"/>
              </a:cxn>
              <a:cxn ang="0">
                <a:pos x="40" y="37"/>
              </a:cxn>
              <a:cxn ang="0">
                <a:pos x="40" y="37"/>
              </a:cxn>
            </a:cxnLst>
            <a:rect l="0" t="0" r="r" b="b"/>
            <a:pathLst>
              <a:path w="40" h="37">
                <a:moveTo>
                  <a:pt x="40" y="37"/>
                </a:moveTo>
                <a:lnTo>
                  <a:pt x="40" y="0"/>
                </a:lnTo>
                <a:lnTo>
                  <a:pt x="0" y="18"/>
                </a:lnTo>
                <a:lnTo>
                  <a:pt x="40" y="37"/>
                </a:lnTo>
                <a:lnTo>
                  <a:pt x="40" y="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1053" name="Rectangle 477"/>
          <p:cNvSpPr>
            <a:spLocks noChangeArrowheads="1"/>
          </p:cNvSpPr>
          <p:nvPr/>
        </p:nvSpPr>
        <p:spPr bwMode="auto">
          <a:xfrm>
            <a:off x="4846638" y="6272213"/>
            <a:ext cx="125412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2</a:t>
            </a:r>
            <a:endParaRPr lang="en-US" sz="1600"/>
          </a:p>
        </p:txBody>
      </p:sp>
      <p:sp>
        <p:nvSpPr>
          <p:cNvPr id="281054" name="Rectangle 478"/>
          <p:cNvSpPr>
            <a:spLocks noChangeArrowheads="1"/>
          </p:cNvSpPr>
          <p:nvPr/>
        </p:nvSpPr>
        <p:spPr bwMode="auto">
          <a:xfrm>
            <a:off x="4916488" y="6272213"/>
            <a:ext cx="889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sz="1600"/>
          </a:p>
        </p:txBody>
      </p:sp>
      <p:sp>
        <p:nvSpPr>
          <p:cNvPr id="281055" name="Rectangle 479"/>
          <p:cNvSpPr>
            <a:spLocks noChangeArrowheads="1"/>
          </p:cNvSpPr>
          <p:nvPr/>
        </p:nvSpPr>
        <p:spPr bwMode="auto">
          <a:xfrm>
            <a:off x="4949825" y="6272213"/>
            <a:ext cx="125413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n</a:t>
            </a:r>
            <a:endParaRPr lang="en-US" sz="1600"/>
          </a:p>
        </p:txBody>
      </p:sp>
      <p:sp>
        <p:nvSpPr>
          <p:cNvPr id="281056" name="Rectangle 480"/>
          <p:cNvSpPr>
            <a:spLocks noChangeArrowheads="1"/>
          </p:cNvSpPr>
          <p:nvPr/>
        </p:nvSpPr>
        <p:spPr bwMode="auto">
          <a:xfrm>
            <a:off x="5019675" y="6272213"/>
            <a:ext cx="119063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s</a:t>
            </a:r>
            <a:endParaRPr lang="en-US" sz="1600"/>
          </a:p>
        </p:txBody>
      </p:sp>
      <p:sp>
        <p:nvSpPr>
          <p:cNvPr id="281057" name="Freeform 481"/>
          <p:cNvSpPr>
            <a:spLocks/>
          </p:cNvSpPr>
          <p:nvPr/>
        </p:nvSpPr>
        <p:spPr bwMode="auto">
          <a:xfrm>
            <a:off x="5726113" y="6213475"/>
            <a:ext cx="63500" cy="58738"/>
          </a:xfrm>
          <a:custGeom>
            <a:avLst/>
            <a:gdLst/>
            <a:ahLst/>
            <a:cxnLst>
              <a:cxn ang="0">
                <a:pos x="0" y="37"/>
              </a:cxn>
              <a:cxn ang="0">
                <a:pos x="0" y="0"/>
              </a:cxn>
              <a:cxn ang="0">
                <a:pos x="40" y="18"/>
              </a:cxn>
              <a:cxn ang="0">
                <a:pos x="0" y="37"/>
              </a:cxn>
              <a:cxn ang="0">
                <a:pos x="0" y="37"/>
              </a:cxn>
            </a:cxnLst>
            <a:rect l="0" t="0" r="r" b="b"/>
            <a:pathLst>
              <a:path w="40" h="37">
                <a:moveTo>
                  <a:pt x="0" y="37"/>
                </a:moveTo>
                <a:lnTo>
                  <a:pt x="0" y="0"/>
                </a:lnTo>
                <a:lnTo>
                  <a:pt x="40" y="18"/>
                </a:lnTo>
                <a:lnTo>
                  <a:pt x="0" y="37"/>
                </a:lnTo>
                <a:lnTo>
                  <a:pt x="0" y="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1058" name="Line 482"/>
          <p:cNvSpPr>
            <a:spLocks noChangeShapeType="1"/>
          </p:cNvSpPr>
          <p:nvPr/>
        </p:nvSpPr>
        <p:spPr bwMode="auto">
          <a:xfrm flipH="1">
            <a:off x="5297488" y="6242050"/>
            <a:ext cx="450850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1059" name="Freeform 483"/>
          <p:cNvSpPr>
            <a:spLocks/>
          </p:cNvSpPr>
          <p:nvPr/>
        </p:nvSpPr>
        <p:spPr bwMode="auto">
          <a:xfrm>
            <a:off x="5249863" y="6213475"/>
            <a:ext cx="61912" cy="58738"/>
          </a:xfrm>
          <a:custGeom>
            <a:avLst/>
            <a:gdLst/>
            <a:ahLst/>
            <a:cxnLst>
              <a:cxn ang="0">
                <a:pos x="37" y="37"/>
              </a:cxn>
              <a:cxn ang="0">
                <a:pos x="39" y="0"/>
              </a:cxn>
              <a:cxn ang="0">
                <a:pos x="0" y="18"/>
              </a:cxn>
              <a:cxn ang="0">
                <a:pos x="39" y="37"/>
              </a:cxn>
              <a:cxn ang="0">
                <a:pos x="39" y="37"/>
              </a:cxn>
              <a:cxn ang="0">
                <a:pos x="37" y="37"/>
              </a:cxn>
            </a:cxnLst>
            <a:rect l="0" t="0" r="r" b="b"/>
            <a:pathLst>
              <a:path w="39" h="37">
                <a:moveTo>
                  <a:pt x="37" y="37"/>
                </a:moveTo>
                <a:lnTo>
                  <a:pt x="39" y="0"/>
                </a:lnTo>
                <a:lnTo>
                  <a:pt x="0" y="18"/>
                </a:lnTo>
                <a:lnTo>
                  <a:pt x="39" y="37"/>
                </a:lnTo>
                <a:lnTo>
                  <a:pt x="39" y="37"/>
                </a:lnTo>
                <a:lnTo>
                  <a:pt x="37" y="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1060" name="Rectangle 484"/>
          <p:cNvSpPr>
            <a:spLocks noChangeArrowheads="1"/>
          </p:cNvSpPr>
          <p:nvPr/>
        </p:nvSpPr>
        <p:spPr bwMode="auto">
          <a:xfrm>
            <a:off x="5397500" y="6272213"/>
            <a:ext cx="125413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2</a:t>
            </a:r>
            <a:endParaRPr lang="en-US" sz="1600"/>
          </a:p>
        </p:txBody>
      </p:sp>
      <p:sp>
        <p:nvSpPr>
          <p:cNvPr id="281061" name="Rectangle 485"/>
          <p:cNvSpPr>
            <a:spLocks noChangeArrowheads="1"/>
          </p:cNvSpPr>
          <p:nvPr/>
        </p:nvSpPr>
        <p:spPr bwMode="auto">
          <a:xfrm>
            <a:off x="5464175" y="6272213"/>
            <a:ext cx="889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sz="1600"/>
          </a:p>
        </p:txBody>
      </p:sp>
      <p:sp>
        <p:nvSpPr>
          <p:cNvPr id="281062" name="Rectangle 486"/>
          <p:cNvSpPr>
            <a:spLocks noChangeArrowheads="1"/>
          </p:cNvSpPr>
          <p:nvPr/>
        </p:nvSpPr>
        <p:spPr bwMode="auto">
          <a:xfrm>
            <a:off x="5500688" y="6272213"/>
            <a:ext cx="125412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n</a:t>
            </a:r>
            <a:endParaRPr lang="en-US" sz="1600"/>
          </a:p>
        </p:txBody>
      </p:sp>
      <p:sp>
        <p:nvSpPr>
          <p:cNvPr id="281063" name="Rectangle 487"/>
          <p:cNvSpPr>
            <a:spLocks noChangeArrowheads="1"/>
          </p:cNvSpPr>
          <p:nvPr/>
        </p:nvSpPr>
        <p:spPr bwMode="auto">
          <a:xfrm>
            <a:off x="5567363" y="6272213"/>
            <a:ext cx="119062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s</a:t>
            </a:r>
            <a:endParaRPr lang="en-US" sz="1600"/>
          </a:p>
        </p:txBody>
      </p:sp>
      <p:sp>
        <p:nvSpPr>
          <p:cNvPr id="281064" name="Freeform 488"/>
          <p:cNvSpPr>
            <a:spLocks/>
          </p:cNvSpPr>
          <p:nvPr/>
        </p:nvSpPr>
        <p:spPr bwMode="auto">
          <a:xfrm>
            <a:off x="6278563" y="6213475"/>
            <a:ext cx="61912" cy="58738"/>
          </a:xfrm>
          <a:custGeom>
            <a:avLst/>
            <a:gdLst/>
            <a:ahLst/>
            <a:cxnLst>
              <a:cxn ang="0">
                <a:pos x="0" y="37"/>
              </a:cxn>
              <a:cxn ang="0">
                <a:pos x="0" y="0"/>
              </a:cxn>
              <a:cxn ang="0">
                <a:pos x="39" y="18"/>
              </a:cxn>
              <a:cxn ang="0">
                <a:pos x="0" y="37"/>
              </a:cxn>
              <a:cxn ang="0">
                <a:pos x="0" y="37"/>
              </a:cxn>
            </a:cxnLst>
            <a:rect l="0" t="0" r="r" b="b"/>
            <a:pathLst>
              <a:path w="39" h="37">
                <a:moveTo>
                  <a:pt x="0" y="37"/>
                </a:moveTo>
                <a:lnTo>
                  <a:pt x="0" y="0"/>
                </a:lnTo>
                <a:lnTo>
                  <a:pt x="39" y="18"/>
                </a:lnTo>
                <a:lnTo>
                  <a:pt x="0" y="37"/>
                </a:lnTo>
                <a:lnTo>
                  <a:pt x="0" y="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1065" name="Line 489"/>
          <p:cNvSpPr>
            <a:spLocks noChangeShapeType="1"/>
          </p:cNvSpPr>
          <p:nvPr/>
        </p:nvSpPr>
        <p:spPr bwMode="auto">
          <a:xfrm flipH="1">
            <a:off x="5848350" y="6242050"/>
            <a:ext cx="452438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1066" name="Freeform 490"/>
          <p:cNvSpPr>
            <a:spLocks/>
          </p:cNvSpPr>
          <p:nvPr/>
        </p:nvSpPr>
        <p:spPr bwMode="auto">
          <a:xfrm>
            <a:off x="5800725" y="6213475"/>
            <a:ext cx="58738" cy="58738"/>
          </a:xfrm>
          <a:custGeom>
            <a:avLst/>
            <a:gdLst/>
            <a:ahLst/>
            <a:cxnLst>
              <a:cxn ang="0">
                <a:pos x="37" y="37"/>
              </a:cxn>
              <a:cxn ang="0">
                <a:pos x="37" y="0"/>
              </a:cxn>
              <a:cxn ang="0">
                <a:pos x="0" y="18"/>
              </a:cxn>
              <a:cxn ang="0">
                <a:pos x="37" y="37"/>
              </a:cxn>
              <a:cxn ang="0">
                <a:pos x="37" y="37"/>
              </a:cxn>
            </a:cxnLst>
            <a:rect l="0" t="0" r="r" b="b"/>
            <a:pathLst>
              <a:path w="37" h="37">
                <a:moveTo>
                  <a:pt x="37" y="37"/>
                </a:moveTo>
                <a:lnTo>
                  <a:pt x="37" y="0"/>
                </a:lnTo>
                <a:lnTo>
                  <a:pt x="0" y="18"/>
                </a:lnTo>
                <a:lnTo>
                  <a:pt x="37" y="37"/>
                </a:lnTo>
                <a:lnTo>
                  <a:pt x="37" y="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1067" name="Rectangle 491"/>
          <p:cNvSpPr>
            <a:spLocks noChangeArrowheads="1"/>
          </p:cNvSpPr>
          <p:nvPr/>
        </p:nvSpPr>
        <p:spPr bwMode="auto">
          <a:xfrm>
            <a:off x="5948363" y="6272213"/>
            <a:ext cx="125412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2</a:t>
            </a:r>
            <a:endParaRPr lang="en-US" sz="1600"/>
          </a:p>
        </p:txBody>
      </p:sp>
      <p:sp>
        <p:nvSpPr>
          <p:cNvPr id="281068" name="Rectangle 492"/>
          <p:cNvSpPr>
            <a:spLocks noChangeArrowheads="1"/>
          </p:cNvSpPr>
          <p:nvPr/>
        </p:nvSpPr>
        <p:spPr bwMode="auto">
          <a:xfrm>
            <a:off x="6015038" y="6272213"/>
            <a:ext cx="889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sz="1600"/>
          </a:p>
        </p:txBody>
      </p:sp>
      <p:sp>
        <p:nvSpPr>
          <p:cNvPr id="281069" name="Rectangle 493"/>
          <p:cNvSpPr>
            <a:spLocks noChangeArrowheads="1"/>
          </p:cNvSpPr>
          <p:nvPr/>
        </p:nvSpPr>
        <p:spPr bwMode="auto">
          <a:xfrm>
            <a:off x="6048375" y="6272213"/>
            <a:ext cx="125413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n</a:t>
            </a:r>
            <a:endParaRPr lang="en-US" sz="1600"/>
          </a:p>
        </p:txBody>
      </p:sp>
      <p:sp>
        <p:nvSpPr>
          <p:cNvPr id="281070" name="Rectangle 494"/>
          <p:cNvSpPr>
            <a:spLocks noChangeArrowheads="1"/>
          </p:cNvSpPr>
          <p:nvPr/>
        </p:nvSpPr>
        <p:spPr bwMode="auto">
          <a:xfrm>
            <a:off x="6119813" y="6272213"/>
            <a:ext cx="119062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s</a:t>
            </a:r>
            <a:endParaRPr lang="en-US" sz="1600"/>
          </a:p>
        </p:txBody>
      </p:sp>
      <p:sp>
        <p:nvSpPr>
          <p:cNvPr id="281071" name="Rectangle 495"/>
          <p:cNvSpPr>
            <a:spLocks noChangeArrowheads="1"/>
          </p:cNvSpPr>
          <p:nvPr/>
        </p:nvSpPr>
        <p:spPr bwMode="auto">
          <a:xfrm>
            <a:off x="4397375" y="5268913"/>
            <a:ext cx="136525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600"/>
          </a:p>
        </p:txBody>
      </p:sp>
      <p:sp>
        <p:nvSpPr>
          <p:cNvPr id="281072" name="Rectangle 496"/>
          <p:cNvSpPr>
            <a:spLocks noChangeArrowheads="1"/>
          </p:cNvSpPr>
          <p:nvPr/>
        </p:nvSpPr>
        <p:spPr bwMode="auto">
          <a:xfrm>
            <a:off x="1347788" y="4522788"/>
            <a:ext cx="141287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P</a:t>
            </a:r>
            <a:endParaRPr lang="en-US" sz="1600"/>
          </a:p>
        </p:txBody>
      </p:sp>
      <p:sp>
        <p:nvSpPr>
          <p:cNvPr id="281073" name="Rectangle 497"/>
          <p:cNvSpPr>
            <a:spLocks noChangeArrowheads="1"/>
          </p:cNvSpPr>
          <p:nvPr/>
        </p:nvSpPr>
        <p:spPr bwMode="auto">
          <a:xfrm>
            <a:off x="1433513" y="4522788"/>
            <a:ext cx="96837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r</a:t>
            </a:r>
            <a:endParaRPr lang="en-US" sz="1600"/>
          </a:p>
        </p:txBody>
      </p:sp>
      <p:sp>
        <p:nvSpPr>
          <p:cNvPr id="281074" name="Rectangle 498"/>
          <p:cNvSpPr>
            <a:spLocks noChangeArrowheads="1"/>
          </p:cNvSpPr>
          <p:nvPr/>
        </p:nvSpPr>
        <p:spPr bwMode="auto">
          <a:xfrm>
            <a:off x="1474788" y="4522788"/>
            <a:ext cx="122237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o</a:t>
            </a:r>
            <a:endParaRPr lang="en-US" sz="1600"/>
          </a:p>
        </p:txBody>
      </p:sp>
      <p:sp>
        <p:nvSpPr>
          <p:cNvPr id="281075" name="Rectangle 499"/>
          <p:cNvSpPr>
            <a:spLocks noChangeArrowheads="1"/>
          </p:cNvSpPr>
          <p:nvPr/>
        </p:nvSpPr>
        <p:spPr bwMode="auto">
          <a:xfrm>
            <a:off x="1541463" y="4522788"/>
            <a:ext cx="122237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g</a:t>
            </a:r>
            <a:endParaRPr lang="en-US" sz="1600"/>
          </a:p>
        </p:txBody>
      </p:sp>
      <p:sp>
        <p:nvSpPr>
          <p:cNvPr id="281076" name="Rectangle 500"/>
          <p:cNvSpPr>
            <a:spLocks noChangeArrowheads="1"/>
          </p:cNvSpPr>
          <p:nvPr/>
        </p:nvSpPr>
        <p:spPr bwMode="auto">
          <a:xfrm>
            <a:off x="1611313" y="4522788"/>
            <a:ext cx="96837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r</a:t>
            </a:r>
            <a:endParaRPr lang="en-US" sz="1600"/>
          </a:p>
        </p:txBody>
      </p:sp>
      <p:sp>
        <p:nvSpPr>
          <p:cNvPr id="281077" name="Rectangle 501"/>
          <p:cNvSpPr>
            <a:spLocks noChangeArrowheads="1"/>
          </p:cNvSpPr>
          <p:nvPr/>
        </p:nvSpPr>
        <p:spPr bwMode="auto">
          <a:xfrm>
            <a:off x="1652588" y="4522788"/>
            <a:ext cx="122237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a</a:t>
            </a:r>
            <a:endParaRPr lang="en-US" sz="1600"/>
          </a:p>
        </p:txBody>
      </p:sp>
      <p:sp>
        <p:nvSpPr>
          <p:cNvPr id="281078" name="Rectangle 502"/>
          <p:cNvSpPr>
            <a:spLocks noChangeArrowheads="1"/>
          </p:cNvSpPr>
          <p:nvPr/>
        </p:nvSpPr>
        <p:spPr bwMode="auto">
          <a:xfrm>
            <a:off x="1717675" y="4522788"/>
            <a:ext cx="1555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m</a:t>
            </a:r>
            <a:endParaRPr lang="en-US" sz="1600"/>
          </a:p>
        </p:txBody>
      </p:sp>
      <p:sp>
        <p:nvSpPr>
          <p:cNvPr id="281079" name="Rectangle 503"/>
          <p:cNvSpPr>
            <a:spLocks noChangeArrowheads="1"/>
          </p:cNvSpPr>
          <p:nvPr/>
        </p:nvSpPr>
        <p:spPr bwMode="auto">
          <a:xfrm>
            <a:off x="1822450" y="4522788"/>
            <a:ext cx="1524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600"/>
          </a:p>
        </p:txBody>
      </p:sp>
      <p:sp>
        <p:nvSpPr>
          <p:cNvPr id="281080" name="Rectangle 504"/>
          <p:cNvSpPr>
            <a:spLocks noChangeArrowheads="1"/>
          </p:cNvSpPr>
          <p:nvPr/>
        </p:nvSpPr>
        <p:spPr bwMode="auto">
          <a:xfrm>
            <a:off x="1347788" y="4670425"/>
            <a:ext cx="122237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e</a:t>
            </a:r>
            <a:endParaRPr lang="en-US" sz="1600"/>
          </a:p>
        </p:txBody>
      </p:sp>
      <p:sp>
        <p:nvSpPr>
          <p:cNvPr id="281081" name="Rectangle 505"/>
          <p:cNvSpPr>
            <a:spLocks noChangeArrowheads="1"/>
          </p:cNvSpPr>
          <p:nvPr/>
        </p:nvSpPr>
        <p:spPr bwMode="auto">
          <a:xfrm>
            <a:off x="1419225" y="4670425"/>
            <a:ext cx="11430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x</a:t>
            </a:r>
            <a:endParaRPr lang="en-US" sz="1600"/>
          </a:p>
        </p:txBody>
      </p:sp>
      <p:sp>
        <p:nvSpPr>
          <p:cNvPr id="281082" name="Rectangle 506"/>
          <p:cNvSpPr>
            <a:spLocks noChangeArrowheads="1"/>
          </p:cNvSpPr>
          <p:nvPr/>
        </p:nvSpPr>
        <p:spPr bwMode="auto">
          <a:xfrm>
            <a:off x="1481138" y="4670425"/>
            <a:ext cx="122237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e</a:t>
            </a:r>
            <a:endParaRPr lang="en-US" sz="1600"/>
          </a:p>
        </p:txBody>
      </p:sp>
      <p:sp>
        <p:nvSpPr>
          <p:cNvPr id="281083" name="Rectangle 507"/>
          <p:cNvSpPr>
            <a:spLocks noChangeArrowheads="1"/>
          </p:cNvSpPr>
          <p:nvPr/>
        </p:nvSpPr>
        <p:spPr bwMode="auto">
          <a:xfrm>
            <a:off x="1547813" y="4670425"/>
            <a:ext cx="119062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c</a:t>
            </a:r>
            <a:endParaRPr lang="en-US" sz="1600"/>
          </a:p>
        </p:txBody>
      </p:sp>
      <p:sp>
        <p:nvSpPr>
          <p:cNvPr id="281084" name="Rectangle 508"/>
          <p:cNvSpPr>
            <a:spLocks noChangeArrowheads="1"/>
          </p:cNvSpPr>
          <p:nvPr/>
        </p:nvSpPr>
        <p:spPr bwMode="auto">
          <a:xfrm>
            <a:off x="1611313" y="4670425"/>
            <a:ext cx="125412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u</a:t>
            </a:r>
            <a:endParaRPr lang="en-US" sz="1600"/>
          </a:p>
        </p:txBody>
      </p:sp>
      <p:sp>
        <p:nvSpPr>
          <p:cNvPr id="281085" name="Rectangle 509"/>
          <p:cNvSpPr>
            <a:spLocks noChangeArrowheads="1"/>
          </p:cNvSpPr>
          <p:nvPr/>
        </p:nvSpPr>
        <p:spPr bwMode="auto">
          <a:xfrm>
            <a:off x="1677988" y="4670425"/>
            <a:ext cx="8890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t</a:t>
            </a:r>
            <a:endParaRPr lang="en-US" sz="1600"/>
          </a:p>
        </p:txBody>
      </p:sp>
      <p:sp>
        <p:nvSpPr>
          <p:cNvPr id="281086" name="Rectangle 510"/>
          <p:cNvSpPr>
            <a:spLocks noChangeArrowheads="1"/>
          </p:cNvSpPr>
          <p:nvPr/>
        </p:nvSpPr>
        <p:spPr bwMode="auto">
          <a:xfrm>
            <a:off x="1714500" y="4670425"/>
            <a:ext cx="80963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i</a:t>
            </a:r>
            <a:endParaRPr lang="en-US" sz="1600"/>
          </a:p>
        </p:txBody>
      </p:sp>
      <p:sp>
        <p:nvSpPr>
          <p:cNvPr id="281087" name="Rectangle 511"/>
          <p:cNvSpPr>
            <a:spLocks noChangeArrowheads="1"/>
          </p:cNvSpPr>
          <p:nvPr/>
        </p:nvSpPr>
        <p:spPr bwMode="auto">
          <a:xfrm>
            <a:off x="1739900" y="4670425"/>
            <a:ext cx="122238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o</a:t>
            </a:r>
            <a:endParaRPr lang="en-US" sz="1600"/>
          </a:p>
        </p:txBody>
      </p:sp>
      <p:sp>
        <p:nvSpPr>
          <p:cNvPr id="281088" name="Rectangle 512"/>
          <p:cNvSpPr>
            <a:spLocks noChangeArrowheads="1"/>
          </p:cNvSpPr>
          <p:nvPr/>
        </p:nvSpPr>
        <p:spPr bwMode="auto">
          <a:xfrm>
            <a:off x="1811338" y="4670425"/>
            <a:ext cx="125412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n</a:t>
            </a:r>
            <a:endParaRPr lang="en-US" sz="1600"/>
          </a:p>
        </p:txBody>
      </p:sp>
      <p:sp>
        <p:nvSpPr>
          <p:cNvPr id="281089" name="Rectangle 513"/>
          <p:cNvSpPr>
            <a:spLocks noChangeArrowheads="1"/>
          </p:cNvSpPr>
          <p:nvPr/>
        </p:nvSpPr>
        <p:spPr bwMode="auto">
          <a:xfrm>
            <a:off x="1878013" y="4670425"/>
            <a:ext cx="15240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600"/>
          </a:p>
        </p:txBody>
      </p:sp>
      <p:sp>
        <p:nvSpPr>
          <p:cNvPr id="281090" name="Rectangle 514"/>
          <p:cNvSpPr>
            <a:spLocks noChangeArrowheads="1"/>
          </p:cNvSpPr>
          <p:nvPr/>
        </p:nvSpPr>
        <p:spPr bwMode="auto">
          <a:xfrm>
            <a:off x="1347788" y="4814888"/>
            <a:ext cx="122237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o</a:t>
            </a:r>
            <a:endParaRPr lang="en-US" sz="1600"/>
          </a:p>
        </p:txBody>
      </p:sp>
      <p:sp>
        <p:nvSpPr>
          <p:cNvPr id="281091" name="Rectangle 515"/>
          <p:cNvSpPr>
            <a:spLocks noChangeArrowheads="1"/>
          </p:cNvSpPr>
          <p:nvPr/>
        </p:nvSpPr>
        <p:spPr bwMode="auto">
          <a:xfrm>
            <a:off x="1419225" y="4814888"/>
            <a:ext cx="96838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r</a:t>
            </a:r>
            <a:endParaRPr lang="en-US" sz="1600"/>
          </a:p>
        </p:txBody>
      </p:sp>
      <p:sp>
        <p:nvSpPr>
          <p:cNvPr id="281092" name="Rectangle 516"/>
          <p:cNvSpPr>
            <a:spLocks noChangeArrowheads="1"/>
          </p:cNvSpPr>
          <p:nvPr/>
        </p:nvSpPr>
        <p:spPr bwMode="auto">
          <a:xfrm>
            <a:off x="1458913" y="4814888"/>
            <a:ext cx="122237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d</a:t>
            </a:r>
            <a:endParaRPr lang="en-US" sz="1600"/>
          </a:p>
        </p:txBody>
      </p:sp>
      <p:sp>
        <p:nvSpPr>
          <p:cNvPr id="281093" name="Rectangle 517"/>
          <p:cNvSpPr>
            <a:spLocks noChangeArrowheads="1"/>
          </p:cNvSpPr>
          <p:nvPr/>
        </p:nvSpPr>
        <p:spPr bwMode="auto">
          <a:xfrm>
            <a:off x="1530350" y="4814888"/>
            <a:ext cx="122238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e</a:t>
            </a:r>
            <a:endParaRPr lang="en-US" sz="1600"/>
          </a:p>
        </p:txBody>
      </p:sp>
      <p:sp>
        <p:nvSpPr>
          <p:cNvPr id="281094" name="Rectangle 518"/>
          <p:cNvSpPr>
            <a:spLocks noChangeArrowheads="1"/>
          </p:cNvSpPr>
          <p:nvPr/>
        </p:nvSpPr>
        <p:spPr bwMode="auto">
          <a:xfrm>
            <a:off x="1597025" y="4814888"/>
            <a:ext cx="96838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r</a:t>
            </a:r>
            <a:endParaRPr lang="en-US" sz="1600"/>
          </a:p>
        </p:txBody>
      </p:sp>
      <p:sp>
        <p:nvSpPr>
          <p:cNvPr id="281095" name="Rectangle 519"/>
          <p:cNvSpPr>
            <a:spLocks noChangeArrowheads="1"/>
          </p:cNvSpPr>
          <p:nvPr/>
        </p:nvSpPr>
        <p:spPr bwMode="auto">
          <a:xfrm>
            <a:off x="1636713" y="4814888"/>
            <a:ext cx="1524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600"/>
          </a:p>
        </p:txBody>
      </p:sp>
      <p:sp>
        <p:nvSpPr>
          <p:cNvPr id="281096" name="Rectangle 520"/>
          <p:cNvSpPr>
            <a:spLocks noChangeArrowheads="1"/>
          </p:cNvSpPr>
          <p:nvPr/>
        </p:nvSpPr>
        <p:spPr bwMode="auto">
          <a:xfrm>
            <a:off x="1347788" y="4962525"/>
            <a:ext cx="96837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(</a:t>
            </a:r>
            <a:endParaRPr lang="en-US" sz="1600"/>
          </a:p>
        </p:txBody>
      </p:sp>
      <p:sp>
        <p:nvSpPr>
          <p:cNvPr id="281097" name="Rectangle 521"/>
          <p:cNvSpPr>
            <a:spLocks noChangeArrowheads="1"/>
          </p:cNvSpPr>
          <p:nvPr/>
        </p:nvSpPr>
        <p:spPr bwMode="auto">
          <a:xfrm>
            <a:off x="1392238" y="4962525"/>
            <a:ext cx="80962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i</a:t>
            </a:r>
            <a:endParaRPr lang="en-US" sz="1600"/>
          </a:p>
        </p:txBody>
      </p:sp>
      <p:sp>
        <p:nvSpPr>
          <p:cNvPr id="281098" name="Rectangle 522"/>
          <p:cNvSpPr>
            <a:spLocks noChangeArrowheads="1"/>
          </p:cNvSpPr>
          <p:nvPr/>
        </p:nvSpPr>
        <p:spPr bwMode="auto">
          <a:xfrm>
            <a:off x="1419225" y="4962525"/>
            <a:ext cx="125413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n</a:t>
            </a:r>
            <a:endParaRPr lang="en-US" sz="1600"/>
          </a:p>
        </p:txBody>
      </p:sp>
      <p:sp>
        <p:nvSpPr>
          <p:cNvPr id="281099" name="Rectangle 523"/>
          <p:cNvSpPr>
            <a:spLocks noChangeArrowheads="1"/>
          </p:cNvSpPr>
          <p:nvPr/>
        </p:nvSpPr>
        <p:spPr bwMode="auto">
          <a:xfrm>
            <a:off x="1485900" y="4962525"/>
            <a:ext cx="8890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sz="1600"/>
          </a:p>
        </p:txBody>
      </p:sp>
      <p:sp>
        <p:nvSpPr>
          <p:cNvPr id="281100" name="Rectangle 524"/>
          <p:cNvSpPr>
            <a:spLocks noChangeArrowheads="1"/>
          </p:cNvSpPr>
          <p:nvPr/>
        </p:nvSpPr>
        <p:spPr bwMode="auto">
          <a:xfrm>
            <a:off x="1522413" y="4962525"/>
            <a:ext cx="80962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i</a:t>
            </a:r>
            <a:endParaRPr lang="en-US" sz="1600"/>
          </a:p>
        </p:txBody>
      </p:sp>
      <p:sp>
        <p:nvSpPr>
          <p:cNvPr id="281101" name="Rectangle 525"/>
          <p:cNvSpPr>
            <a:spLocks noChangeArrowheads="1"/>
          </p:cNvSpPr>
          <p:nvPr/>
        </p:nvSpPr>
        <p:spPr bwMode="auto">
          <a:xfrm>
            <a:off x="1547813" y="4962525"/>
            <a:ext cx="125412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n</a:t>
            </a:r>
            <a:endParaRPr lang="en-US" sz="1600"/>
          </a:p>
        </p:txBody>
      </p:sp>
      <p:sp>
        <p:nvSpPr>
          <p:cNvPr id="281102" name="Rectangle 526"/>
          <p:cNvSpPr>
            <a:spLocks noChangeArrowheads="1"/>
          </p:cNvSpPr>
          <p:nvPr/>
        </p:nvSpPr>
        <p:spPr bwMode="auto">
          <a:xfrm>
            <a:off x="1619250" y="4962525"/>
            <a:ext cx="119063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s</a:t>
            </a:r>
            <a:endParaRPr lang="en-US" sz="1600"/>
          </a:p>
        </p:txBody>
      </p:sp>
      <p:sp>
        <p:nvSpPr>
          <p:cNvPr id="281103" name="Rectangle 527"/>
          <p:cNvSpPr>
            <a:spLocks noChangeArrowheads="1"/>
          </p:cNvSpPr>
          <p:nvPr/>
        </p:nvSpPr>
        <p:spPr bwMode="auto">
          <a:xfrm>
            <a:off x="1677988" y="4962525"/>
            <a:ext cx="8890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t</a:t>
            </a:r>
            <a:endParaRPr lang="en-US" sz="1600"/>
          </a:p>
        </p:txBody>
      </p:sp>
      <p:sp>
        <p:nvSpPr>
          <p:cNvPr id="281104" name="Rectangle 528"/>
          <p:cNvSpPr>
            <a:spLocks noChangeArrowheads="1"/>
          </p:cNvSpPr>
          <p:nvPr/>
        </p:nvSpPr>
        <p:spPr bwMode="auto">
          <a:xfrm>
            <a:off x="1714500" y="4962525"/>
            <a:ext cx="96838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r</a:t>
            </a:r>
            <a:endParaRPr lang="en-US" sz="1600"/>
          </a:p>
        </p:txBody>
      </p:sp>
      <p:sp>
        <p:nvSpPr>
          <p:cNvPr id="281105" name="Rectangle 529"/>
          <p:cNvSpPr>
            <a:spLocks noChangeArrowheads="1"/>
          </p:cNvSpPr>
          <p:nvPr/>
        </p:nvSpPr>
        <p:spPr bwMode="auto">
          <a:xfrm>
            <a:off x="1755775" y="4962525"/>
            <a:ext cx="125413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u</a:t>
            </a:r>
            <a:endParaRPr lang="en-US" sz="1600"/>
          </a:p>
        </p:txBody>
      </p:sp>
      <p:sp>
        <p:nvSpPr>
          <p:cNvPr id="281106" name="Rectangle 530"/>
          <p:cNvSpPr>
            <a:spLocks noChangeArrowheads="1"/>
          </p:cNvSpPr>
          <p:nvPr/>
        </p:nvSpPr>
        <p:spPr bwMode="auto">
          <a:xfrm>
            <a:off x="1822450" y="4962525"/>
            <a:ext cx="119063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c</a:t>
            </a:r>
            <a:endParaRPr lang="en-US" sz="1600"/>
          </a:p>
        </p:txBody>
      </p:sp>
      <p:sp>
        <p:nvSpPr>
          <p:cNvPr id="281107" name="Rectangle 531"/>
          <p:cNvSpPr>
            <a:spLocks noChangeArrowheads="1"/>
          </p:cNvSpPr>
          <p:nvPr/>
        </p:nvSpPr>
        <p:spPr bwMode="auto">
          <a:xfrm>
            <a:off x="1884363" y="4962525"/>
            <a:ext cx="8890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t</a:t>
            </a:r>
            <a:endParaRPr lang="en-US" sz="1600"/>
          </a:p>
        </p:txBody>
      </p:sp>
      <p:sp>
        <p:nvSpPr>
          <p:cNvPr id="281108" name="Rectangle 532"/>
          <p:cNvSpPr>
            <a:spLocks noChangeArrowheads="1"/>
          </p:cNvSpPr>
          <p:nvPr/>
        </p:nvSpPr>
        <p:spPr bwMode="auto">
          <a:xfrm>
            <a:off x="1917700" y="4962525"/>
            <a:ext cx="80963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i</a:t>
            </a:r>
            <a:endParaRPr lang="en-US" sz="1600"/>
          </a:p>
        </p:txBody>
      </p:sp>
      <p:sp>
        <p:nvSpPr>
          <p:cNvPr id="281109" name="Rectangle 533"/>
          <p:cNvSpPr>
            <a:spLocks noChangeArrowheads="1"/>
          </p:cNvSpPr>
          <p:nvPr/>
        </p:nvSpPr>
        <p:spPr bwMode="auto">
          <a:xfrm>
            <a:off x="1944688" y="4962525"/>
            <a:ext cx="122237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o</a:t>
            </a:r>
            <a:endParaRPr lang="en-US" sz="1600"/>
          </a:p>
        </p:txBody>
      </p:sp>
      <p:sp>
        <p:nvSpPr>
          <p:cNvPr id="281110" name="Rectangle 534"/>
          <p:cNvSpPr>
            <a:spLocks noChangeArrowheads="1"/>
          </p:cNvSpPr>
          <p:nvPr/>
        </p:nvSpPr>
        <p:spPr bwMode="auto">
          <a:xfrm>
            <a:off x="2014538" y="4962525"/>
            <a:ext cx="125412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n</a:t>
            </a:r>
            <a:endParaRPr lang="en-US" sz="1600"/>
          </a:p>
        </p:txBody>
      </p:sp>
      <p:sp>
        <p:nvSpPr>
          <p:cNvPr id="281111" name="Rectangle 535"/>
          <p:cNvSpPr>
            <a:spLocks noChangeArrowheads="1"/>
          </p:cNvSpPr>
          <p:nvPr/>
        </p:nvSpPr>
        <p:spPr bwMode="auto">
          <a:xfrm>
            <a:off x="2084388" y="4962525"/>
            <a:ext cx="119062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s</a:t>
            </a:r>
            <a:endParaRPr lang="en-US" sz="1600"/>
          </a:p>
        </p:txBody>
      </p:sp>
      <p:sp>
        <p:nvSpPr>
          <p:cNvPr id="281112" name="Rectangle 536"/>
          <p:cNvSpPr>
            <a:spLocks noChangeArrowheads="1"/>
          </p:cNvSpPr>
          <p:nvPr/>
        </p:nvSpPr>
        <p:spPr bwMode="auto">
          <a:xfrm>
            <a:off x="2144713" y="4962525"/>
            <a:ext cx="96837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)</a:t>
            </a:r>
            <a:endParaRPr lang="en-US" sz="1600"/>
          </a:p>
        </p:txBody>
      </p:sp>
      <p:sp>
        <p:nvSpPr>
          <p:cNvPr id="280583" name="Text Box 7"/>
          <p:cNvSpPr txBox="1">
            <a:spLocks noChangeArrowheads="1"/>
          </p:cNvSpPr>
          <p:nvPr/>
        </p:nvSpPr>
        <p:spPr bwMode="auto">
          <a:xfrm>
            <a:off x="6096000" y="2398713"/>
            <a:ext cx="1419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Single-cycle</a:t>
            </a:r>
          </a:p>
        </p:txBody>
      </p:sp>
      <p:sp>
        <p:nvSpPr>
          <p:cNvPr id="280584" name="Text Box 8"/>
          <p:cNvSpPr txBox="1">
            <a:spLocks noChangeArrowheads="1"/>
          </p:cNvSpPr>
          <p:nvPr/>
        </p:nvSpPr>
        <p:spPr bwMode="auto">
          <a:xfrm>
            <a:off x="6335713" y="5235575"/>
            <a:ext cx="1131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Pipelined</a:t>
            </a:r>
          </a:p>
        </p:txBody>
      </p:sp>
      <p:sp>
        <p:nvSpPr>
          <p:cNvPr id="281113" name="Text Box 537"/>
          <p:cNvSpPr txBox="1">
            <a:spLocks noChangeArrowheads="1"/>
          </p:cNvSpPr>
          <p:nvPr/>
        </p:nvSpPr>
        <p:spPr bwMode="auto">
          <a:xfrm>
            <a:off x="685800" y="3886200"/>
            <a:ext cx="75977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Assume 2 ns for memory access, ALU operation; 1 ns for register access:</a:t>
            </a:r>
          </a:p>
          <a:p>
            <a:r>
              <a:rPr lang="en-US" sz="1600" b="1"/>
              <a:t>therefore, single cycle clock 8 ns; pipelined clock cycle 2 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Alternative View – </a:t>
            </a:r>
            <a:r>
              <a:rPr lang="en-US" sz="2800" dirty="0" smtClean="0"/>
              <a:t> Multiple-Clock-Cycle </a:t>
            </a:r>
            <a:r>
              <a:rPr lang="en-US" sz="2800" dirty="0"/>
              <a:t>Diagram</a:t>
            </a:r>
          </a:p>
        </p:txBody>
      </p:sp>
      <p:grpSp>
        <p:nvGrpSpPr>
          <p:cNvPr id="2" name="Group 146"/>
          <p:cNvGrpSpPr>
            <a:grpSpLocks/>
          </p:cNvGrpSpPr>
          <p:nvPr/>
        </p:nvGrpSpPr>
        <p:grpSpPr bwMode="auto">
          <a:xfrm>
            <a:off x="152400" y="2005013"/>
            <a:ext cx="8194675" cy="3460750"/>
            <a:chOff x="96" y="1263"/>
            <a:chExt cx="5162" cy="2180"/>
          </a:xfrm>
        </p:grpSpPr>
        <p:sp>
          <p:nvSpPr>
            <p:cNvPr id="409604" name="Rectangle 4"/>
            <p:cNvSpPr>
              <a:spLocks noChangeArrowheads="1"/>
            </p:cNvSpPr>
            <p:nvPr/>
          </p:nvSpPr>
          <p:spPr bwMode="auto">
            <a:xfrm>
              <a:off x="2905" y="1508"/>
              <a:ext cx="114" cy="234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rgbClr val="FFC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05" name="Rectangle 5"/>
            <p:cNvSpPr>
              <a:spLocks noChangeArrowheads="1"/>
            </p:cNvSpPr>
            <p:nvPr/>
          </p:nvSpPr>
          <p:spPr bwMode="auto">
            <a:xfrm>
              <a:off x="3325" y="1508"/>
              <a:ext cx="115" cy="234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rgbClr val="FFC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06" name="Rectangle 6"/>
            <p:cNvSpPr>
              <a:spLocks noChangeArrowheads="1"/>
            </p:cNvSpPr>
            <p:nvPr/>
          </p:nvSpPr>
          <p:spPr bwMode="auto">
            <a:xfrm>
              <a:off x="1757" y="1508"/>
              <a:ext cx="120" cy="234"/>
            </a:xfrm>
            <a:prstGeom prst="rect">
              <a:avLst/>
            </a:prstGeom>
            <a:solidFill>
              <a:srgbClr val="FF9966"/>
            </a:solidFill>
            <a:ln w="15875">
              <a:solidFill>
                <a:srgbClr val="FF99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07" name="Rectangle 7"/>
            <p:cNvSpPr>
              <a:spLocks noChangeArrowheads="1"/>
            </p:cNvSpPr>
            <p:nvPr/>
          </p:nvSpPr>
          <p:spPr bwMode="auto">
            <a:xfrm>
              <a:off x="1196" y="1508"/>
              <a:ext cx="119" cy="234"/>
            </a:xfrm>
            <a:prstGeom prst="rect">
              <a:avLst/>
            </a:prstGeom>
            <a:solidFill>
              <a:srgbClr val="FF9966"/>
            </a:solidFill>
            <a:ln w="15875">
              <a:solidFill>
                <a:srgbClr val="FF99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08" name="Freeform 8"/>
            <p:cNvSpPr>
              <a:spLocks/>
            </p:cNvSpPr>
            <p:nvPr/>
          </p:nvSpPr>
          <p:spPr bwMode="auto">
            <a:xfrm>
              <a:off x="2198" y="1409"/>
              <a:ext cx="234" cy="4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6"/>
                </a:cxn>
                <a:cxn ang="0">
                  <a:pos x="47" y="213"/>
                </a:cxn>
                <a:cxn ang="0">
                  <a:pos x="0" y="260"/>
                </a:cxn>
                <a:cxn ang="0">
                  <a:pos x="0" y="421"/>
                </a:cxn>
                <a:cxn ang="0">
                  <a:pos x="234" y="307"/>
                </a:cxn>
                <a:cxn ang="0">
                  <a:pos x="234" y="120"/>
                </a:cxn>
                <a:cxn ang="0">
                  <a:pos x="0" y="0"/>
                </a:cxn>
              </a:cxnLst>
              <a:rect l="0" t="0" r="r" b="b"/>
              <a:pathLst>
                <a:path w="234" h="421">
                  <a:moveTo>
                    <a:pt x="0" y="0"/>
                  </a:moveTo>
                  <a:lnTo>
                    <a:pt x="0" y="166"/>
                  </a:lnTo>
                  <a:lnTo>
                    <a:pt x="47" y="213"/>
                  </a:lnTo>
                  <a:lnTo>
                    <a:pt x="0" y="260"/>
                  </a:lnTo>
                  <a:lnTo>
                    <a:pt x="0" y="421"/>
                  </a:lnTo>
                  <a:lnTo>
                    <a:pt x="234" y="307"/>
                  </a:lnTo>
                  <a:lnTo>
                    <a:pt x="234" y="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66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09" name="Rectangle 9"/>
            <p:cNvSpPr>
              <a:spLocks noChangeArrowheads="1"/>
            </p:cNvSpPr>
            <p:nvPr/>
          </p:nvSpPr>
          <p:spPr bwMode="auto">
            <a:xfrm>
              <a:off x="1645" y="1511"/>
              <a:ext cx="229" cy="22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10" name="Line 10"/>
            <p:cNvSpPr>
              <a:spLocks noChangeShapeType="1"/>
            </p:cNvSpPr>
            <p:nvPr/>
          </p:nvSpPr>
          <p:spPr bwMode="auto">
            <a:xfrm flipH="1">
              <a:off x="1315" y="1622"/>
              <a:ext cx="32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11" name="Line 11"/>
            <p:cNvSpPr>
              <a:spLocks noChangeShapeType="1"/>
            </p:cNvSpPr>
            <p:nvPr/>
          </p:nvSpPr>
          <p:spPr bwMode="auto">
            <a:xfrm flipH="1">
              <a:off x="2084" y="1716"/>
              <a:ext cx="9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12" name="Line 12"/>
            <p:cNvSpPr>
              <a:spLocks noChangeShapeType="1"/>
            </p:cNvSpPr>
            <p:nvPr/>
          </p:nvSpPr>
          <p:spPr bwMode="auto">
            <a:xfrm flipH="1">
              <a:off x="2084" y="1529"/>
              <a:ext cx="12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13" name="Line 13"/>
            <p:cNvSpPr>
              <a:spLocks noChangeShapeType="1"/>
            </p:cNvSpPr>
            <p:nvPr/>
          </p:nvSpPr>
          <p:spPr bwMode="auto">
            <a:xfrm flipH="1">
              <a:off x="1570" y="1555"/>
              <a:ext cx="7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14" name="Line 14"/>
            <p:cNvSpPr>
              <a:spLocks noChangeShapeType="1"/>
            </p:cNvSpPr>
            <p:nvPr/>
          </p:nvSpPr>
          <p:spPr bwMode="auto">
            <a:xfrm>
              <a:off x="1570" y="1555"/>
              <a:ext cx="1" cy="6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15" name="Rectangle 15"/>
            <p:cNvSpPr>
              <a:spLocks noChangeArrowheads="1"/>
            </p:cNvSpPr>
            <p:nvPr/>
          </p:nvSpPr>
          <p:spPr bwMode="auto">
            <a:xfrm>
              <a:off x="1084" y="1511"/>
              <a:ext cx="228" cy="22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16" name="Rectangle 16"/>
            <p:cNvSpPr>
              <a:spLocks noChangeArrowheads="1"/>
            </p:cNvSpPr>
            <p:nvPr/>
          </p:nvSpPr>
          <p:spPr bwMode="auto">
            <a:xfrm>
              <a:off x="1170" y="1564"/>
              <a:ext cx="125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IM</a:t>
              </a:r>
              <a:endParaRPr lang="en-US"/>
            </a:p>
          </p:txBody>
        </p:sp>
        <p:sp>
          <p:nvSpPr>
            <p:cNvPr id="409617" name="Rectangle 17"/>
            <p:cNvSpPr>
              <a:spLocks noChangeArrowheads="1"/>
            </p:cNvSpPr>
            <p:nvPr/>
          </p:nvSpPr>
          <p:spPr bwMode="auto">
            <a:xfrm>
              <a:off x="1679" y="1564"/>
              <a:ext cx="208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REG</a:t>
              </a:r>
              <a:endParaRPr lang="en-US"/>
            </a:p>
          </p:txBody>
        </p:sp>
        <p:sp>
          <p:nvSpPr>
            <p:cNvPr id="409618" name="Rectangle 18"/>
            <p:cNvSpPr>
              <a:spLocks noChangeArrowheads="1"/>
            </p:cNvSpPr>
            <p:nvPr/>
          </p:nvSpPr>
          <p:spPr bwMode="auto">
            <a:xfrm>
              <a:off x="2256" y="1564"/>
              <a:ext cx="187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ALU</a:t>
              </a:r>
              <a:endParaRPr lang="en-US"/>
            </a:p>
          </p:txBody>
        </p:sp>
        <p:sp>
          <p:nvSpPr>
            <p:cNvPr id="409619" name="Rectangle 19"/>
            <p:cNvSpPr>
              <a:spLocks noChangeArrowheads="1"/>
            </p:cNvSpPr>
            <p:nvPr/>
          </p:nvSpPr>
          <p:spPr bwMode="auto">
            <a:xfrm>
              <a:off x="2741" y="1511"/>
              <a:ext cx="275" cy="22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20" name="Rectangle 20"/>
            <p:cNvSpPr>
              <a:spLocks noChangeArrowheads="1"/>
            </p:cNvSpPr>
            <p:nvPr/>
          </p:nvSpPr>
          <p:spPr bwMode="auto">
            <a:xfrm>
              <a:off x="2827" y="1564"/>
              <a:ext cx="161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DM</a:t>
              </a:r>
              <a:endParaRPr lang="en-US"/>
            </a:p>
          </p:txBody>
        </p:sp>
        <p:sp>
          <p:nvSpPr>
            <p:cNvPr id="409621" name="Rectangle 21"/>
            <p:cNvSpPr>
              <a:spLocks noChangeArrowheads="1"/>
            </p:cNvSpPr>
            <p:nvPr/>
          </p:nvSpPr>
          <p:spPr bwMode="auto">
            <a:xfrm>
              <a:off x="3328" y="1511"/>
              <a:ext cx="229" cy="22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22" name="Line 22"/>
            <p:cNvSpPr>
              <a:spLocks noChangeShapeType="1"/>
            </p:cNvSpPr>
            <p:nvPr/>
          </p:nvSpPr>
          <p:spPr bwMode="auto">
            <a:xfrm flipH="1">
              <a:off x="3206" y="1622"/>
              <a:ext cx="12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23" name="Rectangle 23"/>
            <p:cNvSpPr>
              <a:spLocks noChangeArrowheads="1"/>
            </p:cNvSpPr>
            <p:nvPr/>
          </p:nvSpPr>
          <p:spPr bwMode="auto">
            <a:xfrm>
              <a:off x="3362" y="1564"/>
              <a:ext cx="208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REG</a:t>
              </a:r>
              <a:endParaRPr lang="en-US"/>
            </a:p>
          </p:txBody>
        </p:sp>
        <p:sp>
          <p:nvSpPr>
            <p:cNvPr id="409624" name="Line 24"/>
            <p:cNvSpPr>
              <a:spLocks noChangeShapeType="1"/>
            </p:cNvSpPr>
            <p:nvPr/>
          </p:nvSpPr>
          <p:spPr bwMode="auto">
            <a:xfrm flipH="1">
              <a:off x="2437" y="1622"/>
              <a:ext cx="11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25" name="Rectangle 25"/>
            <p:cNvSpPr>
              <a:spLocks noChangeArrowheads="1"/>
            </p:cNvSpPr>
            <p:nvPr/>
          </p:nvSpPr>
          <p:spPr bwMode="auto">
            <a:xfrm>
              <a:off x="96" y="1560"/>
              <a:ext cx="62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dirty="0" err="1">
                  <a:solidFill>
                    <a:srgbClr val="000000"/>
                  </a:solidFill>
                  <a:latin typeface="Arial" charset="0"/>
                </a:rPr>
                <a:t>lw</a:t>
              </a:r>
              <a:r>
                <a:rPr lang="en-US" b="1" dirty="0">
                  <a:solidFill>
                    <a:srgbClr val="000000"/>
                  </a:solidFill>
                  <a:latin typeface="Arial" charset="0"/>
                </a:rPr>
                <a:t> $t0, 10($t1)</a:t>
              </a:r>
              <a:endParaRPr lang="en-US" dirty="0"/>
            </a:p>
          </p:txBody>
        </p:sp>
        <p:sp>
          <p:nvSpPr>
            <p:cNvPr id="409626" name="Rectangle 26"/>
            <p:cNvSpPr>
              <a:spLocks noChangeArrowheads="1"/>
            </p:cNvSpPr>
            <p:nvPr/>
          </p:nvSpPr>
          <p:spPr bwMode="auto">
            <a:xfrm>
              <a:off x="240" y="2100"/>
              <a:ext cx="65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Arial" charset="0"/>
                </a:rPr>
                <a:t>sw $t3, 20($t4)</a:t>
              </a:r>
              <a:endParaRPr lang="en-US"/>
            </a:p>
          </p:txBody>
        </p:sp>
        <p:sp>
          <p:nvSpPr>
            <p:cNvPr id="409627" name="Rectangle 27"/>
            <p:cNvSpPr>
              <a:spLocks noChangeArrowheads="1"/>
            </p:cNvSpPr>
            <p:nvPr/>
          </p:nvSpPr>
          <p:spPr bwMode="auto">
            <a:xfrm>
              <a:off x="240" y="2589"/>
              <a:ext cx="72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Arial" charset="0"/>
                </a:rPr>
                <a:t>add $t5, $t6, $t7</a:t>
              </a:r>
              <a:endParaRPr lang="en-US"/>
            </a:p>
          </p:txBody>
        </p:sp>
        <p:sp>
          <p:nvSpPr>
            <p:cNvPr id="409628" name="Rectangle 28"/>
            <p:cNvSpPr>
              <a:spLocks noChangeArrowheads="1"/>
            </p:cNvSpPr>
            <p:nvPr/>
          </p:nvSpPr>
          <p:spPr bwMode="auto">
            <a:xfrm>
              <a:off x="1427" y="1412"/>
              <a:ext cx="88" cy="441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29" name="Line 29"/>
            <p:cNvSpPr>
              <a:spLocks noChangeShapeType="1"/>
            </p:cNvSpPr>
            <p:nvPr/>
          </p:nvSpPr>
          <p:spPr bwMode="auto">
            <a:xfrm flipH="1">
              <a:off x="1876" y="1622"/>
              <a:ext cx="11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30" name="Rectangle 30"/>
            <p:cNvSpPr>
              <a:spLocks noChangeArrowheads="1"/>
            </p:cNvSpPr>
            <p:nvPr/>
          </p:nvSpPr>
          <p:spPr bwMode="auto">
            <a:xfrm>
              <a:off x="1988" y="1412"/>
              <a:ext cx="88" cy="441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31" name="Line 31"/>
            <p:cNvSpPr>
              <a:spLocks noChangeShapeType="1"/>
            </p:cNvSpPr>
            <p:nvPr/>
          </p:nvSpPr>
          <p:spPr bwMode="auto">
            <a:xfrm flipH="1">
              <a:off x="2084" y="1716"/>
              <a:ext cx="12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32" name="Line 32"/>
            <p:cNvSpPr>
              <a:spLocks noChangeShapeType="1"/>
            </p:cNvSpPr>
            <p:nvPr/>
          </p:nvSpPr>
          <p:spPr bwMode="auto">
            <a:xfrm flipH="1">
              <a:off x="2645" y="1622"/>
              <a:ext cx="9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33" name="Rectangle 33"/>
            <p:cNvSpPr>
              <a:spLocks noChangeArrowheads="1"/>
            </p:cNvSpPr>
            <p:nvPr/>
          </p:nvSpPr>
          <p:spPr bwMode="auto">
            <a:xfrm>
              <a:off x="2549" y="1438"/>
              <a:ext cx="88" cy="436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34" name="Line 34"/>
            <p:cNvSpPr>
              <a:spLocks noChangeShapeType="1"/>
            </p:cNvSpPr>
            <p:nvPr/>
          </p:nvSpPr>
          <p:spPr bwMode="auto">
            <a:xfrm>
              <a:off x="2692" y="1622"/>
              <a:ext cx="1" cy="1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35" name="Line 35"/>
            <p:cNvSpPr>
              <a:spLocks noChangeShapeType="1"/>
            </p:cNvSpPr>
            <p:nvPr/>
          </p:nvSpPr>
          <p:spPr bwMode="auto">
            <a:xfrm flipH="1">
              <a:off x="2692" y="1809"/>
              <a:ext cx="37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36" name="Line 36"/>
            <p:cNvSpPr>
              <a:spLocks noChangeShapeType="1"/>
            </p:cNvSpPr>
            <p:nvPr/>
          </p:nvSpPr>
          <p:spPr bwMode="auto">
            <a:xfrm flipH="1">
              <a:off x="3019" y="1622"/>
              <a:ext cx="9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37" name="Line 37"/>
            <p:cNvSpPr>
              <a:spLocks noChangeShapeType="1"/>
            </p:cNvSpPr>
            <p:nvPr/>
          </p:nvSpPr>
          <p:spPr bwMode="auto">
            <a:xfrm>
              <a:off x="3066" y="1695"/>
              <a:ext cx="1" cy="11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38" name="Line 38"/>
            <p:cNvSpPr>
              <a:spLocks noChangeShapeType="1"/>
            </p:cNvSpPr>
            <p:nvPr/>
          </p:nvSpPr>
          <p:spPr bwMode="auto">
            <a:xfrm flipH="1">
              <a:off x="3066" y="1695"/>
              <a:ext cx="47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39" name="Rectangle 39"/>
            <p:cNvSpPr>
              <a:spLocks noChangeArrowheads="1"/>
            </p:cNvSpPr>
            <p:nvPr/>
          </p:nvSpPr>
          <p:spPr bwMode="auto">
            <a:xfrm>
              <a:off x="3110" y="1438"/>
              <a:ext cx="88" cy="436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40" name="Rectangle 40"/>
            <p:cNvSpPr>
              <a:spLocks noChangeArrowheads="1"/>
            </p:cNvSpPr>
            <p:nvPr/>
          </p:nvSpPr>
          <p:spPr bwMode="auto">
            <a:xfrm>
              <a:off x="1118" y="1263"/>
              <a:ext cx="213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CC 1</a:t>
              </a:r>
              <a:endParaRPr lang="en-US"/>
            </a:p>
          </p:txBody>
        </p:sp>
        <p:sp>
          <p:nvSpPr>
            <p:cNvPr id="409641" name="Rectangle 41"/>
            <p:cNvSpPr>
              <a:spLocks noChangeArrowheads="1"/>
            </p:cNvSpPr>
            <p:nvPr/>
          </p:nvSpPr>
          <p:spPr bwMode="auto">
            <a:xfrm>
              <a:off x="1658" y="1263"/>
              <a:ext cx="213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CC 2</a:t>
              </a:r>
              <a:endParaRPr lang="en-US"/>
            </a:p>
          </p:txBody>
        </p:sp>
        <p:sp>
          <p:nvSpPr>
            <p:cNvPr id="409642" name="Rectangle 42"/>
            <p:cNvSpPr>
              <a:spLocks noChangeArrowheads="1"/>
            </p:cNvSpPr>
            <p:nvPr/>
          </p:nvSpPr>
          <p:spPr bwMode="auto">
            <a:xfrm>
              <a:off x="2193" y="1263"/>
              <a:ext cx="213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CC 3</a:t>
              </a:r>
              <a:endParaRPr lang="en-US"/>
            </a:p>
          </p:txBody>
        </p:sp>
        <p:sp>
          <p:nvSpPr>
            <p:cNvPr id="409643" name="Rectangle 43"/>
            <p:cNvSpPr>
              <a:spLocks noChangeArrowheads="1"/>
            </p:cNvSpPr>
            <p:nvPr/>
          </p:nvSpPr>
          <p:spPr bwMode="auto">
            <a:xfrm>
              <a:off x="2733" y="1263"/>
              <a:ext cx="213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CC 4</a:t>
              </a:r>
              <a:endParaRPr lang="en-US"/>
            </a:p>
          </p:txBody>
        </p:sp>
        <p:sp>
          <p:nvSpPr>
            <p:cNvPr id="409644" name="Rectangle 44"/>
            <p:cNvSpPr>
              <a:spLocks noChangeArrowheads="1"/>
            </p:cNvSpPr>
            <p:nvPr/>
          </p:nvSpPr>
          <p:spPr bwMode="auto">
            <a:xfrm>
              <a:off x="3269" y="1263"/>
              <a:ext cx="213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CC 5</a:t>
              </a:r>
              <a:endParaRPr lang="en-US"/>
            </a:p>
          </p:txBody>
        </p:sp>
        <p:sp>
          <p:nvSpPr>
            <p:cNvPr id="409645" name="Rectangle 45"/>
            <p:cNvSpPr>
              <a:spLocks noChangeArrowheads="1"/>
            </p:cNvSpPr>
            <p:nvPr/>
          </p:nvSpPr>
          <p:spPr bwMode="auto">
            <a:xfrm>
              <a:off x="3856" y="1263"/>
              <a:ext cx="213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CC 6</a:t>
              </a:r>
              <a:endParaRPr lang="en-US"/>
            </a:p>
          </p:txBody>
        </p:sp>
        <p:sp>
          <p:nvSpPr>
            <p:cNvPr id="409646" name="Rectangle 46"/>
            <p:cNvSpPr>
              <a:spLocks noChangeArrowheads="1"/>
            </p:cNvSpPr>
            <p:nvPr/>
          </p:nvSpPr>
          <p:spPr bwMode="auto">
            <a:xfrm>
              <a:off x="4391" y="1263"/>
              <a:ext cx="213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CC 7</a:t>
              </a:r>
              <a:endParaRPr lang="en-US"/>
            </a:p>
          </p:txBody>
        </p:sp>
        <p:sp>
          <p:nvSpPr>
            <p:cNvPr id="409647" name="Rectangle 47"/>
            <p:cNvSpPr>
              <a:spLocks noChangeArrowheads="1"/>
            </p:cNvSpPr>
            <p:nvPr/>
          </p:nvSpPr>
          <p:spPr bwMode="auto">
            <a:xfrm>
              <a:off x="3299" y="2043"/>
              <a:ext cx="120" cy="234"/>
            </a:xfrm>
            <a:prstGeom prst="rect">
              <a:avLst/>
            </a:prstGeom>
            <a:solidFill>
              <a:srgbClr val="FF9966"/>
            </a:solidFill>
            <a:ln w="15875">
              <a:solidFill>
                <a:srgbClr val="FF99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48" name="Rectangle 48"/>
            <p:cNvSpPr>
              <a:spLocks noChangeArrowheads="1"/>
            </p:cNvSpPr>
            <p:nvPr/>
          </p:nvSpPr>
          <p:spPr bwMode="auto">
            <a:xfrm>
              <a:off x="2318" y="2043"/>
              <a:ext cx="120" cy="234"/>
            </a:xfrm>
            <a:prstGeom prst="rect">
              <a:avLst/>
            </a:prstGeom>
            <a:solidFill>
              <a:srgbClr val="FF9966"/>
            </a:solidFill>
            <a:ln w="15875">
              <a:solidFill>
                <a:srgbClr val="FF99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49" name="Rectangle 49"/>
            <p:cNvSpPr>
              <a:spLocks noChangeArrowheads="1"/>
            </p:cNvSpPr>
            <p:nvPr/>
          </p:nvSpPr>
          <p:spPr bwMode="auto">
            <a:xfrm>
              <a:off x="1757" y="2043"/>
              <a:ext cx="120" cy="234"/>
            </a:xfrm>
            <a:prstGeom prst="rect">
              <a:avLst/>
            </a:prstGeom>
            <a:solidFill>
              <a:srgbClr val="FF9966"/>
            </a:solidFill>
            <a:ln w="15875">
              <a:solidFill>
                <a:srgbClr val="FF99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50" name="Freeform 50"/>
            <p:cNvSpPr>
              <a:spLocks/>
            </p:cNvSpPr>
            <p:nvPr/>
          </p:nvSpPr>
          <p:spPr bwMode="auto">
            <a:xfrm>
              <a:off x="2759" y="1944"/>
              <a:ext cx="234" cy="4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6"/>
                </a:cxn>
                <a:cxn ang="0">
                  <a:pos x="47" y="213"/>
                </a:cxn>
                <a:cxn ang="0">
                  <a:pos x="0" y="260"/>
                </a:cxn>
                <a:cxn ang="0">
                  <a:pos x="0" y="421"/>
                </a:cxn>
                <a:cxn ang="0">
                  <a:pos x="234" y="307"/>
                </a:cxn>
                <a:cxn ang="0">
                  <a:pos x="234" y="120"/>
                </a:cxn>
                <a:cxn ang="0">
                  <a:pos x="0" y="0"/>
                </a:cxn>
              </a:cxnLst>
              <a:rect l="0" t="0" r="r" b="b"/>
              <a:pathLst>
                <a:path w="234" h="421">
                  <a:moveTo>
                    <a:pt x="0" y="0"/>
                  </a:moveTo>
                  <a:lnTo>
                    <a:pt x="0" y="166"/>
                  </a:lnTo>
                  <a:lnTo>
                    <a:pt x="47" y="213"/>
                  </a:lnTo>
                  <a:lnTo>
                    <a:pt x="0" y="260"/>
                  </a:lnTo>
                  <a:lnTo>
                    <a:pt x="0" y="421"/>
                  </a:lnTo>
                  <a:lnTo>
                    <a:pt x="234" y="307"/>
                  </a:lnTo>
                  <a:lnTo>
                    <a:pt x="234" y="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66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51" name="Rectangle 51"/>
            <p:cNvSpPr>
              <a:spLocks noChangeArrowheads="1"/>
            </p:cNvSpPr>
            <p:nvPr/>
          </p:nvSpPr>
          <p:spPr bwMode="auto">
            <a:xfrm>
              <a:off x="2206" y="2046"/>
              <a:ext cx="229" cy="22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52" name="Line 52"/>
            <p:cNvSpPr>
              <a:spLocks noChangeShapeType="1"/>
            </p:cNvSpPr>
            <p:nvPr/>
          </p:nvSpPr>
          <p:spPr bwMode="auto">
            <a:xfrm flipH="1">
              <a:off x="1876" y="2162"/>
              <a:ext cx="32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53" name="Line 53"/>
            <p:cNvSpPr>
              <a:spLocks noChangeShapeType="1"/>
            </p:cNvSpPr>
            <p:nvPr/>
          </p:nvSpPr>
          <p:spPr bwMode="auto">
            <a:xfrm flipH="1">
              <a:off x="2645" y="2256"/>
              <a:ext cx="9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54" name="Line 54"/>
            <p:cNvSpPr>
              <a:spLocks noChangeShapeType="1"/>
            </p:cNvSpPr>
            <p:nvPr/>
          </p:nvSpPr>
          <p:spPr bwMode="auto">
            <a:xfrm flipH="1">
              <a:off x="2645" y="2069"/>
              <a:ext cx="12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55" name="Line 55"/>
            <p:cNvSpPr>
              <a:spLocks noChangeShapeType="1"/>
            </p:cNvSpPr>
            <p:nvPr/>
          </p:nvSpPr>
          <p:spPr bwMode="auto">
            <a:xfrm flipH="1">
              <a:off x="2131" y="2090"/>
              <a:ext cx="7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56" name="Line 56"/>
            <p:cNvSpPr>
              <a:spLocks noChangeShapeType="1"/>
            </p:cNvSpPr>
            <p:nvPr/>
          </p:nvSpPr>
          <p:spPr bwMode="auto">
            <a:xfrm>
              <a:off x="2131" y="2090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57" name="Rectangle 57"/>
            <p:cNvSpPr>
              <a:spLocks noChangeArrowheads="1"/>
            </p:cNvSpPr>
            <p:nvPr/>
          </p:nvSpPr>
          <p:spPr bwMode="auto">
            <a:xfrm>
              <a:off x="1645" y="2046"/>
              <a:ext cx="229" cy="22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58" name="Rectangle 58"/>
            <p:cNvSpPr>
              <a:spLocks noChangeArrowheads="1"/>
            </p:cNvSpPr>
            <p:nvPr/>
          </p:nvSpPr>
          <p:spPr bwMode="auto">
            <a:xfrm>
              <a:off x="1731" y="2105"/>
              <a:ext cx="125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IM</a:t>
              </a:r>
              <a:endParaRPr lang="en-US"/>
            </a:p>
          </p:txBody>
        </p:sp>
        <p:sp>
          <p:nvSpPr>
            <p:cNvPr id="409659" name="Rectangle 59"/>
            <p:cNvSpPr>
              <a:spLocks noChangeArrowheads="1"/>
            </p:cNvSpPr>
            <p:nvPr/>
          </p:nvSpPr>
          <p:spPr bwMode="auto">
            <a:xfrm>
              <a:off x="2240" y="2105"/>
              <a:ext cx="208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REG</a:t>
              </a:r>
              <a:endParaRPr lang="en-US"/>
            </a:p>
          </p:txBody>
        </p:sp>
        <p:sp>
          <p:nvSpPr>
            <p:cNvPr id="409660" name="Rectangle 60"/>
            <p:cNvSpPr>
              <a:spLocks noChangeArrowheads="1"/>
            </p:cNvSpPr>
            <p:nvPr/>
          </p:nvSpPr>
          <p:spPr bwMode="auto">
            <a:xfrm>
              <a:off x="2817" y="2105"/>
              <a:ext cx="187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ALU</a:t>
              </a:r>
              <a:endParaRPr lang="en-US"/>
            </a:p>
          </p:txBody>
        </p:sp>
        <p:sp>
          <p:nvSpPr>
            <p:cNvPr id="409661" name="Rectangle 61"/>
            <p:cNvSpPr>
              <a:spLocks noChangeArrowheads="1"/>
            </p:cNvSpPr>
            <p:nvPr/>
          </p:nvSpPr>
          <p:spPr bwMode="auto">
            <a:xfrm>
              <a:off x="3302" y="2046"/>
              <a:ext cx="275" cy="22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62" name="Rectangle 62"/>
            <p:cNvSpPr>
              <a:spLocks noChangeArrowheads="1"/>
            </p:cNvSpPr>
            <p:nvPr/>
          </p:nvSpPr>
          <p:spPr bwMode="auto">
            <a:xfrm>
              <a:off x="3388" y="2105"/>
              <a:ext cx="161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DM</a:t>
              </a:r>
              <a:endParaRPr lang="en-US"/>
            </a:p>
          </p:txBody>
        </p:sp>
        <p:sp>
          <p:nvSpPr>
            <p:cNvPr id="409663" name="Rectangle 63"/>
            <p:cNvSpPr>
              <a:spLocks noChangeArrowheads="1"/>
            </p:cNvSpPr>
            <p:nvPr/>
          </p:nvSpPr>
          <p:spPr bwMode="auto">
            <a:xfrm>
              <a:off x="3864" y="2046"/>
              <a:ext cx="228" cy="22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64" name="Line 64"/>
            <p:cNvSpPr>
              <a:spLocks noChangeShapeType="1"/>
            </p:cNvSpPr>
            <p:nvPr/>
          </p:nvSpPr>
          <p:spPr bwMode="auto">
            <a:xfrm flipH="1">
              <a:off x="3767" y="2162"/>
              <a:ext cx="9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65" name="Rectangle 65"/>
            <p:cNvSpPr>
              <a:spLocks noChangeArrowheads="1"/>
            </p:cNvSpPr>
            <p:nvPr/>
          </p:nvSpPr>
          <p:spPr bwMode="auto">
            <a:xfrm>
              <a:off x="3897" y="2105"/>
              <a:ext cx="208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REG</a:t>
              </a:r>
              <a:endParaRPr lang="en-US"/>
            </a:p>
          </p:txBody>
        </p:sp>
        <p:sp>
          <p:nvSpPr>
            <p:cNvPr id="409666" name="Line 66"/>
            <p:cNvSpPr>
              <a:spLocks noChangeShapeType="1"/>
            </p:cNvSpPr>
            <p:nvPr/>
          </p:nvSpPr>
          <p:spPr bwMode="auto">
            <a:xfrm flipH="1">
              <a:off x="2998" y="2162"/>
              <a:ext cx="11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67" name="Rectangle 67"/>
            <p:cNvSpPr>
              <a:spLocks noChangeArrowheads="1"/>
            </p:cNvSpPr>
            <p:nvPr/>
          </p:nvSpPr>
          <p:spPr bwMode="auto">
            <a:xfrm>
              <a:off x="1988" y="1926"/>
              <a:ext cx="88" cy="441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68" name="Line 68"/>
            <p:cNvSpPr>
              <a:spLocks noChangeShapeType="1"/>
            </p:cNvSpPr>
            <p:nvPr/>
          </p:nvSpPr>
          <p:spPr bwMode="auto">
            <a:xfrm flipH="1">
              <a:off x="2437" y="2162"/>
              <a:ext cx="11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69" name="Rectangle 69"/>
            <p:cNvSpPr>
              <a:spLocks noChangeArrowheads="1"/>
            </p:cNvSpPr>
            <p:nvPr/>
          </p:nvSpPr>
          <p:spPr bwMode="auto">
            <a:xfrm>
              <a:off x="2549" y="1952"/>
              <a:ext cx="88" cy="436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70" name="Line 70"/>
            <p:cNvSpPr>
              <a:spLocks noChangeShapeType="1"/>
            </p:cNvSpPr>
            <p:nvPr/>
          </p:nvSpPr>
          <p:spPr bwMode="auto">
            <a:xfrm flipH="1">
              <a:off x="2645" y="2256"/>
              <a:ext cx="12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71" name="Line 71"/>
            <p:cNvSpPr>
              <a:spLocks noChangeShapeType="1"/>
            </p:cNvSpPr>
            <p:nvPr/>
          </p:nvSpPr>
          <p:spPr bwMode="auto">
            <a:xfrm flipH="1">
              <a:off x="3206" y="2162"/>
              <a:ext cx="9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72" name="Rectangle 72"/>
            <p:cNvSpPr>
              <a:spLocks noChangeArrowheads="1"/>
            </p:cNvSpPr>
            <p:nvPr/>
          </p:nvSpPr>
          <p:spPr bwMode="auto">
            <a:xfrm>
              <a:off x="3110" y="1952"/>
              <a:ext cx="88" cy="436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73" name="Line 73"/>
            <p:cNvSpPr>
              <a:spLocks noChangeShapeType="1"/>
            </p:cNvSpPr>
            <p:nvPr/>
          </p:nvSpPr>
          <p:spPr bwMode="auto">
            <a:xfrm>
              <a:off x="3253" y="2162"/>
              <a:ext cx="1" cy="1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74" name="Line 74"/>
            <p:cNvSpPr>
              <a:spLocks noChangeShapeType="1"/>
            </p:cNvSpPr>
            <p:nvPr/>
          </p:nvSpPr>
          <p:spPr bwMode="auto">
            <a:xfrm flipH="1">
              <a:off x="3253" y="2349"/>
              <a:ext cx="37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75" name="Line 75"/>
            <p:cNvSpPr>
              <a:spLocks noChangeShapeType="1"/>
            </p:cNvSpPr>
            <p:nvPr/>
          </p:nvSpPr>
          <p:spPr bwMode="auto">
            <a:xfrm flipH="1">
              <a:off x="3580" y="2162"/>
              <a:ext cx="9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76" name="Line 76"/>
            <p:cNvSpPr>
              <a:spLocks noChangeShapeType="1"/>
            </p:cNvSpPr>
            <p:nvPr/>
          </p:nvSpPr>
          <p:spPr bwMode="auto">
            <a:xfrm>
              <a:off x="3627" y="2230"/>
              <a:ext cx="1" cy="11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77" name="Line 77"/>
            <p:cNvSpPr>
              <a:spLocks noChangeShapeType="1"/>
            </p:cNvSpPr>
            <p:nvPr/>
          </p:nvSpPr>
          <p:spPr bwMode="auto">
            <a:xfrm flipH="1">
              <a:off x="3627" y="2230"/>
              <a:ext cx="47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78" name="Rectangle 78"/>
            <p:cNvSpPr>
              <a:spLocks noChangeArrowheads="1"/>
            </p:cNvSpPr>
            <p:nvPr/>
          </p:nvSpPr>
          <p:spPr bwMode="auto">
            <a:xfrm>
              <a:off x="3671" y="1973"/>
              <a:ext cx="88" cy="441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79" name="Rectangle 79"/>
            <p:cNvSpPr>
              <a:spLocks noChangeArrowheads="1"/>
            </p:cNvSpPr>
            <p:nvPr/>
          </p:nvSpPr>
          <p:spPr bwMode="auto">
            <a:xfrm>
              <a:off x="4422" y="2557"/>
              <a:ext cx="119" cy="234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rgbClr val="FFC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80" name="Rectangle 80"/>
            <p:cNvSpPr>
              <a:spLocks noChangeArrowheads="1"/>
            </p:cNvSpPr>
            <p:nvPr/>
          </p:nvSpPr>
          <p:spPr bwMode="auto">
            <a:xfrm>
              <a:off x="2879" y="2557"/>
              <a:ext cx="120" cy="234"/>
            </a:xfrm>
            <a:prstGeom prst="rect">
              <a:avLst/>
            </a:prstGeom>
            <a:solidFill>
              <a:srgbClr val="FF9966"/>
            </a:solidFill>
            <a:ln w="15875">
              <a:solidFill>
                <a:srgbClr val="FF99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81" name="Rectangle 81"/>
            <p:cNvSpPr>
              <a:spLocks noChangeArrowheads="1"/>
            </p:cNvSpPr>
            <p:nvPr/>
          </p:nvSpPr>
          <p:spPr bwMode="auto">
            <a:xfrm>
              <a:off x="2318" y="2557"/>
              <a:ext cx="120" cy="234"/>
            </a:xfrm>
            <a:prstGeom prst="rect">
              <a:avLst/>
            </a:prstGeom>
            <a:solidFill>
              <a:srgbClr val="FF9966"/>
            </a:solidFill>
            <a:ln w="15875">
              <a:solidFill>
                <a:srgbClr val="FF99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82" name="Freeform 82"/>
            <p:cNvSpPr>
              <a:spLocks/>
            </p:cNvSpPr>
            <p:nvPr/>
          </p:nvSpPr>
          <p:spPr bwMode="auto">
            <a:xfrm>
              <a:off x="3320" y="2459"/>
              <a:ext cx="234" cy="4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6"/>
                </a:cxn>
                <a:cxn ang="0">
                  <a:pos x="47" y="213"/>
                </a:cxn>
                <a:cxn ang="0">
                  <a:pos x="0" y="259"/>
                </a:cxn>
                <a:cxn ang="0">
                  <a:pos x="0" y="420"/>
                </a:cxn>
                <a:cxn ang="0">
                  <a:pos x="234" y="306"/>
                </a:cxn>
                <a:cxn ang="0">
                  <a:pos x="234" y="119"/>
                </a:cxn>
                <a:cxn ang="0">
                  <a:pos x="0" y="0"/>
                </a:cxn>
              </a:cxnLst>
              <a:rect l="0" t="0" r="r" b="b"/>
              <a:pathLst>
                <a:path w="234" h="420">
                  <a:moveTo>
                    <a:pt x="0" y="0"/>
                  </a:moveTo>
                  <a:lnTo>
                    <a:pt x="0" y="166"/>
                  </a:lnTo>
                  <a:lnTo>
                    <a:pt x="47" y="213"/>
                  </a:lnTo>
                  <a:lnTo>
                    <a:pt x="0" y="259"/>
                  </a:lnTo>
                  <a:lnTo>
                    <a:pt x="0" y="420"/>
                  </a:lnTo>
                  <a:lnTo>
                    <a:pt x="234" y="306"/>
                  </a:lnTo>
                  <a:lnTo>
                    <a:pt x="234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66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83" name="Rectangle 83"/>
            <p:cNvSpPr>
              <a:spLocks noChangeArrowheads="1"/>
            </p:cNvSpPr>
            <p:nvPr/>
          </p:nvSpPr>
          <p:spPr bwMode="auto">
            <a:xfrm>
              <a:off x="2767" y="2560"/>
              <a:ext cx="229" cy="22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84" name="Line 84"/>
            <p:cNvSpPr>
              <a:spLocks noChangeShapeType="1"/>
            </p:cNvSpPr>
            <p:nvPr/>
          </p:nvSpPr>
          <p:spPr bwMode="auto">
            <a:xfrm flipH="1">
              <a:off x="2437" y="2677"/>
              <a:ext cx="32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85" name="Line 85"/>
            <p:cNvSpPr>
              <a:spLocks noChangeShapeType="1"/>
            </p:cNvSpPr>
            <p:nvPr/>
          </p:nvSpPr>
          <p:spPr bwMode="auto">
            <a:xfrm flipH="1">
              <a:off x="3206" y="2770"/>
              <a:ext cx="9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86" name="Line 86"/>
            <p:cNvSpPr>
              <a:spLocks noChangeShapeType="1"/>
            </p:cNvSpPr>
            <p:nvPr/>
          </p:nvSpPr>
          <p:spPr bwMode="auto">
            <a:xfrm flipH="1">
              <a:off x="3206" y="2583"/>
              <a:ext cx="12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87" name="Line 87"/>
            <p:cNvSpPr>
              <a:spLocks noChangeShapeType="1"/>
            </p:cNvSpPr>
            <p:nvPr/>
          </p:nvSpPr>
          <p:spPr bwMode="auto">
            <a:xfrm flipH="1">
              <a:off x="2692" y="2604"/>
              <a:ext cx="7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88" name="Line 88"/>
            <p:cNvSpPr>
              <a:spLocks noChangeShapeType="1"/>
            </p:cNvSpPr>
            <p:nvPr/>
          </p:nvSpPr>
          <p:spPr bwMode="auto">
            <a:xfrm>
              <a:off x="2692" y="2604"/>
              <a:ext cx="1" cy="7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89" name="Rectangle 89"/>
            <p:cNvSpPr>
              <a:spLocks noChangeArrowheads="1"/>
            </p:cNvSpPr>
            <p:nvPr/>
          </p:nvSpPr>
          <p:spPr bwMode="auto">
            <a:xfrm>
              <a:off x="2206" y="2560"/>
              <a:ext cx="229" cy="22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90" name="Rectangle 90"/>
            <p:cNvSpPr>
              <a:spLocks noChangeArrowheads="1"/>
            </p:cNvSpPr>
            <p:nvPr/>
          </p:nvSpPr>
          <p:spPr bwMode="auto">
            <a:xfrm>
              <a:off x="2292" y="2619"/>
              <a:ext cx="125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IM</a:t>
              </a:r>
              <a:endParaRPr lang="en-US"/>
            </a:p>
          </p:txBody>
        </p:sp>
        <p:sp>
          <p:nvSpPr>
            <p:cNvPr id="409691" name="Rectangle 91"/>
            <p:cNvSpPr>
              <a:spLocks noChangeArrowheads="1"/>
            </p:cNvSpPr>
            <p:nvPr/>
          </p:nvSpPr>
          <p:spPr bwMode="auto">
            <a:xfrm>
              <a:off x="2801" y="2619"/>
              <a:ext cx="208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REG</a:t>
              </a:r>
              <a:endParaRPr lang="en-US"/>
            </a:p>
          </p:txBody>
        </p:sp>
        <p:sp>
          <p:nvSpPr>
            <p:cNvPr id="409692" name="Rectangle 92"/>
            <p:cNvSpPr>
              <a:spLocks noChangeArrowheads="1"/>
            </p:cNvSpPr>
            <p:nvPr/>
          </p:nvSpPr>
          <p:spPr bwMode="auto">
            <a:xfrm>
              <a:off x="3378" y="2619"/>
              <a:ext cx="187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ALU</a:t>
              </a:r>
              <a:endParaRPr lang="en-US"/>
            </a:p>
          </p:txBody>
        </p:sp>
        <p:sp>
          <p:nvSpPr>
            <p:cNvPr id="409693" name="Rectangle 93"/>
            <p:cNvSpPr>
              <a:spLocks noChangeArrowheads="1"/>
            </p:cNvSpPr>
            <p:nvPr/>
          </p:nvSpPr>
          <p:spPr bwMode="auto">
            <a:xfrm>
              <a:off x="3864" y="2560"/>
              <a:ext cx="274" cy="22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94" name="Rectangle 94"/>
            <p:cNvSpPr>
              <a:spLocks noChangeArrowheads="1"/>
            </p:cNvSpPr>
            <p:nvPr/>
          </p:nvSpPr>
          <p:spPr bwMode="auto">
            <a:xfrm>
              <a:off x="3949" y="2619"/>
              <a:ext cx="161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DM</a:t>
              </a:r>
              <a:endParaRPr lang="en-US"/>
            </a:p>
          </p:txBody>
        </p:sp>
        <p:sp>
          <p:nvSpPr>
            <p:cNvPr id="409695" name="Rectangle 95"/>
            <p:cNvSpPr>
              <a:spLocks noChangeArrowheads="1"/>
            </p:cNvSpPr>
            <p:nvPr/>
          </p:nvSpPr>
          <p:spPr bwMode="auto">
            <a:xfrm>
              <a:off x="4425" y="2560"/>
              <a:ext cx="228" cy="22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96" name="Line 96"/>
            <p:cNvSpPr>
              <a:spLocks noChangeShapeType="1"/>
            </p:cNvSpPr>
            <p:nvPr/>
          </p:nvSpPr>
          <p:spPr bwMode="auto">
            <a:xfrm flipH="1">
              <a:off x="4328" y="2677"/>
              <a:ext cx="9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97" name="Rectangle 97"/>
            <p:cNvSpPr>
              <a:spLocks noChangeArrowheads="1"/>
            </p:cNvSpPr>
            <p:nvPr/>
          </p:nvSpPr>
          <p:spPr bwMode="auto">
            <a:xfrm>
              <a:off x="4458" y="2619"/>
              <a:ext cx="208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REG</a:t>
              </a:r>
              <a:endParaRPr lang="en-US"/>
            </a:p>
          </p:txBody>
        </p:sp>
        <p:sp>
          <p:nvSpPr>
            <p:cNvPr id="409698" name="Line 98"/>
            <p:cNvSpPr>
              <a:spLocks noChangeShapeType="1"/>
            </p:cNvSpPr>
            <p:nvPr/>
          </p:nvSpPr>
          <p:spPr bwMode="auto">
            <a:xfrm flipH="1">
              <a:off x="3559" y="2677"/>
              <a:ext cx="11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99" name="Rectangle 99"/>
            <p:cNvSpPr>
              <a:spLocks noChangeArrowheads="1"/>
            </p:cNvSpPr>
            <p:nvPr/>
          </p:nvSpPr>
          <p:spPr bwMode="auto">
            <a:xfrm>
              <a:off x="2549" y="2441"/>
              <a:ext cx="88" cy="441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00" name="Line 100"/>
            <p:cNvSpPr>
              <a:spLocks noChangeShapeType="1"/>
            </p:cNvSpPr>
            <p:nvPr/>
          </p:nvSpPr>
          <p:spPr bwMode="auto">
            <a:xfrm flipH="1">
              <a:off x="2998" y="2677"/>
              <a:ext cx="11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01" name="Rectangle 101"/>
            <p:cNvSpPr>
              <a:spLocks noChangeArrowheads="1"/>
            </p:cNvSpPr>
            <p:nvPr/>
          </p:nvSpPr>
          <p:spPr bwMode="auto">
            <a:xfrm>
              <a:off x="3110" y="2467"/>
              <a:ext cx="88" cy="436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02" name="Line 102"/>
            <p:cNvSpPr>
              <a:spLocks noChangeShapeType="1"/>
            </p:cNvSpPr>
            <p:nvPr/>
          </p:nvSpPr>
          <p:spPr bwMode="auto">
            <a:xfrm flipH="1">
              <a:off x="3206" y="2770"/>
              <a:ext cx="12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03" name="Line 103"/>
            <p:cNvSpPr>
              <a:spLocks noChangeShapeType="1"/>
            </p:cNvSpPr>
            <p:nvPr/>
          </p:nvSpPr>
          <p:spPr bwMode="auto">
            <a:xfrm flipH="1">
              <a:off x="3767" y="2677"/>
              <a:ext cx="9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04" name="Rectangle 104"/>
            <p:cNvSpPr>
              <a:spLocks noChangeArrowheads="1"/>
            </p:cNvSpPr>
            <p:nvPr/>
          </p:nvSpPr>
          <p:spPr bwMode="auto">
            <a:xfrm>
              <a:off x="3671" y="2467"/>
              <a:ext cx="88" cy="436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05" name="Line 105"/>
            <p:cNvSpPr>
              <a:spLocks noChangeShapeType="1"/>
            </p:cNvSpPr>
            <p:nvPr/>
          </p:nvSpPr>
          <p:spPr bwMode="auto">
            <a:xfrm>
              <a:off x="3814" y="2677"/>
              <a:ext cx="1" cy="1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06" name="Line 106"/>
            <p:cNvSpPr>
              <a:spLocks noChangeShapeType="1"/>
            </p:cNvSpPr>
            <p:nvPr/>
          </p:nvSpPr>
          <p:spPr bwMode="auto">
            <a:xfrm flipH="1">
              <a:off x="3814" y="2864"/>
              <a:ext cx="37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07" name="Line 107"/>
            <p:cNvSpPr>
              <a:spLocks noChangeShapeType="1"/>
            </p:cNvSpPr>
            <p:nvPr/>
          </p:nvSpPr>
          <p:spPr bwMode="auto">
            <a:xfrm flipH="1">
              <a:off x="4141" y="2677"/>
              <a:ext cx="9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08" name="Line 108"/>
            <p:cNvSpPr>
              <a:spLocks noChangeShapeType="1"/>
            </p:cNvSpPr>
            <p:nvPr/>
          </p:nvSpPr>
          <p:spPr bwMode="auto">
            <a:xfrm>
              <a:off x="4188" y="2744"/>
              <a:ext cx="1" cy="12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09" name="Line 109"/>
            <p:cNvSpPr>
              <a:spLocks noChangeShapeType="1"/>
            </p:cNvSpPr>
            <p:nvPr/>
          </p:nvSpPr>
          <p:spPr bwMode="auto">
            <a:xfrm flipH="1">
              <a:off x="4188" y="2744"/>
              <a:ext cx="47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10" name="Rectangle 110"/>
            <p:cNvSpPr>
              <a:spLocks noChangeArrowheads="1"/>
            </p:cNvSpPr>
            <p:nvPr/>
          </p:nvSpPr>
          <p:spPr bwMode="auto">
            <a:xfrm>
              <a:off x="4232" y="2487"/>
              <a:ext cx="88" cy="441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11" name="Rectangle 111"/>
            <p:cNvSpPr>
              <a:spLocks noChangeArrowheads="1"/>
            </p:cNvSpPr>
            <p:nvPr/>
          </p:nvSpPr>
          <p:spPr bwMode="auto">
            <a:xfrm>
              <a:off x="144" y="3103"/>
              <a:ext cx="213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Arial" charset="0"/>
                </a:rPr>
                <a:t>sub</a:t>
              </a:r>
              <a:endParaRPr lang="en-US" dirty="0"/>
            </a:p>
          </p:txBody>
        </p:sp>
        <p:sp>
          <p:nvSpPr>
            <p:cNvPr id="409712" name="Rectangle 112"/>
            <p:cNvSpPr>
              <a:spLocks noChangeArrowheads="1"/>
            </p:cNvSpPr>
            <p:nvPr/>
          </p:nvSpPr>
          <p:spPr bwMode="auto">
            <a:xfrm>
              <a:off x="411" y="3103"/>
              <a:ext cx="60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Arial" charset="0"/>
                </a:rPr>
                <a:t> $t8, $t9, $t10</a:t>
              </a:r>
              <a:endParaRPr lang="en-US" dirty="0"/>
            </a:p>
          </p:txBody>
        </p:sp>
        <p:sp>
          <p:nvSpPr>
            <p:cNvPr id="409713" name="Rectangle 113"/>
            <p:cNvSpPr>
              <a:spLocks noChangeArrowheads="1"/>
            </p:cNvSpPr>
            <p:nvPr/>
          </p:nvSpPr>
          <p:spPr bwMode="auto">
            <a:xfrm>
              <a:off x="4983" y="3071"/>
              <a:ext cx="119" cy="235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rgbClr val="FFC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14" name="Rectangle 114"/>
            <p:cNvSpPr>
              <a:spLocks noChangeArrowheads="1"/>
            </p:cNvSpPr>
            <p:nvPr/>
          </p:nvSpPr>
          <p:spPr bwMode="auto">
            <a:xfrm>
              <a:off x="3440" y="3071"/>
              <a:ext cx="120" cy="235"/>
            </a:xfrm>
            <a:prstGeom prst="rect">
              <a:avLst/>
            </a:prstGeom>
            <a:solidFill>
              <a:srgbClr val="FF9966"/>
            </a:solidFill>
            <a:ln w="15875">
              <a:solidFill>
                <a:srgbClr val="FF99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15" name="Rectangle 115"/>
            <p:cNvSpPr>
              <a:spLocks noChangeArrowheads="1"/>
            </p:cNvSpPr>
            <p:nvPr/>
          </p:nvSpPr>
          <p:spPr bwMode="auto">
            <a:xfrm>
              <a:off x="2879" y="3071"/>
              <a:ext cx="120" cy="235"/>
            </a:xfrm>
            <a:prstGeom prst="rect">
              <a:avLst/>
            </a:prstGeom>
            <a:solidFill>
              <a:srgbClr val="FF9966"/>
            </a:solidFill>
            <a:ln w="15875">
              <a:solidFill>
                <a:srgbClr val="FF99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16" name="Freeform 116"/>
            <p:cNvSpPr>
              <a:spLocks/>
            </p:cNvSpPr>
            <p:nvPr/>
          </p:nvSpPr>
          <p:spPr bwMode="auto">
            <a:xfrm>
              <a:off x="3881" y="2973"/>
              <a:ext cx="234" cy="4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6"/>
                </a:cxn>
                <a:cxn ang="0">
                  <a:pos x="47" y="213"/>
                </a:cxn>
                <a:cxn ang="0">
                  <a:pos x="0" y="260"/>
                </a:cxn>
                <a:cxn ang="0">
                  <a:pos x="0" y="421"/>
                </a:cxn>
                <a:cxn ang="0">
                  <a:pos x="234" y="306"/>
                </a:cxn>
                <a:cxn ang="0">
                  <a:pos x="234" y="119"/>
                </a:cxn>
                <a:cxn ang="0">
                  <a:pos x="0" y="0"/>
                </a:cxn>
              </a:cxnLst>
              <a:rect l="0" t="0" r="r" b="b"/>
              <a:pathLst>
                <a:path w="234" h="421">
                  <a:moveTo>
                    <a:pt x="0" y="0"/>
                  </a:moveTo>
                  <a:lnTo>
                    <a:pt x="0" y="166"/>
                  </a:lnTo>
                  <a:lnTo>
                    <a:pt x="47" y="213"/>
                  </a:lnTo>
                  <a:lnTo>
                    <a:pt x="0" y="260"/>
                  </a:lnTo>
                  <a:lnTo>
                    <a:pt x="0" y="421"/>
                  </a:lnTo>
                  <a:lnTo>
                    <a:pt x="234" y="306"/>
                  </a:lnTo>
                  <a:lnTo>
                    <a:pt x="234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66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17" name="Rectangle 117"/>
            <p:cNvSpPr>
              <a:spLocks noChangeArrowheads="1"/>
            </p:cNvSpPr>
            <p:nvPr/>
          </p:nvSpPr>
          <p:spPr bwMode="auto">
            <a:xfrm>
              <a:off x="3328" y="3074"/>
              <a:ext cx="229" cy="22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18" name="Line 118"/>
            <p:cNvSpPr>
              <a:spLocks noChangeShapeType="1"/>
            </p:cNvSpPr>
            <p:nvPr/>
          </p:nvSpPr>
          <p:spPr bwMode="auto">
            <a:xfrm flipH="1">
              <a:off x="2998" y="3191"/>
              <a:ext cx="32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19" name="Line 119"/>
            <p:cNvSpPr>
              <a:spLocks noChangeShapeType="1"/>
            </p:cNvSpPr>
            <p:nvPr/>
          </p:nvSpPr>
          <p:spPr bwMode="auto">
            <a:xfrm flipH="1">
              <a:off x="3767" y="3285"/>
              <a:ext cx="9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20" name="Line 120"/>
            <p:cNvSpPr>
              <a:spLocks noChangeShapeType="1"/>
            </p:cNvSpPr>
            <p:nvPr/>
          </p:nvSpPr>
          <p:spPr bwMode="auto">
            <a:xfrm flipH="1">
              <a:off x="3767" y="3098"/>
              <a:ext cx="12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21" name="Line 121"/>
            <p:cNvSpPr>
              <a:spLocks noChangeShapeType="1"/>
            </p:cNvSpPr>
            <p:nvPr/>
          </p:nvSpPr>
          <p:spPr bwMode="auto">
            <a:xfrm flipH="1">
              <a:off x="3253" y="3118"/>
              <a:ext cx="7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22" name="Line 122"/>
            <p:cNvSpPr>
              <a:spLocks noChangeShapeType="1"/>
            </p:cNvSpPr>
            <p:nvPr/>
          </p:nvSpPr>
          <p:spPr bwMode="auto">
            <a:xfrm>
              <a:off x="3253" y="3118"/>
              <a:ext cx="1" cy="7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23" name="Rectangle 123"/>
            <p:cNvSpPr>
              <a:spLocks noChangeArrowheads="1"/>
            </p:cNvSpPr>
            <p:nvPr/>
          </p:nvSpPr>
          <p:spPr bwMode="auto">
            <a:xfrm>
              <a:off x="2767" y="3074"/>
              <a:ext cx="229" cy="22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24" name="Rectangle 124"/>
            <p:cNvSpPr>
              <a:spLocks noChangeArrowheads="1"/>
            </p:cNvSpPr>
            <p:nvPr/>
          </p:nvSpPr>
          <p:spPr bwMode="auto">
            <a:xfrm>
              <a:off x="2853" y="3133"/>
              <a:ext cx="125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IM</a:t>
              </a:r>
              <a:endParaRPr lang="en-US"/>
            </a:p>
          </p:txBody>
        </p:sp>
        <p:sp>
          <p:nvSpPr>
            <p:cNvPr id="409725" name="Rectangle 125"/>
            <p:cNvSpPr>
              <a:spLocks noChangeArrowheads="1"/>
            </p:cNvSpPr>
            <p:nvPr/>
          </p:nvSpPr>
          <p:spPr bwMode="auto">
            <a:xfrm>
              <a:off x="3362" y="3133"/>
              <a:ext cx="208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REG</a:t>
              </a:r>
              <a:endParaRPr lang="en-US"/>
            </a:p>
          </p:txBody>
        </p:sp>
        <p:sp>
          <p:nvSpPr>
            <p:cNvPr id="409726" name="Rectangle 126"/>
            <p:cNvSpPr>
              <a:spLocks noChangeArrowheads="1"/>
            </p:cNvSpPr>
            <p:nvPr/>
          </p:nvSpPr>
          <p:spPr bwMode="auto">
            <a:xfrm>
              <a:off x="3939" y="3133"/>
              <a:ext cx="187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ALU</a:t>
              </a:r>
              <a:endParaRPr lang="en-US"/>
            </a:p>
          </p:txBody>
        </p:sp>
        <p:sp>
          <p:nvSpPr>
            <p:cNvPr id="409727" name="Rectangle 127"/>
            <p:cNvSpPr>
              <a:spLocks noChangeArrowheads="1"/>
            </p:cNvSpPr>
            <p:nvPr/>
          </p:nvSpPr>
          <p:spPr bwMode="auto">
            <a:xfrm>
              <a:off x="4425" y="3074"/>
              <a:ext cx="274" cy="22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28" name="Rectangle 128"/>
            <p:cNvSpPr>
              <a:spLocks noChangeArrowheads="1"/>
            </p:cNvSpPr>
            <p:nvPr/>
          </p:nvSpPr>
          <p:spPr bwMode="auto">
            <a:xfrm>
              <a:off x="4510" y="3133"/>
              <a:ext cx="161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DM</a:t>
              </a:r>
              <a:endParaRPr lang="en-US"/>
            </a:p>
          </p:txBody>
        </p:sp>
        <p:sp>
          <p:nvSpPr>
            <p:cNvPr id="409729" name="Rectangle 129"/>
            <p:cNvSpPr>
              <a:spLocks noChangeArrowheads="1"/>
            </p:cNvSpPr>
            <p:nvPr/>
          </p:nvSpPr>
          <p:spPr bwMode="auto">
            <a:xfrm>
              <a:off x="4986" y="3074"/>
              <a:ext cx="228" cy="22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30" name="Line 130"/>
            <p:cNvSpPr>
              <a:spLocks noChangeShapeType="1"/>
            </p:cNvSpPr>
            <p:nvPr/>
          </p:nvSpPr>
          <p:spPr bwMode="auto">
            <a:xfrm flipH="1">
              <a:off x="4889" y="3191"/>
              <a:ext cx="9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31" name="Rectangle 131"/>
            <p:cNvSpPr>
              <a:spLocks noChangeArrowheads="1"/>
            </p:cNvSpPr>
            <p:nvPr/>
          </p:nvSpPr>
          <p:spPr bwMode="auto">
            <a:xfrm>
              <a:off x="5019" y="3133"/>
              <a:ext cx="208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REG</a:t>
              </a:r>
              <a:endParaRPr lang="en-US"/>
            </a:p>
          </p:txBody>
        </p:sp>
        <p:sp>
          <p:nvSpPr>
            <p:cNvPr id="409732" name="Line 132"/>
            <p:cNvSpPr>
              <a:spLocks noChangeShapeType="1"/>
            </p:cNvSpPr>
            <p:nvPr/>
          </p:nvSpPr>
          <p:spPr bwMode="auto">
            <a:xfrm flipH="1">
              <a:off x="4120" y="3191"/>
              <a:ext cx="11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33" name="Rectangle 133"/>
            <p:cNvSpPr>
              <a:spLocks noChangeArrowheads="1"/>
            </p:cNvSpPr>
            <p:nvPr/>
          </p:nvSpPr>
          <p:spPr bwMode="auto">
            <a:xfrm>
              <a:off x="3110" y="2955"/>
              <a:ext cx="88" cy="441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34" name="Line 134"/>
            <p:cNvSpPr>
              <a:spLocks noChangeShapeType="1"/>
            </p:cNvSpPr>
            <p:nvPr/>
          </p:nvSpPr>
          <p:spPr bwMode="auto">
            <a:xfrm flipH="1">
              <a:off x="3559" y="3191"/>
              <a:ext cx="11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35" name="Rectangle 135"/>
            <p:cNvSpPr>
              <a:spLocks noChangeArrowheads="1"/>
            </p:cNvSpPr>
            <p:nvPr/>
          </p:nvSpPr>
          <p:spPr bwMode="auto">
            <a:xfrm>
              <a:off x="3671" y="2981"/>
              <a:ext cx="88" cy="436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36" name="Line 136"/>
            <p:cNvSpPr>
              <a:spLocks noChangeShapeType="1"/>
            </p:cNvSpPr>
            <p:nvPr/>
          </p:nvSpPr>
          <p:spPr bwMode="auto">
            <a:xfrm flipH="1">
              <a:off x="3767" y="3285"/>
              <a:ext cx="12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37" name="Line 137"/>
            <p:cNvSpPr>
              <a:spLocks noChangeShapeType="1"/>
            </p:cNvSpPr>
            <p:nvPr/>
          </p:nvSpPr>
          <p:spPr bwMode="auto">
            <a:xfrm flipH="1">
              <a:off x="4328" y="3191"/>
              <a:ext cx="9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38" name="Rectangle 138"/>
            <p:cNvSpPr>
              <a:spLocks noChangeArrowheads="1"/>
            </p:cNvSpPr>
            <p:nvPr/>
          </p:nvSpPr>
          <p:spPr bwMode="auto">
            <a:xfrm>
              <a:off x="4232" y="2981"/>
              <a:ext cx="88" cy="436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39" name="Line 139"/>
            <p:cNvSpPr>
              <a:spLocks noChangeShapeType="1"/>
            </p:cNvSpPr>
            <p:nvPr/>
          </p:nvSpPr>
          <p:spPr bwMode="auto">
            <a:xfrm>
              <a:off x="4375" y="3191"/>
              <a:ext cx="1" cy="1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40" name="Line 140"/>
            <p:cNvSpPr>
              <a:spLocks noChangeShapeType="1"/>
            </p:cNvSpPr>
            <p:nvPr/>
          </p:nvSpPr>
          <p:spPr bwMode="auto">
            <a:xfrm flipH="1">
              <a:off x="4375" y="3378"/>
              <a:ext cx="37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41" name="Line 141"/>
            <p:cNvSpPr>
              <a:spLocks noChangeShapeType="1"/>
            </p:cNvSpPr>
            <p:nvPr/>
          </p:nvSpPr>
          <p:spPr bwMode="auto">
            <a:xfrm flipH="1">
              <a:off x="4702" y="3191"/>
              <a:ext cx="9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42" name="Line 142"/>
            <p:cNvSpPr>
              <a:spLocks noChangeShapeType="1"/>
            </p:cNvSpPr>
            <p:nvPr/>
          </p:nvSpPr>
          <p:spPr bwMode="auto">
            <a:xfrm>
              <a:off x="4749" y="3259"/>
              <a:ext cx="1" cy="11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43" name="Line 143"/>
            <p:cNvSpPr>
              <a:spLocks noChangeShapeType="1"/>
            </p:cNvSpPr>
            <p:nvPr/>
          </p:nvSpPr>
          <p:spPr bwMode="auto">
            <a:xfrm flipH="1">
              <a:off x="4749" y="3259"/>
              <a:ext cx="47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44" name="Rectangle 144"/>
            <p:cNvSpPr>
              <a:spLocks noChangeArrowheads="1"/>
            </p:cNvSpPr>
            <p:nvPr/>
          </p:nvSpPr>
          <p:spPr bwMode="auto">
            <a:xfrm>
              <a:off x="4793" y="3002"/>
              <a:ext cx="88" cy="441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45" name="Rectangle 145"/>
            <p:cNvSpPr>
              <a:spLocks noChangeArrowheads="1"/>
            </p:cNvSpPr>
            <p:nvPr/>
          </p:nvSpPr>
          <p:spPr bwMode="auto">
            <a:xfrm>
              <a:off x="5045" y="1263"/>
              <a:ext cx="213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CC 8</a:t>
              </a:r>
              <a:endParaRPr lang="en-US"/>
            </a:p>
          </p:txBody>
        </p:sp>
      </p:grpSp>
      <p:sp>
        <p:nvSpPr>
          <p:cNvPr id="409747" name="Text Box 147"/>
          <p:cNvSpPr txBox="1">
            <a:spLocks noChangeArrowheads="1"/>
          </p:cNvSpPr>
          <p:nvPr/>
        </p:nvSpPr>
        <p:spPr bwMode="auto">
          <a:xfrm>
            <a:off x="6629400" y="2071688"/>
            <a:ext cx="1092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Time axis</a:t>
            </a:r>
          </a:p>
        </p:txBody>
      </p:sp>
      <p:sp>
        <p:nvSpPr>
          <p:cNvPr id="409748" name="Line 148"/>
          <p:cNvSpPr>
            <a:spLocks noChangeShapeType="1"/>
          </p:cNvSpPr>
          <p:nvPr/>
        </p:nvSpPr>
        <p:spPr bwMode="auto">
          <a:xfrm>
            <a:off x="7696200" y="228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288" y="1447800"/>
            <a:ext cx="7580312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One significant difference in the execution of an R-type instruction between </a:t>
            </a:r>
            <a:r>
              <a:rPr lang="en-US" sz="2000" dirty="0" smtClean="0"/>
              <a:t>multi-cycle </a:t>
            </a:r>
            <a:r>
              <a:rPr lang="en-US" sz="2000" dirty="0"/>
              <a:t>and pipelined implementations: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register write-back for the R-type instruction is the 5</a:t>
            </a:r>
            <a:r>
              <a:rPr lang="en-US" sz="1800" baseline="30000" dirty="0"/>
              <a:t>th</a:t>
            </a:r>
            <a:r>
              <a:rPr lang="en-US" sz="1800" dirty="0"/>
              <a:t> (the last write-back)  pipeline stage vs. the 4</a:t>
            </a:r>
            <a:r>
              <a:rPr lang="en-US" sz="1800" baseline="30000" dirty="0"/>
              <a:t>th</a:t>
            </a:r>
            <a:r>
              <a:rPr lang="en-US" sz="1800" dirty="0"/>
              <a:t> stage for the </a:t>
            </a:r>
            <a:r>
              <a:rPr lang="en-US" sz="1800" dirty="0" smtClean="0"/>
              <a:t>multi-cycle </a:t>
            </a:r>
            <a:r>
              <a:rPr lang="en-US" sz="1800" dirty="0"/>
              <a:t>implementation. </a:t>
            </a:r>
            <a:r>
              <a:rPr lang="en-US" sz="1800" i="1" dirty="0"/>
              <a:t>Why?</a:t>
            </a:r>
            <a:r>
              <a:rPr lang="en-US" sz="1800" dirty="0"/>
              <a:t> 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think of </a:t>
            </a:r>
            <a:r>
              <a:rPr lang="en-US" sz="1800" i="1" dirty="0"/>
              <a:t>structural hazards</a:t>
            </a:r>
            <a:r>
              <a:rPr lang="en-US" sz="1800" dirty="0"/>
              <a:t> when writing to the register file…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Worth repeating: the </a:t>
            </a:r>
            <a:r>
              <a:rPr lang="en-US" sz="2000" i="1" dirty="0"/>
              <a:t>essential difference</a:t>
            </a:r>
            <a:r>
              <a:rPr lang="en-US" sz="2000" dirty="0"/>
              <a:t> between the pipeline and </a:t>
            </a:r>
            <a:r>
              <a:rPr lang="en-US" sz="2000" dirty="0" smtClean="0"/>
              <a:t>multi-cycle </a:t>
            </a:r>
            <a:r>
              <a:rPr lang="en-US" sz="2000" dirty="0"/>
              <a:t>implementations is the insertion of pipeline registers to </a:t>
            </a:r>
            <a:r>
              <a:rPr lang="en-US" sz="2000" i="1" dirty="0"/>
              <a:t>decouple the 5 stages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 CPI of an </a:t>
            </a:r>
            <a:r>
              <a:rPr lang="en-US" sz="2000" i="1" dirty="0"/>
              <a:t>ideal pipeline</a:t>
            </a:r>
            <a:r>
              <a:rPr lang="en-US" sz="2000" dirty="0"/>
              <a:t> (no stalls) is 1. </a:t>
            </a:r>
            <a:r>
              <a:rPr lang="en-US" sz="2000" i="1" dirty="0"/>
              <a:t>Why</a:t>
            </a:r>
            <a:r>
              <a:rPr lang="en-US" sz="2000" i="1" dirty="0" smtClean="0"/>
              <a:t>?</a:t>
            </a:r>
            <a:endParaRPr lang="en-US" sz="20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93037" cy="1143000"/>
          </a:xfrm>
        </p:spPr>
        <p:txBody>
          <a:bodyPr/>
          <a:lstStyle/>
          <a:p>
            <a:r>
              <a:rPr lang="en-US" dirty="0"/>
              <a:t>Pipelining: Keep in Mind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199312" cy="4114800"/>
          </a:xfrm>
        </p:spPr>
        <p:txBody>
          <a:bodyPr/>
          <a:lstStyle/>
          <a:p>
            <a:pPr marL="609600" indent="-609600"/>
            <a:r>
              <a:rPr lang="en-US" sz="2400" dirty="0"/>
              <a:t>Pipelining </a:t>
            </a:r>
            <a:r>
              <a:rPr lang="en-US" sz="2400" i="1" dirty="0"/>
              <a:t>does not reduce latency</a:t>
            </a:r>
            <a:r>
              <a:rPr lang="en-US" sz="2400" dirty="0"/>
              <a:t> of a single task, it </a:t>
            </a:r>
            <a:r>
              <a:rPr lang="en-US" sz="2400" i="1" dirty="0"/>
              <a:t>increases throughput</a:t>
            </a:r>
            <a:r>
              <a:rPr lang="en-US" sz="2400" dirty="0"/>
              <a:t> of entire workload</a:t>
            </a:r>
          </a:p>
          <a:p>
            <a:pPr marL="609600" indent="-609600"/>
            <a:r>
              <a:rPr lang="en-US" sz="2400" dirty="0"/>
              <a:t>Pipeline rate </a:t>
            </a:r>
            <a:r>
              <a:rPr lang="en-US" sz="2400" i="1" dirty="0"/>
              <a:t>limited by longest stage</a:t>
            </a:r>
          </a:p>
          <a:p>
            <a:pPr marL="990600" lvl="1" indent="-533400"/>
            <a:r>
              <a:rPr lang="en-US" sz="2000" i="1" dirty="0"/>
              <a:t>potential</a:t>
            </a:r>
            <a:r>
              <a:rPr lang="en-US" sz="2000" dirty="0"/>
              <a:t> speedup = number</a:t>
            </a:r>
            <a:r>
              <a:rPr lang="en-US" sz="2000" dirty="0">
                <a:solidFill>
                  <a:schemeClr val="hlink"/>
                </a:solidFill>
              </a:rPr>
              <a:t> </a:t>
            </a:r>
            <a:r>
              <a:rPr lang="en-US" sz="2000" dirty="0"/>
              <a:t>pipe stages</a:t>
            </a:r>
          </a:p>
          <a:p>
            <a:pPr marL="990600" lvl="1" indent="-533400"/>
            <a:r>
              <a:rPr lang="en-US" sz="2000" i="1" dirty="0"/>
              <a:t>unbalanced lengths</a:t>
            </a:r>
            <a:r>
              <a:rPr lang="en-US" sz="2000" dirty="0"/>
              <a:t> of pipe stages reduces speedup</a:t>
            </a:r>
          </a:p>
          <a:p>
            <a:pPr marL="609600" indent="-609600"/>
            <a:r>
              <a:rPr lang="en-US" sz="2400" dirty="0"/>
              <a:t>Time to </a:t>
            </a:r>
            <a:r>
              <a:rPr lang="en-US" sz="2400" i="1" dirty="0"/>
              <a:t>fill</a:t>
            </a:r>
            <a:r>
              <a:rPr lang="en-US" sz="2400" dirty="0"/>
              <a:t> pipeline and time to </a:t>
            </a:r>
            <a:r>
              <a:rPr lang="en-US" sz="2400" i="1" dirty="0"/>
              <a:t>drain</a:t>
            </a:r>
            <a:r>
              <a:rPr lang="en-US" sz="2400" dirty="0"/>
              <a:t> it – when there is </a:t>
            </a:r>
            <a:r>
              <a:rPr lang="en-US" sz="2400" i="1" dirty="0"/>
              <a:t>slack</a:t>
            </a:r>
            <a:r>
              <a:rPr lang="en-US" sz="2400" dirty="0"/>
              <a:t> in the pipeline – reduces speedup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906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Pipelining MIPS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772400" cy="4114800"/>
          </a:xfrm>
          <a:noFill/>
          <a:ln/>
        </p:spPr>
        <p:txBody>
          <a:bodyPr lIns="90488" tIns="44450" rIns="90488" bIns="44450"/>
          <a:lstStyle/>
          <a:p>
            <a:r>
              <a:rPr lang="en-US" sz="2400" dirty="0"/>
              <a:t>What makes it easy with MIPS?</a:t>
            </a:r>
          </a:p>
          <a:p>
            <a:pPr lvl="1"/>
            <a:r>
              <a:rPr lang="en-US" sz="2000" dirty="0"/>
              <a:t>all </a:t>
            </a:r>
            <a:r>
              <a:rPr lang="en-US" sz="2000" i="1" dirty="0"/>
              <a:t>instructions are same length</a:t>
            </a:r>
          </a:p>
          <a:p>
            <a:pPr lvl="2"/>
            <a:r>
              <a:rPr lang="en-US" sz="1800" dirty="0"/>
              <a:t>so fetch and decode stages are similar for all instructions</a:t>
            </a:r>
          </a:p>
          <a:p>
            <a:pPr lvl="1"/>
            <a:r>
              <a:rPr lang="en-US" sz="2000" dirty="0"/>
              <a:t>just a </a:t>
            </a:r>
            <a:r>
              <a:rPr lang="en-US" sz="2000" i="1" dirty="0"/>
              <a:t>few instruction formats</a:t>
            </a:r>
          </a:p>
          <a:p>
            <a:pPr lvl="2"/>
            <a:r>
              <a:rPr lang="en-US" sz="1800" dirty="0"/>
              <a:t>simplifies instruction decode and makes it possible in one stage</a:t>
            </a:r>
          </a:p>
          <a:p>
            <a:pPr lvl="1"/>
            <a:r>
              <a:rPr lang="en-US" sz="2000" i="1" dirty="0"/>
              <a:t>memory operands appear only in load/stores</a:t>
            </a:r>
          </a:p>
          <a:p>
            <a:pPr lvl="2"/>
            <a:r>
              <a:rPr lang="en-US" sz="1800" dirty="0"/>
              <a:t>so memory access can be deferred to exactly one later stage</a:t>
            </a:r>
          </a:p>
          <a:p>
            <a:pPr lvl="1"/>
            <a:r>
              <a:rPr lang="en-US" sz="2000" i="1" dirty="0"/>
              <a:t>operands are aligned in memory</a:t>
            </a:r>
          </a:p>
          <a:p>
            <a:pPr lvl="2"/>
            <a:r>
              <a:rPr lang="en-US" sz="1800" dirty="0"/>
              <a:t>one data transfer instruction requires one memory access stage</a:t>
            </a:r>
          </a:p>
          <a:p>
            <a:pPr lvl="2">
              <a:buFont typeface="Wingdings" pitchFamily="2" charset="2"/>
              <a:buNone/>
            </a:pP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Pipelining MIPS</a:t>
            </a:r>
          </a:p>
        </p:txBody>
      </p:sp>
      <p:sp>
        <p:nvSpPr>
          <p:cNvPr id="3932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96888" y="1371600"/>
            <a:ext cx="8189912" cy="4114800"/>
          </a:xfrm>
        </p:spPr>
        <p:txBody>
          <a:bodyPr/>
          <a:lstStyle/>
          <a:p>
            <a:r>
              <a:rPr lang="en-US" sz="2400" dirty="0"/>
              <a:t>What makes it hard?</a:t>
            </a:r>
          </a:p>
          <a:p>
            <a:pPr lvl="1"/>
            <a:r>
              <a:rPr lang="en-US" sz="2000" i="1" dirty="0"/>
              <a:t>structural hazards</a:t>
            </a:r>
            <a:r>
              <a:rPr lang="en-US" sz="2000" dirty="0"/>
              <a:t>: different instructions, at different stages, in the pipeline want to use the same hardware resource</a:t>
            </a:r>
          </a:p>
          <a:p>
            <a:pPr lvl="1"/>
            <a:r>
              <a:rPr lang="en-US" sz="2000" i="1" dirty="0"/>
              <a:t>control hazards</a:t>
            </a:r>
            <a:r>
              <a:rPr lang="en-US" sz="2000" dirty="0"/>
              <a:t>: succeeding instruction, to put into pipeline, depends on the outcome of a previous branch instruction, already in pipeline</a:t>
            </a:r>
          </a:p>
          <a:p>
            <a:pPr lvl="1"/>
            <a:r>
              <a:rPr lang="en-US" sz="2000" i="1" dirty="0"/>
              <a:t>data hazards</a:t>
            </a:r>
            <a:r>
              <a:rPr lang="en-US" sz="2000" dirty="0"/>
              <a:t>: an instruction in the pipeline requires data to be computed by a previous instruction still in the pipeline</a:t>
            </a:r>
          </a:p>
          <a:p>
            <a:pPr lvl="1"/>
            <a:endParaRPr lang="en-US" sz="2000" dirty="0"/>
          </a:p>
          <a:p>
            <a:r>
              <a:rPr lang="en-US" sz="2400" dirty="0"/>
              <a:t>Before actually building the pipelined </a:t>
            </a:r>
            <a:r>
              <a:rPr lang="en-US" sz="2400" dirty="0" err="1"/>
              <a:t>datapath</a:t>
            </a:r>
            <a:r>
              <a:rPr lang="en-US" sz="2400" dirty="0"/>
              <a:t> and control we first briefly examine these potential hazards individually…</a:t>
            </a:r>
          </a:p>
          <a:p>
            <a:pPr lvl="1">
              <a:buFont typeface="Wingdings" pitchFamily="2" charset="2"/>
              <a:buNone/>
            </a:pP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93037" cy="114300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Structural Hazards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i="1" dirty="0" smtClean="0"/>
              <a:t>Structural hazard</a:t>
            </a:r>
            <a:r>
              <a:rPr lang="en-US" sz="2000" dirty="0" smtClean="0"/>
              <a:t>: inadequate hardware to simultaneously support all instructions in the pipeline in the same clock cycle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E.g</a:t>
            </a:r>
            <a:r>
              <a:rPr lang="en-US" sz="2000" dirty="0"/>
              <a:t>.,  suppose </a:t>
            </a:r>
            <a:r>
              <a:rPr lang="en-US" sz="2000" i="1" dirty="0"/>
              <a:t>single – not separate – </a:t>
            </a:r>
            <a:r>
              <a:rPr lang="en-US" sz="2000" dirty="0"/>
              <a:t>instruction and data memory </a:t>
            </a:r>
            <a:r>
              <a:rPr lang="en-US" sz="2000" dirty="0" smtClean="0"/>
              <a:t>in pipeline </a:t>
            </a:r>
            <a:r>
              <a:rPr lang="en-US" sz="2000" dirty="0"/>
              <a:t>below with </a:t>
            </a:r>
            <a:r>
              <a:rPr lang="en-US" sz="2000" i="1" dirty="0"/>
              <a:t>one read port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then a structural hazard between first and fourth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lw</a:t>
            </a:r>
            <a:r>
              <a:rPr lang="en-US" sz="1800" dirty="0" smtClean="0"/>
              <a:t> instructions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2000" i="1" dirty="0"/>
          </a:p>
          <a:p>
            <a:pPr>
              <a:lnSpc>
                <a:spcPct val="90000"/>
              </a:lnSpc>
            </a:pPr>
            <a:endParaRPr lang="en-US" sz="2000" i="1" dirty="0"/>
          </a:p>
          <a:p>
            <a:pPr>
              <a:lnSpc>
                <a:spcPct val="90000"/>
              </a:lnSpc>
            </a:pPr>
            <a:r>
              <a:rPr lang="en-US" sz="2000" i="1" dirty="0"/>
              <a:t>MIPS was designed to be pipelined</a:t>
            </a:r>
            <a:r>
              <a:rPr lang="en-US" sz="2000" dirty="0"/>
              <a:t>: structural hazards are easy to avoid!</a:t>
            </a:r>
          </a:p>
        </p:txBody>
      </p:sp>
      <p:sp>
        <p:nvSpPr>
          <p:cNvPr id="323601" name="Rectangle 17"/>
          <p:cNvSpPr>
            <a:spLocks noChangeArrowheads="1"/>
          </p:cNvSpPr>
          <p:nvPr/>
        </p:nvSpPr>
        <p:spPr bwMode="auto">
          <a:xfrm>
            <a:off x="2538413" y="2965450"/>
            <a:ext cx="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600"/>
          </a:p>
        </p:txBody>
      </p:sp>
      <p:sp>
        <p:nvSpPr>
          <p:cNvPr id="323621" name="Rectangle 37"/>
          <p:cNvSpPr>
            <a:spLocks noChangeArrowheads="1"/>
          </p:cNvSpPr>
          <p:nvPr/>
        </p:nvSpPr>
        <p:spPr bwMode="auto">
          <a:xfrm>
            <a:off x="3795713" y="2965450"/>
            <a:ext cx="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600"/>
          </a:p>
        </p:txBody>
      </p:sp>
      <p:sp>
        <p:nvSpPr>
          <p:cNvPr id="323650" name="Rectangle 66"/>
          <p:cNvSpPr>
            <a:spLocks noChangeArrowheads="1"/>
          </p:cNvSpPr>
          <p:nvPr/>
        </p:nvSpPr>
        <p:spPr bwMode="auto">
          <a:xfrm>
            <a:off x="4759325" y="3335338"/>
            <a:ext cx="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600"/>
          </a:p>
        </p:txBody>
      </p:sp>
      <p:sp>
        <p:nvSpPr>
          <p:cNvPr id="323671" name="Rectangle 87"/>
          <p:cNvSpPr>
            <a:spLocks noChangeArrowheads="1"/>
          </p:cNvSpPr>
          <p:nvPr/>
        </p:nvSpPr>
        <p:spPr bwMode="auto">
          <a:xfrm>
            <a:off x="6016625" y="3335338"/>
            <a:ext cx="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600"/>
          </a:p>
        </p:txBody>
      </p:sp>
      <p:sp>
        <p:nvSpPr>
          <p:cNvPr id="323700" name="Rectangle 116"/>
          <p:cNvSpPr>
            <a:spLocks noChangeArrowheads="1"/>
          </p:cNvSpPr>
          <p:nvPr/>
        </p:nvSpPr>
        <p:spPr bwMode="auto">
          <a:xfrm>
            <a:off x="6980238" y="3705225"/>
            <a:ext cx="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600"/>
          </a:p>
        </p:txBody>
      </p:sp>
      <p:grpSp>
        <p:nvGrpSpPr>
          <p:cNvPr id="2" name="Group 537"/>
          <p:cNvGrpSpPr>
            <a:grpSpLocks/>
          </p:cNvGrpSpPr>
          <p:nvPr/>
        </p:nvGrpSpPr>
        <p:grpSpPr bwMode="auto">
          <a:xfrm>
            <a:off x="887413" y="2370138"/>
            <a:ext cx="3749675" cy="3263900"/>
            <a:chOff x="847" y="1685"/>
            <a:chExt cx="2362" cy="2056"/>
          </a:xfrm>
        </p:grpSpPr>
        <p:sp>
          <p:nvSpPr>
            <p:cNvPr id="323811" name="Rectangle 227"/>
            <p:cNvSpPr>
              <a:spLocks noChangeArrowheads="1"/>
            </p:cNvSpPr>
            <p:nvPr/>
          </p:nvSpPr>
          <p:spPr bwMode="auto">
            <a:xfrm>
              <a:off x="847" y="1685"/>
              <a:ext cx="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600"/>
            </a:p>
          </p:txBody>
        </p:sp>
        <p:sp>
          <p:nvSpPr>
            <p:cNvPr id="323818" name="Rectangle 234"/>
            <p:cNvSpPr>
              <a:spLocks noChangeArrowheads="1"/>
            </p:cNvSpPr>
            <p:nvPr/>
          </p:nvSpPr>
          <p:spPr bwMode="auto">
            <a:xfrm>
              <a:off x="1145" y="1685"/>
              <a:ext cx="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600"/>
            </a:p>
          </p:txBody>
        </p:sp>
        <p:sp>
          <p:nvSpPr>
            <p:cNvPr id="323834" name="Rectangle 250"/>
            <p:cNvSpPr>
              <a:spLocks noChangeArrowheads="1"/>
            </p:cNvSpPr>
            <p:nvPr/>
          </p:nvSpPr>
          <p:spPr bwMode="auto">
            <a:xfrm>
              <a:off x="1029" y="1869"/>
              <a:ext cx="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600"/>
            </a:p>
          </p:txBody>
        </p:sp>
        <p:sp>
          <p:nvSpPr>
            <p:cNvPr id="323863" name="Rectangle 279"/>
            <p:cNvSpPr>
              <a:spLocks noChangeArrowheads="1"/>
            </p:cNvSpPr>
            <p:nvPr/>
          </p:nvSpPr>
          <p:spPr bwMode="auto">
            <a:xfrm>
              <a:off x="1894" y="3354"/>
              <a:ext cx="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600"/>
            </a:p>
          </p:txBody>
        </p:sp>
        <p:sp>
          <p:nvSpPr>
            <p:cNvPr id="323883" name="Rectangle 299"/>
            <p:cNvSpPr>
              <a:spLocks noChangeArrowheads="1"/>
            </p:cNvSpPr>
            <p:nvPr/>
          </p:nvSpPr>
          <p:spPr bwMode="auto">
            <a:xfrm>
              <a:off x="2859" y="3354"/>
              <a:ext cx="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600"/>
            </a:p>
          </p:txBody>
        </p:sp>
        <p:sp>
          <p:nvSpPr>
            <p:cNvPr id="323980" name="Rectangle 396"/>
            <p:cNvSpPr>
              <a:spLocks noChangeArrowheads="1"/>
            </p:cNvSpPr>
            <p:nvPr/>
          </p:nvSpPr>
          <p:spPr bwMode="auto">
            <a:xfrm>
              <a:off x="3209" y="3587"/>
              <a:ext cx="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600"/>
            </a:p>
          </p:txBody>
        </p:sp>
      </p:grpSp>
      <p:sp>
        <p:nvSpPr>
          <p:cNvPr id="323810" name="Rectangle 226"/>
          <p:cNvSpPr>
            <a:spLocks noChangeArrowheads="1"/>
          </p:cNvSpPr>
          <p:nvPr/>
        </p:nvSpPr>
        <p:spPr bwMode="auto">
          <a:xfrm>
            <a:off x="7239000" y="3386138"/>
            <a:ext cx="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600"/>
          </a:p>
        </p:txBody>
      </p:sp>
      <p:sp>
        <p:nvSpPr>
          <p:cNvPr id="324010" name="Rectangle 426"/>
          <p:cNvSpPr>
            <a:spLocks noChangeArrowheads="1"/>
          </p:cNvSpPr>
          <p:nvPr/>
        </p:nvSpPr>
        <p:spPr bwMode="auto">
          <a:xfrm>
            <a:off x="3786188" y="5202238"/>
            <a:ext cx="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600"/>
          </a:p>
        </p:txBody>
      </p:sp>
      <p:sp>
        <p:nvSpPr>
          <p:cNvPr id="324029" name="Rectangle 445"/>
          <p:cNvSpPr>
            <a:spLocks noChangeArrowheads="1"/>
          </p:cNvSpPr>
          <p:nvPr/>
        </p:nvSpPr>
        <p:spPr bwMode="auto">
          <a:xfrm>
            <a:off x="5318125" y="5202238"/>
            <a:ext cx="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600"/>
          </a:p>
        </p:txBody>
      </p:sp>
      <p:sp>
        <p:nvSpPr>
          <p:cNvPr id="324076" name="Rectangle 492"/>
          <p:cNvSpPr>
            <a:spLocks noChangeArrowheads="1"/>
          </p:cNvSpPr>
          <p:nvPr/>
        </p:nvSpPr>
        <p:spPr bwMode="auto">
          <a:xfrm>
            <a:off x="4067175" y="4635500"/>
            <a:ext cx="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600"/>
          </a:p>
        </p:txBody>
      </p:sp>
      <p:sp>
        <p:nvSpPr>
          <p:cNvPr id="324094" name="Rectangle 510"/>
          <p:cNvSpPr>
            <a:spLocks noChangeArrowheads="1"/>
          </p:cNvSpPr>
          <p:nvPr/>
        </p:nvSpPr>
        <p:spPr bwMode="auto">
          <a:xfrm>
            <a:off x="1547813" y="4037013"/>
            <a:ext cx="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600"/>
          </a:p>
        </p:txBody>
      </p:sp>
      <p:sp>
        <p:nvSpPr>
          <p:cNvPr id="324100" name="Rectangle 516"/>
          <p:cNvSpPr>
            <a:spLocks noChangeArrowheads="1"/>
          </p:cNvSpPr>
          <p:nvPr/>
        </p:nvSpPr>
        <p:spPr bwMode="auto">
          <a:xfrm>
            <a:off x="1306513" y="4181475"/>
            <a:ext cx="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600"/>
          </a:p>
        </p:txBody>
      </p:sp>
      <p:grpSp>
        <p:nvGrpSpPr>
          <p:cNvPr id="3" name="Group 604"/>
          <p:cNvGrpSpPr>
            <a:grpSpLocks/>
          </p:cNvGrpSpPr>
          <p:nvPr/>
        </p:nvGrpSpPr>
        <p:grpSpPr bwMode="auto">
          <a:xfrm>
            <a:off x="1752600" y="2992438"/>
            <a:ext cx="5651500" cy="2265362"/>
            <a:chOff x="929" y="2642"/>
            <a:chExt cx="3560" cy="1427"/>
          </a:xfrm>
        </p:grpSpPr>
        <p:sp>
          <p:nvSpPr>
            <p:cNvPr id="323788" name="Freeform 204"/>
            <p:cNvSpPr>
              <a:spLocks/>
            </p:cNvSpPr>
            <p:nvPr/>
          </p:nvSpPr>
          <p:spPr bwMode="auto">
            <a:xfrm>
              <a:off x="4329" y="2812"/>
              <a:ext cx="39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9"/>
                </a:cxn>
                <a:cxn ang="0">
                  <a:pos x="39" y="1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" h="39">
                  <a:moveTo>
                    <a:pt x="0" y="0"/>
                  </a:moveTo>
                  <a:lnTo>
                    <a:pt x="0" y="39"/>
                  </a:lnTo>
                  <a:lnTo>
                    <a:pt x="39" y="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3789" name="Line 205"/>
            <p:cNvSpPr>
              <a:spLocks noChangeShapeType="1"/>
            </p:cNvSpPr>
            <p:nvPr/>
          </p:nvSpPr>
          <p:spPr bwMode="auto">
            <a:xfrm>
              <a:off x="1643" y="2833"/>
              <a:ext cx="2695" cy="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3791" name="Line 207"/>
            <p:cNvSpPr>
              <a:spLocks noChangeShapeType="1"/>
            </p:cNvSpPr>
            <p:nvPr/>
          </p:nvSpPr>
          <p:spPr bwMode="auto">
            <a:xfrm flipV="1">
              <a:off x="1978" y="2837"/>
              <a:ext cx="3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3792" name="Rectangle 208"/>
            <p:cNvSpPr>
              <a:spLocks noChangeArrowheads="1"/>
            </p:cNvSpPr>
            <p:nvPr/>
          </p:nvSpPr>
          <p:spPr bwMode="auto">
            <a:xfrm>
              <a:off x="1955" y="271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600"/>
            </a:p>
          </p:txBody>
        </p:sp>
        <p:sp>
          <p:nvSpPr>
            <p:cNvPr id="323793" name="Line 209"/>
            <p:cNvSpPr>
              <a:spLocks noChangeShapeType="1"/>
            </p:cNvSpPr>
            <p:nvPr/>
          </p:nvSpPr>
          <p:spPr bwMode="auto">
            <a:xfrm flipV="1">
              <a:off x="2328" y="2837"/>
              <a:ext cx="3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3794" name="Rectangle 210"/>
            <p:cNvSpPr>
              <a:spLocks noChangeArrowheads="1"/>
            </p:cNvSpPr>
            <p:nvPr/>
          </p:nvSpPr>
          <p:spPr bwMode="auto">
            <a:xfrm>
              <a:off x="2305" y="271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1600"/>
            </a:p>
          </p:txBody>
        </p:sp>
        <p:sp>
          <p:nvSpPr>
            <p:cNvPr id="323795" name="Line 211"/>
            <p:cNvSpPr>
              <a:spLocks noChangeShapeType="1"/>
            </p:cNvSpPr>
            <p:nvPr/>
          </p:nvSpPr>
          <p:spPr bwMode="auto">
            <a:xfrm flipV="1">
              <a:off x="2678" y="2837"/>
              <a:ext cx="2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3796" name="Rectangle 212"/>
            <p:cNvSpPr>
              <a:spLocks noChangeArrowheads="1"/>
            </p:cNvSpPr>
            <p:nvPr/>
          </p:nvSpPr>
          <p:spPr bwMode="auto">
            <a:xfrm>
              <a:off x="2655" y="271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 sz="1600"/>
            </a:p>
          </p:txBody>
        </p:sp>
        <p:sp>
          <p:nvSpPr>
            <p:cNvPr id="323797" name="Line 213"/>
            <p:cNvSpPr>
              <a:spLocks noChangeShapeType="1"/>
            </p:cNvSpPr>
            <p:nvPr/>
          </p:nvSpPr>
          <p:spPr bwMode="auto">
            <a:xfrm flipV="1">
              <a:off x="3028" y="2837"/>
              <a:ext cx="2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3798" name="Rectangle 214"/>
            <p:cNvSpPr>
              <a:spLocks noChangeArrowheads="1"/>
            </p:cNvSpPr>
            <p:nvPr/>
          </p:nvSpPr>
          <p:spPr bwMode="auto">
            <a:xfrm>
              <a:off x="3004" y="271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8</a:t>
              </a:r>
              <a:endParaRPr lang="en-US" sz="1600"/>
            </a:p>
          </p:txBody>
        </p:sp>
        <p:sp>
          <p:nvSpPr>
            <p:cNvPr id="323799" name="Line 215"/>
            <p:cNvSpPr>
              <a:spLocks noChangeShapeType="1"/>
            </p:cNvSpPr>
            <p:nvPr/>
          </p:nvSpPr>
          <p:spPr bwMode="auto">
            <a:xfrm flipV="1">
              <a:off x="3377" y="2837"/>
              <a:ext cx="3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3800" name="Rectangle 216"/>
            <p:cNvSpPr>
              <a:spLocks noChangeArrowheads="1"/>
            </p:cNvSpPr>
            <p:nvPr/>
          </p:nvSpPr>
          <p:spPr bwMode="auto">
            <a:xfrm>
              <a:off x="3331" y="271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600"/>
            </a:p>
          </p:txBody>
        </p:sp>
        <p:sp>
          <p:nvSpPr>
            <p:cNvPr id="323801" name="Rectangle 217"/>
            <p:cNvSpPr>
              <a:spLocks noChangeArrowheads="1"/>
            </p:cNvSpPr>
            <p:nvPr/>
          </p:nvSpPr>
          <p:spPr bwMode="auto">
            <a:xfrm>
              <a:off x="3375" y="271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600"/>
            </a:p>
          </p:txBody>
        </p:sp>
        <p:sp>
          <p:nvSpPr>
            <p:cNvPr id="323802" name="Line 218"/>
            <p:cNvSpPr>
              <a:spLocks noChangeShapeType="1"/>
            </p:cNvSpPr>
            <p:nvPr/>
          </p:nvSpPr>
          <p:spPr bwMode="auto">
            <a:xfrm flipV="1">
              <a:off x="3727" y="2837"/>
              <a:ext cx="2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3803" name="Line 219"/>
            <p:cNvSpPr>
              <a:spLocks noChangeShapeType="1"/>
            </p:cNvSpPr>
            <p:nvPr/>
          </p:nvSpPr>
          <p:spPr bwMode="auto">
            <a:xfrm flipV="1">
              <a:off x="4070" y="2837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3804" name="Rectangle 220"/>
            <p:cNvSpPr>
              <a:spLocks noChangeArrowheads="1"/>
            </p:cNvSpPr>
            <p:nvPr/>
          </p:nvSpPr>
          <p:spPr bwMode="auto">
            <a:xfrm>
              <a:off x="3680" y="271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600"/>
            </a:p>
          </p:txBody>
        </p:sp>
        <p:sp>
          <p:nvSpPr>
            <p:cNvPr id="323805" name="Rectangle 221"/>
            <p:cNvSpPr>
              <a:spLocks noChangeArrowheads="1"/>
            </p:cNvSpPr>
            <p:nvPr/>
          </p:nvSpPr>
          <p:spPr bwMode="auto">
            <a:xfrm>
              <a:off x="3725" y="271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600"/>
            </a:p>
          </p:txBody>
        </p:sp>
        <p:sp>
          <p:nvSpPr>
            <p:cNvPr id="323806" name="Rectangle 222"/>
            <p:cNvSpPr>
              <a:spLocks noChangeArrowheads="1"/>
            </p:cNvSpPr>
            <p:nvPr/>
          </p:nvSpPr>
          <p:spPr bwMode="auto">
            <a:xfrm>
              <a:off x="4025" y="271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600"/>
            </a:p>
          </p:txBody>
        </p:sp>
        <p:sp>
          <p:nvSpPr>
            <p:cNvPr id="323807" name="Rectangle 223"/>
            <p:cNvSpPr>
              <a:spLocks noChangeArrowheads="1"/>
            </p:cNvSpPr>
            <p:nvPr/>
          </p:nvSpPr>
          <p:spPr bwMode="auto">
            <a:xfrm>
              <a:off x="4067" y="271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1600"/>
            </a:p>
          </p:txBody>
        </p:sp>
        <p:sp>
          <p:nvSpPr>
            <p:cNvPr id="323852" name="Rectangle 268"/>
            <p:cNvSpPr>
              <a:spLocks noChangeArrowheads="1"/>
            </p:cNvSpPr>
            <p:nvPr/>
          </p:nvSpPr>
          <p:spPr bwMode="auto">
            <a:xfrm>
              <a:off x="1659" y="3003"/>
              <a:ext cx="2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600"/>
            </a:p>
          </p:txBody>
        </p:sp>
        <p:sp>
          <p:nvSpPr>
            <p:cNvPr id="323853" name="Rectangle 269"/>
            <p:cNvSpPr>
              <a:spLocks noChangeArrowheads="1"/>
            </p:cNvSpPr>
            <p:nvPr/>
          </p:nvSpPr>
          <p:spPr bwMode="auto">
            <a:xfrm>
              <a:off x="1678" y="3003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600"/>
            </a:p>
          </p:txBody>
        </p:sp>
        <p:sp>
          <p:nvSpPr>
            <p:cNvPr id="323854" name="Rectangle 270"/>
            <p:cNvSpPr>
              <a:spLocks noChangeArrowheads="1"/>
            </p:cNvSpPr>
            <p:nvPr/>
          </p:nvSpPr>
          <p:spPr bwMode="auto">
            <a:xfrm>
              <a:off x="1715" y="3003"/>
              <a:ext cx="3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600"/>
            </a:p>
          </p:txBody>
        </p:sp>
        <p:sp>
          <p:nvSpPr>
            <p:cNvPr id="323855" name="Rectangle 271"/>
            <p:cNvSpPr>
              <a:spLocks noChangeArrowheads="1"/>
            </p:cNvSpPr>
            <p:nvPr/>
          </p:nvSpPr>
          <p:spPr bwMode="auto">
            <a:xfrm>
              <a:off x="1750" y="3003"/>
              <a:ext cx="2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600"/>
            </a:p>
          </p:txBody>
        </p:sp>
        <p:sp>
          <p:nvSpPr>
            <p:cNvPr id="323856" name="Rectangle 272"/>
            <p:cNvSpPr>
              <a:spLocks noChangeArrowheads="1"/>
            </p:cNvSpPr>
            <p:nvPr/>
          </p:nvSpPr>
          <p:spPr bwMode="auto">
            <a:xfrm>
              <a:off x="1769" y="3003"/>
              <a:ext cx="2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600"/>
            </a:p>
          </p:txBody>
        </p:sp>
        <p:sp>
          <p:nvSpPr>
            <p:cNvPr id="323857" name="Rectangle 273"/>
            <p:cNvSpPr>
              <a:spLocks noChangeArrowheads="1"/>
            </p:cNvSpPr>
            <p:nvPr/>
          </p:nvSpPr>
          <p:spPr bwMode="auto">
            <a:xfrm>
              <a:off x="1792" y="3003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600"/>
            </a:p>
          </p:txBody>
        </p:sp>
        <p:sp>
          <p:nvSpPr>
            <p:cNvPr id="323858" name="Rectangle 274"/>
            <p:cNvSpPr>
              <a:spLocks noChangeArrowheads="1"/>
            </p:cNvSpPr>
            <p:nvPr/>
          </p:nvSpPr>
          <p:spPr bwMode="auto">
            <a:xfrm>
              <a:off x="1829" y="3003"/>
              <a:ext cx="3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1600"/>
            </a:p>
          </p:txBody>
        </p:sp>
        <p:sp>
          <p:nvSpPr>
            <p:cNvPr id="323859" name="Rectangle 275"/>
            <p:cNvSpPr>
              <a:spLocks noChangeArrowheads="1"/>
            </p:cNvSpPr>
            <p:nvPr/>
          </p:nvSpPr>
          <p:spPr bwMode="auto">
            <a:xfrm>
              <a:off x="1864" y="3003"/>
              <a:ext cx="2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600"/>
            </a:p>
          </p:txBody>
        </p:sp>
        <p:sp>
          <p:nvSpPr>
            <p:cNvPr id="323860" name="Rectangle 276"/>
            <p:cNvSpPr>
              <a:spLocks noChangeArrowheads="1"/>
            </p:cNvSpPr>
            <p:nvPr/>
          </p:nvSpPr>
          <p:spPr bwMode="auto">
            <a:xfrm>
              <a:off x="1883" y="3003"/>
              <a:ext cx="1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600"/>
            </a:p>
          </p:txBody>
        </p:sp>
        <p:sp>
          <p:nvSpPr>
            <p:cNvPr id="323861" name="Rectangle 277"/>
            <p:cNvSpPr>
              <a:spLocks noChangeArrowheads="1"/>
            </p:cNvSpPr>
            <p:nvPr/>
          </p:nvSpPr>
          <p:spPr bwMode="auto">
            <a:xfrm>
              <a:off x="1897" y="3003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600"/>
            </a:p>
          </p:txBody>
        </p:sp>
        <p:sp>
          <p:nvSpPr>
            <p:cNvPr id="323862" name="Rectangle 278"/>
            <p:cNvSpPr>
              <a:spLocks noChangeArrowheads="1"/>
            </p:cNvSpPr>
            <p:nvPr/>
          </p:nvSpPr>
          <p:spPr bwMode="auto">
            <a:xfrm>
              <a:off x="1934" y="3003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600"/>
            </a:p>
          </p:txBody>
        </p:sp>
        <p:sp>
          <p:nvSpPr>
            <p:cNvPr id="323864" name="Rectangle 280"/>
            <p:cNvSpPr>
              <a:spLocks noChangeArrowheads="1"/>
            </p:cNvSpPr>
            <p:nvPr/>
          </p:nvSpPr>
          <p:spPr bwMode="auto">
            <a:xfrm>
              <a:off x="1743" y="3087"/>
              <a:ext cx="2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n-US" sz="1600"/>
            </a:p>
          </p:txBody>
        </p:sp>
        <p:sp>
          <p:nvSpPr>
            <p:cNvPr id="323865" name="Rectangle 281"/>
            <p:cNvSpPr>
              <a:spLocks noChangeArrowheads="1"/>
            </p:cNvSpPr>
            <p:nvPr/>
          </p:nvSpPr>
          <p:spPr bwMode="auto">
            <a:xfrm>
              <a:off x="1762" y="3087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600"/>
            </a:p>
          </p:txBody>
        </p:sp>
        <p:sp>
          <p:nvSpPr>
            <p:cNvPr id="323866" name="Rectangle 282"/>
            <p:cNvSpPr>
              <a:spLocks noChangeArrowheads="1"/>
            </p:cNvSpPr>
            <p:nvPr/>
          </p:nvSpPr>
          <p:spPr bwMode="auto">
            <a:xfrm>
              <a:off x="1799" y="3087"/>
              <a:ext cx="2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600"/>
            </a:p>
          </p:txBody>
        </p:sp>
        <p:sp>
          <p:nvSpPr>
            <p:cNvPr id="323867" name="Rectangle 283"/>
            <p:cNvSpPr>
              <a:spLocks noChangeArrowheads="1"/>
            </p:cNvSpPr>
            <p:nvPr/>
          </p:nvSpPr>
          <p:spPr bwMode="auto">
            <a:xfrm>
              <a:off x="1818" y="3087"/>
              <a:ext cx="3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1600"/>
            </a:p>
          </p:txBody>
        </p:sp>
        <p:sp>
          <p:nvSpPr>
            <p:cNvPr id="323868" name="Rectangle 284"/>
            <p:cNvSpPr>
              <a:spLocks noChangeArrowheads="1"/>
            </p:cNvSpPr>
            <p:nvPr/>
          </p:nvSpPr>
          <p:spPr bwMode="auto">
            <a:xfrm>
              <a:off x="1853" y="3087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600"/>
            </a:p>
          </p:txBody>
        </p:sp>
        <p:sp>
          <p:nvSpPr>
            <p:cNvPr id="323869" name="Freeform 285"/>
            <p:cNvSpPr>
              <a:spLocks/>
            </p:cNvSpPr>
            <p:nvPr/>
          </p:nvSpPr>
          <p:spPr bwMode="auto">
            <a:xfrm>
              <a:off x="1948" y="3241"/>
              <a:ext cx="40" cy="37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0" y="0"/>
                </a:cxn>
                <a:cxn ang="0">
                  <a:pos x="40" y="18"/>
                </a:cxn>
                <a:cxn ang="0">
                  <a:pos x="0" y="37"/>
                </a:cxn>
                <a:cxn ang="0">
                  <a:pos x="0" y="37"/>
                </a:cxn>
              </a:cxnLst>
              <a:rect l="0" t="0" r="r" b="b"/>
              <a:pathLst>
                <a:path w="40" h="37">
                  <a:moveTo>
                    <a:pt x="0" y="37"/>
                  </a:moveTo>
                  <a:lnTo>
                    <a:pt x="0" y="0"/>
                  </a:lnTo>
                  <a:lnTo>
                    <a:pt x="40" y="18"/>
                  </a:lnTo>
                  <a:lnTo>
                    <a:pt x="0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3870" name="Freeform 286"/>
            <p:cNvSpPr>
              <a:spLocks/>
            </p:cNvSpPr>
            <p:nvPr/>
          </p:nvSpPr>
          <p:spPr bwMode="auto">
            <a:xfrm>
              <a:off x="1643" y="2968"/>
              <a:ext cx="349" cy="233"/>
            </a:xfrm>
            <a:custGeom>
              <a:avLst/>
              <a:gdLst/>
              <a:ahLst/>
              <a:cxnLst>
                <a:cxn ang="0">
                  <a:pos x="347" y="233"/>
                </a:cxn>
                <a:cxn ang="0">
                  <a:pos x="349" y="0"/>
                </a:cxn>
                <a:cxn ang="0">
                  <a:pos x="0" y="0"/>
                </a:cxn>
                <a:cxn ang="0">
                  <a:pos x="0" y="233"/>
                </a:cxn>
                <a:cxn ang="0">
                  <a:pos x="349" y="233"/>
                </a:cxn>
                <a:cxn ang="0">
                  <a:pos x="349" y="233"/>
                </a:cxn>
              </a:cxnLst>
              <a:rect l="0" t="0" r="r" b="b"/>
              <a:pathLst>
                <a:path w="349" h="233">
                  <a:moveTo>
                    <a:pt x="347" y="233"/>
                  </a:moveTo>
                  <a:lnTo>
                    <a:pt x="349" y="0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349" y="233"/>
                  </a:lnTo>
                  <a:lnTo>
                    <a:pt x="349" y="233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3871" name="Rectangle 287"/>
            <p:cNvSpPr>
              <a:spLocks noChangeArrowheads="1"/>
            </p:cNvSpPr>
            <p:nvPr/>
          </p:nvSpPr>
          <p:spPr bwMode="auto">
            <a:xfrm>
              <a:off x="2191" y="3045"/>
              <a:ext cx="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600"/>
            </a:p>
          </p:txBody>
        </p:sp>
        <p:sp>
          <p:nvSpPr>
            <p:cNvPr id="323872" name="Rectangle 288"/>
            <p:cNvSpPr>
              <a:spLocks noChangeArrowheads="1"/>
            </p:cNvSpPr>
            <p:nvPr/>
          </p:nvSpPr>
          <p:spPr bwMode="auto">
            <a:xfrm>
              <a:off x="2240" y="3045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600"/>
            </a:p>
          </p:txBody>
        </p:sp>
        <p:sp>
          <p:nvSpPr>
            <p:cNvPr id="323873" name="Rectangle 289"/>
            <p:cNvSpPr>
              <a:spLocks noChangeArrowheads="1"/>
            </p:cNvSpPr>
            <p:nvPr/>
          </p:nvSpPr>
          <p:spPr bwMode="auto">
            <a:xfrm>
              <a:off x="2277" y="3045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600"/>
            </a:p>
          </p:txBody>
        </p:sp>
        <p:sp>
          <p:nvSpPr>
            <p:cNvPr id="323874" name="Freeform 290"/>
            <p:cNvSpPr>
              <a:spLocks/>
            </p:cNvSpPr>
            <p:nvPr/>
          </p:nvSpPr>
          <p:spPr bwMode="auto">
            <a:xfrm>
              <a:off x="2167" y="2968"/>
              <a:ext cx="175" cy="233"/>
            </a:xfrm>
            <a:custGeom>
              <a:avLst/>
              <a:gdLst/>
              <a:ahLst/>
              <a:cxnLst>
                <a:cxn ang="0">
                  <a:pos x="173" y="233"/>
                </a:cxn>
                <a:cxn ang="0">
                  <a:pos x="175" y="0"/>
                </a:cxn>
                <a:cxn ang="0">
                  <a:pos x="0" y="0"/>
                </a:cxn>
                <a:cxn ang="0">
                  <a:pos x="0" y="233"/>
                </a:cxn>
                <a:cxn ang="0">
                  <a:pos x="175" y="233"/>
                </a:cxn>
                <a:cxn ang="0">
                  <a:pos x="175" y="233"/>
                </a:cxn>
              </a:cxnLst>
              <a:rect l="0" t="0" r="r" b="b"/>
              <a:pathLst>
                <a:path w="175" h="233">
                  <a:moveTo>
                    <a:pt x="173" y="233"/>
                  </a:moveTo>
                  <a:lnTo>
                    <a:pt x="175" y="0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175" y="233"/>
                  </a:lnTo>
                  <a:lnTo>
                    <a:pt x="175" y="233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3875" name="Rectangle 291"/>
            <p:cNvSpPr>
              <a:spLocks noChangeArrowheads="1"/>
            </p:cNvSpPr>
            <p:nvPr/>
          </p:nvSpPr>
          <p:spPr bwMode="auto">
            <a:xfrm>
              <a:off x="2459" y="3045"/>
              <a:ext cx="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600"/>
            </a:p>
          </p:txBody>
        </p:sp>
        <p:sp>
          <p:nvSpPr>
            <p:cNvPr id="323876" name="Rectangle 292"/>
            <p:cNvSpPr>
              <a:spLocks noChangeArrowheads="1"/>
            </p:cNvSpPr>
            <p:nvPr/>
          </p:nvSpPr>
          <p:spPr bwMode="auto">
            <a:xfrm>
              <a:off x="2503" y="3045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600"/>
            </a:p>
          </p:txBody>
        </p:sp>
        <p:sp>
          <p:nvSpPr>
            <p:cNvPr id="323877" name="Rectangle 293"/>
            <p:cNvSpPr>
              <a:spLocks noChangeArrowheads="1"/>
            </p:cNvSpPr>
            <p:nvPr/>
          </p:nvSpPr>
          <p:spPr bwMode="auto">
            <a:xfrm>
              <a:off x="2540" y="3045"/>
              <a:ext cx="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600"/>
            </a:p>
          </p:txBody>
        </p:sp>
        <p:sp>
          <p:nvSpPr>
            <p:cNvPr id="323878" name="Freeform 294"/>
            <p:cNvSpPr>
              <a:spLocks/>
            </p:cNvSpPr>
            <p:nvPr/>
          </p:nvSpPr>
          <p:spPr bwMode="auto">
            <a:xfrm>
              <a:off x="2342" y="2968"/>
              <a:ext cx="350" cy="233"/>
            </a:xfrm>
            <a:custGeom>
              <a:avLst/>
              <a:gdLst/>
              <a:ahLst/>
              <a:cxnLst>
                <a:cxn ang="0">
                  <a:pos x="348" y="233"/>
                </a:cxn>
                <a:cxn ang="0">
                  <a:pos x="350" y="0"/>
                </a:cxn>
                <a:cxn ang="0">
                  <a:pos x="0" y="0"/>
                </a:cxn>
                <a:cxn ang="0">
                  <a:pos x="0" y="233"/>
                </a:cxn>
                <a:cxn ang="0">
                  <a:pos x="350" y="233"/>
                </a:cxn>
                <a:cxn ang="0">
                  <a:pos x="350" y="233"/>
                </a:cxn>
              </a:cxnLst>
              <a:rect l="0" t="0" r="r" b="b"/>
              <a:pathLst>
                <a:path w="350" h="233">
                  <a:moveTo>
                    <a:pt x="348" y="233"/>
                  </a:moveTo>
                  <a:lnTo>
                    <a:pt x="350" y="0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350" y="233"/>
                  </a:lnTo>
                  <a:lnTo>
                    <a:pt x="350" y="233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3879" name="Rectangle 295"/>
            <p:cNvSpPr>
              <a:spLocks noChangeArrowheads="1"/>
            </p:cNvSpPr>
            <p:nvPr/>
          </p:nvSpPr>
          <p:spPr bwMode="auto">
            <a:xfrm>
              <a:off x="2794" y="3003"/>
              <a:ext cx="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600"/>
            </a:p>
          </p:txBody>
        </p:sp>
        <p:sp>
          <p:nvSpPr>
            <p:cNvPr id="323880" name="Rectangle 296"/>
            <p:cNvSpPr>
              <a:spLocks noChangeArrowheads="1"/>
            </p:cNvSpPr>
            <p:nvPr/>
          </p:nvSpPr>
          <p:spPr bwMode="auto">
            <a:xfrm>
              <a:off x="2843" y="3003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600"/>
            </a:p>
          </p:txBody>
        </p:sp>
        <p:sp>
          <p:nvSpPr>
            <p:cNvPr id="323881" name="Rectangle 297"/>
            <p:cNvSpPr>
              <a:spLocks noChangeArrowheads="1"/>
            </p:cNvSpPr>
            <p:nvPr/>
          </p:nvSpPr>
          <p:spPr bwMode="auto">
            <a:xfrm>
              <a:off x="2883" y="3003"/>
              <a:ext cx="2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600"/>
            </a:p>
          </p:txBody>
        </p:sp>
        <p:sp>
          <p:nvSpPr>
            <p:cNvPr id="323882" name="Rectangle 298"/>
            <p:cNvSpPr>
              <a:spLocks noChangeArrowheads="1"/>
            </p:cNvSpPr>
            <p:nvPr/>
          </p:nvSpPr>
          <p:spPr bwMode="auto">
            <a:xfrm>
              <a:off x="2902" y="3003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600"/>
            </a:p>
          </p:txBody>
        </p:sp>
        <p:sp>
          <p:nvSpPr>
            <p:cNvPr id="323884" name="Rectangle 300"/>
            <p:cNvSpPr>
              <a:spLocks noChangeArrowheads="1"/>
            </p:cNvSpPr>
            <p:nvPr/>
          </p:nvSpPr>
          <p:spPr bwMode="auto">
            <a:xfrm>
              <a:off x="2762" y="3087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600"/>
            </a:p>
          </p:txBody>
        </p:sp>
        <p:sp>
          <p:nvSpPr>
            <p:cNvPr id="323885" name="Rectangle 301"/>
            <p:cNvSpPr>
              <a:spLocks noChangeArrowheads="1"/>
            </p:cNvSpPr>
            <p:nvPr/>
          </p:nvSpPr>
          <p:spPr bwMode="auto">
            <a:xfrm>
              <a:off x="2799" y="3087"/>
              <a:ext cx="3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1600"/>
            </a:p>
          </p:txBody>
        </p:sp>
        <p:sp>
          <p:nvSpPr>
            <p:cNvPr id="323886" name="Rectangle 302"/>
            <p:cNvSpPr>
              <a:spLocks noChangeArrowheads="1"/>
            </p:cNvSpPr>
            <p:nvPr/>
          </p:nvSpPr>
          <p:spPr bwMode="auto">
            <a:xfrm>
              <a:off x="2832" y="3087"/>
              <a:ext cx="3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1600"/>
            </a:p>
          </p:txBody>
        </p:sp>
        <p:sp>
          <p:nvSpPr>
            <p:cNvPr id="323887" name="Rectangle 303"/>
            <p:cNvSpPr>
              <a:spLocks noChangeArrowheads="1"/>
            </p:cNvSpPr>
            <p:nvPr/>
          </p:nvSpPr>
          <p:spPr bwMode="auto">
            <a:xfrm>
              <a:off x="2867" y="3087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600"/>
            </a:p>
          </p:txBody>
        </p:sp>
        <p:sp>
          <p:nvSpPr>
            <p:cNvPr id="323888" name="Rectangle 304"/>
            <p:cNvSpPr>
              <a:spLocks noChangeArrowheads="1"/>
            </p:cNvSpPr>
            <p:nvPr/>
          </p:nvSpPr>
          <p:spPr bwMode="auto">
            <a:xfrm>
              <a:off x="2904" y="3087"/>
              <a:ext cx="3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600"/>
            </a:p>
          </p:txBody>
        </p:sp>
        <p:sp>
          <p:nvSpPr>
            <p:cNvPr id="323889" name="Rectangle 305"/>
            <p:cNvSpPr>
              <a:spLocks noChangeArrowheads="1"/>
            </p:cNvSpPr>
            <p:nvPr/>
          </p:nvSpPr>
          <p:spPr bwMode="auto">
            <a:xfrm>
              <a:off x="2939" y="3087"/>
              <a:ext cx="3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600"/>
            </a:p>
          </p:txBody>
        </p:sp>
        <p:sp>
          <p:nvSpPr>
            <p:cNvPr id="323890" name="Freeform 306"/>
            <p:cNvSpPr>
              <a:spLocks/>
            </p:cNvSpPr>
            <p:nvPr/>
          </p:nvSpPr>
          <p:spPr bwMode="auto">
            <a:xfrm>
              <a:off x="2692" y="2968"/>
              <a:ext cx="350" cy="233"/>
            </a:xfrm>
            <a:custGeom>
              <a:avLst/>
              <a:gdLst/>
              <a:ahLst/>
              <a:cxnLst>
                <a:cxn ang="0">
                  <a:pos x="347" y="233"/>
                </a:cxn>
                <a:cxn ang="0">
                  <a:pos x="350" y="0"/>
                </a:cxn>
                <a:cxn ang="0">
                  <a:pos x="0" y="0"/>
                </a:cxn>
                <a:cxn ang="0">
                  <a:pos x="0" y="233"/>
                </a:cxn>
                <a:cxn ang="0">
                  <a:pos x="350" y="233"/>
                </a:cxn>
                <a:cxn ang="0">
                  <a:pos x="350" y="233"/>
                </a:cxn>
              </a:cxnLst>
              <a:rect l="0" t="0" r="r" b="b"/>
              <a:pathLst>
                <a:path w="350" h="233">
                  <a:moveTo>
                    <a:pt x="347" y="233"/>
                  </a:moveTo>
                  <a:lnTo>
                    <a:pt x="350" y="0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350" y="233"/>
                  </a:lnTo>
                  <a:lnTo>
                    <a:pt x="350" y="233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3891" name="Rectangle 307"/>
            <p:cNvSpPr>
              <a:spLocks noChangeArrowheads="1"/>
            </p:cNvSpPr>
            <p:nvPr/>
          </p:nvSpPr>
          <p:spPr bwMode="auto">
            <a:xfrm>
              <a:off x="3072" y="3045"/>
              <a:ext cx="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600"/>
            </a:p>
          </p:txBody>
        </p:sp>
        <p:sp>
          <p:nvSpPr>
            <p:cNvPr id="323892" name="Rectangle 308"/>
            <p:cNvSpPr>
              <a:spLocks noChangeArrowheads="1"/>
            </p:cNvSpPr>
            <p:nvPr/>
          </p:nvSpPr>
          <p:spPr bwMode="auto">
            <a:xfrm>
              <a:off x="3121" y="3045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600"/>
            </a:p>
          </p:txBody>
        </p:sp>
        <p:sp>
          <p:nvSpPr>
            <p:cNvPr id="323893" name="Rectangle 309"/>
            <p:cNvSpPr>
              <a:spLocks noChangeArrowheads="1"/>
            </p:cNvSpPr>
            <p:nvPr/>
          </p:nvSpPr>
          <p:spPr bwMode="auto">
            <a:xfrm>
              <a:off x="3158" y="3045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600"/>
            </a:p>
          </p:txBody>
        </p:sp>
        <p:sp>
          <p:nvSpPr>
            <p:cNvPr id="323894" name="Freeform 310"/>
            <p:cNvSpPr>
              <a:spLocks/>
            </p:cNvSpPr>
            <p:nvPr/>
          </p:nvSpPr>
          <p:spPr bwMode="auto">
            <a:xfrm>
              <a:off x="3042" y="2968"/>
              <a:ext cx="174" cy="233"/>
            </a:xfrm>
            <a:custGeom>
              <a:avLst/>
              <a:gdLst/>
              <a:ahLst/>
              <a:cxnLst>
                <a:cxn ang="0">
                  <a:pos x="172" y="233"/>
                </a:cxn>
                <a:cxn ang="0">
                  <a:pos x="174" y="0"/>
                </a:cxn>
                <a:cxn ang="0">
                  <a:pos x="0" y="0"/>
                </a:cxn>
                <a:cxn ang="0">
                  <a:pos x="0" y="233"/>
                </a:cxn>
                <a:cxn ang="0">
                  <a:pos x="174" y="233"/>
                </a:cxn>
                <a:cxn ang="0">
                  <a:pos x="174" y="233"/>
                </a:cxn>
              </a:cxnLst>
              <a:rect l="0" t="0" r="r" b="b"/>
              <a:pathLst>
                <a:path w="174" h="233">
                  <a:moveTo>
                    <a:pt x="172" y="233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174" y="233"/>
                  </a:lnTo>
                  <a:lnTo>
                    <a:pt x="174" y="233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3895" name="Line 311"/>
            <p:cNvSpPr>
              <a:spLocks noChangeShapeType="1"/>
            </p:cNvSpPr>
            <p:nvPr/>
          </p:nvSpPr>
          <p:spPr bwMode="auto">
            <a:xfrm flipH="1">
              <a:off x="1678" y="3259"/>
              <a:ext cx="28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3896" name="Freeform 312"/>
            <p:cNvSpPr>
              <a:spLocks/>
            </p:cNvSpPr>
            <p:nvPr/>
          </p:nvSpPr>
          <p:spPr bwMode="auto">
            <a:xfrm>
              <a:off x="1647" y="3241"/>
              <a:ext cx="40" cy="37"/>
            </a:xfrm>
            <a:custGeom>
              <a:avLst/>
              <a:gdLst/>
              <a:ahLst/>
              <a:cxnLst>
                <a:cxn ang="0">
                  <a:pos x="38" y="37"/>
                </a:cxn>
                <a:cxn ang="0">
                  <a:pos x="40" y="0"/>
                </a:cxn>
                <a:cxn ang="0">
                  <a:pos x="0" y="18"/>
                </a:cxn>
                <a:cxn ang="0">
                  <a:pos x="40" y="37"/>
                </a:cxn>
                <a:cxn ang="0">
                  <a:pos x="40" y="37"/>
                </a:cxn>
                <a:cxn ang="0">
                  <a:pos x="38" y="37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lnTo>
                    <a:pt x="40" y="0"/>
                  </a:lnTo>
                  <a:lnTo>
                    <a:pt x="0" y="18"/>
                  </a:lnTo>
                  <a:lnTo>
                    <a:pt x="40" y="37"/>
                  </a:lnTo>
                  <a:lnTo>
                    <a:pt x="4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3897" name="Rectangle 313"/>
            <p:cNvSpPr>
              <a:spLocks noChangeArrowheads="1"/>
            </p:cNvSpPr>
            <p:nvPr/>
          </p:nvSpPr>
          <p:spPr bwMode="auto">
            <a:xfrm>
              <a:off x="1438" y="2779"/>
              <a:ext cx="4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600"/>
            </a:p>
          </p:txBody>
        </p:sp>
        <p:sp>
          <p:nvSpPr>
            <p:cNvPr id="323898" name="Rectangle 314"/>
            <p:cNvSpPr>
              <a:spLocks noChangeArrowheads="1"/>
            </p:cNvSpPr>
            <p:nvPr/>
          </p:nvSpPr>
          <p:spPr bwMode="auto">
            <a:xfrm>
              <a:off x="1484" y="2779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600"/>
            </a:p>
          </p:txBody>
        </p:sp>
        <p:sp>
          <p:nvSpPr>
            <p:cNvPr id="323899" name="Rectangle 315"/>
            <p:cNvSpPr>
              <a:spLocks noChangeArrowheads="1"/>
            </p:cNvSpPr>
            <p:nvPr/>
          </p:nvSpPr>
          <p:spPr bwMode="auto">
            <a:xfrm>
              <a:off x="1503" y="2779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600"/>
            </a:p>
          </p:txBody>
        </p:sp>
        <p:sp>
          <p:nvSpPr>
            <p:cNvPr id="323900" name="Rectangle 316"/>
            <p:cNvSpPr>
              <a:spLocks noChangeArrowheads="1"/>
            </p:cNvSpPr>
            <p:nvPr/>
          </p:nvSpPr>
          <p:spPr bwMode="auto">
            <a:xfrm>
              <a:off x="1566" y="2779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600"/>
            </a:p>
          </p:txBody>
        </p:sp>
        <p:sp>
          <p:nvSpPr>
            <p:cNvPr id="323901" name="Rectangle 317"/>
            <p:cNvSpPr>
              <a:spLocks noChangeArrowheads="1"/>
            </p:cNvSpPr>
            <p:nvPr/>
          </p:nvSpPr>
          <p:spPr bwMode="auto">
            <a:xfrm>
              <a:off x="1041" y="3038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600"/>
            </a:p>
          </p:txBody>
        </p:sp>
        <p:sp>
          <p:nvSpPr>
            <p:cNvPr id="323902" name="Rectangle 318"/>
            <p:cNvSpPr>
              <a:spLocks noChangeArrowheads="1"/>
            </p:cNvSpPr>
            <p:nvPr/>
          </p:nvSpPr>
          <p:spPr bwMode="auto">
            <a:xfrm>
              <a:off x="1058" y="3038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w</a:t>
              </a:r>
              <a:endParaRPr lang="en-US" sz="1600"/>
            </a:p>
          </p:txBody>
        </p:sp>
        <p:sp>
          <p:nvSpPr>
            <p:cNvPr id="323903" name="Rectangle 319"/>
            <p:cNvSpPr>
              <a:spLocks noChangeArrowheads="1"/>
            </p:cNvSpPr>
            <p:nvPr/>
          </p:nvSpPr>
          <p:spPr bwMode="auto">
            <a:xfrm>
              <a:off x="1116" y="3038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600"/>
            </a:p>
          </p:txBody>
        </p:sp>
        <p:sp>
          <p:nvSpPr>
            <p:cNvPr id="323904" name="Rectangle 320"/>
            <p:cNvSpPr>
              <a:spLocks noChangeArrowheads="1"/>
            </p:cNvSpPr>
            <p:nvPr/>
          </p:nvSpPr>
          <p:spPr bwMode="auto">
            <a:xfrm>
              <a:off x="1137" y="303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$</a:t>
              </a:r>
              <a:endParaRPr lang="en-US" sz="1600"/>
            </a:p>
          </p:txBody>
        </p:sp>
        <p:sp>
          <p:nvSpPr>
            <p:cNvPr id="323905" name="Rectangle 321"/>
            <p:cNvSpPr>
              <a:spLocks noChangeArrowheads="1"/>
            </p:cNvSpPr>
            <p:nvPr/>
          </p:nvSpPr>
          <p:spPr bwMode="auto">
            <a:xfrm>
              <a:off x="1179" y="303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600"/>
            </a:p>
          </p:txBody>
        </p:sp>
        <p:sp>
          <p:nvSpPr>
            <p:cNvPr id="323906" name="Rectangle 322"/>
            <p:cNvSpPr>
              <a:spLocks noChangeArrowheads="1"/>
            </p:cNvSpPr>
            <p:nvPr/>
          </p:nvSpPr>
          <p:spPr bwMode="auto">
            <a:xfrm>
              <a:off x="1223" y="3038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,</a:t>
              </a:r>
              <a:endParaRPr lang="en-US" sz="1600"/>
            </a:p>
          </p:txBody>
        </p:sp>
        <p:sp>
          <p:nvSpPr>
            <p:cNvPr id="323907" name="Rectangle 323"/>
            <p:cNvSpPr>
              <a:spLocks noChangeArrowheads="1"/>
            </p:cNvSpPr>
            <p:nvPr/>
          </p:nvSpPr>
          <p:spPr bwMode="auto">
            <a:xfrm>
              <a:off x="1244" y="3038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600"/>
            </a:p>
          </p:txBody>
        </p:sp>
        <p:sp>
          <p:nvSpPr>
            <p:cNvPr id="323908" name="Rectangle 324"/>
            <p:cNvSpPr>
              <a:spLocks noChangeArrowheads="1"/>
            </p:cNvSpPr>
            <p:nvPr/>
          </p:nvSpPr>
          <p:spPr bwMode="auto">
            <a:xfrm>
              <a:off x="1265" y="303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600"/>
            </a:p>
          </p:txBody>
        </p:sp>
        <p:sp>
          <p:nvSpPr>
            <p:cNvPr id="323909" name="Rectangle 325"/>
            <p:cNvSpPr>
              <a:spLocks noChangeArrowheads="1"/>
            </p:cNvSpPr>
            <p:nvPr/>
          </p:nvSpPr>
          <p:spPr bwMode="auto">
            <a:xfrm>
              <a:off x="1309" y="303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600"/>
            </a:p>
          </p:txBody>
        </p:sp>
        <p:sp>
          <p:nvSpPr>
            <p:cNvPr id="323910" name="Rectangle 326"/>
            <p:cNvSpPr>
              <a:spLocks noChangeArrowheads="1"/>
            </p:cNvSpPr>
            <p:nvPr/>
          </p:nvSpPr>
          <p:spPr bwMode="auto">
            <a:xfrm>
              <a:off x="1351" y="303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600"/>
            </a:p>
          </p:txBody>
        </p:sp>
        <p:sp>
          <p:nvSpPr>
            <p:cNvPr id="323911" name="Rectangle 327"/>
            <p:cNvSpPr>
              <a:spLocks noChangeArrowheads="1"/>
            </p:cNvSpPr>
            <p:nvPr/>
          </p:nvSpPr>
          <p:spPr bwMode="auto">
            <a:xfrm>
              <a:off x="1396" y="3038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</a:t>
              </a:r>
              <a:endParaRPr lang="en-US" sz="1600"/>
            </a:p>
          </p:txBody>
        </p:sp>
        <p:sp>
          <p:nvSpPr>
            <p:cNvPr id="323912" name="Rectangle 328"/>
            <p:cNvSpPr>
              <a:spLocks noChangeArrowheads="1"/>
            </p:cNvSpPr>
            <p:nvPr/>
          </p:nvSpPr>
          <p:spPr bwMode="auto">
            <a:xfrm>
              <a:off x="1421" y="303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$</a:t>
              </a:r>
              <a:endParaRPr lang="en-US" sz="1600"/>
            </a:p>
          </p:txBody>
        </p:sp>
        <p:sp>
          <p:nvSpPr>
            <p:cNvPr id="323913" name="Rectangle 329"/>
            <p:cNvSpPr>
              <a:spLocks noChangeArrowheads="1"/>
            </p:cNvSpPr>
            <p:nvPr/>
          </p:nvSpPr>
          <p:spPr bwMode="auto">
            <a:xfrm>
              <a:off x="1466" y="303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600"/>
            </a:p>
          </p:txBody>
        </p:sp>
        <p:sp>
          <p:nvSpPr>
            <p:cNvPr id="323914" name="Rectangle 330"/>
            <p:cNvSpPr>
              <a:spLocks noChangeArrowheads="1"/>
            </p:cNvSpPr>
            <p:nvPr/>
          </p:nvSpPr>
          <p:spPr bwMode="auto">
            <a:xfrm>
              <a:off x="1508" y="3038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)</a:t>
              </a:r>
              <a:endParaRPr lang="en-US" sz="1600"/>
            </a:p>
          </p:txBody>
        </p:sp>
        <p:sp>
          <p:nvSpPr>
            <p:cNvPr id="323915" name="Rectangle 331"/>
            <p:cNvSpPr>
              <a:spLocks noChangeArrowheads="1"/>
            </p:cNvSpPr>
            <p:nvPr/>
          </p:nvSpPr>
          <p:spPr bwMode="auto">
            <a:xfrm>
              <a:off x="1041" y="3271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600"/>
            </a:p>
          </p:txBody>
        </p:sp>
        <p:sp>
          <p:nvSpPr>
            <p:cNvPr id="323916" name="Rectangle 332"/>
            <p:cNvSpPr>
              <a:spLocks noChangeArrowheads="1"/>
            </p:cNvSpPr>
            <p:nvPr/>
          </p:nvSpPr>
          <p:spPr bwMode="auto">
            <a:xfrm>
              <a:off x="1058" y="3271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w</a:t>
              </a:r>
              <a:endParaRPr lang="en-US" sz="1600"/>
            </a:p>
          </p:txBody>
        </p:sp>
        <p:sp>
          <p:nvSpPr>
            <p:cNvPr id="323917" name="Rectangle 333"/>
            <p:cNvSpPr>
              <a:spLocks noChangeArrowheads="1"/>
            </p:cNvSpPr>
            <p:nvPr/>
          </p:nvSpPr>
          <p:spPr bwMode="auto">
            <a:xfrm>
              <a:off x="1116" y="3271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600"/>
            </a:p>
          </p:txBody>
        </p:sp>
        <p:sp>
          <p:nvSpPr>
            <p:cNvPr id="323918" name="Rectangle 334"/>
            <p:cNvSpPr>
              <a:spLocks noChangeArrowheads="1"/>
            </p:cNvSpPr>
            <p:nvPr/>
          </p:nvSpPr>
          <p:spPr bwMode="auto">
            <a:xfrm>
              <a:off x="1137" y="327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$</a:t>
              </a:r>
              <a:endParaRPr lang="en-US" sz="1600"/>
            </a:p>
          </p:txBody>
        </p:sp>
        <p:sp>
          <p:nvSpPr>
            <p:cNvPr id="323919" name="Rectangle 335"/>
            <p:cNvSpPr>
              <a:spLocks noChangeArrowheads="1"/>
            </p:cNvSpPr>
            <p:nvPr/>
          </p:nvSpPr>
          <p:spPr bwMode="auto">
            <a:xfrm>
              <a:off x="1179" y="327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600"/>
            </a:p>
          </p:txBody>
        </p:sp>
        <p:sp>
          <p:nvSpPr>
            <p:cNvPr id="323920" name="Rectangle 336"/>
            <p:cNvSpPr>
              <a:spLocks noChangeArrowheads="1"/>
            </p:cNvSpPr>
            <p:nvPr/>
          </p:nvSpPr>
          <p:spPr bwMode="auto">
            <a:xfrm>
              <a:off x="1223" y="3271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,</a:t>
              </a:r>
              <a:endParaRPr lang="en-US" sz="1600"/>
            </a:p>
          </p:txBody>
        </p:sp>
        <p:sp>
          <p:nvSpPr>
            <p:cNvPr id="323921" name="Rectangle 337"/>
            <p:cNvSpPr>
              <a:spLocks noChangeArrowheads="1"/>
            </p:cNvSpPr>
            <p:nvPr/>
          </p:nvSpPr>
          <p:spPr bwMode="auto">
            <a:xfrm>
              <a:off x="1244" y="3271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600"/>
            </a:p>
          </p:txBody>
        </p:sp>
        <p:sp>
          <p:nvSpPr>
            <p:cNvPr id="323922" name="Rectangle 338"/>
            <p:cNvSpPr>
              <a:spLocks noChangeArrowheads="1"/>
            </p:cNvSpPr>
            <p:nvPr/>
          </p:nvSpPr>
          <p:spPr bwMode="auto">
            <a:xfrm>
              <a:off x="1265" y="327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600"/>
            </a:p>
          </p:txBody>
        </p:sp>
        <p:sp>
          <p:nvSpPr>
            <p:cNvPr id="323923" name="Rectangle 339"/>
            <p:cNvSpPr>
              <a:spLocks noChangeArrowheads="1"/>
            </p:cNvSpPr>
            <p:nvPr/>
          </p:nvSpPr>
          <p:spPr bwMode="auto">
            <a:xfrm>
              <a:off x="1309" y="327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600"/>
            </a:p>
          </p:txBody>
        </p:sp>
        <p:sp>
          <p:nvSpPr>
            <p:cNvPr id="323924" name="Rectangle 340"/>
            <p:cNvSpPr>
              <a:spLocks noChangeArrowheads="1"/>
            </p:cNvSpPr>
            <p:nvPr/>
          </p:nvSpPr>
          <p:spPr bwMode="auto">
            <a:xfrm>
              <a:off x="1351" y="327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600"/>
            </a:p>
          </p:txBody>
        </p:sp>
        <p:sp>
          <p:nvSpPr>
            <p:cNvPr id="323925" name="Rectangle 341"/>
            <p:cNvSpPr>
              <a:spLocks noChangeArrowheads="1"/>
            </p:cNvSpPr>
            <p:nvPr/>
          </p:nvSpPr>
          <p:spPr bwMode="auto">
            <a:xfrm>
              <a:off x="1396" y="3271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</a:t>
              </a:r>
              <a:endParaRPr lang="en-US" sz="1600"/>
            </a:p>
          </p:txBody>
        </p:sp>
        <p:sp>
          <p:nvSpPr>
            <p:cNvPr id="323926" name="Rectangle 342"/>
            <p:cNvSpPr>
              <a:spLocks noChangeArrowheads="1"/>
            </p:cNvSpPr>
            <p:nvPr/>
          </p:nvSpPr>
          <p:spPr bwMode="auto">
            <a:xfrm>
              <a:off x="1421" y="327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$</a:t>
              </a:r>
              <a:endParaRPr lang="en-US" sz="1600"/>
            </a:p>
          </p:txBody>
        </p:sp>
        <p:sp>
          <p:nvSpPr>
            <p:cNvPr id="323927" name="Rectangle 343"/>
            <p:cNvSpPr>
              <a:spLocks noChangeArrowheads="1"/>
            </p:cNvSpPr>
            <p:nvPr/>
          </p:nvSpPr>
          <p:spPr bwMode="auto">
            <a:xfrm>
              <a:off x="1466" y="327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600"/>
            </a:p>
          </p:txBody>
        </p:sp>
        <p:sp>
          <p:nvSpPr>
            <p:cNvPr id="323928" name="Rectangle 344"/>
            <p:cNvSpPr>
              <a:spLocks noChangeArrowheads="1"/>
            </p:cNvSpPr>
            <p:nvPr/>
          </p:nvSpPr>
          <p:spPr bwMode="auto">
            <a:xfrm>
              <a:off x="1508" y="3271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)</a:t>
              </a:r>
              <a:endParaRPr lang="en-US" sz="1600"/>
            </a:p>
          </p:txBody>
        </p:sp>
        <p:sp>
          <p:nvSpPr>
            <p:cNvPr id="323929" name="Rectangle 345"/>
            <p:cNvSpPr>
              <a:spLocks noChangeArrowheads="1"/>
            </p:cNvSpPr>
            <p:nvPr/>
          </p:nvSpPr>
          <p:spPr bwMode="auto">
            <a:xfrm>
              <a:off x="1041" y="3504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600"/>
            </a:p>
          </p:txBody>
        </p:sp>
        <p:sp>
          <p:nvSpPr>
            <p:cNvPr id="323930" name="Rectangle 346"/>
            <p:cNvSpPr>
              <a:spLocks noChangeArrowheads="1"/>
            </p:cNvSpPr>
            <p:nvPr/>
          </p:nvSpPr>
          <p:spPr bwMode="auto">
            <a:xfrm>
              <a:off x="1058" y="350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w</a:t>
              </a:r>
              <a:endParaRPr lang="en-US" sz="1600"/>
            </a:p>
          </p:txBody>
        </p:sp>
        <p:sp>
          <p:nvSpPr>
            <p:cNvPr id="323931" name="Rectangle 347"/>
            <p:cNvSpPr>
              <a:spLocks noChangeArrowheads="1"/>
            </p:cNvSpPr>
            <p:nvPr/>
          </p:nvSpPr>
          <p:spPr bwMode="auto">
            <a:xfrm>
              <a:off x="1116" y="350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600"/>
            </a:p>
          </p:txBody>
        </p:sp>
        <p:sp>
          <p:nvSpPr>
            <p:cNvPr id="323932" name="Rectangle 348"/>
            <p:cNvSpPr>
              <a:spLocks noChangeArrowheads="1"/>
            </p:cNvSpPr>
            <p:nvPr/>
          </p:nvSpPr>
          <p:spPr bwMode="auto">
            <a:xfrm>
              <a:off x="1137" y="350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$</a:t>
              </a:r>
              <a:endParaRPr lang="en-US" sz="1600"/>
            </a:p>
          </p:txBody>
        </p:sp>
        <p:sp>
          <p:nvSpPr>
            <p:cNvPr id="323933" name="Rectangle 349"/>
            <p:cNvSpPr>
              <a:spLocks noChangeArrowheads="1"/>
            </p:cNvSpPr>
            <p:nvPr/>
          </p:nvSpPr>
          <p:spPr bwMode="auto">
            <a:xfrm>
              <a:off x="1179" y="350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600"/>
            </a:p>
          </p:txBody>
        </p:sp>
        <p:sp>
          <p:nvSpPr>
            <p:cNvPr id="323934" name="Rectangle 350"/>
            <p:cNvSpPr>
              <a:spLocks noChangeArrowheads="1"/>
            </p:cNvSpPr>
            <p:nvPr/>
          </p:nvSpPr>
          <p:spPr bwMode="auto">
            <a:xfrm>
              <a:off x="1223" y="350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,</a:t>
              </a:r>
              <a:endParaRPr lang="en-US" sz="1600"/>
            </a:p>
          </p:txBody>
        </p:sp>
        <p:sp>
          <p:nvSpPr>
            <p:cNvPr id="323935" name="Rectangle 351"/>
            <p:cNvSpPr>
              <a:spLocks noChangeArrowheads="1"/>
            </p:cNvSpPr>
            <p:nvPr/>
          </p:nvSpPr>
          <p:spPr bwMode="auto">
            <a:xfrm>
              <a:off x="1244" y="350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600"/>
            </a:p>
          </p:txBody>
        </p:sp>
        <p:sp>
          <p:nvSpPr>
            <p:cNvPr id="323936" name="Rectangle 352"/>
            <p:cNvSpPr>
              <a:spLocks noChangeArrowheads="1"/>
            </p:cNvSpPr>
            <p:nvPr/>
          </p:nvSpPr>
          <p:spPr bwMode="auto">
            <a:xfrm>
              <a:off x="1265" y="350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600"/>
            </a:p>
          </p:txBody>
        </p:sp>
        <p:sp>
          <p:nvSpPr>
            <p:cNvPr id="323937" name="Rectangle 353"/>
            <p:cNvSpPr>
              <a:spLocks noChangeArrowheads="1"/>
            </p:cNvSpPr>
            <p:nvPr/>
          </p:nvSpPr>
          <p:spPr bwMode="auto">
            <a:xfrm>
              <a:off x="1309" y="350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600"/>
            </a:p>
          </p:txBody>
        </p:sp>
        <p:sp>
          <p:nvSpPr>
            <p:cNvPr id="323938" name="Rectangle 354"/>
            <p:cNvSpPr>
              <a:spLocks noChangeArrowheads="1"/>
            </p:cNvSpPr>
            <p:nvPr/>
          </p:nvSpPr>
          <p:spPr bwMode="auto">
            <a:xfrm>
              <a:off x="1351" y="350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600"/>
            </a:p>
          </p:txBody>
        </p:sp>
        <p:sp>
          <p:nvSpPr>
            <p:cNvPr id="323939" name="Rectangle 355"/>
            <p:cNvSpPr>
              <a:spLocks noChangeArrowheads="1"/>
            </p:cNvSpPr>
            <p:nvPr/>
          </p:nvSpPr>
          <p:spPr bwMode="auto">
            <a:xfrm>
              <a:off x="1396" y="3504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</a:t>
              </a:r>
              <a:endParaRPr lang="en-US" sz="1600"/>
            </a:p>
          </p:txBody>
        </p:sp>
        <p:sp>
          <p:nvSpPr>
            <p:cNvPr id="323940" name="Rectangle 356"/>
            <p:cNvSpPr>
              <a:spLocks noChangeArrowheads="1"/>
            </p:cNvSpPr>
            <p:nvPr/>
          </p:nvSpPr>
          <p:spPr bwMode="auto">
            <a:xfrm>
              <a:off x="1421" y="350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$</a:t>
              </a:r>
              <a:endParaRPr lang="en-US" sz="1600"/>
            </a:p>
          </p:txBody>
        </p:sp>
        <p:sp>
          <p:nvSpPr>
            <p:cNvPr id="323941" name="Rectangle 357"/>
            <p:cNvSpPr>
              <a:spLocks noChangeArrowheads="1"/>
            </p:cNvSpPr>
            <p:nvPr/>
          </p:nvSpPr>
          <p:spPr bwMode="auto">
            <a:xfrm>
              <a:off x="1466" y="350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600"/>
            </a:p>
          </p:txBody>
        </p:sp>
        <p:sp>
          <p:nvSpPr>
            <p:cNvPr id="323942" name="Rectangle 358"/>
            <p:cNvSpPr>
              <a:spLocks noChangeArrowheads="1"/>
            </p:cNvSpPr>
            <p:nvPr/>
          </p:nvSpPr>
          <p:spPr bwMode="auto">
            <a:xfrm>
              <a:off x="1508" y="3504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)</a:t>
              </a:r>
              <a:endParaRPr lang="en-US" sz="1600"/>
            </a:p>
          </p:txBody>
        </p:sp>
        <p:sp>
          <p:nvSpPr>
            <p:cNvPr id="323943" name="Line 359"/>
            <p:cNvSpPr>
              <a:spLocks noChangeShapeType="1"/>
            </p:cNvSpPr>
            <p:nvPr/>
          </p:nvSpPr>
          <p:spPr bwMode="auto">
            <a:xfrm flipH="1">
              <a:off x="960" y="3047"/>
              <a:ext cx="2" cy="88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3944" name="Freeform 360"/>
            <p:cNvSpPr>
              <a:spLocks/>
            </p:cNvSpPr>
            <p:nvPr/>
          </p:nvSpPr>
          <p:spPr bwMode="auto">
            <a:xfrm>
              <a:off x="943" y="3897"/>
              <a:ext cx="40" cy="39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0" y="0"/>
                </a:cxn>
                <a:cxn ang="0">
                  <a:pos x="19" y="39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38" y="0"/>
                </a:cxn>
              </a:cxnLst>
              <a:rect l="0" t="0" r="r" b="b"/>
              <a:pathLst>
                <a:path w="40" h="39">
                  <a:moveTo>
                    <a:pt x="38" y="0"/>
                  </a:moveTo>
                  <a:lnTo>
                    <a:pt x="0" y="0"/>
                  </a:lnTo>
                  <a:lnTo>
                    <a:pt x="19" y="39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3945" name="Rectangle 361"/>
            <p:cNvSpPr>
              <a:spLocks noChangeArrowheads="1"/>
            </p:cNvSpPr>
            <p:nvPr/>
          </p:nvSpPr>
          <p:spPr bwMode="auto">
            <a:xfrm>
              <a:off x="1741" y="327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600"/>
            </a:p>
          </p:txBody>
        </p:sp>
        <p:sp>
          <p:nvSpPr>
            <p:cNvPr id="323946" name="Rectangle 362"/>
            <p:cNvSpPr>
              <a:spLocks noChangeArrowheads="1"/>
            </p:cNvSpPr>
            <p:nvPr/>
          </p:nvSpPr>
          <p:spPr bwMode="auto">
            <a:xfrm>
              <a:off x="1783" y="3278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600"/>
            </a:p>
          </p:txBody>
        </p:sp>
        <p:sp>
          <p:nvSpPr>
            <p:cNvPr id="323947" name="Rectangle 363"/>
            <p:cNvSpPr>
              <a:spLocks noChangeArrowheads="1"/>
            </p:cNvSpPr>
            <p:nvPr/>
          </p:nvSpPr>
          <p:spPr bwMode="auto">
            <a:xfrm>
              <a:off x="1806" y="327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600"/>
            </a:p>
          </p:txBody>
        </p:sp>
        <p:sp>
          <p:nvSpPr>
            <p:cNvPr id="323948" name="Rectangle 364"/>
            <p:cNvSpPr>
              <a:spLocks noChangeArrowheads="1"/>
            </p:cNvSpPr>
            <p:nvPr/>
          </p:nvSpPr>
          <p:spPr bwMode="auto">
            <a:xfrm>
              <a:off x="1848" y="3278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600"/>
            </a:p>
          </p:txBody>
        </p:sp>
        <p:sp>
          <p:nvSpPr>
            <p:cNvPr id="323949" name="Rectangle 365"/>
            <p:cNvSpPr>
              <a:spLocks noChangeArrowheads="1"/>
            </p:cNvSpPr>
            <p:nvPr/>
          </p:nvSpPr>
          <p:spPr bwMode="auto">
            <a:xfrm>
              <a:off x="2009" y="3236"/>
              <a:ext cx="2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600"/>
            </a:p>
          </p:txBody>
        </p:sp>
        <p:sp>
          <p:nvSpPr>
            <p:cNvPr id="323950" name="Rectangle 366"/>
            <p:cNvSpPr>
              <a:spLocks noChangeArrowheads="1"/>
            </p:cNvSpPr>
            <p:nvPr/>
          </p:nvSpPr>
          <p:spPr bwMode="auto">
            <a:xfrm>
              <a:off x="2027" y="3236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600"/>
            </a:p>
          </p:txBody>
        </p:sp>
        <p:sp>
          <p:nvSpPr>
            <p:cNvPr id="323951" name="Rectangle 367"/>
            <p:cNvSpPr>
              <a:spLocks noChangeArrowheads="1"/>
            </p:cNvSpPr>
            <p:nvPr/>
          </p:nvSpPr>
          <p:spPr bwMode="auto">
            <a:xfrm>
              <a:off x="2065" y="3236"/>
              <a:ext cx="3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600"/>
            </a:p>
          </p:txBody>
        </p:sp>
        <p:sp>
          <p:nvSpPr>
            <p:cNvPr id="323952" name="Rectangle 368"/>
            <p:cNvSpPr>
              <a:spLocks noChangeArrowheads="1"/>
            </p:cNvSpPr>
            <p:nvPr/>
          </p:nvSpPr>
          <p:spPr bwMode="auto">
            <a:xfrm>
              <a:off x="2100" y="3236"/>
              <a:ext cx="2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600"/>
            </a:p>
          </p:txBody>
        </p:sp>
        <p:sp>
          <p:nvSpPr>
            <p:cNvPr id="323953" name="Rectangle 369"/>
            <p:cNvSpPr>
              <a:spLocks noChangeArrowheads="1"/>
            </p:cNvSpPr>
            <p:nvPr/>
          </p:nvSpPr>
          <p:spPr bwMode="auto">
            <a:xfrm>
              <a:off x="2118" y="3236"/>
              <a:ext cx="2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600"/>
            </a:p>
          </p:txBody>
        </p:sp>
        <p:sp>
          <p:nvSpPr>
            <p:cNvPr id="323954" name="Rectangle 370"/>
            <p:cNvSpPr>
              <a:spLocks noChangeArrowheads="1"/>
            </p:cNvSpPr>
            <p:nvPr/>
          </p:nvSpPr>
          <p:spPr bwMode="auto">
            <a:xfrm>
              <a:off x="2142" y="3236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600"/>
            </a:p>
          </p:txBody>
        </p:sp>
        <p:sp>
          <p:nvSpPr>
            <p:cNvPr id="323955" name="Rectangle 371"/>
            <p:cNvSpPr>
              <a:spLocks noChangeArrowheads="1"/>
            </p:cNvSpPr>
            <p:nvPr/>
          </p:nvSpPr>
          <p:spPr bwMode="auto">
            <a:xfrm>
              <a:off x="2179" y="3236"/>
              <a:ext cx="3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1600"/>
            </a:p>
          </p:txBody>
        </p:sp>
        <p:sp>
          <p:nvSpPr>
            <p:cNvPr id="323956" name="Rectangle 372"/>
            <p:cNvSpPr>
              <a:spLocks noChangeArrowheads="1"/>
            </p:cNvSpPr>
            <p:nvPr/>
          </p:nvSpPr>
          <p:spPr bwMode="auto">
            <a:xfrm>
              <a:off x="2214" y="3236"/>
              <a:ext cx="2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600"/>
            </a:p>
          </p:txBody>
        </p:sp>
        <p:sp>
          <p:nvSpPr>
            <p:cNvPr id="323957" name="Rectangle 373"/>
            <p:cNvSpPr>
              <a:spLocks noChangeArrowheads="1"/>
            </p:cNvSpPr>
            <p:nvPr/>
          </p:nvSpPr>
          <p:spPr bwMode="auto">
            <a:xfrm>
              <a:off x="2233" y="3236"/>
              <a:ext cx="1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600"/>
            </a:p>
          </p:txBody>
        </p:sp>
        <p:sp>
          <p:nvSpPr>
            <p:cNvPr id="323958" name="Rectangle 374"/>
            <p:cNvSpPr>
              <a:spLocks noChangeArrowheads="1"/>
            </p:cNvSpPr>
            <p:nvPr/>
          </p:nvSpPr>
          <p:spPr bwMode="auto">
            <a:xfrm>
              <a:off x="2247" y="3236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600"/>
            </a:p>
          </p:txBody>
        </p:sp>
        <p:sp>
          <p:nvSpPr>
            <p:cNvPr id="323959" name="Rectangle 375"/>
            <p:cNvSpPr>
              <a:spLocks noChangeArrowheads="1"/>
            </p:cNvSpPr>
            <p:nvPr/>
          </p:nvSpPr>
          <p:spPr bwMode="auto">
            <a:xfrm>
              <a:off x="2284" y="3236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600"/>
            </a:p>
          </p:txBody>
        </p:sp>
        <p:sp>
          <p:nvSpPr>
            <p:cNvPr id="323960" name="Rectangle 376"/>
            <p:cNvSpPr>
              <a:spLocks noChangeArrowheads="1"/>
            </p:cNvSpPr>
            <p:nvPr/>
          </p:nvSpPr>
          <p:spPr bwMode="auto">
            <a:xfrm>
              <a:off x="2324" y="3236"/>
              <a:ext cx="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600"/>
            </a:p>
          </p:txBody>
        </p:sp>
        <p:sp>
          <p:nvSpPr>
            <p:cNvPr id="323961" name="Rectangle 377"/>
            <p:cNvSpPr>
              <a:spLocks noChangeArrowheads="1"/>
            </p:cNvSpPr>
            <p:nvPr/>
          </p:nvSpPr>
          <p:spPr bwMode="auto">
            <a:xfrm>
              <a:off x="2093" y="3320"/>
              <a:ext cx="2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n-US" sz="1600"/>
            </a:p>
          </p:txBody>
        </p:sp>
        <p:sp>
          <p:nvSpPr>
            <p:cNvPr id="323962" name="Rectangle 378"/>
            <p:cNvSpPr>
              <a:spLocks noChangeArrowheads="1"/>
            </p:cNvSpPr>
            <p:nvPr/>
          </p:nvSpPr>
          <p:spPr bwMode="auto">
            <a:xfrm>
              <a:off x="2111" y="3320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600"/>
            </a:p>
          </p:txBody>
        </p:sp>
        <p:sp>
          <p:nvSpPr>
            <p:cNvPr id="323963" name="Rectangle 379"/>
            <p:cNvSpPr>
              <a:spLocks noChangeArrowheads="1"/>
            </p:cNvSpPr>
            <p:nvPr/>
          </p:nvSpPr>
          <p:spPr bwMode="auto">
            <a:xfrm>
              <a:off x="2149" y="3320"/>
              <a:ext cx="2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600"/>
            </a:p>
          </p:txBody>
        </p:sp>
        <p:sp>
          <p:nvSpPr>
            <p:cNvPr id="323964" name="Rectangle 380"/>
            <p:cNvSpPr>
              <a:spLocks noChangeArrowheads="1"/>
            </p:cNvSpPr>
            <p:nvPr/>
          </p:nvSpPr>
          <p:spPr bwMode="auto">
            <a:xfrm>
              <a:off x="2167" y="3320"/>
              <a:ext cx="3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1600"/>
            </a:p>
          </p:txBody>
        </p:sp>
        <p:sp>
          <p:nvSpPr>
            <p:cNvPr id="323965" name="Rectangle 381"/>
            <p:cNvSpPr>
              <a:spLocks noChangeArrowheads="1"/>
            </p:cNvSpPr>
            <p:nvPr/>
          </p:nvSpPr>
          <p:spPr bwMode="auto">
            <a:xfrm>
              <a:off x="2202" y="3320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600"/>
            </a:p>
          </p:txBody>
        </p:sp>
        <p:sp>
          <p:nvSpPr>
            <p:cNvPr id="323966" name="Freeform 382"/>
            <p:cNvSpPr>
              <a:spLocks/>
            </p:cNvSpPr>
            <p:nvPr/>
          </p:nvSpPr>
          <p:spPr bwMode="auto">
            <a:xfrm>
              <a:off x="2298" y="3474"/>
              <a:ext cx="40" cy="37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0" y="0"/>
                </a:cxn>
                <a:cxn ang="0">
                  <a:pos x="40" y="18"/>
                </a:cxn>
                <a:cxn ang="0">
                  <a:pos x="0" y="37"/>
                </a:cxn>
                <a:cxn ang="0">
                  <a:pos x="0" y="37"/>
                </a:cxn>
              </a:cxnLst>
              <a:rect l="0" t="0" r="r" b="b"/>
              <a:pathLst>
                <a:path w="40" h="37">
                  <a:moveTo>
                    <a:pt x="0" y="37"/>
                  </a:moveTo>
                  <a:lnTo>
                    <a:pt x="0" y="0"/>
                  </a:lnTo>
                  <a:lnTo>
                    <a:pt x="40" y="18"/>
                  </a:lnTo>
                  <a:lnTo>
                    <a:pt x="0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3967" name="Freeform 383"/>
            <p:cNvSpPr>
              <a:spLocks/>
            </p:cNvSpPr>
            <p:nvPr/>
          </p:nvSpPr>
          <p:spPr bwMode="auto">
            <a:xfrm>
              <a:off x="1992" y="3201"/>
              <a:ext cx="350" cy="233"/>
            </a:xfrm>
            <a:custGeom>
              <a:avLst/>
              <a:gdLst/>
              <a:ahLst/>
              <a:cxnLst>
                <a:cxn ang="0">
                  <a:pos x="348" y="233"/>
                </a:cxn>
                <a:cxn ang="0">
                  <a:pos x="350" y="0"/>
                </a:cxn>
                <a:cxn ang="0">
                  <a:pos x="0" y="0"/>
                </a:cxn>
                <a:cxn ang="0">
                  <a:pos x="0" y="233"/>
                </a:cxn>
                <a:cxn ang="0">
                  <a:pos x="350" y="233"/>
                </a:cxn>
                <a:cxn ang="0">
                  <a:pos x="350" y="233"/>
                </a:cxn>
              </a:cxnLst>
              <a:rect l="0" t="0" r="r" b="b"/>
              <a:pathLst>
                <a:path w="350" h="233">
                  <a:moveTo>
                    <a:pt x="348" y="233"/>
                  </a:moveTo>
                  <a:lnTo>
                    <a:pt x="350" y="0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350" y="233"/>
                  </a:lnTo>
                  <a:lnTo>
                    <a:pt x="350" y="233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3968" name="Rectangle 384"/>
            <p:cNvSpPr>
              <a:spLocks noChangeArrowheads="1"/>
            </p:cNvSpPr>
            <p:nvPr/>
          </p:nvSpPr>
          <p:spPr bwMode="auto">
            <a:xfrm>
              <a:off x="2540" y="3278"/>
              <a:ext cx="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600"/>
            </a:p>
          </p:txBody>
        </p:sp>
        <p:sp>
          <p:nvSpPr>
            <p:cNvPr id="323969" name="Rectangle 385"/>
            <p:cNvSpPr>
              <a:spLocks noChangeArrowheads="1"/>
            </p:cNvSpPr>
            <p:nvPr/>
          </p:nvSpPr>
          <p:spPr bwMode="auto">
            <a:xfrm>
              <a:off x="2589" y="3278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600"/>
            </a:p>
          </p:txBody>
        </p:sp>
        <p:sp>
          <p:nvSpPr>
            <p:cNvPr id="323970" name="Rectangle 386"/>
            <p:cNvSpPr>
              <a:spLocks noChangeArrowheads="1"/>
            </p:cNvSpPr>
            <p:nvPr/>
          </p:nvSpPr>
          <p:spPr bwMode="auto">
            <a:xfrm>
              <a:off x="2627" y="3278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600"/>
            </a:p>
          </p:txBody>
        </p:sp>
        <p:sp>
          <p:nvSpPr>
            <p:cNvPr id="323971" name="Freeform 387"/>
            <p:cNvSpPr>
              <a:spLocks/>
            </p:cNvSpPr>
            <p:nvPr/>
          </p:nvSpPr>
          <p:spPr bwMode="auto">
            <a:xfrm>
              <a:off x="2517" y="3201"/>
              <a:ext cx="175" cy="233"/>
            </a:xfrm>
            <a:custGeom>
              <a:avLst/>
              <a:gdLst/>
              <a:ahLst/>
              <a:cxnLst>
                <a:cxn ang="0">
                  <a:pos x="173" y="233"/>
                </a:cxn>
                <a:cxn ang="0">
                  <a:pos x="175" y="0"/>
                </a:cxn>
                <a:cxn ang="0">
                  <a:pos x="0" y="0"/>
                </a:cxn>
                <a:cxn ang="0">
                  <a:pos x="0" y="233"/>
                </a:cxn>
                <a:cxn ang="0">
                  <a:pos x="175" y="233"/>
                </a:cxn>
                <a:cxn ang="0">
                  <a:pos x="175" y="233"/>
                </a:cxn>
              </a:cxnLst>
              <a:rect l="0" t="0" r="r" b="b"/>
              <a:pathLst>
                <a:path w="175" h="233">
                  <a:moveTo>
                    <a:pt x="173" y="233"/>
                  </a:moveTo>
                  <a:lnTo>
                    <a:pt x="175" y="0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175" y="233"/>
                  </a:lnTo>
                  <a:lnTo>
                    <a:pt x="175" y="233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3972" name="Rectangle 388"/>
            <p:cNvSpPr>
              <a:spLocks noChangeArrowheads="1"/>
            </p:cNvSpPr>
            <p:nvPr/>
          </p:nvSpPr>
          <p:spPr bwMode="auto">
            <a:xfrm>
              <a:off x="2808" y="3278"/>
              <a:ext cx="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600"/>
            </a:p>
          </p:txBody>
        </p:sp>
        <p:sp>
          <p:nvSpPr>
            <p:cNvPr id="323973" name="Rectangle 389"/>
            <p:cNvSpPr>
              <a:spLocks noChangeArrowheads="1"/>
            </p:cNvSpPr>
            <p:nvPr/>
          </p:nvSpPr>
          <p:spPr bwMode="auto">
            <a:xfrm>
              <a:off x="2853" y="3278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600"/>
            </a:p>
          </p:txBody>
        </p:sp>
        <p:sp>
          <p:nvSpPr>
            <p:cNvPr id="323974" name="Rectangle 390"/>
            <p:cNvSpPr>
              <a:spLocks noChangeArrowheads="1"/>
            </p:cNvSpPr>
            <p:nvPr/>
          </p:nvSpPr>
          <p:spPr bwMode="auto">
            <a:xfrm>
              <a:off x="2890" y="3278"/>
              <a:ext cx="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600"/>
            </a:p>
          </p:txBody>
        </p:sp>
        <p:sp>
          <p:nvSpPr>
            <p:cNvPr id="323975" name="Freeform 391"/>
            <p:cNvSpPr>
              <a:spLocks/>
            </p:cNvSpPr>
            <p:nvPr/>
          </p:nvSpPr>
          <p:spPr bwMode="auto">
            <a:xfrm>
              <a:off x="2692" y="3201"/>
              <a:ext cx="350" cy="233"/>
            </a:xfrm>
            <a:custGeom>
              <a:avLst/>
              <a:gdLst/>
              <a:ahLst/>
              <a:cxnLst>
                <a:cxn ang="0">
                  <a:pos x="347" y="233"/>
                </a:cxn>
                <a:cxn ang="0">
                  <a:pos x="350" y="0"/>
                </a:cxn>
                <a:cxn ang="0">
                  <a:pos x="0" y="0"/>
                </a:cxn>
                <a:cxn ang="0">
                  <a:pos x="0" y="233"/>
                </a:cxn>
                <a:cxn ang="0">
                  <a:pos x="350" y="233"/>
                </a:cxn>
                <a:cxn ang="0">
                  <a:pos x="350" y="233"/>
                </a:cxn>
              </a:cxnLst>
              <a:rect l="0" t="0" r="r" b="b"/>
              <a:pathLst>
                <a:path w="350" h="233">
                  <a:moveTo>
                    <a:pt x="347" y="233"/>
                  </a:moveTo>
                  <a:lnTo>
                    <a:pt x="350" y="0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350" y="233"/>
                  </a:lnTo>
                  <a:lnTo>
                    <a:pt x="350" y="233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3976" name="Rectangle 392"/>
            <p:cNvSpPr>
              <a:spLocks noChangeArrowheads="1"/>
            </p:cNvSpPr>
            <p:nvPr/>
          </p:nvSpPr>
          <p:spPr bwMode="auto">
            <a:xfrm>
              <a:off x="3144" y="3236"/>
              <a:ext cx="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600"/>
            </a:p>
          </p:txBody>
        </p:sp>
        <p:sp>
          <p:nvSpPr>
            <p:cNvPr id="323977" name="Rectangle 393"/>
            <p:cNvSpPr>
              <a:spLocks noChangeArrowheads="1"/>
            </p:cNvSpPr>
            <p:nvPr/>
          </p:nvSpPr>
          <p:spPr bwMode="auto">
            <a:xfrm>
              <a:off x="3193" y="3236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600"/>
            </a:p>
          </p:txBody>
        </p:sp>
        <p:sp>
          <p:nvSpPr>
            <p:cNvPr id="323978" name="Rectangle 394"/>
            <p:cNvSpPr>
              <a:spLocks noChangeArrowheads="1"/>
            </p:cNvSpPr>
            <p:nvPr/>
          </p:nvSpPr>
          <p:spPr bwMode="auto">
            <a:xfrm>
              <a:off x="3233" y="3236"/>
              <a:ext cx="2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600"/>
            </a:p>
          </p:txBody>
        </p:sp>
        <p:sp>
          <p:nvSpPr>
            <p:cNvPr id="323979" name="Rectangle 395"/>
            <p:cNvSpPr>
              <a:spLocks noChangeArrowheads="1"/>
            </p:cNvSpPr>
            <p:nvPr/>
          </p:nvSpPr>
          <p:spPr bwMode="auto">
            <a:xfrm>
              <a:off x="3251" y="3236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600"/>
            </a:p>
          </p:txBody>
        </p:sp>
        <p:sp>
          <p:nvSpPr>
            <p:cNvPr id="323981" name="Rectangle 397"/>
            <p:cNvSpPr>
              <a:spLocks noChangeArrowheads="1"/>
            </p:cNvSpPr>
            <p:nvPr/>
          </p:nvSpPr>
          <p:spPr bwMode="auto">
            <a:xfrm>
              <a:off x="3112" y="3320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600"/>
            </a:p>
          </p:txBody>
        </p:sp>
        <p:sp>
          <p:nvSpPr>
            <p:cNvPr id="323982" name="Rectangle 398"/>
            <p:cNvSpPr>
              <a:spLocks noChangeArrowheads="1"/>
            </p:cNvSpPr>
            <p:nvPr/>
          </p:nvSpPr>
          <p:spPr bwMode="auto">
            <a:xfrm>
              <a:off x="3149" y="3320"/>
              <a:ext cx="3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1600"/>
            </a:p>
          </p:txBody>
        </p:sp>
        <p:sp>
          <p:nvSpPr>
            <p:cNvPr id="323983" name="Rectangle 399"/>
            <p:cNvSpPr>
              <a:spLocks noChangeArrowheads="1"/>
            </p:cNvSpPr>
            <p:nvPr/>
          </p:nvSpPr>
          <p:spPr bwMode="auto">
            <a:xfrm>
              <a:off x="3181" y="3320"/>
              <a:ext cx="3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1600"/>
            </a:p>
          </p:txBody>
        </p:sp>
        <p:sp>
          <p:nvSpPr>
            <p:cNvPr id="323984" name="Rectangle 400"/>
            <p:cNvSpPr>
              <a:spLocks noChangeArrowheads="1"/>
            </p:cNvSpPr>
            <p:nvPr/>
          </p:nvSpPr>
          <p:spPr bwMode="auto">
            <a:xfrm>
              <a:off x="3216" y="3320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600"/>
            </a:p>
          </p:txBody>
        </p:sp>
        <p:sp>
          <p:nvSpPr>
            <p:cNvPr id="323985" name="Rectangle 401"/>
            <p:cNvSpPr>
              <a:spLocks noChangeArrowheads="1"/>
            </p:cNvSpPr>
            <p:nvPr/>
          </p:nvSpPr>
          <p:spPr bwMode="auto">
            <a:xfrm>
              <a:off x="3254" y="3320"/>
              <a:ext cx="3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600"/>
            </a:p>
          </p:txBody>
        </p:sp>
        <p:sp>
          <p:nvSpPr>
            <p:cNvPr id="323986" name="Rectangle 402"/>
            <p:cNvSpPr>
              <a:spLocks noChangeArrowheads="1"/>
            </p:cNvSpPr>
            <p:nvPr/>
          </p:nvSpPr>
          <p:spPr bwMode="auto">
            <a:xfrm>
              <a:off x="3289" y="3320"/>
              <a:ext cx="3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600"/>
            </a:p>
          </p:txBody>
        </p:sp>
        <p:sp>
          <p:nvSpPr>
            <p:cNvPr id="323987" name="Freeform 403"/>
            <p:cNvSpPr>
              <a:spLocks/>
            </p:cNvSpPr>
            <p:nvPr/>
          </p:nvSpPr>
          <p:spPr bwMode="auto">
            <a:xfrm>
              <a:off x="3042" y="3201"/>
              <a:ext cx="349" cy="233"/>
            </a:xfrm>
            <a:custGeom>
              <a:avLst/>
              <a:gdLst/>
              <a:ahLst/>
              <a:cxnLst>
                <a:cxn ang="0">
                  <a:pos x="347" y="233"/>
                </a:cxn>
                <a:cxn ang="0">
                  <a:pos x="349" y="0"/>
                </a:cxn>
                <a:cxn ang="0">
                  <a:pos x="0" y="0"/>
                </a:cxn>
                <a:cxn ang="0">
                  <a:pos x="0" y="233"/>
                </a:cxn>
                <a:cxn ang="0">
                  <a:pos x="349" y="233"/>
                </a:cxn>
                <a:cxn ang="0">
                  <a:pos x="349" y="233"/>
                </a:cxn>
              </a:cxnLst>
              <a:rect l="0" t="0" r="r" b="b"/>
              <a:pathLst>
                <a:path w="349" h="233">
                  <a:moveTo>
                    <a:pt x="347" y="233"/>
                  </a:moveTo>
                  <a:lnTo>
                    <a:pt x="349" y="0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349" y="233"/>
                  </a:lnTo>
                  <a:lnTo>
                    <a:pt x="349" y="233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3988" name="Rectangle 404"/>
            <p:cNvSpPr>
              <a:spLocks noChangeArrowheads="1"/>
            </p:cNvSpPr>
            <p:nvPr/>
          </p:nvSpPr>
          <p:spPr bwMode="auto">
            <a:xfrm>
              <a:off x="3422" y="3278"/>
              <a:ext cx="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600"/>
            </a:p>
          </p:txBody>
        </p:sp>
        <p:sp>
          <p:nvSpPr>
            <p:cNvPr id="323989" name="Rectangle 405"/>
            <p:cNvSpPr>
              <a:spLocks noChangeArrowheads="1"/>
            </p:cNvSpPr>
            <p:nvPr/>
          </p:nvSpPr>
          <p:spPr bwMode="auto">
            <a:xfrm>
              <a:off x="3471" y="3278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600"/>
            </a:p>
          </p:txBody>
        </p:sp>
        <p:sp>
          <p:nvSpPr>
            <p:cNvPr id="323990" name="Rectangle 406"/>
            <p:cNvSpPr>
              <a:spLocks noChangeArrowheads="1"/>
            </p:cNvSpPr>
            <p:nvPr/>
          </p:nvSpPr>
          <p:spPr bwMode="auto">
            <a:xfrm>
              <a:off x="3508" y="3278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600"/>
            </a:p>
          </p:txBody>
        </p:sp>
        <p:sp>
          <p:nvSpPr>
            <p:cNvPr id="323992" name="Freeform 408"/>
            <p:cNvSpPr>
              <a:spLocks/>
            </p:cNvSpPr>
            <p:nvPr/>
          </p:nvSpPr>
          <p:spPr bwMode="auto">
            <a:xfrm>
              <a:off x="3391" y="3201"/>
              <a:ext cx="175" cy="233"/>
            </a:xfrm>
            <a:custGeom>
              <a:avLst/>
              <a:gdLst/>
              <a:ahLst/>
              <a:cxnLst>
                <a:cxn ang="0">
                  <a:pos x="173" y="233"/>
                </a:cxn>
                <a:cxn ang="0">
                  <a:pos x="175" y="0"/>
                </a:cxn>
                <a:cxn ang="0">
                  <a:pos x="0" y="0"/>
                </a:cxn>
                <a:cxn ang="0">
                  <a:pos x="0" y="233"/>
                </a:cxn>
                <a:cxn ang="0">
                  <a:pos x="175" y="233"/>
                </a:cxn>
                <a:cxn ang="0">
                  <a:pos x="175" y="233"/>
                </a:cxn>
              </a:cxnLst>
              <a:rect l="0" t="0" r="r" b="b"/>
              <a:pathLst>
                <a:path w="175" h="233">
                  <a:moveTo>
                    <a:pt x="173" y="233"/>
                  </a:moveTo>
                  <a:lnTo>
                    <a:pt x="175" y="0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175" y="233"/>
                  </a:lnTo>
                  <a:lnTo>
                    <a:pt x="175" y="233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3993" name="Line 409"/>
            <p:cNvSpPr>
              <a:spLocks noChangeShapeType="1"/>
            </p:cNvSpPr>
            <p:nvPr/>
          </p:nvSpPr>
          <p:spPr bwMode="auto">
            <a:xfrm flipH="1">
              <a:off x="2027" y="3492"/>
              <a:ext cx="285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3994" name="Freeform 410"/>
            <p:cNvSpPr>
              <a:spLocks/>
            </p:cNvSpPr>
            <p:nvPr/>
          </p:nvSpPr>
          <p:spPr bwMode="auto">
            <a:xfrm>
              <a:off x="1997" y="3474"/>
              <a:ext cx="40" cy="37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0" y="0"/>
                </a:cxn>
                <a:cxn ang="0">
                  <a:pos x="0" y="18"/>
                </a:cxn>
                <a:cxn ang="0">
                  <a:pos x="40" y="37"/>
                </a:cxn>
                <a:cxn ang="0">
                  <a:pos x="40" y="37"/>
                </a:cxn>
                <a:cxn ang="0">
                  <a:pos x="37" y="37"/>
                </a:cxn>
              </a:cxnLst>
              <a:rect l="0" t="0" r="r" b="b"/>
              <a:pathLst>
                <a:path w="40" h="37">
                  <a:moveTo>
                    <a:pt x="37" y="37"/>
                  </a:moveTo>
                  <a:lnTo>
                    <a:pt x="40" y="0"/>
                  </a:lnTo>
                  <a:lnTo>
                    <a:pt x="0" y="18"/>
                  </a:lnTo>
                  <a:lnTo>
                    <a:pt x="40" y="37"/>
                  </a:lnTo>
                  <a:lnTo>
                    <a:pt x="40" y="3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3995" name="Rectangle 411"/>
            <p:cNvSpPr>
              <a:spLocks noChangeArrowheads="1"/>
            </p:cNvSpPr>
            <p:nvPr/>
          </p:nvSpPr>
          <p:spPr bwMode="auto">
            <a:xfrm>
              <a:off x="2090" y="351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600"/>
            </a:p>
          </p:txBody>
        </p:sp>
        <p:sp>
          <p:nvSpPr>
            <p:cNvPr id="323996" name="Rectangle 412"/>
            <p:cNvSpPr>
              <a:spLocks noChangeArrowheads="1"/>
            </p:cNvSpPr>
            <p:nvPr/>
          </p:nvSpPr>
          <p:spPr bwMode="auto">
            <a:xfrm>
              <a:off x="2132" y="3511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600"/>
            </a:p>
          </p:txBody>
        </p:sp>
        <p:sp>
          <p:nvSpPr>
            <p:cNvPr id="323997" name="Rectangle 413"/>
            <p:cNvSpPr>
              <a:spLocks noChangeArrowheads="1"/>
            </p:cNvSpPr>
            <p:nvPr/>
          </p:nvSpPr>
          <p:spPr bwMode="auto">
            <a:xfrm>
              <a:off x="2156" y="351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600"/>
            </a:p>
          </p:txBody>
        </p:sp>
        <p:sp>
          <p:nvSpPr>
            <p:cNvPr id="323998" name="Rectangle 414"/>
            <p:cNvSpPr>
              <a:spLocks noChangeArrowheads="1"/>
            </p:cNvSpPr>
            <p:nvPr/>
          </p:nvSpPr>
          <p:spPr bwMode="auto">
            <a:xfrm>
              <a:off x="2198" y="3511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600"/>
            </a:p>
          </p:txBody>
        </p:sp>
        <p:sp>
          <p:nvSpPr>
            <p:cNvPr id="323999" name="Rectangle 415"/>
            <p:cNvSpPr>
              <a:spLocks noChangeArrowheads="1"/>
            </p:cNvSpPr>
            <p:nvPr/>
          </p:nvSpPr>
          <p:spPr bwMode="auto">
            <a:xfrm>
              <a:off x="2358" y="3469"/>
              <a:ext cx="2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600"/>
            </a:p>
          </p:txBody>
        </p:sp>
        <p:sp>
          <p:nvSpPr>
            <p:cNvPr id="324000" name="Rectangle 416"/>
            <p:cNvSpPr>
              <a:spLocks noChangeArrowheads="1"/>
            </p:cNvSpPr>
            <p:nvPr/>
          </p:nvSpPr>
          <p:spPr bwMode="auto">
            <a:xfrm>
              <a:off x="2377" y="3469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600"/>
            </a:p>
          </p:txBody>
        </p:sp>
        <p:sp>
          <p:nvSpPr>
            <p:cNvPr id="324001" name="Rectangle 417"/>
            <p:cNvSpPr>
              <a:spLocks noChangeArrowheads="1"/>
            </p:cNvSpPr>
            <p:nvPr/>
          </p:nvSpPr>
          <p:spPr bwMode="auto">
            <a:xfrm>
              <a:off x="2414" y="3469"/>
              <a:ext cx="3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600"/>
            </a:p>
          </p:txBody>
        </p:sp>
        <p:sp>
          <p:nvSpPr>
            <p:cNvPr id="324002" name="Rectangle 418"/>
            <p:cNvSpPr>
              <a:spLocks noChangeArrowheads="1"/>
            </p:cNvSpPr>
            <p:nvPr/>
          </p:nvSpPr>
          <p:spPr bwMode="auto">
            <a:xfrm>
              <a:off x="2449" y="3469"/>
              <a:ext cx="2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600"/>
            </a:p>
          </p:txBody>
        </p:sp>
        <p:sp>
          <p:nvSpPr>
            <p:cNvPr id="324003" name="Rectangle 419"/>
            <p:cNvSpPr>
              <a:spLocks noChangeArrowheads="1"/>
            </p:cNvSpPr>
            <p:nvPr/>
          </p:nvSpPr>
          <p:spPr bwMode="auto">
            <a:xfrm>
              <a:off x="2468" y="3469"/>
              <a:ext cx="2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600"/>
            </a:p>
          </p:txBody>
        </p:sp>
        <p:sp>
          <p:nvSpPr>
            <p:cNvPr id="324004" name="Rectangle 420"/>
            <p:cNvSpPr>
              <a:spLocks noChangeArrowheads="1"/>
            </p:cNvSpPr>
            <p:nvPr/>
          </p:nvSpPr>
          <p:spPr bwMode="auto">
            <a:xfrm>
              <a:off x="2491" y="3469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600"/>
            </a:p>
          </p:txBody>
        </p:sp>
        <p:sp>
          <p:nvSpPr>
            <p:cNvPr id="324005" name="Rectangle 421"/>
            <p:cNvSpPr>
              <a:spLocks noChangeArrowheads="1"/>
            </p:cNvSpPr>
            <p:nvPr/>
          </p:nvSpPr>
          <p:spPr bwMode="auto">
            <a:xfrm>
              <a:off x="2529" y="3469"/>
              <a:ext cx="3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1600"/>
            </a:p>
          </p:txBody>
        </p:sp>
        <p:sp>
          <p:nvSpPr>
            <p:cNvPr id="324006" name="Rectangle 422"/>
            <p:cNvSpPr>
              <a:spLocks noChangeArrowheads="1"/>
            </p:cNvSpPr>
            <p:nvPr/>
          </p:nvSpPr>
          <p:spPr bwMode="auto">
            <a:xfrm>
              <a:off x="2564" y="3469"/>
              <a:ext cx="2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600"/>
            </a:p>
          </p:txBody>
        </p:sp>
        <p:sp>
          <p:nvSpPr>
            <p:cNvPr id="324007" name="Rectangle 423"/>
            <p:cNvSpPr>
              <a:spLocks noChangeArrowheads="1"/>
            </p:cNvSpPr>
            <p:nvPr/>
          </p:nvSpPr>
          <p:spPr bwMode="auto">
            <a:xfrm>
              <a:off x="2582" y="3469"/>
              <a:ext cx="1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600"/>
            </a:p>
          </p:txBody>
        </p:sp>
        <p:sp>
          <p:nvSpPr>
            <p:cNvPr id="324008" name="Rectangle 424"/>
            <p:cNvSpPr>
              <a:spLocks noChangeArrowheads="1"/>
            </p:cNvSpPr>
            <p:nvPr/>
          </p:nvSpPr>
          <p:spPr bwMode="auto">
            <a:xfrm>
              <a:off x="2596" y="3469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600"/>
            </a:p>
          </p:txBody>
        </p:sp>
        <p:sp>
          <p:nvSpPr>
            <p:cNvPr id="324009" name="Rectangle 425"/>
            <p:cNvSpPr>
              <a:spLocks noChangeArrowheads="1"/>
            </p:cNvSpPr>
            <p:nvPr/>
          </p:nvSpPr>
          <p:spPr bwMode="auto">
            <a:xfrm>
              <a:off x="2634" y="3469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600"/>
            </a:p>
          </p:txBody>
        </p:sp>
        <p:sp>
          <p:nvSpPr>
            <p:cNvPr id="324011" name="Rectangle 427"/>
            <p:cNvSpPr>
              <a:spLocks noChangeArrowheads="1"/>
            </p:cNvSpPr>
            <p:nvPr/>
          </p:nvSpPr>
          <p:spPr bwMode="auto">
            <a:xfrm>
              <a:off x="2442" y="3553"/>
              <a:ext cx="2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n-US" sz="1600"/>
            </a:p>
          </p:txBody>
        </p:sp>
        <p:sp>
          <p:nvSpPr>
            <p:cNvPr id="324012" name="Rectangle 428"/>
            <p:cNvSpPr>
              <a:spLocks noChangeArrowheads="1"/>
            </p:cNvSpPr>
            <p:nvPr/>
          </p:nvSpPr>
          <p:spPr bwMode="auto">
            <a:xfrm>
              <a:off x="2461" y="3553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600"/>
            </a:p>
          </p:txBody>
        </p:sp>
        <p:sp>
          <p:nvSpPr>
            <p:cNvPr id="324013" name="Rectangle 429"/>
            <p:cNvSpPr>
              <a:spLocks noChangeArrowheads="1"/>
            </p:cNvSpPr>
            <p:nvPr/>
          </p:nvSpPr>
          <p:spPr bwMode="auto">
            <a:xfrm>
              <a:off x="2498" y="3553"/>
              <a:ext cx="2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600"/>
            </a:p>
          </p:txBody>
        </p:sp>
        <p:sp>
          <p:nvSpPr>
            <p:cNvPr id="324014" name="Rectangle 430"/>
            <p:cNvSpPr>
              <a:spLocks noChangeArrowheads="1"/>
            </p:cNvSpPr>
            <p:nvPr/>
          </p:nvSpPr>
          <p:spPr bwMode="auto">
            <a:xfrm>
              <a:off x="2517" y="3553"/>
              <a:ext cx="3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1600"/>
            </a:p>
          </p:txBody>
        </p:sp>
        <p:sp>
          <p:nvSpPr>
            <p:cNvPr id="324015" name="Rectangle 431"/>
            <p:cNvSpPr>
              <a:spLocks noChangeArrowheads="1"/>
            </p:cNvSpPr>
            <p:nvPr/>
          </p:nvSpPr>
          <p:spPr bwMode="auto">
            <a:xfrm>
              <a:off x="2552" y="3553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600"/>
            </a:p>
          </p:txBody>
        </p:sp>
        <p:sp>
          <p:nvSpPr>
            <p:cNvPr id="324016" name="Freeform 432"/>
            <p:cNvSpPr>
              <a:spLocks/>
            </p:cNvSpPr>
            <p:nvPr/>
          </p:nvSpPr>
          <p:spPr bwMode="auto">
            <a:xfrm>
              <a:off x="2342" y="3434"/>
              <a:ext cx="350" cy="233"/>
            </a:xfrm>
            <a:custGeom>
              <a:avLst/>
              <a:gdLst/>
              <a:ahLst/>
              <a:cxnLst>
                <a:cxn ang="0">
                  <a:pos x="348" y="233"/>
                </a:cxn>
                <a:cxn ang="0">
                  <a:pos x="350" y="0"/>
                </a:cxn>
                <a:cxn ang="0">
                  <a:pos x="0" y="0"/>
                </a:cxn>
                <a:cxn ang="0">
                  <a:pos x="0" y="233"/>
                </a:cxn>
                <a:cxn ang="0">
                  <a:pos x="350" y="233"/>
                </a:cxn>
                <a:cxn ang="0">
                  <a:pos x="350" y="233"/>
                </a:cxn>
              </a:cxnLst>
              <a:rect l="0" t="0" r="r" b="b"/>
              <a:pathLst>
                <a:path w="350" h="233">
                  <a:moveTo>
                    <a:pt x="348" y="233"/>
                  </a:moveTo>
                  <a:lnTo>
                    <a:pt x="350" y="0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350" y="233"/>
                  </a:lnTo>
                  <a:lnTo>
                    <a:pt x="350" y="233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4017" name="Rectangle 433"/>
            <p:cNvSpPr>
              <a:spLocks noChangeArrowheads="1"/>
            </p:cNvSpPr>
            <p:nvPr/>
          </p:nvSpPr>
          <p:spPr bwMode="auto">
            <a:xfrm>
              <a:off x="2890" y="3511"/>
              <a:ext cx="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600"/>
            </a:p>
          </p:txBody>
        </p:sp>
        <p:sp>
          <p:nvSpPr>
            <p:cNvPr id="324018" name="Rectangle 434"/>
            <p:cNvSpPr>
              <a:spLocks noChangeArrowheads="1"/>
            </p:cNvSpPr>
            <p:nvPr/>
          </p:nvSpPr>
          <p:spPr bwMode="auto">
            <a:xfrm>
              <a:off x="2939" y="3511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600"/>
            </a:p>
          </p:txBody>
        </p:sp>
        <p:sp>
          <p:nvSpPr>
            <p:cNvPr id="324019" name="Rectangle 435"/>
            <p:cNvSpPr>
              <a:spLocks noChangeArrowheads="1"/>
            </p:cNvSpPr>
            <p:nvPr/>
          </p:nvSpPr>
          <p:spPr bwMode="auto">
            <a:xfrm>
              <a:off x="2976" y="3511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600"/>
            </a:p>
          </p:txBody>
        </p:sp>
        <p:sp>
          <p:nvSpPr>
            <p:cNvPr id="324020" name="Freeform 436"/>
            <p:cNvSpPr>
              <a:spLocks/>
            </p:cNvSpPr>
            <p:nvPr/>
          </p:nvSpPr>
          <p:spPr bwMode="auto">
            <a:xfrm>
              <a:off x="2867" y="3434"/>
              <a:ext cx="175" cy="233"/>
            </a:xfrm>
            <a:custGeom>
              <a:avLst/>
              <a:gdLst/>
              <a:ahLst/>
              <a:cxnLst>
                <a:cxn ang="0">
                  <a:pos x="172" y="233"/>
                </a:cxn>
                <a:cxn ang="0">
                  <a:pos x="175" y="0"/>
                </a:cxn>
                <a:cxn ang="0">
                  <a:pos x="0" y="0"/>
                </a:cxn>
                <a:cxn ang="0">
                  <a:pos x="0" y="233"/>
                </a:cxn>
                <a:cxn ang="0">
                  <a:pos x="175" y="233"/>
                </a:cxn>
                <a:cxn ang="0">
                  <a:pos x="175" y="233"/>
                </a:cxn>
              </a:cxnLst>
              <a:rect l="0" t="0" r="r" b="b"/>
              <a:pathLst>
                <a:path w="175" h="233">
                  <a:moveTo>
                    <a:pt x="172" y="233"/>
                  </a:moveTo>
                  <a:lnTo>
                    <a:pt x="175" y="0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175" y="233"/>
                  </a:lnTo>
                  <a:lnTo>
                    <a:pt x="175" y="233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4021" name="Rectangle 437"/>
            <p:cNvSpPr>
              <a:spLocks noChangeArrowheads="1"/>
            </p:cNvSpPr>
            <p:nvPr/>
          </p:nvSpPr>
          <p:spPr bwMode="auto">
            <a:xfrm>
              <a:off x="3158" y="3511"/>
              <a:ext cx="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600"/>
            </a:p>
          </p:txBody>
        </p:sp>
        <p:sp>
          <p:nvSpPr>
            <p:cNvPr id="324022" name="Rectangle 438"/>
            <p:cNvSpPr>
              <a:spLocks noChangeArrowheads="1"/>
            </p:cNvSpPr>
            <p:nvPr/>
          </p:nvSpPr>
          <p:spPr bwMode="auto">
            <a:xfrm>
              <a:off x="3202" y="3511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600"/>
            </a:p>
          </p:txBody>
        </p:sp>
        <p:sp>
          <p:nvSpPr>
            <p:cNvPr id="324023" name="Rectangle 439"/>
            <p:cNvSpPr>
              <a:spLocks noChangeArrowheads="1"/>
            </p:cNvSpPr>
            <p:nvPr/>
          </p:nvSpPr>
          <p:spPr bwMode="auto">
            <a:xfrm>
              <a:off x="3240" y="3511"/>
              <a:ext cx="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600"/>
            </a:p>
          </p:txBody>
        </p:sp>
        <p:sp>
          <p:nvSpPr>
            <p:cNvPr id="324024" name="Freeform 440"/>
            <p:cNvSpPr>
              <a:spLocks/>
            </p:cNvSpPr>
            <p:nvPr/>
          </p:nvSpPr>
          <p:spPr bwMode="auto">
            <a:xfrm>
              <a:off x="3042" y="3434"/>
              <a:ext cx="349" cy="233"/>
            </a:xfrm>
            <a:custGeom>
              <a:avLst/>
              <a:gdLst/>
              <a:ahLst/>
              <a:cxnLst>
                <a:cxn ang="0">
                  <a:pos x="347" y="233"/>
                </a:cxn>
                <a:cxn ang="0">
                  <a:pos x="349" y="0"/>
                </a:cxn>
                <a:cxn ang="0">
                  <a:pos x="0" y="0"/>
                </a:cxn>
                <a:cxn ang="0">
                  <a:pos x="0" y="233"/>
                </a:cxn>
                <a:cxn ang="0">
                  <a:pos x="349" y="233"/>
                </a:cxn>
                <a:cxn ang="0">
                  <a:pos x="349" y="233"/>
                </a:cxn>
              </a:cxnLst>
              <a:rect l="0" t="0" r="r" b="b"/>
              <a:pathLst>
                <a:path w="349" h="233">
                  <a:moveTo>
                    <a:pt x="347" y="233"/>
                  </a:moveTo>
                  <a:lnTo>
                    <a:pt x="349" y="0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349" y="233"/>
                  </a:lnTo>
                  <a:lnTo>
                    <a:pt x="349" y="233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4025" name="Rectangle 441"/>
            <p:cNvSpPr>
              <a:spLocks noChangeArrowheads="1"/>
            </p:cNvSpPr>
            <p:nvPr/>
          </p:nvSpPr>
          <p:spPr bwMode="auto">
            <a:xfrm>
              <a:off x="3494" y="3469"/>
              <a:ext cx="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600"/>
            </a:p>
          </p:txBody>
        </p:sp>
        <p:sp>
          <p:nvSpPr>
            <p:cNvPr id="324026" name="Rectangle 442"/>
            <p:cNvSpPr>
              <a:spLocks noChangeArrowheads="1"/>
            </p:cNvSpPr>
            <p:nvPr/>
          </p:nvSpPr>
          <p:spPr bwMode="auto">
            <a:xfrm>
              <a:off x="3543" y="3469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600"/>
            </a:p>
          </p:txBody>
        </p:sp>
        <p:sp>
          <p:nvSpPr>
            <p:cNvPr id="324027" name="Rectangle 443"/>
            <p:cNvSpPr>
              <a:spLocks noChangeArrowheads="1"/>
            </p:cNvSpPr>
            <p:nvPr/>
          </p:nvSpPr>
          <p:spPr bwMode="auto">
            <a:xfrm>
              <a:off x="3582" y="3469"/>
              <a:ext cx="2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600"/>
            </a:p>
          </p:txBody>
        </p:sp>
        <p:sp>
          <p:nvSpPr>
            <p:cNvPr id="324028" name="Rectangle 444"/>
            <p:cNvSpPr>
              <a:spLocks noChangeArrowheads="1"/>
            </p:cNvSpPr>
            <p:nvPr/>
          </p:nvSpPr>
          <p:spPr bwMode="auto">
            <a:xfrm>
              <a:off x="3601" y="3469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600"/>
            </a:p>
          </p:txBody>
        </p:sp>
        <p:sp>
          <p:nvSpPr>
            <p:cNvPr id="324030" name="Rectangle 446"/>
            <p:cNvSpPr>
              <a:spLocks noChangeArrowheads="1"/>
            </p:cNvSpPr>
            <p:nvPr/>
          </p:nvSpPr>
          <p:spPr bwMode="auto">
            <a:xfrm>
              <a:off x="3461" y="3553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600"/>
            </a:p>
          </p:txBody>
        </p:sp>
        <p:sp>
          <p:nvSpPr>
            <p:cNvPr id="324031" name="Rectangle 447"/>
            <p:cNvSpPr>
              <a:spLocks noChangeArrowheads="1"/>
            </p:cNvSpPr>
            <p:nvPr/>
          </p:nvSpPr>
          <p:spPr bwMode="auto">
            <a:xfrm>
              <a:off x="3499" y="3553"/>
              <a:ext cx="3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1600"/>
            </a:p>
          </p:txBody>
        </p:sp>
        <p:sp>
          <p:nvSpPr>
            <p:cNvPr id="324032" name="Rectangle 448"/>
            <p:cNvSpPr>
              <a:spLocks noChangeArrowheads="1"/>
            </p:cNvSpPr>
            <p:nvPr/>
          </p:nvSpPr>
          <p:spPr bwMode="auto">
            <a:xfrm>
              <a:off x="3531" y="3553"/>
              <a:ext cx="3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1600"/>
            </a:p>
          </p:txBody>
        </p:sp>
        <p:sp>
          <p:nvSpPr>
            <p:cNvPr id="324033" name="Rectangle 449"/>
            <p:cNvSpPr>
              <a:spLocks noChangeArrowheads="1"/>
            </p:cNvSpPr>
            <p:nvPr/>
          </p:nvSpPr>
          <p:spPr bwMode="auto">
            <a:xfrm>
              <a:off x="3566" y="3553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600"/>
            </a:p>
          </p:txBody>
        </p:sp>
        <p:sp>
          <p:nvSpPr>
            <p:cNvPr id="324034" name="Rectangle 450"/>
            <p:cNvSpPr>
              <a:spLocks noChangeArrowheads="1"/>
            </p:cNvSpPr>
            <p:nvPr/>
          </p:nvSpPr>
          <p:spPr bwMode="auto">
            <a:xfrm>
              <a:off x="3603" y="3553"/>
              <a:ext cx="3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600"/>
            </a:p>
          </p:txBody>
        </p:sp>
        <p:sp>
          <p:nvSpPr>
            <p:cNvPr id="324035" name="Rectangle 451"/>
            <p:cNvSpPr>
              <a:spLocks noChangeArrowheads="1"/>
            </p:cNvSpPr>
            <p:nvPr/>
          </p:nvSpPr>
          <p:spPr bwMode="auto">
            <a:xfrm>
              <a:off x="3638" y="3553"/>
              <a:ext cx="3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600"/>
            </a:p>
          </p:txBody>
        </p:sp>
        <p:sp>
          <p:nvSpPr>
            <p:cNvPr id="324036" name="Freeform 452"/>
            <p:cNvSpPr>
              <a:spLocks/>
            </p:cNvSpPr>
            <p:nvPr/>
          </p:nvSpPr>
          <p:spPr bwMode="auto">
            <a:xfrm>
              <a:off x="3391" y="3434"/>
              <a:ext cx="350" cy="233"/>
            </a:xfrm>
            <a:custGeom>
              <a:avLst/>
              <a:gdLst/>
              <a:ahLst/>
              <a:cxnLst>
                <a:cxn ang="0">
                  <a:pos x="348" y="233"/>
                </a:cxn>
                <a:cxn ang="0">
                  <a:pos x="350" y="0"/>
                </a:cxn>
                <a:cxn ang="0">
                  <a:pos x="0" y="0"/>
                </a:cxn>
                <a:cxn ang="0">
                  <a:pos x="0" y="233"/>
                </a:cxn>
                <a:cxn ang="0">
                  <a:pos x="350" y="233"/>
                </a:cxn>
                <a:cxn ang="0">
                  <a:pos x="350" y="233"/>
                </a:cxn>
              </a:cxnLst>
              <a:rect l="0" t="0" r="r" b="b"/>
              <a:pathLst>
                <a:path w="350" h="233">
                  <a:moveTo>
                    <a:pt x="348" y="233"/>
                  </a:moveTo>
                  <a:lnTo>
                    <a:pt x="350" y="0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350" y="233"/>
                  </a:lnTo>
                  <a:lnTo>
                    <a:pt x="350" y="233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4037" name="Rectangle 453"/>
            <p:cNvSpPr>
              <a:spLocks noChangeArrowheads="1"/>
            </p:cNvSpPr>
            <p:nvPr/>
          </p:nvSpPr>
          <p:spPr bwMode="auto">
            <a:xfrm>
              <a:off x="3771" y="3511"/>
              <a:ext cx="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600"/>
            </a:p>
          </p:txBody>
        </p:sp>
        <p:sp>
          <p:nvSpPr>
            <p:cNvPr id="324038" name="Rectangle 454"/>
            <p:cNvSpPr>
              <a:spLocks noChangeArrowheads="1"/>
            </p:cNvSpPr>
            <p:nvPr/>
          </p:nvSpPr>
          <p:spPr bwMode="auto">
            <a:xfrm>
              <a:off x="3820" y="3511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600"/>
            </a:p>
          </p:txBody>
        </p:sp>
        <p:sp>
          <p:nvSpPr>
            <p:cNvPr id="324039" name="Rectangle 455"/>
            <p:cNvSpPr>
              <a:spLocks noChangeArrowheads="1"/>
            </p:cNvSpPr>
            <p:nvPr/>
          </p:nvSpPr>
          <p:spPr bwMode="auto">
            <a:xfrm>
              <a:off x="3858" y="3511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600"/>
            </a:p>
          </p:txBody>
        </p:sp>
        <p:sp>
          <p:nvSpPr>
            <p:cNvPr id="324040" name="Freeform 456"/>
            <p:cNvSpPr>
              <a:spLocks/>
            </p:cNvSpPr>
            <p:nvPr/>
          </p:nvSpPr>
          <p:spPr bwMode="auto">
            <a:xfrm>
              <a:off x="3741" y="3434"/>
              <a:ext cx="175" cy="233"/>
            </a:xfrm>
            <a:custGeom>
              <a:avLst/>
              <a:gdLst/>
              <a:ahLst/>
              <a:cxnLst>
                <a:cxn ang="0">
                  <a:pos x="173" y="233"/>
                </a:cxn>
                <a:cxn ang="0">
                  <a:pos x="175" y="0"/>
                </a:cxn>
                <a:cxn ang="0">
                  <a:pos x="0" y="0"/>
                </a:cxn>
                <a:cxn ang="0">
                  <a:pos x="0" y="233"/>
                </a:cxn>
                <a:cxn ang="0">
                  <a:pos x="175" y="233"/>
                </a:cxn>
                <a:cxn ang="0">
                  <a:pos x="175" y="233"/>
                </a:cxn>
              </a:cxnLst>
              <a:rect l="0" t="0" r="r" b="b"/>
              <a:pathLst>
                <a:path w="175" h="233">
                  <a:moveTo>
                    <a:pt x="173" y="233"/>
                  </a:moveTo>
                  <a:lnTo>
                    <a:pt x="175" y="0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175" y="233"/>
                  </a:lnTo>
                  <a:lnTo>
                    <a:pt x="175" y="233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4" name="Group 580"/>
            <p:cNvGrpSpPr>
              <a:grpSpLocks/>
            </p:cNvGrpSpPr>
            <p:nvPr/>
          </p:nvGrpSpPr>
          <p:grpSpPr bwMode="auto">
            <a:xfrm>
              <a:off x="2689" y="3936"/>
              <a:ext cx="1727" cy="133"/>
              <a:chOff x="672" y="3995"/>
              <a:chExt cx="1727" cy="133"/>
            </a:xfrm>
          </p:grpSpPr>
          <p:sp>
            <p:nvSpPr>
              <p:cNvPr id="324041" name="Freeform 457"/>
              <p:cNvSpPr>
                <a:spLocks/>
              </p:cNvSpPr>
              <p:nvPr/>
            </p:nvSpPr>
            <p:spPr bwMode="auto">
              <a:xfrm>
                <a:off x="973" y="3995"/>
                <a:ext cx="39" cy="37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0" y="0"/>
                  </a:cxn>
                  <a:cxn ang="0">
                    <a:pos x="39" y="18"/>
                  </a:cxn>
                  <a:cxn ang="0">
                    <a:pos x="0" y="37"/>
                  </a:cxn>
                  <a:cxn ang="0">
                    <a:pos x="0" y="37"/>
                  </a:cxn>
                </a:cxnLst>
                <a:rect l="0" t="0" r="r" b="b"/>
                <a:pathLst>
                  <a:path w="39" h="37">
                    <a:moveTo>
                      <a:pt x="0" y="37"/>
                    </a:moveTo>
                    <a:lnTo>
                      <a:pt x="0" y="0"/>
                    </a:lnTo>
                    <a:lnTo>
                      <a:pt x="39" y="18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4042" name="Line 458"/>
              <p:cNvSpPr>
                <a:spLocks noChangeShapeType="1"/>
              </p:cNvSpPr>
              <p:nvPr/>
            </p:nvSpPr>
            <p:spPr bwMode="auto">
              <a:xfrm flipH="1">
                <a:off x="702" y="4013"/>
                <a:ext cx="285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4043" name="Freeform 459"/>
              <p:cNvSpPr>
                <a:spLocks/>
              </p:cNvSpPr>
              <p:nvPr/>
            </p:nvSpPr>
            <p:spPr bwMode="auto">
              <a:xfrm>
                <a:off x="672" y="3995"/>
                <a:ext cx="39" cy="37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39" y="0"/>
                  </a:cxn>
                  <a:cxn ang="0">
                    <a:pos x="0" y="18"/>
                  </a:cxn>
                  <a:cxn ang="0">
                    <a:pos x="39" y="37"/>
                  </a:cxn>
                  <a:cxn ang="0">
                    <a:pos x="39" y="37"/>
                  </a:cxn>
                  <a:cxn ang="0">
                    <a:pos x="37" y="37"/>
                  </a:cxn>
                </a:cxnLst>
                <a:rect l="0" t="0" r="r" b="b"/>
                <a:pathLst>
                  <a:path w="39" h="37">
                    <a:moveTo>
                      <a:pt x="37" y="37"/>
                    </a:moveTo>
                    <a:lnTo>
                      <a:pt x="39" y="0"/>
                    </a:lnTo>
                    <a:lnTo>
                      <a:pt x="0" y="18"/>
                    </a:lnTo>
                    <a:lnTo>
                      <a:pt x="39" y="37"/>
                    </a:lnTo>
                    <a:lnTo>
                      <a:pt x="39" y="37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4044" name="Rectangle 460"/>
              <p:cNvSpPr>
                <a:spLocks noChangeArrowheads="1"/>
              </p:cNvSpPr>
              <p:nvPr/>
            </p:nvSpPr>
            <p:spPr bwMode="auto">
              <a:xfrm>
                <a:off x="765" y="4032"/>
                <a:ext cx="4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1600"/>
              </a:p>
            </p:txBody>
          </p:sp>
          <p:sp>
            <p:nvSpPr>
              <p:cNvPr id="324045" name="Rectangle 461"/>
              <p:cNvSpPr>
                <a:spLocks noChangeArrowheads="1"/>
              </p:cNvSpPr>
              <p:nvPr/>
            </p:nvSpPr>
            <p:spPr bwMode="auto">
              <a:xfrm>
                <a:off x="807" y="4032"/>
                <a:ext cx="22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600"/>
              </a:p>
            </p:txBody>
          </p:sp>
          <p:sp>
            <p:nvSpPr>
              <p:cNvPr id="324046" name="Rectangle 462"/>
              <p:cNvSpPr>
                <a:spLocks noChangeArrowheads="1"/>
              </p:cNvSpPr>
              <p:nvPr/>
            </p:nvSpPr>
            <p:spPr bwMode="auto">
              <a:xfrm>
                <a:off x="830" y="4032"/>
                <a:ext cx="4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600"/>
              </a:p>
            </p:txBody>
          </p:sp>
          <p:sp>
            <p:nvSpPr>
              <p:cNvPr id="324047" name="Rectangle 463"/>
              <p:cNvSpPr>
                <a:spLocks noChangeArrowheads="1"/>
              </p:cNvSpPr>
              <p:nvPr/>
            </p:nvSpPr>
            <p:spPr bwMode="auto">
              <a:xfrm>
                <a:off x="872" y="4032"/>
                <a:ext cx="40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600"/>
              </a:p>
            </p:txBody>
          </p:sp>
          <p:sp>
            <p:nvSpPr>
              <p:cNvPr id="324048" name="Freeform 464"/>
              <p:cNvSpPr>
                <a:spLocks/>
              </p:cNvSpPr>
              <p:nvPr/>
            </p:nvSpPr>
            <p:spPr bwMode="auto">
              <a:xfrm>
                <a:off x="1318" y="3995"/>
                <a:ext cx="39" cy="37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2" y="0"/>
                  </a:cxn>
                  <a:cxn ang="0">
                    <a:pos x="39" y="18"/>
                  </a:cxn>
                  <a:cxn ang="0">
                    <a:pos x="2" y="37"/>
                  </a:cxn>
                  <a:cxn ang="0">
                    <a:pos x="2" y="37"/>
                  </a:cxn>
                  <a:cxn ang="0">
                    <a:pos x="0" y="37"/>
                  </a:cxn>
                </a:cxnLst>
                <a:rect l="0" t="0" r="r" b="b"/>
                <a:pathLst>
                  <a:path w="39" h="37">
                    <a:moveTo>
                      <a:pt x="0" y="37"/>
                    </a:moveTo>
                    <a:lnTo>
                      <a:pt x="2" y="0"/>
                    </a:lnTo>
                    <a:lnTo>
                      <a:pt x="39" y="18"/>
                    </a:lnTo>
                    <a:lnTo>
                      <a:pt x="2" y="37"/>
                    </a:lnTo>
                    <a:lnTo>
                      <a:pt x="2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4049" name="Line 465"/>
              <p:cNvSpPr>
                <a:spLocks noChangeShapeType="1"/>
              </p:cNvSpPr>
              <p:nvPr/>
            </p:nvSpPr>
            <p:spPr bwMode="auto">
              <a:xfrm flipH="1">
                <a:off x="1047" y="4013"/>
                <a:ext cx="287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4050" name="Freeform 466"/>
              <p:cNvSpPr>
                <a:spLocks/>
              </p:cNvSpPr>
              <p:nvPr/>
            </p:nvSpPr>
            <p:spPr bwMode="auto">
              <a:xfrm>
                <a:off x="1019" y="3995"/>
                <a:ext cx="38" cy="37"/>
              </a:xfrm>
              <a:custGeom>
                <a:avLst/>
                <a:gdLst/>
                <a:ahLst/>
                <a:cxnLst>
                  <a:cxn ang="0">
                    <a:pos x="38" y="37"/>
                  </a:cxn>
                  <a:cxn ang="0">
                    <a:pos x="38" y="0"/>
                  </a:cxn>
                  <a:cxn ang="0">
                    <a:pos x="0" y="18"/>
                  </a:cxn>
                  <a:cxn ang="0">
                    <a:pos x="38" y="37"/>
                  </a:cxn>
                  <a:cxn ang="0">
                    <a:pos x="38" y="37"/>
                  </a:cxn>
                </a:cxnLst>
                <a:rect l="0" t="0" r="r" b="b"/>
                <a:pathLst>
                  <a:path w="38" h="37">
                    <a:moveTo>
                      <a:pt x="38" y="37"/>
                    </a:moveTo>
                    <a:lnTo>
                      <a:pt x="38" y="0"/>
                    </a:lnTo>
                    <a:lnTo>
                      <a:pt x="0" y="18"/>
                    </a:lnTo>
                    <a:lnTo>
                      <a:pt x="38" y="37"/>
                    </a:lnTo>
                    <a:lnTo>
                      <a:pt x="38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4051" name="Rectangle 467"/>
              <p:cNvSpPr>
                <a:spLocks noChangeArrowheads="1"/>
              </p:cNvSpPr>
              <p:nvPr/>
            </p:nvSpPr>
            <p:spPr bwMode="auto">
              <a:xfrm>
                <a:off x="1112" y="4032"/>
                <a:ext cx="4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1600"/>
              </a:p>
            </p:txBody>
          </p:sp>
          <p:sp>
            <p:nvSpPr>
              <p:cNvPr id="324052" name="Rectangle 468"/>
              <p:cNvSpPr>
                <a:spLocks noChangeArrowheads="1"/>
              </p:cNvSpPr>
              <p:nvPr/>
            </p:nvSpPr>
            <p:spPr bwMode="auto">
              <a:xfrm>
                <a:off x="1154" y="4032"/>
                <a:ext cx="22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600"/>
              </a:p>
            </p:txBody>
          </p:sp>
          <p:sp>
            <p:nvSpPr>
              <p:cNvPr id="324053" name="Rectangle 469"/>
              <p:cNvSpPr>
                <a:spLocks noChangeArrowheads="1"/>
              </p:cNvSpPr>
              <p:nvPr/>
            </p:nvSpPr>
            <p:spPr bwMode="auto">
              <a:xfrm>
                <a:off x="1175" y="4032"/>
                <a:ext cx="4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600"/>
              </a:p>
            </p:txBody>
          </p:sp>
          <p:sp>
            <p:nvSpPr>
              <p:cNvPr id="324054" name="Rectangle 470"/>
              <p:cNvSpPr>
                <a:spLocks noChangeArrowheads="1"/>
              </p:cNvSpPr>
              <p:nvPr/>
            </p:nvSpPr>
            <p:spPr bwMode="auto">
              <a:xfrm>
                <a:off x="1220" y="4032"/>
                <a:ext cx="40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600"/>
              </a:p>
            </p:txBody>
          </p:sp>
          <p:sp>
            <p:nvSpPr>
              <p:cNvPr id="324055" name="Freeform 471"/>
              <p:cNvSpPr>
                <a:spLocks/>
              </p:cNvSpPr>
              <p:nvPr/>
            </p:nvSpPr>
            <p:spPr bwMode="auto">
              <a:xfrm>
                <a:off x="1665" y="3995"/>
                <a:ext cx="40" cy="37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2" y="0"/>
                  </a:cxn>
                  <a:cxn ang="0">
                    <a:pos x="40" y="18"/>
                  </a:cxn>
                  <a:cxn ang="0">
                    <a:pos x="2" y="37"/>
                  </a:cxn>
                  <a:cxn ang="0">
                    <a:pos x="2" y="37"/>
                  </a:cxn>
                  <a:cxn ang="0">
                    <a:pos x="0" y="37"/>
                  </a:cxn>
                </a:cxnLst>
                <a:rect l="0" t="0" r="r" b="b"/>
                <a:pathLst>
                  <a:path w="40" h="37">
                    <a:moveTo>
                      <a:pt x="0" y="37"/>
                    </a:moveTo>
                    <a:lnTo>
                      <a:pt x="2" y="0"/>
                    </a:lnTo>
                    <a:lnTo>
                      <a:pt x="40" y="18"/>
                    </a:lnTo>
                    <a:lnTo>
                      <a:pt x="2" y="37"/>
                    </a:lnTo>
                    <a:lnTo>
                      <a:pt x="2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4056" name="Line 472"/>
              <p:cNvSpPr>
                <a:spLocks noChangeShapeType="1"/>
              </p:cNvSpPr>
              <p:nvPr/>
            </p:nvSpPr>
            <p:spPr bwMode="auto">
              <a:xfrm flipH="1">
                <a:off x="1395" y="4013"/>
                <a:ext cx="284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4057" name="Freeform 473"/>
              <p:cNvSpPr>
                <a:spLocks/>
              </p:cNvSpPr>
              <p:nvPr/>
            </p:nvSpPr>
            <p:spPr bwMode="auto">
              <a:xfrm>
                <a:off x="1364" y="3995"/>
                <a:ext cx="40" cy="37"/>
              </a:xfrm>
              <a:custGeom>
                <a:avLst/>
                <a:gdLst/>
                <a:ahLst/>
                <a:cxnLst>
                  <a:cxn ang="0">
                    <a:pos x="40" y="37"/>
                  </a:cxn>
                  <a:cxn ang="0">
                    <a:pos x="40" y="0"/>
                  </a:cxn>
                  <a:cxn ang="0">
                    <a:pos x="0" y="18"/>
                  </a:cxn>
                  <a:cxn ang="0">
                    <a:pos x="40" y="37"/>
                  </a:cxn>
                  <a:cxn ang="0">
                    <a:pos x="40" y="37"/>
                  </a:cxn>
                </a:cxnLst>
                <a:rect l="0" t="0" r="r" b="b"/>
                <a:pathLst>
                  <a:path w="40" h="37">
                    <a:moveTo>
                      <a:pt x="40" y="37"/>
                    </a:moveTo>
                    <a:lnTo>
                      <a:pt x="40" y="0"/>
                    </a:lnTo>
                    <a:lnTo>
                      <a:pt x="0" y="18"/>
                    </a:lnTo>
                    <a:lnTo>
                      <a:pt x="40" y="37"/>
                    </a:lnTo>
                    <a:lnTo>
                      <a:pt x="4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4058" name="Rectangle 474"/>
              <p:cNvSpPr>
                <a:spLocks noChangeArrowheads="1"/>
              </p:cNvSpPr>
              <p:nvPr/>
            </p:nvSpPr>
            <p:spPr bwMode="auto">
              <a:xfrm>
                <a:off x="1458" y="4032"/>
                <a:ext cx="4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1600"/>
              </a:p>
            </p:txBody>
          </p:sp>
          <p:sp>
            <p:nvSpPr>
              <p:cNvPr id="324059" name="Rectangle 475"/>
              <p:cNvSpPr>
                <a:spLocks noChangeArrowheads="1"/>
              </p:cNvSpPr>
              <p:nvPr/>
            </p:nvSpPr>
            <p:spPr bwMode="auto">
              <a:xfrm>
                <a:off x="1502" y="4032"/>
                <a:ext cx="22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600"/>
              </a:p>
            </p:txBody>
          </p:sp>
          <p:sp>
            <p:nvSpPr>
              <p:cNvPr id="324060" name="Rectangle 476"/>
              <p:cNvSpPr>
                <a:spLocks noChangeArrowheads="1"/>
              </p:cNvSpPr>
              <p:nvPr/>
            </p:nvSpPr>
            <p:spPr bwMode="auto">
              <a:xfrm>
                <a:off x="1523" y="4032"/>
                <a:ext cx="4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600"/>
              </a:p>
            </p:txBody>
          </p:sp>
          <p:sp>
            <p:nvSpPr>
              <p:cNvPr id="324061" name="Rectangle 477"/>
              <p:cNvSpPr>
                <a:spLocks noChangeArrowheads="1"/>
              </p:cNvSpPr>
              <p:nvPr/>
            </p:nvSpPr>
            <p:spPr bwMode="auto">
              <a:xfrm>
                <a:off x="1567" y="4032"/>
                <a:ext cx="40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600"/>
              </a:p>
            </p:txBody>
          </p:sp>
          <p:sp>
            <p:nvSpPr>
              <p:cNvPr id="324062" name="Freeform 478"/>
              <p:cNvSpPr>
                <a:spLocks/>
              </p:cNvSpPr>
              <p:nvPr/>
            </p:nvSpPr>
            <p:spPr bwMode="auto">
              <a:xfrm>
                <a:off x="2012" y="3995"/>
                <a:ext cx="40" cy="37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0" y="0"/>
                  </a:cxn>
                  <a:cxn ang="0">
                    <a:pos x="40" y="18"/>
                  </a:cxn>
                  <a:cxn ang="0">
                    <a:pos x="0" y="37"/>
                  </a:cxn>
                  <a:cxn ang="0">
                    <a:pos x="0" y="37"/>
                  </a:cxn>
                </a:cxnLst>
                <a:rect l="0" t="0" r="r" b="b"/>
                <a:pathLst>
                  <a:path w="40" h="37">
                    <a:moveTo>
                      <a:pt x="0" y="37"/>
                    </a:moveTo>
                    <a:lnTo>
                      <a:pt x="0" y="0"/>
                    </a:lnTo>
                    <a:lnTo>
                      <a:pt x="40" y="18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4063" name="Line 479"/>
              <p:cNvSpPr>
                <a:spLocks noChangeShapeType="1"/>
              </p:cNvSpPr>
              <p:nvPr/>
            </p:nvSpPr>
            <p:spPr bwMode="auto">
              <a:xfrm flipH="1">
                <a:off x="1742" y="4013"/>
                <a:ext cx="284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4064" name="Freeform 480"/>
              <p:cNvSpPr>
                <a:spLocks/>
              </p:cNvSpPr>
              <p:nvPr/>
            </p:nvSpPr>
            <p:spPr bwMode="auto">
              <a:xfrm>
                <a:off x="1712" y="3995"/>
                <a:ext cx="39" cy="37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39" y="0"/>
                  </a:cxn>
                  <a:cxn ang="0">
                    <a:pos x="0" y="18"/>
                  </a:cxn>
                  <a:cxn ang="0">
                    <a:pos x="39" y="37"/>
                  </a:cxn>
                  <a:cxn ang="0">
                    <a:pos x="39" y="37"/>
                  </a:cxn>
                  <a:cxn ang="0">
                    <a:pos x="37" y="37"/>
                  </a:cxn>
                </a:cxnLst>
                <a:rect l="0" t="0" r="r" b="b"/>
                <a:pathLst>
                  <a:path w="39" h="37">
                    <a:moveTo>
                      <a:pt x="37" y="37"/>
                    </a:moveTo>
                    <a:lnTo>
                      <a:pt x="39" y="0"/>
                    </a:lnTo>
                    <a:lnTo>
                      <a:pt x="0" y="18"/>
                    </a:lnTo>
                    <a:lnTo>
                      <a:pt x="39" y="37"/>
                    </a:lnTo>
                    <a:lnTo>
                      <a:pt x="39" y="37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4065" name="Rectangle 481"/>
              <p:cNvSpPr>
                <a:spLocks noChangeArrowheads="1"/>
              </p:cNvSpPr>
              <p:nvPr/>
            </p:nvSpPr>
            <p:spPr bwMode="auto">
              <a:xfrm>
                <a:off x="1805" y="4032"/>
                <a:ext cx="4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1600"/>
              </a:p>
            </p:txBody>
          </p:sp>
          <p:sp>
            <p:nvSpPr>
              <p:cNvPr id="324066" name="Rectangle 482"/>
              <p:cNvSpPr>
                <a:spLocks noChangeArrowheads="1"/>
              </p:cNvSpPr>
              <p:nvPr/>
            </p:nvSpPr>
            <p:spPr bwMode="auto">
              <a:xfrm>
                <a:off x="1847" y="4032"/>
                <a:ext cx="22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600"/>
              </a:p>
            </p:txBody>
          </p:sp>
          <p:sp>
            <p:nvSpPr>
              <p:cNvPr id="324067" name="Rectangle 483"/>
              <p:cNvSpPr>
                <a:spLocks noChangeArrowheads="1"/>
              </p:cNvSpPr>
              <p:nvPr/>
            </p:nvSpPr>
            <p:spPr bwMode="auto">
              <a:xfrm>
                <a:off x="1870" y="4032"/>
                <a:ext cx="4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600"/>
              </a:p>
            </p:txBody>
          </p:sp>
          <p:sp>
            <p:nvSpPr>
              <p:cNvPr id="324068" name="Rectangle 484"/>
              <p:cNvSpPr>
                <a:spLocks noChangeArrowheads="1"/>
              </p:cNvSpPr>
              <p:nvPr/>
            </p:nvSpPr>
            <p:spPr bwMode="auto">
              <a:xfrm>
                <a:off x="1912" y="4032"/>
                <a:ext cx="40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600"/>
              </a:p>
            </p:txBody>
          </p:sp>
          <p:sp>
            <p:nvSpPr>
              <p:cNvPr id="324069" name="Freeform 485"/>
              <p:cNvSpPr>
                <a:spLocks/>
              </p:cNvSpPr>
              <p:nvPr/>
            </p:nvSpPr>
            <p:spPr bwMode="auto">
              <a:xfrm>
                <a:off x="2360" y="3995"/>
                <a:ext cx="39" cy="37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0" y="0"/>
                  </a:cxn>
                  <a:cxn ang="0">
                    <a:pos x="39" y="18"/>
                  </a:cxn>
                  <a:cxn ang="0">
                    <a:pos x="0" y="37"/>
                  </a:cxn>
                  <a:cxn ang="0">
                    <a:pos x="0" y="37"/>
                  </a:cxn>
                </a:cxnLst>
                <a:rect l="0" t="0" r="r" b="b"/>
                <a:pathLst>
                  <a:path w="39" h="37">
                    <a:moveTo>
                      <a:pt x="0" y="37"/>
                    </a:moveTo>
                    <a:lnTo>
                      <a:pt x="0" y="0"/>
                    </a:lnTo>
                    <a:lnTo>
                      <a:pt x="39" y="18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4070" name="Line 486"/>
              <p:cNvSpPr>
                <a:spLocks noChangeShapeType="1"/>
              </p:cNvSpPr>
              <p:nvPr/>
            </p:nvSpPr>
            <p:spPr bwMode="auto">
              <a:xfrm flipH="1">
                <a:off x="2089" y="4013"/>
                <a:ext cx="285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4071" name="Freeform 487"/>
              <p:cNvSpPr>
                <a:spLocks/>
              </p:cNvSpPr>
              <p:nvPr/>
            </p:nvSpPr>
            <p:spPr bwMode="auto">
              <a:xfrm>
                <a:off x="2059" y="3995"/>
                <a:ext cx="37" cy="37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37" y="0"/>
                  </a:cxn>
                  <a:cxn ang="0">
                    <a:pos x="0" y="18"/>
                  </a:cxn>
                  <a:cxn ang="0">
                    <a:pos x="37" y="37"/>
                  </a:cxn>
                  <a:cxn ang="0">
                    <a:pos x="37" y="37"/>
                  </a:cxn>
                </a:cxnLst>
                <a:rect l="0" t="0" r="r" b="b"/>
                <a:pathLst>
                  <a:path w="37" h="37">
                    <a:moveTo>
                      <a:pt x="37" y="37"/>
                    </a:moveTo>
                    <a:lnTo>
                      <a:pt x="37" y="0"/>
                    </a:lnTo>
                    <a:lnTo>
                      <a:pt x="0" y="18"/>
                    </a:lnTo>
                    <a:lnTo>
                      <a:pt x="37" y="37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4072" name="Rectangle 488"/>
              <p:cNvSpPr>
                <a:spLocks noChangeArrowheads="1"/>
              </p:cNvSpPr>
              <p:nvPr/>
            </p:nvSpPr>
            <p:spPr bwMode="auto">
              <a:xfrm>
                <a:off x="2152" y="4032"/>
                <a:ext cx="4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1600"/>
              </a:p>
            </p:txBody>
          </p:sp>
          <p:sp>
            <p:nvSpPr>
              <p:cNvPr id="324073" name="Rectangle 489"/>
              <p:cNvSpPr>
                <a:spLocks noChangeArrowheads="1"/>
              </p:cNvSpPr>
              <p:nvPr/>
            </p:nvSpPr>
            <p:spPr bwMode="auto">
              <a:xfrm>
                <a:off x="2194" y="4032"/>
                <a:ext cx="22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600"/>
              </a:p>
            </p:txBody>
          </p:sp>
          <p:sp>
            <p:nvSpPr>
              <p:cNvPr id="324074" name="Rectangle 490"/>
              <p:cNvSpPr>
                <a:spLocks noChangeArrowheads="1"/>
              </p:cNvSpPr>
              <p:nvPr/>
            </p:nvSpPr>
            <p:spPr bwMode="auto">
              <a:xfrm>
                <a:off x="2215" y="4032"/>
                <a:ext cx="4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600"/>
              </a:p>
            </p:txBody>
          </p:sp>
          <p:sp>
            <p:nvSpPr>
              <p:cNvPr id="324075" name="Rectangle 491"/>
              <p:cNvSpPr>
                <a:spLocks noChangeArrowheads="1"/>
              </p:cNvSpPr>
              <p:nvPr/>
            </p:nvSpPr>
            <p:spPr bwMode="auto">
              <a:xfrm>
                <a:off x="2260" y="4032"/>
                <a:ext cx="40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600"/>
              </a:p>
            </p:txBody>
          </p:sp>
        </p:grpSp>
        <p:sp>
          <p:nvSpPr>
            <p:cNvPr id="324077" name="Rectangle 493"/>
            <p:cNvSpPr>
              <a:spLocks noChangeArrowheads="1"/>
            </p:cNvSpPr>
            <p:nvPr/>
          </p:nvSpPr>
          <p:spPr bwMode="auto">
            <a:xfrm>
              <a:off x="929" y="2642"/>
              <a:ext cx="5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600"/>
            </a:p>
          </p:txBody>
        </p:sp>
        <p:sp>
          <p:nvSpPr>
            <p:cNvPr id="324078" name="Rectangle 494"/>
            <p:cNvSpPr>
              <a:spLocks noChangeArrowheads="1"/>
            </p:cNvSpPr>
            <p:nvPr/>
          </p:nvSpPr>
          <p:spPr bwMode="auto">
            <a:xfrm>
              <a:off x="983" y="2642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600"/>
            </a:p>
          </p:txBody>
        </p:sp>
        <p:sp>
          <p:nvSpPr>
            <p:cNvPr id="324079" name="Rectangle 495"/>
            <p:cNvSpPr>
              <a:spLocks noChangeArrowheads="1"/>
            </p:cNvSpPr>
            <p:nvPr/>
          </p:nvSpPr>
          <p:spPr bwMode="auto">
            <a:xfrm>
              <a:off x="1009" y="264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600"/>
            </a:p>
          </p:txBody>
        </p:sp>
        <p:sp>
          <p:nvSpPr>
            <p:cNvPr id="324080" name="Rectangle 496"/>
            <p:cNvSpPr>
              <a:spLocks noChangeArrowheads="1"/>
            </p:cNvSpPr>
            <p:nvPr/>
          </p:nvSpPr>
          <p:spPr bwMode="auto">
            <a:xfrm>
              <a:off x="1051" y="264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600"/>
            </a:p>
          </p:txBody>
        </p:sp>
        <p:sp>
          <p:nvSpPr>
            <p:cNvPr id="324081" name="Rectangle 497"/>
            <p:cNvSpPr>
              <a:spLocks noChangeArrowheads="1"/>
            </p:cNvSpPr>
            <p:nvPr/>
          </p:nvSpPr>
          <p:spPr bwMode="auto">
            <a:xfrm>
              <a:off x="1095" y="2642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600"/>
            </a:p>
          </p:txBody>
        </p:sp>
        <p:sp>
          <p:nvSpPr>
            <p:cNvPr id="324082" name="Rectangle 498"/>
            <p:cNvSpPr>
              <a:spLocks noChangeArrowheads="1"/>
            </p:cNvSpPr>
            <p:nvPr/>
          </p:nvSpPr>
          <p:spPr bwMode="auto">
            <a:xfrm>
              <a:off x="1121" y="264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600"/>
            </a:p>
          </p:txBody>
        </p:sp>
        <p:sp>
          <p:nvSpPr>
            <p:cNvPr id="324083" name="Rectangle 499"/>
            <p:cNvSpPr>
              <a:spLocks noChangeArrowheads="1"/>
            </p:cNvSpPr>
            <p:nvPr/>
          </p:nvSpPr>
          <p:spPr bwMode="auto">
            <a:xfrm>
              <a:off x="1162" y="2642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600"/>
            </a:p>
          </p:txBody>
        </p:sp>
        <p:sp>
          <p:nvSpPr>
            <p:cNvPr id="324084" name="Rectangle 500"/>
            <p:cNvSpPr>
              <a:spLocks noChangeArrowheads="1"/>
            </p:cNvSpPr>
            <p:nvPr/>
          </p:nvSpPr>
          <p:spPr bwMode="auto">
            <a:xfrm>
              <a:off x="1228" y="2642"/>
              <a:ext cx="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600"/>
            </a:p>
          </p:txBody>
        </p:sp>
        <p:sp>
          <p:nvSpPr>
            <p:cNvPr id="324085" name="Rectangle 501"/>
            <p:cNvSpPr>
              <a:spLocks noChangeArrowheads="1"/>
            </p:cNvSpPr>
            <p:nvPr/>
          </p:nvSpPr>
          <p:spPr bwMode="auto">
            <a:xfrm>
              <a:off x="929" y="273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600"/>
            </a:p>
          </p:txBody>
        </p:sp>
        <p:sp>
          <p:nvSpPr>
            <p:cNvPr id="324086" name="Rectangle 502"/>
            <p:cNvSpPr>
              <a:spLocks noChangeArrowheads="1"/>
            </p:cNvSpPr>
            <p:nvPr/>
          </p:nvSpPr>
          <p:spPr bwMode="auto">
            <a:xfrm>
              <a:off x="974" y="2735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1600"/>
            </a:p>
          </p:txBody>
        </p:sp>
        <p:sp>
          <p:nvSpPr>
            <p:cNvPr id="324087" name="Rectangle 503"/>
            <p:cNvSpPr>
              <a:spLocks noChangeArrowheads="1"/>
            </p:cNvSpPr>
            <p:nvPr/>
          </p:nvSpPr>
          <p:spPr bwMode="auto">
            <a:xfrm>
              <a:off x="1013" y="273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600"/>
            </a:p>
          </p:txBody>
        </p:sp>
        <p:sp>
          <p:nvSpPr>
            <p:cNvPr id="324088" name="Rectangle 504"/>
            <p:cNvSpPr>
              <a:spLocks noChangeArrowheads="1"/>
            </p:cNvSpPr>
            <p:nvPr/>
          </p:nvSpPr>
          <p:spPr bwMode="auto">
            <a:xfrm>
              <a:off x="1055" y="2735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1600"/>
            </a:p>
          </p:txBody>
        </p:sp>
        <p:sp>
          <p:nvSpPr>
            <p:cNvPr id="324089" name="Rectangle 505"/>
            <p:cNvSpPr>
              <a:spLocks noChangeArrowheads="1"/>
            </p:cNvSpPr>
            <p:nvPr/>
          </p:nvSpPr>
          <p:spPr bwMode="auto">
            <a:xfrm>
              <a:off x="1095" y="273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600"/>
            </a:p>
          </p:txBody>
        </p:sp>
        <p:sp>
          <p:nvSpPr>
            <p:cNvPr id="324090" name="Rectangle 506"/>
            <p:cNvSpPr>
              <a:spLocks noChangeArrowheads="1"/>
            </p:cNvSpPr>
            <p:nvPr/>
          </p:nvSpPr>
          <p:spPr bwMode="auto">
            <a:xfrm>
              <a:off x="1137" y="273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600"/>
            </a:p>
          </p:txBody>
        </p:sp>
        <p:sp>
          <p:nvSpPr>
            <p:cNvPr id="324091" name="Rectangle 507"/>
            <p:cNvSpPr>
              <a:spLocks noChangeArrowheads="1"/>
            </p:cNvSpPr>
            <p:nvPr/>
          </p:nvSpPr>
          <p:spPr bwMode="auto">
            <a:xfrm>
              <a:off x="1160" y="2735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600"/>
            </a:p>
          </p:txBody>
        </p:sp>
        <p:sp>
          <p:nvSpPr>
            <p:cNvPr id="324092" name="Rectangle 508"/>
            <p:cNvSpPr>
              <a:spLocks noChangeArrowheads="1"/>
            </p:cNvSpPr>
            <p:nvPr/>
          </p:nvSpPr>
          <p:spPr bwMode="auto">
            <a:xfrm>
              <a:off x="1176" y="273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600"/>
            </a:p>
          </p:txBody>
        </p:sp>
        <p:sp>
          <p:nvSpPr>
            <p:cNvPr id="324093" name="Rectangle 509"/>
            <p:cNvSpPr>
              <a:spLocks noChangeArrowheads="1"/>
            </p:cNvSpPr>
            <p:nvPr/>
          </p:nvSpPr>
          <p:spPr bwMode="auto">
            <a:xfrm>
              <a:off x="1221" y="273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600"/>
            </a:p>
          </p:txBody>
        </p:sp>
        <p:sp>
          <p:nvSpPr>
            <p:cNvPr id="324095" name="Rectangle 511"/>
            <p:cNvSpPr>
              <a:spLocks noChangeArrowheads="1"/>
            </p:cNvSpPr>
            <p:nvPr/>
          </p:nvSpPr>
          <p:spPr bwMode="auto">
            <a:xfrm>
              <a:off x="929" y="2826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600"/>
            </a:p>
          </p:txBody>
        </p:sp>
        <p:sp>
          <p:nvSpPr>
            <p:cNvPr id="324096" name="Rectangle 512"/>
            <p:cNvSpPr>
              <a:spLocks noChangeArrowheads="1"/>
            </p:cNvSpPr>
            <p:nvPr/>
          </p:nvSpPr>
          <p:spPr bwMode="auto">
            <a:xfrm>
              <a:off x="974" y="2826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600"/>
            </a:p>
          </p:txBody>
        </p:sp>
        <p:sp>
          <p:nvSpPr>
            <p:cNvPr id="324097" name="Rectangle 513"/>
            <p:cNvSpPr>
              <a:spLocks noChangeArrowheads="1"/>
            </p:cNvSpPr>
            <p:nvPr/>
          </p:nvSpPr>
          <p:spPr bwMode="auto">
            <a:xfrm>
              <a:off x="999" y="2826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600"/>
            </a:p>
          </p:txBody>
        </p:sp>
        <p:sp>
          <p:nvSpPr>
            <p:cNvPr id="324098" name="Rectangle 514"/>
            <p:cNvSpPr>
              <a:spLocks noChangeArrowheads="1"/>
            </p:cNvSpPr>
            <p:nvPr/>
          </p:nvSpPr>
          <p:spPr bwMode="auto">
            <a:xfrm>
              <a:off x="1044" y="2826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600"/>
            </a:p>
          </p:txBody>
        </p:sp>
        <p:sp>
          <p:nvSpPr>
            <p:cNvPr id="324099" name="Rectangle 515"/>
            <p:cNvSpPr>
              <a:spLocks noChangeArrowheads="1"/>
            </p:cNvSpPr>
            <p:nvPr/>
          </p:nvSpPr>
          <p:spPr bwMode="auto">
            <a:xfrm>
              <a:off x="1086" y="2826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600"/>
            </a:p>
          </p:txBody>
        </p:sp>
        <p:sp>
          <p:nvSpPr>
            <p:cNvPr id="324101" name="Rectangle 517"/>
            <p:cNvSpPr>
              <a:spLocks noChangeArrowheads="1"/>
            </p:cNvSpPr>
            <p:nvPr/>
          </p:nvSpPr>
          <p:spPr bwMode="auto">
            <a:xfrm>
              <a:off x="929" y="2919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</a:t>
              </a:r>
              <a:endParaRPr lang="en-US" sz="1600"/>
            </a:p>
          </p:txBody>
        </p:sp>
        <p:sp>
          <p:nvSpPr>
            <p:cNvPr id="324102" name="Rectangle 518"/>
            <p:cNvSpPr>
              <a:spLocks noChangeArrowheads="1"/>
            </p:cNvSpPr>
            <p:nvPr/>
          </p:nvSpPr>
          <p:spPr bwMode="auto">
            <a:xfrm>
              <a:off x="957" y="2919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600"/>
            </a:p>
          </p:txBody>
        </p:sp>
        <p:sp>
          <p:nvSpPr>
            <p:cNvPr id="324103" name="Rectangle 519"/>
            <p:cNvSpPr>
              <a:spLocks noChangeArrowheads="1"/>
            </p:cNvSpPr>
            <p:nvPr/>
          </p:nvSpPr>
          <p:spPr bwMode="auto">
            <a:xfrm>
              <a:off x="974" y="2919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600"/>
            </a:p>
          </p:txBody>
        </p:sp>
        <p:sp>
          <p:nvSpPr>
            <p:cNvPr id="324104" name="Rectangle 520"/>
            <p:cNvSpPr>
              <a:spLocks noChangeArrowheads="1"/>
            </p:cNvSpPr>
            <p:nvPr/>
          </p:nvSpPr>
          <p:spPr bwMode="auto">
            <a:xfrm>
              <a:off x="1016" y="2919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600"/>
            </a:p>
          </p:txBody>
        </p:sp>
        <p:sp>
          <p:nvSpPr>
            <p:cNvPr id="324105" name="Rectangle 521"/>
            <p:cNvSpPr>
              <a:spLocks noChangeArrowheads="1"/>
            </p:cNvSpPr>
            <p:nvPr/>
          </p:nvSpPr>
          <p:spPr bwMode="auto">
            <a:xfrm>
              <a:off x="1039" y="2919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600"/>
            </a:p>
          </p:txBody>
        </p:sp>
        <p:sp>
          <p:nvSpPr>
            <p:cNvPr id="324106" name="Rectangle 522"/>
            <p:cNvSpPr>
              <a:spLocks noChangeArrowheads="1"/>
            </p:cNvSpPr>
            <p:nvPr/>
          </p:nvSpPr>
          <p:spPr bwMode="auto">
            <a:xfrm>
              <a:off x="1055" y="2919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600"/>
            </a:p>
          </p:txBody>
        </p:sp>
        <p:sp>
          <p:nvSpPr>
            <p:cNvPr id="324107" name="Rectangle 523"/>
            <p:cNvSpPr>
              <a:spLocks noChangeArrowheads="1"/>
            </p:cNvSpPr>
            <p:nvPr/>
          </p:nvSpPr>
          <p:spPr bwMode="auto">
            <a:xfrm>
              <a:off x="1100" y="2919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600"/>
            </a:p>
          </p:txBody>
        </p:sp>
        <p:sp>
          <p:nvSpPr>
            <p:cNvPr id="324108" name="Rectangle 524"/>
            <p:cNvSpPr>
              <a:spLocks noChangeArrowheads="1"/>
            </p:cNvSpPr>
            <p:nvPr/>
          </p:nvSpPr>
          <p:spPr bwMode="auto">
            <a:xfrm>
              <a:off x="1137" y="2919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600"/>
            </a:p>
          </p:txBody>
        </p:sp>
        <p:sp>
          <p:nvSpPr>
            <p:cNvPr id="324109" name="Rectangle 525"/>
            <p:cNvSpPr>
              <a:spLocks noChangeArrowheads="1"/>
            </p:cNvSpPr>
            <p:nvPr/>
          </p:nvSpPr>
          <p:spPr bwMode="auto">
            <a:xfrm>
              <a:off x="1160" y="2919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600"/>
            </a:p>
          </p:txBody>
        </p:sp>
        <p:sp>
          <p:nvSpPr>
            <p:cNvPr id="324110" name="Rectangle 526"/>
            <p:cNvSpPr>
              <a:spLocks noChangeArrowheads="1"/>
            </p:cNvSpPr>
            <p:nvPr/>
          </p:nvSpPr>
          <p:spPr bwMode="auto">
            <a:xfrm>
              <a:off x="1186" y="2919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600"/>
            </a:p>
          </p:txBody>
        </p:sp>
        <p:sp>
          <p:nvSpPr>
            <p:cNvPr id="324111" name="Rectangle 527"/>
            <p:cNvSpPr>
              <a:spLocks noChangeArrowheads="1"/>
            </p:cNvSpPr>
            <p:nvPr/>
          </p:nvSpPr>
          <p:spPr bwMode="auto">
            <a:xfrm>
              <a:off x="1228" y="2919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1600"/>
            </a:p>
          </p:txBody>
        </p:sp>
        <p:sp>
          <p:nvSpPr>
            <p:cNvPr id="324112" name="Rectangle 528"/>
            <p:cNvSpPr>
              <a:spLocks noChangeArrowheads="1"/>
            </p:cNvSpPr>
            <p:nvPr/>
          </p:nvSpPr>
          <p:spPr bwMode="auto">
            <a:xfrm>
              <a:off x="1267" y="2919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600"/>
            </a:p>
          </p:txBody>
        </p:sp>
        <p:sp>
          <p:nvSpPr>
            <p:cNvPr id="324113" name="Rectangle 529"/>
            <p:cNvSpPr>
              <a:spLocks noChangeArrowheads="1"/>
            </p:cNvSpPr>
            <p:nvPr/>
          </p:nvSpPr>
          <p:spPr bwMode="auto">
            <a:xfrm>
              <a:off x="1288" y="2919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600"/>
            </a:p>
          </p:txBody>
        </p:sp>
        <p:sp>
          <p:nvSpPr>
            <p:cNvPr id="324114" name="Rectangle 530"/>
            <p:cNvSpPr>
              <a:spLocks noChangeArrowheads="1"/>
            </p:cNvSpPr>
            <p:nvPr/>
          </p:nvSpPr>
          <p:spPr bwMode="auto">
            <a:xfrm>
              <a:off x="1305" y="2919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600"/>
            </a:p>
          </p:txBody>
        </p:sp>
        <p:sp>
          <p:nvSpPr>
            <p:cNvPr id="324115" name="Rectangle 531"/>
            <p:cNvSpPr>
              <a:spLocks noChangeArrowheads="1"/>
            </p:cNvSpPr>
            <p:nvPr/>
          </p:nvSpPr>
          <p:spPr bwMode="auto">
            <a:xfrm>
              <a:off x="1349" y="2919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600"/>
            </a:p>
          </p:txBody>
        </p:sp>
        <p:sp>
          <p:nvSpPr>
            <p:cNvPr id="324116" name="Rectangle 532"/>
            <p:cNvSpPr>
              <a:spLocks noChangeArrowheads="1"/>
            </p:cNvSpPr>
            <p:nvPr/>
          </p:nvSpPr>
          <p:spPr bwMode="auto">
            <a:xfrm>
              <a:off x="1393" y="2919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600"/>
            </a:p>
          </p:txBody>
        </p:sp>
        <p:sp>
          <p:nvSpPr>
            <p:cNvPr id="324117" name="Rectangle 533"/>
            <p:cNvSpPr>
              <a:spLocks noChangeArrowheads="1"/>
            </p:cNvSpPr>
            <p:nvPr/>
          </p:nvSpPr>
          <p:spPr bwMode="auto">
            <a:xfrm>
              <a:off x="1431" y="2919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)</a:t>
              </a:r>
              <a:endParaRPr lang="en-US" sz="1600"/>
            </a:p>
          </p:txBody>
        </p:sp>
        <p:sp>
          <p:nvSpPr>
            <p:cNvPr id="323589" name="Text Box 5"/>
            <p:cNvSpPr txBox="1">
              <a:spLocks noChangeArrowheads="1"/>
            </p:cNvSpPr>
            <p:nvPr/>
          </p:nvSpPr>
          <p:spPr bwMode="auto">
            <a:xfrm>
              <a:off x="3776" y="3043"/>
              <a:ext cx="71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/>
                <a:t>Pipelined</a:t>
              </a:r>
            </a:p>
          </p:txBody>
        </p:sp>
        <p:sp>
          <p:nvSpPr>
            <p:cNvPr id="324123" name="Rectangle 539"/>
            <p:cNvSpPr>
              <a:spLocks noChangeArrowheads="1"/>
            </p:cNvSpPr>
            <p:nvPr/>
          </p:nvSpPr>
          <p:spPr bwMode="auto">
            <a:xfrm>
              <a:off x="2700" y="3690"/>
              <a:ext cx="2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600"/>
            </a:p>
          </p:txBody>
        </p:sp>
        <p:sp>
          <p:nvSpPr>
            <p:cNvPr id="324124" name="Rectangle 540"/>
            <p:cNvSpPr>
              <a:spLocks noChangeArrowheads="1"/>
            </p:cNvSpPr>
            <p:nvPr/>
          </p:nvSpPr>
          <p:spPr bwMode="auto">
            <a:xfrm>
              <a:off x="2719" y="3690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600"/>
            </a:p>
          </p:txBody>
        </p:sp>
        <p:sp>
          <p:nvSpPr>
            <p:cNvPr id="324125" name="Rectangle 541"/>
            <p:cNvSpPr>
              <a:spLocks noChangeArrowheads="1"/>
            </p:cNvSpPr>
            <p:nvPr/>
          </p:nvSpPr>
          <p:spPr bwMode="auto">
            <a:xfrm>
              <a:off x="2756" y="3690"/>
              <a:ext cx="3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600"/>
            </a:p>
          </p:txBody>
        </p:sp>
        <p:sp>
          <p:nvSpPr>
            <p:cNvPr id="324126" name="Rectangle 542"/>
            <p:cNvSpPr>
              <a:spLocks noChangeArrowheads="1"/>
            </p:cNvSpPr>
            <p:nvPr/>
          </p:nvSpPr>
          <p:spPr bwMode="auto">
            <a:xfrm>
              <a:off x="2791" y="3690"/>
              <a:ext cx="2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600"/>
            </a:p>
          </p:txBody>
        </p:sp>
        <p:sp>
          <p:nvSpPr>
            <p:cNvPr id="324127" name="Rectangle 543"/>
            <p:cNvSpPr>
              <a:spLocks noChangeArrowheads="1"/>
            </p:cNvSpPr>
            <p:nvPr/>
          </p:nvSpPr>
          <p:spPr bwMode="auto">
            <a:xfrm>
              <a:off x="2810" y="3690"/>
              <a:ext cx="2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600"/>
            </a:p>
          </p:txBody>
        </p:sp>
        <p:sp>
          <p:nvSpPr>
            <p:cNvPr id="324128" name="Rectangle 544"/>
            <p:cNvSpPr>
              <a:spLocks noChangeArrowheads="1"/>
            </p:cNvSpPr>
            <p:nvPr/>
          </p:nvSpPr>
          <p:spPr bwMode="auto">
            <a:xfrm>
              <a:off x="2833" y="3690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600"/>
            </a:p>
          </p:txBody>
        </p:sp>
        <p:sp>
          <p:nvSpPr>
            <p:cNvPr id="324129" name="Rectangle 545"/>
            <p:cNvSpPr>
              <a:spLocks noChangeArrowheads="1"/>
            </p:cNvSpPr>
            <p:nvPr/>
          </p:nvSpPr>
          <p:spPr bwMode="auto">
            <a:xfrm>
              <a:off x="2871" y="3690"/>
              <a:ext cx="3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1600"/>
            </a:p>
          </p:txBody>
        </p:sp>
        <p:sp>
          <p:nvSpPr>
            <p:cNvPr id="324130" name="Rectangle 546"/>
            <p:cNvSpPr>
              <a:spLocks noChangeArrowheads="1"/>
            </p:cNvSpPr>
            <p:nvPr/>
          </p:nvSpPr>
          <p:spPr bwMode="auto">
            <a:xfrm>
              <a:off x="2906" y="3690"/>
              <a:ext cx="2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600"/>
            </a:p>
          </p:txBody>
        </p:sp>
        <p:sp>
          <p:nvSpPr>
            <p:cNvPr id="324131" name="Rectangle 547"/>
            <p:cNvSpPr>
              <a:spLocks noChangeArrowheads="1"/>
            </p:cNvSpPr>
            <p:nvPr/>
          </p:nvSpPr>
          <p:spPr bwMode="auto">
            <a:xfrm>
              <a:off x="2924" y="3690"/>
              <a:ext cx="1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600"/>
            </a:p>
          </p:txBody>
        </p:sp>
        <p:sp>
          <p:nvSpPr>
            <p:cNvPr id="324132" name="Rectangle 548"/>
            <p:cNvSpPr>
              <a:spLocks noChangeArrowheads="1"/>
            </p:cNvSpPr>
            <p:nvPr/>
          </p:nvSpPr>
          <p:spPr bwMode="auto">
            <a:xfrm>
              <a:off x="2938" y="3690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600"/>
            </a:p>
          </p:txBody>
        </p:sp>
        <p:sp>
          <p:nvSpPr>
            <p:cNvPr id="324133" name="Rectangle 549"/>
            <p:cNvSpPr>
              <a:spLocks noChangeArrowheads="1"/>
            </p:cNvSpPr>
            <p:nvPr/>
          </p:nvSpPr>
          <p:spPr bwMode="auto">
            <a:xfrm>
              <a:off x="2976" y="3690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600"/>
            </a:p>
          </p:txBody>
        </p:sp>
        <p:sp>
          <p:nvSpPr>
            <p:cNvPr id="324134" name="Rectangle 550"/>
            <p:cNvSpPr>
              <a:spLocks noChangeArrowheads="1"/>
            </p:cNvSpPr>
            <p:nvPr/>
          </p:nvSpPr>
          <p:spPr bwMode="auto">
            <a:xfrm>
              <a:off x="2784" y="3774"/>
              <a:ext cx="2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n-US" sz="1600"/>
            </a:p>
          </p:txBody>
        </p:sp>
        <p:sp>
          <p:nvSpPr>
            <p:cNvPr id="324135" name="Rectangle 551"/>
            <p:cNvSpPr>
              <a:spLocks noChangeArrowheads="1"/>
            </p:cNvSpPr>
            <p:nvPr/>
          </p:nvSpPr>
          <p:spPr bwMode="auto">
            <a:xfrm>
              <a:off x="2803" y="3774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600"/>
            </a:p>
          </p:txBody>
        </p:sp>
        <p:sp>
          <p:nvSpPr>
            <p:cNvPr id="324136" name="Rectangle 552"/>
            <p:cNvSpPr>
              <a:spLocks noChangeArrowheads="1"/>
            </p:cNvSpPr>
            <p:nvPr/>
          </p:nvSpPr>
          <p:spPr bwMode="auto">
            <a:xfrm>
              <a:off x="2840" y="3774"/>
              <a:ext cx="2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600"/>
            </a:p>
          </p:txBody>
        </p:sp>
        <p:sp>
          <p:nvSpPr>
            <p:cNvPr id="324137" name="Rectangle 553"/>
            <p:cNvSpPr>
              <a:spLocks noChangeArrowheads="1"/>
            </p:cNvSpPr>
            <p:nvPr/>
          </p:nvSpPr>
          <p:spPr bwMode="auto">
            <a:xfrm>
              <a:off x="2859" y="3774"/>
              <a:ext cx="3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1600"/>
            </a:p>
          </p:txBody>
        </p:sp>
        <p:sp>
          <p:nvSpPr>
            <p:cNvPr id="324138" name="Rectangle 554"/>
            <p:cNvSpPr>
              <a:spLocks noChangeArrowheads="1"/>
            </p:cNvSpPr>
            <p:nvPr/>
          </p:nvSpPr>
          <p:spPr bwMode="auto">
            <a:xfrm>
              <a:off x="2894" y="3774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600"/>
            </a:p>
          </p:txBody>
        </p:sp>
        <p:sp>
          <p:nvSpPr>
            <p:cNvPr id="324139" name="Freeform 555"/>
            <p:cNvSpPr>
              <a:spLocks/>
            </p:cNvSpPr>
            <p:nvPr/>
          </p:nvSpPr>
          <p:spPr bwMode="auto">
            <a:xfrm>
              <a:off x="2684" y="3655"/>
              <a:ext cx="350" cy="233"/>
            </a:xfrm>
            <a:custGeom>
              <a:avLst/>
              <a:gdLst/>
              <a:ahLst/>
              <a:cxnLst>
                <a:cxn ang="0">
                  <a:pos x="348" y="233"/>
                </a:cxn>
                <a:cxn ang="0">
                  <a:pos x="350" y="0"/>
                </a:cxn>
                <a:cxn ang="0">
                  <a:pos x="0" y="0"/>
                </a:cxn>
                <a:cxn ang="0">
                  <a:pos x="0" y="233"/>
                </a:cxn>
                <a:cxn ang="0">
                  <a:pos x="350" y="233"/>
                </a:cxn>
                <a:cxn ang="0">
                  <a:pos x="350" y="233"/>
                </a:cxn>
              </a:cxnLst>
              <a:rect l="0" t="0" r="r" b="b"/>
              <a:pathLst>
                <a:path w="350" h="233">
                  <a:moveTo>
                    <a:pt x="348" y="233"/>
                  </a:moveTo>
                  <a:lnTo>
                    <a:pt x="350" y="0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350" y="233"/>
                  </a:lnTo>
                  <a:lnTo>
                    <a:pt x="350" y="233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4140" name="Rectangle 556"/>
            <p:cNvSpPr>
              <a:spLocks noChangeArrowheads="1"/>
            </p:cNvSpPr>
            <p:nvPr/>
          </p:nvSpPr>
          <p:spPr bwMode="auto">
            <a:xfrm>
              <a:off x="3232" y="3732"/>
              <a:ext cx="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600"/>
            </a:p>
          </p:txBody>
        </p:sp>
        <p:sp>
          <p:nvSpPr>
            <p:cNvPr id="324141" name="Rectangle 557"/>
            <p:cNvSpPr>
              <a:spLocks noChangeArrowheads="1"/>
            </p:cNvSpPr>
            <p:nvPr/>
          </p:nvSpPr>
          <p:spPr bwMode="auto">
            <a:xfrm>
              <a:off x="3281" y="3732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600"/>
            </a:p>
          </p:txBody>
        </p:sp>
        <p:sp>
          <p:nvSpPr>
            <p:cNvPr id="324142" name="Rectangle 558"/>
            <p:cNvSpPr>
              <a:spLocks noChangeArrowheads="1"/>
            </p:cNvSpPr>
            <p:nvPr/>
          </p:nvSpPr>
          <p:spPr bwMode="auto">
            <a:xfrm>
              <a:off x="3318" y="3732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600"/>
            </a:p>
          </p:txBody>
        </p:sp>
        <p:sp>
          <p:nvSpPr>
            <p:cNvPr id="324143" name="Freeform 559"/>
            <p:cNvSpPr>
              <a:spLocks/>
            </p:cNvSpPr>
            <p:nvPr/>
          </p:nvSpPr>
          <p:spPr bwMode="auto">
            <a:xfrm>
              <a:off x="3209" y="3655"/>
              <a:ext cx="175" cy="233"/>
            </a:xfrm>
            <a:custGeom>
              <a:avLst/>
              <a:gdLst/>
              <a:ahLst/>
              <a:cxnLst>
                <a:cxn ang="0">
                  <a:pos x="172" y="233"/>
                </a:cxn>
                <a:cxn ang="0">
                  <a:pos x="175" y="0"/>
                </a:cxn>
                <a:cxn ang="0">
                  <a:pos x="0" y="0"/>
                </a:cxn>
                <a:cxn ang="0">
                  <a:pos x="0" y="233"/>
                </a:cxn>
                <a:cxn ang="0">
                  <a:pos x="175" y="233"/>
                </a:cxn>
                <a:cxn ang="0">
                  <a:pos x="175" y="233"/>
                </a:cxn>
              </a:cxnLst>
              <a:rect l="0" t="0" r="r" b="b"/>
              <a:pathLst>
                <a:path w="175" h="233">
                  <a:moveTo>
                    <a:pt x="172" y="233"/>
                  </a:moveTo>
                  <a:lnTo>
                    <a:pt x="175" y="0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175" y="233"/>
                  </a:lnTo>
                  <a:lnTo>
                    <a:pt x="175" y="233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4144" name="Rectangle 560"/>
            <p:cNvSpPr>
              <a:spLocks noChangeArrowheads="1"/>
            </p:cNvSpPr>
            <p:nvPr/>
          </p:nvSpPr>
          <p:spPr bwMode="auto">
            <a:xfrm>
              <a:off x="3500" y="3732"/>
              <a:ext cx="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600"/>
            </a:p>
          </p:txBody>
        </p:sp>
        <p:sp>
          <p:nvSpPr>
            <p:cNvPr id="324145" name="Rectangle 561"/>
            <p:cNvSpPr>
              <a:spLocks noChangeArrowheads="1"/>
            </p:cNvSpPr>
            <p:nvPr/>
          </p:nvSpPr>
          <p:spPr bwMode="auto">
            <a:xfrm>
              <a:off x="3544" y="3732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600"/>
            </a:p>
          </p:txBody>
        </p:sp>
        <p:sp>
          <p:nvSpPr>
            <p:cNvPr id="324146" name="Rectangle 562"/>
            <p:cNvSpPr>
              <a:spLocks noChangeArrowheads="1"/>
            </p:cNvSpPr>
            <p:nvPr/>
          </p:nvSpPr>
          <p:spPr bwMode="auto">
            <a:xfrm>
              <a:off x="3582" y="3732"/>
              <a:ext cx="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600"/>
            </a:p>
          </p:txBody>
        </p:sp>
        <p:sp>
          <p:nvSpPr>
            <p:cNvPr id="324147" name="Freeform 563"/>
            <p:cNvSpPr>
              <a:spLocks/>
            </p:cNvSpPr>
            <p:nvPr/>
          </p:nvSpPr>
          <p:spPr bwMode="auto">
            <a:xfrm>
              <a:off x="3384" y="3655"/>
              <a:ext cx="349" cy="233"/>
            </a:xfrm>
            <a:custGeom>
              <a:avLst/>
              <a:gdLst/>
              <a:ahLst/>
              <a:cxnLst>
                <a:cxn ang="0">
                  <a:pos x="347" y="233"/>
                </a:cxn>
                <a:cxn ang="0">
                  <a:pos x="349" y="0"/>
                </a:cxn>
                <a:cxn ang="0">
                  <a:pos x="0" y="0"/>
                </a:cxn>
                <a:cxn ang="0">
                  <a:pos x="0" y="233"/>
                </a:cxn>
                <a:cxn ang="0">
                  <a:pos x="349" y="233"/>
                </a:cxn>
                <a:cxn ang="0">
                  <a:pos x="349" y="233"/>
                </a:cxn>
              </a:cxnLst>
              <a:rect l="0" t="0" r="r" b="b"/>
              <a:pathLst>
                <a:path w="349" h="233">
                  <a:moveTo>
                    <a:pt x="347" y="233"/>
                  </a:moveTo>
                  <a:lnTo>
                    <a:pt x="349" y="0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349" y="233"/>
                  </a:lnTo>
                  <a:lnTo>
                    <a:pt x="349" y="233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4148" name="Rectangle 564"/>
            <p:cNvSpPr>
              <a:spLocks noChangeArrowheads="1"/>
            </p:cNvSpPr>
            <p:nvPr/>
          </p:nvSpPr>
          <p:spPr bwMode="auto">
            <a:xfrm>
              <a:off x="3836" y="3690"/>
              <a:ext cx="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600"/>
            </a:p>
          </p:txBody>
        </p:sp>
        <p:sp>
          <p:nvSpPr>
            <p:cNvPr id="324149" name="Rectangle 565"/>
            <p:cNvSpPr>
              <a:spLocks noChangeArrowheads="1"/>
            </p:cNvSpPr>
            <p:nvPr/>
          </p:nvSpPr>
          <p:spPr bwMode="auto">
            <a:xfrm>
              <a:off x="3885" y="3690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600"/>
            </a:p>
          </p:txBody>
        </p:sp>
        <p:sp>
          <p:nvSpPr>
            <p:cNvPr id="324150" name="Rectangle 566"/>
            <p:cNvSpPr>
              <a:spLocks noChangeArrowheads="1"/>
            </p:cNvSpPr>
            <p:nvPr/>
          </p:nvSpPr>
          <p:spPr bwMode="auto">
            <a:xfrm>
              <a:off x="3924" y="3690"/>
              <a:ext cx="2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600"/>
            </a:p>
          </p:txBody>
        </p:sp>
        <p:sp>
          <p:nvSpPr>
            <p:cNvPr id="324151" name="Rectangle 567"/>
            <p:cNvSpPr>
              <a:spLocks noChangeArrowheads="1"/>
            </p:cNvSpPr>
            <p:nvPr/>
          </p:nvSpPr>
          <p:spPr bwMode="auto">
            <a:xfrm>
              <a:off x="3943" y="3690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600"/>
            </a:p>
          </p:txBody>
        </p:sp>
        <p:sp>
          <p:nvSpPr>
            <p:cNvPr id="324152" name="Rectangle 568"/>
            <p:cNvSpPr>
              <a:spLocks noChangeArrowheads="1"/>
            </p:cNvSpPr>
            <p:nvPr/>
          </p:nvSpPr>
          <p:spPr bwMode="auto">
            <a:xfrm>
              <a:off x="3803" y="3774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600"/>
            </a:p>
          </p:txBody>
        </p:sp>
        <p:sp>
          <p:nvSpPr>
            <p:cNvPr id="324153" name="Rectangle 569"/>
            <p:cNvSpPr>
              <a:spLocks noChangeArrowheads="1"/>
            </p:cNvSpPr>
            <p:nvPr/>
          </p:nvSpPr>
          <p:spPr bwMode="auto">
            <a:xfrm>
              <a:off x="3841" y="3774"/>
              <a:ext cx="3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1600"/>
            </a:p>
          </p:txBody>
        </p:sp>
        <p:sp>
          <p:nvSpPr>
            <p:cNvPr id="324154" name="Rectangle 570"/>
            <p:cNvSpPr>
              <a:spLocks noChangeArrowheads="1"/>
            </p:cNvSpPr>
            <p:nvPr/>
          </p:nvSpPr>
          <p:spPr bwMode="auto">
            <a:xfrm>
              <a:off x="3873" y="3774"/>
              <a:ext cx="3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1600"/>
            </a:p>
          </p:txBody>
        </p:sp>
        <p:sp>
          <p:nvSpPr>
            <p:cNvPr id="324155" name="Rectangle 571"/>
            <p:cNvSpPr>
              <a:spLocks noChangeArrowheads="1"/>
            </p:cNvSpPr>
            <p:nvPr/>
          </p:nvSpPr>
          <p:spPr bwMode="auto">
            <a:xfrm>
              <a:off x="3908" y="3774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600"/>
            </a:p>
          </p:txBody>
        </p:sp>
        <p:sp>
          <p:nvSpPr>
            <p:cNvPr id="324156" name="Rectangle 572"/>
            <p:cNvSpPr>
              <a:spLocks noChangeArrowheads="1"/>
            </p:cNvSpPr>
            <p:nvPr/>
          </p:nvSpPr>
          <p:spPr bwMode="auto">
            <a:xfrm>
              <a:off x="3945" y="3774"/>
              <a:ext cx="3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600"/>
            </a:p>
          </p:txBody>
        </p:sp>
        <p:sp>
          <p:nvSpPr>
            <p:cNvPr id="324157" name="Rectangle 573"/>
            <p:cNvSpPr>
              <a:spLocks noChangeArrowheads="1"/>
            </p:cNvSpPr>
            <p:nvPr/>
          </p:nvSpPr>
          <p:spPr bwMode="auto">
            <a:xfrm>
              <a:off x="3980" y="3774"/>
              <a:ext cx="3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600"/>
            </a:p>
          </p:txBody>
        </p:sp>
        <p:sp>
          <p:nvSpPr>
            <p:cNvPr id="324158" name="Freeform 574"/>
            <p:cNvSpPr>
              <a:spLocks/>
            </p:cNvSpPr>
            <p:nvPr/>
          </p:nvSpPr>
          <p:spPr bwMode="auto">
            <a:xfrm>
              <a:off x="3733" y="3655"/>
              <a:ext cx="350" cy="233"/>
            </a:xfrm>
            <a:custGeom>
              <a:avLst/>
              <a:gdLst/>
              <a:ahLst/>
              <a:cxnLst>
                <a:cxn ang="0">
                  <a:pos x="348" y="233"/>
                </a:cxn>
                <a:cxn ang="0">
                  <a:pos x="350" y="0"/>
                </a:cxn>
                <a:cxn ang="0">
                  <a:pos x="0" y="0"/>
                </a:cxn>
                <a:cxn ang="0">
                  <a:pos x="0" y="233"/>
                </a:cxn>
                <a:cxn ang="0">
                  <a:pos x="350" y="233"/>
                </a:cxn>
                <a:cxn ang="0">
                  <a:pos x="350" y="233"/>
                </a:cxn>
              </a:cxnLst>
              <a:rect l="0" t="0" r="r" b="b"/>
              <a:pathLst>
                <a:path w="350" h="233">
                  <a:moveTo>
                    <a:pt x="348" y="233"/>
                  </a:moveTo>
                  <a:lnTo>
                    <a:pt x="350" y="0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350" y="233"/>
                  </a:lnTo>
                  <a:lnTo>
                    <a:pt x="350" y="233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4159" name="Rectangle 575"/>
            <p:cNvSpPr>
              <a:spLocks noChangeArrowheads="1"/>
            </p:cNvSpPr>
            <p:nvPr/>
          </p:nvSpPr>
          <p:spPr bwMode="auto">
            <a:xfrm>
              <a:off x="4113" y="3732"/>
              <a:ext cx="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600"/>
            </a:p>
          </p:txBody>
        </p:sp>
        <p:sp>
          <p:nvSpPr>
            <p:cNvPr id="324160" name="Rectangle 576"/>
            <p:cNvSpPr>
              <a:spLocks noChangeArrowheads="1"/>
            </p:cNvSpPr>
            <p:nvPr/>
          </p:nvSpPr>
          <p:spPr bwMode="auto">
            <a:xfrm>
              <a:off x="4162" y="3732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600"/>
            </a:p>
          </p:txBody>
        </p:sp>
        <p:sp>
          <p:nvSpPr>
            <p:cNvPr id="324161" name="Rectangle 577"/>
            <p:cNvSpPr>
              <a:spLocks noChangeArrowheads="1"/>
            </p:cNvSpPr>
            <p:nvPr/>
          </p:nvSpPr>
          <p:spPr bwMode="auto">
            <a:xfrm>
              <a:off x="4200" y="3732"/>
              <a:ext cx="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600"/>
            </a:p>
          </p:txBody>
        </p:sp>
        <p:sp>
          <p:nvSpPr>
            <p:cNvPr id="324162" name="Freeform 578"/>
            <p:cNvSpPr>
              <a:spLocks/>
            </p:cNvSpPr>
            <p:nvPr/>
          </p:nvSpPr>
          <p:spPr bwMode="auto">
            <a:xfrm>
              <a:off x="4083" y="3655"/>
              <a:ext cx="175" cy="233"/>
            </a:xfrm>
            <a:custGeom>
              <a:avLst/>
              <a:gdLst/>
              <a:ahLst/>
              <a:cxnLst>
                <a:cxn ang="0">
                  <a:pos x="173" y="233"/>
                </a:cxn>
                <a:cxn ang="0">
                  <a:pos x="175" y="0"/>
                </a:cxn>
                <a:cxn ang="0">
                  <a:pos x="0" y="0"/>
                </a:cxn>
                <a:cxn ang="0">
                  <a:pos x="0" y="233"/>
                </a:cxn>
                <a:cxn ang="0">
                  <a:pos x="175" y="233"/>
                </a:cxn>
                <a:cxn ang="0">
                  <a:pos x="175" y="233"/>
                </a:cxn>
              </a:cxnLst>
              <a:rect l="0" t="0" r="r" b="b"/>
              <a:pathLst>
                <a:path w="175" h="233">
                  <a:moveTo>
                    <a:pt x="173" y="233"/>
                  </a:moveTo>
                  <a:lnTo>
                    <a:pt x="175" y="0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175" y="233"/>
                  </a:lnTo>
                  <a:lnTo>
                    <a:pt x="175" y="233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5" name="Group 588"/>
            <p:cNvGrpSpPr>
              <a:grpSpLocks/>
            </p:cNvGrpSpPr>
            <p:nvPr/>
          </p:nvGrpSpPr>
          <p:grpSpPr bwMode="auto">
            <a:xfrm>
              <a:off x="2347" y="3744"/>
              <a:ext cx="341" cy="133"/>
              <a:chOff x="1968" y="3803"/>
              <a:chExt cx="341" cy="133"/>
            </a:xfrm>
          </p:grpSpPr>
          <p:sp>
            <p:nvSpPr>
              <p:cNvPr id="324165" name="Freeform 581"/>
              <p:cNvSpPr>
                <a:spLocks/>
              </p:cNvSpPr>
              <p:nvPr/>
            </p:nvSpPr>
            <p:spPr bwMode="auto">
              <a:xfrm>
                <a:off x="2269" y="3803"/>
                <a:ext cx="40" cy="37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0" y="0"/>
                  </a:cxn>
                  <a:cxn ang="0">
                    <a:pos x="40" y="18"/>
                  </a:cxn>
                  <a:cxn ang="0">
                    <a:pos x="0" y="37"/>
                  </a:cxn>
                  <a:cxn ang="0">
                    <a:pos x="0" y="37"/>
                  </a:cxn>
                </a:cxnLst>
                <a:rect l="0" t="0" r="r" b="b"/>
                <a:pathLst>
                  <a:path w="40" h="37">
                    <a:moveTo>
                      <a:pt x="0" y="37"/>
                    </a:moveTo>
                    <a:lnTo>
                      <a:pt x="0" y="0"/>
                    </a:lnTo>
                    <a:lnTo>
                      <a:pt x="40" y="18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4166" name="Line 582"/>
              <p:cNvSpPr>
                <a:spLocks noChangeShapeType="1"/>
              </p:cNvSpPr>
              <p:nvPr/>
            </p:nvSpPr>
            <p:spPr bwMode="auto">
              <a:xfrm flipH="1">
                <a:off x="1998" y="3821"/>
                <a:ext cx="285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4167" name="Freeform 583"/>
              <p:cNvSpPr>
                <a:spLocks/>
              </p:cNvSpPr>
              <p:nvPr/>
            </p:nvSpPr>
            <p:spPr bwMode="auto">
              <a:xfrm>
                <a:off x="1968" y="3803"/>
                <a:ext cx="40" cy="37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0" y="0"/>
                  </a:cxn>
                  <a:cxn ang="0">
                    <a:pos x="0" y="18"/>
                  </a:cxn>
                  <a:cxn ang="0">
                    <a:pos x="40" y="37"/>
                  </a:cxn>
                  <a:cxn ang="0">
                    <a:pos x="40" y="37"/>
                  </a:cxn>
                  <a:cxn ang="0">
                    <a:pos x="37" y="37"/>
                  </a:cxn>
                </a:cxnLst>
                <a:rect l="0" t="0" r="r" b="b"/>
                <a:pathLst>
                  <a:path w="40" h="37">
                    <a:moveTo>
                      <a:pt x="37" y="37"/>
                    </a:moveTo>
                    <a:lnTo>
                      <a:pt x="40" y="0"/>
                    </a:lnTo>
                    <a:lnTo>
                      <a:pt x="0" y="18"/>
                    </a:lnTo>
                    <a:lnTo>
                      <a:pt x="40" y="37"/>
                    </a:lnTo>
                    <a:lnTo>
                      <a:pt x="40" y="37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4168" name="Rectangle 584"/>
              <p:cNvSpPr>
                <a:spLocks noChangeArrowheads="1"/>
              </p:cNvSpPr>
              <p:nvPr/>
            </p:nvSpPr>
            <p:spPr bwMode="auto">
              <a:xfrm>
                <a:off x="2061" y="3840"/>
                <a:ext cx="4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1600"/>
              </a:p>
            </p:txBody>
          </p:sp>
          <p:sp>
            <p:nvSpPr>
              <p:cNvPr id="324169" name="Rectangle 585"/>
              <p:cNvSpPr>
                <a:spLocks noChangeArrowheads="1"/>
              </p:cNvSpPr>
              <p:nvPr/>
            </p:nvSpPr>
            <p:spPr bwMode="auto">
              <a:xfrm>
                <a:off x="2103" y="3840"/>
                <a:ext cx="22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600"/>
              </a:p>
            </p:txBody>
          </p:sp>
          <p:sp>
            <p:nvSpPr>
              <p:cNvPr id="324170" name="Rectangle 586"/>
              <p:cNvSpPr>
                <a:spLocks noChangeArrowheads="1"/>
              </p:cNvSpPr>
              <p:nvPr/>
            </p:nvSpPr>
            <p:spPr bwMode="auto">
              <a:xfrm>
                <a:off x="2127" y="3840"/>
                <a:ext cx="4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600"/>
              </a:p>
            </p:txBody>
          </p:sp>
          <p:sp>
            <p:nvSpPr>
              <p:cNvPr id="324171" name="Rectangle 587"/>
              <p:cNvSpPr>
                <a:spLocks noChangeArrowheads="1"/>
              </p:cNvSpPr>
              <p:nvPr/>
            </p:nvSpPr>
            <p:spPr bwMode="auto">
              <a:xfrm>
                <a:off x="2169" y="3840"/>
                <a:ext cx="40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600"/>
              </a:p>
            </p:txBody>
          </p:sp>
        </p:grpSp>
        <p:sp>
          <p:nvSpPr>
            <p:cNvPr id="324173" name="Rectangle 589"/>
            <p:cNvSpPr>
              <a:spLocks noChangeArrowheads="1"/>
            </p:cNvSpPr>
            <p:nvPr/>
          </p:nvSpPr>
          <p:spPr bwMode="auto">
            <a:xfrm>
              <a:off x="1042" y="3744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600"/>
            </a:p>
          </p:txBody>
        </p:sp>
        <p:sp>
          <p:nvSpPr>
            <p:cNvPr id="324174" name="Rectangle 590"/>
            <p:cNvSpPr>
              <a:spLocks noChangeArrowheads="1"/>
            </p:cNvSpPr>
            <p:nvPr/>
          </p:nvSpPr>
          <p:spPr bwMode="auto">
            <a:xfrm>
              <a:off x="1059" y="374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w</a:t>
              </a:r>
              <a:endParaRPr lang="en-US" sz="1600"/>
            </a:p>
          </p:txBody>
        </p:sp>
        <p:sp>
          <p:nvSpPr>
            <p:cNvPr id="324175" name="Rectangle 591"/>
            <p:cNvSpPr>
              <a:spLocks noChangeArrowheads="1"/>
            </p:cNvSpPr>
            <p:nvPr/>
          </p:nvSpPr>
          <p:spPr bwMode="auto">
            <a:xfrm>
              <a:off x="1117" y="374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600"/>
            </a:p>
          </p:txBody>
        </p:sp>
        <p:sp>
          <p:nvSpPr>
            <p:cNvPr id="324176" name="Rectangle 592"/>
            <p:cNvSpPr>
              <a:spLocks noChangeArrowheads="1"/>
            </p:cNvSpPr>
            <p:nvPr/>
          </p:nvSpPr>
          <p:spPr bwMode="auto">
            <a:xfrm>
              <a:off x="1138" y="374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$</a:t>
              </a:r>
              <a:endParaRPr lang="en-US" sz="1600"/>
            </a:p>
          </p:txBody>
        </p:sp>
        <p:sp>
          <p:nvSpPr>
            <p:cNvPr id="324177" name="Rectangle 593"/>
            <p:cNvSpPr>
              <a:spLocks noChangeArrowheads="1"/>
            </p:cNvSpPr>
            <p:nvPr/>
          </p:nvSpPr>
          <p:spPr bwMode="auto">
            <a:xfrm>
              <a:off x="1180" y="374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1600"/>
            </a:p>
          </p:txBody>
        </p:sp>
        <p:sp>
          <p:nvSpPr>
            <p:cNvPr id="324178" name="Rectangle 594"/>
            <p:cNvSpPr>
              <a:spLocks noChangeArrowheads="1"/>
            </p:cNvSpPr>
            <p:nvPr/>
          </p:nvSpPr>
          <p:spPr bwMode="auto">
            <a:xfrm>
              <a:off x="1224" y="374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,</a:t>
              </a:r>
              <a:endParaRPr lang="en-US" sz="1600"/>
            </a:p>
          </p:txBody>
        </p:sp>
        <p:sp>
          <p:nvSpPr>
            <p:cNvPr id="324179" name="Rectangle 595"/>
            <p:cNvSpPr>
              <a:spLocks noChangeArrowheads="1"/>
            </p:cNvSpPr>
            <p:nvPr/>
          </p:nvSpPr>
          <p:spPr bwMode="auto">
            <a:xfrm>
              <a:off x="1245" y="374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600"/>
            </a:p>
          </p:txBody>
        </p:sp>
        <p:sp>
          <p:nvSpPr>
            <p:cNvPr id="324180" name="Rectangle 596"/>
            <p:cNvSpPr>
              <a:spLocks noChangeArrowheads="1"/>
            </p:cNvSpPr>
            <p:nvPr/>
          </p:nvSpPr>
          <p:spPr bwMode="auto">
            <a:xfrm>
              <a:off x="1266" y="374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1600"/>
            </a:p>
          </p:txBody>
        </p:sp>
        <p:sp>
          <p:nvSpPr>
            <p:cNvPr id="324181" name="Rectangle 597"/>
            <p:cNvSpPr>
              <a:spLocks noChangeArrowheads="1"/>
            </p:cNvSpPr>
            <p:nvPr/>
          </p:nvSpPr>
          <p:spPr bwMode="auto">
            <a:xfrm>
              <a:off x="1310" y="374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600"/>
            </a:p>
          </p:txBody>
        </p:sp>
        <p:sp>
          <p:nvSpPr>
            <p:cNvPr id="324182" name="Rectangle 598"/>
            <p:cNvSpPr>
              <a:spLocks noChangeArrowheads="1"/>
            </p:cNvSpPr>
            <p:nvPr/>
          </p:nvSpPr>
          <p:spPr bwMode="auto">
            <a:xfrm>
              <a:off x="1352" y="374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600"/>
            </a:p>
          </p:txBody>
        </p:sp>
        <p:sp>
          <p:nvSpPr>
            <p:cNvPr id="324183" name="Rectangle 599"/>
            <p:cNvSpPr>
              <a:spLocks noChangeArrowheads="1"/>
            </p:cNvSpPr>
            <p:nvPr/>
          </p:nvSpPr>
          <p:spPr bwMode="auto">
            <a:xfrm>
              <a:off x="1397" y="3744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</a:t>
              </a:r>
              <a:endParaRPr lang="en-US" sz="1600"/>
            </a:p>
          </p:txBody>
        </p:sp>
        <p:sp>
          <p:nvSpPr>
            <p:cNvPr id="324184" name="Rectangle 600"/>
            <p:cNvSpPr>
              <a:spLocks noChangeArrowheads="1"/>
            </p:cNvSpPr>
            <p:nvPr/>
          </p:nvSpPr>
          <p:spPr bwMode="auto">
            <a:xfrm>
              <a:off x="1422" y="374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$</a:t>
              </a:r>
              <a:endParaRPr lang="en-US" sz="1600"/>
            </a:p>
          </p:txBody>
        </p:sp>
        <p:sp>
          <p:nvSpPr>
            <p:cNvPr id="324185" name="Rectangle 601"/>
            <p:cNvSpPr>
              <a:spLocks noChangeArrowheads="1"/>
            </p:cNvSpPr>
            <p:nvPr/>
          </p:nvSpPr>
          <p:spPr bwMode="auto">
            <a:xfrm>
              <a:off x="1467" y="374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600"/>
            </a:p>
          </p:txBody>
        </p:sp>
        <p:sp>
          <p:nvSpPr>
            <p:cNvPr id="324186" name="Rectangle 602"/>
            <p:cNvSpPr>
              <a:spLocks noChangeArrowheads="1"/>
            </p:cNvSpPr>
            <p:nvPr/>
          </p:nvSpPr>
          <p:spPr bwMode="auto">
            <a:xfrm>
              <a:off x="1509" y="3744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)</a:t>
              </a:r>
              <a:endParaRPr lang="en-US" sz="1600"/>
            </a:p>
          </p:txBody>
        </p:sp>
      </p:grpSp>
      <p:sp>
        <p:nvSpPr>
          <p:cNvPr id="324189" name="Freeform 605"/>
          <p:cNvSpPr>
            <a:spLocks/>
          </p:cNvSpPr>
          <p:nvPr/>
        </p:nvSpPr>
        <p:spPr bwMode="auto">
          <a:xfrm>
            <a:off x="5105400" y="3581400"/>
            <a:ext cx="1219200" cy="1219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68" y="384"/>
              </a:cxn>
              <a:cxn ang="0">
                <a:pos x="0" y="768"/>
              </a:cxn>
            </a:cxnLst>
            <a:rect l="0" t="0" r="r" b="b"/>
            <a:pathLst>
              <a:path w="768" h="768">
                <a:moveTo>
                  <a:pt x="0" y="0"/>
                </a:moveTo>
                <a:cubicBezTo>
                  <a:pt x="384" y="128"/>
                  <a:pt x="768" y="256"/>
                  <a:pt x="768" y="384"/>
                </a:cubicBezTo>
                <a:cubicBezTo>
                  <a:pt x="768" y="512"/>
                  <a:pt x="128" y="704"/>
                  <a:pt x="0" y="768"/>
                </a:cubicBezTo>
              </a:path>
            </a:pathLst>
          </a:custGeom>
          <a:noFill/>
          <a:ln w="9525" cap="flat" cmpd="sng">
            <a:solidFill>
              <a:schemeClr val="hlink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324190" name="Text Box 606"/>
          <p:cNvSpPr txBox="1">
            <a:spLocks noChangeArrowheads="1"/>
          </p:cNvSpPr>
          <p:nvPr/>
        </p:nvSpPr>
        <p:spPr bwMode="auto">
          <a:xfrm>
            <a:off x="6432550" y="4068763"/>
            <a:ext cx="18224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Hazard if single memory</a:t>
            </a:r>
          </a:p>
        </p:txBody>
      </p:sp>
      <p:sp>
        <p:nvSpPr>
          <p:cNvPr id="324191" name="Line 607"/>
          <p:cNvSpPr>
            <a:spLocks noChangeShapeType="1"/>
          </p:cNvSpPr>
          <p:nvPr/>
        </p:nvSpPr>
        <p:spPr bwMode="auto">
          <a:xfrm>
            <a:off x="6324600" y="4191000"/>
            <a:ext cx="1524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307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dirty="0"/>
              <a:t>Control Hazards</a:t>
            </a:r>
          </a:p>
        </p:txBody>
      </p:sp>
      <p:sp>
        <p:nvSpPr>
          <p:cNvPr id="324611" name="Rectangle 307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i="1"/>
              <a:t>Control hazard</a:t>
            </a:r>
            <a:r>
              <a:rPr lang="en-US" sz="2000"/>
              <a:t>: need to make a decision based on the result of a previous instruction still executing in pipeline</a:t>
            </a:r>
          </a:p>
          <a:p>
            <a:r>
              <a:rPr lang="en-US" sz="2000" u="sng"/>
              <a:t>Solution 1</a:t>
            </a:r>
            <a:r>
              <a:rPr lang="en-US" sz="2000"/>
              <a:t> </a:t>
            </a:r>
            <a:r>
              <a:rPr lang="en-US" sz="2000" i="1"/>
              <a:t>Stall </a:t>
            </a:r>
            <a:r>
              <a:rPr lang="en-US" sz="2000"/>
              <a:t>the pipeline</a:t>
            </a:r>
            <a:endParaRPr lang="en-US" sz="2000" i="1"/>
          </a:p>
        </p:txBody>
      </p:sp>
      <p:sp>
        <p:nvSpPr>
          <p:cNvPr id="324617" name="Rectangle 3081"/>
          <p:cNvSpPr>
            <a:spLocks noChangeArrowheads="1"/>
          </p:cNvSpPr>
          <p:nvPr/>
        </p:nvSpPr>
        <p:spPr bwMode="auto">
          <a:xfrm>
            <a:off x="2017712" y="3479800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I</a:t>
            </a:r>
            <a:endParaRPr lang="en-US"/>
          </a:p>
        </p:txBody>
      </p:sp>
      <p:sp>
        <p:nvSpPr>
          <p:cNvPr id="324618" name="Rectangle 3082"/>
          <p:cNvSpPr>
            <a:spLocks noChangeArrowheads="1"/>
          </p:cNvSpPr>
          <p:nvPr/>
        </p:nvSpPr>
        <p:spPr bwMode="auto">
          <a:xfrm>
            <a:off x="2051050" y="34798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n</a:t>
            </a:r>
            <a:endParaRPr lang="en-US"/>
          </a:p>
        </p:txBody>
      </p:sp>
      <p:sp>
        <p:nvSpPr>
          <p:cNvPr id="324619" name="Rectangle 3083"/>
          <p:cNvSpPr>
            <a:spLocks noChangeArrowheads="1"/>
          </p:cNvSpPr>
          <p:nvPr/>
        </p:nvSpPr>
        <p:spPr bwMode="auto">
          <a:xfrm>
            <a:off x="2117725" y="3479800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s</a:t>
            </a:r>
            <a:endParaRPr lang="en-US"/>
          </a:p>
        </p:txBody>
      </p:sp>
      <p:sp>
        <p:nvSpPr>
          <p:cNvPr id="324620" name="Rectangle 3084"/>
          <p:cNvSpPr>
            <a:spLocks noChangeArrowheads="1"/>
          </p:cNvSpPr>
          <p:nvPr/>
        </p:nvSpPr>
        <p:spPr bwMode="auto">
          <a:xfrm>
            <a:off x="2181225" y="3479800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t</a:t>
            </a:r>
            <a:endParaRPr lang="en-US"/>
          </a:p>
        </p:txBody>
      </p:sp>
      <p:sp>
        <p:nvSpPr>
          <p:cNvPr id="324621" name="Rectangle 3085"/>
          <p:cNvSpPr>
            <a:spLocks noChangeArrowheads="1"/>
          </p:cNvSpPr>
          <p:nvPr/>
        </p:nvSpPr>
        <p:spPr bwMode="auto">
          <a:xfrm>
            <a:off x="2214562" y="3479800"/>
            <a:ext cx="428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r</a:t>
            </a:r>
            <a:endParaRPr lang="en-US"/>
          </a:p>
        </p:txBody>
      </p:sp>
      <p:sp>
        <p:nvSpPr>
          <p:cNvPr id="324622" name="Rectangle 3086"/>
          <p:cNvSpPr>
            <a:spLocks noChangeArrowheads="1"/>
          </p:cNvSpPr>
          <p:nvPr/>
        </p:nvSpPr>
        <p:spPr bwMode="auto">
          <a:xfrm>
            <a:off x="2257425" y="34798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u</a:t>
            </a:r>
            <a:endParaRPr lang="en-US"/>
          </a:p>
        </p:txBody>
      </p:sp>
      <p:sp>
        <p:nvSpPr>
          <p:cNvPr id="324623" name="Rectangle 3087"/>
          <p:cNvSpPr>
            <a:spLocks noChangeArrowheads="1"/>
          </p:cNvSpPr>
          <p:nvPr/>
        </p:nvSpPr>
        <p:spPr bwMode="auto">
          <a:xfrm>
            <a:off x="2324100" y="3479800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c</a:t>
            </a:r>
            <a:endParaRPr lang="en-US"/>
          </a:p>
        </p:txBody>
      </p:sp>
      <p:sp>
        <p:nvSpPr>
          <p:cNvPr id="324624" name="Rectangle 3088"/>
          <p:cNvSpPr>
            <a:spLocks noChangeArrowheads="1"/>
          </p:cNvSpPr>
          <p:nvPr/>
        </p:nvSpPr>
        <p:spPr bwMode="auto">
          <a:xfrm>
            <a:off x="2387600" y="3479800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t</a:t>
            </a:r>
            <a:endParaRPr lang="en-US"/>
          </a:p>
        </p:txBody>
      </p:sp>
      <p:sp>
        <p:nvSpPr>
          <p:cNvPr id="324625" name="Rectangle 3089"/>
          <p:cNvSpPr>
            <a:spLocks noChangeArrowheads="1"/>
          </p:cNvSpPr>
          <p:nvPr/>
        </p:nvSpPr>
        <p:spPr bwMode="auto">
          <a:xfrm>
            <a:off x="2420937" y="3479800"/>
            <a:ext cx="285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i</a:t>
            </a:r>
            <a:endParaRPr lang="en-US"/>
          </a:p>
        </p:txBody>
      </p:sp>
      <p:sp>
        <p:nvSpPr>
          <p:cNvPr id="324626" name="Rectangle 3090"/>
          <p:cNvSpPr>
            <a:spLocks noChangeArrowheads="1"/>
          </p:cNvSpPr>
          <p:nvPr/>
        </p:nvSpPr>
        <p:spPr bwMode="auto">
          <a:xfrm>
            <a:off x="2446337" y="34798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o</a:t>
            </a:r>
            <a:endParaRPr lang="en-US"/>
          </a:p>
        </p:txBody>
      </p:sp>
      <p:sp>
        <p:nvSpPr>
          <p:cNvPr id="324627" name="Rectangle 3091"/>
          <p:cNvSpPr>
            <a:spLocks noChangeArrowheads="1"/>
          </p:cNvSpPr>
          <p:nvPr/>
        </p:nvSpPr>
        <p:spPr bwMode="auto">
          <a:xfrm>
            <a:off x="2514600" y="34798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n</a:t>
            </a:r>
            <a:endParaRPr lang="en-US"/>
          </a:p>
        </p:txBody>
      </p:sp>
      <p:sp>
        <p:nvSpPr>
          <p:cNvPr id="324628" name="Rectangle 3092"/>
          <p:cNvSpPr>
            <a:spLocks noChangeArrowheads="1"/>
          </p:cNvSpPr>
          <p:nvPr/>
        </p:nvSpPr>
        <p:spPr bwMode="auto">
          <a:xfrm>
            <a:off x="2581275" y="3479800"/>
            <a:ext cx="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324629" name="Rectangle 3093"/>
          <p:cNvSpPr>
            <a:spLocks noChangeArrowheads="1"/>
          </p:cNvSpPr>
          <p:nvPr/>
        </p:nvSpPr>
        <p:spPr bwMode="auto">
          <a:xfrm>
            <a:off x="2168525" y="3627438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f</a:t>
            </a:r>
            <a:endParaRPr lang="en-US"/>
          </a:p>
        </p:txBody>
      </p:sp>
      <p:sp>
        <p:nvSpPr>
          <p:cNvPr id="324630" name="Rectangle 3094"/>
          <p:cNvSpPr>
            <a:spLocks noChangeArrowheads="1"/>
          </p:cNvSpPr>
          <p:nvPr/>
        </p:nvSpPr>
        <p:spPr bwMode="auto">
          <a:xfrm>
            <a:off x="2201862" y="36274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e</a:t>
            </a:r>
            <a:endParaRPr lang="en-US"/>
          </a:p>
        </p:txBody>
      </p:sp>
      <p:sp>
        <p:nvSpPr>
          <p:cNvPr id="324631" name="Rectangle 3095"/>
          <p:cNvSpPr>
            <a:spLocks noChangeArrowheads="1"/>
          </p:cNvSpPr>
          <p:nvPr/>
        </p:nvSpPr>
        <p:spPr bwMode="auto">
          <a:xfrm>
            <a:off x="2270125" y="3627438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t</a:t>
            </a:r>
            <a:endParaRPr lang="en-US"/>
          </a:p>
        </p:txBody>
      </p:sp>
      <p:sp>
        <p:nvSpPr>
          <p:cNvPr id="324632" name="Rectangle 3096"/>
          <p:cNvSpPr>
            <a:spLocks noChangeArrowheads="1"/>
          </p:cNvSpPr>
          <p:nvPr/>
        </p:nvSpPr>
        <p:spPr bwMode="auto">
          <a:xfrm>
            <a:off x="2303462" y="3627438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c</a:t>
            </a:r>
            <a:endParaRPr lang="en-US"/>
          </a:p>
        </p:txBody>
      </p:sp>
      <p:sp>
        <p:nvSpPr>
          <p:cNvPr id="324633" name="Rectangle 3097"/>
          <p:cNvSpPr>
            <a:spLocks noChangeArrowheads="1"/>
          </p:cNvSpPr>
          <p:nvPr/>
        </p:nvSpPr>
        <p:spPr bwMode="auto">
          <a:xfrm>
            <a:off x="2366962" y="36274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h</a:t>
            </a:r>
            <a:endParaRPr lang="en-US"/>
          </a:p>
        </p:txBody>
      </p:sp>
      <p:sp>
        <p:nvSpPr>
          <p:cNvPr id="324634" name="Freeform 3098"/>
          <p:cNvSpPr>
            <a:spLocks/>
          </p:cNvSpPr>
          <p:nvPr/>
        </p:nvSpPr>
        <p:spPr bwMode="auto">
          <a:xfrm>
            <a:off x="1987550" y="3417888"/>
            <a:ext cx="631825" cy="420687"/>
          </a:xfrm>
          <a:custGeom>
            <a:avLst/>
            <a:gdLst/>
            <a:ahLst/>
            <a:cxnLst>
              <a:cxn ang="0">
                <a:pos x="396" y="263"/>
              </a:cxn>
              <a:cxn ang="0">
                <a:pos x="398" y="0"/>
              </a:cxn>
              <a:cxn ang="0">
                <a:pos x="0" y="0"/>
              </a:cxn>
              <a:cxn ang="0">
                <a:pos x="0" y="265"/>
              </a:cxn>
              <a:cxn ang="0">
                <a:pos x="398" y="265"/>
              </a:cxn>
              <a:cxn ang="0">
                <a:pos x="398" y="265"/>
              </a:cxn>
            </a:cxnLst>
            <a:rect l="0" t="0" r="r" b="b"/>
            <a:pathLst>
              <a:path w="398" h="265">
                <a:moveTo>
                  <a:pt x="396" y="263"/>
                </a:moveTo>
                <a:lnTo>
                  <a:pt x="398" y="0"/>
                </a:lnTo>
                <a:lnTo>
                  <a:pt x="0" y="0"/>
                </a:lnTo>
                <a:lnTo>
                  <a:pt x="0" y="265"/>
                </a:lnTo>
                <a:lnTo>
                  <a:pt x="398" y="265"/>
                </a:lnTo>
                <a:lnTo>
                  <a:pt x="398" y="265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4635" name="Rectangle 3099"/>
          <p:cNvSpPr>
            <a:spLocks noChangeArrowheads="1"/>
          </p:cNvSpPr>
          <p:nvPr/>
        </p:nvSpPr>
        <p:spPr bwMode="auto">
          <a:xfrm>
            <a:off x="2995612" y="3551238"/>
            <a:ext cx="92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R</a:t>
            </a:r>
            <a:endParaRPr lang="en-US"/>
          </a:p>
        </p:txBody>
      </p:sp>
      <p:sp>
        <p:nvSpPr>
          <p:cNvPr id="324636" name="Rectangle 3100"/>
          <p:cNvSpPr>
            <a:spLocks noChangeArrowheads="1"/>
          </p:cNvSpPr>
          <p:nvPr/>
        </p:nvSpPr>
        <p:spPr bwMode="auto">
          <a:xfrm>
            <a:off x="3082925" y="35512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e</a:t>
            </a:r>
            <a:endParaRPr lang="en-US"/>
          </a:p>
        </p:txBody>
      </p:sp>
      <p:sp>
        <p:nvSpPr>
          <p:cNvPr id="324637" name="Rectangle 3101"/>
          <p:cNvSpPr>
            <a:spLocks noChangeArrowheads="1"/>
          </p:cNvSpPr>
          <p:nvPr/>
        </p:nvSpPr>
        <p:spPr bwMode="auto">
          <a:xfrm>
            <a:off x="3151187" y="35512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g</a:t>
            </a:r>
            <a:endParaRPr lang="en-US"/>
          </a:p>
        </p:txBody>
      </p:sp>
      <p:sp>
        <p:nvSpPr>
          <p:cNvPr id="324638" name="Freeform 3102"/>
          <p:cNvSpPr>
            <a:spLocks/>
          </p:cNvSpPr>
          <p:nvPr/>
        </p:nvSpPr>
        <p:spPr bwMode="auto">
          <a:xfrm>
            <a:off x="2940050" y="3417888"/>
            <a:ext cx="315912" cy="420687"/>
          </a:xfrm>
          <a:custGeom>
            <a:avLst/>
            <a:gdLst/>
            <a:ahLst/>
            <a:cxnLst>
              <a:cxn ang="0">
                <a:pos x="199" y="263"/>
              </a:cxn>
              <a:cxn ang="0">
                <a:pos x="199" y="0"/>
              </a:cxn>
              <a:cxn ang="0">
                <a:pos x="0" y="0"/>
              </a:cxn>
              <a:cxn ang="0">
                <a:pos x="0" y="265"/>
              </a:cxn>
              <a:cxn ang="0">
                <a:pos x="199" y="265"/>
              </a:cxn>
              <a:cxn ang="0">
                <a:pos x="199" y="265"/>
              </a:cxn>
            </a:cxnLst>
            <a:rect l="0" t="0" r="r" b="b"/>
            <a:pathLst>
              <a:path w="199" h="265">
                <a:moveTo>
                  <a:pt x="199" y="263"/>
                </a:moveTo>
                <a:lnTo>
                  <a:pt x="199" y="0"/>
                </a:lnTo>
                <a:lnTo>
                  <a:pt x="0" y="0"/>
                </a:lnTo>
                <a:lnTo>
                  <a:pt x="0" y="265"/>
                </a:lnTo>
                <a:lnTo>
                  <a:pt x="199" y="265"/>
                </a:lnTo>
                <a:lnTo>
                  <a:pt x="199" y="265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4639" name="Rectangle 3103"/>
          <p:cNvSpPr>
            <a:spLocks noChangeArrowheads="1"/>
          </p:cNvSpPr>
          <p:nvPr/>
        </p:nvSpPr>
        <p:spPr bwMode="auto">
          <a:xfrm>
            <a:off x="3467100" y="3551238"/>
            <a:ext cx="8413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A</a:t>
            </a:r>
            <a:endParaRPr lang="en-US"/>
          </a:p>
        </p:txBody>
      </p:sp>
      <p:sp>
        <p:nvSpPr>
          <p:cNvPr id="324640" name="Rectangle 3104"/>
          <p:cNvSpPr>
            <a:spLocks noChangeArrowheads="1"/>
          </p:cNvSpPr>
          <p:nvPr/>
        </p:nvSpPr>
        <p:spPr bwMode="auto">
          <a:xfrm>
            <a:off x="3546475" y="35512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L</a:t>
            </a:r>
            <a:endParaRPr lang="en-US"/>
          </a:p>
        </p:txBody>
      </p:sp>
      <p:sp>
        <p:nvSpPr>
          <p:cNvPr id="324641" name="Rectangle 3105"/>
          <p:cNvSpPr>
            <a:spLocks noChangeArrowheads="1"/>
          </p:cNvSpPr>
          <p:nvPr/>
        </p:nvSpPr>
        <p:spPr bwMode="auto">
          <a:xfrm>
            <a:off x="3619500" y="3551238"/>
            <a:ext cx="92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U</a:t>
            </a:r>
            <a:endParaRPr lang="en-US"/>
          </a:p>
        </p:txBody>
      </p:sp>
      <p:sp>
        <p:nvSpPr>
          <p:cNvPr id="324642" name="Freeform 3106"/>
          <p:cNvSpPr>
            <a:spLocks/>
          </p:cNvSpPr>
          <p:nvPr/>
        </p:nvSpPr>
        <p:spPr bwMode="auto">
          <a:xfrm>
            <a:off x="3255962" y="3417888"/>
            <a:ext cx="633413" cy="420687"/>
          </a:xfrm>
          <a:custGeom>
            <a:avLst/>
            <a:gdLst/>
            <a:ahLst/>
            <a:cxnLst>
              <a:cxn ang="0">
                <a:pos x="399" y="263"/>
              </a:cxn>
              <a:cxn ang="0">
                <a:pos x="399" y="0"/>
              </a:cxn>
              <a:cxn ang="0">
                <a:pos x="0" y="0"/>
              </a:cxn>
              <a:cxn ang="0">
                <a:pos x="0" y="265"/>
              </a:cxn>
              <a:cxn ang="0">
                <a:pos x="399" y="265"/>
              </a:cxn>
              <a:cxn ang="0">
                <a:pos x="399" y="265"/>
              </a:cxn>
            </a:cxnLst>
            <a:rect l="0" t="0" r="r" b="b"/>
            <a:pathLst>
              <a:path w="399" h="265">
                <a:moveTo>
                  <a:pt x="399" y="263"/>
                </a:moveTo>
                <a:lnTo>
                  <a:pt x="399" y="0"/>
                </a:lnTo>
                <a:lnTo>
                  <a:pt x="0" y="0"/>
                </a:lnTo>
                <a:lnTo>
                  <a:pt x="0" y="265"/>
                </a:lnTo>
                <a:lnTo>
                  <a:pt x="399" y="265"/>
                </a:lnTo>
                <a:lnTo>
                  <a:pt x="399" y="265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4643" name="Rectangle 3107"/>
          <p:cNvSpPr>
            <a:spLocks noChangeArrowheads="1"/>
          </p:cNvSpPr>
          <p:nvPr/>
        </p:nvSpPr>
        <p:spPr bwMode="auto">
          <a:xfrm>
            <a:off x="4078287" y="3479800"/>
            <a:ext cx="92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D</a:t>
            </a:r>
            <a:endParaRPr lang="en-US"/>
          </a:p>
        </p:txBody>
      </p:sp>
      <p:sp>
        <p:nvSpPr>
          <p:cNvPr id="324644" name="Rectangle 3108"/>
          <p:cNvSpPr>
            <a:spLocks noChangeArrowheads="1"/>
          </p:cNvSpPr>
          <p:nvPr/>
        </p:nvSpPr>
        <p:spPr bwMode="auto">
          <a:xfrm>
            <a:off x="4167187" y="34798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a</a:t>
            </a:r>
            <a:endParaRPr lang="en-US"/>
          </a:p>
        </p:txBody>
      </p:sp>
      <p:sp>
        <p:nvSpPr>
          <p:cNvPr id="324645" name="Rectangle 3109"/>
          <p:cNvSpPr>
            <a:spLocks noChangeArrowheads="1"/>
          </p:cNvSpPr>
          <p:nvPr/>
        </p:nvSpPr>
        <p:spPr bwMode="auto">
          <a:xfrm>
            <a:off x="4233862" y="3479800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t</a:t>
            </a:r>
            <a:endParaRPr lang="en-US"/>
          </a:p>
        </p:txBody>
      </p:sp>
      <p:sp>
        <p:nvSpPr>
          <p:cNvPr id="324646" name="Rectangle 3110"/>
          <p:cNvSpPr>
            <a:spLocks noChangeArrowheads="1"/>
          </p:cNvSpPr>
          <p:nvPr/>
        </p:nvSpPr>
        <p:spPr bwMode="auto">
          <a:xfrm>
            <a:off x="4268787" y="34798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a</a:t>
            </a:r>
            <a:endParaRPr lang="en-US"/>
          </a:p>
        </p:txBody>
      </p:sp>
      <p:sp>
        <p:nvSpPr>
          <p:cNvPr id="324647" name="Rectangle 3111"/>
          <p:cNvSpPr>
            <a:spLocks noChangeArrowheads="1"/>
          </p:cNvSpPr>
          <p:nvPr/>
        </p:nvSpPr>
        <p:spPr bwMode="auto">
          <a:xfrm>
            <a:off x="4335462" y="3479800"/>
            <a:ext cx="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324648" name="Rectangle 3112"/>
          <p:cNvSpPr>
            <a:spLocks noChangeArrowheads="1"/>
          </p:cNvSpPr>
          <p:nvPr/>
        </p:nvSpPr>
        <p:spPr bwMode="auto">
          <a:xfrm>
            <a:off x="4014787" y="36274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a</a:t>
            </a:r>
            <a:endParaRPr lang="en-US"/>
          </a:p>
        </p:txBody>
      </p:sp>
      <p:sp>
        <p:nvSpPr>
          <p:cNvPr id="324649" name="Rectangle 3113"/>
          <p:cNvSpPr>
            <a:spLocks noChangeArrowheads="1"/>
          </p:cNvSpPr>
          <p:nvPr/>
        </p:nvSpPr>
        <p:spPr bwMode="auto">
          <a:xfrm>
            <a:off x="4083050" y="3627438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c</a:t>
            </a:r>
            <a:endParaRPr lang="en-US"/>
          </a:p>
        </p:txBody>
      </p:sp>
      <p:sp>
        <p:nvSpPr>
          <p:cNvPr id="324650" name="Rectangle 3114"/>
          <p:cNvSpPr>
            <a:spLocks noChangeArrowheads="1"/>
          </p:cNvSpPr>
          <p:nvPr/>
        </p:nvSpPr>
        <p:spPr bwMode="auto">
          <a:xfrm>
            <a:off x="4146550" y="3627438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c</a:t>
            </a:r>
            <a:endParaRPr lang="en-US"/>
          </a:p>
        </p:txBody>
      </p:sp>
      <p:sp>
        <p:nvSpPr>
          <p:cNvPr id="324651" name="Rectangle 3115"/>
          <p:cNvSpPr>
            <a:spLocks noChangeArrowheads="1"/>
          </p:cNvSpPr>
          <p:nvPr/>
        </p:nvSpPr>
        <p:spPr bwMode="auto">
          <a:xfrm>
            <a:off x="4205287" y="36274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e</a:t>
            </a:r>
            <a:endParaRPr lang="en-US"/>
          </a:p>
        </p:txBody>
      </p:sp>
      <p:sp>
        <p:nvSpPr>
          <p:cNvPr id="324652" name="Rectangle 3116"/>
          <p:cNvSpPr>
            <a:spLocks noChangeArrowheads="1"/>
          </p:cNvSpPr>
          <p:nvPr/>
        </p:nvSpPr>
        <p:spPr bwMode="auto">
          <a:xfrm>
            <a:off x="4271962" y="3627438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s</a:t>
            </a:r>
            <a:endParaRPr lang="en-US"/>
          </a:p>
        </p:txBody>
      </p:sp>
      <p:sp>
        <p:nvSpPr>
          <p:cNvPr id="324653" name="Rectangle 3117"/>
          <p:cNvSpPr>
            <a:spLocks noChangeArrowheads="1"/>
          </p:cNvSpPr>
          <p:nvPr/>
        </p:nvSpPr>
        <p:spPr bwMode="auto">
          <a:xfrm>
            <a:off x="4335462" y="3627438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s</a:t>
            </a:r>
            <a:endParaRPr lang="en-US"/>
          </a:p>
        </p:txBody>
      </p:sp>
      <p:sp>
        <p:nvSpPr>
          <p:cNvPr id="324654" name="Freeform 3118"/>
          <p:cNvSpPr>
            <a:spLocks/>
          </p:cNvSpPr>
          <p:nvPr/>
        </p:nvSpPr>
        <p:spPr bwMode="auto">
          <a:xfrm>
            <a:off x="3889375" y="3417888"/>
            <a:ext cx="631825" cy="420687"/>
          </a:xfrm>
          <a:custGeom>
            <a:avLst/>
            <a:gdLst/>
            <a:ahLst/>
            <a:cxnLst>
              <a:cxn ang="0">
                <a:pos x="398" y="263"/>
              </a:cxn>
              <a:cxn ang="0">
                <a:pos x="398" y="0"/>
              </a:cxn>
              <a:cxn ang="0">
                <a:pos x="0" y="0"/>
              </a:cxn>
              <a:cxn ang="0">
                <a:pos x="0" y="265"/>
              </a:cxn>
              <a:cxn ang="0">
                <a:pos x="398" y="265"/>
              </a:cxn>
              <a:cxn ang="0">
                <a:pos x="398" y="265"/>
              </a:cxn>
            </a:cxnLst>
            <a:rect l="0" t="0" r="r" b="b"/>
            <a:pathLst>
              <a:path w="398" h="265">
                <a:moveTo>
                  <a:pt x="398" y="263"/>
                </a:moveTo>
                <a:lnTo>
                  <a:pt x="398" y="0"/>
                </a:lnTo>
                <a:lnTo>
                  <a:pt x="0" y="0"/>
                </a:lnTo>
                <a:lnTo>
                  <a:pt x="0" y="265"/>
                </a:lnTo>
                <a:lnTo>
                  <a:pt x="398" y="265"/>
                </a:lnTo>
                <a:lnTo>
                  <a:pt x="398" y="265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4655" name="Rectangle 3119"/>
          <p:cNvSpPr>
            <a:spLocks noChangeArrowheads="1"/>
          </p:cNvSpPr>
          <p:nvPr/>
        </p:nvSpPr>
        <p:spPr bwMode="auto">
          <a:xfrm>
            <a:off x="4575175" y="3551238"/>
            <a:ext cx="92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R</a:t>
            </a:r>
            <a:endParaRPr lang="en-US"/>
          </a:p>
        </p:txBody>
      </p:sp>
      <p:sp>
        <p:nvSpPr>
          <p:cNvPr id="324656" name="Rectangle 3120"/>
          <p:cNvSpPr>
            <a:spLocks noChangeArrowheads="1"/>
          </p:cNvSpPr>
          <p:nvPr/>
        </p:nvSpPr>
        <p:spPr bwMode="auto">
          <a:xfrm>
            <a:off x="4664075" y="35512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e</a:t>
            </a:r>
            <a:endParaRPr lang="en-US"/>
          </a:p>
        </p:txBody>
      </p:sp>
      <p:sp>
        <p:nvSpPr>
          <p:cNvPr id="324657" name="Rectangle 3121"/>
          <p:cNvSpPr>
            <a:spLocks noChangeArrowheads="1"/>
          </p:cNvSpPr>
          <p:nvPr/>
        </p:nvSpPr>
        <p:spPr bwMode="auto">
          <a:xfrm>
            <a:off x="4732337" y="35512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g</a:t>
            </a:r>
            <a:endParaRPr lang="en-US"/>
          </a:p>
        </p:txBody>
      </p:sp>
      <p:sp>
        <p:nvSpPr>
          <p:cNvPr id="324658" name="Freeform 3122"/>
          <p:cNvSpPr>
            <a:spLocks/>
          </p:cNvSpPr>
          <p:nvPr/>
        </p:nvSpPr>
        <p:spPr bwMode="auto">
          <a:xfrm>
            <a:off x="4521200" y="3417888"/>
            <a:ext cx="315912" cy="420687"/>
          </a:xfrm>
          <a:custGeom>
            <a:avLst/>
            <a:gdLst/>
            <a:ahLst/>
            <a:cxnLst>
              <a:cxn ang="0">
                <a:pos x="199" y="263"/>
              </a:cxn>
              <a:cxn ang="0">
                <a:pos x="199" y="0"/>
              </a:cxn>
              <a:cxn ang="0">
                <a:pos x="0" y="0"/>
              </a:cxn>
              <a:cxn ang="0">
                <a:pos x="0" y="265"/>
              </a:cxn>
              <a:cxn ang="0">
                <a:pos x="199" y="265"/>
              </a:cxn>
              <a:cxn ang="0">
                <a:pos x="199" y="265"/>
              </a:cxn>
            </a:cxnLst>
            <a:rect l="0" t="0" r="r" b="b"/>
            <a:pathLst>
              <a:path w="199" h="265">
                <a:moveTo>
                  <a:pt x="199" y="263"/>
                </a:moveTo>
                <a:lnTo>
                  <a:pt x="199" y="0"/>
                </a:lnTo>
                <a:lnTo>
                  <a:pt x="0" y="0"/>
                </a:lnTo>
                <a:lnTo>
                  <a:pt x="0" y="265"/>
                </a:lnTo>
                <a:lnTo>
                  <a:pt x="199" y="265"/>
                </a:lnTo>
                <a:lnTo>
                  <a:pt x="199" y="265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4659" name="Rectangle 3123"/>
          <p:cNvSpPr>
            <a:spLocks noChangeArrowheads="1"/>
          </p:cNvSpPr>
          <p:nvPr/>
        </p:nvSpPr>
        <p:spPr bwMode="auto">
          <a:xfrm>
            <a:off x="1638300" y="3071813"/>
            <a:ext cx="857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T</a:t>
            </a:r>
            <a:endParaRPr lang="en-US"/>
          </a:p>
        </p:txBody>
      </p:sp>
      <p:sp>
        <p:nvSpPr>
          <p:cNvPr id="324660" name="Rectangle 3124"/>
          <p:cNvSpPr>
            <a:spLocks noChangeArrowheads="1"/>
          </p:cNvSpPr>
          <p:nvPr/>
        </p:nvSpPr>
        <p:spPr bwMode="auto">
          <a:xfrm>
            <a:off x="1725612" y="3071813"/>
            <a:ext cx="317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i</a:t>
            </a:r>
            <a:endParaRPr lang="en-US"/>
          </a:p>
        </p:txBody>
      </p:sp>
      <p:sp>
        <p:nvSpPr>
          <p:cNvPr id="324661" name="Rectangle 3125"/>
          <p:cNvSpPr>
            <a:spLocks noChangeArrowheads="1"/>
          </p:cNvSpPr>
          <p:nvPr/>
        </p:nvSpPr>
        <p:spPr bwMode="auto">
          <a:xfrm>
            <a:off x="1755775" y="3071813"/>
            <a:ext cx="1158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m</a:t>
            </a:r>
            <a:endParaRPr lang="en-US"/>
          </a:p>
        </p:txBody>
      </p:sp>
      <p:sp>
        <p:nvSpPr>
          <p:cNvPr id="324662" name="Rectangle 3126"/>
          <p:cNvSpPr>
            <a:spLocks noChangeArrowheads="1"/>
          </p:cNvSpPr>
          <p:nvPr/>
        </p:nvSpPr>
        <p:spPr bwMode="auto">
          <a:xfrm>
            <a:off x="1873250" y="3071813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e</a:t>
            </a:r>
            <a:endParaRPr lang="en-US"/>
          </a:p>
        </p:txBody>
      </p:sp>
      <p:sp>
        <p:nvSpPr>
          <p:cNvPr id="324663" name="Rectangle 3127"/>
          <p:cNvSpPr>
            <a:spLocks noChangeArrowheads="1"/>
          </p:cNvSpPr>
          <p:nvPr/>
        </p:nvSpPr>
        <p:spPr bwMode="auto">
          <a:xfrm>
            <a:off x="854075" y="3965575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EB7500"/>
                </a:solidFill>
                <a:latin typeface="Arial" charset="0"/>
              </a:rPr>
              <a:t>b</a:t>
            </a:r>
            <a:endParaRPr lang="en-US"/>
          </a:p>
        </p:txBody>
      </p:sp>
      <p:sp>
        <p:nvSpPr>
          <p:cNvPr id="324664" name="Rectangle 3128"/>
          <p:cNvSpPr>
            <a:spLocks noChangeArrowheads="1"/>
          </p:cNvSpPr>
          <p:nvPr/>
        </p:nvSpPr>
        <p:spPr bwMode="auto">
          <a:xfrm>
            <a:off x="928687" y="3965575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EB7500"/>
                </a:solidFill>
                <a:latin typeface="Arial" charset="0"/>
              </a:rPr>
              <a:t>e</a:t>
            </a:r>
            <a:endParaRPr lang="en-US"/>
          </a:p>
        </p:txBody>
      </p:sp>
      <p:sp>
        <p:nvSpPr>
          <p:cNvPr id="324665" name="Rectangle 3129"/>
          <p:cNvSpPr>
            <a:spLocks noChangeArrowheads="1"/>
          </p:cNvSpPr>
          <p:nvPr/>
        </p:nvSpPr>
        <p:spPr bwMode="auto">
          <a:xfrm>
            <a:off x="1009650" y="3965575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EB7500"/>
                </a:solidFill>
                <a:latin typeface="Arial" charset="0"/>
              </a:rPr>
              <a:t>q</a:t>
            </a:r>
            <a:endParaRPr lang="en-US"/>
          </a:p>
        </p:txBody>
      </p:sp>
      <p:sp>
        <p:nvSpPr>
          <p:cNvPr id="324666" name="Rectangle 3130"/>
          <p:cNvSpPr>
            <a:spLocks noChangeArrowheads="1"/>
          </p:cNvSpPr>
          <p:nvPr/>
        </p:nvSpPr>
        <p:spPr bwMode="auto">
          <a:xfrm>
            <a:off x="1085850" y="3965575"/>
            <a:ext cx="381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EB7500"/>
                </a:solidFill>
                <a:latin typeface="Arial" charset="0"/>
              </a:rPr>
              <a:t> </a:t>
            </a:r>
            <a:endParaRPr lang="en-US"/>
          </a:p>
        </p:txBody>
      </p:sp>
      <p:sp>
        <p:nvSpPr>
          <p:cNvPr id="324667" name="Rectangle 3131"/>
          <p:cNvSpPr>
            <a:spLocks noChangeArrowheads="1"/>
          </p:cNvSpPr>
          <p:nvPr/>
        </p:nvSpPr>
        <p:spPr bwMode="auto">
          <a:xfrm>
            <a:off x="1127125" y="3965575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EB7500"/>
                </a:solidFill>
                <a:latin typeface="Arial" charset="0"/>
              </a:rPr>
              <a:t>$</a:t>
            </a:r>
            <a:endParaRPr lang="en-US"/>
          </a:p>
        </p:txBody>
      </p:sp>
      <p:sp>
        <p:nvSpPr>
          <p:cNvPr id="324668" name="Rectangle 3132"/>
          <p:cNvSpPr>
            <a:spLocks noChangeArrowheads="1"/>
          </p:cNvSpPr>
          <p:nvPr/>
        </p:nvSpPr>
        <p:spPr bwMode="auto">
          <a:xfrm>
            <a:off x="1203325" y="3965575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EB7500"/>
                </a:solidFill>
                <a:latin typeface="Arial" charset="0"/>
              </a:rPr>
              <a:t>1</a:t>
            </a:r>
            <a:endParaRPr lang="en-US"/>
          </a:p>
        </p:txBody>
      </p:sp>
      <p:sp>
        <p:nvSpPr>
          <p:cNvPr id="324669" name="Rectangle 3133"/>
          <p:cNvSpPr>
            <a:spLocks noChangeArrowheads="1"/>
          </p:cNvSpPr>
          <p:nvPr/>
        </p:nvSpPr>
        <p:spPr bwMode="auto">
          <a:xfrm>
            <a:off x="1284287" y="3965575"/>
            <a:ext cx="381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EB7500"/>
                </a:solidFill>
                <a:latin typeface="Arial" charset="0"/>
              </a:rPr>
              <a:t>,</a:t>
            </a:r>
            <a:endParaRPr lang="en-US"/>
          </a:p>
        </p:txBody>
      </p:sp>
      <p:sp>
        <p:nvSpPr>
          <p:cNvPr id="324670" name="Rectangle 3134"/>
          <p:cNvSpPr>
            <a:spLocks noChangeArrowheads="1"/>
          </p:cNvSpPr>
          <p:nvPr/>
        </p:nvSpPr>
        <p:spPr bwMode="auto">
          <a:xfrm>
            <a:off x="1320800" y="3965575"/>
            <a:ext cx="381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EB7500"/>
                </a:solidFill>
                <a:latin typeface="Arial" charset="0"/>
              </a:rPr>
              <a:t> </a:t>
            </a:r>
            <a:endParaRPr lang="en-US"/>
          </a:p>
        </p:txBody>
      </p:sp>
      <p:sp>
        <p:nvSpPr>
          <p:cNvPr id="324671" name="Rectangle 3135"/>
          <p:cNvSpPr>
            <a:spLocks noChangeArrowheads="1"/>
          </p:cNvSpPr>
          <p:nvPr/>
        </p:nvSpPr>
        <p:spPr bwMode="auto">
          <a:xfrm>
            <a:off x="1358900" y="3965575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EB7500"/>
                </a:solidFill>
                <a:latin typeface="Arial" charset="0"/>
              </a:rPr>
              <a:t>$</a:t>
            </a:r>
            <a:endParaRPr lang="en-US"/>
          </a:p>
        </p:txBody>
      </p:sp>
      <p:sp>
        <p:nvSpPr>
          <p:cNvPr id="324672" name="Rectangle 3136"/>
          <p:cNvSpPr>
            <a:spLocks noChangeArrowheads="1"/>
          </p:cNvSpPr>
          <p:nvPr/>
        </p:nvSpPr>
        <p:spPr bwMode="auto">
          <a:xfrm>
            <a:off x="1439862" y="3965575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EB7500"/>
                </a:solidFill>
                <a:latin typeface="Arial" charset="0"/>
              </a:rPr>
              <a:t>2</a:t>
            </a:r>
            <a:endParaRPr lang="en-US"/>
          </a:p>
        </p:txBody>
      </p:sp>
      <p:sp>
        <p:nvSpPr>
          <p:cNvPr id="324673" name="Rectangle 3137"/>
          <p:cNvSpPr>
            <a:spLocks noChangeArrowheads="1"/>
          </p:cNvSpPr>
          <p:nvPr/>
        </p:nvSpPr>
        <p:spPr bwMode="auto">
          <a:xfrm>
            <a:off x="1516062" y="3965575"/>
            <a:ext cx="381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EB7500"/>
                </a:solidFill>
                <a:latin typeface="Arial" charset="0"/>
              </a:rPr>
              <a:t>,</a:t>
            </a:r>
            <a:endParaRPr lang="en-US"/>
          </a:p>
        </p:txBody>
      </p:sp>
      <p:sp>
        <p:nvSpPr>
          <p:cNvPr id="324674" name="Rectangle 3138"/>
          <p:cNvSpPr>
            <a:spLocks noChangeArrowheads="1"/>
          </p:cNvSpPr>
          <p:nvPr/>
        </p:nvSpPr>
        <p:spPr bwMode="auto">
          <a:xfrm>
            <a:off x="1557337" y="3965575"/>
            <a:ext cx="381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EB7500"/>
                </a:solidFill>
                <a:latin typeface="Arial" charset="0"/>
              </a:rPr>
              <a:t> </a:t>
            </a:r>
            <a:endParaRPr lang="en-US"/>
          </a:p>
        </p:txBody>
      </p:sp>
      <p:sp>
        <p:nvSpPr>
          <p:cNvPr id="324675" name="Rectangle 3139"/>
          <p:cNvSpPr>
            <a:spLocks noChangeArrowheads="1"/>
          </p:cNvSpPr>
          <p:nvPr/>
        </p:nvSpPr>
        <p:spPr bwMode="auto">
          <a:xfrm>
            <a:off x="1595437" y="3965575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EB7500"/>
                </a:solidFill>
                <a:latin typeface="Arial" charset="0"/>
              </a:rPr>
              <a:t>4</a:t>
            </a:r>
            <a:endParaRPr lang="en-US"/>
          </a:p>
        </p:txBody>
      </p:sp>
      <p:sp>
        <p:nvSpPr>
          <p:cNvPr id="324676" name="Rectangle 3140"/>
          <p:cNvSpPr>
            <a:spLocks noChangeArrowheads="1"/>
          </p:cNvSpPr>
          <p:nvPr/>
        </p:nvSpPr>
        <p:spPr bwMode="auto">
          <a:xfrm>
            <a:off x="1671637" y="3965575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EB7500"/>
                </a:solidFill>
                <a:latin typeface="Arial" charset="0"/>
              </a:rPr>
              <a:t>0</a:t>
            </a:r>
            <a:endParaRPr lang="en-US"/>
          </a:p>
        </p:txBody>
      </p:sp>
      <p:sp>
        <p:nvSpPr>
          <p:cNvPr id="324677" name="Rectangle 3141"/>
          <p:cNvSpPr>
            <a:spLocks noChangeArrowheads="1"/>
          </p:cNvSpPr>
          <p:nvPr/>
        </p:nvSpPr>
        <p:spPr bwMode="auto">
          <a:xfrm>
            <a:off x="798512" y="3578225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a</a:t>
            </a:r>
            <a:endParaRPr lang="en-US"/>
          </a:p>
        </p:txBody>
      </p:sp>
      <p:sp>
        <p:nvSpPr>
          <p:cNvPr id="324678" name="Rectangle 3142"/>
          <p:cNvSpPr>
            <a:spLocks noChangeArrowheads="1"/>
          </p:cNvSpPr>
          <p:nvPr/>
        </p:nvSpPr>
        <p:spPr bwMode="auto">
          <a:xfrm>
            <a:off x="879475" y="3578225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d</a:t>
            </a:r>
            <a:endParaRPr lang="en-US"/>
          </a:p>
        </p:txBody>
      </p:sp>
      <p:sp>
        <p:nvSpPr>
          <p:cNvPr id="324679" name="Rectangle 3143"/>
          <p:cNvSpPr>
            <a:spLocks noChangeArrowheads="1"/>
          </p:cNvSpPr>
          <p:nvPr/>
        </p:nvSpPr>
        <p:spPr bwMode="auto">
          <a:xfrm>
            <a:off x="954087" y="3578225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d</a:t>
            </a:r>
            <a:endParaRPr lang="en-US"/>
          </a:p>
        </p:txBody>
      </p:sp>
      <p:sp>
        <p:nvSpPr>
          <p:cNvPr id="324680" name="Rectangle 3144"/>
          <p:cNvSpPr>
            <a:spLocks noChangeArrowheads="1"/>
          </p:cNvSpPr>
          <p:nvPr/>
        </p:nvSpPr>
        <p:spPr bwMode="auto">
          <a:xfrm>
            <a:off x="1035050" y="3578225"/>
            <a:ext cx="381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 </a:t>
            </a:r>
            <a:endParaRPr lang="en-US"/>
          </a:p>
        </p:txBody>
      </p:sp>
      <p:sp>
        <p:nvSpPr>
          <p:cNvPr id="324681" name="Rectangle 3145"/>
          <p:cNvSpPr>
            <a:spLocks noChangeArrowheads="1"/>
          </p:cNvSpPr>
          <p:nvPr/>
        </p:nvSpPr>
        <p:spPr bwMode="auto">
          <a:xfrm>
            <a:off x="1073150" y="3578225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$</a:t>
            </a:r>
            <a:endParaRPr lang="en-US"/>
          </a:p>
        </p:txBody>
      </p:sp>
      <p:sp>
        <p:nvSpPr>
          <p:cNvPr id="324682" name="Rectangle 3146"/>
          <p:cNvSpPr>
            <a:spLocks noChangeArrowheads="1"/>
          </p:cNvSpPr>
          <p:nvPr/>
        </p:nvSpPr>
        <p:spPr bwMode="auto">
          <a:xfrm>
            <a:off x="1152525" y="3578225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4</a:t>
            </a:r>
            <a:endParaRPr lang="en-US"/>
          </a:p>
        </p:txBody>
      </p:sp>
      <p:sp>
        <p:nvSpPr>
          <p:cNvPr id="324683" name="Rectangle 3147"/>
          <p:cNvSpPr>
            <a:spLocks noChangeArrowheads="1"/>
          </p:cNvSpPr>
          <p:nvPr/>
        </p:nvSpPr>
        <p:spPr bwMode="auto">
          <a:xfrm>
            <a:off x="1228725" y="3578225"/>
            <a:ext cx="381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,</a:t>
            </a:r>
            <a:endParaRPr lang="en-US"/>
          </a:p>
        </p:txBody>
      </p:sp>
      <p:sp>
        <p:nvSpPr>
          <p:cNvPr id="324684" name="Rectangle 3148"/>
          <p:cNvSpPr>
            <a:spLocks noChangeArrowheads="1"/>
          </p:cNvSpPr>
          <p:nvPr/>
        </p:nvSpPr>
        <p:spPr bwMode="auto">
          <a:xfrm>
            <a:off x="1266825" y="3578225"/>
            <a:ext cx="381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 </a:t>
            </a:r>
            <a:endParaRPr lang="en-US"/>
          </a:p>
        </p:txBody>
      </p:sp>
      <p:sp>
        <p:nvSpPr>
          <p:cNvPr id="324685" name="Rectangle 3149"/>
          <p:cNvSpPr>
            <a:spLocks noChangeArrowheads="1"/>
          </p:cNvSpPr>
          <p:nvPr/>
        </p:nvSpPr>
        <p:spPr bwMode="auto">
          <a:xfrm>
            <a:off x="1308100" y="3578225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$</a:t>
            </a:r>
            <a:endParaRPr lang="en-US"/>
          </a:p>
        </p:txBody>
      </p:sp>
      <p:sp>
        <p:nvSpPr>
          <p:cNvPr id="324686" name="Rectangle 3150"/>
          <p:cNvSpPr>
            <a:spLocks noChangeArrowheads="1"/>
          </p:cNvSpPr>
          <p:nvPr/>
        </p:nvSpPr>
        <p:spPr bwMode="auto">
          <a:xfrm>
            <a:off x="1384300" y="3578225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5</a:t>
            </a:r>
            <a:endParaRPr lang="en-US"/>
          </a:p>
        </p:txBody>
      </p:sp>
      <p:sp>
        <p:nvSpPr>
          <p:cNvPr id="324687" name="Rectangle 3151"/>
          <p:cNvSpPr>
            <a:spLocks noChangeArrowheads="1"/>
          </p:cNvSpPr>
          <p:nvPr/>
        </p:nvSpPr>
        <p:spPr bwMode="auto">
          <a:xfrm>
            <a:off x="1465262" y="3578225"/>
            <a:ext cx="381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,</a:t>
            </a:r>
            <a:endParaRPr lang="en-US"/>
          </a:p>
        </p:txBody>
      </p:sp>
      <p:sp>
        <p:nvSpPr>
          <p:cNvPr id="324688" name="Rectangle 3152"/>
          <p:cNvSpPr>
            <a:spLocks noChangeArrowheads="1"/>
          </p:cNvSpPr>
          <p:nvPr/>
        </p:nvSpPr>
        <p:spPr bwMode="auto">
          <a:xfrm>
            <a:off x="1503362" y="3578225"/>
            <a:ext cx="381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 </a:t>
            </a:r>
            <a:endParaRPr lang="en-US"/>
          </a:p>
        </p:txBody>
      </p:sp>
      <p:sp>
        <p:nvSpPr>
          <p:cNvPr id="324689" name="Rectangle 3153"/>
          <p:cNvSpPr>
            <a:spLocks noChangeArrowheads="1"/>
          </p:cNvSpPr>
          <p:nvPr/>
        </p:nvSpPr>
        <p:spPr bwMode="auto">
          <a:xfrm>
            <a:off x="1541462" y="3578225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$</a:t>
            </a:r>
            <a:endParaRPr lang="en-US"/>
          </a:p>
        </p:txBody>
      </p:sp>
      <p:sp>
        <p:nvSpPr>
          <p:cNvPr id="324690" name="Rectangle 3154"/>
          <p:cNvSpPr>
            <a:spLocks noChangeArrowheads="1"/>
          </p:cNvSpPr>
          <p:nvPr/>
        </p:nvSpPr>
        <p:spPr bwMode="auto">
          <a:xfrm>
            <a:off x="1620837" y="3578225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6</a:t>
            </a:r>
            <a:endParaRPr lang="en-US"/>
          </a:p>
        </p:txBody>
      </p:sp>
      <p:sp>
        <p:nvSpPr>
          <p:cNvPr id="324691" name="Rectangle 3155"/>
          <p:cNvSpPr>
            <a:spLocks noChangeArrowheads="1"/>
          </p:cNvSpPr>
          <p:nvPr/>
        </p:nvSpPr>
        <p:spPr bwMode="auto">
          <a:xfrm>
            <a:off x="869950" y="4387850"/>
            <a:ext cx="317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l</a:t>
            </a:r>
            <a:endParaRPr lang="en-US"/>
          </a:p>
        </p:txBody>
      </p:sp>
      <p:sp>
        <p:nvSpPr>
          <p:cNvPr id="324692" name="Rectangle 3156"/>
          <p:cNvSpPr>
            <a:spLocks noChangeArrowheads="1"/>
          </p:cNvSpPr>
          <p:nvPr/>
        </p:nvSpPr>
        <p:spPr bwMode="auto">
          <a:xfrm>
            <a:off x="900112" y="4387850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w</a:t>
            </a:r>
            <a:endParaRPr lang="en-US"/>
          </a:p>
        </p:txBody>
      </p:sp>
      <p:sp>
        <p:nvSpPr>
          <p:cNvPr id="324693" name="Rectangle 3157"/>
          <p:cNvSpPr>
            <a:spLocks noChangeArrowheads="1"/>
          </p:cNvSpPr>
          <p:nvPr/>
        </p:nvSpPr>
        <p:spPr bwMode="auto">
          <a:xfrm>
            <a:off x="1001712" y="4387850"/>
            <a:ext cx="381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 </a:t>
            </a:r>
            <a:endParaRPr lang="en-US"/>
          </a:p>
        </p:txBody>
      </p:sp>
      <p:sp>
        <p:nvSpPr>
          <p:cNvPr id="324694" name="Rectangle 3158"/>
          <p:cNvSpPr>
            <a:spLocks noChangeArrowheads="1"/>
          </p:cNvSpPr>
          <p:nvPr/>
        </p:nvSpPr>
        <p:spPr bwMode="auto">
          <a:xfrm>
            <a:off x="1042987" y="4387850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$</a:t>
            </a:r>
            <a:endParaRPr lang="en-US"/>
          </a:p>
        </p:txBody>
      </p:sp>
      <p:sp>
        <p:nvSpPr>
          <p:cNvPr id="324695" name="Rectangle 3159"/>
          <p:cNvSpPr>
            <a:spLocks noChangeArrowheads="1"/>
          </p:cNvSpPr>
          <p:nvPr/>
        </p:nvSpPr>
        <p:spPr bwMode="auto">
          <a:xfrm>
            <a:off x="1119187" y="4387850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3</a:t>
            </a:r>
            <a:endParaRPr lang="en-US"/>
          </a:p>
        </p:txBody>
      </p:sp>
      <p:sp>
        <p:nvSpPr>
          <p:cNvPr id="324696" name="Rectangle 3160"/>
          <p:cNvSpPr>
            <a:spLocks noChangeArrowheads="1"/>
          </p:cNvSpPr>
          <p:nvPr/>
        </p:nvSpPr>
        <p:spPr bwMode="auto">
          <a:xfrm>
            <a:off x="1198562" y="4387850"/>
            <a:ext cx="381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,</a:t>
            </a:r>
            <a:endParaRPr lang="en-US"/>
          </a:p>
        </p:txBody>
      </p:sp>
      <p:sp>
        <p:nvSpPr>
          <p:cNvPr id="324697" name="Rectangle 3161"/>
          <p:cNvSpPr>
            <a:spLocks noChangeArrowheads="1"/>
          </p:cNvSpPr>
          <p:nvPr/>
        </p:nvSpPr>
        <p:spPr bwMode="auto">
          <a:xfrm>
            <a:off x="1236662" y="4387850"/>
            <a:ext cx="381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 </a:t>
            </a:r>
            <a:endParaRPr lang="en-US"/>
          </a:p>
        </p:txBody>
      </p:sp>
      <p:sp>
        <p:nvSpPr>
          <p:cNvPr id="324698" name="Rectangle 3162"/>
          <p:cNvSpPr>
            <a:spLocks noChangeArrowheads="1"/>
          </p:cNvSpPr>
          <p:nvPr/>
        </p:nvSpPr>
        <p:spPr bwMode="auto">
          <a:xfrm>
            <a:off x="1274762" y="4387850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3</a:t>
            </a:r>
            <a:endParaRPr lang="en-US"/>
          </a:p>
        </p:txBody>
      </p:sp>
      <p:sp>
        <p:nvSpPr>
          <p:cNvPr id="324699" name="Rectangle 3163"/>
          <p:cNvSpPr>
            <a:spLocks noChangeArrowheads="1"/>
          </p:cNvSpPr>
          <p:nvPr/>
        </p:nvSpPr>
        <p:spPr bwMode="auto">
          <a:xfrm>
            <a:off x="1355725" y="4387850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0</a:t>
            </a:r>
            <a:endParaRPr lang="en-US"/>
          </a:p>
        </p:txBody>
      </p:sp>
      <p:sp>
        <p:nvSpPr>
          <p:cNvPr id="324700" name="Rectangle 3164"/>
          <p:cNvSpPr>
            <a:spLocks noChangeArrowheads="1"/>
          </p:cNvSpPr>
          <p:nvPr/>
        </p:nvSpPr>
        <p:spPr bwMode="auto">
          <a:xfrm>
            <a:off x="1430337" y="4387850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0</a:t>
            </a:r>
            <a:endParaRPr lang="en-US"/>
          </a:p>
        </p:txBody>
      </p:sp>
      <p:sp>
        <p:nvSpPr>
          <p:cNvPr id="324701" name="Rectangle 3165"/>
          <p:cNvSpPr>
            <a:spLocks noChangeArrowheads="1"/>
          </p:cNvSpPr>
          <p:nvPr/>
        </p:nvSpPr>
        <p:spPr bwMode="auto">
          <a:xfrm>
            <a:off x="1511300" y="4387850"/>
            <a:ext cx="4603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(</a:t>
            </a:r>
            <a:endParaRPr lang="en-US"/>
          </a:p>
        </p:txBody>
      </p:sp>
      <p:sp>
        <p:nvSpPr>
          <p:cNvPr id="324702" name="Rectangle 3166"/>
          <p:cNvSpPr>
            <a:spLocks noChangeArrowheads="1"/>
          </p:cNvSpPr>
          <p:nvPr/>
        </p:nvSpPr>
        <p:spPr bwMode="auto">
          <a:xfrm>
            <a:off x="1557337" y="4387850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$</a:t>
            </a:r>
            <a:endParaRPr lang="en-US"/>
          </a:p>
        </p:txBody>
      </p:sp>
      <p:sp>
        <p:nvSpPr>
          <p:cNvPr id="324703" name="Rectangle 3167"/>
          <p:cNvSpPr>
            <a:spLocks noChangeArrowheads="1"/>
          </p:cNvSpPr>
          <p:nvPr/>
        </p:nvSpPr>
        <p:spPr bwMode="auto">
          <a:xfrm>
            <a:off x="1633537" y="4387850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0</a:t>
            </a:r>
            <a:endParaRPr lang="en-US"/>
          </a:p>
        </p:txBody>
      </p:sp>
      <p:sp>
        <p:nvSpPr>
          <p:cNvPr id="324704" name="Rectangle 3168"/>
          <p:cNvSpPr>
            <a:spLocks noChangeArrowheads="1"/>
          </p:cNvSpPr>
          <p:nvPr/>
        </p:nvSpPr>
        <p:spPr bwMode="auto">
          <a:xfrm>
            <a:off x="1712912" y="4387850"/>
            <a:ext cx="460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)</a:t>
            </a:r>
            <a:endParaRPr lang="en-US"/>
          </a:p>
        </p:txBody>
      </p:sp>
      <p:sp>
        <p:nvSpPr>
          <p:cNvPr id="324705" name="Line 3169"/>
          <p:cNvSpPr>
            <a:spLocks noChangeShapeType="1"/>
          </p:cNvSpPr>
          <p:nvPr/>
        </p:nvSpPr>
        <p:spPr bwMode="auto">
          <a:xfrm>
            <a:off x="655637" y="3484563"/>
            <a:ext cx="1588" cy="11430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4706" name="Freeform 3170"/>
          <p:cNvSpPr>
            <a:spLocks/>
          </p:cNvSpPr>
          <p:nvPr/>
        </p:nvSpPr>
        <p:spPr bwMode="auto">
          <a:xfrm>
            <a:off x="622300" y="4610100"/>
            <a:ext cx="71437" cy="71438"/>
          </a:xfrm>
          <a:custGeom>
            <a:avLst/>
            <a:gdLst/>
            <a:ahLst/>
            <a:cxnLst>
              <a:cxn ang="0">
                <a:pos x="42" y="0"/>
              </a:cxn>
              <a:cxn ang="0">
                <a:pos x="0" y="0"/>
              </a:cxn>
              <a:cxn ang="0">
                <a:pos x="21" y="45"/>
              </a:cxn>
              <a:cxn ang="0">
                <a:pos x="45" y="0"/>
              </a:cxn>
              <a:cxn ang="0">
                <a:pos x="45" y="0"/>
              </a:cxn>
              <a:cxn ang="0">
                <a:pos x="42" y="0"/>
              </a:cxn>
            </a:cxnLst>
            <a:rect l="0" t="0" r="r" b="b"/>
            <a:pathLst>
              <a:path w="45" h="45">
                <a:moveTo>
                  <a:pt x="42" y="0"/>
                </a:moveTo>
                <a:lnTo>
                  <a:pt x="0" y="0"/>
                </a:lnTo>
                <a:lnTo>
                  <a:pt x="21" y="45"/>
                </a:lnTo>
                <a:lnTo>
                  <a:pt x="45" y="0"/>
                </a:lnTo>
                <a:lnTo>
                  <a:pt x="45" y="0"/>
                </a:lnTo>
                <a:lnTo>
                  <a:pt x="4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4707" name="Line 3171"/>
          <p:cNvSpPr>
            <a:spLocks noChangeShapeType="1"/>
          </p:cNvSpPr>
          <p:nvPr/>
        </p:nvSpPr>
        <p:spPr bwMode="auto">
          <a:xfrm>
            <a:off x="2005012" y="3155950"/>
            <a:ext cx="555466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4708" name="Freeform 3172"/>
          <p:cNvSpPr>
            <a:spLocks/>
          </p:cNvSpPr>
          <p:nvPr/>
        </p:nvSpPr>
        <p:spPr bwMode="auto">
          <a:xfrm>
            <a:off x="7535862" y="3117850"/>
            <a:ext cx="71438" cy="76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8"/>
              </a:cxn>
              <a:cxn ang="0">
                <a:pos x="45" y="24"/>
              </a:cxn>
              <a:cxn ang="0">
                <a:pos x="0" y="3"/>
              </a:cxn>
              <a:cxn ang="0">
                <a:pos x="0" y="3"/>
              </a:cxn>
              <a:cxn ang="0">
                <a:pos x="0" y="0"/>
              </a:cxn>
            </a:cxnLst>
            <a:rect l="0" t="0" r="r" b="b"/>
            <a:pathLst>
              <a:path w="45" h="48">
                <a:moveTo>
                  <a:pt x="0" y="0"/>
                </a:moveTo>
                <a:lnTo>
                  <a:pt x="0" y="48"/>
                </a:lnTo>
                <a:lnTo>
                  <a:pt x="45" y="24"/>
                </a:lnTo>
                <a:lnTo>
                  <a:pt x="0" y="3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4709" name="Freeform 3173"/>
          <p:cNvSpPr>
            <a:spLocks/>
          </p:cNvSpPr>
          <p:nvPr/>
        </p:nvSpPr>
        <p:spPr bwMode="auto">
          <a:xfrm>
            <a:off x="3795712" y="4792663"/>
            <a:ext cx="71438" cy="6667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3" y="0"/>
              </a:cxn>
              <a:cxn ang="0">
                <a:pos x="45" y="21"/>
              </a:cxn>
              <a:cxn ang="0">
                <a:pos x="3" y="42"/>
              </a:cxn>
              <a:cxn ang="0">
                <a:pos x="3" y="42"/>
              </a:cxn>
              <a:cxn ang="0">
                <a:pos x="0" y="42"/>
              </a:cxn>
            </a:cxnLst>
            <a:rect l="0" t="0" r="r" b="b"/>
            <a:pathLst>
              <a:path w="45" h="42">
                <a:moveTo>
                  <a:pt x="0" y="42"/>
                </a:moveTo>
                <a:lnTo>
                  <a:pt x="3" y="0"/>
                </a:lnTo>
                <a:lnTo>
                  <a:pt x="45" y="21"/>
                </a:lnTo>
                <a:lnTo>
                  <a:pt x="3" y="42"/>
                </a:lnTo>
                <a:lnTo>
                  <a:pt x="3" y="42"/>
                </a:lnTo>
                <a:lnTo>
                  <a:pt x="0" y="42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4710" name="Freeform 3174"/>
          <p:cNvSpPr>
            <a:spLocks/>
          </p:cNvSpPr>
          <p:nvPr/>
        </p:nvSpPr>
        <p:spPr bwMode="auto">
          <a:xfrm>
            <a:off x="3795712" y="4792663"/>
            <a:ext cx="71438" cy="6667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3" y="0"/>
              </a:cxn>
              <a:cxn ang="0">
                <a:pos x="45" y="21"/>
              </a:cxn>
              <a:cxn ang="0">
                <a:pos x="3" y="42"/>
              </a:cxn>
              <a:cxn ang="0">
                <a:pos x="3" y="42"/>
              </a:cxn>
            </a:cxnLst>
            <a:rect l="0" t="0" r="r" b="b"/>
            <a:pathLst>
              <a:path w="45" h="42">
                <a:moveTo>
                  <a:pt x="0" y="42"/>
                </a:moveTo>
                <a:lnTo>
                  <a:pt x="3" y="0"/>
                </a:lnTo>
                <a:lnTo>
                  <a:pt x="45" y="21"/>
                </a:lnTo>
                <a:lnTo>
                  <a:pt x="3" y="42"/>
                </a:lnTo>
                <a:lnTo>
                  <a:pt x="3" y="42"/>
                </a:lnTo>
              </a:path>
            </a:pathLst>
          </a:custGeom>
          <a:noFill/>
          <a:ln w="17463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4711" name="Freeform 3175"/>
          <p:cNvSpPr>
            <a:spLocks/>
          </p:cNvSpPr>
          <p:nvPr/>
        </p:nvSpPr>
        <p:spPr bwMode="auto">
          <a:xfrm>
            <a:off x="2670175" y="4826000"/>
            <a:ext cx="1125537" cy="1588"/>
          </a:xfrm>
          <a:custGeom>
            <a:avLst/>
            <a:gdLst/>
            <a:ahLst/>
            <a:cxnLst>
              <a:cxn ang="0">
                <a:pos x="709" y="0"/>
              </a:cxn>
              <a:cxn ang="0">
                <a:pos x="0" y="0"/>
              </a:cxn>
              <a:cxn ang="0">
                <a:pos x="709" y="0"/>
              </a:cxn>
            </a:cxnLst>
            <a:rect l="0" t="0" r="r" b="b"/>
            <a:pathLst>
              <a:path w="709">
                <a:moveTo>
                  <a:pt x="709" y="0"/>
                </a:moveTo>
                <a:lnTo>
                  <a:pt x="0" y="0"/>
                </a:lnTo>
                <a:lnTo>
                  <a:pt x="709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4712" name="Line 3176"/>
          <p:cNvSpPr>
            <a:spLocks noChangeShapeType="1"/>
          </p:cNvSpPr>
          <p:nvPr/>
        </p:nvSpPr>
        <p:spPr bwMode="auto">
          <a:xfrm flipH="1">
            <a:off x="2670175" y="4826000"/>
            <a:ext cx="1125537" cy="1588"/>
          </a:xfrm>
          <a:prstGeom prst="line">
            <a:avLst/>
          </a:prstGeom>
          <a:noFill/>
          <a:ln w="7938">
            <a:solidFill>
              <a:srgbClr val="EB75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4713" name="Freeform 3177"/>
          <p:cNvSpPr>
            <a:spLocks/>
          </p:cNvSpPr>
          <p:nvPr/>
        </p:nvSpPr>
        <p:spPr bwMode="auto">
          <a:xfrm>
            <a:off x="2616200" y="4792663"/>
            <a:ext cx="71437" cy="66675"/>
          </a:xfrm>
          <a:custGeom>
            <a:avLst/>
            <a:gdLst/>
            <a:ahLst/>
            <a:cxnLst>
              <a:cxn ang="0">
                <a:pos x="42" y="42"/>
              </a:cxn>
              <a:cxn ang="0">
                <a:pos x="45" y="0"/>
              </a:cxn>
              <a:cxn ang="0">
                <a:pos x="0" y="21"/>
              </a:cxn>
              <a:cxn ang="0">
                <a:pos x="45" y="42"/>
              </a:cxn>
              <a:cxn ang="0">
                <a:pos x="45" y="42"/>
              </a:cxn>
              <a:cxn ang="0">
                <a:pos x="42" y="42"/>
              </a:cxn>
            </a:cxnLst>
            <a:rect l="0" t="0" r="r" b="b"/>
            <a:pathLst>
              <a:path w="45" h="42">
                <a:moveTo>
                  <a:pt x="42" y="42"/>
                </a:moveTo>
                <a:lnTo>
                  <a:pt x="45" y="0"/>
                </a:lnTo>
                <a:lnTo>
                  <a:pt x="0" y="21"/>
                </a:lnTo>
                <a:lnTo>
                  <a:pt x="45" y="42"/>
                </a:lnTo>
                <a:lnTo>
                  <a:pt x="45" y="42"/>
                </a:lnTo>
                <a:lnTo>
                  <a:pt x="42" y="42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4714" name="Freeform 3178"/>
          <p:cNvSpPr>
            <a:spLocks/>
          </p:cNvSpPr>
          <p:nvPr/>
        </p:nvSpPr>
        <p:spPr bwMode="auto">
          <a:xfrm>
            <a:off x="2616200" y="4792663"/>
            <a:ext cx="71437" cy="66675"/>
          </a:xfrm>
          <a:custGeom>
            <a:avLst/>
            <a:gdLst/>
            <a:ahLst/>
            <a:cxnLst>
              <a:cxn ang="0">
                <a:pos x="42" y="42"/>
              </a:cxn>
              <a:cxn ang="0">
                <a:pos x="45" y="0"/>
              </a:cxn>
              <a:cxn ang="0">
                <a:pos x="0" y="21"/>
              </a:cxn>
              <a:cxn ang="0">
                <a:pos x="45" y="42"/>
              </a:cxn>
              <a:cxn ang="0">
                <a:pos x="45" y="42"/>
              </a:cxn>
            </a:cxnLst>
            <a:rect l="0" t="0" r="r" b="b"/>
            <a:pathLst>
              <a:path w="45" h="42">
                <a:moveTo>
                  <a:pt x="42" y="42"/>
                </a:moveTo>
                <a:lnTo>
                  <a:pt x="45" y="0"/>
                </a:lnTo>
                <a:lnTo>
                  <a:pt x="0" y="21"/>
                </a:lnTo>
                <a:lnTo>
                  <a:pt x="45" y="42"/>
                </a:lnTo>
                <a:lnTo>
                  <a:pt x="45" y="42"/>
                </a:lnTo>
              </a:path>
            </a:pathLst>
          </a:custGeom>
          <a:noFill/>
          <a:ln w="17463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4715" name="Freeform 3179"/>
          <p:cNvSpPr>
            <a:spLocks/>
          </p:cNvSpPr>
          <p:nvPr/>
        </p:nvSpPr>
        <p:spPr bwMode="auto">
          <a:xfrm>
            <a:off x="2657475" y="4826000"/>
            <a:ext cx="3016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0"/>
              </a:cxn>
              <a:cxn ang="0">
                <a:pos x="0" y="0"/>
              </a:cxn>
            </a:cxnLst>
            <a:rect l="0" t="0" r="r" b="b"/>
            <a:pathLst>
              <a:path w="19">
                <a:moveTo>
                  <a:pt x="0" y="0"/>
                </a:moveTo>
                <a:lnTo>
                  <a:pt x="19" y="0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4716" name="Line 3180"/>
          <p:cNvSpPr>
            <a:spLocks noChangeShapeType="1"/>
          </p:cNvSpPr>
          <p:nvPr/>
        </p:nvSpPr>
        <p:spPr bwMode="auto">
          <a:xfrm>
            <a:off x="2657475" y="4826000"/>
            <a:ext cx="30162" cy="1588"/>
          </a:xfrm>
          <a:prstGeom prst="line">
            <a:avLst/>
          </a:prstGeom>
          <a:noFill/>
          <a:ln w="17463">
            <a:solidFill>
              <a:srgbClr val="EB75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4717" name="Rectangle 3181"/>
          <p:cNvSpPr>
            <a:spLocks noChangeArrowheads="1"/>
          </p:cNvSpPr>
          <p:nvPr/>
        </p:nvSpPr>
        <p:spPr bwMode="auto">
          <a:xfrm>
            <a:off x="3079750" y="4860925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EB7500"/>
                </a:solidFill>
                <a:latin typeface="Arial" charset="0"/>
              </a:rPr>
              <a:t>4</a:t>
            </a:r>
            <a:endParaRPr lang="en-US"/>
          </a:p>
        </p:txBody>
      </p:sp>
      <p:sp>
        <p:nvSpPr>
          <p:cNvPr id="324718" name="Rectangle 3182"/>
          <p:cNvSpPr>
            <a:spLocks noChangeArrowheads="1"/>
          </p:cNvSpPr>
          <p:nvPr/>
        </p:nvSpPr>
        <p:spPr bwMode="auto">
          <a:xfrm>
            <a:off x="3159125" y="4860925"/>
            <a:ext cx="381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EB7500"/>
                </a:solidFill>
                <a:latin typeface="Arial" charset="0"/>
              </a:rPr>
              <a:t> </a:t>
            </a:r>
            <a:endParaRPr lang="en-US"/>
          </a:p>
        </p:txBody>
      </p:sp>
      <p:sp>
        <p:nvSpPr>
          <p:cNvPr id="324719" name="Rectangle 3183"/>
          <p:cNvSpPr>
            <a:spLocks noChangeArrowheads="1"/>
          </p:cNvSpPr>
          <p:nvPr/>
        </p:nvSpPr>
        <p:spPr bwMode="auto">
          <a:xfrm>
            <a:off x="3197225" y="4860925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EB7500"/>
                </a:solidFill>
                <a:latin typeface="Arial" charset="0"/>
              </a:rPr>
              <a:t>n</a:t>
            </a:r>
            <a:endParaRPr lang="en-US"/>
          </a:p>
        </p:txBody>
      </p:sp>
      <p:sp>
        <p:nvSpPr>
          <p:cNvPr id="324720" name="Rectangle 3184"/>
          <p:cNvSpPr>
            <a:spLocks noChangeArrowheads="1"/>
          </p:cNvSpPr>
          <p:nvPr/>
        </p:nvSpPr>
        <p:spPr bwMode="auto">
          <a:xfrm>
            <a:off x="3273425" y="4860925"/>
            <a:ext cx="698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EB7500"/>
                </a:solidFill>
                <a:latin typeface="Arial" charset="0"/>
              </a:rPr>
              <a:t>s</a:t>
            </a:r>
            <a:endParaRPr lang="en-US"/>
          </a:p>
        </p:txBody>
      </p:sp>
      <p:sp>
        <p:nvSpPr>
          <p:cNvPr id="324721" name="Rectangle 3185"/>
          <p:cNvSpPr>
            <a:spLocks noChangeArrowheads="1"/>
          </p:cNvSpPr>
          <p:nvPr/>
        </p:nvSpPr>
        <p:spPr bwMode="auto">
          <a:xfrm>
            <a:off x="2654300" y="3902075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I</a:t>
            </a:r>
            <a:endParaRPr lang="en-US"/>
          </a:p>
        </p:txBody>
      </p:sp>
      <p:sp>
        <p:nvSpPr>
          <p:cNvPr id="324722" name="Rectangle 3186"/>
          <p:cNvSpPr>
            <a:spLocks noChangeArrowheads="1"/>
          </p:cNvSpPr>
          <p:nvPr/>
        </p:nvSpPr>
        <p:spPr bwMode="auto">
          <a:xfrm>
            <a:off x="2687637" y="390207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n</a:t>
            </a:r>
            <a:endParaRPr lang="en-US"/>
          </a:p>
        </p:txBody>
      </p:sp>
      <p:sp>
        <p:nvSpPr>
          <p:cNvPr id="324723" name="Rectangle 3187"/>
          <p:cNvSpPr>
            <a:spLocks noChangeArrowheads="1"/>
          </p:cNvSpPr>
          <p:nvPr/>
        </p:nvSpPr>
        <p:spPr bwMode="auto">
          <a:xfrm>
            <a:off x="2754312" y="3902075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s</a:t>
            </a:r>
            <a:endParaRPr lang="en-US"/>
          </a:p>
        </p:txBody>
      </p:sp>
      <p:sp>
        <p:nvSpPr>
          <p:cNvPr id="324724" name="Rectangle 3188"/>
          <p:cNvSpPr>
            <a:spLocks noChangeArrowheads="1"/>
          </p:cNvSpPr>
          <p:nvPr/>
        </p:nvSpPr>
        <p:spPr bwMode="auto">
          <a:xfrm>
            <a:off x="2817812" y="3902075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t</a:t>
            </a:r>
            <a:endParaRPr lang="en-US"/>
          </a:p>
        </p:txBody>
      </p:sp>
      <p:sp>
        <p:nvSpPr>
          <p:cNvPr id="324725" name="Rectangle 3189"/>
          <p:cNvSpPr>
            <a:spLocks noChangeArrowheads="1"/>
          </p:cNvSpPr>
          <p:nvPr/>
        </p:nvSpPr>
        <p:spPr bwMode="auto">
          <a:xfrm>
            <a:off x="2851150" y="3902075"/>
            <a:ext cx="428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r</a:t>
            </a:r>
            <a:endParaRPr lang="en-US"/>
          </a:p>
        </p:txBody>
      </p:sp>
      <p:sp>
        <p:nvSpPr>
          <p:cNvPr id="324726" name="Rectangle 3190"/>
          <p:cNvSpPr>
            <a:spLocks noChangeArrowheads="1"/>
          </p:cNvSpPr>
          <p:nvPr/>
        </p:nvSpPr>
        <p:spPr bwMode="auto">
          <a:xfrm>
            <a:off x="2889250" y="390207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u</a:t>
            </a:r>
            <a:endParaRPr lang="en-US"/>
          </a:p>
        </p:txBody>
      </p:sp>
      <p:sp>
        <p:nvSpPr>
          <p:cNvPr id="324727" name="Rectangle 3191"/>
          <p:cNvSpPr>
            <a:spLocks noChangeArrowheads="1"/>
          </p:cNvSpPr>
          <p:nvPr/>
        </p:nvSpPr>
        <p:spPr bwMode="auto">
          <a:xfrm>
            <a:off x="2960687" y="3902075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c</a:t>
            </a:r>
            <a:endParaRPr lang="en-US"/>
          </a:p>
        </p:txBody>
      </p:sp>
      <p:sp>
        <p:nvSpPr>
          <p:cNvPr id="324728" name="Rectangle 3192"/>
          <p:cNvSpPr>
            <a:spLocks noChangeArrowheads="1"/>
          </p:cNvSpPr>
          <p:nvPr/>
        </p:nvSpPr>
        <p:spPr bwMode="auto">
          <a:xfrm>
            <a:off x="3021012" y="3902075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t</a:t>
            </a:r>
            <a:endParaRPr lang="en-US"/>
          </a:p>
        </p:txBody>
      </p:sp>
      <p:sp>
        <p:nvSpPr>
          <p:cNvPr id="324729" name="Rectangle 3193"/>
          <p:cNvSpPr>
            <a:spLocks noChangeArrowheads="1"/>
          </p:cNvSpPr>
          <p:nvPr/>
        </p:nvSpPr>
        <p:spPr bwMode="auto">
          <a:xfrm>
            <a:off x="3054350" y="3902075"/>
            <a:ext cx="285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i</a:t>
            </a:r>
            <a:endParaRPr lang="en-US"/>
          </a:p>
        </p:txBody>
      </p:sp>
      <p:sp>
        <p:nvSpPr>
          <p:cNvPr id="324730" name="Rectangle 3194"/>
          <p:cNvSpPr>
            <a:spLocks noChangeArrowheads="1"/>
          </p:cNvSpPr>
          <p:nvPr/>
        </p:nvSpPr>
        <p:spPr bwMode="auto">
          <a:xfrm>
            <a:off x="3082925" y="390207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o</a:t>
            </a:r>
            <a:endParaRPr lang="en-US"/>
          </a:p>
        </p:txBody>
      </p:sp>
      <p:sp>
        <p:nvSpPr>
          <p:cNvPr id="324731" name="Rectangle 3195"/>
          <p:cNvSpPr>
            <a:spLocks noChangeArrowheads="1"/>
          </p:cNvSpPr>
          <p:nvPr/>
        </p:nvSpPr>
        <p:spPr bwMode="auto">
          <a:xfrm>
            <a:off x="3151187" y="390207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n</a:t>
            </a:r>
            <a:endParaRPr lang="en-US"/>
          </a:p>
        </p:txBody>
      </p:sp>
      <p:sp>
        <p:nvSpPr>
          <p:cNvPr id="324732" name="Rectangle 3196"/>
          <p:cNvSpPr>
            <a:spLocks noChangeArrowheads="1"/>
          </p:cNvSpPr>
          <p:nvPr/>
        </p:nvSpPr>
        <p:spPr bwMode="auto">
          <a:xfrm>
            <a:off x="3217862" y="3902075"/>
            <a:ext cx="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324733" name="Rectangle 3197"/>
          <p:cNvSpPr>
            <a:spLocks noChangeArrowheads="1"/>
          </p:cNvSpPr>
          <p:nvPr/>
        </p:nvSpPr>
        <p:spPr bwMode="auto">
          <a:xfrm>
            <a:off x="2800350" y="404971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f</a:t>
            </a:r>
            <a:endParaRPr lang="en-US"/>
          </a:p>
        </p:txBody>
      </p:sp>
      <p:sp>
        <p:nvSpPr>
          <p:cNvPr id="324734" name="Rectangle 3198"/>
          <p:cNvSpPr>
            <a:spLocks noChangeArrowheads="1"/>
          </p:cNvSpPr>
          <p:nvPr/>
        </p:nvSpPr>
        <p:spPr bwMode="auto">
          <a:xfrm>
            <a:off x="2835275" y="40497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e</a:t>
            </a:r>
            <a:endParaRPr lang="en-US"/>
          </a:p>
        </p:txBody>
      </p:sp>
      <p:sp>
        <p:nvSpPr>
          <p:cNvPr id="324735" name="Rectangle 3199"/>
          <p:cNvSpPr>
            <a:spLocks noChangeArrowheads="1"/>
          </p:cNvSpPr>
          <p:nvPr/>
        </p:nvSpPr>
        <p:spPr bwMode="auto">
          <a:xfrm>
            <a:off x="2906712" y="404971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t</a:t>
            </a:r>
            <a:endParaRPr lang="en-US"/>
          </a:p>
        </p:txBody>
      </p:sp>
      <p:sp>
        <p:nvSpPr>
          <p:cNvPr id="324736" name="Rectangle 3200"/>
          <p:cNvSpPr>
            <a:spLocks noChangeArrowheads="1"/>
          </p:cNvSpPr>
          <p:nvPr/>
        </p:nvSpPr>
        <p:spPr bwMode="auto">
          <a:xfrm>
            <a:off x="2940050" y="4049713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c</a:t>
            </a:r>
            <a:endParaRPr lang="en-US"/>
          </a:p>
        </p:txBody>
      </p:sp>
      <p:sp>
        <p:nvSpPr>
          <p:cNvPr id="324737" name="Rectangle 3201"/>
          <p:cNvSpPr>
            <a:spLocks noChangeArrowheads="1"/>
          </p:cNvSpPr>
          <p:nvPr/>
        </p:nvSpPr>
        <p:spPr bwMode="auto">
          <a:xfrm>
            <a:off x="2998787" y="40497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h</a:t>
            </a:r>
            <a:endParaRPr lang="en-US"/>
          </a:p>
        </p:txBody>
      </p:sp>
      <p:sp>
        <p:nvSpPr>
          <p:cNvPr id="324738" name="Freeform 3202"/>
          <p:cNvSpPr>
            <a:spLocks/>
          </p:cNvSpPr>
          <p:nvPr/>
        </p:nvSpPr>
        <p:spPr bwMode="auto">
          <a:xfrm>
            <a:off x="2540000" y="4003675"/>
            <a:ext cx="71437" cy="71438"/>
          </a:xfrm>
          <a:custGeom>
            <a:avLst/>
            <a:gdLst/>
            <a:ahLst/>
            <a:cxnLst>
              <a:cxn ang="0">
                <a:pos x="0" y="45"/>
              </a:cxn>
              <a:cxn ang="0">
                <a:pos x="3" y="0"/>
              </a:cxn>
              <a:cxn ang="0">
                <a:pos x="45" y="24"/>
              </a:cxn>
              <a:cxn ang="0">
                <a:pos x="3" y="45"/>
              </a:cxn>
              <a:cxn ang="0">
                <a:pos x="3" y="45"/>
              </a:cxn>
              <a:cxn ang="0">
                <a:pos x="0" y="45"/>
              </a:cxn>
            </a:cxnLst>
            <a:rect l="0" t="0" r="r" b="b"/>
            <a:pathLst>
              <a:path w="45" h="45">
                <a:moveTo>
                  <a:pt x="0" y="45"/>
                </a:moveTo>
                <a:lnTo>
                  <a:pt x="3" y="0"/>
                </a:lnTo>
                <a:lnTo>
                  <a:pt x="45" y="24"/>
                </a:lnTo>
                <a:lnTo>
                  <a:pt x="3" y="45"/>
                </a:lnTo>
                <a:lnTo>
                  <a:pt x="3" y="45"/>
                </a:lnTo>
                <a:lnTo>
                  <a:pt x="0" y="4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4739" name="Freeform 3203"/>
          <p:cNvSpPr>
            <a:spLocks/>
          </p:cNvSpPr>
          <p:nvPr/>
        </p:nvSpPr>
        <p:spPr bwMode="auto">
          <a:xfrm>
            <a:off x="2619375" y="3838575"/>
            <a:ext cx="633412" cy="422275"/>
          </a:xfrm>
          <a:custGeom>
            <a:avLst/>
            <a:gdLst/>
            <a:ahLst/>
            <a:cxnLst>
              <a:cxn ang="0">
                <a:pos x="399" y="263"/>
              </a:cxn>
              <a:cxn ang="0">
                <a:pos x="399" y="0"/>
              </a:cxn>
              <a:cxn ang="0">
                <a:pos x="0" y="0"/>
              </a:cxn>
              <a:cxn ang="0">
                <a:pos x="0" y="266"/>
              </a:cxn>
              <a:cxn ang="0">
                <a:pos x="399" y="266"/>
              </a:cxn>
              <a:cxn ang="0">
                <a:pos x="399" y="266"/>
              </a:cxn>
            </a:cxnLst>
            <a:rect l="0" t="0" r="r" b="b"/>
            <a:pathLst>
              <a:path w="399" h="266">
                <a:moveTo>
                  <a:pt x="399" y="263"/>
                </a:moveTo>
                <a:lnTo>
                  <a:pt x="399" y="0"/>
                </a:lnTo>
                <a:lnTo>
                  <a:pt x="0" y="0"/>
                </a:lnTo>
                <a:lnTo>
                  <a:pt x="0" y="266"/>
                </a:lnTo>
                <a:lnTo>
                  <a:pt x="399" y="266"/>
                </a:lnTo>
                <a:lnTo>
                  <a:pt x="399" y="266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4740" name="Rectangle 3204"/>
          <p:cNvSpPr>
            <a:spLocks noChangeArrowheads="1"/>
          </p:cNvSpPr>
          <p:nvPr/>
        </p:nvSpPr>
        <p:spPr bwMode="auto">
          <a:xfrm>
            <a:off x="3622675" y="3973513"/>
            <a:ext cx="92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R</a:t>
            </a:r>
            <a:endParaRPr lang="en-US"/>
          </a:p>
        </p:txBody>
      </p:sp>
      <p:sp>
        <p:nvSpPr>
          <p:cNvPr id="324741" name="Rectangle 3205"/>
          <p:cNvSpPr>
            <a:spLocks noChangeArrowheads="1"/>
          </p:cNvSpPr>
          <p:nvPr/>
        </p:nvSpPr>
        <p:spPr bwMode="auto">
          <a:xfrm>
            <a:off x="3711575" y="39735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e</a:t>
            </a:r>
            <a:endParaRPr lang="en-US"/>
          </a:p>
        </p:txBody>
      </p:sp>
      <p:sp>
        <p:nvSpPr>
          <p:cNvPr id="324742" name="Rectangle 3206"/>
          <p:cNvSpPr>
            <a:spLocks noChangeArrowheads="1"/>
          </p:cNvSpPr>
          <p:nvPr/>
        </p:nvSpPr>
        <p:spPr bwMode="auto">
          <a:xfrm>
            <a:off x="3779837" y="39735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g</a:t>
            </a:r>
            <a:endParaRPr lang="en-US"/>
          </a:p>
        </p:txBody>
      </p:sp>
      <p:sp>
        <p:nvSpPr>
          <p:cNvPr id="324743" name="Freeform 3207"/>
          <p:cNvSpPr>
            <a:spLocks/>
          </p:cNvSpPr>
          <p:nvPr/>
        </p:nvSpPr>
        <p:spPr bwMode="auto">
          <a:xfrm>
            <a:off x="3568700" y="3838575"/>
            <a:ext cx="315912" cy="422275"/>
          </a:xfrm>
          <a:custGeom>
            <a:avLst/>
            <a:gdLst/>
            <a:ahLst/>
            <a:cxnLst>
              <a:cxn ang="0">
                <a:pos x="196" y="263"/>
              </a:cxn>
              <a:cxn ang="0">
                <a:pos x="199" y="0"/>
              </a:cxn>
              <a:cxn ang="0">
                <a:pos x="0" y="0"/>
              </a:cxn>
              <a:cxn ang="0">
                <a:pos x="0" y="266"/>
              </a:cxn>
              <a:cxn ang="0">
                <a:pos x="199" y="266"/>
              </a:cxn>
              <a:cxn ang="0">
                <a:pos x="199" y="266"/>
              </a:cxn>
            </a:cxnLst>
            <a:rect l="0" t="0" r="r" b="b"/>
            <a:pathLst>
              <a:path w="199" h="266">
                <a:moveTo>
                  <a:pt x="196" y="263"/>
                </a:moveTo>
                <a:lnTo>
                  <a:pt x="199" y="0"/>
                </a:lnTo>
                <a:lnTo>
                  <a:pt x="0" y="0"/>
                </a:lnTo>
                <a:lnTo>
                  <a:pt x="0" y="266"/>
                </a:lnTo>
                <a:lnTo>
                  <a:pt x="199" y="266"/>
                </a:lnTo>
                <a:lnTo>
                  <a:pt x="199" y="266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4744" name="Rectangle 3208"/>
          <p:cNvSpPr>
            <a:spLocks noChangeArrowheads="1"/>
          </p:cNvSpPr>
          <p:nvPr/>
        </p:nvSpPr>
        <p:spPr bwMode="auto">
          <a:xfrm>
            <a:off x="4095750" y="3973513"/>
            <a:ext cx="8413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A</a:t>
            </a:r>
            <a:endParaRPr lang="en-US"/>
          </a:p>
        </p:txBody>
      </p:sp>
      <p:sp>
        <p:nvSpPr>
          <p:cNvPr id="324745" name="Rectangle 3209"/>
          <p:cNvSpPr>
            <a:spLocks noChangeArrowheads="1"/>
          </p:cNvSpPr>
          <p:nvPr/>
        </p:nvSpPr>
        <p:spPr bwMode="auto">
          <a:xfrm>
            <a:off x="4179887" y="39735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L</a:t>
            </a:r>
            <a:endParaRPr lang="en-US"/>
          </a:p>
        </p:txBody>
      </p:sp>
      <p:sp>
        <p:nvSpPr>
          <p:cNvPr id="324746" name="Rectangle 3210"/>
          <p:cNvSpPr>
            <a:spLocks noChangeArrowheads="1"/>
          </p:cNvSpPr>
          <p:nvPr/>
        </p:nvSpPr>
        <p:spPr bwMode="auto">
          <a:xfrm>
            <a:off x="4246562" y="3973513"/>
            <a:ext cx="92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U</a:t>
            </a:r>
            <a:endParaRPr lang="en-US"/>
          </a:p>
        </p:txBody>
      </p:sp>
      <p:sp>
        <p:nvSpPr>
          <p:cNvPr id="324747" name="Freeform 3211"/>
          <p:cNvSpPr>
            <a:spLocks/>
          </p:cNvSpPr>
          <p:nvPr/>
        </p:nvSpPr>
        <p:spPr bwMode="auto">
          <a:xfrm>
            <a:off x="3884612" y="3838575"/>
            <a:ext cx="631825" cy="422275"/>
          </a:xfrm>
          <a:custGeom>
            <a:avLst/>
            <a:gdLst/>
            <a:ahLst/>
            <a:cxnLst>
              <a:cxn ang="0">
                <a:pos x="398" y="263"/>
              </a:cxn>
              <a:cxn ang="0">
                <a:pos x="398" y="0"/>
              </a:cxn>
              <a:cxn ang="0">
                <a:pos x="0" y="0"/>
              </a:cxn>
              <a:cxn ang="0">
                <a:pos x="0" y="266"/>
              </a:cxn>
              <a:cxn ang="0">
                <a:pos x="398" y="266"/>
              </a:cxn>
              <a:cxn ang="0">
                <a:pos x="398" y="266"/>
              </a:cxn>
            </a:cxnLst>
            <a:rect l="0" t="0" r="r" b="b"/>
            <a:pathLst>
              <a:path w="398" h="266">
                <a:moveTo>
                  <a:pt x="398" y="263"/>
                </a:moveTo>
                <a:lnTo>
                  <a:pt x="398" y="0"/>
                </a:lnTo>
                <a:lnTo>
                  <a:pt x="0" y="0"/>
                </a:lnTo>
                <a:lnTo>
                  <a:pt x="0" y="266"/>
                </a:lnTo>
                <a:lnTo>
                  <a:pt x="398" y="266"/>
                </a:lnTo>
                <a:lnTo>
                  <a:pt x="398" y="266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4748" name="Rectangle 3212"/>
          <p:cNvSpPr>
            <a:spLocks noChangeArrowheads="1"/>
          </p:cNvSpPr>
          <p:nvPr/>
        </p:nvSpPr>
        <p:spPr bwMode="auto">
          <a:xfrm>
            <a:off x="4706937" y="3902075"/>
            <a:ext cx="92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D</a:t>
            </a:r>
            <a:endParaRPr lang="en-US"/>
          </a:p>
        </p:txBody>
      </p:sp>
      <p:sp>
        <p:nvSpPr>
          <p:cNvPr id="324749" name="Rectangle 3213"/>
          <p:cNvSpPr>
            <a:spLocks noChangeArrowheads="1"/>
          </p:cNvSpPr>
          <p:nvPr/>
        </p:nvSpPr>
        <p:spPr bwMode="auto">
          <a:xfrm>
            <a:off x="4795837" y="390207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a</a:t>
            </a:r>
            <a:endParaRPr lang="en-US"/>
          </a:p>
        </p:txBody>
      </p:sp>
      <p:sp>
        <p:nvSpPr>
          <p:cNvPr id="324750" name="Rectangle 3214"/>
          <p:cNvSpPr>
            <a:spLocks noChangeArrowheads="1"/>
          </p:cNvSpPr>
          <p:nvPr/>
        </p:nvSpPr>
        <p:spPr bwMode="auto">
          <a:xfrm>
            <a:off x="4862512" y="3902075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t</a:t>
            </a:r>
            <a:endParaRPr lang="en-US"/>
          </a:p>
        </p:txBody>
      </p:sp>
      <p:sp>
        <p:nvSpPr>
          <p:cNvPr id="324751" name="Rectangle 3215"/>
          <p:cNvSpPr>
            <a:spLocks noChangeArrowheads="1"/>
          </p:cNvSpPr>
          <p:nvPr/>
        </p:nvSpPr>
        <p:spPr bwMode="auto">
          <a:xfrm>
            <a:off x="4895850" y="390207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a</a:t>
            </a:r>
            <a:endParaRPr lang="en-US"/>
          </a:p>
        </p:txBody>
      </p:sp>
      <p:sp>
        <p:nvSpPr>
          <p:cNvPr id="324752" name="Rectangle 3216"/>
          <p:cNvSpPr>
            <a:spLocks noChangeArrowheads="1"/>
          </p:cNvSpPr>
          <p:nvPr/>
        </p:nvSpPr>
        <p:spPr bwMode="auto">
          <a:xfrm>
            <a:off x="4967287" y="3902075"/>
            <a:ext cx="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324753" name="Rectangle 3217"/>
          <p:cNvSpPr>
            <a:spLocks noChangeArrowheads="1"/>
          </p:cNvSpPr>
          <p:nvPr/>
        </p:nvSpPr>
        <p:spPr bwMode="auto">
          <a:xfrm>
            <a:off x="4643437" y="40497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a</a:t>
            </a:r>
            <a:endParaRPr lang="en-US"/>
          </a:p>
        </p:txBody>
      </p:sp>
      <p:sp>
        <p:nvSpPr>
          <p:cNvPr id="324754" name="Rectangle 3218"/>
          <p:cNvSpPr>
            <a:spLocks noChangeArrowheads="1"/>
          </p:cNvSpPr>
          <p:nvPr/>
        </p:nvSpPr>
        <p:spPr bwMode="auto">
          <a:xfrm>
            <a:off x="4710112" y="4049713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c</a:t>
            </a:r>
            <a:endParaRPr lang="en-US"/>
          </a:p>
        </p:txBody>
      </p:sp>
      <p:sp>
        <p:nvSpPr>
          <p:cNvPr id="324755" name="Rectangle 3219"/>
          <p:cNvSpPr>
            <a:spLocks noChangeArrowheads="1"/>
          </p:cNvSpPr>
          <p:nvPr/>
        </p:nvSpPr>
        <p:spPr bwMode="auto">
          <a:xfrm>
            <a:off x="4773612" y="4049713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c</a:t>
            </a:r>
            <a:endParaRPr lang="en-US"/>
          </a:p>
        </p:txBody>
      </p:sp>
      <p:sp>
        <p:nvSpPr>
          <p:cNvPr id="324756" name="Rectangle 3220"/>
          <p:cNvSpPr>
            <a:spLocks noChangeArrowheads="1"/>
          </p:cNvSpPr>
          <p:nvPr/>
        </p:nvSpPr>
        <p:spPr bwMode="auto">
          <a:xfrm>
            <a:off x="4837112" y="40497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e</a:t>
            </a:r>
            <a:endParaRPr lang="en-US"/>
          </a:p>
        </p:txBody>
      </p:sp>
      <p:sp>
        <p:nvSpPr>
          <p:cNvPr id="324757" name="Rectangle 3221"/>
          <p:cNvSpPr>
            <a:spLocks noChangeArrowheads="1"/>
          </p:cNvSpPr>
          <p:nvPr/>
        </p:nvSpPr>
        <p:spPr bwMode="auto">
          <a:xfrm>
            <a:off x="4905375" y="4049713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s</a:t>
            </a:r>
            <a:endParaRPr lang="en-US"/>
          </a:p>
        </p:txBody>
      </p:sp>
      <p:sp>
        <p:nvSpPr>
          <p:cNvPr id="324758" name="Rectangle 3222"/>
          <p:cNvSpPr>
            <a:spLocks noChangeArrowheads="1"/>
          </p:cNvSpPr>
          <p:nvPr/>
        </p:nvSpPr>
        <p:spPr bwMode="auto">
          <a:xfrm>
            <a:off x="4964112" y="4049713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s</a:t>
            </a:r>
            <a:endParaRPr lang="en-US"/>
          </a:p>
        </p:txBody>
      </p:sp>
      <p:sp>
        <p:nvSpPr>
          <p:cNvPr id="324759" name="Freeform 3223"/>
          <p:cNvSpPr>
            <a:spLocks/>
          </p:cNvSpPr>
          <p:nvPr/>
        </p:nvSpPr>
        <p:spPr bwMode="auto">
          <a:xfrm>
            <a:off x="4516437" y="3838575"/>
            <a:ext cx="633413" cy="422275"/>
          </a:xfrm>
          <a:custGeom>
            <a:avLst/>
            <a:gdLst/>
            <a:ahLst/>
            <a:cxnLst>
              <a:cxn ang="0">
                <a:pos x="399" y="263"/>
              </a:cxn>
              <a:cxn ang="0">
                <a:pos x="399" y="0"/>
              </a:cxn>
              <a:cxn ang="0">
                <a:pos x="0" y="0"/>
              </a:cxn>
              <a:cxn ang="0">
                <a:pos x="0" y="266"/>
              </a:cxn>
              <a:cxn ang="0">
                <a:pos x="399" y="266"/>
              </a:cxn>
              <a:cxn ang="0">
                <a:pos x="399" y="266"/>
              </a:cxn>
            </a:cxnLst>
            <a:rect l="0" t="0" r="r" b="b"/>
            <a:pathLst>
              <a:path w="399" h="266">
                <a:moveTo>
                  <a:pt x="399" y="263"/>
                </a:moveTo>
                <a:lnTo>
                  <a:pt x="399" y="0"/>
                </a:lnTo>
                <a:lnTo>
                  <a:pt x="0" y="0"/>
                </a:lnTo>
                <a:lnTo>
                  <a:pt x="0" y="266"/>
                </a:lnTo>
                <a:lnTo>
                  <a:pt x="399" y="266"/>
                </a:lnTo>
                <a:lnTo>
                  <a:pt x="399" y="266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4760" name="Rectangle 3224"/>
          <p:cNvSpPr>
            <a:spLocks noChangeArrowheads="1"/>
          </p:cNvSpPr>
          <p:nvPr/>
        </p:nvSpPr>
        <p:spPr bwMode="auto">
          <a:xfrm>
            <a:off x="5203825" y="3973513"/>
            <a:ext cx="92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R</a:t>
            </a:r>
            <a:endParaRPr lang="en-US"/>
          </a:p>
        </p:txBody>
      </p:sp>
      <p:sp>
        <p:nvSpPr>
          <p:cNvPr id="324761" name="Rectangle 3225"/>
          <p:cNvSpPr>
            <a:spLocks noChangeArrowheads="1"/>
          </p:cNvSpPr>
          <p:nvPr/>
        </p:nvSpPr>
        <p:spPr bwMode="auto">
          <a:xfrm>
            <a:off x="5292725" y="39735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e</a:t>
            </a:r>
            <a:endParaRPr lang="en-US"/>
          </a:p>
        </p:txBody>
      </p:sp>
      <p:sp>
        <p:nvSpPr>
          <p:cNvPr id="324762" name="Rectangle 3226"/>
          <p:cNvSpPr>
            <a:spLocks noChangeArrowheads="1"/>
          </p:cNvSpPr>
          <p:nvPr/>
        </p:nvSpPr>
        <p:spPr bwMode="auto">
          <a:xfrm>
            <a:off x="5364162" y="39735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g</a:t>
            </a:r>
            <a:endParaRPr lang="en-US"/>
          </a:p>
        </p:txBody>
      </p:sp>
      <p:sp>
        <p:nvSpPr>
          <p:cNvPr id="324763" name="Freeform 3227"/>
          <p:cNvSpPr>
            <a:spLocks/>
          </p:cNvSpPr>
          <p:nvPr/>
        </p:nvSpPr>
        <p:spPr bwMode="auto">
          <a:xfrm>
            <a:off x="5149850" y="3838575"/>
            <a:ext cx="315912" cy="422275"/>
          </a:xfrm>
          <a:custGeom>
            <a:avLst/>
            <a:gdLst/>
            <a:ahLst/>
            <a:cxnLst>
              <a:cxn ang="0">
                <a:pos x="199" y="263"/>
              </a:cxn>
              <a:cxn ang="0">
                <a:pos x="199" y="0"/>
              </a:cxn>
              <a:cxn ang="0">
                <a:pos x="0" y="0"/>
              </a:cxn>
              <a:cxn ang="0">
                <a:pos x="0" y="266"/>
              </a:cxn>
              <a:cxn ang="0">
                <a:pos x="199" y="266"/>
              </a:cxn>
              <a:cxn ang="0">
                <a:pos x="199" y="266"/>
              </a:cxn>
            </a:cxnLst>
            <a:rect l="0" t="0" r="r" b="b"/>
            <a:pathLst>
              <a:path w="199" h="266">
                <a:moveTo>
                  <a:pt x="199" y="263"/>
                </a:moveTo>
                <a:lnTo>
                  <a:pt x="199" y="0"/>
                </a:lnTo>
                <a:lnTo>
                  <a:pt x="0" y="0"/>
                </a:lnTo>
                <a:lnTo>
                  <a:pt x="0" y="266"/>
                </a:lnTo>
                <a:lnTo>
                  <a:pt x="199" y="266"/>
                </a:lnTo>
                <a:lnTo>
                  <a:pt x="199" y="266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4764" name="Line 3228"/>
          <p:cNvSpPr>
            <a:spLocks noChangeShapeType="1"/>
          </p:cNvSpPr>
          <p:nvPr/>
        </p:nvSpPr>
        <p:spPr bwMode="auto">
          <a:xfrm flipH="1">
            <a:off x="2051050" y="4037013"/>
            <a:ext cx="517525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4765" name="Freeform 3229"/>
          <p:cNvSpPr>
            <a:spLocks/>
          </p:cNvSpPr>
          <p:nvPr/>
        </p:nvSpPr>
        <p:spPr bwMode="auto">
          <a:xfrm>
            <a:off x="2000250" y="4003675"/>
            <a:ext cx="66675" cy="71438"/>
          </a:xfrm>
          <a:custGeom>
            <a:avLst/>
            <a:gdLst/>
            <a:ahLst/>
            <a:cxnLst>
              <a:cxn ang="0">
                <a:pos x="42" y="45"/>
              </a:cxn>
              <a:cxn ang="0">
                <a:pos x="42" y="0"/>
              </a:cxn>
              <a:cxn ang="0">
                <a:pos x="0" y="24"/>
              </a:cxn>
              <a:cxn ang="0">
                <a:pos x="42" y="45"/>
              </a:cxn>
              <a:cxn ang="0">
                <a:pos x="42" y="45"/>
              </a:cxn>
            </a:cxnLst>
            <a:rect l="0" t="0" r="r" b="b"/>
            <a:pathLst>
              <a:path w="42" h="45">
                <a:moveTo>
                  <a:pt x="42" y="45"/>
                </a:moveTo>
                <a:lnTo>
                  <a:pt x="42" y="0"/>
                </a:lnTo>
                <a:lnTo>
                  <a:pt x="0" y="24"/>
                </a:lnTo>
                <a:lnTo>
                  <a:pt x="42" y="45"/>
                </a:lnTo>
                <a:lnTo>
                  <a:pt x="42" y="4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4766" name="Rectangle 3230"/>
          <p:cNvSpPr>
            <a:spLocks noChangeArrowheads="1"/>
          </p:cNvSpPr>
          <p:nvPr/>
        </p:nvSpPr>
        <p:spPr bwMode="auto">
          <a:xfrm>
            <a:off x="2185987" y="4075113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2</a:t>
            </a:r>
            <a:endParaRPr lang="en-US"/>
          </a:p>
        </p:txBody>
      </p:sp>
      <p:sp>
        <p:nvSpPr>
          <p:cNvPr id="324767" name="Rectangle 3231"/>
          <p:cNvSpPr>
            <a:spLocks noChangeArrowheads="1"/>
          </p:cNvSpPr>
          <p:nvPr/>
        </p:nvSpPr>
        <p:spPr bwMode="auto">
          <a:xfrm>
            <a:off x="2265362" y="4075113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n</a:t>
            </a:r>
            <a:endParaRPr lang="en-US"/>
          </a:p>
        </p:txBody>
      </p:sp>
      <p:sp>
        <p:nvSpPr>
          <p:cNvPr id="324768" name="Rectangle 3232"/>
          <p:cNvSpPr>
            <a:spLocks noChangeArrowheads="1"/>
          </p:cNvSpPr>
          <p:nvPr/>
        </p:nvSpPr>
        <p:spPr bwMode="auto">
          <a:xfrm>
            <a:off x="2341562" y="4075113"/>
            <a:ext cx="698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s</a:t>
            </a:r>
            <a:endParaRPr lang="en-US"/>
          </a:p>
        </p:txBody>
      </p:sp>
      <p:sp>
        <p:nvSpPr>
          <p:cNvPr id="324769" name="Rectangle 3233"/>
          <p:cNvSpPr>
            <a:spLocks noChangeArrowheads="1"/>
          </p:cNvSpPr>
          <p:nvPr/>
        </p:nvSpPr>
        <p:spPr bwMode="auto">
          <a:xfrm>
            <a:off x="3917950" y="432276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I</a:t>
            </a:r>
            <a:endParaRPr lang="en-US"/>
          </a:p>
        </p:txBody>
      </p:sp>
      <p:sp>
        <p:nvSpPr>
          <p:cNvPr id="324770" name="Rectangle 3234"/>
          <p:cNvSpPr>
            <a:spLocks noChangeArrowheads="1"/>
          </p:cNvSpPr>
          <p:nvPr/>
        </p:nvSpPr>
        <p:spPr bwMode="auto">
          <a:xfrm>
            <a:off x="3951287" y="43227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n</a:t>
            </a:r>
            <a:endParaRPr lang="en-US"/>
          </a:p>
        </p:txBody>
      </p:sp>
      <p:sp>
        <p:nvSpPr>
          <p:cNvPr id="324771" name="Rectangle 3235"/>
          <p:cNvSpPr>
            <a:spLocks noChangeArrowheads="1"/>
          </p:cNvSpPr>
          <p:nvPr/>
        </p:nvSpPr>
        <p:spPr bwMode="auto">
          <a:xfrm>
            <a:off x="4019550" y="4322763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s</a:t>
            </a:r>
            <a:endParaRPr lang="en-US"/>
          </a:p>
        </p:txBody>
      </p:sp>
      <p:sp>
        <p:nvSpPr>
          <p:cNvPr id="324772" name="Rectangle 3236"/>
          <p:cNvSpPr>
            <a:spLocks noChangeArrowheads="1"/>
          </p:cNvSpPr>
          <p:nvPr/>
        </p:nvSpPr>
        <p:spPr bwMode="auto">
          <a:xfrm>
            <a:off x="4083050" y="432276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t</a:t>
            </a:r>
            <a:endParaRPr lang="en-US"/>
          </a:p>
        </p:txBody>
      </p:sp>
      <p:sp>
        <p:nvSpPr>
          <p:cNvPr id="324773" name="Rectangle 3237"/>
          <p:cNvSpPr>
            <a:spLocks noChangeArrowheads="1"/>
          </p:cNvSpPr>
          <p:nvPr/>
        </p:nvSpPr>
        <p:spPr bwMode="auto">
          <a:xfrm>
            <a:off x="4116387" y="4322763"/>
            <a:ext cx="428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r</a:t>
            </a:r>
            <a:endParaRPr lang="en-US"/>
          </a:p>
        </p:txBody>
      </p:sp>
      <p:sp>
        <p:nvSpPr>
          <p:cNvPr id="324774" name="Rectangle 3238"/>
          <p:cNvSpPr>
            <a:spLocks noChangeArrowheads="1"/>
          </p:cNvSpPr>
          <p:nvPr/>
        </p:nvSpPr>
        <p:spPr bwMode="auto">
          <a:xfrm>
            <a:off x="4154487" y="43227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u</a:t>
            </a:r>
            <a:endParaRPr lang="en-US"/>
          </a:p>
        </p:txBody>
      </p:sp>
      <p:sp>
        <p:nvSpPr>
          <p:cNvPr id="324775" name="Rectangle 3239"/>
          <p:cNvSpPr>
            <a:spLocks noChangeArrowheads="1"/>
          </p:cNvSpPr>
          <p:nvPr/>
        </p:nvSpPr>
        <p:spPr bwMode="auto">
          <a:xfrm>
            <a:off x="4225925" y="4322763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c</a:t>
            </a:r>
            <a:endParaRPr lang="en-US"/>
          </a:p>
        </p:txBody>
      </p:sp>
      <p:sp>
        <p:nvSpPr>
          <p:cNvPr id="324776" name="Rectangle 3240"/>
          <p:cNvSpPr>
            <a:spLocks noChangeArrowheads="1"/>
          </p:cNvSpPr>
          <p:nvPr/>
        </p:nvSpPr>
        <p:spPr bwMode="auto">
          <a:xfrm>
            <a:off x="4284662" y="432276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t</a:t>
            </a:r>
            <a:endParaRPr lang="en-US"/>
          </a:p>
        </p:txBody>
      </p:sp>
      <p:sp>
        <p:nvSpPr>
          <p:cNvPr id="324777" name="Rectangle 3241"/>
          <p:cNvSpPr>
            <a:spLocks noChangeArrowheads="1"/>
          </p:cNvSpPr>
          <p:nvPr/>
        </p:nvSpPr>
        <p:spPr bwMode="auto">
          <a:xfrm>
            <a:off x="4318000" y="4322763"/>
            <a:ext cx="285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i</a:t>
            </a:r>
            <a:endParaRPr lang="en-US"/>
          </a:p>
        </p:txBody>
      </p:sp>
      <p:sp>
        <p:nvSpPr>
          <p:cNvPr id="324778" name="Rectangle 3242"/>
          <p:cNvSpPr>
            <a:spLocks noChangeArrowheads="1"/>
          </p:cNvSpPr>
          <p:nvPr/>
        </p:nvSpPr>
        <p:spPr bwMode="auto">
          <a:xfrm>
            <a:off x="4348162" y="43227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o</a:t>
            </a:r>
            <a:endParaRPr lang="en-US"/>
          </a:p>
        </p:txBody>
      </p:sp>
      <p:sp>
        <p:nvSpPr>
          <p:cNvPr id="324779" name="Rectangle 3243"/>
          <p:cNvSpPr>
            <a:spLocks noChangeArrowheads="1"/>
          </p:cNvSpPr>
          <p:nvPr/>
        </p:nvSpPr>
        <p:spPr bwMode="auto">
          <a:xfrm>
            <a:off x="4416425" y="43227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n</a:t>
            </a:r>
            <a:endParaRPr lang="en-US"/>
          </a:p>
        </p:txBody>
      </p:sp>
      <p:sp>
        <p:nvSpPr>
          <p:cNvPr id="324780" name="Rectangle 3244"/>
          <p:cNvSpPr>
            <a:spLocks noChangeArrowheads="1"/>
          </p:cNvSpPr>
          <p:nvPr/>
        </p:nvSpPr>
        <p:spPr bwMode="auto">
          <a:xfrm>
            <a:off x="4483100" y="4322763"/>
            <a:ext cx="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324781" name="Rectangle 3245"/>
          <p:cNvSpPr>
            <a:spLocks noChangeArrowheads="1"/>
          </p:cNvSpPr>
          <p:nvPr/>
        </p:nvSpPr>
        <p:spPr bwMode="auto">
          <a:xfrm>
            <a:off x="4065587" y="4470400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f</a:t>
            </a:r>
            <a:endParaRPr lang="en-US"/>
          </a:p>
        </p:txBody>
      </p:sp>
      <p:sp>
        <p:nvSpPr>
          <p:cNvPr id="324782" name="Rectangle 3246"/>
          <p:cNvSpPr>
            <a:spLocks noChangeArrowheads="1"/>
          </p:cNvSpPr>
          <p:nvPr/>
        </p:nvSpPr>
        <p:spPr bwMode="auto">
          <a:xfrm>
            <a:off x="4098925" y="44704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e</a:t>
            </a:r>
            <a:endParaRPr lang="en-US"/>
          </a:p>
        </p:txBody>
      </p:sp>
      <p:sp>
        <p:nvSpPr>
          <p:cNvPr id="324783" name="Rectangle 3247"/>
          <p:cNvSpPr>
            <a:spLocks noChangeArrowheads="1"/>
          </p:cNvSpPr>
          <p:nvPr/>
        </p:nvSpPr>
        <p:spPr bwMode="auto">
          <a:xfrm>
            <a:off x="4171950" y="4470400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t</a:t>
            </a:r>
            <a:endParaRPr lang="en-US"/>
          </a:p>
        </p:txBody>
      </p:sp>
      <p:sp>
        <p:nvSpPr>
          <p:cNvPr id="324784" name="Rectangle 3248"/>
          <p:cNvSpPr>
            <a:spLocks noChangeArrowheads="1"/>
          </p:cNvSpPr>
          <p:nvPr/>
        </p:nvSpPr>
        <p:spPr bwMode="auto">
          <a:xfrm>
            <a:off x="4205287" y="4470400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c</a:t>
            </a:r>
            <a:endParaRPr lang="en-US"/>
          </a:p>
        </p:txBody>
      </p:sp>
      <p:sp>
        <p:nvSpPr>
          <p:cNvPr id="324785" name="Rectangle 3249"/>
          <p:cNvSpPr>
            <a:spLocks noChangeArrowheads="1"/>
          </p:cNvSpPr>
          <p:nvPr/>
        </p:nvSpPr>
        <p:spPr bwMode="auto">
          <a:xfrm>
            <a:off x="4264025" y="44704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h</a:t>
            </a:r>
            <a:endParaRPr lang="en-US"/>
          </a:p>
        </p:txBody>
      </p:sp>
      <p:sp>
        <p:nvSpPr>
          <p:cNvPr id="324786" name="Freeform 3250"/>
          <p:cNvSpPr>
            <a:spLocks/>
          </p:cNvSpPr>
          <p:nvPr/>
        </p:nvSpPr>
        <p:spPr bwMode="auto">
          <a:xfrm>
            <a:off x="4437062" y="4749800"/>
            <a:ext cx="71438" cy="71438"/>
          </a:xfrm>
          <a:custGeom>
            <a:avLst/>
            <a:gdLst/>
            <a:ahLst/>
            <a:cxnLst>
              <a:cxn ang="0">
                <a:pos x="0" y="45"/>
              </a:cxn>
              <a:cxn ang="0">
                <a:pos x="2" y="0"/>
              </a:cxn>
              <a:cxn ang="0">
                <a:pos x="45" y="24"/>
              </a:cxn>
              <a:cxn ang="0">
                <a:pos x="2" y="45"/>
              </a:cxn>
              <a:cxn ang="0">
                <a:pos x="2" y="45"/>
              </a:cxn>
              <a:cxn ang="0">
                <a:pos x="0" y="45"/>
              </a:cxn>
            </a:cxnLst>
            <a:rect l="0" t="0" r="r" b="b"/>
            <a:pathLst>
              <a:path w="45" h="45">
                <a:moveTo>
                  <a:pt x="0" y="45"/>
                </a:moveTo>
                <a:lnTo>
                  <a:pt x="2" y="0"/>
                </a:lnTo>
                <a:lnTo>
                  <a:pt x="45" y="24"/>
                </a:lnTo>
                <a:lnTo>
                  <a:pt x="2" y="45"/>
                </a:lnTo>
                <a:lnTo>
                  <a:pt x="2" y="45"/>
                </a:lnTo>
                <a:lnTo>
                  <a:pt x="0" y="4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4787" name="Freeform 3251"/>
          <p:cNvSpPr>
            <a:spLocks/>
          </p:cNvSpPr>
          <p:nvPr/>
        </p:nvSpPr>
        <p:spPr bwMode="auto">
          <a:xfrm>
            <a:off x="3884612" y="4260850"/>
            <a:ext cx="631825" cy="420688"/>
          </a:xfrm>
          <a:custGeom>
            <a:avLst/>
            <a:gdLst/>
            <a:ahLst/>
            <a:cxnLst>
              <a:cxn ang="0">
                <a:pos x="398" y="263"/>
              </a:cxn>
              <a:cxn ang="0">
                <a:pos x="398" y="0"/>
              </a:cxn>
              <a:cxn ang="0">
                <a:pos x="0" y="0"/>
              </a:cxn>
              <a:cxn ang="0">
                <a:pos x="0" y="265"/>
              </a:cxn>
              <a:cxn ang="0">
                <a:pos x="398" y="265"/>
              </a:cxn>
              <a:cxn ang="0">
                <a:pos x="398" y="265"/>
              </a:cxn>
            </a:cxnLst>
            <a:rect l="0" t="0" r="r" b="b"/>
            <a:pathLst>
              <a:path w="398" h="265">
                <a:moveTo>
                  <a:pt x="398" y="263"/>
                </a:moveTo>
                <a:lnTo>
                  <a:pt x="398" y="0"/>
                </a:lnTo>
                <a:lnTo>
                  <a:pt x="0" y="0"/>
                </a:lnTo>
                <a:lnTo>
                  <a:pt x="0" y="265"/>
                </a:lnTo>
                <a:lnTo>
                  <a:pt x="398" y="265"/>
                </a:lnTo>
                <a:lnTo>
                  <a:pt x="398" y="265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4788" name="Rectangle 3252"/>
          <p:cNvSpPr>
            <a:spLocks noChangeArrowheads="1"/>
          </p:cNvSpPr>
          <p:nvPr/>
        </p:nvSpPr>
        <p:spPr bwMode="auto">
          <a:xfrm>
            <a:off x="4887912" y="4394200"/>
            <a:ext cx="92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R</a:t>
            </a:r>
            <a:endParaRPr lang="en-US"/>
          </a:p>
        </p:txBody>
      </p:sp>
      <p:sp>
        <p:nvSpPr>
          <p:cNvPr id="324789" name="Rectangle 3253"/>
          <p:cNvSpPr>
            <a:spLocks noChangeArrowheads="1"/>
          </p:cNvSpPr>
          <p:nvPr/>
        </p:nvSpPr>
        <p:spPr bwMode="auto">
          <a:xfrm>
            <a:off x="4976812" y="43942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e</a:t>
            </a:r>
            <a:endParaRPr lang="en-US"/>
          </a:p>
        </p:txBody>
      </p:sp>
      <p:sp>
        <p:nvSpPr>
          <p:cNvPr id="324790" name="Rectangle 3254"/>
          <p:cNvSpPr>
            <a:spLocks noChangeArrowheads="1"/>
          </p:cNvSpPr>
          <p:nvPr/>
        </p:nvSpPr>
        <p:spPr bwMode="auto">
          <a:xfrm>
            <a:off x="5043487" y="43942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g</a:t>
            </a:r>
            <a:endParaRPr lang="en-US"/>
          </a:p>
        </p:txBody>
      </p:sp>
      <p:sp>
        <p:nvSpPr>
          <p:cNvPr id="324791" name="Freeform 3255"/>
          <p:cNvSpPr>
            <a:spLocks/>
          </p:cNvSpPr>
          <p:nvPr/>
        </p:nvSpPr>
        <p:spPr bwMode="auto">
          <a:xfrm>
            <a:off x="4832350" y="4260850"/>
            <a:ext cx="317500" cy="420688"/>
          </a:xfrm>
          <a:custGeom>
            <a:avLst/>
            <a:gdLst/>
            <a:ahLst/>
            <a:cxnLst>
              <a:cxn ang="0">
                <a:pos x="197" y="263"/>
              </a:cxn>
              <a:cxn ang="0">
                <a:pos x="200" y="0"/>
              </a:cxn>
              <a:cxn ang="0">
                <a:pos x="0" y="0"/>
              </a:cxn>
              <a:cxn ang="0">
                <a:pos x="0" y="265"/>
              </a:cxn>
              <a:cxn ang="0">
                <a:pos x="200" y="265"/>
              </a:cxn>
              <a:cxn ang="0">
                <a:pos x="200" y="265"/>
              </a:cxn>
            </a:cxnLst>
            <a:rect l="0" t="0" r="r" b="b"/>
            <a:pathLst>
              <a:path w="200" h="265">
                <a:moveTo>
                  <a:pt x="197" y="263"/>
                </a:moveTo>
                <a:lnTo>
                  <a:pt x="200" y="0"/>
                </a:lnTo>
                <a:lnTo>
                  <a:pt x="0" y="0"/>
                </a:lnTo>
                <a:lnTo>
                  <a:pt x="0" y="265"/>
                </a:lnTo>
                <a:lnTo>
                  <a:pt x="200" y="265"/>
                </a:lnTo>
                <a:lnTo>
                  <a:pt x="200" y="265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4792" name="Rectangle 3256"/>
          <p:cNvSpPr>
            <a:spLocks noChangeArrowheads="1"/>
          </p:cNvSpPr>
          <p:nvPr/>
        </p:nvSpPr>
        <p:spPr bwMode="auto">
          <a:xfrm>
            <a:off x="5359400" y="4394200"/>
            <a:ext cx="8413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A</a:t>
            </a:r>
            <a:endParaRPr lang="en-US"/>
          </a:p>
        </p:txBody>
      </p:sp>
      <p:sp>
        <p:nvSpPr>
          <p:cNvPr id="324793" name="Rectangle 3257"/>
          <p:cNvSpPr>
            <a:spLocks noChangeArrowheads="1"/>
          </p:cNvSpPr>
          <p:nvPr/>
        </p:nvSpPr>
        <p:spPr bwMode="auto">
          <a:xfrm>
            <a:off x="5443537" y="43942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L</a:t>
            </a:r>
            <a:endParaRPr lang="en-US"/>
          </a:p>
        </p:txBody>
      </p:sp>
      <p:sp>
        <p:nvSpPr>
          <p:cNvPr id="324794" name="Rectangle 3258"/>
          <p:cNvSpPr>
            <a:spLocks noChangeArrowheads="1"/>
          </p:cNvSpPr>
          <p:nvPr/>
        </p:nvSpPr>
        <p:spPr bwMode="auto">
          <a:xfrm>
            <a:off x="5511800" y="4394200"/>
            <a:ext cx="92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U</a:t>
            </a:r>
            <a:endParaRPr lang="en-US"/>
          </a:p>
        </p:txBody>
      </p:sp>
      <p:sp>
        <p:nvSpPr>
          <p:cNvPr id="324795" name="Freeform 3259"/>
          <p:cNvSpPr>
            <a:spLocks/>
          </p:cNvSpPr>
          <p:nvPr/>
        </p:nvSpPr>
        <p:spPr bwMode="auto">
          <a:xfrm>
            <a:off x="5149850" y="4260850"/>
            <a:ext cx="631825" cy="420688"/>
          </a:xfrm>
          <a:custGeom>
            <a:avLst/>
            <a:gdLst/>
            <a:ahLst/>
            <a:cxnLst>
              <a:cxn ang="0">
                <a:pos x="398" y="263"/>
              </a:cxn>
              <a:cxn ang="0">
                <a:pos x="398" y="0"/>
              </a:cxn>
              <a:cxn ang="0">
                <a:pos x="0" y="0"/>
              </a:cxn>
              <a:cxn ang="0">
                <a:pos x="0" y="265"/>
              </a:cxn>
              <a:cxn ang="0">
                <a:pos x="398" y="265"/>
              </a:cxn>
              <a:cxn ang="0">
                <a:pos x="398" y="265"/>
              </a:cxn>
            </a:cxnLst>
            <a:rect l="0" t="0" r="r" b="b"/>
            <a:pathLst>
              <a:path w="398" h="265">
                <a:moveTo>
                  <a:pt x="398" y="263"/>
                </a:moveTo>
                <a:lnTo>
                  <a:pt x="398" y="0"/>
                </a:lnTo>
                <a:lnTo>
                  <a:pt x="0" y="0"/>
                </a:lnTo>
                <a:lnTo>
                  <a:pt x="0" y="265"/>
                </a:lnTo>
                <a:lnTo>
                  <a:pt x="398" y="265"/>
                </a:lnTo>
                <a:lnTo>
                  <a:pt x="398" y="265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4796" name="Rectangle 3260"/>
          <p:cNvSpPr>
            <a:spLocks noChangeArrowheads="1"/>
          </p:cNvSpPr>
          <p:nvPr/>
        </p:nvSpPr>
        <p:spPr bwMode="auto">
          <a:xfrm>
            <a:off x="5970587" y="4322763"/>
            <a:ext cx="92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D</a:t>
            </a:r>
            <a:endParaRPr lang="en-US"/>
          </a:p>
        </p:txBody>
      </p:sp>
      <p:sp>
        <p:nvSpPr>
          <p:cNvPr id="324797" name="Rectangle 3261"/>
          <p:cNvSpPr>
            <a:spLocks noChangeArrowheads="1"/>
          </p:cNvSpPr>
          <p:nvPr/>
        </p:nvSpPr>
        <p:spPr bwMode="auto">
          <a:xfrm>
            <a:off x="6059487" y="43227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a</a:t>
            </a:r>
            <a:endParaRPr lang="en-US"/>
          </a:p>
        </p:txBody>
      </p:sp>
      <p:sp>
        <p:nvSpPr>
          <p:cNvPr id="324798" name="Rectangle 3262"/>
          <p:cNvSpPr>
            <a:spLocks noChangeArrowheads="1"/>
          </p:cNvSpPr>
          <p:nvPr/>
        </p:nvSpPr>
        <p:spPr bwMode="auto">
          <a:xfrm>
            <a:off x="6127750" y="432276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t</a:t>
            </a:r>
            <a:endParaRPr lang="en-US"/>
          </a:p>
        </p:txBody>
      </p:sp>
      <p:sp>
        <p:nvSpPr>
          <p:cNvPr id="324799" name="Rectangle 3263"/>
          <p:cNvSpPr>
            <a:spLocks noChangeArrowheads="1"/>
          </p:cNvSpPr>
          <p:nvPr/>
        </p:nvSpPr>
        <p:spPr bwMode="auto">
          <a:xfrm>
            <a:off x="6161087" y="43227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a</a:t>
            </a:r>
            <a:endParaRPr lang="en-US"/>
          </a:p>
        </p:txBody>
      </p:sp>
      <p:sp>
        <p:nvSpPr>
          <p:cNvPr id="324800" name="Rectangle 3264"/>
          <p:cNvSpPr>
            <a:spLocks noChangeArrowheads="1"/>
          </p:cNvSpPr>
          <p:nvPr/>
        </p:nvSpPr>
        <p:spPr bwMode="auto">
          <a:xfrm>
            <a:off x="6232525" y="4322763"/>
            <a:ext cx="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324801" name="Rectangle 3265"/>
          <p:cNvSpPr>
            <a:spLocks noChangeArrowheads="1"/>
          </p:cNvSpPr>
          <p:nvPr/>
        </p:nvSpPr>
        <p:spPr bwMode="auto">
          <a:xfrm>
            <a:off x="5908675" y="44704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a</a:t>
            </a:r>
            <a:endParaRPr lang="en-US"/>
          </a:p>
        </p:txBody>
      </p:sp>
      <p:sp>
        <p:nvSpPr>
          <p:cNvPr id="324802" name="Rectangle 3266"/>
          <p:cNvSpPr>
            <a:spLocks noChangeArrowheads="1"/>
          </p:cNvSpPr>
          <p:nvPr/>
        </p:nvSpPr>
        <p:spPr bwMode="auto">
          <a:xfrm>
            <a:off x="5975350" y="4470400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c</a:t>
            </a:r>
            <a:endParaRPr lang="en-US"/>
          </a:p>
        </p:txBody>
      </p:sp>
      <p:sp>
        <p:nvSpPr>
          <p:cNvPr id="324803" name="Rectangle 3267"/>
          <p:cNvSpPr>
            <a:spLocks noChangeArrowheads="1"/>
          </p:cNvSpPr>
          <p:nvPr/>
        </p:nvSpPr>
        <p:spPr bwMode="auto">
          <a:xfrm>
            <a:off x="6038850" y="4470400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c</a:t>
            </a:r>
            <a:endParaRPr lang="en-US"/>
          </a:p>
        </p:txBody>
      </p:sp>
      <p:sp>
        <p:nvSpPr>
          <p:cNvPr id="324804" name="Rectangle 3268"/>
          <p:cNvSpPr>
            <a:spLocks noChangeArrowheads="1"/>
          </p:cNvSpPr>
          <p:nvPr/>
        </p:nvSpPr>
        <p:spPr bwMode="auto">
          <a:xfrm>
            <a:off x="6102350" y="44704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e</a:t>
            </a:r>
            <a:endParaRPr lang="en-US"/>
          </a:p>
        </p:txBody>
      </p:sp>
      <p:sp>
        <p:nvSpPr>
          <p:cNvPr id="324805" name="Rectangle 3269"/>
          <p:cNvSpPr>
            <a:spLocks noChangeArrowheads="1"/>
          </p:cNvSpPr>
          <p:nvPr/>
        </p:nvSpPr>
        <p:spPr bwMode="auto">
          <a:xfrm>
            <a:off x="6169025" y="4470400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s</a:t>
            </a:r>
            <a:endParaRPr lang="en-US"/>
          </a:p>
        </p:txBody>
      </p:sp>
      <p:sp>
        <p:nvSpPr>
          <p:cNvPr id="324806" name="Rectangle 3270"/>
          <p:cNvSpPr>
            <a:spLocks noChangeArrowheads="1"/>
          </p:cNvSpPr>
          <p:nvPr/>
        </p:nvSpPr>
        <p:spPr bwMode="auto">
          <a:xfrm>
            <a:off x="6227762" y="4470400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s</a:t>
            </a:r>
            <a:endParaRPr lang="en-US"/>
          </a:p>
        </p:txBody>
      </p:sp>
      <p:sp>
        <p:nvSpPr>
          <p:cNvPr id="324807" name="Freeform 3271"/>
          <p:cNvSpPr>
            <a:spLocks/>
          </p:cNvSpPr>
          <p:nvPr/>
        </p:nvSpPr>
        <p:spPr bwMode="auto">
          <a:xfrm>
            <a:off x="5781675" y="4260850"/>
            <a:ext cx="631825" cy="420688"/>
          </a:xfrm>
          <a:custGeom>
            <a:avLst/>
            <a:gdLst/>
            <a:ahLst/>
            <a:cxnLst>
              <a:cxn ang="0">
                <a:pos x="398" y="263"/>
              </a:cxn>
              <a:cxn ang="0">
                <a:pos x="398" y="0"/>
              </a:cxn>
              <a:cxn ang="0">
                <a:pos x="0" y="0"/>
              </a:cxn>
              <a:cxn ang="0">
                <a:pos x="0" y="265"/>
              </a:cxn>
              <a:cxn ang="0">
                <a:pos x="398" y="265"/>
              </a:cxn>
              <a:cxn ang="0">
                <a:pos x="398" y="265"/>
              </a:cxn>
            </a:cxnLst>
            <a:rect l="0" t="0" r="r" b="b"/>
            <a:pathLst>
              <a:path w="398" h="265">
                <a:moveTo>
                  <a:pt x="398" y="263"/>
                </a:moveTo>
                <a:lnTo>
                  <a:pt x="398" y="0"/>
                </a:lnTo>
                <a:lnTo>
                  <a:pt x="0" y="0"/>
                </a:lnTo>
                <a:lnTo>
                  <a:pt x="0" y="265"/>
                </a:lnTo>
                <a:lnTo>
                  <a:pt x="398" y="265"/>
                </a:lnTo>
                <a:lnTo>
                  <a:pt x="398" y="265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4808" name="Rectangle 3272"/>
          <p:cNvSpPr>
            <a:spLocks noChangeArrowheads="1"/>
          </p:cNvSpPr>
          <p:nvPr/>
        </p:nvSpPr>
        <p:spPr bwMode="auto">
          <a:xfrm>
            <a:off x="6469062" y="4394200"/>
            <a:ext cx="92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R</a:t>
            </a:r>
            <a:endParaRPr lang="en-US"/>
          </a:p>
        </p:txBody>
      </p:sp>
      <p:sp>
        <p:nvSpPr>
          <p:cNvPr id="324809" name="Rectangle 3273"/>
          <p:cNvSpPr>
            <a:spLocks noChangeArrowheads="1"/>
          </p:cNvSpPr>
          <p:nvPr/>
        </p:nvSpPr>
        <p:spPr bwMode="auto">
          <a:xfrm>
            <a:off x="6556375" y="43942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e</a:t>
            </a:r>
            <a:endParaRPr lang="en-US"/>
          </a:p>
        </p:txBody>
      </p:sp>
      <p:sp>
        <p:nvSpPr>
          <p:cNvPr id="324810" name="Rectangle 3274"/>
          <p:cNvSpPr>
            <a:spLocks noChangeArrowheads="1"/>
          </p:cNvSpPr>
          <p:nvPr/>
        </p:nvSpPr>
        <p:spPr bwMode="auto">
          <a:xfrm>
            <a:off x="6629400" y="43942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charset="0"/>
              </a:rPr>
              <a:t>g</a:t>
            </a:r>
            <a:endParaRPr lang="en-US"/>
          </a:p>
        </p:txBody>
      </p:sp>
      <p:sp>
        <p:nvSpPr>
          <p:cNvPr id="324811" name="Freeform 3275"/>
          <p:cNvSpPr>
            <a:spLocks/>
          </p:cNvSpPr>
          <p:nvPr/>
        </p:nvSpPr>
        <p:spPr bwMode="auto">
          <a:xfrm>
            <a:off x="6413500" y="4260850"/>
            <a:ext cx="315912" cy="420688"/>
          </a:xfrm>
          <a:custGeom>
            <a:avLst/>
            <a:gdLst/>
            <a:ahLst/>
            <a:cxnLst>
              <a:cxn ang="0">
                <a:pos x="199" y="263"/>
              </a:cxn>
              <a:cxn ang="0">
                <a:pos x="199" y="0"/>
              </a:cxn>
              <a:cxn ang="0">
                <a:pos x="0" y="0"/>
              </a:cxn>
              <a:cxn ang="0">
                <a:pos x="0" y="265"/>
              </a:cxn>
              <a:cxn ang="0">
                <a:pos x="199" y="265"/>
              </a:cxn>
              <a:cxn ang="0">
                <a:pos x="199" y="265"/>
              </a:cxn>
            </a:cxnLst>
            <a:rect l="0" t="0" r="r" b="b"/>
            <a:pathLst>
              <a:path w="199" h="265">
                <a:moveTo>
                  <a:pt x="199" y="263"/>
                </a:moveTo>
                <a:lnTo>
                  <a:pt x="199" y="0"/>
                </a:lnTo>
                <a:lnTo>
                  <a:pt x="0" y="0"/>
                </a:lnTo>
                <a:lnTo>
                  <a:pt x="0" y="265"/>
                </a:lnTo>
                <a:lnTo>
                  <a:pt x="199" y="265"/>
                </a:lnTo>
                <a:lnTo>
                  <a:pt x="199" y="265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4812" name="Line 3276"/>
          <p:cNvSpPr>
            <a:spLocks noChangeShapeType="1"/>
          </p:cNvSpPr>
          <p:nvPr/>
        </p:nvSpPr>
        <p:spPr bwMode="auto">
          <a:xfrm flipH="1">
            <a:off x="3948112" y="4783138"/>
            <a:ext cx="517525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4813" name="Freeform 3277"/>
          <p:cNvSpPr>
            <a:spLocks/>
          </p:cNvSpPr>
          <p:nvPr/>
        </p:nvSpPr>
        <p:spPr bwMode="auto">
          <a:xfrm>
            <a:off x="3897312" y="4749800"/>
            <a:ext cx="66675" cy="71438"/>
          </a:xfrm>
          <a:custGeom>
            <a:avLst/>
            <a:gdLst/>
            <a:ahLst/>
            <a:cxnLst>
              <a:cxn ang="0">
                <a:pos x="42" y="45"/>
              </a:cxn>
              <a:cxn ang="0">
                <a:pos x="42" y="0"/>
              </a:cxn>
              <a:cxn ang="0">
                <a:pos x="0" y="24"/>
              </a:cxn>
              <a:cxn ang="0">
                <a:pos x="42" y="45"/>
              </a:cxn>
              <a:cxn ang="0">
                <a:pos x="42" y="45"/>
              </a:cxn>
            </a:cxnLst>
            <a:rect l="0" t="0" r="r" b="b"/>
            <a:pathLst>
              <a:path w="42" h="45">
                <a:moveTo>
                  <a:pt x="42" y="45"/>
                </a:moveTo>
                <a:lnTo>
                  <a:pt x="42" y="0"/>
                </a:lnTo>
                <a:lnTo>
                  <a:pt x="0" y="24"/>
                </a:lnTo>
                <a:lnTo>
                  <a:pt x="42" y="45"/>
                </a:lnTo>
                <a:lnTo>
                  <a:pt x="42" y="4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4814" name="Rectangle 3278"/>
          <p:cNvSpPr>
            <a:spLocks noChangeArrowheads="1"/>
          </p:cNvSpPr>
          <p:nvPr/>
        </p:nvSpPr>
        <p:spPr bwMode="auto">
          <a:xfrm>
            <a:off x="4083050" y="4821238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2</a:t>
            </a:r>
            <a:endParaRPr lang="en-US"/>
          </a:p>
        </p:txBody>
      </p:sp>
      <p:sp>
        <p:nvSpPr>
          <p:cNvPr id="324815" name="Rectangle 3279"/>
          <p:cNvSpPr>
            <a:spLocks noChangeArrowheads="1"/>
          </p:cNvSpPr>
          <p:nvPr/>
        </p:nvSpPr>
        <p:spPr bwMode="auto">
          <a:xfrm>
            <a:off x="4162425" y="4821238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n</a:t>
            </a:r>
            <a:endParaRPr lang="en-US"/>
          </a:p>
        </p:txBody>
      </p:sp>
      <p:sp>
        <p:nvSpPr>
          <p:cNvPr id="324816" name="Rectangle 3280"/>
          <p:cNvSpPr>
            <a:spLocks noChangeArrowheads="1"/>
          </p:cNvSpPr>
          <p:nvPr/>
        </p:nvSpPr>
        <p:spPr bwMode="auto">
          <a:xfrm>
            <a:off x="4238625" y="4821238"/>
            <a:ext cx="698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s</a:t>
            </a:r>
            <a:endParaRPr lang="en-US"/>
          </a:p>
        </p:txBody>
      </p:sp>
      <p:sp>
        <p:nvSpPr>
          <p:cNvPr id="324818" name="Line 3282"/>
          <p:cNvSpPr>
            <a:spLocks noChangeShapeType="1"/>
          </p:cNvSpPr>
          <p:nvPr/>
        </p:nvSpPr>
        <p:spPr bwMode="auto">
          <a:xfrm flipV="1">
            <a:off x="2641600" y="3155950"/>
            <a:ext cx="1587" cy="682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4819" name="Rectangle 3283"/>
          <p:cNvSpPr>
            <a:spLocks noChangeArrowheads="1"/>
          </p:cNvSpPr>
          <p:nvPr/>
        </p:nvSpPr>
        <p:spPr bwMode="auto">
          <a:xfrm>
            <a:off x="2598737" y="2954338"/>
            <a:ext cx="13970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2</a:t>
            </a:r>
            <a:endParaRPr lang="en-US"/>
          </a:p>
        </p:txBody>
      </p:sp>
      <p:sp>
        <p:nvSpPr>
          <p:cNvPr id="324820" name="Line 3284"/>
          <p:cNvSpPr>
            <a:spLocks noChangeShapeType="1"/>
          </p:cNvSpPr>
          <p:nvPr/>
        </p:nvSpPr>
        <p:spPr bwMode="auto">
          <a:xfrm flipV="1">
            <a:off x="3273425" y="3155950"/>
            <a:ext cx="1587" cy="682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4821" name="Rectangle 3285"/>
          <p:cNvSpPr>
            <a:spLocks noChangeArrowheads="1"/>
          </p:cNvSpPr>
          <p:nvPr/>
        </p:nvSpPr>
        <p:spPr bwMode="auto">
          <a:xfrm>
            <a:off x="3230562" y="2954338"/>
            <a:ext cx="13970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4</a:t>
            </a:r>
            <a:endParaRPr lang="en-US"/>
          </a:p>
        </p:txBody>
      </p:sp>
      <p:sp>
        <p:nvSpPr>
          <p:cNvPr id="324822" name="Line 3286"/>
          <p:cNvSpPr>
            <a:spLocks noChangeShapeType="1"/>
          </p:cNvSpPr>
          <p:nvPr/>
        </p:nvSpPr>
        <p:spPr bwMode="auto">
          <a:xfrm flipV="1">
            <a:off x="3905250" y="3155950"/>
            <a:ext cx="1587" cy="682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4823" name="Rectangle 3287"/>
          <p:cNvSpPr>
            <a:spLocks noChangeArrowheads="1"/>
          </p:cNvSpPr>
          <p:nvPr/>
        </p:nvSpPr>
        <p:spPr bwMode="auto">
          <a:xfrm>
            <a:off x="3863975" y="2954338"/>
            <a:ext cx="13970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6</a:t>
            </a:r>
            <a:endParaRPr lang="en-US"/>
          </a:p>
        </p:txBody>
      </p:sp>
      <p:sp>
        <p:nvSpPr>
          <p:cNvPr id="324824" name="Line 3288"/>
          <p:cNvSpPr>
            <a:spLocks noChangeShapeType="1"/>
          </p:cNvSpPr>
          <p:nvPr/>
        </p:nvSpPr>
        <p:spPr bwMode="auto">
          <a:xfrm flipV="1">
            <a:off x="4538662" y="3155950"/>
            <a:ext cx="1588" cy="682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4825" name="Rectangle 3289"/>
          <p:cNvSpPr>
            <a:spLocks noChangeArrowheads="1"/>
          </p:cNvSpPr>
          <p:nvPr/>
        </p:nvSpPr>
        <p:spPr bwMode="auto">
          <a:xfrm>
            <a:off x="4495800" y="2954338"/>
            <a:ext cx="13970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8</a:t>
            </a:r>
            <a:endParaRPr lang="en-US"/>
          </a:p>
        </p:txBody>
      </p:sp>
      <p:sp>
        <p:nvSpPr>
          <p:cNvPr id="324826" name="Rectangle 3290"/>
          <p:cNvSpPr>
            <a:spLocks noChangeArrowheads="1"/>
          </p:cNvSpPr>
          <p:nvPr/>
        </p:nvSpPr>
        <p:spPr bwMode="auto">
          <a:xfrm>
            <a:off x="5086350" y="2954338"/>
            <a:ext cx="13970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1</a:t>
            </a:r>
            <a:endParaRPr lang="en-US"/>
          </a:p>
        </p:txBody>
      </p:sp>
      <p:sp>
        <p:nvSpPr>
          <p:cNvPr id="324827" name="Rectangle 3291"/>
          <p:cNvSpPr>
            <a:spLocks noChangeArrowheads="1"/>
          </p:cNvSpPr>
          <p:nvPr/>
        </p:nvSpPr>
        <p:spPr bwMode="auto">
          <a:xfrm>
            <a:off x="5162550" y="2954338"/>
            <a:ext cx="13970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0</a:t>
            </a:r>
            <a:endParaRPr lang="en-US"/>
          </a:p>
        </p:txBody>
      </p:sp>
      <p:sp>
        <p:nvSpPr>
          <p:cNvPr id="324828" name="Line 3292"/>
          <p:cNvSpPr>
            <a:spLocks noChangeShapeType="1"/>
          </p:cNvSpPr>
          <p:nvPr/>
        </p:nvSpPr>
        <p:spPr bwMode="auto">
          <a:xfrm flipV="1">
            <a:off x="5170487" y="3155950"/>
            <a:ext cx="1588" cy="682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4829" name="Line 3293"/>
          <p:cNvSpPr>
            <a:spLocks noChangeShapeType="1"/>
          </p:cNvSpPr>
          <p:nvPr/>
        </p:nvSpPr>
        <p:spPr bwMode="auto">
          <a:xfrm flipV="1">
            <a:off x="5802312" y="3155950"/>
            <a:ext cx="1588" cy="682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4830" name="Line 3294"/>
          <p:cNvSpPr>
            <a:spLocks noChangeShapeType="1"/>
          </p:cNvSpPr>
          <p:nvPr/>
        </p:nvSpPr>
        <p:spPr bwMode="auto">
          <a:xfrm flipV="1">
            <a:off x="6434137" y="3155950"/>
            <a:ext cx="1588" cy="682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4831" name="Line 3295"/>
          <p:cNvSpPr>
            <a:spLocks noChangeShapeType="1"/>
          </p:cNvSpPr>
          <p:nvPr/>
        </p:nvSpPr>
        <p:spPr bwMode="auto">
          <a:xfrm flipV="1">
            <a:off x="6426200" y="3155950"/>
            <a:ext cx="4762" cy="682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4832" name="Line 3296"/>
          <p:cNvSpPr>
            <a:spLocks noChangeShapeType="1"/>
          </p:cNvSpPr>
          <p:nvPr/>
        </p:nvSpPr>
        <p:spPr bwMode="auto">
          <a:xfrm flipV="1">
            <a:off x="7058025" y="3155950"/>
            <a:ext cx="4762" cy="682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4833" name="Rectangle 3297"/>
          <p:cNvSpPr>
            <a:spLocks noChangeArrowheads="1"/>
          </p:cNvSpPr>
          <p:nvPr/>
        </p:nvSpPr>
        <p:spPr bwMode="auto">
          <a:xfrm>
            <a:off x="5718175" y="2954338"/>
            <a:ext cx="13970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1</a:t>
            </a:r>
            <a:endParaRPr lang="en-US"/>
          </a:p>
        </p:txBody>
      </p:sp>
      <p:sp>
        <p:nvSpPr>
          <p:cNvPr id="324834" name="Rectangle 3298"/>
          <p:cNvSpPr>
            <a:spLocks noChangeArrowheads="1"/>
          </p:cNvSpPr>
          <p:nvPr/>
        </p:nvSpPr>
        <p:spPr bwMode="auto">
          <a:xfrm>
            <a:off x="5794375" y="2954338"/>
            <a:ext cx="13970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2</a:t>
            </a:r>
            <a:endParaRPr lang="en-US"/>
          </a:p>
        </p:txBody>
      </p:sp>
      <p:sp>
        <p:nvSpPr>
          <p:cNvPr id="324835" name="Rectangle 3299"/>
          <p:cNvSpPr>
            <a:spLocks noChangeArrowheads="1"/>
          </p:cNvSpPr>
          <p:nvPr/>
        </p:nvSpPr>
        <p:spPr bwMode="auto">
          <a:xfrm>
            <a:off x="6337300" y="2949575"/>
            <a:ext cx="139700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1</a:t>
            </a:r>
            <a:endParaRPr lang="en-US"/>
          </a:p>
        </p:txBody>
      </p:sp>
      <p:sp>
        <p:nvSpPr>
          <p:cNvPr id="324836" name="Rectangle 3300"/>
          <p:cNvSpPr>
            <a:spLocks noChangeArrowheads="1"/>
          </p:cNvSpPr>
          <p:nvPr/>
        </p:nvSpPr>
        <p:spPr bwMode="auto">
          <a:xfrm>
            <a:off x="6418262" y="2949575"/>
            <a:ext cx="139700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4</a:t>
            </a:r>
            <a:endParaRPr lang="en-US"/>
          </a:p>
        </p:txBody>
      </p:sp>
      <p:sp>
        <p:nvSpPr>
          <p:cNvPr id="324837" name="Rectangle 3301"/>
          <p:cNvSpPr>
            <a:spLocks noChangeArrowheads="1"/>
          </p:cNvSpPr>
          <p:nvPr/>
        </p:nvSpPr>
        <p:spPr bwMode="auto">
          <a:xfrm>
            <a:off x="6940550" y="2949575"/>
            <a:ext cx="139700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1</a:t>
            </a:r>
            <a:endParaRPr lang="en-US"/>
          </a:p>
        </p:txBody>
      </p:sp>
      <p:sp>
        <p:nvSpPr>
          <p:cNvPr id="324838" name="Rectangle 3302"/>
          <p:cNvSpPr>
            <a:spLocks noChangeArrowheads="1"/>
          </p:cNvSpPr>
          <p:nvPr/>
        </p:nvSpPr>
        <p:spPr bwMode="auto">
          <a:xfrm>
            <a:off x="7021512" y="2949575"/>
            <a:ext cx="139700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6</a:t>
            </a:r>
            <a:endParaRPr lang="en-US"/>
          </a:p>
        </p:txBody>
      </p:sp>
      <p:sp>
        <p:nvSpPr>
          <p:cNvPr id="324840" name="Rectangle 3304"/>
          <p:cNvSpPr>
            <a:spLocks noChangeArrowheads="1"/>
          </p:cNvSpPr>
          <p:nvPr/>
        </p:nvSpPr>
        <p:spPr bwMode="auto">
          <a:xfrm>
            <a:off x="3421062" y="4500563"/>
            <a:ext cx="257175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324841" name="Rectangle 3305"/>
          <p:cNvSpPr>
            <a:spLocks noChangeArrowheads="1"/>
          </p:cNvSpPr>
          <p:nvPr/>
        </p:nvSpPr>
        <p:spPr bwMode="auto">
          <a:xfrm>
            <a:off x="609600" y="2755900"/>
            <a:ext cx="15557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P</a:t>
            </a:r>
            <a:endParaRPr lang="en-US"/>
          </a:p>
        </p:txBody>
      </p:sp>
      <p:sp>
        <p:nvSpPr>
          <p:cNvPr id="324842" name="Rectangle 3306"/>
          <p:cNvSpPr>
            <a:spLocks noChangeArrowheads="1"/>
          </p:cNvSpPr>
          <p:nvPr/>
        </p:nvSpPr>
        <p:spPr bwMode="auto">
          <a:xfrm>
            <a:off x="706437" y="2755900"/>
            <a:ext cx="109538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r</a:t>
            </a:r>
            <a:endParaRPr lang="en-US"/>
          </a:p>
        </p:txBody>
      </p:sp>
      <p:sp>
        <p:nvSpPr>
          <p:cNvPr id="324843" name="Rectangle 3307"/>
          <p:cNvSpPr>
            <a:spLocks noChangeArrowheads="1"/>
          </p:cNvSpPr>
          <p:nvPr/>
        </p:nvSpPr>
        <p:spPr bwMode="auto">
          <a:xfrm>
            <a:off x="752475" y="2755900"/>
            <a:ext cx="134937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o</a:t>
            </a:r>
            <a:endParaRPr lang="en-US"/>
          </a:p>
        </p:txBody>
      </p:sp>
      <p:sp>
        <p:nvSpPr>
          <p:cNvPr id="324844" name="Rectangle 3308"/>
          <p:cNvSpPr>
            <a:spLocks noChangeArrowheads="1"/>
          </p:cNvSpPr>
          <p:nvPr/>
        </p:nvSpPr>
        <p:spPr bwMode="auto">
          <a:xfrm>
            <a:off x="828675" y="2755900"/>
            <a:ext cx="139700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g</a:t>
            </a:r>
            <a:endParaRPr lang="en-US"/>
          </a:p>
        </p:txBody>
      </p:sp>
      <p:sp>
        <p:nvSpPr>
          <p:cNvPr id="324845" name="Rectangle 3309"/>
          <p:cNvSpPr>
            <a:spLocks noChangeArrowheads="1"/>
          </p:cNvSpPr>
          <p:nvPr/>
        </p:nvSpPr>
        <p:spPr bwMode="auto">
          <a:xfrm>
            <a:off x="908050" y="2755900"/>
            <a:ext cx="109537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r</a:t>
            </a:r>
            <a:endParaRPr lang="en-US"/>
          </a:p>
        </p:txBody>
      </p:sp>
      <p:sp>
        <p:nvSpPr>
          <p:cNvPr id="324846" name="Rectangle 3310"/>
          <p:cNvSpPr>
            <a:spLocks noChangeArrowheads="1"/>
          </p:cNvSpPr>
          <p:nvPr/>
        </p:nvSpPr>
        <p:spPr bwMode="auto">
          <a:xfrm>
            <a:off x="954087" y="2755900"/>
            <a:ext cx="134938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a</a:t>
            </a:r>
            <a:endParaRPr lang="en-US"/>
          </a:p>
        </p:txBody>
      </p:sp>
      <p:sp>
        <p:nvSpPr>
          <p:cNvPr id="324847" name="Rectangle 3311"/>
          <p:cNvSpPr>
            <a:spLocks noChangeArrowheads="1"/>
          </p:cNvSpPr>
          <p:nvPr/>
        </p:nvSpPr>
        <p:spPr bwMode="auto">
          <a:xfrm>
            <a:off x="1030287" y="2755900"/>
            <a:ext cx="177800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m</a:t>
            </a:r>
            <a:endParaRPr lang="en-US"/>
          </a:p>
        </p:txBody>
      </p:sp>
      <p:sp>
        <p:nvSpPr>
          <p:cNvPr id="324848" name="Rectangle 3312"/>
          <p:cNvSpPr>
            <a:spLocks noChangeArrowheads="1"/>
          </p:cNvSpPr>
          <p:nvPr/>
        </p:nvSpPr>
        <p:spPr bwMode="auto">
          <a:xfrm>
            <a:off x="1149350" y="2755900"/>
            <a:ext cx="16827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324849" name="Rectangle 3313"/>
          <p:cNvSpPr>
            <a:spLocks noChangeArrowheads="1"/>
          </p:cNvSpPr>
          <p:nvPr/>
        </p:nvSpPr>
        <p:spPr bwMode="auto">
          <a:xfrm>
            <a:off x="609600" y="2924175"/>
            <a:ext cx="134937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e</a:t>
            </a:r>
            <a:endParaRPr lang="en-US"/>
          </a:p>
        </p:txBody>
      </p:sp>
      <p:sp>
        <p:nvSpPr>
          <p:cNvPr id="324850" name="Rectangle 3314"/>
          <p:cNvSpPr>
            <a:spLocks noChangeArrowheads="1"/>
          </p:cNvSpPr>
          <p:nvPr/>
        </p:nvSpPr>
        <p:spPr bwMode="auto">
          <a:xfrm>
            <a:off x="688975" y="2924175"/>
            <a:ext cx="127000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x</a:t>
            </a:r>
            <a:endParaRPr lang="en-US"/>
          </a:p>
        </p:txBody>
      </p:sp>
      <p:sp>
        <p:nvSpPr>
          <p:cNvPr id="324851" name="Rectangle 3315"/>
          <p:cNvSpPr>
            <a:spLocks noChangeArrowheads="1"/>
          </p:cNvSpPr>
          <p:nvPr/>
        </p:nvSpPr>
        <p:spPr bwMode="auto">
          <a:xfrm>
            <a:off x="760412" y="2924175"/>
            <a:ext cx="134938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e</a:t>
            </a:r>
            <a:endParaRPr lang="en-US"/>
          </a:p>
        </p:txBody>
      </p:sp>
      <p:sp>
        <p:nvSpPr>
          <p:cNvPr id="324852" name="Rectangle 3316"/>
          <p:cNvSpPr>
            <a:spLocks noChangeArrowheads="1"/>
          </p:cNvSpPr>
          <p:nvPr/>
        </p:nvSpPr>
        <p:spPr bwMode="auto">
          <a:xfrm>
            <a:off x="836612" y="2924175"/>
            <a:ext cx="134938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c</a:t>
            </a:r>
            <a:endParaRPr lang="en-US"/>
          </a:p>
        </p:txBody>
      </p:sp>
      <p:sp>
        <p:nvSpPr>
          <p:cNvPr id="324853" name="Rectangle 3317"/>
          <p:cNvSpPr>
            <a:spLocks noChangeArrowheads="1"/>
          </p:cNvSpPr>
          <p:nvPr/>
        </p:nvSpPr>
        <p:spPr bwMode="auto">
          <a:xfrm>
            <a:off x="908050" y="2924175"/>
            <a:ext cx="139700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u</a:t>
            </a:r>
            <a:endParaRPr lang="en-US"/>
          </a:p>
        </p:txBody>
      </p:sp>
      <p:sp>
        <p:nvSpPr>
          <p:cNvPr id="324854" name="Rectangle 3318"/>
          <p:cNvSpPr>
            <a:spLocks noChangeArrowheads="1"/>
          </p:cNvSpPr>
          <p:nvPr/>
        </p:nvSpPr>
        <p:spPr bwMode="auto">
          <a:xfrm>
            <a:off x="984250" y="2924175"/>
            <a:ext cx="101600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t</a:t>
            </a:r>
            <a:endParaRPr lang="en-US"/>
          </a:p>
        </p:txBody>
      </p:sp>
      <p:sp>
        <p:nvSpPr>
          <p:cNvPr id="324855" name="Rectangle 3319"/>
          <p:cNvSpPr>
            <a:spLocks noChangeArrowheads="1"/>
          </p:cNvSpPr>
          <p:nvPr/>
        </p:nvSpPr>
        <p:spPr bwMode="auto">
          <a:xfrm>
            <a:off x="1027112" y="2924175"/>
            <a:ext cx="9207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i</a:t>
            </a:r>
            <a:endParaRPr lang="en-US"/>
          </a:p>
        </p:txBody>
      </p:sp>
      <p:sp>
        <p:nvSpPr>
          <p:cNvPr id="324856" name="Rectangle 3320"/>
          <p:cNvSpPr>
            <a:spLocks noChangeArrowheads="1"/>
          </p:cNvSpPr>
          <p:nvPr/>
        </p:nvSpPr>
        <p:spPr bwMode="auto">
          <a:xfrm>
            <a:off x="1055687" y="2924175"/>
            <a:ext cx="134938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o</a:t>
            </a:r>
            <a:endParaRPr lang="en-US"/>
          </a:p>
        </p:txBody>
      </p:sp>
      <p:sp>
        <p:nvSpPr>
          <p:cNvPr id="324857" name="Rectangle 3321"/>
          <p:cNvSpPr>
            <a:spLocks noChangeArrowheads="1"/>
          </p:cNvSpPr>
          <p:nvPr/>
        </p:nvSpPr>
        <p:spPr bwMode="auto">
          <a:xfrm>
            <a:off x="1136650" y="2924175"/>
            <a:ext cx="139700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n</a:t>
            </a:r>
            <a:endParaRPr lang="en-US"/>
          </a:p>
        </p:txBody>
      </p:sp>
      <p:sp>
        <p:nvSpPr>
          <p:cNvPr id="324858" name="Rectangle 3322"/>
          <p:cNvSpPr>
            <a:spLocks noChangeArrowheads="1"/>
          </p:cNvSpPr>
          <p:nvPr/>
        </p:nvSpPr>
        <p:spPr bwMode="auto">
          <a:xfrm>
            <a:off x="1211262" y="2924175"/>
            <a:ext cx="16827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324859" name="Rectangle 3323"/>
          <p:cNvSpPr>
            <a:spLocks noChangeArrowheads="1"/>
          </p:cNvSpPr>
          <p:nvPr/>
        </p:nvSpPr>
        <p:spPr bwMode="auto">
          <a:xfrm>
            <a:off x="609600" y="3089275"/>
            <a:ext cx="134937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o</a:t>
            </a:r>
            <a:endParaRPr lang="en-US"/>
          </a:p>
        </p:txBody>
      </p:sp>
      <p:sp>
        <p:nvSpPr>
          <p:cNvPr id="324860" name="Rectangle 3324"/>
          <p:cNvSpPr>
            <a:spLocks noChangeArrowheads="1"/>
          </p:cNvSpPr>
          <p:nvPr/>
        </p:nvSpPr>
        <p:spPr bwMode="auto">
          <a:xfrm>
            <a:off x="688975" y="3089275"/>
            <a:ext cx="109537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r</a:t>
            </a:r>
            <a:endParaRPr lang="en-US"/>
          </a:p>
        </p:txBody>
      </p:sp>
      <p:sp>
        <p:nvSpPr>
          <p:cNvPr id="324861" name="Rectangle 3325"/>
          <p:cNvSpPr>
            <a:spLocks noChangeArrowheads="1"/>
          </p:cNvSpPr>
          <p:nvPr/>
        </p:nvSpPr>
        <p:spPr bwMode="auto">
          <a:xfrm>
            <a:off x="735012" y="3089275"/>
            <a:ext cx="139700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d</a:t>
            </a:r>
            <a:endParaRPr lang="en-US"/>
          </a:p>
        </p:txBody>
      </p:sp>
      <p:sp>
        <p:nvSpPr>
          <p:cNvPr id="324862" name="Rectangle 3326"/>
          <p:cNvSpPr>
            <a:spLocks noChangeArrowheads="1"/>
          </p:cNvSpPr>
          <p:nvPr/>
        </p:nvSpPr>
        <p:spPr bwMode="auto">
          <a:xfrm>
            <a:off x="815975" y="3089275"/>
            <a:ext cx="134937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e</a:t>
            </a:r>
            <a:endParaRPr lang="en-US"/>
          </a:p>
        </p:txBody>
      </p:sp>
      <p:sp>
        <p:nvSpPr>
          <p:cNvPr id="324863" name="Rectangle 3327"/>
          <p:cNvSpPr>
            <a:spLocks noChangeArrowheads="1"/>
          </p:cNvSpPr>
          <p:nvPr/>
        </p:nvSpPr>
        <p:spPr bwMode="auto">
          <a:xfrm>
            <a:off x="892175" y="3089275"/>
            <a:ext cx="109537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r</a:t>
            </a:r>
            <a:endParaRPr lang="en-US"/>
          </a:p>
        </p:txBody>
      </p:sp>
      <p:sp>
        <p:nvSpPr>
          <p:cNvPr id="324864" name="Rectangle 3328"/>
          <p:cNvSpPr>
            <a:spLocks noChangeArrowheads="1"/>
          </p:cNvSpPr>
          <p:nvPr/>
        </p:nvSpPr>
        <p:spPr bwMode="auto">
          <a:xfrm>
            <a:off x="938212" y="3089275"/>
            <a:ext cx="16827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324865" name="Rectangle 3329"/>
          <p:cNvSpPr>
            <a:spLocks noChangeArrowheads="1"/>
          </p:cNvSpPr>
          <p:nvPr/>
        </p:nvSpPr>
        <p:spPr bwMode="auto">
          <a:xfrm>
            <a:off x="609600" y="3257550"/>
            <a:ext cx="109537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(</a:t>
            </a:r>
            <a:endParaRPr lang="en-US"/>
          </a:p>
        </p:txBody>
      </p:sp>
      <p:sp>
        <p:nvSpPr>
          <p:cNvPr id="324866" name="Rectangle 3330"/>
          <p:cNvSpPr>
            <a:spLocks noChangeArrowheads="1"/>
          </p:cNvSpPr>
          <p:nvPr/>
        </p:nvSpPr>
        <p:spPr bwMode="auto">
          <a:xfrm>
            <a:off x="660400" y="3257550"/>
            <a:ext cx="9207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i</a:t>
            </a:r>
            <a:endParaRPr lang="en-US"/>
          </a:p>
        </p:txBody>
      </p:sp>
      <p:sp>
        <p:nvSpPr>
          <p:cNvPr id="324867" name="Rectangle 3331"/>
          <p:cNvSpPr>
            <a:spLocks noChangeArrowheads="1"/>
          </p:cNvSpPr>
          <p:nvPr/>
        </p:nvSpPr>
        <p:spPr bwMode="auto">
          <a:xfrm>
            <a:off x="688975" y="3257550"/>
            <a:ext cx="139700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n</a:t>
            </a:r>
            <a:endParaRPr lang="en-US"/>
          </a:p>
        </p:txBody>
      </p:sp>
      <p:sp>
        <p:nvSpPr>
          <p:cNvPr id="324868" name="Rectangle 3332"/>
          <p:cNvSpPr>
            <a:spLocks noChangeArrowheads="1"/>
          </p:cNvSpPr>
          <p:nvPr/>
        </p:nvSpPr>
        <p:spPr bwMode="auto">
          <a:xfrm>
            <a:off x="769937" y="3257550"/>
            <a:ext cx="101600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 </a:t>
            </a:r>
            <a:endParaRPr lang="en-US"/>
          </a:p>
        </p:txBody>
      </p:sp>
      <p:sp>
        <p:nvSpPr>
          <p:cNvPr id="324869" name="Rectangle 3333"/>
          <p:cNvSpPr>
            <a:spLocks noChangeArrowheads="1"/>
          </p:cNvSpPr>
          <p:nvPr/>
        </p:nvSpPr>
        <p:spPr bwMode="auto">
          <a:xfrm>
            <a:off x="806450" y="3257550"/>
            <a:ext cx="9207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i</a:t>
            </a:r>
            <a:endParaRPr lang="en-US"/>
          </a:p>
        </p:txBody>
      </p:sp>
      <p:sp>
        <p:nvSpPr>
          <p:cNvPr id="324870" name="Rectangle 3334"/>
          <p:cNvSpPr>
            <a:spLocks noChangeArrowheads="1"/>
          </p:cNvSpPr>
          <p:nvPr/>
        </p:nvSpPr>
        <p:spPr bwMode="auto">
          <a:xfrm>
            <a:off x="836612" y="3257550"/>
            <a:ext cx="139700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n</a:t>
            </a:r>
            <a:endParaRPr lang="en-US"/>
          </a:p>
        </p:txBody>
      </p:sp>
      <p:sp>
        <p:nvSpPr>
          <p:cNvPr id="324871" name="Rectangle 3335"/>
          <p:cNvSpPr>
            <a:spLocks noChangeArrowheads="1"/>
          </p:cNvSpPr>
          <p:nvPr/>
        </p:nvSpPr>
        <p:spPr bwMode="auto">
          <a:xfrm>
            <a:off x="917575" y="3257550"/>
            <a:ext cx="134937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s</a:t>
            </a:r>
            <a:endParaRPr lang="en-US"/>
          </a:p>
        </p:txBody>
      </p:sp>
      <p:sp>
        <p:nvSpPr>
          <p:cNvPr id="324872" name="Rectangle 3336"/>
          <p:cNvSpPr>
            <a:spLocks noChangeArrowheads="1"/>
          </p:cNvSpPr>
          <p:nvPr/>
        </p:nvSpPr>
        <p:spPr bwMode="auto">
          <a:xfrm>
            <a:off x="984250" y="3257550"/>
            <a:ext cx="101600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t</a:t>
            </a:r>
            <a:endParaRPr lang="en-US"/>
          </a:p>
        </p:txBody>
      </p:sp>
      <p:sp>
        <p:nvSpPr>
          <p:cNvPr id="324873" name="Rectangle 3337"/>
          <p:cNvSpPr>
            <a:spLocks noChangeArrowheads="1"/>
          </p:cNvSpPr>
          <p:nvPr/>
        </p:nvSpPr>
        <p:spPr bwMode="auto">
          <a:xfrm>
            <a:off x="1027112" y="3257550"/>
            <a:ext cx="109538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r</a:t>
            </a:r>
            <a:endParaRPr lang="en-US"/>
          </a:p>
        </p:txBody>
      </p:sp>
      <p:sp>
        <p:nvSpPr>
          <p:cNvPr id="324874" name="Rectangle 3338"/>
          <p:cNvSpPr>
            <a:spLocks noChangeArrowheads="1"/>
          </p:cNvSpPr>
          <p:nvPr/>
        </p:nvSpPr>
        <p:spPr bwMode="auto">
          <a:xfrm>
            <a:off x="1073150" y="3257550"/>
            <a:ext cx="139700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u</a:t>
            </a:r>
            <a:endParaRPr lang="en-US"/>
          </a:p>
        </p:txBody>
      </p:sp>
      <p:sp>
        <p:nvSpPr>
          <p:cNvPr id="324875" name="Rectangle 3339"/>
          <p:cNvSpPr>
            <a:spLocks noChangeArrowheads="1"/>
          </p:cNvSpPr>
          <p:nvPr/>
        </p:nvSpPr>
        <p:spPr bwMode="auto">
          <a:xfrm>
            <a:off x="1149350" y="3257550"/>
            <a:ext cx="134937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c</a:t>
            </a:r>
            <a:endParaRPr lang="en-US"/>
          </a:p>
        </p:txBody>
      </p:sp>
      <p:sp>
        <p:nvSpPr>
          <p:cNvPr id="324876" name="Rectangle 3340"/>
          <p:cNvSpPr>
            <a:spLocks noChangeArrowheads="1"/>
          </p:cNvSpPr>
          <p:nvPr/>
        </p:nvSpPr>
        <p:spPr bwMode="auto">
          <a:xfrm>
            <a:off x="1220787" y="3257550"/>
            <a:ext cx="101600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t</a:t>
            </a:r>
            <a:endParaRPr lang="en-US"/>
          </a:p>
        </p:txBody>
      </p:sp>
      <p:sp>
        <p:nvSpPr>
          <p:cNvPr id="324877" name="Rectangle 3341"/>
          <p:cNvSpPr>
            <a:spLocks noChangeArrowheads="1"/>
          </p:cNvSpPr>
          <p:nvPr/>
        </p:nvSpPr>
        <p:spPr bwMode="auto">
          <a:xfrm>
            <a:off x="1258887" y="3257550"/>
            <a:ext cx="9207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i</a:t>
            </a:r>
            <a:endParaRPr lang="en-US"/>
          </a:p>
        </p:txBody>
      </p:sp>
      <p:sp>
        <p:nvSpPr>
          <p:cNvPr id="324878" name="Rectangle 3342"/>
          <p:cNvSpPr>
            <a:spLocks noChangeArrowheads="1"/>
          </p:cNvSpPr>
          <p:nvPr/>
        </p:nvSpPr>
        <p:spPr bwMode="auto">
          <a:xfrm>
            <a:off x="1292225" y="3257550"/>
            <a:ext cx="134937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o</a:t>
            </a:r>
            <a:endParaRPr lang="en-US"/>
          </a:p>
        </p:txBody>
      </p:sp>
      <p:sp>
        <p:nvSpPr>
          <p:cNvPr id="324879" name="Rectangle 3343"/>
          <p:cNvSpPr>
            <a:spLocks noChangeArrowheads="1"/>
          </p:cNvSpPr>
          <p:nvPr/>
        </p:nvSpPr>
        <p:spPr bwMode="auto">
          <a:xfrm>
            <a:off x="1368425" y="3257550"/>
            <a:ext cx="139700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n</a:t>
            </a:r>
            <a:endParaRPr lang="en-US"/>
          </a:p>
        </p:txBody>
      </p:sp>
      <p:sp>
        <p:nvSpPr>
          <p:cNvPr id="324880" name="Rectangle 3344"/>
          <p:cNvSpPr>
            <a:spLocks noChangeArrowheads="1"/>
          </p:cNvSpPr>
          <p:nvPr/>
        </p:nvSpPr>
        <p:spPr bwMode="auto">
          <a:xfrm>
            <a:off x="1447800" y="3257550"/>
            <a:ext cx="134937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s</a:t>
            </a:r>
            <a:endParaRPr lang="en-US"/>
          </a:p>
        </p:txBody>
      </p:sp>
      <p:sp>
        <p:nvSpPr>
          <p:cNvPr id="324881" name="Rectangle 3345"/>
          <p:cNvSpPr>
            <a:spLocks noChangeArrowheads="1"/>
          </p:cNvSpPr>
          <p:nvPr/>
        </p:nvSpPr>
        <p:spPr bwMode="auto">
          <a:xfrm>
            <a:off x="1516062" y="3257550"/>
            <a:ext cx="109538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)</a:t>
            </a:r>
            <a:endParaRPr lang="en-US"/>
          </a:p>
        </p:txBody>
      </p:sp>
      <p:sp>
        <p:nvSpPr>
          <p:cNvPr id="324613" name="Text Box 3077"/>
          <p:cNvSpPr txBox="1">
            <a:spLocks noChangeArrowheads="1"/>
          </p:cNvSpPr>
          <p:nvPr/>
        </p:nvSpPr>
        <p:spPr bwMode="auto">
          <a:xfrm>
            <a:off x="3195637" y="5149850"/>
            <a:ext cx="149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Pipeline stall</a:t>
            </a:r>
          </a:p>
        </p:txBody>
      </p:sp>
      <p:sp>
        <p:nvSpPr>
          <p:cNvPr id="324616" name="Freeform 3080"/>
          <p:cNvSpPr>
            <a:spLocks/>
          </p:cNvSpPr>
          <p:nvPr/>
        </p:nvSpPr>
        <p:spPr bwMode="auto">
          <a:xfrm>
            <a:off x="3241675" y="4343400"/>
            <a:ext cx="563562" cy="366713"/>
          </a:xfrm>
          <a:custGeom>
            <a:avLst/>
            <a:gdLst/>
            <a:ahLst/>
            <a:cxnLst>
              <a:cxn ang="0">
                <a:pos x="128" y="17"/>
              </a:cxn>
              <a:cxn ang="0">
                <a:pos x="105" y="5"/>
              </a:cxn>
              <a:cxn ang="0">
                <a:pos x="78" y="2"/>
              </a:cxn>
              <a:cxn ang="0">
                <a:pos x="53" y="15"/>
              </a:cxn>
              <a:cxn ang="0">
                <a:pos x="35" y="35"/>
              </a:cxn>
              <a:cxn ang="0">
                <a:pos x="32" y="63"/>
              </a:cxn>
              <a:cxn ang="0">
                <a:pos x="40" y="88"/>
              </a:cxn>
              <a:cxn ang="0">
                <a:pos x="45" y="93"/>
              </a:cxn>
              <a:cxn ang="0">
                <a:pos x="30" y="95"/>
              </a:cxn>
              <a:cxn ang="0">
                <a:pos x="10" y="108"/>
              </a:cxn>
              <a:cxn ang="0">
                <a:pos x="2" y="126"/>
              </a:cxn>
              <a:cxn ang="0">
                <a:pos x="2" y="153"/>
              </a:cxn>
              <a:cxn ang="0">
                <a:pos x="22" y="181"/>
              </a:cxn>
              <a:cxn ang="0">
                <a:pos x="78" y="176"/>
              </a:cxn>
              <a:cxn ang="0">
                <a:pos x="78" y="191"/>
              </a:cxn>
              <a:cxn ang="0">
                <a:pos x="80" y="206"/>
              </a:cxn>
              <a:cxn ang="0">
                <a:pos x="88" y="219"/>
              </a:cxn>
              <a:cxn ang="0">
                <a:pos x="113" y="231"/>
              </a:cxn>
              <a:cxn ang="0">
                <a:pos x="148" y="229"/>
              </a:cxn>
              <a:cxn ang="0">
                <a:pos x="179" y="209"/>
              </a:cxn>
              <a:cxn ang="0">
                <a:pos x="201" y="191"/>
              </a:cxn>
              <a:cxn ang="0">
                <a:pos x="254" y="206"/>
              </a:cxn>
              <a:cxn ang="0">
                <a:pos x="302" y="194"/>
              </a:cxn>
              <a:cxn ang="0">
                <a:pos x="317" y="148"/>
              </a:cxn>
              <a:cxn ang="0">
                <a:pos x="315" y="146"/>
              </a:cxn>
              <a:cxn ang="0">
                <a:pos x="312" y="143"/>
              </a:cxn>
              <a:cxn ang="0">
                <a:pos x="307" y="141"/>
              </a:cxn>
              <a:cxn ang="0">
                <a:pos x="317" y="143"/>
              </a:cxn>
              <a:cxn ang="0">
                <a:pos x="335" y="138"/>
              </a:cxn>
              <a:cxn ang="0">
                <a:pos x="347" y="131"/>
              </a:cxn>
              <a:cxn ang="0">
                <a:pos x="355" y="111"/>
              </a:cxn>
              <a:cxn ang="0">
                <a:pos x="352" y="83"/>
              </a:cxn>
              <a:cxn ang="0">
                <a:pos x="335" y="63"/>
              </a:cxn>
              <a:cxn ang="0">
                <a:pos x="310" y="48"/>
              </a:cxn>
              <a:cxn ang="0">
                <a:pos x="299" y="48"/>
              </a:cxn>
              <a:cxn ang="0">
                <a:pos x="289" y="50"/>
              </a:cxn>
              <a:cxn ang="0">
                <a:pos x="282" y="58"/>
              </a:cxn>
              <a:cxn ang="0">
                <a:pos x="277" y="55"/>
              </a:cxn>
              <a:cxn ang="0">
                <a:pos x="269" y="30"/>
              </a:cxn>
              <a:cxn ang="0">
                <a:pos x="244" y="5"/>
              </a:cxn>
              <a:cxn ang="0">
                <a:pos x="206" y="0"/>
              </a:cxn>
              <a:cxn ang="0">
                <a:pos x="186" y="2"/>
              </a:cxn>
              <a:cxn ang="0">
                <a:pos x="156" y="20"/>
              </a:cxn>
              <a:cxn ang="0">
                <a:pos x="136" y="60"/>
              </a:cxn>
            </a:cxnLst>
            <a:rect l="0" t="0" r="r" b="b"/>
            <a:pathLst>
              <a:path w="355" h="231">
                <a:moveTo>
                  <a:pt x="138" y="30"/>
                </a:moveTo>
                <a:lnTo>
                  <a:pt x="136" y="22"/>
                </a:lnTo>
                <a:lnTo>
                  <a:pt x="128" y="17"/>
                </a:lnTo>
                <a:lnTo>
                  <a:pt x="121" y="10"/>
                </a:lnTo>
                <a:lnTo>
                  <a:pt x="113" y="7"/>
                </a:lnTo>
                <a:lnTo>
                  <a:pt x="105" y="5"/>
                </a:lnTo>
                <a:lnTo>
                  <a:pt x="95" y="2"/>
                </a:lnTo>
                <a:lnTo>
                  <a:pt x="88" y="2"/>
                </a:lnTo>
                <a:lnTo>
                  <a:pt x="78" y="2"/>
                </a:lnTo>
                <a:lnTo>
                  <a:pt x="70" y="5"/>
                </a:lnTo>
                <a:lnTo>
                  <a:pt x="60" y="10"/>
                </a:lnTo>
                <a:lnTo>
                  <a:pt x="53" y="15"/>
                </a:lnTo>
                <a:lnTo>
                  <a:pt x="45" y="20"/>
                </a:lnTo>
                <a:lnTo>
                  <a:pt x="40" y="27"/>
                </a:lnTo>
                <a:lnTo>
                  <a:pt x="35" y="35"/>
                </a:lnTo>
                <a:lnTo>
                  <a:pt x="32" y="45"/>
                </a:lnTo>
                <a:lnTo>
                  <a:pt x="32" y="53"/>
                </a:lnTo>
                <a:lnTo>
                  <a:pt x="32" y="63"/>
                </a:lnTo>
                <a:lnTo>
                  <a:pt x="32" y="70"/>
                </a:lnTo>
                <a:lnTo>
                  <a:pt x="35" y="80"/>
                </a:lnTo>
                <a:lnTo>
                  <a:pt x="40" y="88"/>
                </a:lnTo>
                <a:lnTo>
                  <a:pt x="50" y="90"/>
                </a:lnTo>
                <a:lnTo>
                  <a:pt x="48" y="90"/>
                </a:lnTo>
                <a:lnTo>
                  <a:pt x="45" y="93"/>
                </a:lnTo>
                <a:lnTo>
                  <a:pt x="40" y="93"/>
                </a:lnTo>
                <a:lnTo>
                  <a:pt x="35" y="93"/>
                </a:lnTo>
                <a:lnTo>
                  <a:pt x="30" y="95"/>
                </a:lnTo>
                <a:lnTo>
                  <a:pt x="22" y="98"/>
                </a:lnTo>
                <a:lnTo>
                  <a:pt x="17" y="103"/>
                </a:lnTo>
                <a:lnTo>
                  <a:pt x="10" y="108"/>
                </a:lnTo>
                <a:lnTo>
                  <a:pt x="5" y="116"/>
                </a:lnTo>
                <a:lnTo>
                  <a:pt x="2" y="123"/>
                </a:lnTo>
                <a:lnTo>
                  <a:pt x="2" y="126"/>
                </a:lnTo>
                <a:lnTo>
                  <a:pt x="0" y="133"/>
                </a:lnTo>
                <a:lnTo>
                  <a:pt x="0" y="141"/>
                </a:lnTo>
                <a:lnTo>
                  <a:pt x="2" y="153"/>
                </a:lnTo>
                <a:lnTo>
                  <a:pt x="5" y="163"/>
                </a:lnTo>
                <a:lnTo>
                  <a:pt x="12" y="173"/>
                </a:lnTo>
                <a:lnTo>
                  <a:pt x="22" y="181"/>
                </a:lnTo>
                <a:lnTo>
                  <a:pt x="35" y="186"/>
                </a:lnTo>
                <a:lnTo>
                  <a:pt x="55" y="184"/>
                </a:lnTo>
                <a:lnTo>
                  <a:pt x="78" y="176"/>
                </a:lnTo>
                <a:lnTo>
                  <a:pt x="78" y="181"/>
                </a:lnTo>
                <a:lnTo>
                  <a:pt x="78" y="186"/>
                </a:lnTo>
                <a:lnTo>
                  <a:pt x="78" y="191"/>
                </a:lnTo>
                <a:lnTo>
                  <a:pt x="80" y="196"/>
                </a:lnTo>
                <a:lnTo>
                  <a:pt x="80" y="201"/>
                </a:lnTo>
                <a:lnTo>
                  <a:pt x="80" y="206"/>
                </a:lnTo>
                <a:lnTo>
                  <a:pt x="83" y="211"/>
                </a:lnTo>
                <a:lnTo>
                  <a:pt x="85" y="214"/>
                </a:lnTo>
                <a:lnTo>
                  <a:pt x="88" y="219"/>
                </a:lnTo>
                <a:lnTo>
                  <a:pt x="93" y="221"/>
                </a:lnTo>
                <a:lnTo>
                  <a:pt x="103" y="226"/>
                </a:lnTo>
                <a:lnTo>
                  <a:pt x="113" y="231"/>
                </a:lnTo>
                <a:lnTo>
                  <a:pt x="126" y="231"/>
                </a:lnTo>
                <a:lnTo>
                  <a:pt x="138" y="231"/>
                </a:lnTo>
                <a:lnTo>
                  <a:pt x="148" y="229"/>
                </a:lnTo>
                <a:lnTo>
                  <a:pt x="161" y="226"/>
                </a:lnTo>
                <a:lnTo>
                  <a:pt x="168" y="219"/>
                </a:lnTo>
                <a:lnTo>
                  <a:pt x="179" y="209"/>
                </a:lnTo>
                <a:lnTo>
                  <a:pt x="184" y="196"/>
                </a:lnTo>
                <a:lnTo>
                  <a:pt x="189" y="181"/>
                </a:lnTo>
                <a:lnTo>
                  <a:pt x="201" y="191"/>
                </a:lnTo>
                <a:lnTo>
                  <a:pt x="219" y="199"/>
                </a:lnTo>
                <a:lnTo>
                  <a:pt x="237" y="204"/>
                </a:lnTo>
                <a:lnTo>
                  <a:pt x="254" y="206"/>
                </a:lnTo>
                <a:lnTo>
                  <a:pt x="272" y="204"/>
                </a:lnTo>
                <a:lnTo>
                  <a:pt x="289" y="201"/>
                </a:lnTo>
                <a:lnTo>
                  <a:pt x="302" y="194"/>
                </a:lnTo>
                <a:lnTo>
                  <a:pt x="312" y="184"/>
                </a:lnTo>
                <a:lnTo>
                  <a:pt x="317" y="168"/>
                </a:lnTo>
                <a:lnTo>
                  <a:pt x="317" y="148"/>
                </a:lnTo>
                <a:lnTo>
                  <a:pt x="315" y="148"/>
                </a:lnTo>
                <a:lnTo>
                  <a:pt x="315" y="148"/>
                </a:lnTo>
                <a:lnTo>
                  <a:pt x="315" y="146"/>
                </a:lnTo>
                <a:lnTo>
                  <a:pt x="315" y="146"/>
                </a:lnTo>
                <a:lnTo>
                  <a:pt x="312" y="146"/>
                </a:lnTo>
                <a:lnTo>
                  <a:pt x="312" y="143"/>
                </a:lnTo>
                <a:lnTo>
                  <a:pt x="310" y="143"/>
                </a:lnTo>
                <a:lnTo>
                  <a:pt x="310" y="143"/>
                </a:lnTo>
                <a:lnTo>
                  <a:pt x="307" y="141"/>
                </a:lnTo>
                <a:lnTo>
                  <a:pt x="305" y="141"/>
                </a:lnTo>
                <a:lnTo>
                  <a:pt x="310" y="143"/>
                </a:lnTo>
                <a:lnTo>
                  <a:pt x="317" y="143"/>
                </a:lnTo>
                <a:lnTo>
                  <a:pt x="322" y="141"/>
                </a:lnTo>
                <a:lnTo>
                  <a:pt x="327" y="141"/>
                </a:lnTo>
                <a:lnTo>
                  <a:pt x="335" y="138"/>
                </a:lnTo>
                <a:lnTo>
                  <a:pt x="340" y="138"/>
                </a:lnTo>
                <a:lnTo>
                  <a:pt x="345" y="133"/>
                </a:lnTo>
                <a:lnTo>
                  <a:pt x="347" y="131"/>
                </a:lnTo>
                <a:lnTo>
                  <a:pt x="350" y="126"/>
                </a:lnTo>
                <a:lnTo>
                  <a:pt x="352" y="121"/>
                </a:lnTo>
                <a:lnTo>
                  <a:pt x="355" y="111"/>
                </a:lnTo>
                <a:lnTo>
                  <a:pt x="355" y="100"/>
                </a:lnTo>
                <a:lnTo>
                  <a:pt x="355" y="93"/>
                </a:lnTo>
                <a:lnTo>
                  <a:pt x="352" y="83"/>
                </a:lnTo>
                <a:lnTo>
                  <a:pt x="347" y="75"/>
                </a:lnTo>
                <a:lnTo>
                  <a:pt x="342" y="68"/>
                </a:lnTo>
                <a:lnTo>
                  <a:pt x="335" y="63"/>
                </a:lnTo>
                <a:lnTo>
                  <a:pt x="327" y="55"/>
                </a:lnTo>
                <a:lnTo>
                  <a:pt x="320" y="53"/>
                </a:lnTo>
                <a:lnTo>
                  <a:pt x="310" y="48"/>
                </a:lnTo>
                <a:lnTo>
                  <a:pt x="307" y="48"/>
                </a:lnTo>
                <a:lnTo>
                  <a:pt x="305" y="48"/>
                </a:lnTo>
                <a:lnTo>
                  <a:pt x="299" y="48"/>
                </a:lnTo>
                <a:lnTo>
                  <a:pt x="297" y="48"/>
                </a:lnTo>
                <a:lnTo>
                  <a:pt x="292" y="50"/>
                </a:lnTo>
                <a:lnTo>
                  <a:pt x="289" y="50"/>
                </a:lnTo>
                <a:lnTo>
                  <a:pt x="287" y="53"/>
                </a:lnTo>
                <a:lnTo>
                  <a:pt x="284" y="55"/>
                </a:lnTo>
                <a:lnTo>
                  <a:pt x="282" y="58"/>
                </a:lnTo>
                <a:lnTo>
                  <a:pt x="279" y="60"/>
                </a:lnTo>
                <a:lnTo>
                  <a:pt x="279" y="58"/>
                </a:lnTo>
                <a:lnTo>
                  <a:pt x="277" y="55"/>
                </a:lnTo>
                <a:lnTo>
                  <a:pt x="277" y="48"/>
                </a:lnTo>
                <a:lnTo>
                  <a:pt x="274" y="37"/>
                </a:lnTo>
                <a:lnTo>
                  <a:pt x="269" y="30"/>
                </a:lnTo>
                <a:lnTo>
                  <a:pt x="264" y="20"/>
                </a:lnTo>
                <a:lnTo>
                  <a:pt x="254" y="12"/>
                </a:lnTo>
                <a:lnTo>
                  <a:pt x="244" y="5"/>
                </a:lnTo>
                <a:lnTo>
                  <a:pt x="229" y="0"/>
                </a:lnTo>
                <a:lnTo>
                  <a:pt x="209" y="0"/>
                </a:lnTo>
                <a:lnTo>
                  <a:pt x="206" y="0"/>
                </a:lnTo>
                <a:lnTo>
                  <a:pt x="201" y="0"/>
                </a:lnTo>
                <a:lnTo>
                  <a:pt x="196" y="0"/>
                </a:lnTo>
                <a:lnTo>
                  <a:pt x="186" y="2"/>
                </a:lnTo>
                <a:lnTo>
                  <a:pt x="176" y="5"/>
                </a:lnTo>
                <a:lnTo>
                  <a:pt x="166" y="12"/>
                </a:lnTo>
                <a:lnTo>
                  <a:pt x="156" y="20"/>
                </a:lnTo>
                <a:lnTo>
                  <a:pt x="148" y="30"/>
                </a:lnTo>
                <a:lnTo>
                  <a:pt x="141" y="42"/>
                </a:lnTo>
                <a:lnTo>
                  <a:pt x="136" y="60"/>
                </a:lnTo>
              </a:path>
            </a:pathLst>
          </a:custGeom>
          <a:noFill/>
          <a:ln w="12700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2" name="Group 3352"/>
          <p:cNvGrpSpPr>
            <a:grpSpLocks/>
          </p:cNvGrpSpPr>
          <p:nvPr/>
        </p:nvGrpSpPr>
        <p:grpSpPr bwMode="auto">
          <a:xfrm>
            <a:off x="3355975" y="4419600"/>
            <a:ext cx="373062" cy="152400"/>
            <a:chOff x="2454" y="3692"/>
            <a:chExt cx="235" cy="96"/>
          </a:xfrm>
        </p:grpSpPr>
        <p:sp>
          <p:nvSpPr>
            <p:cNvPr id="324882" name="Rectangle 3346"/>
            <p:cNvSpPr>
              <a:spLocks noChangeArrowheads="1"/>
            </p:cNvSpPr>
            <p:nvPr/>
          </p:nvSpPr>
          <p:spPr bwMode="auto">
            <a:xfrm>
              <a:off x="2454" y="369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EB7500"/>
                  </a:solidFill>
                  <a:latin typeface="Arial" charset="0"/>
                </a:rPr>
                <a:t>b</a:t>
              </a:r>
              <a:endParaRPr lang="en-US"/>
            </a:p>
          </p:txBody>
        </p:sp>
        <p:sp>
          <p:nvSpPr>
            <p:cNvPr id="324883" name="Rectangle 3347"/>
            <p:cNvSpPr>
              <a:spLocks noChangeArrowheads="1"/>
            </p:cNvSpPr>
            <p:nvPr/>
          </p:nvSpPr>
          <p:spPr bwMode="auto">
            <a:xfrm>
              <a:off x="2499" y="369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EB7500"/>
                  </a:solidFill>
                  <a:latin typeface="Arial" charset="0"/>
                </a:rPr>
                <a:t>u</a:t>
              </a:r>
              <a:endParaRPr lang="en-US"/>
            </a:p>
          </p:txBody>
        </p:sp>
        <p:sp>
          <p:nvSpPr>
            <p:cNvPr id="324884" name="Rectangle 3348"/>
            <p:cNvSpPr>
              <a:spLocks noChangeArrowheads="1"/>
            </p:cNvSpPr>
            <p:nvPr/>
          </p:nvSpPr>
          <p:spPr bwMode="auto">
            <a:xfrm>
              <a:off x="2542" y="369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EB7500"/>
                  </a:solidFill>
                  <a:latin typeface="Arial" charset="0"/>
                </a:rPr>
                <a:t>b</a:t>
              </a:r>
              <a:endParaRPr lang="en-US"/>
            </a:p>
          </p:txBody>
        </p:sp>
        <p:sp>
          <p:nvSpPr>
            <p:cNvPr id="324885" name="Rectangle 3349"/>
            <p:cNvSpPr>
              <a:spLocks noChangeArrowheads="1"/>
            </p:cNvSpPr>
            <p:nvPr/>
          </p:nvSpPr>
          <p:spPr bwMode="auto">
            <a:xfrm>
              <a:off x="2585" y="369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EB7500"/>
                  </a:solidFill>
                  <a:latin typeface="Arial" charset="0"/>
                </a:rPr>
                <a:t>b</a:t>
              </a:r>
              <a:endParaRPr lang="en-US"/>
            </a:p>
          </p:txBody>
        </p:sp>
        <p:sp>
          <p:nvSpPr>
            <p:cNvPr id="324886" name="Rectangle 3350"/>
            <p:cNvSpPr>
              <a:spLocks noChangeArrowheads="1"/>
            </p:cNvSpPr>
            <p:nvPr/>
          </p:nvSpPr>
          <p:spPr bwMode="auto">
            <a:xfrm>
              <a:off x="2627" y="3692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EB7500"/>
                  </a:solidFill>
                  <a:latin typeface="Arial" charset="0"/>
                </a:rPr>
                <a:t>l</a:t>
              </a:r>
              <a:endParaRPr lang="en-US"/>
            </a:p>
          </p:txBody>
        </p:sp>
        <p:sp>
          <p:nvSpPr>
            <p:cNvPr id="324887" name="Rectangle 3351"/>
            <p:cNvSpPr>
              <a:spLocks noChangeArrowheads="1"/>
            </p:cNvSpPr>
            <p:nvPr/>
          </p:nvSpPr>
          <p:spPr bwMode="auto">
            <a:xfrm>
              <a:off x="2645" y="369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/>
            </a:p>
          </p:txBody>
        </p:sp>
      </p:grpSp>
      <p:sp>
        <p:nvSpPr>
          <p:cNvPr id="324889" name="Text Box 3353"/>
          <p:cNvSpPr txBox="1">
            <a:spLocks noChangeArrowheads="1"/>
          </p:cNvSpPr>
          <p:nvPr/>
        </p:nvSpPr>
        <p:spPr bwMode="auto">
          <a:xfrm>
            <a:off x="6091237" y="3429000"/>
            <a:ext cx="210185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Note that branch outcome is</a:t>
            </a:r>
          </a:p>
          <a:p>
            <a:r>
              <a:rPr lang="en-US">
                <a:solidFill>
                  <a:schemeClr val="hlink"/>
                </a:solidFill>
              </a:rPr>
              <a:t>computed in ID stage with</a:t>
            </a:r>
          </a:p>
          <a:p>
            <a:r>
              <a:rPr lang="en-US">
                <a:solidFill>
                  <a:schemeClr val="hlink"/>
                </a:solidFill>
              </a:rPr>
              <a:t>added hardware (later…)</a:t>
            </a:r>
          </a:p>
        </p:txBody>
      </p:sp>
      <p:sp>
        <p:nvSpPr>
          <p:cNvPr id="324891" name="Freeform 3355"/>
          <p:cNvSpPr>
            <a:spLocks/>
          </p:cNvSpPr>
          <p:nvPr/>
        </p:nvSpPr>
        <p:spPr bwMode="auto">
          <a:xfrm>
            <a:off x="3881437" y="3657600"/>
            <a:ext cx="2209800" cy="381000"/>
          </a:xfrm>
          <a:custGeom>
            <a:avLst/>
            <a:gdLst/>
            <a:ahLst/>
            <a:cxnLst>
              <a:cxn ang="0">
                <a:pos x="1392" y="0"/>
              </a:cxn>
              <a:cxn ang="0">
                <a:pos x="528" y="48"/>
              </a:cxn>
              <a:cxn ang="0">
                <a:pos x="0" y="240"/>
              </a:cxn>
            </a:cxnLst>
            <a:rect l="0" t="0" r="r" b="b"/>
            <a:pathLst>
              <a:path w="1392" h="240">
                <a:moveTo>
                  <a:pt x="1392" y="0"/>
                </a:moveTo>
                <a:cubicBezTo>
                  <a:pt x="1076" y="4"/>
                  <a:pt x="760" y="8"/>
                  <a:pt x="528" y="48"/>
                </a:cubicBezTo>
                <a:cubicBezTo>
                  <a:pt x="296" y="88"/>
                  <a:pt x="148" y="164"/>
                  <a:pt x="0" y="240"/>
                </a:cubicBezTo>
              </a:path>
            </a:pathLst>
          </a:custGeom>
          <a:noFill/>
          <a:ln w="9525" cap="flat" cmpd="sng">
            <a:solidFill>
              <a:schemeClr val="hlink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93037" cy="1143000"/>
          </a:xfrm>
        </p:spPr>
        <p:txBody>
          <a:bodyPr/>
          <a:lstStyle/>
          <a:p>
            <a:r>
              <a:rPr lang="en-US" dirty="0"/>
              <a:t>Control Hazards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sz="2000" u="sng" dirty="0"/>
              <a:t>Solution 2</a:t>
            </a:r>
            <a:r>
              <a:rPr lang="en-US" sz="2000" dirty="0"/>
              <a:t> </a:t>
            </a:r>
            <a:r>
              <a:rPr lang="en-US" sz="2000" i="1" dirty="0"/>
              <a:t>Predict</a:t>
            </a:r>
            <a:r>
              <a:rPr lang="en-US" sz="2000" dirty="0"/>
              <a:t> branch outcome</a:t>
            </a:r>
          </a:p>
          <a:p>
            <a:pPr lvl="1"/>
            <a:r>
              <a:rPr lang="en-US" sz="1800" dirty="0"/>
              <a:t>e.g., predict </a:t>
            </a:r>
            <a:r>
              <a:rPr lang="en-US" sz="1800" i="1" dirty="0"/>
              <a:t>branch-not-taken</a:t>
            </a:r>
            <a:r>
              <a:rPr lang="en-US" sz="1800" dirty="0"/>
              <a:t> :</a:t>
            </a:r>
          </a:p>
          <a:p>
            <a:pPr>
              <a:buFont typeface="Wingdings" pitchFamily="2" charset="2"/>
              <a:buNone/>
            </a:pPr>
            <a:endParaRPr lang="en-US" sz="2000" dirty="0"/>
          </a:p>
        </p:txBody>
      </p:sp>
      <p:pic>
        <p:nvPicPr>
          <p:cNvPr id="391173" name="Picture 5" descr="F06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4712" y="1981200"/>
            <a:ext cx="6172200" cy="4510088"/>
          </a:xfrm>
          <a:prstGeom prst="rect">
            <a:avLst/>
          </a:prstGeom>
          <a:noFill/>
        </p:spPr>
      </p:pic>
      <p:sp>
        <p:nvSpPr>
          <p:cNvPr id="391174" name="Text Box 6"/>
          <p:cNvSpPr txBox="1">
            <a:spLocks noChangeArrowheads="1"/>
          </p:cNvSpPr>
          <p:nvPr/>
        </p:nvSpPr>
        <p:spPr bwMode="auto">
          <a:xfrm>
            <a:off x="3257550" y="3778250"/>
            <a:ext cx="1808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Prediction success</a:t>
            </a:r>
          </a:p>
        </p:txBody>
      </p:sp>
      <p:sp>
        <p:nvSpPr>
          <p:cNvPr id="391175" name="Text Box 7"/>
          <p:cNvSpPr txBox="1">
            <a:spLocks noChangeArrowheads="1"/>
          </p:cNvSpPr>
          <p:nvPr/>
        </p:nvSpPr>
        <p:spPr bwMode="auto">
          <a:xfrm>
            <a:off x="2473325" y="6445250"/>
            <a:ext cx="34305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Prediction failure: undo (=flush)</a:t>
            </a:r>
            <a:r>
              <a:rPr lang="en-US" sz="1600">
                <a:latin typeface="Courier New" pitchFamily="49" charset="0"/>
              </a:rPr>
              <a:t> lw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17627</TotalTime>
  <Words>2618</Words>
  <Application>Microsoft Office PowerPoint</Application>
  <PresentationFormat>On-screen Show (4:3)</PresentationFormat>
  <Paragraphs>1607</Paragraphs>
  <Slides>31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Slide 1</vt:lpstr>
      <vt:lpstr>Pipelining</vt:lpstr>
      <vt:lpstr>Pipelined vs. Single-Cycle</vt:lpstr>
      <vt:lpstr>Pipelining: Keep in Mind</vt:lpstr>
      <vt:lpstr>  Pipelining MIPS  </vt:lpstr>
      <vt:lpstr>Pipelining MIPS</vt:lpstr>
      <vt:lpstr>   Structural Hazards  </vt:lpstr>
      <vt:lpstr>Control Hazards</vt:lpstr>
      <vt:lpstr>Control Hazards</vt:lpstr>
      <vt:lpstr>Control Hazards</vt:lpstr>
      <vt:lpstr>Data Hazards </vt:lpstr>
      <vt:lpstr>Data Hazards</vt:lpstr>
      <vt:lpstr>Reordering Code to Avoid Pipeline Stall</vt:lpstr>
      <vt:lpstr>Pipelined Datapath</vt:lpstr>
      <vt:lpstr>Review - Single-Cycle Data-path “Steps”</vt:lpstr>
      <vt:lpstr>Pipelined Datapath – Key Idea</vt:lpstr>
      <vt:lpstr>Pipelined Datapath</vt:lpstr>
      <vt:lpstr>Pipelined Datapath</vt:lpstr>
      <vt:lpstr>Bug in the Datapath</vt:lpstr>
      <vt:lpstr>Corrected Datapath</vt:lpstr>
      <vt:lpstr>Pipelined Example</vt:lpstr>
      <vt:lpstr>Single-Clock-Cycle Diagram: Clock Cycle 1</vt:lpstr>
      <vt:lpstr>Single-Clock-Cycle Diagram: Clock Cycle 2</vt:lpstr>
      <vt:lpstr>Single-Clock-Cycle Diagram: Clock Cycle 3</vt:lpstr>
      <vt:lpstr>Single-Clock-Cycle Diagram: Clock Cycle 4</vt:lpstr>
      <vt:lpstr>Single-Clock-Cycle Diagram: Clock Cycle 5</vt:lpstr>
      <vt:lpstr>Single-Clock-Cycle Diagram: Clock Cycle 6</vt:lpstr>
      <vt:lpstr>Single-Clock-Cycle Diagram: Clock Cycle 7</vt:lpstr>
      <vt:lpstr>Single-Clock-Cycle Diagram: Clock Cycle 8</vt:lpstr>
      <vt:lpstr>Alternative View –  Multiple-Clock-Cycle Diagram</vt:lpstr>
      <vt:lpstr>Notes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Based Publish Subscribe over 2-Tier DHT Utilizing Domain Ontology</dc:title>
  <dc:creator>MNNIT</dc:creator>
  <cp:lastModifiedBy>Dr. Mayank Pandey</cp:lastModifiedBy>
  <cp:revision>1087</cp:revision>
  <dcterms:created xsi:type="dcterms:W3CDTF">2011-03-15T06:08:11Z</dcterms:created>
  <dcterms:modified xsi:type="dcterms:W3CDTF">2016-03-29T12:12:06Z</dcterms:modified>
</cp:coreProperties>
</file>