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6" r:id="rId2"/>
    <p:sldId id="257" r:id="rId3"/>
    <p:sldId id="271" r:id="rId4"/>
    <p:sldId id="272" r:id="rId5"/>
    <p:sldId id="273" r:id="rId6"/>
    <p:sldId id="274" r:id="rId7"/>
    <p:sldId id="268" r:id="rId8"/>
    <p:sldId id="266" r:id="rId9"/>
    <p:sldId id="264" r:id="rId10"/>
    <p:sldId id="279" r:id="rId11"/>
    <p:sldId id="283" r:id="rId12"/>
    <p:sldId id="278" r:id="rId13"/>
    <p:sldId id="289" r:id="rId14"/>
    <p:sldId id="290" r:id="rId15"/>
    <p:sldId id="291" r:id="rId16"/>
    <p:sldId id="292" r:id="rId17"/>
    <p:sldId id="284" r:id="rId18"/>
    <p:sldId id="285" r:id="rId19"/>
    <p:sldId id="286" r:id="rId20"/>
    <p:sldId id="293" r:id="rId21"/>
    <p:sldId id="263" r:id="rId22"/>
    <p:sldId id="276" r:id="rId23"/>
    <p:sldId id="277" r:id="rId24"/>
    <p:sldId id="294" r:id="rId25"/>
    <p:sldId id="282" r:id="rId26"/>
    <p:sldId id="295" r:id="rId27"/>
    <p:sldId id="296" r:id="rId28"/>
    <p:sldId id="270" r:id="rId29"/>
    <p:sldId id="299" r:id="rId30"/>
    <p:sldId id="300" r:id="rId31"/>
    <p:sldId id="301" r:id="rId32"/>
    <p:sldId id="288" r:id="rId33"/>
    <p:sldId id="297" r:id="rId34"/>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3" d="100"/>
          <a:sy n="73" d="100"/>
        </p:scale>
        <p:origin x="-540" y="-84"/>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2688" y="10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17CA06-4355-4DEB-B43B-02943396D487}" type="datetimeFigureOut">
              <a:rPr lang="hr-HR" smtClean="0"/>
              <a:pPr/>
              <a:t>2.5.2018.</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E7B98-7BEF-4005-ADCC-2DFC4653316A}" type="slidenum">
              <a:rPr lang="hr-HR" smtClean="0"/>
              <a:pPr/>
              <a:t>‹#›</a:t>
            </a:fld>
            <a:endParaRPr lang="hr-HR"/>
          </a:p>
        </p:txBody>
      </p:sp>
    </p:spTree>
    <p:extLst>
      <p:ext uri="{BB962C8B-B14F-4D97-AF65-F5344CB8AC3E}">
        <p14:creationId xmlns:p14="http://schemas.microsoft.com/office/powerpoint/2010/main" xmlns="" val="655179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A6FA8-2AD2-4D05-B34E-C18F7ACCD274}" type="datetimeFigureOut">
              <a:rPr lang="hr-HR" smtClean="0"/>
              <a:pPr/>
              <a:t>2.5.2018.</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90FE6-B3B6-4951-9AC8-BA8D34508EBA}" type="slidenum">
              <a:rPr lang="hr-HR" smtClean="0"/>
              <a:pPr/>
              <a:t>‹#›</a:t>
            </a:fld>
            <a:endParaRPr lang="hr-HR"/>
          </a:p>
        </p:txBody>
      </p:sp>
    </p:spTree>
    <p:extLst>
      <p:ext uri="{BB962C8B-B14F-4D97-AF65-F5344CB8AC3E}">
        <p14:creationId xmlns:p14="http://schemas.microsoft.com/office/powerpoint/2010/main" xmlns="" val="175147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FFD90FE6-B3B6-4951-9AC8-BA8D34508EBA}" type="slidenum">
              <a:rPr lang="hr-HR" smtClean="0"/>
              <a:pPr/>
              <a:t>1</a:t>
            </a:fld>
            <a:endParaRPr lang="hr-HR"/>
          </a:p>
        </p:txBody>
      </p:sp>
    </p:spTree>
    <p:extLst>
      <p:ext uri="{BB962C8B-B14F-4D97-AF65-F5344CB8AC3E}">
        <p14:creationId xmlns:p14="http://schemas.microsoft.com/office/powerpoint/2010/main" xmlns="" val="340069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FFD90FE6-B3B6-4951-9AC8-BA8D34508EBA}" type="slidenum">
              <a:rPr lang="hr-HR" smtClean="0"/>
              <a:pPr/>
              <a:t>2</a:t>
            </a:fld>
            <a:endParaRPr lang="hr-HR"/>
          </a:p>
        </p:txBody>
      </p:sp>
    </p:spTree>
    <p:extLst>
      <p:ext uri="{BB962C8B-B14F-4D97-AF65-F5344CB8AC3E}">
        <p14:creationId xmlns:p14="http://schemas.microsoft.com/office/powerpoint/2010/main" xmlns="" val="4243591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7DDABF8A-38C1-416A-A441-4D40B3B4E549}" type="datetime1">
              <a:rPr lang="hr-HR" smtClean="0"/>
              <a:pPr/>
              <a:t>2.5.2018.</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pPr/>
              <a:t>‹#›</a:t>
            </a:fld>
            <a:endParaRPr lang="hr-H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59522" y="280085"/>
            <a:ext cx="1825552" cy="1019991"/>
          </a:xfrm>
          <a:prstGeom prst="rect">
            <a:avLst/>
          </a:prstGeom>
        </p:spPr>
      </p:pic>
    </p:spTree>
    <p:extLst>
      <p:ext uri="{BB962C8B-B14F-4D97-AF65-F5344CB8AC3E}">
        <p14:creationId xmlns:p14="http://schemas.microsoft.com/office/powerpoint/2010/main" xmlns="" val="1379222899"/>
      </p:ext>
    </p:extLst>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DDF3C297-A9C0-4B46-A21B-BF10DE32666E}" type="datetime1">
              <a:rPr lang="hr-HR" smtClean="0"/>
              <a:pPr/>
              <a:t>2.5.2018.</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322293409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2E63BF16-0952-419D-BAAF-6BE3C2D12FAE}" type="datetime1">
              <a:rPr lang="hr-HR" smtClean="0"/>
              <a:pPr/>
              <a:t>2.5.2018.</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53966662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232F779-E21A-48A1-AD6B-12311ACD2F84}" type="datetime1">
              <a:rPr lang="hr-HR" smtClean="0"/>
              <a:pPr/>
              <a:t>2.5.2018.</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67228223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2E3DE-C570-4182-B3D1-6F8E2FCB8A43}" type="datetime1">
              <a:rPr lang="hr-HR" smtClean="0"/>
              <a:pPr/>
              <a:t>2.5.2018.</a:t>
            </a:fld>
            <a:endParaRPr lang="hr-HR"/>
          </a:p>
        </p:txBody>
      </p:sp>
      <p:sp>
        <p:nvSpPr>
          <p:cNvPr id="5" name="Footer Placeholder 4"/>
          <p:cNvSpPr>
            <a:spLocks noGrp="1"/>
          </p:cNvSpPr>
          <p:nvPr>
            <p:ph type="ftr" sz="quarter" idx="11"/>
          </p:nvPr>
        </p:nvSpPr>
        <p:spPr/>
        <p:txBody>
          <a:bodyPr/>
          <a:lstStyle/>
          <a:p>
            <a:r>
              <a:rPr lang="en-US" smtClean="0"/>
              <a:t>Faculty of Law, University of Rijeka</a:t>
            </a:r>
            <a:endParaRPr lang="hr-HR"/>
          </a:p>
        </p:txBody>
      </p:sp>
      <p:sp>
        <p:nvSpPr>
          <p:cNvPr id="6" name="Slide Number Placeholder 5"/>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3108692661"/>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C1315495-E95E-42A7-AAB1-3B52BF1830A9}" type="datetime1">
              <a:rPr lang="hr-HR" smtClean="0"/>
              <a:pPr/>
              <a:t>2.5.2018.</a:t>
            </a:fld>
            <a:endParaRPr lang="hr-HR"/>
          </a:p>
        </p:txBody>
      </p:sp>
      <p:sp>
        <p:nvSpPr>
          <p:cNvPr id="6" name="Footer Placeholder 5"/>
          <p:cNvSpPr>
            <a:spLocks noGrp="1"/>
          </p:cNvSpPr>
          <p:nvPr>
            <p:ph type="ftr" sz="quarter" idx="11"/>
          </p:nvPr>
        </p:nvSpPr>
        <p:spPr/>
        <p:txBody>
          <a:bodyPr/>
          <a:lstStyle/>
          <a:p>
            <a:r>
              <a:rPr lang="en-US" smtClean="0"/>
              <a:t>Faculty of Law, University of Rijeka</a:t>
            </a:r>
            <a:endParaRPr lang="hr-HR"/>
          </a:p>
        </p:txBody>
      </p:sp>
      <p:sp>
        <p:nvSpPr>
          <p:cNvPr id="7" name="Slide Number Placeholder 6"/>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784081818"/>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DB96B82C-9848-4EA8-A271-6F9E1563680A}" type="datetime1">
              <a:rPr lang="hr-HR" smtClean="0"/>
              <a:pPr/>
              <a:t>2.5.2018.</a:t>
            </a:fld>
            <a:endParaRPr lang="hr-HR"/>
          </a:p>
        </p:txBody>
      </p:sp>
      <p:sp>
        <p:nvSpPr>
          <p:cNvPr id="8" name="Footer Placeholder 7"/>
          <p:cNvSpPr>
            <a:spLocks noGrp="1"/>
          </p:cNvSpPr>
          <p:nvPr>
            <p:ph type="ftr" sz="quarter" idx="11"/>
          </p:nvPr>
        </p:nvSpPr>
        <p:spPr/>
        <p:txBody>
          <a:bodyPr/>
          <a:lstStyle/>
          <a:p>
            <a:r>
              <a:rPr lang="en-US" smtClean="0"/>
              <a:t>Faculty of Law, University of Rijeka</a:t>
            </a:r>
            <a:endParaRPr lang="hr-HR"/>
          </a:p>
        </p:txBody>
      </p:sp>
      <p:sp>
        <p:nvSpPr>
          <p:cNvPr id="9" name="Slide Number Placeholder 8"/>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2666796464"/>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60DC99D7-1571-449E-9EF1-A51577B3D3F1}" type="datetime1">
              <a:rPr lang="hr-HR" smtClean="0"/>
              <a:pPr/>
              <a:t>2.5.2018.</a:t>
            </a:fld>
            <a:endParaRPr lang="hr-H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4069264915"/>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CD3E6-11F2-4AE0-9072-8971611BCD8A}" type="datetime1">
              <a:rPr lang="hr-HR" smtClean="0"/>
              <a:pPr/>
              <a:t>2.5.2018.</a:t>
            </a:fld>
            <a:endParaRPr lang="hr-HR"/>
          </a:p>
        </p:txBody>
      </p:sp>
      <p:sp>
        <p:nvSpPr>
          <p:cNvPr id="3" name="Footer Placeholder 2"/>
          <p:cNvSpPr>
            <a:spLocks noGrp="1"/>
          </p:cNvSpPr>
          <p:nvPr>
            <p:ph type="ftr" sz="quarter" idx="11"/>
          </p:nvPr>
        </p:nvSpPr>
        <p:spPr/>
        <p:txBody>
          <a:bodyPr/>
          <a:lstStyle/>
          <a:p>
            <a:r>
              <a:rPr lang="en-US" smtClean="0"/>
              <a:t>Faculty of Law, University of Rijeka</a:t>
            </a:r>
            <a:endParaRPr lang="hr-HR"/>
          </a:p>
        </p:txBody>
      </p:sp>
      <p:sp>
        <p:nvSpPr>
          <p:cNvPr id="4" name="Slide Number Placeholder 3"/>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3312259521"/>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79E688-4719-4BA5-AA5B-8E036099393F}" type="datetime1">
              <a:rPr lang="hr-HR" smtClean="0"/>
              <a:pPr/>
              <a:t>2.5.2018.</a:t>
            </a:fld>
            <a:endParaRPr lang="hr-HR"/>
          </a:p>
        </p:txBody>
      </p:sp>
      <p:sp>
        <p:nvSpPr>
          <p:cNvPr id="6" name="Footer Placeholder 5"/>
          <p:cNvSpPr>
            <a:spLocks noGrp="1"/>
          </p:cNvSpPr>
          <p:nvPr>
            <p:ph type="ftr" sz="quarter" idx="11"/>
          </p:nvPr>
        </p:nvSpPr>
        <p:spPr/>
        <p:txBody>
          <a:bodyPr/>
          <a:lstStyle/>
          <a:p>
            <a:r>
              <a:rPr lang="en-US" smtClean="0"/>
              <a:t>Faculty of Law, University of Rijeka</a:t>
            </a:r>
            <a:endParaRPr lang="hr-HR"/>
          </a:p>
        </p:txBody>
      </p:sp>
      <p:sp>
        <p:nvSpPr>
          <p:cNvPr id="7" name="Slide Number Placeholder 6"/>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4203164148"/>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33800-17CE-4A00-BE89-E60F699C059D}" type="datetime1">
              <a:rPr lang="hr-HR" smtClean="0"/>
              <a:pPr/>
              <a:t>2.5.2018.</a:t>
            </a:fld>
            <a:endParaRPr lang="hr-HR"/>
          </a:p>
        </p:txBody>
      </p:sp>
      <p:sp>
        <p:nvSpPr>
          <p:cNvPr id="6" name="Footer Placeholder 5"/>
          <p:cNvSpPr>
            <a:spLocks noGrp="1"/>
          </p:cNvSpPr>
          <p:nvPr>
            <p:ph type="ftr" sz="quarter" idx="11"/>
          </p:nvPr>
        </p:nvSpPr>
        <p:spPr/>
        <p:txBody>
          <a:bodyPr/>
          <a:lstStyle/>
          <a:p>
            <a:r>
              <a:rPr lang="en-US" smtClean="0"/>
              <a:t>Faculty of Law, University of Rijeka</a:t>
            </a:r>
            <a:endParaRPr lang="hr-HR"/>
          </a:p>
        </p:txBody>
      </p:sp>
      <p:sp>
        <p:nvSpPr>
          <p:cNvPr id="7" name="Slide Number Placeholder 6"/>
          <p:cNvSpPr>
            <a:spLocks noGrp="1"/>
          </p:cNvSpPr>
          <p:nvPr>
            <p:ph type="sldNum" sz="quarter" idx="12"/>
          </p:nvPr>
        </p:nvSpPr>
        <p:spPr/>
        <p:txBody>
          <a:body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2259126772"/>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259522" y="280085"/>
            <a:ext cx="1344203" cy="75104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AD7B4-5A2A-4F16-99A3-BC8AB0F3C91E}" type="datetime1">
              <a:rPr lang="hr-HR" smtClean="0"/>
              <a:pPr/>
              <a:t>2.5.2018.</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of Law, University of Rijeka</a:t>
            </a:r>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A769-BC8D-419E-8CE7-7D37458A25DB}" type="slidenum">
              <a:rPr lang="hr-HR" smtClean="0"/>
              <a:pPr/>
              <a:t>‹#›</a:t>
            </a:fld>
            <a:endParaRPr lang="hr-HR"/>
          </a:p>
        </p:txBody>
      </p:sp>
    </p:spTree>
    <p:extLst>
      <p:ext uri="{BB962C8B-B14F-4D97-AF65-F5344CB8AC3E}">
        <p14:creationId xmlns:p14="http://schemas.microsoft.com/office/powerpoint/2010/main" xmlns="" val="367503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ime.com/2942212/california-bitcoin-legaliz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9577"/>
            <a:ext cx="12192000" cy="1445886"/>
          </a:xfrm>
        </p:spPr>
        <p:txBody>
          <a:bodyPr>
            <a:normAutofit/>
          </a:bodyPr>
          <a:lstStyle/>
          <a:p>
            <a:r>
              <a:rPr lang="hr-HR" dirty="0" smtClean="0">
                <a:latin typeface="Times New Roman" panose="02020603050405020304" pitchFamily="18" charset="0"/>
                <a:cs typeface="Times New Roman" panose="02020603050405020304" pitchFamily="18" charset="0"/>
              </a:rPr>
              <a:t>To </a:t>
            </a:r>
            <a:r>
              <a:rPr lang="hr-HR" b="1" dirty="0" smtClean="0">
                <a:latin typeface="Copperplate Gothic Bold" panose="020E0705020206020404" pitchFamily="34" charset="0"/>
                <a:cs typeface="Times New Roman" panose="02020603050405020304" pitchFamily="18" charset="0"/>
              </a:rPr>
              <a:t>BIT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not</a:t>
            </a:r>
            <a:r>
              <a:rPr lang="hr-HR" dirty="0" smtClean="0">
                <a:latin typeface="Times New Roman" panose="02020603050405020304" pitchFamily="18" charset="0"/>
                <a:cs typeface="Times New Roman" panose="02020603050405020304" pitchFamily="18" charset="0"/>
              </a:rPr>
              <a:t> to </a:t>
            </a:r>
            <a:r>
              <a:rPr lang="hr-HR" b="1" dirty="0" smtClean="0">
                <a:latin typeface="Copperplate Gothic Bold" panose="020E0705020206020404" pitchFamily="34" charset="0"/>
                <a:cs typeface="Times New Roman" panose="02020603050405020304" pitchFamily="18" charset="0"/>
              </a:rPr>
              <a:t>BID</a:t>
            </a:r>
            <a:r>
              <a:rPr lang="hr-HR" dirty="0" smtClean="0">
                <a:latin typeface="Times New Roman" panose="02020603050405020304" pitchFamily="18" charset="0"/>
                <a:cs typeface="Times New Roman" panose="02020603050405020304" pitchFamily="18" charset="0"/>
              </a:rPr>
              <a:t>?</a:t>
            </a:r>
            <a:br>
              <a:rPr lang="hr-HR" dirty="0" smtClean="0">
                <a:latin typeface="Times New Roman" panose="02020603050405020304" pitchFamily="18" charset="0"/>
                <a:cs typeface="Times New Roman" panose="02020603050405020304" pitchFamily="18" charset="0"/>
              </a:rPr>
            </a:br>
            <a:r>
              <a:rPr lang="hr-HR" sz="3100" dirty="0" smtClean="0">
                <a:latin typeface="Times New Roman" panose="02020603050405020304" pitchFamily="18" charset="0"/>
                <a:cs typeface="Times New Roman" panose="02020603050405020304" pitchFamily="18" charset="0"/>
              </a:rPr>
              <a:t>(</a:t>
            </a:r>
            <a:r>
              <a:rPr lang="hr-HR" sz="3100" dirty="0" err="1" smtClean="0">
                <a:latin typeface="Times New Roman" panose="02020603050405020304" pitchFamily="18" charset="0"/>
                <a:cs typeface="Times New Roman" panose="02020603050405020304" pitchFamily="18" charset="0"/>
              </a:rPr>
              <a:t>Theoretical</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and</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practical</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analysis</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of</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virtual</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currencies</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in</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case</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of</a:t>
            </a:r>
            <a:r>
              <a:rPr lang="hr-HR" sz="3100" dirty="0" smtClean="0">
                <a:latin typeface="Times New Roman" panose="02020603050405020304" pitchFamily="18" charset="0"/>
                <a:cs typeface="Times New Roman" panose="02020603050405020304" pitchFamily="18" charset="0"/>
              </a:rPr>
              <a:t> </a:t>
            </a:r>
            <a:r>
              <a:rPr lang="hr-HR" sz="3100" dirty="0" err="1" smtClean="0">
                <a:latin typeface="Times New Roman" panose="02020603050405020304" pitchFamily="18" charset="0"/>
                <a:cs typeface="Times New Roman" panose="02020603050405020304" pitchFamily="18" charset="0"/>
              </a:rPr>
              <a:t>Bitcoin</a:t>
            </a:r>
            <a:r>
              <a:rPr lang="hr-HR" sz="3100" dirty="0" smtClean="0">
                <a:latin typeface="Times New Roman" panose="02020603050405020304" pitchFamily="18" charset="0"/>
                <a:cs typeface="Times New Roman" panose="02020603050405020304" pitchFamily="18" charset="0"/>
              </a:rPr>
              <a:t>)</a:t>
            </a:r>
            <a:endParaRPr lang="hr-HR" sz="31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1170"/>
            <a:ext cx="11937265" cy="882326"/>
          </a:xfrm>
        </p:spPr>
        <p:txBody>
          <a:bodyPr/>
          <a:lstStyle/>
          <a:p>
            <a:r>
              <a:rPr lang="hr-HR" sz="1800" dirty="0" err="1" smtClean="0">
                <a:latin typeface="Times New Roman" panose="02020603050405020304" pitchFamily="18" charset="0"/>
                <a:cs typeface="Times New Roman" panose="02020603050405020304" pitchFamily="18" charset="0"/>
              </a:rPr>
              <a:t>Faculty</a:t>
            </a:r>
            <a:r>
              <a:rPr lang="hr-HR" sz="1800" dirty="0" smtClean="0">
                <a:latin typeface="Times New Roman" panose="02020603050405020304" pitchFamily="18" charset="0"/>
                <a:cs typeface="Times New Roman" panose="02020603050405020304" pitchFamily="18" charset="0"/>
              </a:rPr>
              <a:t> </a:t>
            </a:r>
            <a:r>
              <a:rPr lang="hr-HR" sz="1800" dirty="0" err="1" smtClean="0">
                <a:latin typeface="Times New Roman" panose="02020603050405020304" pitchFamily="18" charset="0"/>
                <a:cs typeface="Times New Roman" panose="02020603050405020304" pitchFamily="18" charset="0"/>
              </a:rPr>
              <a:t>of</a:t>
            </a:r>
            <a:r>
              <a:rPr lang="hr-HR" sz="1800" dirty="0" smtClean="0">
                <a:latin typeface="Times New Roman" panose="02020603050405020304" pitchFamily="18" charset="0"/>
                <a:cs typeface="Times New Roman" panose="02020603050405020304" pitchFamily="18" charset="0"/>
              </a:rPr>
              <a:t> </a:t>
            </a:r>
            <a:r>
              <a:rPr lang="hr-HR" sz="1800" dirty="0" err="1" smtClean="0">
                <a:latin typeface="Times New Roman" panose="02020603050405020304" pitchFamily="18" charset="0"/>
                <a:cs typeface="Times New Roman" panose="02020603050405020304" pitchFamily="18" charset="0"/>
              </a:rPr>
              <a:t>Law</a:t>
            </a:r>
            <a:r>
              <a:rPr lang="hr-HR" sz="1800" dirty="0" smtClean="0">
                <a:latin typeface="Times New Roman" panose="02020603050405020304" pitchFamily="18" charset="0"/>
                <a:cs typeface="Times New Roman" panose="02020603050405020304" pitchFamily="18" charset="0"/>
              </a:rPr>
              <a:t>, University </a:t>
            </a:r>
            <a:r>
              <a:rPr lang="hr-HR" sz="1800" dirty="0" err="1" smtClean="0">
                <a:latin typeface="Times New Roman" panose="02020603050405020304" pitchFamily="18" charset="0"/>
                <a:cs typeface="Times New Roman" panose="02020603050405020304" pitchFamily="18" charset="0"/>
              </a:rPr>
              <a:t>of</a:t>
            </a:r>
            <a:r>
              <a:rPr lang="hr-HR" sz="1800" dirty="0" smtClean="0">
                <a:latin typeface="Times New Roman" panose="02020603050405020304" pitchFamily="18" charset="0"/>
                <a:cs typeface="Times New Roman" panose="02020603050405020304" pitchFamily="18" charset="0"/>
              </a:rPr>
              <a:t> Rijeka</a:t>
            </a:r>
          </a:p>
          <a:p>
            <a:r>
              <a:rPr lang="hr-HR" sz="1800" dirty="0" smtClean="0">
                <a:latin typeface="Times New Roman" panose="02020603050405020304" pitchFamily="18" charset="0"/>
                <a:cs typeface="Times New Roman" panose="02020603050405020304" pitchFamily="18" charset="0"/>
              </a:rPr>
              <a:t>Department </a:t>
            </a:r>
            <a:r>
              <a:rPr lang="hr-HR" sz="1800" dirty="0" err="1" smtClean="0">
                <a:latin typeface="Times New Roman" panose="02020603050405020304" pitchFamily="18" charset="0"/>
                <a:cs typeface="Times New Roman" panose="02020603050405020304" pitchFamily="18" charset="0"/>
              </a:rPr>
              <a:t>of</a:t>
            </a:r>
            <a:r>
              <a:rPr lang="hr-HR" sz="1800" dirty="0" smtClean="0">
                <a:latin typeface="Times New Roman" panose="02020603050405020304" pitchFamily="18" charset="0"/>
                <a:cs typeface="Times New Roman" panose="02020603050405020304" pitchFamily="18" charset="0"/>
              </a:rPr>
              <a:t> </a:t>
            </a:r>
            <a:r>
              <a:rPr lang="hr-HR" sz="1800" dirty="0" err="1" smtClean="0">
                <a:latin typeface="Times New Roman" panose="02020603050405020304" pitchFamily="18" charset="0"/>
                <a:cs typeface="Times New Roman" panose="02020603050405020304" pitchFamily="18" charset="0"/>
              </a:rPr>
              <a:t>Economics</a:t>
            </a:r>
            <a:endParaRPr lang="hr-HR" sz="1800" dirty="0" smtClean="0">
              <a:latin typeface="Times New Roman" panose="02020603050405020304" pitchFamily="18" charset="0"/>
              <a:cs typeface="Times New Roman" panose="02020603050405020304" pitchFamily="18" charset="0"/>
            </a:endParaRPr>
          </a:p>
          <a:p>
            <a:endParaRPr lang="hr-HR" dirty="0"/>
          </a:p>
        </p:txBody>
      </p:sp>
      <p:sp>
        <p:nvSpPr>
          <p:cNvPr id="6" name="Subtitle 2"/>
          <p:cNvSpPr txBox="1">
            <a:spLocks/>
          </p:cNvSpPr>
          <p:nvPr/>
        </p:nvSpPr>
        <p:spPr>
          <a:xfrm>
            <a:off x="46822" y="1501693"/>
            <a:ext cx="12145178" cy="442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dirty="0" smtClean="0">
                <a:latin typeface="Times New Roman" panose="02020603050405020304" pitchFamily="18" charset="0"/>
                <a:cs typeface="Times New Roman" panose="02020603050405020304" pitchFamily="18" charset="0"/>
              </a:rPr>
              <a:t>Ivan Rubinić, </a:t>
            </a:r>
            <a:r>
              <a:rPr lang="hr-HR" sz="2000" dirty="0" err="1" smtClean="0">
                <a:latin typeface="Times New Roman" panose="02020603050405020304" pitchFamily="18" charset="0"/>
                <a:cs typeface="Times New Roman" panose="02020603050405020304" pitchFamily="18" charset="0"/>
              </a:rPr>
              <a:t>mag</a:t>
            </a:r>
            <a:r>
              <a:rPr lang="hr-HR" sz="2000" dirty="0" smtClean="0">
                <a:latin typeface="Times New Roman" panose="02020603050405020304" pitchFamily="18" charset="0"/>
                <a:cs typeface="Times New Roman" panose="02020603050405020304" pitchFamily="18" charset="0"/>
              </a:rPr>
              <a:t>. </a:t>
            </a:r>
            <a:r>
              <a:rPr lang="hr-HR" sz="2000" dirty="0" err="1" smtClean="0">
                <a:latin typeface="Times New Roman" panose="02020603050405020304" pitchFamily="18" charset="0"/>
                <a:cs typeface="Times New Roman" panose="02020603050405020304" pitchFamily="18" charset="0"/>
              </a:rPr>
              <a:t>oec</a:t>
            </a:r>
            <a:r>
              <a:rPr lang="hr-HR" sz="2000" dirty="0" smtClean="0">
                <a:latin typeface="Times New Roman" panose="02020603050405020304" pitchFamily="18" charset="0"/>
                <a:cs typeface="Times New Roman" panose="02020603050405020304" pitchFamily="18" charset="0"/>
              </a:rPr>
              <a:t>. </a:t>
            </a:r>
          </a:p>
          <a:p>
            <a:endParaRPr lang="hr-HR" dirty="0"/>
          </a:p>
        </p:txBody>
      </p:sp>
      <p:sp>
        <p:nvSpPr>
          <p:cNvPr id="7" name="Subtitle 2"/>
          <p:cNvSpPr txBox="1">
            <a:spLocks/>
          </p:cNvSpPr>
          <p:nvPr/>
        </p:nvSpPr>
        <p:spPr>
          <a:xfrm>
            <a:off x="2" y="6129845"/>
            <a:ext cx="12191998" cy="8823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dirty="0" err="1" smtClean="0">
                <a:latin typeface="Times New Roman" panose="02020603050405020304" pitchFamily="18" charset="0"/>
                <a:cs typeface="Times New Roman" panose="02020603050405020304" pitchFamily="18" charset="0"/>
              </a:rPr>
              <a:t>Long</a:t>
            </a:r>
            <a:r>
              <a:rPr lang="hr-HR" sz="2000" dirty="0" smtClean="0">
                <a:latin typeface="Times New Roman" panose="02020603050405020304" pitchFamily="18" charset="0"/>
                <a:cs typeface="Times New Roman" panose="02020603050405020304" pitchFamily="18" charset="0"/>
              </a:rPr>
              <a:t> Beach, 2014. </a:t>
            </a:r>
          </a:p>
          <a:p>
            <a:endParaRPr lang="hr-HR" dirty="0"/>
          </a:p>
        </p:txBody>
      </p:sp>
      <p:pic>
        <p:nvPicPr>
          <p:cNvPr id="2050" name="Picture 2" descr="http://www.neuri.uniri.hr/slike/pokrovitelji/UniRi_logo_pb.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7955" y="4346021"/>
            <a:ext cx="1360061" cy="1360061"/>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358358" y="4636563"/>
            <a:ext cx="3220547" cy="742723"/>
          </a:xfrm>
          <a:prstGeom prst="rect">
            <a:avLst/>
          </a:prstGeom>
        </p:spPr>
      </p:pic>
      <p:pic>
        <p:nvPicPr>
          <p:cNvPr id="2052" name="Picture 4" descr="http://www.crwflags.com/fotw/images/h/hr%29ri-ri8.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808901" y="4346022"/>
            <a:ext cx="1032638" cy="13600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0212728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10</a:t>
            </a:fld>
            <a:endParaRPr lang="hr-HR"/>
          </a:p>
        </p:txBody>
      </p:sp>
      <p:sp>
        <p:nvSpPr>
          <p:cNvPr id="6" name="Title 1"/>
          <p:cNvSpPr txBox="1">
            <a:spLocks/>
          </p:cNvSpPr>
          <p:nvPr/>
        </p:nvSpPr>
        <p:spPr>
          <a:xfrm>
            <a:off x="1912231" y="269505"/>
            <a:ext cx="8980251" cy="91892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price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of</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bitcoins</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soared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and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it</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became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the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world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pionner</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virtual</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currency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field</a:t>
            </a:r>
            <a:r>
              <a:rPr lang="hr-HR" sz="4000" dirty="0" smtClean="0">
                <a:latin typeface="Times New Roman" panose="02020603050405020304" pitchFamily="18" charset="0"/>
                <a:cs typeface="Times New Roman" panose="02020603050405020304" pitchFamily="18" charset="0"/>
              </a:rPr>
              <a:t>?</a:t>
            </a:r>
            <a:endParaRPr lang="hr-HR"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1771393" y="1335147"/>
            <a:ext cx="8334375" cy="4962525"/>
          </a:xfrm>
          <a:prstGeom prst="rect">
            <a:avLst/>
          </a:prstGeom>
        </p:spPr>
      </p:pic>
      <p:sp>
        <p:nvSpPr>
          <p:cNvPr id="8" name="Subtitle 2"/>
          <p:cNvSpPr txBox="1">
            <a:spLocks/>
          </p:cNvSpPr>
          <p:nvPr/>
        </p:nvSpPr>
        <p:spPr>
          <a:xfrm>
            <a:off x="5768042" y="6297672"/>
            <a:ext cx="6598366"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50" dirty="0">
                <a:latin typeface="Times New Roman" panose="02020603050405020304" pitchFamily="18" charset="0"/>
                <a:cs typeface="Times New Roman" panose="02020603050405020304" pitchFamily="18" charset="0"/>
              </a:rPr>
              <a:t>d</a:t>
            </a:r>
            <a:r>
              <a:rPr lang="hr-HR" sz="1050" dirty="0" smtClean="0">
                <a:latin typeface="Times New Roman" panose="02020603050405020304" pitchFamily="18" charset="0"/>
                <a:cs typeface="Times New Roman" panose="02020603050405020304" pitchFamily="18" charset="0"/>
              </a:rPr>
              <a:t>ata </a:t>
            </a:r>
            <a:r>
              <a:rPr lang="hr-HR" sz="1050" dirty="0" err="1" smtClean="0">
                <a:latin typeface="Times New Roman" panose="02020603050405020304" pitchFamily="18" charset="0"/>
                <a:cs typeface="Times New Roman" panose="02020603050405020304" pitchFamily="18" charset="0"/>
              </a:rPr>
              <a:t>source</a:t>
            </a:r>
            <a:r>
              <a:rPr lang="hr-HR" sz="1050" dirty="0" smtClean="0">
                <a:latin typeface="Times New Roman" panose="02020603050405020304" pitchFamily="18" charset="0"/>
                <a:cs typeface="Times New Roman" panose="02020603050405020304" pitchFamily="18" charset="0"/>
              </a:rPr>
              <a:t>: </a:t>
            </a:r>
            <a:r>
              <a:rPr lang="hr-HR" sz="1050" dirty="0">
                <a:latin typeface="Times New Roman" panose="02020603050405020304" pitchFamily="18" charset="0"/>
                <a:cs typeface="Times New Roman" panose="02020603050405020304" pitchFamily="18" charset="0"/>
              </a:rPr>
              <a:t>q</a:t>
            </a:r>
            <a:r>
              <a:rPr lang="en-US" sz="1050" dirty="0" smtClean="0">
                <a:latin typeface="Times New Roman" panose="02020603050405020304" pitchFamily="18" charset="0"/>
                <a:cs typeface="Times New Roman" panose="02020603050405020304" pitchFamily="18" charset="0"/>
              </a:rPr>
              <a:t>uandl.com </a:t>
            </a:r>
            <a:r>
              <a:rPr lang="en-US" sz="1050" dirty="0">
                <a:latin typeface="Times New Roman" panose="02020603050405020304" pitchFamily="18" charset="0"/>
                <a:cs typeface="Times New Roman" panose="02020603050405020304" pitchFamily="18" charset="0"/>
              </a:rPr>
              <a:t>and </a:t>
            </a:r>
            <a:r>
              <a:rPr lang="hr-HR" sz="1050" dirty="0">
                <a:latin typeface="Times New Roman" panose="02020603050405020304" pitchFamily="18" charset="0"/>
                <a:cs typeface="Times New Roman" panose="02020603050405020304" pitchFamily="18" charset="0"/>
              </a:rPr>
              <a:t>b</a:t>
            </a:r>
            <a:r>
              <a:rPr lang="en-US" sz="1050" dirty="0" smtClean="0">
                <a:latin typeface="Times New Roman" panose="02020603050405020304" pitchFamily="18" charset="0"/>
                <a:cs typeface="Times New Roman" panose="02020603050405020304" pitchFamily="18" charset="0"/>
              </a:rPr>
              <a:t>undesbank.de</a:t>
            </a:r>
            <a:r>
              <a:rPr lang="hr-HR" sz="1050" dirty="0" smtClean="0">
                <a:latin typeface="Times New Roman" panose="02020603050405020304" pitchFamily="18" charset="0"/>
                <a:cs typeface="Times New Roman" panose="02020603050405020304" pitchFamily="18" charset="0"/>
              </a:rPr>
              <a:t>, </a:t>
            </a:r>
            <a:r>
              <a:rPr lang="hr-HR" sz="1050" dirty="0" err="1" smtClean="0">
                <a:latin typeface="Times New Roman" panose="02020603050405020304" pitchFamily="18" charset="0"/>
                <a:cs typeface="Times New Roman" panose="02020603050405020304" pitchFamily="18" charset="0"/>
              </a:rPr>
              <a:t>own</a:t>
            </a:r>
            <a:r>
              <a:rPr lang="hr-HR" sz="1050" dirty="0" smtClean="0">
                <a:latin typeface="Times New Roman" panose="02020603050405020304" pitchFamily="18" charset="0"/>
                <a:cs typeface="Times New Roman" panose="02020603050405020304" pitchFamily="18" charset="0"/>
              </a:rPr>
              <a:t> </a:t>
            </a:r>
            <a:r>
              <a:rPr lang="hr-HR" sz="1050" dirty="0" err="1" smtClean="0">
                <a:latin typeface="Times New Roman" panose="02020603050405020304" pitchFamily="18" charset="0"/>
                <a:cs typeface="Times New Roman" panose="02020603050405020304" pitchFamily="18" charset="0"/>
              </a:rPr>
              <a:t>calculations</a:t>
            </a:r>
            <a:r>
              <a:rPr lang="hr-HR" sz="1050" dirty="0" smtClean="0">
                <a:latin typeface="Times New Roman" panose="02020603050405020304" pitchFamily="18" charset="0"/>
                <a:cs typeface="Times New Roman" panose="02020603050405020304" pitchFamily="18" charset="0"/>
              </a:rPr>
              <a:t> </a:t>
            </a:r>
          </a:p>
          <a:p>
            <a:endParaRPr lang="hr-HR" sz="1600" dirty="0"/>
          </a:p>
        </p:txBody>
      </p:sp>
    </p:spTree>
    <p:extLst>
      <p:ext uri="{BB962C8B-B14F-4D97-AF65-F5344CB8AC3E}">
        <p14:creationId xmlns:p14="http://schemas.microsoft.com/office/powerpoint/2010/main" xmlns="" val="40143657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249"/>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168" y="1885045"/>
            <a:ext cx="11230232" cy="4351338"/>
          </a:xfrm>
        </p:spPr>
        <p:txBody>
          <a:bodyPr>
            <a:normAutofit fontScale="92500" lnSpcReduction="20000"/>
          </a:bodyPr>
          <a:lstStyle/>
          <a:p>
            <a:r>
              <a:rPr lang="en-US" dirty="0"/>
              <a:t>Financial crisis that caused meltdown of the economy started 2008-2009</a:t>
            </a:r>
            <a:r>
              <a:rPr lang="en-US" dirty="0" smtClean="0"/>
              <a:t>.</a:t>
            </a:r>
            <a:endParaRPr lang="hr-HR" dirty="0" smtClean="0"/>
          </a:p>
          <a:p>
            <a:pPr marL="0" indent="0">
              <a:buNone/>
            </a:pPr>
            <a:endParaRPr lang="hr-HR" sz="1100" dirty="0" smtClean="0"/>
          </a:p>
          <a:p>
            <a:r>
              <a:rPr lang="en-US" dirty="0"/>
              <a:t>It caused a transfer of assets form real-estate and financial sphere to investment into commodities that are traditionally considered as a stable store of values. </a:t>
            </a:r>
            <a:endParaRPr lang="hr-HR" dirty="0" smtClean="0"/>
          </a:p>
          <a:p>
            <a:pPr marL="0" indent="0">
              <a:buNone/>
            </a:pPr>
            <a:r>
              <a:rPr lang="hr-HR" sz="1000" dirty="0"/>
              <a:t> </a:t>
            </a:r>
            <a:endParaRPr lang="hr-HR" sz="1100" dirty="0" smtClean="0"/>
          </a:p>
          <a:p>
            <a:r>
              <a:rPr lang="en-US" dirty="0"/>
              <a:t>Historically, Gold is best known commodity of that type because quantity of this metal is limited and, therefore, it is great way how to hedge your portfolio in times when usage of expansive monetary policy is highly likely</a:t>
            </a:r>
            <a:r>
              <a:rPr lang="en-US" dirty="0" smtClean="0"/>
              <a:t>.</a:t>
            </a:r>
            <a:endParaRPr lang="hr-HR" dirty="0" smtClean="0"/>
          </a:p>
          <a:p>
            <a:pPr marL="0" indent="0">
              <a:buNone/>
            </a:pPr>
            <a:r>
              <a:rPr lang="hr-HR" sz="1000" dirty="0"/>
              <a:t> </a:t>
            </a:r>
            <a:endParaRPr lang="hr-HR" sz="1100" dirty="0" smtClean="0"/>
          </a:p>
          <a:p>
            <a:r>
              <a:rPr lang="en-US" dirty="0"/>
              <a:t>In this sense, bitcoin </a:t>
            </a:r>
            <a:r>
              <a:rPr lang="en-US" dirty="0" smtClean="0"/>
              <a:t>is </a:t>
            </a:r>
            <a:r>
              <a:rPr lang="en-US" dirty="0"/>
              <a:t>similar to gold (except there is no </a:t>
            </a:r>
            <a:r>
              <a:rPr lang="en-US" dirty="0" smtClean="0"/>
              <a:t>intrinsic </a:t>
            </a:r>
            <a:r>
              <a:rPr lang="en-US" dirty="0"/>
              <a:t>value) and when the value of gold started to decrease due to the price roof that it had reached and partial recovery of financial market, value of bitcoin soared because it was cleverly designed financial product with finite quantity.</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11</a:t>
            </a:fld>
            <a:endParaRPr lang="hr-HR"/>
          </a:p>
        </p:txBody>
      </p:sp>
      <p:sp>
        <p:nvSpPr>
          <p:cNvPr id="6" name="Title 1"/>
          <p:cNvSpPr txBox="1">
            <a:spLocks/>
          </p:cNvSpPr>
          <p:nvPr/>
        </p:nvSpPr>
        <p:spPr>
          <a:xfrm>
            <a:off x="1912231" y="269505"/>
            <a:ext cx="8980251" cy="9189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price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of</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bitcoins</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soared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and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why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it</a:t>
            </a:r>
            <a:endParaRPr lang="hr-HR" sz="4000" dirty="0" smtClean="0">
              <a:latin typeface="Times New Roman" panose="02020603050405020304" pitchFamily="18" charset="0"/>
              <a:cs typeface="Times New Roman" panose="02020603050405020304" pitchFamily="18" charset="0"/>
            </a:endParaRPr>
          </a:p>
          <a:p>
            <a:endParaRPr lang="hr-HR" sz="1600" dirty="0">
              <a:latin typeface="Times New Roman" panose="02020603050405020304" pitchFamily="18" charset="0"/>
              <a:cs typeface="Times New Roman" panose="02020603050405020304" pitchFamily="18" charset="0"/>
            </a:endParaRPr>
          </a:p>
          <a:p>
            <a:r>
              <a:rPr lang="hr-HR" sz="4000" dirty="0" err="1" smtClean="0">
                <a:latin typeface="Times New Roman" panose="02020603050405020304" pitchFamily="18" charset="0"/>
                <a:cs typeface="Times New Roman" panose="02020603050405020304" pitchFamily="18" charset="0"/>
              </a:rPr>
              <a:t>became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the</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world</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pionner</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virtual</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currency</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field</a:t>
            </a:r>
            <a:r>
              <a:rPr lang="hr-HR" sz="4000" dirty="0" smtClean="0">
                <a:latin typeface="Times New Roman" panose="02020603050405020304" pitchFamily="18" charset="0"/>
                <a:cs typeface="Times New Roman" panose="02020603050405020304" pitchFamily="18" charset="0"/>
              </a:rPr>
              <a:t>?</a:t>
            </a:r>
            <a:endParaRPr lang="hr-H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958912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212" y="2232453"/>
            <a:ext cx="9712410" cy="4051601"/>
          </a:xfrm>
        </p:spPr>
        <p:txBody>
          <a:bodyPr>
            <a:normAutofit lnSpcReduction="10000"/>
          </a:bodyPr>
          <a:lstStyle/>
          <a:p>
            <a:pPr marL="514350" lvl="0" indent="-514350">
              <a:buFont typeface="+mj-lt"/>
              <a:buAutoNum type="arabicPeriod"/>
            </a:pPr>
            <a:r>
              <a:rPr lang="hr-HR" dirty="0"/>
              <a:t>I</a:t>
            </a:r>
            <a:r>
              <a:rPr lang="en-US" dirty="0" err="1"/>
              <a:t>llegal</a:t>
            </a:r>
            <a:r>
              <a:rPr lang="en-US" dirty="0"/>
              <a:t> activities, speculations and nature of this </a:t>
            </a:r>
            <a:r>
              <a:rPr lang="en-US" dirty="0" smtClean="0"/>
              <a:t>currency</a:t>
            </a:r>
            <a:r>
              <a:rPr lang="hr-HR" dirty="0" smtClean="0"/>
              <a:t>,</a:t>
            </a:r>
            <a:endParaRPr lang="hr-HR" dirty="0"/>
          </a:p>
          <a:p>
            <a:pPr marL="514350" indent="-514350">
              <a:buFont typeface="+mj-lt"/>
              <a:buAutoNum type="arabicPeriod"/>
            </a:pPr>
            <a:r>
              <a:rPr lang="hr-HR" dirty="0" err="1" smtClean="0"/>
              <a:t>Theoretical</a:t>
            </a:r>
            <a:r>
              <a:rPr lang="hr-HR" dirty="0" smtClean="0"/>
              <a:t> base for </a:t>
            </a:r>
            <a:r>
              <a:rPr lang="hr-HR" dirty="0" err="1" smtClean="0"/>
              <a:t>digital</a:t>
            </a:r>
            <a:r>
              <a:rPr lang="hr-HR" dirty="0" smtClean="0"/>
              <a:t> </a:t>
            </a:r>
            <a:r>
              <a:rPr lang="hr-HR" dirty="0" err="1" smtClean="0"/>
              <a:t>currency</a:t>
            </a:r>
            <a:r>
              <a:rPr lang="hr-HR" dirty="0" smtClean="0"/>
              <a:t> </a:t>
            </a:r>
            <a:r>
              <a:rPr lang="hr-HR" dirty="0" err="1" smtClean="0"/>
              <a:t>usage</a:t>
            </a:r>
            <a:r>
              <a:rPr lang="hr-HR" dirty="0" smtClean="0"/>
              <a:t>,</a:t>
            </a:r>
          </a:p>
          <a:p>
            <a:pPr marL="514350" indent="-514350">
              <a:buFont typeface="+mj-lt"/>
              <a:buAutoNum type="arabicPeriod"/>
            </a:pPr>
            <a:r>
              <a:rPr lang="hr-HR" dirty="0" err="1" smtClean="0"/>
              <a:t>Regulation</a:t>
            </a:r>
            <a:r>
              <a:rPr lang="hr-HR" dirty="0" smtClean="0"/>
              <a:t> </a:t>
            </a:r>
            <a:r>
              <a:rPr lang="hr-HR" dirty="0" err="1" smtClean="0"/>
              <a:t>and</a:t>
            </a:r>
            <a:r>
              <a:rPr lang="hr-HR" dirty="0" smtClean="0"/>
              <a:t> </a:t>
            </a:r>
            <a:r>
              <a:rPr lang="hr-HR" dirty="0" err="1" smtClean="0"/>
              <a:t>taxation</a:t>
            </a:r>
            <a:r>
              <a:rPr lang="hr-HR" dirty="0" smtClean="0"/>
              <a:t> </a:t>
            </a:r>
            <a:r>
              <a:rPr lang="hr-HR" dirty="0" err="1" smtClean="0"/>
              <a:t>issue</a:t>
            </a:r>
            <a:r>
              <a:rPr lang="hr-HR" dirty="0" smtClean="0"/>
              <a:t>,</a:t>
            </a:r>
          </a:p>
          <a:p>
            <a:pPr marL="514350" indent="-514350">
              <a:buFont typeface="+mj-lt"/>
              <a:buAutoNum type="arabicPeriod"/>
            </a:pPr>
            <a:r>
              <a:rPr lang="hr-HR" dirty="0"/>
              <a:t>D</a:t>
            </a:r>
            <a:r>
              <a:rPr lang="en-US" dirty="0" err="1"/>
              <a:t>isputable</a:t>
            </a:r>
            <a:r>
              <a:rPr lang="en-US" dirty="0"/>
              <a:t> status of independent and </a:t>
            </a:r>
            <a:r>
              <a:rPr lang="hr-HR" dirty="0"/>
              <a:t>                                                                    </a:t>
            </a:r>
            <a:r>
              <a:rPr lang="en-US" dirty="0"/>
              <a:t>decentralized currency</a:t>
            </a:r>
            <a:r>
              <a:rPr lang="hr-HR" dirty="0" smtClean="0"/>
              <a:t>,</a:t>
            </a:r>
          </a:p>
          <a:p>
            <a:pPr marL="514350" indent="-514350">
              <a:buFont typeface="+mj-lt"/>
              <a:buAutoNum type="arabicPeriod"/>
            </a:pPr>
            <a:r>
              <a:rPr lang="hr-HR" dirty="0" err="1" smtClean="0"/>
              <a:t>Mining</a:t>
            </a:r>
            <a:r>
              <a:rPr lang="hr-HR" dirty="0" smtClean="0"/>
              <a:t> </a:t>
            </a:r>
            <a:r>
              <a:rPr lang="hr-HR" dirty="0" err="1" smtClean="0"/>
              <a:t>problems</a:t>
            </a:r>
            <a:r>
              <a:rPr lang="hr-HR" dirty="0" smtClean="0"/>
              <a:t>,</a:t>
            </a:r>
          </a:p>
          <a:p>
            <a:pPr marL="514350" indent="-514350">
              <a:buFont typeface="+mj-lt"/>
              <a:buAutoNum type="arabicPeriod"/>
            </a:pPr>
            <a:r>
              <a:rPr lang="en-US" dirty="0"/>
              <a:t>Skepticism towards implementation </a:t>
            </a:r>
            <a:r>
              <a:rPr lang="hr-HR" dirty="0" smtClean="0"/>
              <a:t>                                                              </a:t>
            </a:r>
            <a:r>
              <a:rPr lang="en-US" dirty="0" smtClean="0"/>
              <a:t>of new</a:t>
            </a:r>
            <a:r>
              <a:rPr lang="hr-HR" dirty="0" smtClean="0"/>
              <a:t>, </a:t>
            </a:r>
            <a:r>
              <a:rPr lang="hr-HR" dirty="0" err="1" smtClean="0"/>
              <a:t>unregulated</a:t>
            </a:r>
            <a:r>
              <a:rPr lang="hr-HR" dirty="0" smtClean="0"/>
              <a:t>,</a:t>
            </a:r>
            <a:r>
              <a:rPr lang="en-US" dirty="0" smtClean="0"/>
              <a:t> </a:t>
            </a:r>
            <a:r>
              <a:rPr lang="en-US" dirty="0"/>
              <a:t>theologies in </a:t>
            </a:r>
            <a:r>
              <a:rPr lang="hr-HR" dirty="0" smtClean="0"/>
              <a:t>                                                     </a:t>
            </a:r>
            <a:r>
              <a:rPr lang="en-US" dirty="0" smtClean="0"/>
              <a:t>finance sphere</a:t>
            </a:r>
            <a:r>
              <a:rPr lang="hr-HR" dirty="0"/>
              <a:t>.</a:t>
            </a:r>
            <a:endParaRPr lang="hr-HR" dirty="0" smtClean="0"/>
          </a:p>
          <a:p>
            <a:pPr marL="0" indent="0">
              <a:buNone/>
            </a:pPr>
            <a:endParaRPr lang="hr-HR" dirty="0" smtClean="0"/>
          </a:p>
          <a:p>
            <a:pPr marL="514350" indent="-514350">
              <a:buFont typeface="+mj-lt"/>
              <a:buAutoNum type="arabicPeriod"/>
            </a:pP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12</a:t>
            </a:fld>
            <a:endParaRPr lang="hr-HR"/>
          </a:p>
        </p:txBody>
      </p:sp>
      <p:sp>
        <p:nvSpPr>
          <p:cNvPr id="6" name="Title 1"/>
          <p:cNvSpPr>
            <a:spLocks noGrp="1"/>
          </p:cNvSpPr>
          <p:nvPr>
            <p:ph type="title"/>
          </p:nvPr>
        </p:nvSpPr>
        <p:spPr>
          <a:xfrm>
            <a:off x="1672281" y="300607"/>
            <a:ext cx="9349946" cy="819739"/>
          </a:xfrm>
        </p:spPr>
        <p:txBody>
          <a:bodyPr>
            <a:normAutofit fontScale="90000"/>
          </a:bodyPr>
          <a:lstStyle/>
          <a:p>
            <a:pPr algn="ctr"/>
            <a:r>
              <a:rPr lang="hr-HR" b="1" dirty="0" err="1" smtClean="0">
                <a:latin typeface="Times New Roman" panose="02020603050405020304" pitchFamily="18" charset="0"/>
                <a:cs typeface="Times New Roman" panose="02020603050405020304" pitchFamily="18" charset="0"/>
              </a:rPr>
              <a:t>Theoretical</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and</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tehnical</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problems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which</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goes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against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favour</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of</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bitcoin</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usage</a:t>
            </a:r>
            <a:r>
              <a:rPr lang="hr-HR" b="1" dirty="0" smtClean="0">
                <a:latin typeface="Times New Roman" panose="02020603050405020304" pitchFamily="18" charset="0"/>
                <a:cs typeface="Times New Roman" panose="02020603050405020304" pitchFamily="18" charset="0"/>
              </a:rPr>
              <a:t>:</a:t>
            </a:r>
            <a:endParaRPr lang="hr-HR" dirty="0">
              <a:latin typeface="Times New Roman" panose="02020603050405020304" pitchFamily="18" charset="0"/>
              <a:cs typeface="Times New Roman" panose="02020603050405020304" pitchFamily="18" charset="0"/>
            </a:endParaRPr>
          </a:p>
        </p:txBody>
      </p:sp>
      <p:pic>
        <p:nvPicPr>
          <p:cNvPr id="4098" name="Picture 2" descr="http://www.bitcoinx.com/wp-content/uploads/2014/08/10307504544_669fb6aab6_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98027" y="3532565"/>
            <a:ext cx="3748560" cy="25025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223640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324" y="365125"/>
            <a:ext cx="9541476" cy="977643"/>
          </a:xfrm>
        </p:spPr>
        <p:txBody>
          <a:bodyPr>
            <a:noAutofit/>
          </a:bodyPr>
          <a:lstStyle/>
          <a:p>
            <a:pPr lvl="0"/>
            <a:r>
              <a:rPr lang="hr-HR" sz="3000" dirty="0">
                <a:latin typeface="Times New Roman" panose="02020603050405020304" pitchFamily="18" charset="0"/>
                <a:cs typeface="Times New Roman" panose="02020603050405020304" pitchFamily="18" charset="0"/>
              </a:rPr>
              <a:t>I</a:t>
            </a:r>
            <a:r>
              <a:rPr lang="en-US" sz="3000" dirty="0" err="1">
                <a:latin typeface="Times New Roman" panose="02020603050405020304" pitchFamily="18" charset="0"/>
                <a:cs typeface="Times New Roman" panose="02020603050405020304" pitchFamily="18" charset="0"/>
              </a:rPr>
              <a:t>llegal</a:t>
            </a:r>
            <a:r>
              <a:rPr lang="en-US" sz="3000" dirty="0">
                <a:latin typeface="Times New Roman" panose="02020603050405020304" pitchFamily="18" charset="0"/>
                <a:cs typeface="Times New Roman" panose="02020603050405020304" pitchFamily="18" charset="0"/>
              </a:rPr>
              <a:t> activities, speculations and nature of </a:t>
            </a:r>
            <a:r>
              <a:rPr lang="hr-HR" sz="3000" dirty="0" err="1" smtClean="0">
                <a:latin typeface="Times New Roman" panose="02020603050405020304" pitchFamily="18" charset="0"/>
                <a:cs typeface="Times New Roman" panose="02020603050405020304" pitchFamily="18" charset="0"/>
              </a:rPr>
              <a:t>bitcoin</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currency</a:t>
            </a:r>
            <a:r>
              <a:rPr lang="hr-HR" sz="3000" dirty="0">
                <a:latin typeface="Times New Roman" panose="02020603050405020304" pitchFamily="18" charset="0"/>
                <a:cs typeface="Times New Roman" panose="02020603050405020304" pitchFamily="18" charset="0"/>
              </a:rPr>
              <a:t/>
            </a:r>
            <a:br>
              <a:rPr lang="hr-HR" sz="3000" dirty="0">
                <a:latin typeface="Times New Roman" panose="02020603050405020304" pitchFamily="18" charset="0"/>
                <a:cs typeface="Times New Roman" panose="02020603050405020304" pitchFamily="18" charset="0"/>
              </a:rPr>
            </a:br>
            <a:endParaRPr lang="hr-HR"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3654" y="1754660"/>
            <a:ext cx="10892481" cy="4529395"/>
          </a:xfrm>
        </p:spPr>
        <p:txBody>
          <a:bodyPr>
            <a:normAutofit/>
          </a:bodyPr>
          <a:lstStyle/>
          <a:p>
            <a:r>
              <a:rPr lang="hr-HR" sz="2400" dirty="0" err="1" smtClean="0"/>
              <a:t>Can</a:t>
            </a:r>
            <a:r>
              <a:rPr lang="hr-HR" sz="2400" dirty="0" smtClean="0"/>
              <a:t> </a:t>
            </a:r>
            <a:r>
              <a:rPr lang="hr-HR" sz="2400" dirty="0" err="1" smtClean="0"/>
              <a:t>currency</a:t>
            </a:r>
            <a:r>
              <a:rPr lang="hr-HR" sz="2400" dirty="0" smtClean="0"/>
              <a:t> </a:t>
            </a:r>
            <a:r>
              <a:rPr lang="hr-HR" sz="2400" dirty="0" err="1" smtClean="0"/>
              <a:t>be</a:t>
            </a:r>
            <a:r>
              <a:rPr lang="hr-HR" sz="2400" dirty="0" smtClean="0"/>
              <a:t> </a:t>
            </a:r>
            <a:r>
              <a:rPr lang="hr-HR" sz="2400" dirty="0" err="1" smtClean="0"/>
              <a:t>anonymous</a:t>
            </a:r>
            <a:r>
              <a:rPr lang="hr-HR" sz="2400" dirty="0" smtClean="0"/>
              <a:t> </a:t>
            </a:r>
            <a:r>
              <a:rPr lang="hr-HR" sz="2400" dirty="0" err="1" smtClean="0"/>
              <a:t>and</a:t>
            </a:r>
            <a:r>
              <a:rPr lang="hr-HR" sz="2400" dirty="0" smtClean="0"/>
              <a:t> transparent at </a:t>
            </a:r>
            <a:r>
              <a:rPr lang="hr-HR" sz="2400" dirty="0" err="1" smtClean="0"/>
              <a:t>the</a:t>
            </a:r>
            <a:r>
              <a:rPr lang="hr-HR" sz="2400" dirty="0" smtClean="0"/>
              <a:t> same time? (</a:t>
            </a:r>
            <a:r>
              <a:rPr lang="hr-HR" sz="2400" dirty="0" err="1" smtClean="0"/>
              <a:t>Slide</a:t>
            </a:r>
            <a:r>
              <a:rPr lang="hr-HR" sz="2400" dirty="0" smtClean="0"/>
              <a:t> 5)</a:t>
            </a:r>
          </a:p>
          <a:p>
            <a:r>
              <a:rPr lang="en-US" sz="2400" dirty="0"/>
              <a:t>Why would somebody give you approximately 27,000 $ for solving impractical mathematical equations</a:t>
            </a:r>
            <a:r>
              <a:rPr lang="en-US" sz="2400" dirty="0" smtClean="0"/>
              <a:t>?</a:t>
            </a:r>
            <a:endParaRPr lang="hr-HR" sz="2400" dirty="0" smtClean="0"/>
          </a:p>
          <a:p>
            <a:r>
              <a:rPr lang="hr-HR" sz="2400" dirty="0" err="1" smtClean="0"/>
              <a:t>According</a:t>
            </a:r>
            <a:r>
              <a:rPr lang="hr-HR" sz="2400" dirty="0" smtClean="0"/>
              <a:t> to </a:t>
            </a:r>
            <a:r>
              <a:rPr lang="hr-HR" sz="2400" dirty="0" err="1" smtClean="0"/>
              <a:t>Forbes</a:t>
            </a:r>
            <a:r>
              <a:rPr lang="hr-HR" sz="2400" dirty="0" smtClean="0"/>
              <a:t> (2014.), </a:t>
            </a:r>
            <a:r>
              <a:rPr lang="hr-HR" sz="2400" dirty="0" err="1" smtClean="0"/>
              <a:t>currently</a:t>
            </a:r>
            <a:r>
              <a:rPr lang="hr-HR" sz="2400" dirty="0" smtClean="0"/>
              <a:t>, more </a:t>
            </a:r>
            <a:r>
              <a:rPr lang="hr-HR" sz="2400" dirty="0" err="1" smtClean="0"/>
              <a:t>than</a:t>
            </a:r>
            <a:r>
              <a:rPr lang="hr-HR" sz="2400" dirty="0" smtClean="0"/>
              <a:t> 90 </a:t>
            </a:r>
            <a:r>
              <a:rPr lang="hr-HR" sz="2400" dirty="0" err="1" smtClean="0"/>
              <a:t>percent</a:t>
            </a:r>
            <a:r>
              <a:rPr lang="hr-HR" sz="2400" dirty="0" smtClean="0"/>
              <a:t> </a:t>
            </a:r>
            <a:r>
              <a:rPr lang="hr-HR" sz="2400" dirty="0" err="1" smtClean="0"/>
              <a:t>of</a:t>
            </a:r>
            <a:r>
              <a:rPr lang="hr-HR" sz="2400" dirty="0" smtClean="0"/>
              <a:t> </a:t>
            </a:r>
            <a:r>
              <a:rPr lang="hr-HR" sz="2400" dirty="0" err="1" smtClean="0"/>
              <a:t>bitcoin</a:t>
            </a:r>
            <a:r>
              <a:rPr lang="hr-HR" sz="2400" dirty="0" smtClean="0"/>
              <a:t> </a:t>
            </a:r>
            <a:r>
              <a:rPr lang="hr-HR" sz="2400" dirty="0" err="1" smtClean="0"/>
              <a:t>accounts</a:t>
            </a:r>
            <a:r>
              <a:rPr lang="hr-HR" sz="2400" dirty="0" smtClean="0"/>
              <a:t> are </a:t>
            </a:r>
            <a:r>
              <a:rPr lang="hr-HR" sz="2400" dirty="0" err="1" smtClean="0"/>
              <a:t>in</a:t>
            </a:r>
            <a:r>
              <a:rPr lang="hr-HR" sz="2400" dirty="0" smtClean="0"/>
              <a:t> a </a:t>
            </a:r>
            <a:r>
              <a:rPr lang="hr-HR" sz="2400" dirty="0" err="1" smtClean="0"/>
              <a:t>buy-and-hold</a:t>
            </a:r>
            <a:r>
              <a:rPr lang="hr-HR" sz="2400" dirty="0" smtClean="0"/>
              <a:t> mode!</a:t>
            </a:r>
          </a:p>
          <a:p>
            <a:pPr marL="0" indent="0">
              <a:buNone/>
            </a:pPr>
            <a:endParaRPr lang="hr-HR" sz="2400" i="1" dirty="0" smtClean="0"/>
          </a:p>
          <a:p>
            <a:pPr marL="0" indent="0">
              <a:buNone/>
            </a:pPr>
            <a:r>
              <a:rPr lang="hr-HR" sz="2400" i="1" dirty="0" smtClean="0"/>
              <a:t>„</a:t>
            </a:r>
            <a:r>
              <a:rPr lang="en-US" sz="2400" i="1" dirty="0" smtClean="0"/>
              <a:t>At </a:t>
            </a:r>
            <a:r>
              <a:rPr lang="en-US" sz="2400" i="1" dirty="0"/>
              <a:t>some point in the growth of a boom all aspects of property ownership </a:t>
            </a:r>
            <a:r>
              <a:rPr lang="hr-HR" sz="2400" i="1" dirty="0" smtClean="0"/>
              <a:t>                    </a:t>
            </a:r>
            <a:r>
              <a:rPr lang="en-US" sz="2400" i="1" dirty="0" smtClean="0"/>
              <a:t>become </a:t>
            </a:r>
            <a:r>
              <a:rPr lang="en-US" sz="2400" i="1" dirty="0"/>
              <a:t>irrelevant except the prospect for an early rise in </a:t>
            </a:r>
            <a:r>
              <a:rPr lang="en-US" sz="2400" i="1" dirty="0" smtClean="0"/>
              <a:t>price</a:t>
            </a:r>
            <a:r>
              <a:rPr lang="hr-HR" sz="2400" i="1" dirty="0" smtClean="0"/>
              <a:t>. </a:t>
            </a:r>
            <a:r>
              <a:rPr lang="en-US" sz="2400" i="1" dirty="0"/>
              <a:t>Income </a:t>
            </a:r>
            <a:r>
              <a:rPr lang="hr-HR" sz="2400" i="1" dirty="0" smtClean="0"/>
              <a:t>                                    </a:t>
            </a:r>
            <a:r>
              <a:rPr lang="en-US" sz="2400" i="1" dirty="0" smtClean="0"/>
              <a:t>from </a:t>
            </a:r>
            <a:r>
              <a:rPr lang="en-US" sz="2400" i="1" dirty="0"/>
              <a:t>the property, or enjoyment of its use, or even its long-run worth is now academic.</a:t>
            </a:r>
            <a:r>
              <a:rPr lang="hr-HR" sz="2400" i="1" dirty="0" smtClean="0"/>
              <a:t>”</a:t>
            </a:r>
            <a:r>
              <a:rPr lang="en-US" sz="2400" i="1" dirty="0" smtClean="0"/>
              <a:t> </a:t>
            </a:r>
            <a:r>
              <a:rPr lang="hr-HR" sz="2400" dirty="0" smtClean="0"/>
              <a:t>			</a:t>
            </a:r>
          </a:p>
          <a:p>
            <a:pPr marL="0" indent="0">
              <a:buNone/>
            </a:pPr>
            <a:r>
              <a:rPr lang="hr-HR" sz="2400" dirty="0"/>
              <a:t>	</a:t>
            </a:r>
            <a:r>
              <a:rPr lang="hr-HR" sz="2400" dirty="0" smtClean="0"/>
              <a:t>					</a:t>
            </a:r>
            <a:r>
              <a:rPr lang="hr-HR" sz="2400" dirty="0"/>
              <a:t>	</a:t>
            </a:r>
            <a:r>
              <a:rPr lang="hr-HR" sz="1800" dirty="0" smtClean="0"/>
              <a:t>J. K. Galbraith (</a:t>
            </a:r>
            <a:r>
              <a:rPr lang="hr-HR" sz="1800" dirty="0" err="1" smtClean="0"/>
              <a:t>The</a:t>
            </a:r>
            <a:r>
              <a:rPr lang="hr-HR" sz="1800" dirty="0" smtClean="0"/>
              <a:t> Great </a:t>
            </a:r>
            <a:r>
              <a:rPr lang="hr-HR" sz="1800" dirty="0" err="1" smtClean="0"/>
              <a:t>Crash</a:t>
            </a:r>
            <a:r>
              <a:rPr lang="hr-HR" sz="1800" dirty="0"/>
              <a:t> </a:t>
            </a:r>
            <a:r>
              <a:rPr lang="hr-HR" sz="1800" dirty="0" smtClean="0"/>
              <a:t>1929.)</a:t>
            </a:r>
            <a:endParaRPr lang="hr-HR" sz="18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13</a:t>
            </a:fld>
            <a:endParaRPr lang="hr-HR"/>
          </a:p>
        </p:txBody>
      </p:sp>
      <p:pic>
        <p:nvPicPr>
          <p:cNvPr id="1026" name="Picture 2" descr="http://dogecoin.com/imgs/dogecoin-300.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32645" y="4154529"/>
            <a:ext cx="1120775" cy="11207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997418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94553"/>
            <a:ext cx="9067800" cy="953312"/>
          </a:xfrm>
        </p:spPr>
        <p:txBody>
          <a:bodyPr>
            <a:normAutofit fontScale="90000"/>
          </a:bodyPr>
          <a:lstStyle/>
          <a:p>
            <a:r>
              <a:rPr lang="en-US" b="1" dirty="0">
                <a:latin typeface="Times New Roman" panose="02020603050405020304" pitchFamily="18" charset="0"/>
                <a:cs typeface="Times New Roman" panose="02020603050405020304" pitchFamily="18" charset="0"/>
              </a:rPr>
              <a:t>Brief history of </a:t>
            </a:r>
            <a:r>
              <a:rPr lang="hr-HR" b="1" dirty="0" smtClean="0">
                <a:latin typeface="Times New Roman" panose="02020603050405020304" pitchFamily="18" charset="0"/>
                <a:cs typeface="Times New Roman" panose="02020603050405020304" pitchFamily="18" charset="0"/>
              </a:rPr>
              <a:t>b</a:t>
            </a:r>
            <a:r>
              <a:rPr lang="en-US" b="1" dirty="0" err="1" smtClean="0">
                <a:latin typeface="Times New Roman" panose="02020603050405020304" pitchFamily="18" charset="0"/>
                <a:cs typeface="Times New Roman" panose="02020603050405020304" pitchFamily="18" charset="0"/>
              </a:rPr>
              <a:t>itcoin</a:t>
            </a:r>
            <a:r>
              <a:rPr lang="en-US" b="1" dirty="0" smtClean="0">
                <a:latin typeface="Times New Roman" panose="02020603050405020304" pitchFamily="18" charset="0"/>
                <a:cs typeface="Times New Roman" panose="02020603050405020304" pitchFamily="18" charset="0"/>
              </a:rPr>
              <a:t> commodity</a:t>
            </a:r>
            <a:r>
              <a:rPr lang="hr-HR" b="1" dirty="0" smtClean="0">
                <a:latin typeface="Times New Roman" panose="02020603050405020304" pitchFamily="18" charset="0"/>
                <a:cs typeface="Times New Roman" panose="02020603050405020304" pitchFamily="18" charset="0"/>
              </a:rPr>
              <a:t/>
            </a:r>
            <a:br>
              <a:rPr lang="hr-HR" b="1"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Source: selected data available at historyofbitcoin.org</a:t>
            </a:r>
            <a:endParaRPr lang="hr-HR"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14</a:t>
            </a:fld>
            <a:endParaRPr lang="hr-HR"/>
          </a:p>
        </p:txBody>
      </p:sp>
      <p:graphicFrame>
        <p:nvGraphicFramePr>
          <p:cNvPr id="6" name="Table 5"/>
          <p:cNvGraphicFramePr>
            <a:graphicFrameLocks noGrp="1"/>
          </p:cNvGraphicFramePr>
          <p:nvPr>
            <p:extLst/>
          </p:nvPr>
        </p:nvGraphicFramePr>
        <p:xfrm>
          <a:off x="2286000" y="1502410"/>
          <a:ext cx="8772863" cy="4853940"/>
        </p:xfrm>
        <a:graphic>
          <a:graphicData uri="http://schemas.openxmlformats.org/drawingml/2006/table">
            <a:tbl>
              <a:tblPr>
                <a:tableStyleId>{5C22544A-7EE6-4342-B048-85BDC9FD1C3A}</a:tableStyleId>
              </a:tblPr>
              <a:tblGrid>
                <a:gridCol w="1888438"/>
                <a:gridCol w="6884425"/>
              </a:tblGrid>
              <a:tr h="200025">
                <a:tc>
                  <a:txBody>
                    <a:bodyPr/>
                    <a:lstStyle/>
                    <a:p>
                      <a:pPr algn="ctr" fontAlgn="ctr"/>
                      <a:r>
                        <a:rPr lang="hr-HR" sz="1600" b="1" u="none" strike="noStrike" dirty="0">
                          <a:effectLst/>
                          <a:latin typeface="Times New Roman" panose="02020603050405020304" pitchFamily="18" charset="0"/>
                          <a:cs typeface="Times New Roman" panose="02020603050405020304" pitchFamily="18" charset="0"/>
                        </a:rPr>
                        <a:t>Date</a:t>
                      </a:r>
                      <a:endParaRPr lang="hr-H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b="1" u="none" strike="noStrike" dirty="0">
                          <a:effectLst/>
                          <a:latin typeface="Times New Roman" panose="02020603050405020304" pitchFamily="18" charset="0"/>
                          <a:cs typeface="Times New Roman" panose="02020603050405020304" pitchFamily="18" charset="0"/>
                        </a:rPr>
                        <a:t>Event</a:t>
                      </a:r>
                      <a:endParaRPr lang="hr-HR"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2007</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Satoshi began working on the Bitcoin concept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18.8.2008</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err="1">
                          <a:effectLst/>
                          <a:latin typeface="Times New Roman" panose="02020603050405020304" pitchFamily="18" charset="0"/>
                          <a:cs typeface="Times New Roman" panose="02020603050405020304" pitchFamily="18" charset="0"/>
                        </a:rPr>
                        <a:t>Bitcoin</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is</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registered</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3.1.2009</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The Genesis Block is mined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12.1.2009</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a:effectLst/>
                          <a:latin typeface="Times New Roman" panose="02020603050405020304" pitchFamily="18" charset="0"/>
                          <a:cs typeface="Times New Roman" panose="02020603050405020304" pitchFamily="18" charset="0"/>
                        </a:rPr>
                        <a:t>First </a:t>
                      </a:r>
                      <a:r>
                        <a:rPr lang="hr-HR" sz="1600" u="none" strike="noStrike" dirty="0" err="1">
                          <a:effectLst/>
                          <a:latin typeface="Times New Roman" panose="02020603050405020304" pitchFamily="18" charset="0"/>
                          <a:cs typeface="Times New Roman" panose="02020603050405020304" pitchFamily="18" charset="0"/>
                        </a:rPr>
                        <a:t>Bitcoin</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transaction</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5.10.2009</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An exchange rate is established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6.2.2010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 currency exchange is born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17.7.2010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err="1">
                          <a:effectLst/>
                          <a:latin typeface="Times New Roman" panose="02020603050405020304" pitchFamily="18" charset="0"/>
                          <a:cs typeface="Times New Roman" panose="02020603050405020304" pitchFamily="18" charset="0"/>
                        </a:rPr>
                        <a:t>MtGox</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is</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established</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800100">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15.8.2010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A vulnerability in the system</a:t>
                      </a:r>
                      <a:r>
                        <a:rPr lang="en-US" sz="1600" u="none" strike="noStrike" dirty="0">
                          <a:effectLst/>
                          <a:latin typeface="Times New Roman" panose="02020603050405020304" pitchFamily="18" charset="0"/>
                          <a:cs typeface="Times New Roman" panose="02020603050405020304" pitchFamily="18" charset="0"/>
                        </a:rPr>
                        <a:t> is discovered and</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exploited, resulting in the generation of 184 billion Bitcoins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18.9.2010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First collective mining starts</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29.9.2010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err="1">
                          <a:effectLst/>
                          <a:latin typeface="Times New Roman" panose="02020603050405020304" pitchFamily="18" charset="0"/>
                          <a:cs typeface="Times New Roman" panose="02020603050405020304" pitchFamily="18" charset="0"/>
                        </a:rPr>
                        <a:t>Another</a:t>
                      </a:r>
                      <a:r>
                        <a:rPr lang="hr-HR" sz="1600" u="none" strike="noStrike" dirty="0">
                          <a:effectLst/>
                          <a:latin typeface="Times New Roman" panose="02020603050405020304" pitchFamily="18" charset="0"/>
                          <a:cs typeface="Times New Roman" panose="02020603050405020304" pitchFamily="18" charset="0"/>
                        </a:rPr>
                        <a:t> </a:t>
                      </a:r>
                      <a:r>
                        <a:rPr lang="hr-HR" sz="1600" b="1" u="none" strike="noStrike" dirty="0" err="1">
                          <a:solidFill>
                            <a:srgbClr val="FF0000"/>
                          </a:solidFill>
                          <a:effectLst/>
                          <a:latin typeface="Times New Roman" panose="02020603050405020304" pitchFamily="18" charset="0"/>
                          <a:cs typeface="Times New Roman" panose="02020603050405020304" pitchFamily="18" charset="0"/>
                        </a:rPr>
                        <a:t>exploit</a:t>
                      </a:r>
                      <a:r>
                        <a:rPr lang="hr-HR" sz="1600" b="1" u="none" strike="noStrike" dirty="0">
                          <a:solidFill>
                            <a:srgbClr val="FF0000"/>
                          </a:solidFill>
                          <a:effectLst/>
                          <a:latin typeface="Times New Roman" panose="02020603050405020304" pitchFamily="18" charset="0"/>
                          <a:cs typeface="Times New Roman" panose="02020603050405020304" pitchFamily="18" charset="0"/>
                        </a:rPr>
                        <a:t> </a:t>
                      </a:r>
                      <a:r>
                        <a:rPr lang="hr-HR" sz="1600" b="1" u="none" strike="noStrike" dirty="0" err="1">
                          <a:solidFill>
                            <a:srgbClr val="FF0000"/>
                          </a:solidFill>
                          <a:effectLst/>
                          <a:latin typeface="Times New Roman" panose="02020603050405020304" pitchFamily="18" charset="0"/>
                          <a:cs typeface="Times New Roman" panose="02020603050405020304" pitchFamily="18" charset="0"/>
                        </a:rPr>
                        <a:t>discovered</a:t>
                      </a:r>
                      <a:endParaRPr lang="hr-HR"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28.10.2010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a:effectLst/>
                          <a:latin typeface="Times New Roman" panose="02020603050405020304" pitchFamily="18" charset="0"/>
                          <a:cs typeface="Times New Roman" panose="02020603050405020304" pitchFamily="18" charset="0"/>
                        </a:rPr>
                        <a:t>First </a:t>
                      </a:r>
                      <a:r>
                        <a:rPr lang="hr-HR" sz="1600" u="none" strike="noStrike" dirty="0" err="1">
                          <a:effectLst/>
                          <a:latin typeface="Times New Roman" panose="02020603050405020304" pitchFamily="18" charset="0"/>
                          <a:cs typeface="Times New Roman" panose="02020603050405020304" pitchFamily="18" charset="0"/>
                        </a:rPr>
                        <a:t>ever</a:t>
                      </a:r>
                      <a:r>
                        <a:rPr lang="hr-HR" sz="1600" u="none" strike="noStrike" dirty="0">
                          <a:effectLst/>
                          <a:latin typeface="Times New Roman" panose="02020603050405020304" pitchFamily="18" charset="0"/>
                          <a:cs typeface="Times New Roman" panose="02020603050405020304" pitchFamily="18" charset="0"/>
                        </a:rPr>
                        <a:t> short sale</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9.12.2010</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First call option contract sold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Silk Road</a:t>
                      </a:r>
                      <a:r>
                        <a:rPr lang="en-US" sz="1600" u="none" strike="noStrike" dirty="0">
                          <a:effectLst/>
                          <a:latin typeface="Times New Roman" panose="02020603050405020304" pitchFamily="18" charset="0"/>
                          <a:cs typeface="Times New Roman" panose="02020603050405020304" pitchFamily="18" charset="0"/>
                        </a:rPr>
                        <a:t> opens for business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28.1.2011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25% of total Bitcoins generated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9.2.2011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Bitcoin reaches parity with USD (1:1)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ctr" fontAlgn="ctr"/>
                      <a:r>
                        <a:rPr lang="hr-HR" sz="1600" u="none" strike="noStrike">
                          <a:effectLst/>
                          <a:latin typeface="Times New Roman" panose="02020603050405020304" pitchFamily="18" charset="0"/>
                          <a:cs typeface="Times New Roman" panose="02020603050405020304" pitchFamily="18" charset="0"/>
                        </a:rPr>
                        <a:t>12.4.2011</a:t>
                      </a:r>
                      <a:endParaRPr lang="hr-H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hr-HR" sz="1600" u="none" strike="noStrike" dirty="0">
                          <a:effectLst/>
                          <a:latin typeface="Times New Roman" panose="02020603050405020304" pitchFamily="18" charset="0"/>
                          <a:cs typeface="Times New Roman" panose="02020603050405020304" pitchFamily="18" charset="0"/>
                        </a:rPr>
                        <a:t>First put </a:t>
                      </a:r>
                      <a:r>
                        <a:rPr lang="hr-HR" sz="1600" u="none" strike="noStrike" dirty="0" err="1">
                          <a:effectLst/>
                          <a:latin typeface="Times New Roman" panose="02020603050405020304" pitchFamily="18" charset="0"/>
                          <a:cs typeface="Times New Roman" panose="02020603050405020304" pitchFamily="18" charset="0"/>
                        </a:rPr>
                        <a:t>option</a:t>
                      </a:r>
                      <a:r>
                        <a:rPr lang="hr-HR" sz="1600" u="none" strike="noStrike" dirty="0">
                          <a:effectLst/>
                          <a:latin typeface="Times New Roman" panose="02020603050405020304" pitchFamily="18" charset="0"/>
                          <a:cs typeface="Times New Roman" panose="02020603050405020304" pitchFamily="18" charset="0"/>
                        </a:rPr>
                        <a:t> </a:t>
                      </a:r>
                      <a:r>
                        <a:rPr lang="hr-HR" sz="1600" u="none" strike="noStrike" dirty="0" err="1">
                          <a:effectLst/>
                          <a:latin typeface="Times New Roman" panose="02020603050405020304" pitchFamily="18" charset="0"/>
                          <a:cs typeface="Times New Roman" panose="02020603050405020304" pitchFamily="18" charset="0"/>
                        </a:rPr>
                        <a:t>sold</a:t>
                      </a:r>
                      <a:r>
                        <a:rPr lang="hr-HR" sz="1600" u="none" strike="noStrike" dirty="0">
                          <a:effectLst/>
                          <a:latin typeface="Times New Roman" panose="02020603050405020304" pitchFamily="18" charset="0"/>
                          <a:cs typeface="Times New Roman" panose="02020603050405020304" pitchFamily="18" charset="0"/>
                        </a:rPr>
                        <a:t> </a:t>
                      </a:r>
                      <a:endParaRPr lang="hr-H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xmlns="" val="3059465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1" presetClass="entr" presetSubtype="0"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15</a:t>
            </a:fld>
            <a:endParaRPr lang="hr-HR"/>
          </a:p>
        </p:txBody>
      </p:sp>
      <p:sp>
        <p:nvSpPr>
          <p:cNvPr id="6" name="Title 1"/>
          <p:cNvSpPr txBox="1">
            <a:spLocks/>
          </p:cNvSpPr>
          <p:nvPr/>
        </p:nvSpPr>
        <p:spPr>
          <a:xfrm>
            <a:off x="2286000" y="223736"/>
            <a:ext cx="9067800" cy="95331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Brief history of </a:t>
            </a:r>
            <a:r>
              <a:rPr lang="hr-HR" b="1" dirty="0" smtClean="0">
                <a:latin typeface="Times New Roman" panose="02020603050405020304" pitchFamily="18" charset="0"/>
                <a:cs typeface="Times New Roman" panose="02020603050405020304" pitchFamily="18" charset="0"/>
              </a:rPr>
              <a:t>b</a:t>
            </a:r>
            <a:r>
              <a:rPr lang="en-US" b="1" dirty="0" err="1" smtClean="0">
                <a:latin typeface="Times New Roman" panose="02020603050405020304" pitchFamily="18" charset="0"/>
                <a:cs typeface="Times New Roman" panose="02020603050405020304" pitchFamily="18" charset="0"/>
              </a:rPr>
              <a:t>itcoin</a:t>
            </a:r>
            <a:r>
              <a:rPr lang="en-US" b="1" dirty="0" smtClean="0">
                <a:latin typeface="Times New Roman" panose="02020603050405020304" pitchFamily="18" charset="0"/>
                <a:cs typeface="Times New Roman" panose="02020603050405020304" pitchFamily="18" charset="0"/>
              </a:rPr>
              <a:t> commodity</a:t>
            </a:r>
            <a:r>
              <a:rPr lang="hr-HR" b="1" dirty="0" smtClean="0">
                <a:latin typeface="Times New Roman" panose="02020603050405020304" pitchFamily="18" charset="0"/>
                <a:cs typeface="Times New Roman" panose="02020603050405020304" pitchFamily="18" charset="0"/>
              </a:rPr>
              <a:t/>
            </a:r>
            <a:br>
              <a:rPr lang="hr-HR" b="1"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Source: selected data available at historyofbitcoin.org</a:t>
            </a:r>
            <a:endParaRPr lang="hr-HR"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2219527" y="1293780"/>
          <a:ext cx="9134273" cy="5115684"/>
        </p:xfrm>
        <a:graphic>
          <a:graphicData uri="http://schemas.openxmlformats.org/drawingml/2006/table">
            <a:tbl>
              <a:tblPr>
                <a:tableStyleId>{5C22544A-7EE6-4342-B048-85BDC9FD1C3A}</a:tableStyleId>
              </a:tblPr>
              <a:tblGrid>
                <a:gridCol w="1966235"/>
                <a:gridCol w="7168038"/>
              </a:tblGrid>
              <a:tr h="198907">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Date</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Event</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12.6.2011</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The Great Bubble of 2011</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13.7.2011</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25,000 BTC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theft</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reported</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19.7.2011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b="1" u="none" strike="noStrike" dirty="0">
                          <a:solidFill>
                            <a:srgbClr val="FF0000"/>
                          </a:solidFill>
                          <a:effectLst/>
                          <a:latin typeface="Times New Roman" panose="02020603050405020304" pitchFamily="18" charset="0"/>
                          <a:cs typeface="Times New Roman" panose="02020603050405020304" pitchFamily="18" charset="0"/>
                        </a:rPr>
                        <a:t>Major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breach</a:t>
                      </a:r>
                      <a:r>
                        <a:rPr lang="hr-HR" sz="1500" b="1" u="none" strike="noStrike" dirty="0">
                          <a:solidFill>
                            <a:srgbClr val="FF0000"/>
                          </a:solidFill>
                          <a:effectLst/>
                          <a:latin typeface="Times New Roman" panose="02020603050405020304" pitchFamily="18" charset="0"/>
                          <a:cs typeface="Times New Roman" panose="02020603050405020304" pitchFamily="18" charset="0"/>
                        </a:rPr>
                        <a:t> </a:t>
                      </a:r>
                      <a:r>
                        <a:rPr lang="hr-HR" sz="1500" u="none" strike="noStrike" dirty="0">
                          <a:effectLst/>
                          <a:latin typeface="Times New Roman" panose="02020603050405020304" pitchFamily="18" charset="0"/>
                          <a:cs typeface="Times New Roman" panose="02020603050405020304" pitchFamily="18" charset="0"/>
                        </a:rPr>
                        <a:t>at </a:t>
                      </a:r>
                      <a:r>
                        <a:rPr lang="hr-HR" sz="1500" u="none" strike="noStrike" dirty="0" err="1">
                          <a:effectLst/>
                          <a:latin typeface="Times New Roman" panose="02020603050405020304" pitchFamily="18" charset="0"/>
                          <a:cs typeface="Times New Roman" panose="02020603050405020304" pitchFamily="18" charset="0"/>
                        </a:rPr>
                        <a:t>MtGox</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26.7.2011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Bitomat</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Poland</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loses</a:t>
                      </a:r>
                      <a:r>
                        <a:rPr lang="hr-HR" sz="1500" b="1" u="none" strike="noStrike" dirty="0">
                          <a:solidFill>
                            <a:srgbClr val="FF0000"/>
                          </a:solidFill>
                          <a:effectLst/>
                          <a:latin typeface="Times New Roman" panose="02020603050405020304" pitchFamily="18" charset="0"/>
                          <a:cs typeface="Times New Roman" panose="02020603050405020304" pitchFamily="18" charset="0"/>
                        </a:rPr>
                        <a:t> 17,000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Bitcoins</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5.8.2011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MyBitcoin</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loses</a:t>
                      </a:r>
                      <a:r>
                        <a:rPr lang="hr-HR" sz="1500" b="1" u="none" strike="noStrike" dirty="0">
                          <a:solidFill>
                            <a:srgbClr val="FF0000"/>
                          </a:solidFill>
                          <a:effectLst/>
                          <a:latin typeface="Times New Roman" panose="02020603050405020304" pitchFamily="18" charset="0"/>
                          <a:cs typeface="Times New Roman" panose="02020603050405020304" pitchFamily="18" charset="0"/>
                        </a:rPr>
                        <a:t> 150,000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Bitcoins</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6.9.2011</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Creation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of</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physical</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Bitcoins</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373188">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13.2.2012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Second largest Bitcoin exchange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shuts down</a:t>
                      </a:r>
                      <a:endParaRPr lang="en-US"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1.3.2012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sv-SE" sz="1500" u="none" strike="noStrike" dirty="0">
                          <a:effectLst/>
                          <a:latin typeface="Times New Roman" panose="02020603050405020304" pitchFamily="18" charset="0"/>
                          <a:cs typeface="Times New Roman" panose="02020603050405020304" pitchFamily="18" charset="0"/>
                        </a:rPr>
                        <a:t>Linode hacked </a:t>
                      </a:r>
                      <a:r>
                        <a:rPr lang="sv-SE" sz="1500" b="1" u="none" strike="noStrike" dirty="0">
                          <a:solidFill>
                            <a:srgbClr val="FF0000"/>
                          </a:solidFill>
                          <a:effectLst/>
                          <a:latin typeface="Times New Roman" panose="02020603050405020304" pitchFamily="18" charset="0"/>
                          <a:cs typeface="Times New Roman" panose="02020603050405020304" pitchFamily="18" charset="0"/>
                        </a:rPr>
                        <a:t>46,000 BTC stolen</a:t>
                      </a:r>
                      <a:endParaRPr lang="sv-SE"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9.5.2012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b="1" i="0" u="none" strike="noStrike" dirty="0">
                          <a:solidFill>
                            <a:srgbClr val="FF0000"/>
                          </a:solidFill>
                          <a:effectLst/>
                          <a:latin typeface="Times New Roman" panose="02020603050405020304" pitchFamily="18" charset="0"/>
                          <a:cs typeface="Times New Roman" panose="02020603050405020304" pitchFamily="18" charset="0"/>
                        </a:rPr>
                        <a:t>FBI report </a:t>
                      </a:r>
                      <a:r>
                        <a:rPr lang="en-US" sz="1500" u="none" strike="noStrike" dirty="0">
                          <a:effectLst/>
                          <a:latin typeface="Times New Roman" panose="02020603050405020304" pitchFamily="18" charset="0"/>
                          <a:cs typeface="Times New Roman" panose="02020603050405020304" pitchFamily="18" charset="0"/>
                        </a:rPr>
                        <a:t>on Bitcoin leaked</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11.5.2012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Bitcoinica</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r>
                        <a:rPr lang="hr-HR" sz="1500" u="none" strike="noStrike" dirty="0">
                          <a:effectLst/>
                          <a:latin typeface="Times New Roman" panose="02020603050405020304" pitchFamily="18" charset="0"/>
                          <a:cs typeface="Times New Roman" panose="02020603050405020304" pitchFamily="18" charset="0"/>
                        </a:rPr>
                        <a:t> (18,000 BTC)</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3.9.2012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Bitfloor</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r>
                        <a:rPr lang="hr-HR" sz="1500" u="none" strike="noStrike" dirty="0">
                          <a:effectLst/>
                          <a:latin typeface="Times New Roman" panose="02020603050405020304" pitchFamily="18" charset="0"/>
                          <a:cs typeface="Times New Roman" panose="02020603050405020304" pitchFamily="18" charset="0"/>
                        </a:rPr>
                        <a:t> (24,000 BTC)</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39781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24.9.2012</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Bitcoin Savings and Trust investigated for</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running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Ponzi scheme </a:t>
                      </a:r>
                      <a:endParaRPr lang="en-US"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8.3.2013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BitInstant</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r>
                        <a:rPr lang="hr-HR" sz="1500" u="none" strike="noStrike" dirty="0">
                          <a:solidFill>
                            <a:srgbClr val="FF0000"/>
                          </a:solidFill>
                          <a:effectLst/>
                          <a:latin typeface="Times New Roman" panose="02020603050405020304" pitchFamily="18" charset="0"/>
                          <a:cs typeface="Times New Roman" panose="02020603050405020304" pitchFamily="18" charset="0"/>
                        </a:rPr>
                        <a:t> </a:t>
                      </a:r>
                      <a:r>
                        <a:rPr lang="hr-HR" sz="1500" u="none" strike="noStrike" dirty="0">
                          <a:effectLst/>
                          <a:latin typeface="Times New Roman" panose="02020603050405020304" pitchFamily="18" charset="0"/>
                          <a:cs typeface="Times New Roman" panose="02020603050405020304" pitchFamily="18" charset="0"/>
                        </a:rPr>
                        <a:t>(12,000 $)</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11.3.2013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b="1" u="none" strike="noStrike" dirty="0">
                          <a:solidFill>
                            <a:srgbClr val="FF0000"/>
                          </a:solidFill>
                          <a:effectLst/>
                          <a:latin typeface="Times New Roman" panose="02020603050405020304" pitchFamily="18" charset="0"/>
                          <a:cs typeface="Times New Roman" panose="02020603050405020304" pitchFamily="18" charset="0"/>
                        </a:rPr>
                        <a:t>Glitch</a:t>
                      </a:r>
                      <a:r>
                        <a:rPr lang="en-US" sz="1500" u="none" strike="noStrike" dirty="0">
                          <a:effectLst/>
                          <a:latin typeface="Times New Roman" panose="02020603050405020304" pitchFamily="18" charset="0"/>
                          <a:cs typeface="Times New Roman" panose="02020603050405020304" pitchFamily="18" charset="0"/>
                        </a:rPr>
                        <a:t> causes halt in transactions </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28.3.2013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Market cap reaches $ 1 billion</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1.4.2013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surpasses</a:t>
                      </a:r>
                      <a:r>
                        <a:rPr lang="hr-HR" sz="1500" u="none" strike="noStrike" dirty="0">
                          <a:effectLst/>
                          <a:latin typeface="Times New Roman" panose="02020603050405020304" pitchFamily="18" charset="0"/>
                          <a:cs typeface="Times New Roman" panose="02020603050405020304" pitchFamily="18" charset="0"/>
                        </a:rPr>
                        <a:t> $100</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r h="19890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20.4.2013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Central </a:t>
                      </a:r>
                      <a:r>
                        <a:rPr lang="hr-HR" sz="1500" u="none" strike="noStrike" dirty="0" err="1">
                          <a:effectLst/>
                          <a:latin typeface="Times New Roman" panose="02020603050405020304" pitchFamily="18" charset="0"/>
                          <a:cs typeface="Times New Roman" panose="02020603050405020304" pitchFamily="18" charset="0"/>
                        </a:rPr>
                        <a:t>is</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72" marR="9472" marT="9472" marB="0" anchor="ctr"/>
                </a:tc>
              </a:tr>
              <a:tr h="39781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Gaming company caught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secretly mining</a:t>
                      </a:r>
                      <a:r>
                        <a:rPr lang="en-US" sz="1500" u="none" strike="noStrike" dirty="0">
                          <a:effectLst/>
                          <a:latin typeface="Times New Roman" panose="02020603050405020304" pitchFamily="18" charset="0"/>
                          <a:cs typeface="Times New Roman" panose="02020603050405020304" pitchFamily="18" charset="0"/>
                        </a:rPr>
                        <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Bitcoins from customer computers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72" marR="9472" marT="9472" marB="0" anchor="ctr"/>
                </a:tc>
              </a:tr>
            </a:tbl>
          </a:graphicData>
        </a:graphic>
      </p:graphicFrame>
    </p:spTree>
    <p:extLst>
      <p:ext uri="{BB962C8B-B14F-4D97-AF65-F5344CB8AC3E}">
        <p14:creationId xmlns:p14="http://schemas.microsoft.com/office/powerpoint/2010/main" xmlns="" val="3394409755"/>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16</a:t>
            </a:fld>
            <a:endParaRPr lang="hr-HR"/>
          </a:p>
        </p:txBody>
      </p:sp>
      <p:sp>
        <p:nvSpPr>
          <p:cNvPr id="6" name="Title 1"/>
          <p:cNvSpPr txBox="1">
            <a:spLocks/>
          </p:cNvSpPr>
          <p:nvPr/>
        </p:nvSpPr>
        <p:spPr>
          <a:xfrm>
            <a:off x="2286000" y="252919"/>
            <a:ext cx="9067800" cy="95331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Brief history of </a:t>
            </a:r>
            <a:r>
              <a:rPr lang="hr-HR" b="1" dirty="0" smtClean="0">
                <a:latin typeface="Times New Roman" panose="02020603050405020304" pitchFamily="18" charset="0"/>
                <a:cs typeface="Times New Roman" panose="02020603050405020304" pitchFamily="18" charset="0"/>
              </a:rPr>
              <a:t>b</a:t>
            </a:r>
            <a:r>
              <a:rPr lang="en-US" b="1" dirty="0" err="1" smtClean="0">
                <a:latin typeface="Times New Roman" panose="02020603050405020304" pitchFamily="18" charset="0"/>
                <a:cs typeface="Times New Roman" panose="02020603050405020304" pitchFamily="18" charset="0"/>
              </a:rPr>
              <a:t>itcoin</a:t>
            </a:r>
            <a:r>
              <a:rPr lang="en-US" b="1" dirty="0" smtClean="0">
                <a:latin typeface="Times New Roman" panose="02020603050405020304" pitchFamily="18" charset="0"/>
                <a:cs typeface="Times New Roman" panose="02020603050405020304" pitchFamily="18" charset="0"/>
              </a:rPr>
              <a:t> commodity</a:t>
            </a:r>
            <a:r>
              <a:rPr lang="hr-HR" b="1" dirty="0" smtClean="0">
                <a:latin typeface="Times New Roman" panose="02020603050405020304" pitchFamily="18" charset="0"/>
                <a:cs typeface="Times New Roman" panose="02020603050405020304" pitchFamily="18" charset="0"/>
              </a:rPr>
              <a:t/>
            </a:r>
            <a:br>
              <a:rPr lang="hr-HR" b="1"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Source: selected data available at historyofbitcoin.org</a:t>
            </a:r>
            <a:endParaRPr lang="hr-HR"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1547258954"/>
              </p:ext>
            </p:extLst>
          </p:nvPr>
        </p:nvGraphicFramePr>
        <p:xfrm>
          <a:off x="1826348" y="1206231"/>
          <a:ext cx="8700207" cy="5199318"/>
        </p:xfrm>
        <a:graphic>
          <a:graphicData uri="http://schemas.openxmlformats.org/drawingml/2006/table">
            <a:tbl>
              <a:tblPr>
                <a:tableStyleId>{5C22544A-7EE6-4342-B048-85BDC9FD1C3A}</a:tableStyleId>
              </a:tblPr>
              <a:tblGrid>
                <a:gridCol w="1872798"/>
                <a:gridCol w="6827409"/>
              </a:tblGrid>
              <a:tr h="229535">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Date</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b="1" u="none" strike="noStrike" dirty="0">
                          <a:effectLst/>
                          <a:latin typeface="Times New Roman" panose="02020603050405020304" pitchFamily="18" charset="0"/>
                          <a:cs typeface="Times New Roman" panose="02020603050405020304" pitchFamily="18" charset="0"/>
                        </a:rPr>
                        <a:t>Event</a:t>
                      </a:r>
                      <a:endParaRPr lang="hr-H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2.5.2013</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First Bitcoin ATM (San Diego)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14.5.2013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err="1">
                          <a:effectLst/>
                          <a:latin typeface="Times New Roman" panose="02020603050405020304" pitchFamily="18" charset="0"/>
                          <a:cs typeface="Times New Roman" panose="02020603050405020304" pitchFamily="18" charset="0"/>
                        </a:rPr>
                        <a:t>MtGox</a:t>
                      </a:r>
                      <a:r>
                        <a:rPr lang="en-US" sz="1500" u="none" strike="noStrike" dirty="0">
                          <a:effectLst/>
                          <a:latin typeface="Times New Roman" panose="02020603050405020304" pitchFamily="18" charset="0"/>
                          <a:cs typeface="Times New Roman" panose="02020603050405020304" pitchFamily="18" charset="0"/>
                        </a:rPr>
                        <a:t>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funds seized </a:t>
                      </a:r>
                      <a:r>
                        <a:rPr lang="en-US" sz="1500" u="none" strike="noStrike" dirty="0">
                          <a:effectLst/>
                          <a:latin typeface="Times New Roman" panose="02020603050405020304" pitchFamily="18" charset="0"/>
                          <a:cs typeface="Times New Roman" panose="02020603050405020304" pitchFamily="18" charset="0"/>
                        </a:rPr>
                        <a:t>by Homeland</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34094">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18.5.2013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Online casino that accepts Bitcoin is founded</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23.5.2013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central</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gets</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1.6.2013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Winklevoss Bitcoin Trust filed</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6.8.2013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Bitcoin ruled currency by Texas judge</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12.8.2013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22 </a:t>
                      </a: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companies</a:t>
                      </a:r>
                      <a:r>
                        <a:rPr lang="hr-HR" sz="1500" u="none" strike="noStrike" dirty="0">
                          <a:effectLst/>
                          <a:latin typeface="Times New Roman" panose="02020603050405020304" pitchFamily="18" charset="0"/>
                          <a:cs typeface="Times New Roman" panose="02020603050405020304" pitchFamily="18" charset="0"/>
                        </a:rPr>
                        <a:t>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subpoenaed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20.8.2013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Bitcoin ruled private money in Germany</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44995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2.10.2013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b="1" u="none" strike="noStrike" dirty="0">
                          <a:solidFill>
                            <a:srgbClr val="FF0000"/>
                          </a:solidFill>
                          <a:effectLst/>
                          <a:latin typeface="Times New Roman" panose="02020603050405020304" pitchFamily="18" charset="0"/>
                          <a:cs typeface="Times New Roman" panose="02020603050405020304" pitchFamily="18" charset="0"/>
                        </a:rPr>
                        <a:t>FBI shuts down Silk Road</a:t>
                      </a:r>
                      <a:r>
                        <a:rPr lang="en-US" sz="1500" u="none" strike="noStrike" dirty="0">
                          <a:effectLst/>
                          <a:latin typeface="Times New Roman" panose="02020603050405020304" pitchFamily="18" charset="0"/>
                          <a:cs typeface="Times New Roman" panose="02020603050405020304" pitchFamily="18" charset="0"/>
                        </a:rPr>
                        <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(3.6 </a:t>
                      </a:r>
                      <a:r>
                        <a:rPr lang="en-US" sz="1500" u="none" strike="noStrike" dirty="0" err="1">
                          <a:effectLst/>
                          <a:latin typeface="Times New Roman" panose="02020603050405020304" pitchFamily="18" charset="0"/>
                          <a:cs typeface="Times New Roman" panose="02020603050405020304" pitchFamily="18" charset="0"/>
                        </a:rPr>
                        <a:t>milllion</a:t>
                      </a:r>
                      <a:r>
                        <a:rPr lang="en-US" sz="1500" u="none" strike="noStrike" dirty="0">
                          <a:effectLst/>
                          <a:latin typeface="Times New Roman" panose="02020603050405020304" pitchFamily="18" charset="0"/>
                          <a:cs typeface="Times New Roman" panose="02020603050405020304" pitchFamily="18" charset="0"/>
                        </a:rPr>
                        <a:t> USD seized)</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2.10.2013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BitcoinTalk.org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hacked</a:t>
                      </a:r>
                      <a:endParaRPr lang="hr-HR"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31.10.2013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BitMarket.eu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closes</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the</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doors</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44995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13.11.2013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Senate hearing of potential Bitcoin</a:t>
                      </a:r>
                      <a:br>
                        <a:rPr lang="en-US" sz="1500" u="none" strike="noStrike" dirty="0">
                          <a:effectLst/>
                          <a:latin typeface="Times New Roman" panose="02020603050405020304" pitchFamily="18" charset="0"/>
                          <a:cs typeface="Times New Roman" panose="02020603050405020304" pitchFamily="18" charset="0"/>
                        </a:rPr>
                      </a:br>
                      <a:r>
                        <a:rPr lang="en-US" sz="1500" b="1" u="none" strike="noStrike" dirty="0">
                          <a:solidFill>
                            <a:srgbClr val="FF0000"/>
                          </a:solidFill>
                          <a:effectLst/>
                          <a:latin typeface="Times New Roman" panose="02020603050405020304" pitchFamily="18" charset="0"/>
                          <a:cs typeface="Times New Roman" panose="02020603050405020304" pitchFamily="18" charset="0"/>
                        </a:rPr>
                        <a:t>risks and threats </a:t>
                      </a:r>
                      <a:endParaRPr lang="en-US" sz="15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19.11.2013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Bitcoin goes above $ 1000</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449957">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2.12.2013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96,000 Bitcoins are </a:t>
                      </a:r>
                      <a:r>
                        <a:rPr lang="en-US" sz="1500" b="1" u="none" strike="noStrike" dirty="0">
                          <a:solidFill>
                            <a:srgbClr val="FF0000"/>
                          </a:solidFill>
                          <a:effectLst/>
                          <a:latin typeface="Times New Roman" panose="02020603050405020304" pitchFamily="18" charset="0"/>
                          <a:cs typeface="Times New Roman" panose="02020603050405020304" pitchFamily="18" charset="0"/>
                        </a:rPr>
                        <a:t>stolen</a:t>
                      </a:r>
                      <a:r>
                        <a:rPr lang="en-US" sz="1500" u="none" strike="noStrike" dirty="0">
                          <a:effectLst/>
                          <a:latin typeface="Times New Roman" panose="02020603050405020304" pitchFamily="18" charset="0"/>
                          <a:cs typeface="Times New Roman" panose="02020603050405020304" pitchFamily="18" charset="0"/>
                        </a:rPr>
                        <a:t> from</a:t>
                      </a:r>
                      <a:br>
                        <a:rPr lang="en-US" sz="1500" u="none" strike="noStrike" dirty="0">
                          <a:effectLst/>
                          <a:latin typeface="Times New Roman" panose="02020603050405020304" pitchFamily="18" charset="0"/>
                          <a:cs typeface="Times New Roman" panose="02020603050405020304" pitchFamily="18" charset="0"/>
                        </a:rPr>
                      </a:br>
                      <a:r>
                        <a:rPr lang="en-US" sz="1500" u="none" strike="noStrike" dirty="0">
                          <a:effectLst/>
                          <a:latin typeface="Times New Roman" panose="02020603050405020304" pitchFamily="18" charset="0"/>
                          <a:cs typeface="Times New Roman" panose="02020603050405020304" pitchFamily="18" charset="0"/>
                        </a:rPr>
                        <a:t>Sheep Marketplace</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229535">
                <a:tc>
                  <a:txBody>
                    <a:bodyPr/>
                    <a:lstStyle/>
                    <a:p>
                      <a:pPr algn="ctr" fontAlgn="ctr"/>
                      <a:r>
                        <a:rPr lang="hr-HR" sz="1500" u="none" strike="noStrike">
                          <a:effectLst/>
                          <a:latin typeface="Times New Roman" panose="02020603050405020304" pitchFamily="18" charset="0"/>
                          <a:cs typeface="Times New Roman" panose="02020603050405020304" pitchFamily="18" charset="0"/>
                        </a:rPr>
                        <a:t>5.12.2013</a:t>
                      </a:r>
                      <a:endParaRPr lang="hr-HR"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China </a:t>
                      </a:r>
                      <a:r>
                        <a:rPr lang="hr-HR" sz="1500" b="1" u="none" strike="noStrike" dirty="0" err="1">
                          <a:solidFill>
                            <a:srgbClr val="FF0000"/>
                          </a:solidFill>
                          <a:effectLst/>
                          <a:latin typeface="Times New Roman" panose="02020603050405020304" pitchFamily="18" charset="0"/>
                          <a:cs typeface="Times New Roman" panose="02020603050405020304" pitchFamily="18" charset="0"/>
                        </a:rPr>
                        <a:t>bans</a:t>
                      </a:r>
                      <a:r>
                        <a:rPr lang="hr-HR" sz="1500" u="none" strike="noStrike" dirty="0">
                          <a:solidFill>
                            <a:srgbClr val="FF0000"/>
                          </a:solidFill>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Bitcoin</a:t>
                      </a:r>
                      <a:r>
                        <a:rPr lang="hr-HR" sz="1500" u="none" strike="noStrike" dirty="0">
                          <a:effectLst/>
                          <a:latin typeface="Times New Roman" panose="02020603050405020304" pitchFamily="18" charset="0"/>
                          <a:cs typeface="Times New Roman" panose="02020603050405020304" pitchFamily="18" charset="0"/>
                        </a:rPr>
                        <a:t> </a:t>
                      </a:r>
                      <a:r>
                        <a:rPr lang="hr-HR" sz="1500" u="none" strike="noStrike" dirty="0" err="1">
                          <a:effectLst/>
                          <a:latin typeface="Times New Roman" panose="02020603050405020304" pitchFamily="18" charset="0"/>
                          <a:cs typeface="Times New Roman" panose="02020603050405020304" pitchFamily="18" charset="0"/>
                        </a:rPr>
                        <a:t>transactions</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r>
              <a:tr h="352351">
                <a:tc>
                  <a:txBody>
                    <a:bodyPr/>
                    <a:lstStyle/>
                    <a:p>
                      <a:pPr algn="ctr" fontAlgn="ctr"/>
                      <a:r>
                        <a:rPr lang="hr-HR" sz="1500" u="none" strike="noStrike" dirty="0">
                          <a:effectLst/>
                          <a:latin typeface="Times New Roman" panose="02020603050405020304" pitchFamily="18" charset="0"/>
                          <a:cs typeface="Times New Roman" panose="02020603050405020304" pitchFamily="18" charset="0"/>
                        </a:rPr>
                        <a:t>26.1.2014</a:t>
                      </a:r>
                      <a:endParaRPr lang="hr-HR"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en-US" sz="1500" u="none" strike="noStrike" dirty="0" err="1">
                          <a:effectLst/>
                          <a:latin typeface="Times New Roman" panose="02020603050405020304" pitchFamily="18" charset="0"/>
                          <a:cs typeface="Times New Roman" panose="02020603050405020304" pitchFamily="18" charset="0"/>
                        </a:rPr>
                        <a:t>BitInstant</a:t>
                      </a:r>
                      <a:r>
                        <a:rPr lang="en-US" sz="1500" u="none" strike="noStrike" dirty="0">
                          <a:effectLst/>
                          <a:latin typeface="Times New Roman" panose="02020603050405020304" pitchFamily="18" charset="0"/>
                          <a:cs typeface="Times New Roman" panose="02020603050405020304" pitchFamily="18" charset="0"/>
                        </a:rPr>
                        <a:t> CEO charged with</a:t>
                      </a:r>
                      <a:br>
                        <a:rPr lang="en-US" sz="1500" u="none" strike="noStrike" dirty="0">
                          <a:effectLst/>
                          <a:latin typeface="Times New Roman" panose="02020603050405020304" pitchFamily="18" charset="0"/>
                          <a:cs typeface="Times New Roman" panose="02020603050405020304" pitchFamily="18" charset="0"/>
                        </a:rPr>
                      </a:br>
                      <a:r>
                        <a:rPr lang="en-US" sz="1500" b="1" u="none" strike="noStrike" dirty="0">
                          <a:solidFill>
                            <a:srgbClr val="FF0000"/>
                          </a:solidFill>
                          <a:effectLst/>
                          <a:latin typeface="Times New Roman" panose="02020603050405020304" pitchFamily="18" charset="0"/>
                          <a:cs typeface="Times New Roman" panose="02020603050405020304" pitchFamily="18" charset="0"/>
                        </a:rPr>
                        <a:t>money </a:t>
                      </a:r>
                      <a:r>
                        <a:rPr lang="en-US" sz="1500" b="1" u="none" strike="noStrike" dirty="0" smtClean="0">
                          <a:solidFill>
                            <a:srgbClr val="FF0000"/>
                          </a:solidFill>
                          <a:effectLst/>
                          <a:latin typeface="Times New Roman" panose="02020603050405020304" pitchFamily="18" charset="0"/>
                          <a:cs typeface="Times New Roman" panose="02020603050405020304" pitchFamily="18" charset="0"/>
                        </a:rPr>
                        <a:t>laundering</a:t>
                      </a:r>
                      <a:endParaRPr lang="hr-HR" sz="1500" b="1" u="none" strike="noStrike" dirty="0" smtClean="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r h="233326">
                <a:tc>
                  <a:txBody>
                    <a:bodyPr/>
                    <a:lstStyle/>
                    <a:p>
                      <a:pPr algn="ctr"/>
                      <a:r>
                        <a:rPr lang="hr-HR" sz="1500" dirty="0" smtClean="0">
                          <a:latin typeface="Times New Roman" panose="02020603050405020304" pitchFamily="18" charset="0"/>
                          <a:cs typeface="Times New Roman" panose="02020603050405020304" pitchFamily="18" charset="0"/>
                        </a:rPr>
                        <a:t>12.09.2014</a:t>
                      </a:r>
                      <a:endParaRPr lang="hr-HR" sz="1500" dirty="0">
                        <a:latin typeface="Times New Roman" panose="02020603050405020304" pitchFamily="18" charset="0"/>
                        <a:cs typeface="Times New Roman" panose="02020603050405020304" pitchFamily="18" charset="0"/>
                      </a:endParaRPr>
                    </a:p>
                  </a:txBody>
                  <a:tcPr marL="9451" marR="9451" marT="9451" marB="0" anchor="ctr"/>
                </a:tc>
                <a:tc>
                  <a:txBody>
                    <a:bodyPr/>
                    <a:lstStyle/>
                    <a:p>
                      <a:pPr algn="ctr" fontAlgn="ctr"/>
                      <a:r>
                        <a:rPr lang="hr-HR" sz="1500" b="1" u="none" strike="noStrike" dirty="0" smtClean="0">
                          <a:solidFill>
                            <a:srgbClr val="FF0000"/>
                          </a:solidFill>
                          <a:effectLst/>
                          <a:latin typeface="Times New Roman" panose="02020603050405020304" pitchFamily="18" charset="0"/>
                          <a:cs typeface="Times New Roman" panose="02020603050405020304" pitchFamily="18" charset="0"/>
                        </a:rPr>
                        <a:t>First </a:t>
                      </a:r>
                      <a:r>
                        <a:rPr lang="hr-HR" sz="1500" b="1" u="none" strike="noStrike" dirty="0" err="1" smtClean="0">
                          <a:solidFill>
                            <a:srgbClr val="FF0000"/>
                          </a:solidFill>
                          <a:effectLst/>
                          <a:latin typeface="Times New Roman" panose="02020603050405020304" pitchFamily="18" charset="0"/>
                          <a:cs typeface="Times New Roman" panose="02020603050405020304" pitchFamily="18" charset="0"/>
                        </a:rPr>
                        <a:t>bitcoin</a:t>
                      </a:r>
                      <a:r>
                        <a:rPr lang="hr-HR" sz="1500" b="1" u="none" strike="noStrike" dirty="0" smtClean="0">
                          <a:solidFill>
                            <a:srgbClr val="FF0000"/>
                          </a:solidFill>
                          <a:effectLst/>
                          <a:latin typeface="Times New Roman" panose="02020603050405020304" pitchFamily="18" charset="0"/>
                          <a:cs typeface="Times New Roman" panose="02020603050405020304" pitchFamily="18" charset="0"/>
                        </a:rPr>
                        <a:t> </a:t>
                      </a:r>
                      <a:r>
                        <a:rPr lang="hr-HR" sz="1500" b="1" u="none" strike="noStrike" dirty="0" err="1" smtClean="0">
                          <a:solidFill>
                            <a:srgbClr val="FF0000"/>
                          </a:solidFill>
                          <a:effectLst/>
                          <a:latin typeface="Times New Roman" panose="02020603050405020304" pitchFamily="18" charset="0"/>
                          <a:cs typeface="Times New Roman" panose="02020603050405020304" pitchFamily="18" charset="0"/>
                        </a:rPr>
                        <a:t>swap</a:t>
                      </a:r>
                      <a:r>
                        <a:rPr lang="hr-HR" sz="1500" b="1" u="none" strike="noStrike" dirty="0" smtClean="0">
                          <a:solidFill>
                            <a:srgbClr val="FF0000"/>
                          </a:solidFill>
                          <a:effectLst/>
                          <a:latin typeface="Times New Roman" panose="02020603050405020304" pitchFamily="18" charset="0"/>
                          <a:cs typeface="Times New Roman" panose="02020603050405020304" pitchFamily="18" charset="0"/>
                        </a:rPr>
                        <a:t> </a:t>
                      </a:r>
                      <a:r>
                        <a:rPr lang="hr-HR" sz="1500" b="1" u="none" strike="noStrike" dirty="0" err="1" smtClean="0">
                          <a:solidFill>
                            <a:srgbClr val="FF0000"/>
                          </a:solidFill>
                          <a:effectLst/>
                          <a:latin typeface="Times New Roman" panose="02020603050405020304" pitchFamily="18" charset="0"/>
                          <a:cs typeface="Times New Roman" panose="02020603050405020304" pitchFamily="18" charset="0"/>
                        </a:rPr>
                        <a:t>approved</a:t>
                      </a:r>
                      <a:endParaRPr lang="hr-HR" sz="1500" b="1" u="none" strike="noStrike" dirty="0" smtClean="0">
                        <a:solidFill>
                          <a:srgbClr val="FF0000"/>
                        </a:solidFill>
                        <a:effectLst/>
                        <a:latin typeface="Times New Roman" panose="02020603050405020304" pitchFamily="18" charset="0"/>
                        <a:cs typeface="Times New Roman" panose="02020603050405020304" pitchFamily="18" charset="0"/>
                      </a:endParaRPr>
                    </a:p>
                  </a:txBody>
                  <a:tcPr marL="9451" marR="9451" marT="9451" marB="0" anchor="ctr"/>
                </a:tc>
              </a:tr>
            </a:tbl>
          </a:graphicData>
        </a:graphic>
      </p:graphicFrame>
    </p:spTree>
    <p:extLst>
      <p:ext uri="{BB962C8B-B14F-4D97-AF65-F5344CB8AC3E}">
        <p14:creationId xmlns:p14="http://schemas.microsoft.com/office/powerpoint/2010/main" xmlns="" val="2735190591"/>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Money is commodity that has </a:t>
            </a:r>
            <a:r>
              <a:rPr lang="hr-HR" dirty="0" smtClean="0"/>
              <a:t>a </a:t>
            </a:r>
            <a:r>
              <a:rPr lang="en-US" dirty="0" smtClean="0"/>
              <a:t>status </a:t>
            </a:r>
            <a:r>
              <a:rPr lang="en-US" dirty="0"/>
              <a:t>of </a:t>
            </a:r>
            <a:r>
              <a:rPr lang="hr-HR" dirty="0" err="1" smtClean="0"/>
              <a:t>universal</a:t>
            </a:r>
            <a:r>
              <a:rPr lang="en-US" dirty="0" smtClean="0"/>
              <a:t> </a:t>
            </a:r>
            <a:r>
              <a:rPr lang="en-US" dirty="0"/>
              <a:t>equivalent in </a:t>
            </a:r>
            <a:r>
              <a:rPr lang="en-US" dirty="0" smtClean="0"/>
              <a:t>trade</a:t>
            </a:r>
            <a:r>
              <a:rPr lang="hr-HR" dirty="0" smtClean="0"/>
              <a:t>.</a:t>
            </a:r>
          </a:p>
          <a:p>
            <a:r>
              <a:rPr lang="hr-HR" dirty="0" smtClean="0"/>
              <a:t>Money </a:t>
            </a:r>
            <a:r>
              <a:rPr lang="hr-HR" dirty="0" err="1" smtClean="0"/>
              <a:t>functions</a:t>
            </a:r>
            <a:r>
              <a:rPr lang="hr-HR" dirty="0" smtClean="0"/>
              <a:t>:</a:t>
            </a:r>
          </a:p>
          <a:p>
            <a:endParaRPr lang="hr-HR" dirty="0"/>
          </a:p>
          <a:p>
            <a:endParaRPr lang="hr-HR" dirty="0" smtClean="0"/>
          </a:p>
          <a:p>
            <a:endParaRPr lang="hr-HR" dirty="0"/>
          </a:p>
          <a:p>
            <a:endParaRPr lang="hr-HR" dirty="0" smtClean="0"/>
          </a:p>
          <a:p>
            <a:endParaRPr lang="hr-HR" dirty="0" smtClean="0"/>
          </a:p>
          <a:p>
            <a:r>
              <a:rPr lang="hr-HR" dirty="0" err="1" smtClean="0"/>
              <a:t>Schlichter</a:t>
            </a:r>
            <a:r>
              <a:rPr lang="hr-HR" dirty="0" smtClean="0"/>
              <a:t>, D. (2011): </a:t>
            </a:r>
            <a:r>
              <a:rPr lang="hr-HR" i="1" dirty="0" smtClean="0"/>
              <a:t>„All </a:t>
            </a:r>
            <a:r>
              <a:rPr lang="hr-HR" i="1" dirty="0" err="1" smtClean="0"/>
              <a:t>additional</a:t>
            </a:r>
            <a:r>
              <a:rPr lang="hr-HR" i="1" dirty="0" smtClean="0"/>
              <a:t> </a:t>
            </a:r>
            <a:r>
              <a:rPr lang="hr-HR" i="1" dirty="0" err="1" smtClean="0"/>
              <a:t>functions</a:t>
            </a:r>
            <a:r>
              <a:rPr lang="hr-HR" i="1" dirty="0" smtClean="0"/>
              <a:t> </a:t>
            </a:r>
            <a:r>
              <a:rPr lang="hr-HR" i="1" dirty="0" err="1" smtClean="0"/>
              <a:t>that</a:t>
            </a:r>
            <a:r>
              <a:rPr lang="hr-HR" i="1" dirty="0" smtClean="0"/>
              <a:t> </a:t>
            </a:r>
            <a:r>
              <a:rPr lang="hr-HR" i="1" dirty="0" err="1" smtClean="0"/>
              <a:t>can</a:t>
            </a:r>
            <a:r>
              <a:rPr lang="hr-HR" i="1" dirty="0" smtClean="0"/>
              <a:t> </a:t>
            </a:r>
            <a:r>
              <a:rPr lang="hr-HR" i="1" dirty="0" err="1" smtClean="0"/>
              <a:t>be</a:t>
            </a:r>
            <a:r>
              <a:rPr lang="hr-HR" i="1" dirty="0" smtClean="0"/>
              <a:t> </a:t>
            </a:r>
            <a:r>
              <a:rPr lang="hr-HR" i="1" dirty="0" err="1" smtClean="0"/>
              <a:t>assigned</a:t>
            </a:r>
            <a:r>
              <a:rPr lang="hr-HR" i="1" dirty="0" smtClean="0"/>
              <a:t> to </a:t>
            </a:r>
            <a:r>
              <a:rPr lang="hr-HR" i="1" dirty="0" err="1" smtClean="0"/>
              <a:t>money</a:t>
            </a:r>
            <a:r>
              <a:rPr lang="hr-HR" i="1" dirty="0" smtClean="0"/>
              <a:t> are </a:t>
            </a:r>
            <a:r>
              <a:rPr lang="hr-HR" i="1" dirty="0" err="1" smtClean="0"/>
              <a:t>the</a:t>
            </a:r>
            <a:r>
              <a:rPr lang="hr-HR" i="1" dirty="0" smtClean="0"/>
              <a:t> </a:t>
            </a:r>
            <a:r>
              <a:rPr lang="hr-HR" i="1" dirty="0" err="1" smtClean="0"/>
              <a:t>result</a:t>
            </a:r>
            <a:r>
              <a:rPr lang="hr-HR" i="1" dirty="0" smtClean="0"/>
              <a:t> </a:t>
            </a:r>
            <a:r>
              <a:rPr lang="hr-HR" i="1" dirty="0" err="1" smtClean="0"/>
              <a:t>of</a:t>
            </a:r>
            <a:r>
              <a:rPr lang="hr-HR" i="1" dirty="0" smtClean="0"/>
              <a:t> </a:t>
            </a:r>
            <a:r>
              <a:rPr lang="hr-HR" i="1" dirty="0" err="1" smtClean="0"/>
              <a:t>money</a:t>
            </a:r>
            <a:r>
              <a:rPr lang="hr-HR" i="1" dirty="0" smtClean="0"/>
              <a:t> </a:t>
            </a:r>
            <a:r>
              <a:rPr lang="hr-HR" i="1" dirty="0" err="1" smtClean="0"/>
              <a:t>being</a:t>
            </a:r>
            <a:r>
              <a:rPr lang="hr-HR" i="1" dirty="0" smtClean="0"/>
              <a:t> </a:t>
            </a:r>
            <a:r>
              <a:rPr lang="hr-HR" i="1" dirty="0" err="1" smtClean="0"/>
              <a:t>the</a:t>
            </a:r>
            <a:r>
              <a:rPr lang="hr-HR" i="1" dirty="0" smtClean="0"/>
              <a:t> </a:t>
            </a:r>
            <a:r>
              <a:rPr lang="hr-HR" i="1" dirty="0" err="1" smtClean="0"/>
              <a:t>accepted</a:t>
            </a:r>
            <a:r>
              <a:rPr lang="hr-HR" i="1" dirty="0" smtClean="0"/>
              <a:t> </a:t>
            </a:r>
            <a:r>
              <a:rPr lang="hr-HR" i="1" dirty="0" err="1" smtClean="0"/>
              <a:t>medium</a:t>
            </a:r>
            <a:r>
              <a:rPr lang="hr-HR" i="1" dirty="0" smtClean="0"/>
              <a:t> </a:t>
            </a:r>
            <a:r>
              <a:rPr lang="hr-HR" i="1" dirty="0" err="1" smtClean="0"/>
              <a:t>of</a:t>
            </a:r>
            <a:r>
              <a:rPr lang="hr-HR" i="1" dirty="0" smtClean="0"/>
              <a:t> </a:t>
            </a:r>
            <a:r>
              <a:rPr lang="hr-HR" i="1" dirty="0" err="1" smtClean="0"/>
              <a:t>exchange</a:t>
            </a:r>
            <a:r>
              <a:rPr lang="hr-HR" i="1" dirty="0" smtClean="0"/>
              <a:t>.” </a:t>
            </a: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17</a:t>
            </a:fld>
            <a:endParaRPr lang="hr-HR"/>
          </a:p>
        </p:txBody>
      </p:sp>
      <p:sp>
        <p:nvSpPr>
          <p:cNvPr id="6" name="Title 1"/>
          <p:cNvSpPr>
            <a:spLocks noGrp="1"/>
          </p:cNvSpPr>
          <p:nvPr>
            <p:ph type="title"/>
          </p:nvPr>
        </p:nvSpPr>
        <p:spPr>
          <a:xfrm>
            <a:off x="2184079" y="267936"/>
            <a:ext cx="8980251" cy="918926"/>
          </a:xfrm>
        </p:spPr>
        <p:txBody>
          <a:bodyPr>
            <a:normAutofit fontScale="90000"/>
          </a:bodyPr>
          <a:lstStyle/>
          <a:p>
            <a:r>
              <a:rPr lang="hr-HR" sz="4000" dirty="0" err="1">
                <a:latin typeface="Times New Roman" panose="02020603050405020304" pitchFamily="18" charset="0"/>
                <a:cs typeface="Times New Roman" panose="02020603050405020304" pitchFamily="18" charset="0"/>
              </a:rPr>
              <a:t>Conventional</a:t>
            </a:r>
            <a:r>
              <a:rPr lang="hr-HR" sz="4000" dirty="0">
                <a:latin typeface="Times New Roman" panose="02020603050405020304" pitchFamily="18" charset="0"/>
                <a:cs typeface="Times New Roman" panose="02020603050405020304" pitchFamily="18" charset="0"/>
              </a:rPr>
              <a:t> </a:t>
            </a:r>
            <a:r>
              <a:rPr lang="hr-HR" sz="4000" dirty="0" err="1">
                <a:latin typeface="Times New Roman" panose="02020603050405020304" pitchFamily="18" charset="0"/>
                <a:cs typeface="Times New Roman" panose="02020603050405020304" pitchFamily="18" charset="0"/>
              </a:rPr>
              <a:t>money</a:t>
            </a:r>
            <a:r>
              <a:rPr lang="hr-HR" sz="4000" dirty="0">
                <a:latin typeface="Times New Roman" panose="02020603050405020304" pitchFamily="18" charset="0"/>
                <a:cs typeface="Times New Roman" panose="02020603050405020304" pitchFamily="18" charset="0"/>
              </a:rPr>
              <a:t> </a:t>
            </a:r>
            <a:r>
              <a:rPr lang="hr-HR" sz="4000" dirty="0" err="1">
                <a:latin typeface="Times New Roman" panose="02020603050405020304" pitchFamily="18" charset="0"/>
                <a:cs typeface="Times New Roman" panose="02020603050405020304" pitchFamily="18" charset="0"/>
              </a:rPr>
              <a:t>theory</a:t>
            </a:r>
            <a:r>
              <a:rPr lang="hr-HR" sz="4000" dirty="0">
                <a:latin typeface="Times New Roman" panose="02020603050405020304" pitchFamily="18" charset="0"/>
                <a:cs typeface="Times New Roman" panose="02020603050405020304" pitchFamily="18" charset="0"/>
              </a:rPr>
              <a:t> </a:t>
            </a:r>
            <a:r>
              <a:rPr lang="hr-HR" sz="4000" dirty="0" smtClean="0">
                <a:latin typeface="Times New Roman" panose="02020603050405020304" pitchFamily="18" charset="0"/>
                <a:cs typeface="Times New Roman" panose="02020603050405020304" pitchFamily="18" charset="0"/>
              </a:rPr>
              <a:t/>
            </a:r>
            <a:br>
              <a:rPr lang="hr-HR" sz="4000" dirty="0" smtClean="0">
                <a:latin typeface="Times New Roman" panose="02020603050405020304" pitchFamily="18" charset="0"/>
                <a:cs typeface="Times New Roman" panose="02020603050405020304" pitchFamily="18" charset="0"/>
              </a:rPr>
            </a:br>
            <a:r>
              <a:rPr lang="hr-HR" sz="2400" dirty="0" smtClean="0">
                <a:latin typeface="Times New Roman" panose="02020603050405020304" pitchFamily="18" charset="0"/>
                <a:cs typeface="Times New Roman" panose="02020603050405020304" pitchFamily="18" charset="0"/>
              </a:rPr>
              <a:t>(</a:t>
            </a:r>
            <a:r>
              <a:rPr lang="hr-HR" sz="2400" dirty="0" err="1">
                <a:latin typeface="Times New Roman" panose="02020603050405020304" pitchFamily="18" charset="0"/>
                <a:cs typeface="Times New Roman" panose="02020603050405020304" pitchFamily="18" charset="0"/>
              </a:rPr>
              <a:t>simplified</a:t>
            </a:r>
            <a:r>
              <a:rPr lang="hr-HR" sz="2400" dirty="0">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xmlns="" val="1596639101"/>
              </p:ext>
            </p:extLst>
          </p:nvPr>
        </p:nvGraphicFramePr>
        <p:xfrm>
          <a:off x="1682062" y="2957384"/>
          <a:ext cx="9595537" cy="1738184"/>
        </p:xfrm>
        <a:graphic>
          <a:graphicData uri="http://schemas.openxmlformats.org/drawingml/2006/table">
            <a:tbl>
              <a:tblPr>
                <a:tableStyleId>{5C22544A-7EE6-4342-B048-85BDC9FD1C3A}</a:tableStyleId>
              </a:tblPr>
              <a:tblGrid>
                <a:gridCol w="2521455"/>
                <a:gridCol w="2754923"/>
                <a:gridCol w="2031172"/>
                <a:gridCol w="2287987"/>
              </a:tblGrid>
              <a:tr h="456809">
                <a:tc>
                  <a:txBody>
                    <a:bodyPr/>
                    <a:lstStyle/>
                    <a:p>
                      <a:pPr algn="ctr" fontAlgn="ct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b="1" i="1" u="none" strike="noStrike" dirty="0">
                          <a:effectLst/>
                        </a:rPr>
                        <a:t>1. </a:t>
                      </a:r>
                      <a:r>
                        <a:rPr lang="hr-HR" sz="1800" b="1" i="1" u="none" strike="noStrike" dirty="0" err="1">
                          <a:effectLst/>
                        </a:rPr>
                        <a:t>Medium</a:t>
                      </a:r>
                      <a:r>
                        <a:rPr lang="hr-HR" sz="1800" b="1" i="1" u="none" strike="noStrike" dirty="0">
                          <a:effectLst/>
                        </a:rPr>
                        <a:t> </a:t>
                      </a:r>
                      <a:r>
                        <a:rPr lang="hr-HR" sz="1800" b="1" i="1" u="none" strike="noStrike" dirty="0" err="1">
                          <a:effectLst/>
                        </a:rPr>
                        <a:t>of</a:t>
                      </a:r>
                      <a:r>
                        <a:rPr lang="hr-HR" sz="1800" b="1" i="1" u="none" strike="noStrike" dirty="0">
                          <a:effectLst/>
                        </a:rPr>
                        <a:t> Exchange</a:t>
                      </a:r>
                      <a:endParaRPr lang="hr-HR" sz="18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b="1" i="1" u="none" strike="noStrike" dirty="0">
                          <a:effectLst/>
                        </a:rPr>
                        <a:t>2. Store </a:t>
                      </a:r>
                      <a:r>
                        <a:rPr lang="hr-HR" sz="1800" b="1" i="1" u="none" strike="noStrike" dirty="0" err="1">
                          <a:effectLst/>
                        </a:rPr>
                        <a:t>of</a:t>
                      </a:r>
                      <a:r>
                        <a:rPr lang="hr-HR" sz="1800" b="1" i="1" u="none" strike="noStrike" dirty="0">
                          <a:effectLst/>
                        </a:rPr>
                        <a:t> </a:t>
                      </a:r>
                      <a:r>
                        <a:rPr lang="hr-HR" sz="1800" b="1" i="1" u="none" strike="noStrike" dirty="0" err="1">
                          <a:effectLst/>
                        </a:rPr>
                        <a:t>Value</a:t>
                      </a:r>
                      <a:endParaRPr lang="hr-HR" sz="18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b="1" i="1" u="none" strike="noStrike" dirty="0">
                          <a:effectLst/>
                        </a:rPr>
                        <a:t>3. </a:t>
                      </a:r>
                      <a:r>
                        <a:rPr lang="hr-HR" sz="1800" b="1" i="1" u="none" strike="noStrike" dirty="0" err="1">
                          <a:effectLst/>
                        </a:rPr>
                        <a:t>Unit</a:t>
                      </a:r>
                      <a:r>
                        <a:rPr lang="hr-HR" sz="1800" b="1" i="1" u="none" strike="noStrike" dirty="0">
                          <a:effectLst/>
                        </a:rPr>
                        <a:t> </a:t>
                      </a:r>
                      <a:r>
                        <a:rPr lang="hr-HR" sz="1800" b="1" i="1" u="none" strike="noStrike" dirty="0" err="1">
                          <a:effectLst/>
                        </a:rPr>
                        <a:t>of</a:t>
                      </a:r>
                      <a:r>
                        <a:rPr lang="hr-HR" sz="1800" b="1" i="1" u="none" strike="noStrike" dirty="0">
                          <a:effectLst/>
                        </a:rPr>
                        <a:t> </a:t>
                      </a:r>
                      <a:r>
                        <a:rPr lang="hr-HR" sz="1800" b="1" i="1" u="none" strike="noStrike" dirty="0" err="1">
                          <a:effectLst/>
                        </a:rPr>
                        <a:t>Account</a:t>
                      </a:r>
                      <a:endParaRPr lang="hr-HR" sz="1800" b="1" i="1" u="none" strike="noStrike" dirty="0">
                        <a:solidFill>
                          <a:srgbClr val="000000"/>
                        </a:solidFill>
                        <a:effectLst/>
                        <a:latin typeface="Times New Roman" panose="02020603050405020304" pitchFamily="18" charset="0"/>
                      </a:endParaRPr>
                    </a:p>
                  </a:txBody>
                  <a:tcPr marL="9525" marR="9525" marT="9525" marB="0" anchor="ctr"/>
                </a:tc>
              </a:tr>
              <a:tr h="427125">
                <a:tc>
                  <a:txBody>
                    <a:bodyPr/>
                    <a:lstStyle/>
                    <a:p>
                      <a:pPr algn="ctr" fontAlgn="ctr"/>
                      <a:r>
                        <a:rPr lang="hr-HR" sz="1800" b="1" u="none" strike="noStrike" dirty="0" err="1">
                          <a:effectLst/>
                        </a:rPr>
                        <a:t>Gold</a:t>
                      </a:r>
                      <a:endParaRPr lang="hr-HR"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effectLst/>
                        </a:rPr>
                        <a:t>***</a:t>
                      </a: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r>
              <a:tr h="427125">
                <a:tc>
                  <a:txBody>
                    <a:bodyPr/>
                    <a:lstStyle/>
                    <a:p>
                      <a:pPr algn="ctr" fontAlgn="ctr"/>
                      <a:r>
                        <a:rPr lang="hr-HR" sz="1800" b="1" u="none" strike="noStrike" dirty="0">
                          <a:effectLst/>
                        </a:rPr>
                        <a:t>Fiat </a:t>
                      </a:r>
                      <a:r>
                        <a:rPr lang="hr-HR" sz="1800" b="1" u="none" strike="noStrike" dirty="0" err="1">
                          <a:effectLst/>
                        </a:rPr>
                        <a:t>currencies</a:t>
                      </a:r>
                      <a:endParaRPr lang="hr-HR"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effectLst/>
                        </a:rPr>
                        <a:t>*****</a:t>
                      </a: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a:effectLst/>
                        </a:rPr>
                        <a:t>***</a:t>
                      </a:r>
                      <a:endParaRPr lang="hr-HR" sz="1800" b="0" i="0" u="none" strike="noStrike">
                        <a:solidFill>
                          <a:srgbClr val="000000"/>
                        </a:solidFill>
                        <a:effectLst/>
                        <a:latin typeface="Times New Roman" panose="02020603050405020304" pitchFamily="18" charset="0"/>
                      </a:endParaRPr>
                    </a:p>
                  </a:txBody>
                  <a:tcPr marL="9525" marR="9525" marT="9525" marB="0" anchor="ctr"/>
                </a:tc>
              </a:tr>
              <a:tr h="427125">
                <a:tc>
                  <a:txBody>
                    <a:bodyPr/>
                    <a:lstStyle/>
                    <a:p>
                      <a:pPr algn="ctr" fontAlgn="ctr"/>
                      <a:r>
                        <a:rPr lang="hr-HR" sz="1800" b="1" u="none" strike="noStrike" dirty="0" err="1">
                          <a:effectLst/>
                        </a:rPr>
                        <a:t>Cryptocurrencies</a:t>
                      </a:r>
                      <a:endParaRPr lang="hr-HR" sz="18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effectLst/>
                        </a:rPr>
                        <a:t>****</a:t>
                      </a:r>
                      <a:endParaRPr lang="hr-HR" sz="18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solidFill>
                            <a:srgbClr val="FF0000"/>
                          </a:solidFill>
                          <a:effectLst/>
                        </a:rPr>
                        <a:t>???</a:t>
                      </a:r>
                      <a:endParaRPr lang="hr-HR" sz="1800" b="0" i="0" u="none" strike="noStrike" dirty="0">
                        <a:solidFill>
                          <a:srgbClr val="FF0000"/>
                        </a:solidFill>
                        <a:effectLst/>
                        <a:latin typeface="Times New Roman" panose="02020603050405020304" pitchFamily="18" charset="0"/>
                      </a:endParaRPr>
                    </a:p>
                  </a:txBody>
                  <a:tcPr marL="9525" marR="9525" marT="9525" marB="0" anchor="ctr"/>
                </a:tc>
                <a:tc>
                  <a:txBody>
                    <a:bodyPr/>
                    <a:lstStyle/>
                    <a:p>
                      <a:pPr algn="ctr" fontAlgn="ctr"/>
                      <a:r>
                        <a:rPr lang="hr-HR" sz="1800" u="none" strike="noStrike" dirty="0">
                          <a:solidFill>
                            <a:srgbClr val="FF0000"/>
                          </a:solidFill>
                          <a:effectLst/>
                        </a:rPr>
                        <a:t>???</a:t>
                      </a:r>
                      <a:endParaRPr lang="hr-HR" sz="1800" b="0" i="0" u="none" strike="noStrike" dirty="0">
                        <a:solidFill>
                          <a:srgbClr val="FF0000"/>
                        </a:solidFill>
                        <a:effectLst/>
                        <a:latin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xmlns="" val="221578105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849" y="299222"/>
            <a:ext cx="9557951" cy="755221"/>
          </a:xfrm>
        </p:spPr>
        <p:txBody>
          <a:bodyPr>
            <a:normAutofit/>
          </a:bodyPr>
          <a:lstStyle/>
          <a:p>
            <a:r>
              <a:rPr lang="hr-HR" sz="3600" dirty="0" smtClean="0">
                <a:latin typeface="Times New Roman" panose="02020603050405020304" pitchFamily="18" charset="0"/>
                <a:cs typeface="Times New Roman" panose="02020603050405020304" pitchFamily="18" charset="0"/>
              </a:rPr>
              <a:t>Money </a:t>
            </a:r>
            <a:r>
              <a:rPr lang="hr-HR" sz="3600" dirty="0" err="1" smtClean="0">
                <a:latin typeface="Times New Roman" panose="02020603050405020304" pitchFamily="18" charset="0"/>
                <a:cs typeface="Times New Roman" panose="02020603050405020304" pitchFamily="18" charset="0"/>
              </a:rPr>
              <a:t>circulation</a:t>
            </a:r>
            <a:endParaRPr lang="hr-HR" sz="3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18</a:t>
            </a:fld>
            <a:endParaRPr lang="hr-HR"/>
          </a:p>
        </p:txBody>
      </p:sp>
      <p:sp>
        <p:nvSpPr>
          <p:cNvPr id="9" name="Rectangle 8"/>
          <p:cNvSpPr/>
          <p:nvPr/>
        </p:nvSpPr>
        <p:spPr>
          <a:xfrm>
            <a:off x="1551704" y="1956369"/>
            <a:ext cx="3573358" cy="584775"/>
          </a:xfrm>
          <a:prstGeom prst="rect">
            <a:avLst/>
          </a:prstGeom>
        </p:spPr>
        <p:txBody>
          <a:bodyPr wrap="square">
            <a:spAutoFit/>
          </a:bodyPr>
          <a:lstStyle/>
          <a:p>
            <a:r>
              <a:rPr lang="fr-FR" sz="3200" b="1" dirty="0">
                <a:solidFill>
                  <a:srgbClr val="000000"/>
                </a:solidFill>
                <a:latin typeface="Times New Roman" panose="02020603050405020304" pitchFamily="18" charset="0"/>
              </a:rPr>
              <a:t>M x V = P x Q</a:t>
            </a:r>
            <a:r>
              <a:rPr lang="fr-FR" sz="3200" b="1" dirty="0"/>
              <a:t> </a:t>
            </a:r>
            <a:endParaRPr lang="hr-HR" sz="3200" b="1" dirty="0"/>
          </a:p>
        </p:txBody>
      </p:sp>
      <p:sp>
        <p:nvSpPr>
          <p:cNvPr id="10" name="Content Placeholder 2"/>
          <p:cNvSpPr>
            <a:spLocks noGrp="1"/>
          </p:cNvSpPr>
          <p:nvPr>
            <p:ph idx="1"/>
          </p:nvPr>
        </p:nvSpPr>
        <p:spPr>
          <a:xfrm>
            <a:off x="5165124" y="1653173"/>
            <a:ext cx="6188676" cy="2052223"/>
          </a:xfrm>
        </p:spPr>
        <p:txBody>
          <a:bodyPr>
            <a:normAutofit/>
          </a:bodyPr>
          <a:lstStyle/>
          <a:p>
            <a:r>
              <a:rPr lang="hr-HR" sz="2400" dirty="0" smtClean="0">
                <a:latin typeface="Times New Roman" panose="02020603050405020304" pitchFamily="18" charset="0"/>
                <a:cs typeface="Times New Roman" panose="02020603050405020304" pitchFamily="18" charset="0"/>
              </a:rPr>
              <a:t>M – total </a:t>
            </a:r>
            <a:r>
              <a:rPr lang="hr-HR" sz="2400" dirty="0" err="1" smtClean="0">
                <a:latin typeface="Times New Roman" panose="02020603050405020304" pitchFamily="18" charset="0"/>
                <a:cs typeface="Times New Roman" panose="02020603050405020304" pitchFamily="18" charset="0"/>
              </a:rPr>
              <a:t>amount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money</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circulation</a:t>
            </a:r>
            <a:endParaRPr lang="hr-HR" sz="2400" dirty="0" smtClean="0">
              <a:latin typeface="Times New Roman" panose="02020603050405020304" pitchFamily="18" charset="0"/>
              <a:cs typeface="Times New Roman" panose="02020603050405020304" pitchFamily="18" charset="0"/>
            </a:endParaRPr>
          </a:p>
          <a:p>
            <a:r>
              <a:rPr lang="hr-HR" sz="2400" dirty="0" smtClean="0">
                <a:latin typeface="Times New Roman" panose="02020603050405020304" pitchFamily="18" charset="0"/>
                <a:cs typeface="Times New Roman" panose="02020603050405020304" pitchFamily="18" charset="0"/>
              </a:rPr>
              <a:t>V – </a:t>
            </a:r>
            <a:r>
              <a:rPr lang="hr-HR" sz="2400" dirty="0" err="1" smtClean="0">
                <a:latin typeface="Times New Roman" panose="02020603050405020304" pitchFamily="18" charset="0"/>
                <a:cs typeface="Times New Roman" panose="02020603050405020304" pitchFamily="18" charset="0"/>
              </a:rPr>
              <a:t>velocity</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money</a:t>
            </a:r>
            <a:endParaRPr lang="hr-HR" sz="2400" dirty="0" smtClean="0">
              <a:latin typeface="Times New Roman" panose="02020603050405020304" pitchFamily="18" charset="0"/>
              <a:cs typeface="Times New Roman" panose="02020603050405020304" pitchFamily="18" charset="0"/>
            </a:endParaRPr>
          </a:p>
          <a:p>
            <a:r>
              <a:rPr lang="hr-HR" sz="2400" dirty="0" smtClean="0">
                <a:latin typeface="Times New Roman" panose="02020603050405020304" pitchFamily="18" charset="0"/>
                <a:cs typeface="Times New Roman" panose="02020603050405020304" pitchFamily="18" charset="0"/>
              </a:rPr>
              <a:t>P – </a:t>
            </a:r>
            <a:r>
              <a:rPr lang="hr-HR" sz="2400" dirty="0" err="1" smtClean="0">
                <a:latin typeface="Times New Roman" panose="02020603050405020304" pitchFamily="18" charset="0"/>
                <a:cs typeface="Times New Roman" panose="02020603050405020304" pitchFamily="18" charset="0"/>
              </a:rPr>
              <a:t>price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level</a:t>
            </a:r>
            <a:r>
              <a:rPr lang="hr-HR" sz="2400" dirty="0" smtClean="0">
                <a:latin typeface="Times New Roman" panose="02020603050405020304" pitchFamily="18" charset="0"/>
                <a:cs typeface="Times New Roman" panose="02020603050405020304" pitchFamily="18" charset="0"/>
              </a:rPr>
              <a:t> </a:t>
            </a:r>
          </a:p>
          <a:p>
            <a:r>
              <a:rPr lang="hr-HR" sz="2400" dirty="0" smtClean="0">
                <a:latin typeface="Times New Roman" panose="02020603050405020304" pitchFamily="18" charset="0"/>
                <a:cs typeface="Times New Roman" panose="02020603050405020304" pitchFamily="18" charset="0"/>
              </a:rPr>
              <a:t>Q – indeks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real</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value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final</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expenditures</a:t>
            </a:r>
            <a:endParaRPr lang="hr-HR" sz="2400"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944262" y="4304126"/>
            <a:ext cx="10827608" cy="2052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Bitcoin as currency increases </a:t>
            </a:r>
            <a:r>
              <a:rPr lang="en-US" sz="2400" dirty="0" smtClean="0">
                <a:latin typeface="Times New Roman" panose="02020603050405020304" pitchFamily="18" charset="0"/>
                <a:cs typeface="Times New Roman" panose="02020603050405020304" pitchFamily="18" charset="0"/>
              </a:rPr>
              <a:t>amount </a:t>
            </a:r>
            <a:r>
              <a:rPr lang="en-US" sz="2400" dirty="0">
                <a:latin typeface="Times New Roman" panose="02020603050405020304" pitchFamily="18" charset="0"/>
                <a:cs typeface="Times New Roman" panose="02020603050405020304" pitchFamily="18" charset="0"/>
              </a:rPr>
              <a:t>of money and hence </a:t>
            </a:r>
            <a:r>
              <a:rPr lang="en-US" sz="2400" dirty="0" smtClean="0">
                <a:latin typeface="Times New Roman" panose="02020603050405020304" pitchFamily="18" charset="0"/>
                <a:cs typeface="Times New Roman" panose="02020603050405020304" pitchFamily="18" charset="0"/>
              </a:rPr>
              <a:t>le</a:t>
            </a:r>
            <a:r>
              <a:rPr lang="hr-HR" sz="2400"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ds </a:t>
            </a:r>
            <a:r>
              <a:rPr lang="en-US" sz="2400" dirty="0">
                <a:latin typeface="Times New Roman" panose="02020603050405020304" pitchFamily="18" charset="0"/>
                <a:cs typeface="Times New Roman" panose="02020603050405020304" pitchFamily="18" charset="0"/>
              </a:rPr>
              <a:t>to increasing price levels (V and Q constant</a:t>
            </a:r>
            <a:r>
              <a:rPr lang="en-US" sz="2400" dirty="0" smtClean="0">
                <a:latin typeface="Times New Roman" panose="02020603050405020304" pitchFamily="18" charset="0"/>
                <a:cs typeface="Times New Roman" panose="02020603050405020304" pitchFamily="18" charset="0"/>
              </a:rPr>
              <a:t>).</a:t>
            </a:r>
            <a:endParaRPr lang="hr-HR"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Since bitcoin is inherently deflationary it will benefit in a way </a:t>
            </a:r>
            <a:r>
              <a:rPr lang="en-US" sz="2400" dirty="0" smtClean="0">
                <a:latin typeface="Times New Roman" panose="02020603050405020304" pitchFamily="18" charset="0"/>
                <a:cs typeface="Times New Roman" panose="02020603050405020304" pitchFamily="18" charset="0"/>
              </a:rPr>
              <a:t>that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its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usage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will</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cause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value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decline</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other currencies </a:t>
            </a:r>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bitcoin will experience rise.</a:t>
            </a:r>
            <a:endParaRPr lang="hr-H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6530622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50" fill="hold"/>
                                        <p:tgtEl>
                                          <p:spTgt spid="9"/>
                                        </p:tgtEl>
                                        <p:attrNameLst>
                                          <p:attrName>ppt_x</p:attrName>
                                        </p:attrNameLst>
                                      </p:cBhvr>
                                      <p:tavLst>
                                        <p:tav tm="0">
                                          <p:val>
                                            <p:strVal val="1+#ppt_w/2"/>
                                          </p:val>
                                        </p:tav>
                                        <p:tav tm="100000">
                                          <p:val>
                                            <p:strVal val="#ppt_x"/>
                                          </p:val>
                                        </p:tav>
                                      </p:tavLst>
                                    </p:anim>
                                    <p:anim calcmode="lin" valueType="num">
                                      <p:cBhvr additive="base">
                                        <p:cTn id="13" dur="25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2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7" dur="250" fill="hold"/>
                                        <p:tgtEl>
                                          <p:spTgt spid="10">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25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1" dur="250" fill="hold"/>
                                        <p:tgtEl>
                                          <p:spTgt spid="10">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25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10">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additive="base">
                                        <p:cTn id="28" dur="25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29" dur="25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uiExpand="1" build="p"/>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85707"/>
            <a:ext cx="10515600" cy="4351338"/>
          </a:xfrm>
        </p:spPr>
        <p:txBody>
          <a:bodyPr/>
          <a:lstStyle/>
          <a:p>
            <a:r>
              <a:rPr lang="hr-HR" dirty="0" err="1" smtClean="0"/>
              <a:t>Theoretical</a:t>
            </a:r>
            <a:r>
              <a:rPr lang="hr-HR" dirty="0" smtClean="0"/>
              <a:t> </a:t>
            </a:r>
            <a:r>
              <a:rPr lang="hr-HR" dirty="0" err="1" smtClean="0"/>
              <a:t>background</a:t>
            </a:r>
            <a:r>
              <a:rPr lang="hr-HR" dirty="0" smtClean="0"/>
              <a:t> for </a:t>
            </a:r>
            <a:r>
              <a:rPr lang="hr-HR" dirty="0" err="1" smtClean="0"/>
              <a:t>bitcoin</a:t>
            </a:r>
            <a:r>
              <a:rPr lang="hr-HR" dirty="0" smtClean="0"/>
              <a:t> </a:t>
            </a:r>
            <a:r>
              <a:rPr lang="hr-HR" dirty="0" err="1" smtClean="0"/>
              <a:t>currency</a:t>
            </a:r>
            <a:r>
              <a:rPr lang="hr-HR" dirty="0" smtClean="0"/>
              <a:t> </a:t>
            </a:r>
            <a:r>
              <a:rPr lang="hr-HR" dirty="0" err="1" smtClean="0"/>
              <a:t>can</a:t>
            </a:r>
            <a:r>
              <a:rPr lang="hr-HR" dirty="0" smtClean="0"/>
              <a:t> </a:t>
            </a:r>
            <a:r>
              <a:rPr lang="hr-HR" dirty="0" err="1" smtClean="0"/>
              <a:t>be</a:t>
            </a:r>
            <a:r>
              <a:rPr lang="hr-HR" dirty="0" smtClean="0"/>
              <a:t>                            </a:t>
            </a:r>
            <a:r>
              <a:rPr lang="hr-HR" dirty="0" err="1" smtClean="0"/>
              <a:t>found</a:t>
            </a:r>
            <a:r>
              <a:rPr lang="hr-HR" dirty="0" smtClean="0"/>
              <a:t> </a:t>
            </a:r>
            <a:r>
              <a:rPr lang="hr-HR" dirty="0" err="1" smtClean="0"/>
              <a:t>within</a:t>
            </a:r>
            <a:r>
              <a:rPr lang="hr-HR" dirty="0" smtClean="0"/>
              <a:t> </a:t>
            </a:r>
            <a:r>
              <a:rPr lang="hr-HR" dirty="0" err="1" smtClean="0"/>
              <a:t>Hayek’s</a:t>
            </a:r>
            <a:r>
              <a:rPr lang="hr-HR" dirty="0" smtClean="0"/>
              <a:t> </a:t>
            </a:r>
            <a:r>
              <a:rPr lang="hr-HR" dirty="0" err="1" smtClean="0"/>
              <a:t>work</a:t>
            </a:r>
            <a:r>
              <a:rPr lang="hr-HR" dirty="0" smtClean="0"/>
              <a:t> </a:t>
            </a:r>
            <a:r>
              <a:rPr lang="hr-HR" i="1" dirty="0" smtClean="0"/>
              <a:t>„</a:t>
            </a:r>
            <a:r>
              <a:rPr lang="hr-HR" i="1" dirty="0" err="1" smtClean="0"/>
              <a:t>Denationalization</a:t>
            </a:r>
            <a:r>
              <a:rPr lang="hr-HR" i="1" dirty="0" smtClean="0"/>
              <a:t> </a:t>
            </a:r>
            <a:r>
              <a:rPr lang="hr-HR" i="1" dirty="0" err="1" smtClean="0"/>
              <a:t>of</a:t>
            </a:r>
            <a:r>
              <a:rPr lang="hr-HR" i="1" dirty="0" smtClean="0"/>
              <a:t>                                       </a:t>
            </a:r>
            <a:r>
              <a:rPr lang="hr-HR" i="1" dirty="0" err="1" smtClean="0"/>
              <a:t>money</a:t>
            </a:r>
            <a:r>
              <a:rPr lang="hr-HR" i="1" dirty="0" smtClean="0"/>
              <a:t>, free </a:t>
            </a:r>
            <a:r>
              <a:rPr lang="hr-HR" i="1" dirty="0" err="1" smtClean="0"/>
              <a:t>banking</a:t>
            </a:r>
            <a:r>
              <a:rPr lang="hr-HR" i="1" dirty="0" smtClean="0"/>
              <a:t> </a:t>
            </a:r>
            <a:r>
              <a:rPr lang="hr-HR" i="1" dirty="0" err="1" smtClean="0"/>
              <a:t>and</a:t>
            </a:r>
            <a:r>
              <a:rPr lang="hr-HR" i="1" dirty="0" smtClean="0"/>
              <a:t> </a:t>
            </a:r>
            <a:r>
              <a:rPr lang="hr-HR" i="1" dirty="0" err="1" smtClean="0"/>
              <a:t>inflation</a:t>
            </a:r>
            <a:r>
              <a:rPr lang="hr-HR" i="1" dirty="0" smtClean="0"/>
              <a:t> </a:t>
            </a:r>
            <a:r>
              <a:rPr lang="hr-HR" i="1" dirty="0" err="1" smtClean="0"/>
              <a:t>targeting</a:t>
            </a:r>
            <a:r>
              <a:rPr lang="hr-HR" i="1" dirty="0" smtClean="0"/>
              <a:t>” </a:t>
            </a:r>
            <a:r>
              <a:rPr lang="hr-HR" dirty="0" smtClean="0"/>
              <a:t>1977</a:t>
            </a:r>
            <a:r>
              <a:rPr lang="hr-HR" dirty="0"/>
              <a:t>. </a:t>
            </a:r>
            <a:r>
              <a:rPr lang="hr-HR" dirty="0" smtClean="0"/>
              <a:t>                           (</a:t>
            </a:r>
            <a:r>
              <a:rPr lang="hr-HR" dirty="0" err="1" smtClean="0"/>
              <a:t>Claim</a:t>
            </a:r>
            <a:r>
              <a:rPr lang="hr-HR" dirty="0" smtClean="0"/>
              <a:t> </a:t>
            </a:r>
            <a:r>
              <a:rPr lang="hr-HR" dirty="0" err="1"/>
              <a:t>of</a:t>
            </a:r>
            <a:r>
              <a:rPr lang="hr-HR" dirty="0"/>
              <a:t> </a:t>
            </a:r>
            <a:r>
              <a:rPr lang="hr-HR" dirty="0" err="1"/>
              <a:t>bitcoin</a:t>
            </a:r>
            <a:r>
              <a:rPr lang="hr-HR" dirty="0"/>
              <a:t> </a:t>
            </a:r>
            <a:r>
              <a:rPr lang="hr-HR" dirty="0" err="1" smtClean="0"/>
              <a:t>advocates</a:t>
            </a:r>
            <a:r>
              <a:rPr lang="hr-HR" dirty="0" smtClean="0"/>
              <a:t>).</a:t>
            </a:r>
          </a:p>
          <a:p>
            <a:r>
              <a:rPr lang="hr-HR" dirty="0" smtClean="0"/>
              <a:t>Hayek </a:t>
            </a:r>
            <a:r>
              <a:rPr lang="hr-HR" dirty="0" err="1" smtClean="0"/>
              <a:t>claims</a:t>
            </a:r>
            <a:r>
              <a:rPr lang="hr-HR" dirty="0" smtClean="0"/>
              <a:t> </a:t>
            </a:r>
            <a:r>
              <a:rPr lang="hr-HR" dirty="0" err="1" smtClean="0"/>
              <a:t>that</a:t>
            </a:r>
            <a:r>
              <a:rPr lang="hr-HR" dirty="0" smtClean="0"/>
              <a:t> </a:t>
            </a:r>
            <a:r>
              <a:rPr lang="hr-HR" dirty="0" err="1" smtClean="0"/>
              <a:t>the</a:t>
            </a:r>
            <a:r>
              <a:rPr lang="hr-HR" dirty="0" smtClean="0"/>
              <a:t> </a:t>
            </a:r>
            <a:r>
              <a:rPr lang="hr-HR" dirty="0" err="1" smtClean="0"/>
              <a:t>government</a:t>
            </a:r>
            <a:r>
              <a:rPr lang="hr-HR" dirty="0" smtClean="0"/>
              <a:t> </a:t>
            </a:r>
            <a:r>
              <a:rPr lang="hr-HR" dirty="0" err="1" smtClean="0"/>
              <a:t>should</a:t>
            </a:r>
            <a:r>
              <a:rPr lang="hr-HR" dirty="0" smtClean="0"/>
              <a:t> </a:t>
            </a:r>
            <a:r>
              <a:rPr lang="hr-HR" dirty="0" err="1" smtClean="0"/>
              <a:t>be</a:t>
            </a:r>
            <a:r>
              <a:rPr lang="hr-HR" dirty="0" smtClean="0"/>
              <a:t> </a:t>
            </a:r>
            <a:r>
              <a:rPr lang="hr-HR" dirty="0" err="1" smtClean="0"/>
              <a:t>depived</a:t>
            </a:r>
            <a:r>
              <a:rPr lang="hr-HR" dirty="0" smtClean="0"/>
              <a:t> </a:t>
            </a:r>
            <a:r>
              <a:rPr lang="hr-HR" dirty="0" err="1" smtClean="0"/>
              <a:t>of</a:t>
            </a:r>
            <a:r>
              <a:rPr lang="hr-HR" dirty="0" smtClean="0"/>
              <a:t> </a:t>
            </a:r>
            <a:r>
              <a:rPr lang="hr-HR" dirty="0" err="1" smtClean="0"/>
              <a:t>its</a:t>
            </a:r>
            <a:r>
              <a:rPr lang="hr-HR" dirty="0" smtClean="0"/>
              <a:t> monopol to </a:t>
            </a:r>
            <a:r>
              <a:rPr lang="hr-HR" dirty="0" err="1" smtClean="0"/>
              <a:t>issue</a:t>
            </a:r>
            <a:r>
              <a:rPr lang="hr-HR" dirty="0" smtClean="0"/>
              <a:t> </a:t>
            </a:r>
            <a:r>
              <a:rPr lang="hr-HR" dirty="0" err="1" smtClean="0"/>
              <a:t>of</a:t>
            </a:r>
            <a:r>
              <a:rPr lang="hr-HR" dirty="0" smtClean="0"/>
              <a:t> </a:t>
            </a:r>
            <a:r>
              <a:rPr lang="hr-HR" dirty="0" err="1" smtClean="0"/>
              <a:t>money</a:t>
            </a:r>
            <a:r>
              <a:rPr lang="hr-HR" dirty="0" smtClean="0"/>
              <a:t>.</a:t>
            </a:r>
          </a:p>
          <a:p>
            <a:r>
              <a:rPr lang="hr-HR" dirty="0" smtClean="0"/>
              <a:t>Central argument </a:t>
            </a:r>
            <a:r>
              <a:rPr lang="hr-HR" dirty="0" err="1" smtClean="0"/>
              <a:t>is</a:t>
            </a:r>
            <a:r>
              <a:rPr lang="hr-HR" dirty="0" smtClean="0"/>
              <a:t> </a:t>
            </a:r>
            <a:r>
              <a:rPr lang="hr-HR" dirty="0" err="1" smtClean="0"/>
              <a:t>that</a:t>
            </a:r>
            <a:r>
              <a:rPr lang="hr-HR" dirty="0" smtClean="0"/>
              <a:t> a </a:t>
            </a:r>
            <a:r>
              <a:rPr lang="hr-HR" dirty="0" err="1" smtClean="0"/>
              <a:t>price</a:t>
            </a:r>
            <a:r>
              <a:rPr lang="hr-HR" dirty="0" smtClean="0"/>
              <a:t> </a:t>
            </a:r>
            <a:r>
              <a:rPr lang="hr-HR" dirty="0" err="1" smtClean="0"/>
              <a:t>level</a:t>
            </a:r>
            <a:r>
              <a:rPr lang="hr-HR" dirty="0" smtClean="0"/>
              <a:t> </a:t>
            </a:r>
            <a:r>
              <a:rPr lang="hr-HR" dirty="0" err="1" smtClean="0"/>
              <a:t>stability</a:t>
            </a:r>
            <a:r>
              <a:rPr lang="hr-HR" dirty="0" smtClean="0"/>
              <a:t> </a:t>
            </a:r>
            <a:r>
              <a:rPr lang="hr-HR" dirty="0" err="1" smtClean="0"/>
              <a:t>can</a:t>
            </a:r>
            <a:r>
              <a:rPr lang="hr-HR" dirty="0" smtClean="0"/>
              <a:t> </a:t>
            </a:r>
            <a:r>
              <a:rPr lang="hr-HR" dirty="0" err="1" smtClean="0"/>
              <a:t>be</a:t>
            </a:r>
            <a:r>
              <a:rPr lang="hr-HR" dirty="0" smtClean="0"/>
              <a:t> </a:t>
            </a:r>
            <a:r>
              <a:rPr lang="hr-HR" dirty="0" err="1" smtClean="0"/>
              <a:t>achieved</a:t>
            </a:r>
            <a:r>
              <a:rPr lang="hr-HR" dirty="0" smtClean="0"/>
              <a:t> </a:t>
            </a:r>
            <a:r>
              <a:rPr lang="hr-HR" dirty="0" err="1" smtClean="0"/>
              <a:t>only</a:t>
            </a:r>
            <a:r>
              <a:rPr lang="hr-HR" dirty="0" smtClean="0"/>
              <a:t> </a:t>
            </a:r>
            <a:r>
              <a:rPr lang="hr-HR" dirty="0" err="1" smtClean="0"/>
              <a:t>by</a:t>
            </a:r>
            <a:r>
              <a:rPr lang="hr-HR" dirty="0" smtClean="0"/>
              <a:t> </a:t>
            </a:r>
            <a:r>
              <a:rPr lang="hr-HR" dirty="0" err="1" smtClean="0"/>
              <a:t>removing</a:t>
            </a:r>
            <a:r>
              <a:rPr lang="hr-HR" dirty="0" smtClean="0"/>
              <a:t> </a:t>
            </a:r>
            <a:r>
              <a:rPr lang="hr-HR" dirty="0" err="1" smtClean="0"/>
              <a:t>national</a:t>
            </a:r>
            <a:r>
              <a:rPr lang="hr-HR" dirty="0" smtClean="0"/>
              <a:t> </a:t>
            </a:r>
            <a:r>
              <a:rPr lang="hr-HR" dirty="0" err="1" smtClean="0"/>
              <a:t>governments</a:t>
            </a:r>
            <a:r>
              <a:rPr lang="hr-HR" dirty="0" smtClean="0"/>
              <a:t> </a:t>
            </a:r>
            <a:r>
              <a:rPr lang="hr-HR" dirty="0" err="1" smtClean="0"/>
              <a:t>of</a:t>
            </a:r>
            <a:r>
              <a:rPr lang="hr-HR" dirty="0" smtClean="0"/>
              <a:t> </a:t>
            </a:r>
            <a:r>
              <a:rPr lang="hr-HR" dirty="0" err="1" smtClean="0"/>
              <a:t>their</a:t>
            </a:r>
            <a:r>
              <a:rPr lang="hr-HR" dirty="0" smtClean="0"/>
              <a:t> </a:t>
            </a:r>
            <a:r>
              <a:rPr lang="hr-HR" dirty="0" err="1" smtClean="0"/>
              <a:t>monopoly</a:t>
            </a:r>
            <a:r>
              <a:rPr lang="hr-HR" dirty="0" smtClean="0"/>
              <a:t> to </a:t>
            </a:r>
            <a:r>
              <a:rPr lang="hr-HR" dirty="0" err="1" smtClean="0"/>
              <a:t>create</a:t>
            </a:r>
            <a:r>
              <a:rPr lang="hr-HR" dirty="0" smtClean="0"/>
              <a:t> </a:t>
            </a:r>
            <a:r>
              <a:rPr lang="hr-HR" dirty="0" err="1" smtClean="0"/>
              <a:t>money</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19</a:t>
            </a:fld>
            <a:endParaRPr lang="hr-HR"/>
          </a:p>
        </p:txBody>
      </p:sp>
      <p:sp>
        <p:nvSpPr>
          <p:cNvPr id="6" name="Title 1"/>
          <p:cNvSpPr txBox="1">
            <a:spLocks/>
          </p:cNvSpPr>
          <p:nvPr/>
        </p:nvSpPr>
        <p:spPr>
          <a:xfrm>
            <a:off x="2286000" y="252919"/>
            <a:ext cx="9067800" cy="9533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b="1" dirty="0" err="1" smtClean="0">
                <a:latin typeface="Times New Roman" panose="02020603050405020304" pitchFamily="18" charset="0"/>
                <a:cs typeface="Times New Roman" panose="02020603050405020304" pitchFamily="18" charset="0"/>
              </a:rPr>
              <a:t>Theoretical</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background</a:t>
            </a:r>
            <a:r>
              <a:rPr lang="hr-HR" b="1" dirty="0" smtClean="0">
                <a:latin typeface="Times New Roman" panose="02020603050405020304" pitchFamily="18" charset="0"/>
                <a:cs typeface="Times New Roman" panose="02020603050405020304" pitchFamily="18" charset="0"/>
              </a:rPr>
              <a:t>?</a:t>
            </a:r>
            <a:endParaRPr lang="hr-HR"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9753600" y="493512"/>
            <a:ext cx="2053796" cy="2484840"/>
          </a:xfrm>
          <a:prstGeom prst="rect">
            <a:avLst/>
          </a:prstGeom>
        </p:spPr>
      </p:pic>
    </p:spTree>
    <p:extLst>
      <p:ext uri="{BB962C8B-B14F-4D97-AF65-F5344CB8AC3E}">
        <p14:creationId xmlns:p14="http://schemas.microsoft.com/office/powerpoint/2010/main" xmlns="" val="12510998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chemeClr val="bg1"/>
            </a:gs>
            <a:gs pos="76000">
              <a:schemeClr val="accent1">
                <a:lumMod val="41000"/>
                <a:lumOff val="59000"/>
              </a:schemeClr>
            </a:gs>
            <a:gs pos="7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5850"/>
            <a:ext cx="8083685" cy="1325563"/>
          </a:xfrm>
        </p:spPr>
        <p:txBody>
          <a:bodyPr/>
          <a:lstStyle/>
          <a:p>
            <a:pPr algn="ctr"/>
            <a:r>
              <a:rPr lang="hr-HR" b="1" dirty="0" err="1" smtClean="0">
                <a:latin typeface="Times New Roman" panose="02020603050405020304" pitchFamily="18" charset="0"/>
                <a:cs typeface="Times New Roman" panose="02020603050405020304" pitchFamily="18" charset="0"/>
              </a:rPr>
              <a:t>What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is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Bitcoin</a:t>
            </a:r>
            <a:r>
              <a:rPr lang="hr-HR" b="1" dirty="0" smtClean="0">
                <a:latin typeface="Times New Roman" panose="02020603050405020304" pitchFamily="18" charset="0"/>
                <a:cs typeface="Times New Roman" panose="02020603050405020304" pitchFamily="18" charset="0"/>
              </a:rPr>
              <a:t>?</a:t>
            </a:r>
            <a:r>
              <a:rPr lang="hr-HR" dirty="0" smtClean="0">
                <a:latin typeface="Times New Roman" panose="02020603050405020304" pitchFamily="18" charset="0"/>
                <a:cs typeface="Times New Roman" panose="02020603050405020304" pitchFamily="18" charset="0"/>
              </a:rPr>
              <a:t/>
            </a:r>
            <a:br>
              <a:rPr lang="hr-HR" dirty="0" smtClean="0">
                <a:latin typeface="Times New Roman" panose="02020603050405020304" pitchFamily="18" charset="0"/>
                <a:cs typeface="Times New Roman" panose="02020603050405020304" pitchFamily="18" charset="0"/>
              </a:rPr>
            </a:br>
            <a:r>
              <a:rPr lang="hr-HR" sz="3600" dirty="0" smtClean="0">
                <a:latin typeface="Times New Roman" panose="02020603050405020304" pitchFamily="18" charset="0"/>
                <a:cs typeface="Times New Roman" panose="02020603050405020304" pitchFamily="18" charset="0"/>
              </a:rPr>
              <a:t>(</a:t>
            </a:r>
            <a:r>
              <a:rPr lang="hr-HR" sz="3600" dirty="0" err="1" smtClean="0">
                <a:latin typeface="Times New Roman" panose="02020603050405020304" pitchFamily="18" charset="0"/>
                <a:cs typeface="Times New Roman" panose="02020603050405020304" pitchFamily="18" charset="0"/>
              </a:rPr>
              <a:t>Introduction</a:t>
            </a:r>
            <a:r>
              <a:rPr lang="hr-HR" sz="3600" dirty="0" smtClean="0">
                <a:latin typeface="Times New Roman" panose="02020603050405020304" pitchFamily="18" charset="0"/>
                <a:cs typeface="Times New Roman" panose="02020603050405020304" pitchFamily="18" charset="0"/>
              </a:rPr>
              <a:t>)</a:t>
            </a: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hr-HR" dirty="0" err="1" smtClean="0"/>
              <a:t>Bitcoin</a:t>
            </a:r>
            <a:r>
              <a:rPr lang="hr-HR" dirty="0" smtClean="0"/>
              <a:t> </a:t>
            </a:r>
            <a:r>
              <a:rPr lang="hr-HR" dirty="0" err="1" smtClean="0"/>
              <a:t>is</a:t>
            </a:r>
            <a:r>
              <a:rPr lang="hr-HR" dirty="0" smtClean="0"/>
              <a:t> software-</a:t>
            </a:r>
            <a:r>
              <a:rPr lang="hr-HR" dirty="0" err="1" smtClean="0"/>
              <a:t>based</a:t>
            </a:r>
            <a:r>
              <a:rPr lang="hr-HR" dirty="0" smtClean="0"/>
              <a:t> online </a:t>
            </a:r>
            <a:r>
              <a:rPr lang="hr-HR" dirty="0" err="1" smtClean="0"/>
              <a:t>payment</a:t>
            </a:r>
            <a:r>
              <a:rPr lang="hr-HR" dirty="0" smtClean="0"/>
              <a:t> system                     </a:t>
            </a:r>
            <a:r>
              <a:rPr lang="hr-HR" dirty="0" err="1" smtClean="0"/>
              <a:t>described</a:t>
            </a:r>
            <a:r>
              <a:rPr lang="hr-HR" dirty="0" smtClean="0"/>
              <a:t> </a:t>
            </a:r>
            <a:r>
              <a:rPr lang="hr-HR" dirty="0" err="1" smtClean="0"/>
              <a:t>by</a:t>
            </a:r>
            <a:r>
              <a:rPr lang="hr-HR" dirty="0" smtClean="0"/>
              <a:t> </a:t>
            </a:r>
            <a:r>
              <a:rPr lang="hr-HR" dirty="0" err="1" smtClean="0"/>
              <a:t>Satoshi</a:t>
            </a:r>
            <a:r>
              <a:rPr lang="hr-HR" dirty="0" smtClean="0"/>
              <a:t> </a:t>
            </a:r>
            <a:r>
              <a:rPr lang="hr-HR" dirty="0" err="1" smtClean="0"/>
              <a:t>Nakamoto</a:t>
            </a:r>
            <a:r>
              <a:rPr lang="hr-HR" dirty="0" smtClean="0"/>
              <a:t> </a:t>
            </a:r>
            <a:r>
              <a:rPr lang="hr-HR" dirty="0" err="1" smtClean="0"/>
              <a:t>in</a:t>
            </a:r>
            <a:r>
              <a:rPr lang="hr-HR" dirty="0" smtClean="0"/>
              <a:t> 2008.</a:t>
            </a:r>
            <a:r>
              <a:rPr lang="hr-HR" dirty="0"/>
              <a:t> </a:t>
            </a:r>
            <a:r>
              <a:rPr lang="hr-HR" dirty="0" err="1" smtClean="0"/>
              <a:t>and</a:t>
            </a:r>
            <a:r>
              <a:rPr lang="hr-HR" dirty="0" smtClean="0"/>
              <a:t> </a:t>
            </a:r>
            <a:r>
              <a:rPr lang="hr-HR" dirty="0" err="1" smtClean="0"/>
              <a:t>introduced</a:t>
            </a:r>
            <a:r>
              <a:rPr lang="hr-HR" dirty="0" smtClean="0"/>
              <a:t>                        as </a:t>
            </a:r>
            <a:r>
              <a:rPr lang="hr-HR" dirty="0" err="1" smtClean="0"/>
              <a:t>open-source</a:t>
            </a:r>
            <a:r>
              <a:rPr lang="hr-HR" dirty="0" smtClean="0"/>
              <a:t> software </a:t>
            </a:r>
            <a:r>
              <a:rPr lang="hr-HR" dirty="0" err="1" smtClean="0"/>
              <a:t>in</a:t>
            </a:r>
            <a:r>
              <a:rPr lang="hr-HR" dirty="0" smtClean="0"/>
              <a:t> 2009.</a:t>
            </a:r>
          </a:p>
          <a:p>
            <a:r>
              <a:rPr lang="hr-HR" dirty="0" err="1" smtClean="0"/>
              <a:t>Payments</a:t>
            </a:r>
            <a:r>
              <a:rPr lang="hr-HR" dirty="0" smtClean="0"/>
              <a:t> are </a:t>
            </a:r>
            <a:r>
              <a:rPr lang="hr-HR" dirty="0" err="1" smtClean="0"/>
              <a:t>recorded</a:t>
            </a:r>
            <a:r>
              <a:rPr lang="hr-HR" dirty="0" smtClean="0"/>
              <a:t> </a:t>
            </a:r>
            <a:r>
              <a:rPr lang="hr-HR" dirty="0" err="1" smtClean="0"/>
              <a:t>in</a:t>
            </a:r>
            <a:r>
              <a:rPr lang="hr-HR" dirty="0" smtClean="0"/>
              <a:t> a </a:t>
            </a:r>
            <a:r>
              <a:rPr lang="hr-HR" dirty="0" err="1" smtClean="0"/>
              <a:t>public</a:t>
            </a:r>
            <a:r>
              <a:rPr lang="hr-HR" dirty="0" smtClean="0"/>
              <a:t> </a:t>
            </a:r>
            <a:r>
              <a:rPr lang="hr-HR" dirty="0" err="1" smtClean="0"/>
              <a:t>ledger</a:t>
            </a:r>
            <a:r>
              <a:rPr lang="hr-HR" dirty="0" smtClean="0"/>
              <a:t> </a:t>
            </a:r>
            <a:r>
              <a:rPr lang="hr-HR" dirty="0" err="1" smtClean="0"/>
              <a:t>using</a:t>
            </a:r>
            <a:r>
              <a:rPr lang="hr-HR" dirty="0" smtClean="0"/>
              <a:t> </a:t>
            </a:r>
            <a:r>
              <a:rPr lang="hr-HR" dirty="0" err="1" smtClean="0"/>
              <a:t>its</a:t>
            </a:r>
            <a:r>
              <a:rPr lang="hr-HR" dirty="0" smtClean="0"/>
              <a:t> </a:t>
            </a:r>
            <a:r>
              <a:rPr lang="hr-HR" dirty="0" err="1" smtClean="0"/>
              <a:t>own</a:t>
            </a:r>
            <a:r>
              <a:rPr lang="hr-HR" dirty="0" smtClean="0"/>
              <a:t> </a:t>
            </a:r>
            <a:r>
              <a:rPr lang="hr-HR" dirty="0" err="1" smtClean="0"/>
              <a:t>unit</a:t>
            </a:r>
            <a:r>
              <a:rPr lang="hr-HR" dirty="0" smtClean="0"/>
              <a:t> </a:t>
            </a:r>
            <a:r>
              <a:rPr lang="hr-HR" dirty="0" err="1" smtClean="0"/>
              <a:t>of</a:t>
            </a:r>
            <a:r>
              <a:rPr lang="hr-HR" dirty="0" smtClean="0"/>
              <a:t> </a:t>
            </a:r>
            <a:r>
              <a:rPr lang="hr-HR" dirty="0" err="1" smtClean="0"/>
              <a:t>account</a:t>
            </a:r>
            <a:r>
              <a:rPr lang="hr-HR" dirty="0" smtClean="0"/>
              <a:t> (</a:t>
            </a:r>
            <a:r>
              <a:rPr lang="hr-HR" dirty="0" err="1" smtClean="0"/>
              <a:t>Bitcoin</a:t>
            </a:r>
            <a:r>
              <a:rPr lang="hr-HR" dirty="0" smtClean="0"/>
              <a:t>).</a:t>
            </a:r>
          </a:p>
          <a:p>
            <a:r>
              <a:rPr lang="hr-HR" dirty="0" err="1" smtClean="0"/>
              <a:t>It</a:t>
            </a:r>
            <a:r>
              <a:rPr lang="hr-HR" dirty="0" smtClean="0"/>
              <a:t> </a:t>
            </a:r>
            <a:r>
              <a:rPr lang="hr-HR" dirty="0" err="1" smtClean="0"/>
              <a:t>is</a:t>
            </a:r>
            <a:r>
              <a:rPr lang="hr-HR" dirty="0" smtClean="0"/>
              <a:t> a </a:t>
            </a:r>
            <a:r>
              <a:rPr lang="hr-HR" dirty="0" err="1" smtClean="0"/>
              <a:t>form</a:t>
            </a:r>
            <a:r>
              <a:rPr lang="hr-HR" dirty="0" smtClean="0"/>
              <a:t> </a:t>
            </a:r>
            <a:r>
              <a:rPr lang="hr-HR" dirty="0" err="1" smtClean="0"/>
              <a:t>of</a:t>
            </a:r>
            <a:r>
              <a:rPr lang="hr-HR" dirty="0" smtClean="0"/>
              <a:t> </a:t>
            </a:r>
            <a:r>
              <a:rPr lang="hr-HR" dirty="0" err="1" smtClean="0"/>
              <a:t>digital</a:t>
            </a:r>
            <a:r>
              <a:rPr lang="hr-HR" dirty="0" smtClean="0"/>
              <a:t> </a:t>
            </a:r>
            <a:r>
              <a:rPr lang="hr-HR" dirty="0" err="1" smtClean="0"/>
              <a:t>currency</a:t>
            </a:r>
            <a:r>
              <a:rPr lang="hr-HR" dirty="0" smtClean="0"/>
              <a:t> (</a:t>
            </a:r>
            <a:r>
              <a:rPr lang="hr-HR" dirty="0" err="1" smtClean="0"/>
              <a:t>physical</a:t>
            </a:r>
            <a:r>
              <a:rPr lang="hr-HR" dirty="0" smtClean="0"/>
              <a:t> </a:t>
            </a:r>
            <a:r>
              <a:rPr lang="hr-HR" dirty="0" err="1" smtClean="0"/>
              <a:t>form</a:t>
            </a:r>
            <a:r>
              <a:rPr lang="hr-HR" dirty="0" smtClean="0"/>
              <a:t> </a:t>
            </a:r>
            <a:r>
              <a:rPr lang="hr-HR" dirty="0" err="1" smtClean="0"/>
              <a:t>is</a:t>
            </a:r>
            <a:r>
              <a:rPr lang="hr-HR" dirty="0" smtClean="0"/>
              <a:t> </a:t>
            </a:r>
            <a:r>
              <a:rPr lang="hr-HR" dirty="0" err="1" smtClean="0"/>
              <a:t>absent</a:t>
            </a:r>
            <a:r>
              <a:rPr lang="hr-HR" dirty="0" smtClean="0"/>
              <a:t>), </a:t>
            </a:r>
            <a:r>
              <a:rPr lang="hr-HR" dirty="0" err="1" smtClean="0"/>
              <a:t>created</a:t>
            </a:r>
            <a:r>
              <a:rPr lang="hr-HR" dirty="0" smtClean="0"/>
              <a:t> </a:t>
            </a:r>
            <a:r>
              <a:rPr lang="hr-HR" dirty="0" err="1" smtClean="0"/>
              <a:t>and</a:t>
            </a:r>
            <a:r>
              <a:rPr lang="hr-HR" dirty="0" smtClean="0"/>
              <a:t> </a:t>
            </a:r>
            <a:r>
              <a:rPr lang="hr-HR" dirty="0" err="1" smtClean="0"/>
              <a:t>held</a:t>
            </a:r>
            <a:r>
              <a:rPr lang="hr-HR" dirty="0" smtClean="0"/>
              <a:t> </a:t>
            </a:r>
            <a:r>
              <a:rPr lang="hr-HR" dirty="0" err="1" smtClean="0"/>
              <a:t>electronically</a:t>
            </a:r>
            <a:r>
              <a:rPr lang="hr-HR" dirty="0" smtClean="0"/>
              <a:t>. </a:t>
            </a:r>
            <a:r>
              <a:rPr lang="hr-HR" dirty="0" err="1" smtClean="0"/>
              <a:t>It</a:t>
            </a:r>
            <a:r>
              <a:rPr lang="hr-HR" dirty="0" smtClean="0"/>
              <a:t> </a:t>
            </a:r>
            <a:r>
              <a:rPr lang="hr-HR" dirty="0" err="1" smtClean="0"/>
              <a:t>can</a:t>
            </a:r>
            <a:r>
              <a:rPr lang="hr-HR" dirty="0" smtClean="0"/>
              <a:t> </a:t>
            </a:r>
            <a:r>
              <a:rPr lang="hr-HR" dirty="0" err="1" smtClean="0"/>
              <a:t>be</a:t>
            </a:r>
            <a:r>
              <a:rPr lang="hr-HR" dirty="0" smtClean="0"/>
              <a:t> </a:t>
            </a:r>
            <a:r>
              <a:rPr lang="hr-HR" dirty="0" err="1" smtClean="0"/>
              <a:t>used</a:t>
            </a:r>
            <a:r>
              <a:rPr lang="hr-HR" dirty="0" smtClean="0"/>
              <a:t> to </a:t>
            </a:r>
            <a:r>
              <a:rPr lang="hr-HR" dirty="0" err="1" smtClean="0"/>
              <a:t>buy</a:t>
            </a:r>
            <a:r>
              <a:rPr lang="hr-HR" dirty="0" smtClean="0"/>
              <a:t> </a:t>
            </a:r>
            <a:r>
              <a:rPr lang="hr-HR" dirty="0" err="1" smtClean="0"/>
              <a:t>things</a:t>
            </a:r>
            <a:r>
              <a:rPr lang="hr-HR" dirty="0" smtClean="0"/>
              <a:t> </a:t>
            </a:r>
            <a:r>
              <a:rPr lang="hr-HR" dirty="0" err="1" smtClean="0"/>
              <a:t>electronically</a:t>
            </a:r>
            <a:r>
              <a:rPr lang="hr-HR" dirty="0" smtClean="0"/>
              <a:t> </a:t>
            </a:r>
            <a:r>
              <a:rPr lang="hr-HR" dirty="0" err="1" smtClean="0"/>
              <a:t>and</a:t>
            </a:r>
            <a:r>
              <a:rPr lang="hr-HR" dirty="0" smtClean="0"/>
              <a:t> </a:t>
            </a:r>
            <a:r>
              <a:rPr lang="hr-HR" dirty="0" err="1" smtClean="0"/>
              <a:t>in</a:t>
            </a:r>
            <a:r>
              <a:rPr lang="hr-HR" dirty="0" smtClean="0"/>
              <a:t> </a:t>
            </a:r>
            <a:r>
              <a:rPr lang="hr-HR" dirty="0" err="1" smtClean="0"/>
              <a:t>that</a:t>
            </a:r>
            <a:r>
              <a:rPr lang="hr-HR" dirty="0" smtClean="0"/>
              <a:t> </a:t>
            </a:r>
            <a:r>
              <a:rPr lang="hr-HR" dirty="0" err="1" smtClean="0"/>
              <a:t>sense</a:t>
            </a:r>
            <a:r>
              <a:rPr lang="hr-HR" dirty="0" smtClean="0"/>
              <a:t> </a:t>
            </a:r>
            <a:r>
              <a:rPr lang="hr-HR" b="1" dirty="0" err="1" smtClean="0"/>
              <a:t>it</a:t>
            </a:r>
            <a:r>
              <a:rPr lang="hr-HR" b="1" dirty="0" smtClean="0"/>
              <a:t> </a:t>
            </a:r>
            <a:r>
              <a:rPr lang="hr-HR" b="1" dirty="0" err="1" smtClean="0"/>
              <a:t>is</a:t>
            </a:r>
            <a:r>
              <a:rPr lang="hr-HR" b="1" dirty="0" smtClean="0"/>
              <a:t> no </a:t>
            </a:r>
            <a:r>
              <a:rPr lang="hr-HR" b="1" dirty="0" err="1" smtClean="0"/>
              <a:t>different</a:t>
            </a:r>
            <a:r>
              <a:rPr lang="hr-HR" b="1" dirty="0" smtClean="0"/>
              <a:t> </a:t>
            </a:r>
            <a:r>
              <a:rPr lang="hr-HR" b="1" dirty="0" err="1" smtClean="0"/>
              <a:t>than</a:t>
            </a:r>
            <a:r>
              <a:rPr lang="hr-HR" b="1" dirty="0" smtClean="0"/>
              <a:t> </a:t>
            </a:r>
            <a:r>
              <a:rPr lang="hr-HR" b="1" dirty="0" err="1" smtClean="0"/>
              <a:t>conventional</a:t>
            </a:r>
            <a:r>
              <a:rPr lang="hr-HR" b="1" dirty="0" smtClean="0"/>
              <a:t> </a:t>
            </a:r>
            <a:r>
              <a:rPr lang="hr-HR" b="1" dirty="0" err="1" smtClean="0"/>
              <a:t>dollars</a:t>
            </a:r>
            <a:r>
              <a:rPr lang="hr-HR" b="1" dirty="0" smtClean="0"/>
              <a:t>.</a:t>
            </a:r>
            <a:endParaRPr lang="hr-HR" dirty="0"/>
          </a:p>
          <a:p>
            <a:r>
              <a:rPr lang="hr-HR" dirty="0" err="1" smtClean="0"/>
              <a:t>Bitcoin</a:t>
            </a:r>
            <a:r>
              <a:rPr lang="hr-HR" dirty="0" smtClean="0"/>
              <a:t> </a:t>
            </a:r>
            <a:r>
              <a:rPr lang="hr-HR" dirty="0" err="1" smtClean="0"/>
              <a:t>is</a:t>
            </a:r>
            <a:r>
              <a:rPr lang="hr-HR" dirty="0" smtClean="0"/>
              <a:t> </a:t>
            </a:r>
            <a:r>
              <a:rPr lang="hr-HR" dirty="0" err="1" smtClean="0"/>
              <a:t>commonly</a:t>
            </a:r>
            <a:r>
              <a:rPr lang="hr-HR" dirty="0" smtClean="0"/>
              <a:t> </a:t>
            </a:r>
            <a:r>
              <a:rPr lang="hr-HR" dirty="0" err="1" smtClean="0"/>
              <a:t>referred</a:t>
            </a:r>
            <a:r>
              <a:rPr lang="hr-HR" dirty="0" smtClean="0"/>
              <a:t> to as </a:t>
            </a:r>
            <a:r>
              <a:rPr lang="hr-HR" dirty="0" err="1" smtClean="0"/>
              <a:t>cryptocurrency</a:t>
            </a:r>
            <a:r>
              <a:rPr lang="hr-HR" dirty="0" smtClean="0"/>
              <a:t> </a:t>
            </a:r>
            <a:r>
              <a:rPr lang="hr-HR" dirty="0" err="1" smtClean="0"/>
              <a:t>and</a:t>
            </a:r>
            <a:r>
              <a:rPr lang="hr-HR" dirty="0" smtClean="0"/>
              <a:t> </a:t>
            </a:r>
            <a:r>
              <a:rPr lang="hr-HR" dirty="0" err="1" smtClean="0"/>
              <a:t>it</a:t>
            </a:r>
            <a:r>
              <a:rPr lang="hr-HR" dirty="0" smtClean="0"/>
              <a:t> </a:t>
            </a:r>
            <a:r>
              <a:rPr lang="hr-HR" dirty="0" err="1" smtClean="0"/>
              <a:t>can</a:t>
            </a:r>
            <a:r>
              <a:rPr lang="hr-HR" dirty="0" smtClean="0"/>
              <a:t> </a:t>
            </a:r>
            <a:r>
              <a:rPr lang="hr-HR" dirty="0" err="1" smtClean="0"/>
              <a:t>be</a:t>
            </a:r>
            <a:r>
              <a:rPr lang="hr-HR" dirty="0" smtClean="0"/>
              <a:t> </a:t>
            </a:r>
            <a:r>
              <a:rPr lang="hr-HR" dirty="0" err="1" smtClean="0"/>
              <a:t>divided</a:t>
            </a:r>
            <a:r>
              <a:rPr lang="hr-HR" dirty="0" smtClean="0"/>
              <a:t> </a:t>
            </a:r>
            <a:r>
              <a:rPr lang="hr-HR" dirty="0" err="1" smtClean="0"/>
              <a:t>into</a:t>
            </a:r>
            <a:r>
              <a:rPr lang="hr-HR" dirty="0"/>
              <a:t> </a:t>
            </a:r>
            <a:r>
              <a:rPr lang="hr-HR" dirty="0" err="1" smtClean="0"/>
              <a:t>smaller</a:t>
            </a:r>
            <a:r>
              <a:rPr lang="hr-HR" dirty="0" smtClean="0"/>
              <a:t> </a:t>
            </a:r>
            <a:r>
              <a:rPr lang="hr-HR" dirty="0" err="1" smtClean="0"/>
              <a:t>unit</a:t>
            </a:r>
            <a:r>
              <a:rPr lang="hr-HR" dirty="0" smtClean="0"/>
              <a:t> </a:t>
            </a:r>
            <a:r>
              <a:rPr lang="hr-HR" dirty="0" err="1" smtClean="0"/>
              <a:t>called</a:t>
            </a:r>
            <a:r>
              <a:rPr lang="hr-HR" dirty="0" smtClean="0"/>
              <a:t> </a:t>
            </a:r>
            <a:r>
              <a:rPr lang="hr-HR" dirty="0" err="1" smtClean="0"/>
              <a:t>Satoshi</a:t>
            </a:r>
            <a:r>
              <a:rPr lang="hr-HR" dirty="0" smtClean="0"/>
              <a:t> </a:t>
            </a:r>
            <a:r>
              <a:rPr lang="hr-HR" sz="2400" dirty="0" smtClean="0"/>
              <a:t>(one </a:t>
            </a:r>
            <a:r>
              <a:rPr lang="hr-HR" sz="2400" dirty="0" err="1" smtClean="0"/>
              <a:t>hundred</a:t>
            </a:r>
            <a:r>
              <a:rPr lang="hr-HR" sz="2400" dirty="0" smtClean="0"/>
              <a:t> </a:t>
            </a:r>
            <a:r>
              <a:rPr lang="hr-HR" sz="2400" dirty="0" err="1" smtClean="0"/>
              <a:t>milionth</a:t>
            </a:r>
            <a:r>
              <a:rPr lang="hr-HR" sz="2400" dirty="0" smtClean="0"/>
              <a:t> </a:t>
            </a:r>
            <a:r>
              <a:rPr lang="hr-HR" sz="2400" dirty="0" err="1" smtClean="0"/>
              <a:t>of</a:t>
            </a:r>
            <a:r>
              <a:rPr lang="hr-HR" sz="2400" dirty="0" smtClean="0"/>
              <a:t> a BTC).</a:t>
            </a:r>
          </a:p>
          <a:p>
            <a:pPr marL="0" indent="0">
              <a:buNone/>
            </a:pPr>
            <a:endParaRPr lang="hr-HR" dirty="0" smtClean="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a:t>
            </a:fld>
            <a:endParaRPr lang="hr-HR"/>
          </a:p>
        </p:txBody>
      </p:sp>
      <p:pic>
        <p:nvPicPr>
          <p:cNvPr id="6" name="Picture 5"/>
          <p:cNvPicPr>
            <a:picLocks noChangeAspect="1"/>
          </p:cNvPicPr>
          <p:nvPr/>
        </p:nvPicPr>
        <p:blipFill>
          <a:blip r:embed="rId3" cstate="print"/>
          <a:stretch>
            <a:fillRect/>
          </a:stretch>
        </p:blipFill>
        <p:spPr>
          <a:xfrm>
            <a:off x="9477646" y="135850"/>
            <a:ext cx="2291583" cy="2211725"/>
          </a:xfrm>
          <a:prstGeom prst="rect">
            <a:avLst/>
          </a:prstGeom>
        </p:spPr>
      </p:pic>
    </p:spTree>
    <p:extLst>
      <p:ext uri="{BB962C8B-B14F-4D97-AF65-F5344CB8AC3E}">
        <p14:creationId xmlns:p14="http://schemas.microsoft.com/office/powerpoint/2010/main" xmlns="" val="3253555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460" y="202770"/>
            <a:ext cx="11740977" cy="4509273"/>
          </a:xfrm>
        </p:spPr>
        <p:txBody>
          <a:bodyPr>
            <a:normAutofit lnSpcReduction="10000"/>
          </a:bodyPr>
          <a:lstStyle/>
          <a:p>
            <a:pPr lvl="4"/>
            <a:r>
              <a:rPr lang="hr-HR" sz="2800" dirty="0" smtClean="0"/>
              <a:t>Hayek </a:t>
            </a:r>
            <a:r>
              <a:rPr lang="hr-HR" sz="2800" dirty="0" err="1" smtClean="0"/>
              <a:t>suggests</a:t>
            </a:r>
            <a:r>
              <a:rPr lang="hr-HR" sz="2800" dirty="0" smtClean="0"/>
              <a:t> </a:t>
            </a:r>
            <a:r>
              <a:rPr lang="hr-HR" sz="2800" dirty="0" err="1" smtClean="0"/>
              <a:t>that</a:t>
            </a:r>
            <a:r>
              <a:rPr lang="hr-HR" sz="2800" dirty="0" smtClean="0"/>
              <a:t> </a:t>
            </a:r>
            <a:r>
              <a:rPr lang="hr-HR" sz="2800" dirty="0" err="1" smtClean="0"/>
              <a:t>allowing</a:t>
            </a:r>
            <a:r>
              <a:rPr lang="hr-HR" sz="2800" dirty="0" smtClean="0"/>
              <a:t> </a:t>
            </a:r>
            <a:r>
              <a:rPr lang="hr-HR" sz="2800" dirty="0" err="1" smtClean="0"/>
              <a:t>private</a:t>
            </a:r>
            <a:r>
              <a:rPr lang="hr-HR" sz="2800" dirty="0" smtClean="0"/>
              <a:t> </a:t>
            </a:r>
            <a:r>
              <a:rPr lang="hr-HR" sz="2800" dirty="0" err="1" smtClean="0"/>
              <a:t>enterprise</a:t>
            </a:r>
            <a:r>
              <a:rPr lang="hr-HR" sz="2800" dirty="0" smtClean="0"/>
              <a:t> to </a:t>
            </a:r>
            <a:r>
              <a:rPr lang="hr-HR" sz="2800" dirty="0" err="1" smtClean="0"/>
              <a:t>supply</a:t>
            </a:r>
            <a:r>
              <a:rPr lang="hr-HR" sz="2800" dirty="0" smtClean="0"/>
              <a:t> </a:t>
            </a:r>
            <a:r>
              <a:rPr lang="hr-HR" sz="2800" dirty="0" err="1" smtClean="0"/>
              <a:t>public</a:t>
            </a:r>
            <a:r>
              <a:rPr lang="hr-HR" sz="2800" dirty="0" smtClean="0"/>
              <a:t> </a:t>
            </a:r>
            <a:r>
              <a:rPr lang="hr-HR" sz="2800" dirty="0" err="1" smtClean="0"/>
              <a:t>with</a:t>
            </a:r>
            <a:r>
              <a:rPr lang="hr-HR" sz="2800" dirty="0" smtClean="0"/>
              <a:t> </a:t>
            </a:r>
            <a:r>
              <a:rPr lang="hr-HR" sz="2800" dirty="0" err="1" smtClean="0"/>
              <a:t>other</a:t>
            </a:r>
            <a:r>
              <a:rPr lang="hr-HR" sz="2800" dirty="0" smtClean="0"/>
              <a:t> </a:t>
            </a:r>
            <a:r>
              <a:rPr lang="hr-HR" sz="2800" dirty="0" err="1" smtClean="0"/>
              <a:t>media</a:t>
            </a:r>
            <a:r>
              <a:rPr lang="hr-HR" sz="2800" dirty="0" smtClean="0"/>
              <a:t> </a:t>
            </a:r>
            <a:r>
              <a:rPr lang="hr-HR" sz="2800" dirty="0" err="1" smtClean="0"/>
              <a:t>of</a:t>
            </a:r>
            <a:r>
              <a:rPr lang="hr-HR" sz="2800" dirty="0" smtClean="0"/>
              <a:t> </a:t>
            </a:r>
            <a:r>
              <a:rPr lang="hr-HR" sz="2800" dirty="0" err="1" smtClean="0"/>
              <a:t>exchange</a:t>
            </a:r>
            <a:r>
              <a:rPr lang="hr-HR" sz="2800" dirty="0" smtClean="0"/>
              <a:t> </a:t>
            </a:r>
            <a:r>
              <a:rPr lang="hr-HR" sz="2800" dirty="0" err="1" smtClean="0"/>
              <a:t>is</a:t>
            </a:r>
            <a:r>
              <a:rPr lang="hr-HR" sz="2800" dirty="0" smtClean="0"/>
              <a:t> a </a:t>
            </a:r>
            <a:r>
              <a:rPr lang="hr-HR" sz="2800" dirty="0" err="1" smtClean="0"/>
              <a:t>solution</a:t>
            </a:r>
            <a:r>
              <a:rPr lang="hr-HR" sz="2800" dirty="0" smtClean="0"/>
              <a:t> to </a:t>
            </a:r>
            <a:r>
              <a:rPr lang="hr-HR" sz="2800" dirty="0" err="1" smtClean="0"/>
              <a:t>monopoly</a:t>
            </a:r>
            <a:r>
              <a:rPr lang="hr-HR" sz="2800" dirty="0" smtClean="0"/>
              <a:t> problem, </a:t>
            </a:r>
            <a:r>
              <a:rPr lang="hr-HR" sz="2800" dirty="0" err="1" smtClean="0"/>
              <a:t>and</a:t>
            </a:r>
            <a:r>
              <a:rPr lang="hr-HR" sz="2800" dirty="0" smtClean="0"/>
              <a:t> </a:t>
            </a:r>
            <a:r>
              <a:rPr lang="hr-HR" sz="2800" dirty="0" err="1" smtClean="0"/>
              <a:t>that</a:t>
            </a:r>
            <a:r>
              <a:rPr lang="hr-HR" sz="2800" dirty="0" smtClean="0"/>
              <a:t> </a:t>
            </a:r>
            <a:r>
              <a:rPr lang="hr-HR" sz="2800" dirty="0" err="1" smtClean="0"/>
              <a:t>we</a:t>
            </a:r>
            <a:r>
              <a:rPr lang="hr-HR" sz="2800" dirty="0" smtClean="0"/>
              <a:t> </a:t>
            </a:r>
            <a:r>
              <a:rPr lang="hr-HR" sz="2800" dirty="0" err="1" smtClean="0"/>
              <a:t>need</a:t>
            </a:r>
            <a:r>
              <a:rPr lang="hr-HR" sz="2800" dirty="0" smtClean="0"/>
              <a:t> a free </a:t>
            </a:r>
            <a:r>
              <a:rPr lang="hr-HR" sz="2800" dirty="0" err="1" smtClean="0"/>
              <a:t>market</a:t>
            </a:r>
            <a:r>
              <a:rPr lang="hr-HR" sz="2800" dirty="0" smtClean="0"/>
              <a:t> </a:t>
            </a:r>
            <a:r>
              <a:rPr lang="hr-HR" sz="2800" dirty="0" err="1" smtClean="0"/>
              <a:t>with</a:t>
            </a:r>
            <a:r>
              <a:rPr lang="hr-HR" sz="2800" dirty="0" smtClean="0"/>
              <a:t> </a:t>
            </a:r>
            <a:r>
              <a:rPr lang="hr-HR" sz="2800" dirty="0" err="1" smtClean="0"/>
              <a:t>concurrent</a:t>
            </a:r>
            <a:r>
              <a:rPr lang="hr-HR" sz="2800" dirty="0" smtClean="0"/>
              <a:t> </a:t>
            </a:r>
            <a:r>
              <a:rPr lang="hr-HR" sz="2800" dirty="0" err="1" smtClean="0"/>
              <a:t>currencies</a:t>
            </a:r>
            <a:r>
              <a:rPr lang="hr-HR" sz="2800" dirty="0" smtClean="0"/>
              <a:t>.</a:t>
            </a:r>
          </a:p>
          <a:p>
            <a:r>
              <a:rPr lang="hr-HR" dirty="0" smtClean="0"/>
              <a:t>In </a:t>
            </a:r>
            <a:r>
              <a:rPr lang="hr-HR" dirty="0" err="1" smtClean="0"/>
              <a:t>his</a:t>
            </a:r>
            <a:r>
              <a:rPr lang="hr-HR" dirty="0" smtClean="0"/>
              <a:t> model, </a:t>
            </a:r>
            <a:r>
              <a:rPr lang="hr-HR" dirty="0" err="1" smtClean="0"/>
              <a:t>creation</a:t>
            </a:r>
            <a:r>
              <a:rPr lang="hr-HR" dirty="0" smtClean="0"/>
              <a:t> </a:t>
            </a:r>
            <a:r>
              <a:rPr lang="hr-HR" dirty="0" err="1" smtClean="0"/>
              <a:t>of</a:t>
            </a:r>
            <a:r>
              <a:rPr lang="hr-HR" dirty="0" smtClean="0"/>
              <a:t> </a:t>
            </a:r>
            <a:r>
              <a:rPr lang="hr-HR" dirty="0" err="1" smtClean="0"/>
              <a:t>money</a:t>
            </a:r>
            <a:r>
              <a:rPr lang="hr-HR" dirty="0" smtClean="0"/>
              <a:t> </a:t>
            </a:r>
            <a:r>
              <a:rPr lang="hr-HR" dirty="0" err="1" smtClean="0"/>
              <a:t>would</a:t>
            </a:r>
            <a:r>
              <a:rPr lang="hr-HR" dirty="0" smtClean="0"/>
              <a:t> </a:t>
            </a:r>
            <a:r>
              <a:rPr lang="hr-HR" dirty="0" err="1" smtClean="0"/>
              <a:t>be</a:t>
            </a:r>
            <a:r>
              <a:rPr lang="hr-HR" dirty="0" smtClean="0"/>
              <a:t> </a:t>
            </a:r>
            <a:r>
              <a:rPr lang="hr-HR" dirty="0" err="1" smtClean="0"/>
              <a:t>under</a:t>
            </a:r>
            <a:r>
              <a:rPr lang="hr-HR" dirty="0" smtClean="0"/>
              <a:t> </a:t>
            </a:r>
            <a:r>
              <a:rPr lang="hr-HR" dirty="0" err="1" smtClean="0"/>
              <a:t>control</a:t>
            </a:r>
            <a:r>
              <a:rPr lang="hr-HR" dirty="0" smtClean="0"/>
              <a:t> </a:t>
            </a:r>
            <a:r>
              <a:rPr lang="hr-HR" dirty="0" err="1" smtClean="0"/>
              <a:t>of</a:t>
            </a:r>
            <a:r>
              <a:rPr lang="hr-HR" dirty="0" smtClean="0"/>
              <a:t> </a:t>
            </a:r>
            <a:r>
              <a:rPr lang="hr-HR" dirty="0" err="1" smtClean="0"/>
              <a:t>private</a:t>
            </a:r>
            <a:r>
              <a:rPr lang="hr-HR" dirty="0" smtClean="0"/>
              <a:t> </a:t>
            </a:r>
            <a:r>
              <a:rPr lang="hr-HR" dirty="0" err="1" smtClean="0"/>
              <a:t>banks</a:t>
            </a:r>
            <a:r>
              <a:rPr lang="hr-HR" dirty="0" smtClean="0"/>
              <a:t> </a:t>
            </a:r>
            <a:r>
              <a:rPr lang="hr-HR" dirty="0" err="1" smtClean="0"/>
              <a:t>and</a:t>
            </a:r>
            <a:r>
              <a:rPr lang="hr-HR" dirty="0" smtClean="0"/>
              <a:t> </a:t>
            </a:r>
            <a:r>
              <a:rPr lang="hr-HR" dirty="0" err="1" smtClean="0"/>
              <a:t>they</a:t>
            </a:r>
            <a:r>
              <a:rPr lang="hr-HR" dirty="0" smtClean="0"/>
              <a:t> </a:t>
            </a:r>
            <a:r>
              <a:rPr lang="hr-HR" dirty="0" err="1" smtClean="0"/>
              <a:t>would</a:t>
            </a:r>
            <a:r>
              <a:rPr lang="hr-HR" dirty="0" smtClean="0"/>
              <a:t> </a:t>
            </a:r>
            <a:r>
              <a:rPr lang="hr-HR" dirty="0" err="1" smtClean="0"/>
              <a:t>supply</a:t>
            </a:r>
            <a:r>
              <a:rPr lang="hr-HR" dirty="0" smtClean="0"/>
              <a:t> </a:t>
            </a:r>
            <a:r>
              <a:rPr lang="hr-HR" dirty="0" err="1" smtClean="0"/>
              <a:t>the</a:t>
            </a:r>
            <a:r>
              <a:rPr lang="hr-HR" dirty="0" smtClean="0"/>
              <a:t> </a:t>
            </a:r>
            <a:r>
              <a:rPr lang="hr-HR" dirty="0" err="1" smtClean="0"/>
              <a:t>market</a:t>
            </a:r>
            <a:r>
              <a:rPr lang="hr-HR" dirty="0" smtClean="0"/>
              <a:t> </a:t>
            </a:r>
            <a:r>
              <a:rPr lang="hr-HR" dirty="0" err="1" smtClean="0"/>
              <a:t>with</a:t>
            </a:r>
            <a:r>
              <a:rPr lang="hr-HR" dirty="0" smtClean="0"/>
              <a:t> </a:t>
            </a:r>
            <a:r>
              <a:rPr lang="hr-HR" dirty="0" err="1" smtClean="0"/>
              <a:t>various</a:t>
            </a:r>
            <a:r>
              <a:rPr lang="hr-HR" dirty="0" smtClean="0"/>
              <a:t> </a:t>
            </a:r>
            <a:r>
              <a:rPr lang="hr-HR" dirty="0" err="1" smtClean="0"/>
              <a:t>types</a:t>
            </a:r>
            <a:r>
              <a:rPr lang="hr-HR" dirty="0" smtClean="0"/>
              <a:t> </a:t>
            </a:r>
            <a:r>
              <a:rPr lang="hr-HR" dirty="0" err="1" smtClean="0"/>
              <a:t>of</a:t>
            </a:r>
            <a:r>
              <a:rPr lang="hr-HR" dirty="0" smtClean="0"/>
              <a:t> </a:t>
            </a:r>
            <a:r>
              <a:rPr lang="hr-HR" dirty="0" err="1" smtClean="0"/>
              <a:t>currencies</a:t>
            </a:r>
            <a:r>
              <a:rPr lang="hr-HR" dirty="0" smtClean="0"/>
              <a:t>, </a:t>
            </a:r>
            <a:r>
              <a:rPr lang="hr-HR" dirty="0" err="1" smtClean="0"/>
              <a:t>therefore</a:t>
            </a:r>
            <a:r>
              <a:rPr lang="hr-HR" dirty="0" smtClean="0"/>
              <a:t>, </a:t>
            </a:r>
            <a:r>
              <a:rPr lang="hr-HR" dirty="0" err="1" smtClean="0"/>
              <a:t>creating</a:t>
            </a:r>
            <a:r>
              <a:rPr lang="hr-HR" dirty="0"/>
              <a:t> </a:t>
            </a:r>
            <a:r>
              <a:rPr lang="hr-HR" dirty="0" err="1" smtClean="0"/>
              <a:t>competitiveness</a:t>
            </a:r>
            <a:r>
              <a:rPr lang="hr-HR" dirty="0" smtClean="0"/>
              <a:t>.</a:t>
            </a:r>
          </a:p>
          <a:p>
            <a:r>
              <a:rPr lang="hr-HR" dirty="0" smtClean="0"/>
              <a:t>In </a:t>
            </a:r>
            <a:r>
              <a:rPr lang="hr-HR" dirty="0" err="1" smtClean="0"/>
              <a:t>order</a:t>
            </a:r>
            <a:r>
              <a:rPr lang="hr-HR" dirty="0" smtClean="0"/>
              <a:t> to </a:t>
            </a:r>
            <a:r>
              <a:rPr lang="hr-HR" dirty="0" err="1" smtClean="0"/>
              <a:t>acchieve</a:t>
            </a:r>
            <a:r>
              <a:rPr lang="hr-HR" dirty="0" smtClean="0"/>
              <a:t> </a:t>
            </a:r>
            <a:r>
              <a:rPr lang="hr-HR" dirty="0" err="1" smtClean="0"/>
              <a:t>price</a:t>
            </a:r>
            <a:r>
              <a:rPr lang="hr-HR" dirty="0" smtClean="0"/>
              <a:t> </a:t>
            </a:r>
            <a:r>
              <a:rPr lang="hr-HR" dirty="0" err="1" smtClean="0"/>
              <a:t>stability</a:t>
            </a:r>
            <a:r>
              <a:rPr lang="hr-HR" dirty="0" smtClean="0"/>
              <a:t> </a:t>
            </a:r>
            <a:r>
              <a:rPr lang="hr-HR" dirty="0" err="1" smtClean="0"/>
              <a:t>every</a:t>
            </a:r>
            <a:r>
              <a:rPr lang="hr-HR" dirty="0" smtClean="0"/>
              <a:t> </a:t>
            </a:r>
            <a:r>
              <a:rPr lang="hr-HR" dirty="0" err="1" smtClean="0"/>
              <a:t>bank</a:t>
            </a:r>
            <a:r>
              <a:rPr lang="hr-HR" dirty="0" smtClean="0"/>
              <a:t> </a:t>
            </a:r>
            <a:r>
              <a:rPr lang="hr-HR" dirty="0" err="1" smtClean="0"/>
              <a:t>should</a:t>
            </a:r>
            <a:r>
              <a:rPr lang="hr-HR" dirty="0" smtClean="0"/>
              <a:t> </a:t>
            </a:r>
            <a:r>
              <a:rPr lang="hr-HR" dirty="0" err="1" smtClean="0"/>
              <a:t>tie</a:t>
            </a:r>
            <a:r>
              <a:rPr lang="hr-HR" dirty="0" smtClean="0"/>
              <a:t> </a:t>
            </a:r>
            <a:r>
              <a:rPr lang="hr-HR" dirty="0" err="1" smtClean="0"/>
              <a:t>its</a:t>
            </a:r>
            <a:r>
              <a:rPr lang="hr-HR" dirty="0" smtClean="0"/>
              <a:t> </a:t>
            </a:r>
            <a:r>
              <a:rPr lang="hr-HR" dirty="0" err="1" smtClean="0"/>
              <a:t>liabilities</a:t>
            </a:r>
            <a:r>
              <a:rPr lang="hr-HR" dirty="0" smtClean="0"/>
              <a:t> to </a:t>
            </a:r>
            <a:r>
              <a:rPr lang="hr-HR" dirty="0" err="1" smtClean="0"/>
              <a:t>certain</a:t>
            </a:r>
            <a:r>
              <a:rPr lang="hr-HR" dirty="0" smtClean="0"/>
              <a:t> </a:t>
            </a:r>
            <a:r>
              <a:rPr lang="hr-HR" dirty="0" err="1" smtClean="0"/>
              <a:t>basket</a:t>
            </a:r>
            <a:r>
              <a:rPr lang="hr-HR" dirty="0" smtClean="0"/>
              <a:t> </a:t>
            </a:r>
            <a:r>
              <a:rPr lang="hr-HR" dirty="0" err="1" smtClean="0"/>
              <a:t>of</a:t>
            </a:r>
            <a:r>
              <a:rPr lang="hr-HR" dirty="0" smtClean="0"/>
              <a:t> </a:t>
            </a:r>
            <a:r>
              <a:rPr lang="hr-HR" dirty="0" err="1" smtClean="0"/>
              <a:t>commodities</a:t>
            </a:r>
            <a:r>
              <a:rPr lang="hr-HR" dirty="0" smtClean="0"/>
              <a:t> for </a:t>
            </a:r>
            <a:r>
              <a:rPr lang="hr-HR" dirty="0" err="1" smtClean="0"/>
              <a:t>keeping</a:t>
            </a:r>
            <a:r>
              <a:rPr lang="hr-HR" dirty="0" smtClean="0"/>
              <a:t> </a:t>
            </a:r>
            <a:r>
              <a:rPr lang="hr-HR" dirty="0" err="1" smtClean="0"/>
              <a:t>its</a:t>
            </a:r>
            <a:r>
              <a:rPr lang="hr-HR" dirty="0" smtClean="0"/>
              <a:t> rate </a:t>
            </a:r>
            <a:r>
              <a:rPr lang="hr-HR" dirty="0" err="1" smtClean="0"/>
              <a:t>of</a:t>
            </a:r>
            <a:r>
              <a:rPr lang="hr-HR" dirty="0" smtClean="0"/>
              <a:t> </a:t>
            </a:r>
            <a:r>
              <a:rPr lang="hr-HR" dirty="0" err="1" smtClean="0"/>
              <a:t>change</a:t>
            </a:r>
            <a:r>
              <a:rPr lang="hr-HR" dirty="0" smtClean="0"/>
              <a:t> </a:t>
            </a:r>
            <a:r>
              <a:rPr lang="hr-HR" dirty="0" err="1" smtClean="0"/>
              <a:t>in</a:t>
            </a:r>
            <a:r>
              <a:rPr lang="hr-HR" dirty="0" smtClean="0"/>
              <a:t>-line </a:t>
            </a:r>
            <a:r>
              <a:rPr lang="hr-HR" dirty="0" err="1" smtClean="0"/>
              <a:t>with</a:t>
            </a:r>
            <a:r>
              <a:rPr lang="hr-HR" dirty="0" smtClean="0"/>
              <a:t> </a:t>
            </a:r>
            <a:r>
              <a:rPr lang="hr-HR" dirty="0" err="1" smtClean="0"/>
              <a:t>its</a:t>
            </a:r>
            <a:r>
              <a:rPr lang="hr-HR" dirty="0" smtClean="0"/>
              <a:t> </a:t>
            </a:r>
            <a:r>
              <a:rPr lang="hr-HR" dirty="0" err="1" smtClean="0"/>
              <a:t>promises</a:t>
            </a:r>
            <a:r>
              <a:rPr lang="hr-HR" dirty="0" smtClean="0"/>
              <a:t>.</a:t>
            </a:r>
          </a:p>
          <a:p>
            <a:r>
              <a:rPr lang="hr-HR" dirty="0" err="1" smtClean="0"/>
              <a:t>This</a:t>
            </a:r>
            <a:r>
              <a:rPr lang="hr-HR" dirty="0" smtClean="0"/>
              <a:t> </a:t>
            </a:r>
            <a:r>
              <a:rPr lang="hr-HR" dirty="0" err="1" smtClean="0"/>
              <a:t>theory</a:t>
            </a:r>
            <a:r>
              <a:rPr lang="hr-HR" dirty="0" smtClean="0"/>
              <a:t> </a:t>
            </a:r>
            <a:r>
              <a:rPr lang="hr-HR" dirty="0" err="1" smtClean="0"/>
              <a:t>faces</a:t>
            </a:r>
            <a:r>
              <a:rPr lang="hr-HR" dirty="0" smtClean="0"/>
              <a:t> </a:t>
            </a:r>
            <a:r>
              <a:rPr lang="hr-HR" dirty="0" err="1" smtClean="0"/>
              <a:t>strong</a:t>
            </a:r>
            <a:r>
              <a:rPr lang="hr-HR" dirty="0" smtClean="0"/>
              <a:t> </a:t>
            </a:r>
            <a:r>
              <a:rPr lang="hr-HR" dirty="0" err="1" smtClean="0"/>
              <a:t>objections</a:t>
            </a:r>
            <a:r>
              <a:rPr lang="hr-HR" dirty="0" smtClean="0"/>
              <a:t> </a:t>
            </a:r>
            <a:r>
              <a:rPr lang="hr-HR" dirty="0" err="1" smtClean="0"/>
              <a:t>which</a:t>
            </a:r>
            <a:r>
              <a:rPr lang="hr-HR" dirty="0" smtClean="0"/>
              <a:t> </a:t>
            </a:r>
            <a:r>
              <a:rPr lang="hr-HR" dirty="0" err="1" smtClean="0"/>
              <a:t>can</a:t>
            </a:r>
            <a:r>
              <a:rPr lang="hr-HR" dirty="0" smtClean="0"/>
              <a:t> </a:t>
            </a:r>
            <a:r>
              <a:rPr lang="hr-HR" dirty="0" err="1" smtClean="0"/>
              <a:t>be</a:t>
            </a:r>
            <a:r>
              <a:rPr lang="hr-HR" dirty="0" smtClean="0"/>
              <a:t> </a:t>
            </a:r>
            <a:r>
              <a:rPr lang="hr-HR" dirty="0" err="1" smtClean="0"/>
              <a:t>the</a:t>
            </a:r>
            <a:r>
              <a:rPr lang="hr-HR" dirty="0" smtClean="0"/>
              <a:t> </a:t>
            </a:r>
            <a:r>
              <a:rPr lang="hr-HR" dirty="0" err="1" smtClean="0"/>
              <a:t>subject</a:t>
            </a:r>
            <a:r>
              <a:rPr lang="hr-HR" dirty="0" smtClean="0"/>
              <a:t> </a:t>
            </a:r>
            <a:r>
              <a:rPr lang="hr-HR" dirty="0" err="1" smtClean="0"/>
              <a:t>of</a:t>
            </a:r>
            <a:r>
              <a:rPr lang="hr-HR" dirty="0" smtClean="0"/>
              <a:t> </a:t>
            </a:r>
            <a:r>
              <a:rPr lang="hr-HR" dirty="0" err="1" smtClean="0"/>
              <a:t>another</a:t>
            </a:r>
            <a:r>
              <a:rPr lang="hr-HR" dirty="0" smtClean="0"/>
              <a:t> </a:t>
            </a:r>
            <a:r>
              <a:rPr lang="hr-HR" dirty="0" err="1" smtClean="0"/>
              <a:t>lecture</a:t>
            </a:r>
            <a:r>
              <a:rPr lang="hr-HR" dirty="0" smtClean="0"/>
              <a:t>, but for </a:t>
            </a:r>
            <a:r>
              <a:rPr lang="hr-HR" dirty="0" err="1" smtClean="0"/>
              <a:t>now</a:t>
            </a:r>
            <a:r>
              <a:rPr lang="hr-HR" dirty="0"/>
              <a:t> </a:t>
            </a:r>
            <a:r>
              <a:rPr lang="hr-HR" dirty="0" err="1" smtClean="0"/>
              <a:t>the</a:t>
            </a:r>
            <a:r>
              <a:rPr lang="hr-HR" dirty="0" smtClean="0"/>
              <a:t> </a:t>
            </a:r>
            <a:r>
              <a:rPr lang="hr-HR" dirty="0" err="1" smtClean="0"/>
              <a:t>important</a:t>
            </a:r>
            <a:r>
              <a:rPr lang="hr-HR" dirty="0" smtClean="0"/>
              <a:t> </a:t>
            </a:r>
            <a:r>
              <a:rPr lang="hr-HR" dirty="0" err="1" smtClean="0"/>
              <a:t>fact</a:t>
            </a:r>
            <a:r>
              <a:rPr lang="hr-HR" dirty="0" smtClean="0"/>
              <a:t> </a:t>
            </a:r>
            <a:r>
              <a:rPr lang="hr-HR" dirty="0" err="1" smtClean="0"/>
              <a:t>is</a:t>
            </a:r>
            <a:r>
              <a:rPr lang="hr-HR" dirty="0" smtClean="0"/>
              <a:t> </a:t>
            </a:r>
            <a:r>
              <a:rPr lang="hr-HR" dirty="0" err="1" smtClean="0"/>
              <a:t>that</a:t>
            </a:r>
            <a:r>
              <a:rPr lang="hr-HR" dirty="0" smtClean="0"/>
              <a:t> </a:t>
            </a:r>
            <a:r>
              <a:rPr lang="hr-HR" dirty="0" err="1" smtClean="0"/>
              <a:t>Hayek’s</a:t>
            </a:r>
            <a:r>
              <a:rPr lang="hr-HR" dirty="0" smtClean="0"/>
              <a:t> </a:t>
            </a:r>
            <a:r>
              <a:rPr lang="hr-HR" dirty="0" err="1" smtClean="0"/>
              <a:t>theory</a:t>
            </a:r>
            <a:r>
              <a:rPr lang="hr-HR" dirty="0" smtClean="0"/>
              <a:t> </a:t>
            </a:r>
            <a:r>
              <a:rPr lang="hr-HR" dirty="0" err="1" smtClean="0"/>
              <a:t>is</a:t>
            </a:r>
            <a:r>
              <a:rPr lang="hr-HR" dirty="0" smtClean="0"/>
              <a:t> </a:t>
            </a:r>
            <a:r>
              <a:rPr lang="hr-HR" dirty="0" err="1" smtClean="0"/>
              <a:t>not</a:t>
            </a:r>
            <a:r>
              <a:rPr lang="hr-HR" dirty="0" smtClean="0"/>
              <a:t> </a:t>
            </a:r>
            <a:r>
              <a:rPr lang="hr-HR" dirty="0" err="1" smtClean="0"/>
              <a:t>appropriate</a:t>
            </a:r>
            <a:r>
              <a:rPr lang="hr-HR" dirty="0" smtClean="0"/>
              <a:t> </a:t>
            </a:r>
            <a:r>
              <a:rPr lang="hr-HR" dirty="0" err="1" smtClean="0"/>
              <a:t>in</a:t>
            </a:r>
            <a:r>
              <a:rPr lang="hr-HR" dirty="0" smtClean="0"/>
              <a:t> </a:t>
            </a:r>
            <a:r>
              <a:rPr lang="hr-HR" dirty="0" err="1" smtClean="0"/>
              <a:t>case</a:t>
            </a:r>
            <a:r>
              <a:rPr lang="hr-HR" dirty="0" smtClean="0"/>
              <a:t> </a:t>
            </a:r>
            <a:r>
              <a:rPr lang="hr-HR" dirty="0" err="1" smtClean="0"/>
              <a:t>of</a:t>
            </a:r>
            <a:r>
              <a:rPr lang="hr-HR" dirty="0" smtClean="0"/>
              <a:t> </a:t>
            </a:r>
            <a:r>
              <a:rPr lang="hr-HR" dirty="0" err="1" smtClean="0"/>
              <a:t>bitcoin</a:t>
            </a:r>
            <a:r>
              <a:rPr lang="hr-HR" dirty="0" smtClean="0"/>
              <a:t>.</a:t>
            </a: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20</a:t>
            </a:fld>
            <a:endParaRPr lang="hr-HR"/>
          </a:p>
        </p:txBody>
      </p:sp>
      <p:sp>
        <p:nvSpPr>
          <p:cNvPr id="6" name="Content Placeholder 2"/>
          <p:cNvSpPr txBox="1">
            <a:spLocks/>
          </p:cNvSpPr>
          <p:nvPr/>
        </p:nvSpPr>
        <p:spPr>
          <a:xfrm>
            <a:off x="611144" y="4712043"/>
            <a:ext cx="10827608" cy="2052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r-HR" sz="2400" b="1" dirty="0" smtClean="0">
                <a:solidFill>
                  <a:srgbClr val="FF0000"/>
                </a:solidFill>
                <a:latin typeface="Times New Roman" panose="02020603050405020304" pitchFamily="18" charset="0"/>
                <a:cs typeface="Times New Roman" panose="02020603050405020304" pitchFamily="18" charset="0"/>
              </a:rPr>
              <a:t>BASED ON FOLLOWING ARGUMENTS, WE WILL CONCLUDE THAT THERE IS NO ECONOMIC THEORY THAT WOULD APPROVE AND EXPLAIN USAGE OF BITCOIN CURRENCY</a:t>
            </a:r>
            <a:endParaRPr lang="hr-HR"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47206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71992" y="246249"/>
            <a:ext cx="9544455" cy="734102"/>
          </a:xfrm>
        </p:spPr>
        <p:txBody>
          <a:bodyPr>
            <a:normAutofit fontScale="90000"/>
          </a:bodyPr>
          <a:lstStyle/>
          <a:p>
            <a:r>
              <a:rPr lang="hr-HR" sz="4000" dirty="0" smtClean="0">
                <a:latin typeface="Times New Roman" panose="02020603050405020304" pitchFamily="18" charset="0"/>
                <a:cs typeface="Times New Roman" panose="02020603050405020304" pitchFamily="18" charset="0"/>
              </a:rPr>
              <a:t>USD/</a:t>
            </a:r>
            <a:r>
              <a:rPr lang="hr-HR" sz="4000" dirty="0" err="1" smtClean="0">
                <a:latin typeface="Times New Roman" panose="02020603050405020304" pitchFamily="18" charset="0"/>
                <a:cs typeface="Times New Roman" panose="02020603050405020304" pitchFamily="18" charset="0"/>
              </a:rPr>
              <a:t>Bitcoin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Weighted</a:t>
            </a:r>
            <a:r>
              <a:rPr lang="hr-HR" sz="4000" dirty="0">
                <a:latin typeface="Times New Roman" panose="02020603050405020304" pitchFamily="18" charset="0"/>
                <a:cs typeface="Times New Roman" panose="02020603050405020304" pitchFamily="18" charset="0"/>
              </a:rPr>
              <a:t> Price  </a:t>
            </a:r>
            <a:r>
              <a:rPr lang="hr-HR" sz="4000" b="1" dirty="0" smtClean="0">
                <a:solidFill>
                  <a:srgbClr val="FF0000"/>
                </a:solidFill>
                <a:latin typeface="Times New Roman" panose="02020603050405020304" pitchFamily="18" charset="0"/>
                <a:cs typeface="Times New Roman" panose="02020603050405020304" pitchFamily="18" charset="0"/>
              </a:rPr>
              <a:t>(</a:t>
            </a:r>
            <a:r>
              <a:rPr lang="hr-HR" sz="4000" b="1" dirty="0" err="1" smtClean="0">
                <a:solidFill>
                  <a:srgbClr val="FF0000"/>
                </a:solidFill>
                <a:latin typeface="Times New Roman" panose="02020603050405020304" pitchFamily="18" charset="0"/>
                <a:cs typeface="Times New Roman" panose="02020603050405020304" pitchFamily="18" charset="0"/>
              </a:rPr>
              <a:t>Volatility</a:t>
            </a:r>
            <a:r>
              <a:rPr lang="hr-HR" sz="4000" b="1" dirty="0" smtClean="0">
                <a:solidFill>
                  <a:srgbClr val="FF0000"/>
                </a:solidFill>
                <a:latin typeface="Times New Roman" panose="02020603050405020304" pitchFamily="18" charset="0"/>
                <a:cs typeface="Times New Roman" panose="02020603050405020304" pitchFamily="18" charset="0"/>
              </a:rPr>
              <a:t> </a:t>
            </a:r>
            <a:r>
              <a:rPr lang="hr-HR" sz="4000" b="1" dirty="0" err="1" smtClean="0">
                <a:solidFill>
                  <a:srgbClr val="FF0000"/>
                </a:solidFill>
                <a:latin typeface="Times New Roman" panose="02020603050405020304" pitchFamily="18" charset="0"/>
                <a:cs typeface="Times New Roman" panose="02020603050405020304" pitchFamily="18" charset="0"/>
              </a:rPr>
              <a:t>analysis</a:t>
            </a:r>
            <a:r>
              <a:rPr lang="hr-HR" sz="4000" b="1" dirty="0" smtClean="0">
                <a:solidFill>
                  <a:srgbClr val="FF0000"/>
                </a:solidFill>
                <a:latin typeface="Times New Roman" panose="02020603050405020304" pitchFamily="18" charset="0"/>
                <a:cs typeface="Times New Roman" panose="02020603050405020304" pitchFamily="18" charset="0"/>
              </a:rPr>
              <a:t>)</a:t>
            </a:r>
            <a:endParaRPr lang="hr-HR" sz="4000" b="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21</a:t>
            </a:fld>
            <a:endParaRPr lang="hr-H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3234" y="224649"/>
            <a:ext cx="1391194" cy="777302"/>
          </a:xfrm>
          <a:prstGeom prst="rect">
            <a:avLst/>
          </a:prstGeom>
        </p:spPr>
      </p:pic>
      <p:sp>
        <p:nvSpPr>
          <p:cNvPr id="8" name="Subtitle 2"/>
          <p:cNvSpPr txBox="1">
            <a:spLocks/>
          </p:cNvSpPr>
          <p:nvPr/>
        </p:nvSpPr>
        <p:spPr>
          <a:xfrm>
            <a:off x="9124660" y="6356350"/>
            <a:ext cx="1715080"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400" dirty="0" err="1" smtClean="0">
                <a:latin typeface="Times New Roman" panose="02020603050405020304" pitchFamily="18" charset="0"/>
                <a:cs typeface="Times New Roman" panose="02020603050405020304" pitchFamily="18" charset="0"/>
              </a:rPr>
              <a:t>Source</a:t>
            </a:r>
            <a:r>
              <a:rPr lang="hr-HR" sz="1400" dirty="0" smtClean="0">
                <a:latin typeface="Times New Roman" panose="02020603050405020304" pitchFamily="18" charset="0"/>
                <a:cs typeface="Times New Roman" panose="02020603050405020304" pitchFamily="18" charset="0"/>
              </a:rPr>
              <a:t>: </a:t>
            </a:r>
            <a:r>
              <a:rPr lang="hr-HR" sz="1400" dirty="0">
                <a:latin typeface="Times New Roman" panose="02020603050405020304" pitchFamily="18" charset="0"/>
                <a:cs typeface="Times New Roman" panose="02020603050405020304" pitchFamily="18" charset="0"/>
              </a:rPr>
              <a:t>q</a:t>
            </a:r>
            <a:r>
              <a:rPr lang="en-US" sz="1400" dirty="0" smtClean="0">
                <a:latin typeface="Times New Roman" panose="02020603050405020304" pitchFamily="18" charset="0"/>
                <a:cs typeface="Times New Roman" panose="02020603050405020304" pitchFamily="18" charset="0"/>
              </a:rPr>
              <a:t>uandl.com</a:t>
            </a:r>
            <a:endParaRPr lang="hr-HR" sz="1400" dirty="0" smtClean="0">
              <a:latin typeface="Times New Roman" panose="02020603050405020304" pitchFamily="18" charset="0"/>
              <a:cs typeface="Times New Roman" panose="02020603050405020304" pitchFamily="18" charset="0"/>
            </a:endParaRPr>
          </a:p>
          <a:p>
            <a:endParaRPr lang="hr-HR" sz="2000" dirty="0"/>
          </a:p>
        </p:txBody>
      </p:sp>
      <p:pic>
        <p:nvPicPr>
          <p:cNvPr id="9" name="Picture 8"/>
          <p:cNvPicPr>
            <a:picLocks noChangeAspect="1"/>
          </p:cNvPicPr>
          <p:nvPr/>
        </p:nvPicPr>
        <p:blipFill>
          <a:blip r:embed="rId3" cstate="print"/>
          <a:stretch>
            <a:fillRect/>
          </a:stretch>
        </p:blipFill>
        <p:spPr>
          <a:xfrm>
            <a:off x="1462797" y="1420024"/>
            <a:ext cx="10153650" cy="4914900"/>
          </a:xfrm>
          <a:prstGeom prst="rect">
            <a:avLst/>
          </a:prstGeom>
        </p:spPr>
      </p:pic>
      <p:cxnSp>
        <p:nvCxnSpPr>
          <p:cNvPr id="11" name="Straight Arrow Connector 10"/>
          <p:cNvCxnSpPr/>
          <p:nvPr/>
        </p:nvCxnSpPr>
        <p:spPr>
          <a:xfrm>
            <a:off x="8153400" y="1750979"/>
            <a:ext cx="1389434" cy="145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20255" y="1520146"/>
            <a:ext cx="2266545" cy="461665"/>
          </a:xfrm>
          <a:prstGeom prst="rect">
            <a:avLst/>
          </a:prstGeom>
          <a:noFill/>
        </p:spPr>
        <p:txBody>
          <a:bodyPr wrap="square" rtlCol="0">
            <a:spAutoFit/>
          </a:bodyPr>
          <a:lstStyle/>
          <a:p>
            <a:r>
              <a:rPr lang="hr-HR" sz="1200" b="1" dirty="0" smtClean="0">
                <a:latin typeface="Times New Roman" panose="02020603050405020304" pitchFamily="18" charset="0"/>
                <a:cs typeface="Times New Roman" panose="02020603050405020304" pitchFamily="18" charset="0"/>
              </a:rPr>
              <a:t>China </a:t>
            </a:r>
            <a:r>
              <a:rPr lang="hr-HR" sz="1200" b="1" dirty="0" err="1" smtClean="0">
                <a:latin typeface="Times New Roman" panose="02020603050405020304" pitchFamily="18" charset="0"/>
                <a:cs typeface="Times New Roman" panose="02020603050405020304" pitchFamily="18" charset="0"/>
              </a:rPr>
              <a:t>restricted</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Bitcoin</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exchange</a:t>
            </a:r>
            <a:r>
              <a:rPr lang="hr-HR" sz="1200" b="1" dirty="0" smtClean="0">
                <a:latin typeface="Times New Roman" panose="02020603050405020304" pitchFamily="18" charset="0"/>
                <a:cs typeface="Times New Roman" panose="02020603050405020304" pitchFamily="18" charset="0"/>
              </a:rPr>
              <a:t> for </a:t>
            </a:r>
            <a:r>
              <a:rPr lang="hr-HR" sz="1200" b="1" dirty="0" err="1" smtClean="0">
                <a:latin typeface="Times New Roman" panose="02020603050405020304" pitchFamily="18" charset="0"/>
                <a:cs typeface="Times New Roman" panose="02020603050405020304" pitchFamily="18" charset="0"/>
              </a:rPr>
              <a:t>local</a:t>
            </a:r>
            <a:r>
              <a:rPr lang="hr-HR" sz="1200" b="1" dirty="0" smtClean="0">
                <a:latin typeface="Times New Roman" panose="02020603050405020304" pitchFamily="18" charset="0"/>
                <a:cs typeface="Times New Roman" panose="02020603050405020304" pitchFamily="18" charset="0"/>
              </a:rPr>
              <a:t> RMB</a:t>
            </a:r>
            <a:endParaRPr lang="hr-HR" sz="1200" b="1"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8325256" y="2421484"/>
            <a:ext cx="1402404" cy="8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60710" y="2312766"/>
            <a:ext cx="1785634" cy="461665"/>
          </a:xfrm>
          <a:prstGeom prst="rect">
            <a:avLst/>
          </a:prstGeom>
          <a:noFill/>
        </p:spPr>
        <p:txBody>
          <a:bodyPr wrap="square" rtlCol="0">
            <a:spAutoFit/>
          </a:bodyPr>
          <a:lstStyle/>
          <a:p>
            <a:r>
              <a:rPr lang="hr-HR" sz="1200" b="1" dirty="0" smtClean="0">
                <a:latin typeface="Times New Roman" panose="02020603050405020304" pitchFamily="18" charset="0"/>
                <a:cs typeface="Times New Roman" panose="02020603050405020304" pitchFamily="18" charset="0"/>
              </a:rPr>
              <a:t>Russia </a:t>
            </a:r>
            <a:r>
              <a:rPr lang="hr-HR" sz="1200" b="1" dirty="0" err="1" smtClean="0">
                <a:latin typeface="Times New Roman" panose="02020603050405020304" pitchFamily="18" charset="0"/>
                <a:cs typeface="Times New Roman" panose="02020603050405020304" pitchFamily="18" charset="0"/>
              </a:rPr>
              <a:t>defined</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Bitcoin</a:t>
            </a:r>
            <a:r>
              <a:rPr lang="hr-HR" sz="1200" b="1" dirty="0" smtClean="0">
                <a:latin typeface="Times New Roman" panose="02020603050405020304" pitchFamily="18" charset="0"/>
                <a:cs typeface="Times New Roman" panose="02020603050405020304" pitchFamily="18" charset="0"/>
              </a:rPr>
              <a:t> as </a:t>
            </a:r>
            <a:r>
              <a:rPr lang="hr-HR" sz="1200" b="1" dirty="0" err="1" smtClean="0">
                <a:latin typeface="Times New Roman" panose="02020603050405020304" pitchFamily="18" charset="0"/>
                <a:cs typeface="Times New Roman" panose="02020603050405020304" pitchFamily="18" charset="0"/>
              </a:rPr>
              <a:t>dubios</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activity</a:t>
            </a:r>
            <a:endParaRPr lang="hr-HR" sz="1200" b="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V="1">
            <a:off x="5963055" y="2545799"/>
            <a:ext cx="4122399" cy="479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22881" y="2820692"/>
            <a:ext cx="2266545" cy="646331"/>
          </a:xfrm>
          <a:prstGeom prst="rect">
            <a:avLst/>
          </a:prstGeom>
          <a:noFill/>
        </p:spPr>
        <p:txBody>
          <a:bodyPr wrap="square" rtlCol="0">
            <a:spAutoFit/>
          </a:bodyPr>
          <a:lstStyle/>
          <a:p>
            <a:r>
              <a:rPr lang="hr-HR" sz="1200" b="1" dirty="0" err="1" smtClean="0">
                <a:latin typeface="Times New Roman" panose="02020603050405020304" pitchFamily="18" charset="0"/>
                <a:cs typeface="Times New Roman" panose="02020603050405020304" pitchFamily="18" charset="0"/>
              </a:rPr>
              <a:t>MtGox</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filed</a:t>
            </a:r>
            <a:r>
              <a:rPr lang="hr-HR" sz="1200" b="1" dirty="0" smtClean="0">
                <a:latin typeface="Times New Roman" panose="02020603050405020304" pitchFamily="18" charset="0"/>
                <a:cs typeface="Times New Roman" panose="02020603050405020304" pitchFamily="18" charset="0"/>
              </a:rPr>
              <a:t> for </a:t>
            </a:r>
            <a:r>
              <a:rPr lang="hr-HR" sz="1200" b="1" dirty="0" err="1" smtClean="0">
                <a:latin typeface="Times New Roman" panose="02020603050405020304" pitchFamily="18" charset="0"/>
                <a:cs typeface="Times New Roman" panose="02020603050405020304" pitchFamily="18" charset="0"/>
              </a:rPr>
              <a:t>bankrupcy</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theft</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of</a:t>
            </a:r>
            <a:r>
              <a:rPr lang="hr-HR" sz="1200" b="1" dirty="0" smtClean="0">
                <a:latin typeface="Times New Roman" panose="02020603050405020304" pitchFamily="18" charset="0"/>
                <a:cs typeface="Times New Roman" panose="02020603050405020304" pitchFamily="18" charset="0"/>
              </a:rPr>
              <a:t> 477 </a:t>
            </a:r>
            <a:r>
              <a:rPr lang="hr-HR" sz="1200" b="1" dirty="0" err="1" smtClean="0">
                <a:latin typeface="Times New Roman" panose="02020603050405020304" pitchFamily="18" charset="0"/>
                <a:cs typeface="Times New Roman" panose="02020603050405020304" pitchFamily="18" charset="0"/>
              </a:rPr>
              <a:t>million</a:t>
            </a:r>
            <a:r>
              <a:rPr lang="hr-HR" sz="1200" b="1" dirty="0" smtClean="0">
                <a:latin typeface="Times New Roman" panose="02020603050405020304" pitchFamily="18" charset="0"/>
                <a:cs typeface="Times New Roman" panose="02020603050405020304" pitchFamily="18" charset="0"/>
              </a:rPr>
              <a:t> USD </a:t>
            </a:r>
            <a:r>
              <a:rPr lang="hr-HR" sz="1200" b="1" dirty="0" err="1" smtClean="0">
                <a:latin typeface="Times New Roman" panose="02020603050405020304" pitchFamily="18" charset="0"/>
                <a:cs typeface="Times New Roman" panose="02020603050405020304" pitchFamily="18" charset="0"/>
              </a:rPr>
              <a:t>in</a:t>
            </a:r>
            <a:r>
              <a:rPr lang="hr-HR" sz="1200" b="1" dirty="0" smtClean="0">
                <a:latin typeface="Times New Roman" panose="02020603050405020304" pitchFamily="18" charset="0"/>
                <a:cs typeface="Times New Roman" panose="02020603050405020304" pitchFamily="18" charset="0"/>
              </a:rPr>
              <a:t> BTC)</a:t>
            </a:r>
            <a:endParaRPr lang="hr-HR" sz="1200" b="1"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V="1">
            <a:off x="7909398" y="3821662"/>
            <a:ext cx="1402404" cy="8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89426" y="3632269"/>
            <a:ext cx="2266545" cy="461665"/>
          </a:xfrm>
          <a:prstGeom prst="rect">
            <a:avLst/>
          </a:prstGeom>
          <a:noFill/>
        </p:spPr>
        <p:txBody>
          <a:bodyPr wrap="square" rtlCol="0">
            <a:spAutoFit/>
          </a:bodyPr>
          <a:lstStyle/>
          <a:p>
            <a:r>
              <a:rPr lang="hr-HR" sz="1200" b="1" dirty="0" err="1" smtClean="0">
                <a:latin typeface="Times New Roman" panose="02020603050405020304" pitchFamily="18" charset="0"/>
                <a:cs typeface="Times New Roman" panose="02020603050405020304" pitchFamily="18" charset="0"/>
              </a:rPr>
              <a:t>Soaring</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caused</a:t>
            </a:r>
            <a:r>
              <a:rPr lang="hr-HR" sz="1200" b="1" dirty="0" smtClean="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by</a:t>
            </a:r>
            <a:r>
              <a:rPr lang="hr-HR" sz="1200" b="1" dirty="0">
                <a:latin typeface="Times New Roman" panose="02020603050405020304" pitchFamily="18" charset="0"/>
                <a:cs typeface="Times New Roman" panose="02020603050405020304" pitchFamily="18" charset="0"/>
              </a:rPr>
              <a:t> wide </a:t>
            </a:r>
            <a:r>
              <a:rPr lang="hr-HR" sz="1200" b="1" dirty="0" err="1">
                <a:latin typeface="Times New Roman" panose="02020603050405020304" pitchFamily="18" charset="0"/>
                <a:cs typeface="Times New Roman" panose="02020603050405020304" pitchFamily="18" charset="0"/>
              </a:rPr>
              <a:t>acceptance</a:t>
            </a:r>
            <a:r>
              <a:rPr lang="hr-HR" sz="1200" b="1" dirty="0">
                <a:latin typeface="Times New Roman" panose="02020603050405020304" pitchFamily="18" charset="0"/>
                <a:cs typeface="Times New Roman" panose="02020603050405020304" pitchFamily="18" charset="0"/>
              </a:rPr>
              <a:t> </a:t>
            </a:r>
            <a:r>
              <a:rPr lang="hr-HR" sz="1200" b="1" dirty="0" err="1">
                <a:latin typeface="Times New Roman" panose="02020603050405020304" pitchFamily="18" charset="0"/>
                <a:cs typeface="Times New Roman" panose="02020603050405020304" pitchFamily="18" charset="0"/>
              </a:rPr>
              <a:t>of</a:t>
            </a:r>
            <a:r>
              <a:rPr lang="hr-HR" sz="1200" b="1" dirty="0">
                <a:latin typeface="Times New Roman" panose="02020603050405020304" pitchFamily="18" charset="0"/>
                <a:cs typeface="Times New Roman" panose="02020603050405020304" pitchFamily="18" charset="0"/>
              </a:rPr>
              <a:t> </a:t>
            </a:r>
            <a:r>
              <a:rPr lang="hr-HR" sz="1200" b="1" dirty="0" err="1" smtClean="0">
                <a:latin typeface="Times New Roman" panose="02020603050405020304" pitchFamily="18" charset="0"/>
                <a:cs typeface="Times New Roman" panose="02020603050405020304" pitchFamily="18" charset="0"/>
              </a:rPr>
              <a:t>Bitcoin</a:t>
            </a:r>
            <a:endParaRPr lang="hr-HR"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461827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1" presetClass="entr" presetSubtype="0" fill="hold" nodeType="afterEffect">
                                  <p:stCondLst>
                                    <p:cond delay="75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15"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95" y="266676"/>
            <a:ext cx="9533238" cy="741406"/>
          </a:xfrm>
        </p:spPr>
        <p:txBody>
          <a:bodyPr>
            <a:normAutofit/>
          </a:bodyPr>
          <a:lstStyle/>
          <a:p>
            <a:pPr algn="r"/>
            <a:r>
              <a:rPr lang="hr-HR" dirty="0" err="1" smtClean="0">
                <a:latin typeface="Times New Roman" panose="02020603050405020304" pitchFamily="18" charset="0"/>
                <a:cs typeface="Times New Roman" panose="02020603050405020304" pitchFamily="18" charset="0"/>
              </a:rPr>
              <a:t>Volatility</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dilemma</a:t>
            </a:r>
            <a:r>
              <a:rPr lang="hr-HR" dirty="0" smtClean="0">
                <a:latin typeface="Times New Roman" panose="02020603050405020304" pitchFamily="18" charset="0"/>
                <a:cs typeface="Times New Roman" panose="02020603050405020304" pitchFamily="18" charset="0"/>
              </a:rPr>
              <a:t> </a:t>
            </a: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984" y="1373207"/>
            <a:ext cx="10515600" cy="4351338"/>
          </a:xfrm>
        </p:spPr>
        <p:txBody>
          <a:bodyPr/>
          <a:lstStyle/>
          <a:p>
            <a:r>
              <a:rPr lang="hr-HR" dirty="0" smtClean="0"/>
              <a:t>How to </a:t>
            </a:r>
            <a:r>
              <a:rPr lang="hr-HR" dirty="0" err="1" smtClean="0"/>
              <a:t>achieve</a:t>
            </a:r>
            <a:r>
              <a:rPr lang="hr-HR" dirty="0" smtClean="0"/>
              <a:t> </a:t>
            </a:r>
            <a:r>
              <a:rPr lang="hr-HR" dirty="0" err="1" smtClean="0"/>
              <a:t>price</a:t>
            </a:r>
            <a:r>
              <a:rPr lang="hr-HR" dirty="0" smtClean="0"/>
              <a:t> </a:t>
            </a:r>
            <a:r>
              <a:rPr lang="hr-HR" dirty="0" err="1" smtClean="0"/>
              <a:t>stability</a:t>
            </a:r>
            <a:r>
              <a:rPr lang="hr-HR" dirty="0" smtClean="0"/>
              <a:t> </a:t>
            </a:r>
            <a:r>
              <a:rPr lang="hr-HR" dirty="0" err="1" smtClean="0"/>
              <a:t>with</a:t>
            </a:r>
            <a:r>
              <a:rPr lang="hr-HR" dirty="0" smtClean="0"/>
              <a:t> </a:t>
            </a:r>
            <a:r>
              <a:rPr lang="hr-HR" dirty="0" err="1" smtClean="0"/>
              <a:t>inelastic</a:t>
            </a:r>
            <a:r>
              <a:rPr lang="hr-HR" dirty="0" smtClean="0"/>
              <a:t> </a:t>
            </a:r>
            <a:r>
              <a:rPr lang="hr-HR" dirty="0" err="1" smtClean="0"/>
              <a:t>fixed</a:t>
            </a:r>
            <a:r>
              <a:rPr lang="hr-HR" dirty="0" smtClean="0"/>
              <a:t> </a:t>
            </a:r>
            <a:r>
              <a:rPr lang="hr-HR" dirty="0" err="1" smtClean="0"/>
              <a:t>supply</a:t>
            </a:r>
            <a:r>
              <a:rPr lang="hr-HR" dirty="0" smtClean="0"/>
              <a:t> </a:t>
            </a:r>
            <a:r>
              <a:rPr lang="hr-HR" dirty="0" err="1" smtClean="0"/>
              <a:t>of</a:t>
            </a:r>
            <a:r>
              <a:rPr lang="hr-HR" dirty="0" smtClean="0"/>
              <a:t> </a:t>
            </a:r>
            <a:r>
              <a:rPr lang="hr-HR" dirty="0" err="1" smtClean="0"/>
              <a:t>bitcoins</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22</a:t>
            </a:fld>
            <a:endParaRPr lang="hr-HR"/>
          </a:p>
        </p:txBody>
      </p:sp>
      <p:pic>
        <p:nvPicPr>
          <p:cNvPr id="6" name="Picture 5"/>
          <p:cNvPicPr>
            <a:picLocks noChangeAspect="1"/>
          </p:cNvPicPr>
          <p:nvPr/>
        </p:nvPicPr>
        <p:blipFill>
          <a:blip r:embed="rId2" cstate="print"/>
          <a:stretch>
            <a:fillRect/>
          </a:stretch>
        </p:blipFill>
        <p:spPr>
          <a:xfrm>
            <a:off x="1696995" y="2034900"/>
            <a:ext cx="8078230" cy="4054770"/>
          </a:xfrm>
          <a:prstGeom prst="rect">
            <a:avLst/>
          </a:prstGeom>
        </p:spPr>
      </p:pic>
      <p:sp>
        <p:nvSpPr>
          <p:cNvPr id="9" name="Subtitle 2"/>
          <p:cNvSpPr txBox="1">
            <a:spLocks/>
          </p:cNvSpPr>
          <p:nvPr/>
        </p:nvSpPr>
        <p:spPr>
          <a:xfrm>
            <a:off x="7158681" y="6356350"/>
            <a:ext cx="3681059" cy="36709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400" dirty="0" err="1" smtClean="0">
                <a:latin typeface="Times New Roman" panose="02020603050405020304" pitchFamily="18" charset="0"/>
                <a:cs typeface="Times New Roman" panose="02020603050405020304" pitchFamily="18" charset="0"/>
              </a:rPr>
              <a:t>Source</a:t>
            </a:r>
            <a:r>
              <a:rPr lang="hr-HR" sz="1400" dirty="0" smtClean="0">
                <a:latin typeface="Times New Roman" panose="02020603050405020304" pitchFamily="18" charset="0"/>
                <a:cs typeface="Times New Roman" panose="02020603050405020304" pitchFamily="18" charset="0"/>
              </a:rPr>
              <a:t>: </a:t>
            </a:r>
            <a:r>
              <a:rPr lang="hr-HR" sz="1400" dirty="0" err="1" smtClean="0">
                <a:latin typeface="Times New Roman" panose="02020603050405020304" pitchFamily="18" charset="0"/>
                <a:cs typeface="Times New Roman" panose="02020603050405020304" pitchFamily="18" charset="0"/>
              </a:rPr>
              <a:t>Ametrano</a:t>
            </a:r>
            <a:r>
              <a:rPr lang="hr-HR" sz="1400" dirty="0" smtClean="0">
                <a:latin typeface="Times New Roman" panose="02020603050405020304" pitchFamily="18" charset="0"/>
                <a:cs typeface="Times New Roman" panose="02020603050405020304" pitchFamily="18" charset="0"/>
              </a:rPr>
              <a:t>, F. M. 2014. „Hayek Money” p. 19</a:t>
            </a:r>
          </a:p>
          <a:p>
            <a:endParaRPr lang="hr-HR" sz="2000" dirty="0"/>
          </a:p>
        </p:txBody>
      </p:sp>
    </p:spTree>
    <p:extLst>
      <p:ext uri="{BB962C8B-B14F-4D97-AF65-F5344CB8AC3E}">
        <p14:creationId xmlns:p14="http://schemas.microsoft.com/office/powerpoint/2010/main" xmlns="" val="207206719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038" y="365126"/>
            <a:ext cx="9516762" cy="697556"/>
          </a:xfrm>
        </p:spPr>
        <p:txBody>
          <a:bodyPr/>
          <a:lstStyle/>
          <a:p>
            <a:r>
              <a:rPr lang="hr-HR" dirty="0" err="1">
                <a:latin typeface="Times New Roman" panose="02020603050405020304" pitchFamily="18" charset="0"/>
                <a:cs typeface="Times New Roman" panose="02020603050405020304" pitchFamily="18" charset="0"/>
              </a:rPr>
              <a:t>Volatility</a:t>
            </a:r>
            <a:r>
              <a:rPr lang="hr-HR" dirty="0">
                <a:latin typeface="Times New Roman" panose="02020603050405020304" pitchFamily="18" charset="0"/>
                <a:cs typeface="Times New Roman" panose="02020603050405020304" pitchFamily="18" charset="0"/>
              </a:rPr>
              <a:t> </a:t>
            </a:r>
            <a:r>
              <a:rPr lang="hr-HR" dirty="0" err="1">
                <a:latin typeface="Times New Roman" panose="02020603050405020304" pitchFamily="18" charset="0"/>
                <a:cs typeface="Times New Roman" panose="02020603050405020304" pitchFamily="18" charset="0"/>
              </a:rPr>
              <a:t>dilemma</a:t>
            </a:r>
            <a:r>
              <a:rPr lang="hr-HR" dirty="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solution</a:t>
            </a:r>
            <a:r>
              <a:rPr lang="hr-HR" dirty="0" smtClean="0">
                <a:latin typeface="Times New Roman" panose="02020603050405020304" pitchFamily="18" charset="0"/>
                <a:cs typeface="Times New Roman" panose="02020603050405020304" pitchFamily="18" charset="0"/>
              </a:rPr>
              <a:t> </a:t>
            </a:r>
            <a:endParaRPr lang="hr-HR" dirty="0"/>
          </a:p>
        </p:txBody>
      </p:sp>
      <p:sp>
        <p:nvSpPr>
          <p:cNvPr id="3" name="Content Placeholder 2"/>
          <p:cNvSpPr>
            <a:spLocks noGrp="1"/>
          </p:cNvSpPr>
          <p:nvPr>
            <p:ph idx="1"/>
          </p:nvPr>
        </p:nvSpPr>
        <p:spPr>
          <a:xfrm>
            <a:off x="492211" y="1669106"/>
            <a:ext cx="10515600" cy="4351338"/>
          </a:xfrm>
        </p:spPr>
        <p:txBody>
          <a:bodyPr>
            <a:normAutofit fontScale="92500" lnSpcReduction="10000"/>
          </a:bodyPr>
          <a:lstStyle/>
          <a:p>
            <a:r>
              <a:rPr lang="hr-HR" dirty="0" err="1" smtClean="0"/>
              <a:t>If</a:t>
            </a:r>
            <a:r>
              <a:rPr lang="hr-HR" dirty="0" smtClean="0"/>
              <a:t> </a:t>
            </a:r>
            <a:r>
              <a:rPr lang="hr-HR" dirty="0" err="1" smtClean="0"/>
              <a:t>obtaining</a:t>
            </a:r>
            <a:r>
              <a:rPr lang="hr-HR" dirty="0" smtClean="0"/>
              <a:t> </a:t>
            </a:r>
            <a:r>
              <a:rPr lang="hr-HR" dirty="0" err="1" smtClean="0"/>
              <a:t>price</a:t>
            </a:r>
            <a:r>
              <a:rPr lang="hr-HR" dirty="0" smtClean="0"/>
              <a:t> </a:t>
            </a:r>
            <a:r>
              <a:rPr lang="hr-HR" dirty="0" err="1" smtClean="0"/>
              <a:t>stability</a:t>
            </a:r>
            <a:r>
              <a:rPr lang="hr-HR" dirty="0" smtClean="0"/>
              <a:t> </a:t>
            </a:r>
            <a:r>
              <a:rPr lang="hr-HR" dirty="0" err="1" smtClean="0"/>
              <a:t>is</a:t>
            </a:r>
            <a:r>
              <a:rPr lang="hr-HR" dirty="0" smtClean="0"/>
              <a:t> </a:t>
            </a:r>
            <a:r>
              <a:rPr lang="hr-HR" dirty="0" err="1" smtClean="0"/>
              <a:t>main</a:t>
            </a:r>
            <a:r>
              <a:rPr lang="hr-HR" dirty="0" smtClean="0"/>
              <a:t> </a:t>
            </a:r>
            <a:r>
              <a:rPr lang="hr-HR" dirty="0" err="1" smtClean="0"/>
              <a:t>target</a:t>
            </a:r>
            <a:r>
              <a:rPr lang="hr-HR" dirty="0" smtClean="0"/>
              <a:t> </a:t>
            </a:r>
            <a:r>
              <a:rPr lang="hr-HR" dirty="0" err="1" smtClean="0"/>
              <a:t>supply</a:t>
            </a:r>
            <a:r>
              <a:rPr lang="hr-HR" dirty="0" smtClean="0"/>
              <a:t> </a:t>
            </a:r>
            <a:r>
              <a:rPr lang="hr-HR" dirty="0" err="1" smtClean="0"/>
              <a:t>of</a:t>
            </a:r>
            <a:r>
              <a:rPr lang="hr-HR" dirty="0" smtClean="0"/>
              <a:t> </a:t>
            </a:r>
            <a:r>
              <a:rPr lang="hr-HR" dirty="0" err="1" smtClean="0"/>
              <a:t>bitcoin</a:t>
            </a:r>
            <a:r>
              <a:rPr lang="hr-HR" dirty="0" smtClean="0"/>
              <a:t> </a:t>
            </a:r>
            <a:r>
              <a:rPr lang="hr-HR" dirty="0" err="1" smtClean="0"/>
              <a:t>should</a:t>
            </a:r>
            <a:r>
              <a:rPr lang="hr-HR" dirty="0" smtClean="0"/>
              <a:t> </a:t>
            </a:r>
            <a:r>
              <a:rPr lang="hr-HR" dirty="0" err="1" smtClean="0"/>
              <a:t>be</a:t>
            </a:r>
            <a:r>
              <a:rPr lang="hr-HR" dirty="0" smtClean="0"/>
              <a:t> </a:t>
            </a:r>
            <a:r>
              <a:rPr lang="hr-HR" dirty="0" err="1" smtClean="0"/>
              <a:t>adjusted</a:t>
            </a:r>
            <a:r>
              <a:rPr lang="hr-HR" dirty="0" smtClean="0"/>
              <a:t> (</a:t>
            </a:r>
            <a:r>
              <a:rPr lang="hr-HR" dirty="0" err="1" smtClean="0"/>
              <a:t>fixed</a:t>
            </a:r>
            <a:r>
              <a:rPr lang="hr-HR" dirty="0" smtClean="0"/>
              <a:t>) to </a:t>
            </a:r>
            <a:r>
              <a:rPr lang="hr-HR" dirty="0" err="1" smtClean="0"/>
              <a:t>the</a:t>
            </a:r>
            <a:r>
              <a:rPr lang="hr-HR" dirty="0" smtClean="0"/>
              <a:t> </a:t>
            </a:r>
            <a:r>
              <a:rPr lang="hr-HR" dirty="0" err="1" smtClean="0"/>
              <a:t>price</a:t>
            </a:r>
            <a:r>
              <a:rPr lang="hr-HR" dirty="0" smtClean="0"/>
              <a:t> </a:t>
            </a:r>
            <a:r>
              <a:rPr lang="hr-HR" dirty="0" err="1" smtClean="0"/>
              <a:t>of</a:t>
            </a:r>
            <a:r>
              <a:rPr lang="hr-HR" dirty="0" smtClean="0"/>
              <a:t> </a:t>
            </a:r>
            <a:r>
              <a:rPr lang="hr-HR" dirty="0" err="1" smtClean="0"/>
              <a:t>goods</a:t>
            </a:r>
            <a:r>
              <a:rPr lang="hr-HR" dirty="0" smtClean="0"/>
              <a:t>.</a:t>
            </a:r>
          </a:p>
          <a:p>
            <a:r>
              <a:rPr lang="hr-HR" dirty="0" err="1" smtClean="0"/>
              <a:t>The</a:t>
            </a:r>
            <a:r>
              <a:rPr lang="hr-HR" dirty="0" smtClean="0"/>
              <a:t> </a:t>
            </a:r>
            <a:r>
              <a:rPr lang="hr-HR" dirty="0" err="1" smtClean="0"/>
              <a:t>monetary</a:t>
            </a:r>
            <a:r>
              <a:rPr lang="hr-HR" dirty="0" smtClean="0"/>
              <a:t> base </a:t>
            </a:r>
            <a:r>
              <a:rPr lang="hr-HR" dirty="0" err="1" smtClean="0"/>
              <a:t>increment</a:t>
            </a:r>
            <a:r>
              <a:rPr lang="hr-HR" dirty="0" smtClean="0"/>
              <a:t> </a:t>
            </a:r>
            <a:r>
              <a:rPr lang="hr-HR" dirty="0" err="1" smtClean="0"/>
              <a:t>should</a:t>
            </a:r>
            <a:r>
              <a:rPr lang="hr-HR" dirty="0" smtClean="0"/>
              <a:t> </a:t>
            </a:r>
            <a:r>
              <a:rPr lang="hr-HR" dirty="0" err="1" smtClean="0"/>
              <a:t>be</a:t>
            </a:r>
            <a:r>
              <a:rPr lang="hr-HR" dirty="0" smtClean="0"/>
              <a:t> </a:t>
            </a:r>
            <a:r>
              <a:rPr lang="hr-HR" dirty="0" err="1" smtClean="0"/>
              <a:t>distributed</a:t>
            </a:r>
            <a:r>
              <a:rPr lang="hr-HR" dirty="0" smtClean="0"/>
              <a:t> pro-</a:t>
            </a:r>
            <a:r>
              <a:rPr lang="hr-HR" dirty="0" err="1" smtClean="0"/>
              <a:t>quota</a:t>
            </a:r>
            <a:r>
              <a:rPr lang="hr-HR" dirty="0" smtClean="0"/>
              <a:t> to </a:t>
            </a:r>
            <a:r>
              <a:rPr lang="hr-HR" dirty="0" err="1" smtClean="0"/>
              <a:t>every</a:t>
            </a:r>
            <a:r>
              <a:rPr lang="hr-HR" dirty="0" smtClean="0"/>
              <a:t> </a:t>
            </a:r>
            <a:r>
              <a:rPr lang="hr-HR" dirty="0" err="1" smtClean="0"/>
              <a:t>digital</a:t>
            </a:r>
            <a:r>
              <a:rPr lang="hr-HR" dirty="0" smtClean="0"/>
              <a:t> </a:t>
            </a:r>
            <a:r>
              <a:rPr lang="hr-HR" dirty="0" err="1" smtClean="0"/>
              <a:t>wallet</a:t>
            </a:r>
            <a:r>
              <a:rPr lang="hr-HR" dirty="0" smtClean="0"/>
              <a:t>, </a:t>
            </a:r>
            <a:r>
              <a:rPr lang="hr-HR" dirty="0" err="1" smtClean="0"/>
              <a:t>without</a:t>
            </a:r>
            <a:r>
              <a:rPr lang="hr-HR" dirty="0" smtClean="0"/>
              <a:t> </a:t>
            </a:r>
            <a:r>
              <a:rPr lang="hr-HR" dirty="0" err="1" smtClean="0"/>
              <a:t>unfair</a:t>
            </a:r>
            <a:r>
              <a:rPr lang="hr-HR" dirty="0" smtClean="0"/>
              <a:t> </a:t>
            </a:r>
            <a:r>
              <a:rPr lang="hr-HR" dirty="0" err="1" smtClean="0"/>
              <a:t>wealth</a:t>
            </a:r>
            <a:r>
              <a:rPr lang="hr-HR" dirty="0" smtClean="0"/>
              <a:t> </a:t>
            </a:r>
            <a:r>
              <a:rPr lang="hr-HR" dirty="0" err="1" smtClean="0"/>
              <a:t>distribution</a:t>
            </a:r>
            <a:r>
              <a:rPr lang="hr-HR" dirty="0" smtClean="0"/>
              <a:t>.</a:t>
            </a:r>
          </a:p>
          <a:p>
            <a:r>
              <a:rPr lang="hr-HR" dirty="0" err="1" smtClean="0"/>
              <a:t>It</a:t>
            </a:r>
            <a:r>
              <a:rPr lang="hr-HR" dirty="0" smtClean="0"/>
              <a:t> </a:t>
            </a:r>
            <a:r>
              <a:rPr lang="hr-HR" dirty="0" err="1" smtClean="0"/>
              <a:t>is</a:t>
            </a:r>
            <a:r>
              <a:rPr lang="hr-HR" dirty="0" smtClean="0"/>
              <a:t> </a:t>
            </a:r>
            <a:r>
              <a:rPr lang="hr-HR" dirty="0" err="1" smtClean="0"/>
              <a:t>farly</a:t>
            </a:r>
            <a:r>
              <a:rPr lang="hr-HR" dirty="0" smtClean="0"/>
              <a:t> </a:t>
            </a:r>
            <a:r>
              <a:rPr lang="hr-HR" dirty="0" err="1" smtClean="0"/>
              <a:t>easy</a:t>
            </a:r>
            <a:r>
              <a:rPr lang="hr-HR" dirty="0" smtClean="0"/>
              <a:t> to </a:t>
            </a:r>
            <a:r>
              <a:rPr lang="hr-HR" dirty="0" err="1" smtClean="0"/>
              <a:t>achieve</a:t>
            </a:r>
            <a:r>
              <a:rPr lang="hr-HR" dirty="0" smtClean="0"/>
              <a:t> </a:t>
            </a:r>
            <a:r>
              <a:rPr lang="hr-HR" dirty="0" err="1" smtClean="0"/>
              <a:t>ballance</a:t>
            </a:r>
            <a:r>
              <a:rPr lang="hr-HR" dirty="0" smtClean="0"/>
              <a:t> </a:t>
            </a:r>
            <a:r>
              <a:rPr lang="hr-HR" dirty="0" err="1" smtClean="0"/>
              <a:t>if</a:t>
            </a:r>
            <a:r>
              <a:rPr lang="hr-HR" dirty="0" smtClean="0"/>
              <a:t> </a:t>
            </a:r>
            <a:r>
              <a:rPr lang="hr-HR" dirty="0" err="1" smtClean="0"/>
              <a:t>we</a:t>
            </a:r>
            <a:r>
              <a:rPr lang="hr-HR" dirty="0" smtClean="0"/>
              <a:t> </a:t>
            </a:r>
            <a:r>
              <a:rPr lang="hr-HR" dirty="0" err="1" smtClean="0"/>
              <a:t>consider</a:t>
            </a:r>
            <a:r>
              <a:rPr lang="hr-HR" dirty="0" smtClean="0"/>
              <a:t> </a:t>
            </a:r>
            <a:r>
              <a:rPr lang="hr-HR" dirty="0" err="1" smtClean="0"/>
              <a:t>only</a:t>
            </a:r>
            <a:r>
              <a:rPr lang="hr-HR" dirty="0" smtClean="0"/>
              <a:t> one </a:t>
            </a:r>
            <a:r>
              <a:rPr lang="hr-HR" dirty="0" err="1" smtClean="0"/>
              <a:t>good</a:t>
            </a:r>
            <a:r>
              <a:rPr lang="hr-HR" dirty="0" smtClean="0"/>
              <a:t> </a:t>
            </a:r>
            <a:r>
              <a:rPr lang="hr-HR" dirty="0" err="1" smtClean="0"/>
              <a:t>in</a:t>
            </a:r>
            <a:r>
              <a:rPr lang="hr-HR" dirty="0" smtClean="0"/>
              <a:t> a model, </a:t>
            </a:r>
            <a:r>
              <a:rPr lang="hr-HR" dirty="0" err="1" smtClean="0"/>
              <a:t>however</a:t>
            </a:r>
            <a:r>
              <a:rPr lang="hr-HR" dirty="0" smtClean="0"/>
              <a:t>, </a:t>
            </a:r>
            <a:r>
              <a:rPr lang="hr-HR" dirty="0" err="1" smtClean="0"/>
              <a:t>if</a:t>
            </a:r>
            <a:r>
              <a:rPr lang="hr-HR" dirty="0" smtClean="0"/>
              <a:t> </a:t>
            </a:r>
            <a:r>
              <a:rPr lang="hr-HR" dirty="0" err="1" smtClean="0"/>
              <a:t>monetary</a:t>
            </a:r>
            <a:r>
              <a:rPr lang="hr-HR" dirty="0" smtClean="0"/>
              <a:t> </a:t>
            </a:r>
            <a:r>
              <a:rPr lang="hr-HR" dirty="0" err="1" smtClean="0"/>
              <a:t>policy</a:t>
            </a:r>
            <a:r>
              <a:rPr lang="hr-HR" dirty="0" smtClean="0"/>
              <a:t> </a:t>
            </a:r>
            <a:r>
              <a:rPr lang="hr-HR" dirty="0" err="1" smtClean="0"/>
              <a:t>targets</a:t>
            </a:r>
            <a:r>
              <a:rPr lang="hr-HR" dirty="0" smtClean="0"/>
              <a:t> </a:t>
            </a:r>
            <a:r>
              <a:rPr lang="hr-HR" dirty="0" err="1" smtClean="0"/>
              <a:t>commodity</a:t>
            </a:r>
            <a:r>
              <a:rPr lang="hr-HR" dirty="0" smtClean="0"/>
              <a:t> </a:t>
            </a:r>
            <a:r>
              <a:rPr lang="hr-HR" dirty="0" err="1" smtClean="0"/>
              <a:t>price</a:t>
            </a:r>
            <a:r>
              <a:rPr lang="hr-HR" dirty="0" smtClean="0"/>
              <a:t> </a:t>
            </a:r>
            <a:r>
              <a:rPr lang="hr-HR" dirty="0" err="1" smtClean="0"/>
              <a:t>stability</a:t>
            </a:r>
            <a:r>
              <a:rPr lang="hr-HR" dirty="0" smtClean="0"/>
              <a:t> as </a:t>
            </a:r>
            <a:r>
              <a:rPr lang="hr-HR" dirty="0" err="1" smtClean="0"/>
              <a:t>basket</a:t>
            </a:r>
            <a:r>
              <a:rPr lang="hr-HR" dirty="0" smtClean="0"/>
              <a:t> </a:t>
            </a:r>
            <a:r>
              <a:rPr lang="hr-HR" dirty="0" err="1" smtClean="0"/>
              <a:t>of</a:t>
            </a:r>
            <a:r>
              <a:rPr lang="hr-HR" dirty="0" smtClean="0"/>
              <a:t> </a:t>
            </a:r>
            <a:r>
              <a:rPr lang="hr-HR" dirty="0" err="1" smtClean="0"/>
              <a:t>goods</a:t>
            </a:r>
            <a:r>
              <a:rPr lang="hr-HR" dirty="0" smtClean="0"/>
              <a:t>, </a:t>
            </a:r>
            <a:r>
              <a:rPr lang="hr-HR" dirty="0" err="1" smtClean="0"/>
              <a:t>implementation</a:t>
            </a:r>
            <a:r>
              <a:rPr lang="hr-HR" dirty="0" smtClean="0"/>
              <a:t> </a:t>
            </a:r>
            <a:r>
              <a:rPr lang="hr-HR" dirty="0" err="1" smtClean="0"/>
              <a:t>is</a:t>
            </a:r>
            <a:r>
              <a:rPr lang="hr-HR" dirty="0" smtClean="0"/>
              <a:t> </a:t>
            </a:r>
            <a:r>
              <a:rPr lang="hr-HR" dirty="0" err="1" smtClean="0"/>
              <a:t>becoming</a:t>
            </a:r>
            <a:r>
              <a:rPr lang="hr-HR" dirty="0" smtClean="0"/>
              <a:t> </a:t>
            </a:r>
            <a:r>
              <a:rPr lang="hr-HR" dirty="0" err="1" smtClean="0"/>
              <a:t>complicated</a:t>
            </a:r>
            <a:r>
              <a:rPr lang="hr-HR" dirty="0" smtClean="0"/>
              <a:t>!</a:t>
            </a:r>
          </a:p>
          <a:p>
            <a:r>
              <a:rPr lang="hr-HR" dirty="0" err="1" smtClean="0"/>
              <a:t>What</a:t>
            </a:r>
            <a:r>
              <a:rPr lang="hr-HR" dirty="0" smtClean="0"/>
              <a:t> </a:t>
            </a:r>
            <a:r>
              <a:rPr lang="hr-HR" dirty="0" err="1" smtClean="0"/>
              <a:t>if</a:t>
            </a:r>
            <a:r>
              <a:rPr lang="hr-HR" dirty="0" smtClean="0"/>
              <a:t> a </a:t>
            </a:r>
            <a:r>
              <a:rPr lang="hr-HR" dirty="0" err="1" smtClean="0"/>
              <a:t>price</a:t>
            </a:r>
            <a:r>
              <a:rPr lang="hr-HR" dirty="0" smtClean="0"/>
              <a:t> </a:t>
            </a:r>
            <a:r>
              <a:rPr lang="hr-HR" dirty="0" err="1" smtClean="0"/>
              <a:t>of</a:t>
            </a:r>
            <a:r>
              <a:rPr lang="hr-HR" dirty="0" smtClean="0"/>
              <a:t> </a:t>
            </a:r>
            <a:r>
              <a:rPr lang="hr-HR" dirty="0" err="1" smtClean="0"/>
              <a:t>good</a:t>
            </a:r>
            <a:r>
              <a:rPr lang="hr-HR" dirty="0" smtClean="0"/>
              <a:t> </a:t>
            </a:r>
            <a:r>
              <a:rPr lang="hr-HR" dirty="0" err="1" smtClean="0"/>
              <a:t>decreases</a:t>
            </a:r>
            <a:r>
              <a:rPr lang="hr-HR" dirty="0" smtClean="0"/>
              <a:t> </a:t>
            </a:r>
            <a:r>
              <a:rPr lang="hr-HR" dirty="0" err="1" smtClean="0"/>
              <a:t>and</a:t>
            </a:r>
            <a:r>
              <a:rPr lang="hr-HR" dirty="0" smtClean="0"/>
              <a:t> </a:t>
            </a:r>
            <a:r>
              <a:rPr lang="hr-HR" dirty="0" err="1" smtClean="0"/>
              <a:t>amount</a:t>
            </a:r>
            <a:r>
              <a:rPr lang="hr-HR" dirty="0" smtClean="0"/>
              <a:t> </a:t>
            </a:r>
            <a:r>
              <a:rPr lang="hr-HR" dirty="0" err="1" smtClean="0"/>
              <a:t>of</a:t>
            </a:r>
            <a:r>
              <a:rPr lang="hr-HR" dirty="0" smtClean="0"/>
              <a:t> </a:t>
            </a:r>
            <a:r>
              <a:rPr lang="hr-HR" dirty="0" err="1" smtClean="0"/>
              <a:t>coins</a:t>
            </a:r>
            <a:r>
              <a:rPr lang="hr-HR" dirty="0" smtClean="0"/>
              <a:t> </a:t>
            </a:r>
            <a:r>
              <a:rPr lang="hr-HR" dirty="0" err="1" smtClean="0"/>
              <a:t>in</a:t>
            </a:r>
            <a:r>
              <a:rPr lang="hr-HR" dirty="0" smtClean="0"/>
              <a:t> </a:t>
            </a:r>
            <a:r>
              <a:rPr lang="hr-HR" dirty="0" err="1" smtClean="0"/>
              <a:t>wallet</a:t>
            </a:r>
            <a:r>
              <a:rPr lang="hr-HR" dirty="0" smtClean="0"/>
              <a:t> </a:t>
            </a:r>
            <a:r>
              <a:rPr lang="hr-HR" dirty="0" err="1" smtClean="0"/>
              <a:t>is</a:t>
            </a:r>
            <a:r>
              <a:rPr lang="hr-HR" dirty="0" smtClean="0"/>
              <a:t> </a:t>
            </a:r>
            <a:r>
              <a:rPr lang="hr-HR" dirty="0" err="1" smtClean="0"/>
              <a:t>not</a:t>
            </a:r>
            <a:r>
              <a:rPr lang="hr-HR" dirty="0" smtClean="0"/>
              <a:t> </a:t>
            </a:r>
            <a:r>
              <a:rPr lang="hr-HR" dirty="0" err="1" smtClean="0"/>
              <a:t>big</a:t>
            </a:r>
            <a:r>
              <a:rPr lang="hr-HR" dirty="0" smtClean="0"/>
              <a:t> </a:t>
            </a:r>
            <a:r>
              <a:rPr lang="hr-HR" dirty="0" err="1" smtClean="0"/>
              <a:t>enough</a:t>
            </a:r>
            <a:r>
              <a:rPr lang="hr-HR" dirty="0" smtClean="0"/>
              <a:t> to </a:t>
            </a:r>
            <a:r>
              <a:rPr lang="hr-HR" dirty="0" err="1" smtClean="0"/>
              <a:t>adjust</a:t>
            </a:r>
            <a:r>
              <a:rPr lang="hr-HR" dirty="0" smtClean="0"/>
              <a:t> </a:t>
            </a:r>
            <a:r>
              <a:rPr lang="hr-HR" dirty="0" err="1" smtClean="0"/>
              <a:t>falling</a:t>
            </a:r>
            <a:r>
              <a:rPr lang="hr-HR" dirty="0" smtClean="0"/>
              <a:t> </a:t>
            </a:r>
            <a:r>
              <a:rPr lang="hr-HR" dirty="0" err="1" smtClean="0"/>
              <a:t>price</a:t>
            </a:r>
            <a:r>
              <a:rPr lang="hr-HR" dirty="0" smtClean="0"/>
              <a:t>?</a:t>
            </a:r>
          </a:p>
          <a:p>
            <a:r>
              <a:rPr lang="hr-HR" dirty="0" err="1" smtClean="0"/>
              <a:t>It</a:t>
            </a:r>
            <a:r>
              <a:rPr lang="hr-HR" dirty="0" smtClean="0"/>
              <a:t> </a:t>
            </a:r>
            <a:r>
              <a:rPr lang="hr-HR" dirty="0" err="1" smtClean="0"/>
              <a:t>also</a:t>
            </a:r>
            <a:r>
              <a:rPr lang="hr-HR" dirty="0" smtClean="0"/>
              <a:t> </a:t>
            </a:r>
            <a:r>
              <a:rPr lang="hr-HR" dirty="0" err="1" smtClean="0"/>
              <a:t>implies</a:t>
            </a:r>
            <a:r>
              <a:rPr lang="hr-HR" dirty="0" smtClean="0"/>
              <a:t> </a:t>
            </a:r>
            <a:r>
              <a:rPr lang="hr-HR" dirty="0" err="1" smtClean="0"/>
              <a:t>that</a:t>
            </a:r>
            <a:r>
              <a:rPr lang="hr-HR" dirty="0" smtClean="0"/>
              <a:t> </a:t>
            </a:r>
            <a:r>
              <a:rPr lang="hr-HR" dirty="0" err="1" smtClean="0"/>
              <a:t>final</a:t>
            </a:r>
            <a:r>
              <a:rPr lang="hr-HR" dirty="0" smtClean="0"/>
              <a:t> </a:t>
            </a:r>
            <a:r>
              <a:rPr lang="hr-HR" dirty="0" err="1" smtClean="0"/>
              <a:t>quantity</a:t>
            </a:r>
            <a:r>
              <a:rPr lang="hr-HR" dirty="0" smtClean="0"/>
              <a:t> </a:t>
            </a:r>
            <a:r>
              <a:rPr lang="hr-HR" dirty="0" err="1" smtClean="0"/>
              <a:t>of</a:t>
            </a:r>
            <a:r>
              <a:rPr lang="hr-HR" dirty="0" smtClean="0"/>
              <a:t> </a:t>
            </a:r>
            <a:r>
              <a:rPr lang="hr-HR" dirty="0" err="1" smtClean="0"/>
              <a:t>bitcoins</a:t>
            </a:r>
            <a:r>
              <a:rPr lang="hr-HR" dirty="0"/>
              <a:t> </a:t>
            </a:r>
            <a:r>
              <a:rPr lang="hr-HR" dirty="0" err="1" smtClean="0"/>
              <a:t>is</a:t>
            </a:r>
            <a:r>
              <a:rPr lang="hr-HR" dirty="0" smtClean="0"/>
              <a:t> </a:t>
            </a:r>
            <a:r>
              <a:rPr lang="hr-HR" dirty="0" err="1" smtClean="0"/>
              <a:t>changing</a:t>
            </a:r>
            <a:r>
              <a:rPr lang="hr-HR" dirty="0" smtClean="0"/>
              <a:t> </a:t>
            </a:r>
            <a:r>
              <a:rPr lang="hr-HR" dirty="0" err="1" smtClean="0"/>
              <a:t>which</a:t>
            </a:r>
            <a:r>
              <a:rPr lang="hr-HR" dirty="0" smtClean="0"/>
              <a:t> </a:t>
            </a:r>
            <a:r>
              <a:rPr lang="hr-HR" dirty="0" err="1" smtClean="0"/>
              <a:t>is</a:t>
            </a:r>
            <a:r>
              <a:rPr lang="hr-HR" dirty="0" smtClean="0"/>
              <a:t> </a:t>
            </a:r>
            <a:r>
              <a:rPr lang="hr-HR" dirty="0" err="1" smtClean="0"/>
              <a:t>contradictory</a:t>
            </a:r>
            <a:r>
              <a:rPr lang="hr-HR" dirty="0" smtClean="0"/>
              <a:t> to </a:t>
            </a:r>
            <a:r>
              <a:rPr lang="hr-HR" dirty="0" err="1" smtClean="0"/>
              <a:t>the</a:t>
            </a:r>
            <a:r>
              <a:rPr lang="hr-HR" dirty="0" smtClean="0"/>
              <a:t> </a:t>
            </a:r>
            <a:r>
              <a:rPr lang="hr-HR" dirty="0" err="1" smtClean="0"/>
              <a:t>main</a:t>
            </a:r>
            <a:r>
              <a:rPr lang="hr-HR" dirty="0" smtClean="0"/>
              <a:t> </a:t>
            </a:r>
            <a:r>
              <a:rPr lang="hr-HR" dirty="0" err="1" smtClean="0"/>
              <a:t>concept</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23</a:t>
            </a:fld>
            <a:endParaRPr lang="hr-HR"/>
          </a:p>
        </p:txBody>
      </p:sp>
    </p:spTree>
    <p:extLst>
      <p:ext uri="{BB962C8B-B14F-4D97-AF65-F5344CB8AC3E}">
        <p14:creationId xmlns:p14="http://schemas.microsoft.com/office/powerpoint/2010/main" xmlns="" val="28498140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768" y="1701198"/>
            <a:ext cx="5311345" cy="4351338"/>
          </a:xfrm>
        </p:spPr>
        <p:txBody>
          <a:bodyPr>
            <a:normAutofit/>
          </a:bodyPr>
          <a:lstStyle/>
          <a:p>
            <a:r>
              <a:rPr lang="hr-HR" dirty="0" err="1" smtClean="0"/>
              <a:t>Unknown</a:t>
            </a:r>
            <a:r>
              <a:rPr lang="hr-HR" dirty="0" smtClean="0"/>
              <a:t> </a:t>
            </a:r>
            <a:r>
              <a:rPr lang="hr-HR" dirty="0" err="1" smtClean="0"/>
              <a:t>issuer</a:t>
            </a:r>
            <a:r>
              <a:rPr lang="hr-HR" dirty="0" smtClean="0"/>
              <a:t>    </a:t>
            </a:r>
          </a:p>
          <a:p>
            <a:r>
              <a:rPr lang="hr-HR" dirty="0" err="1" smtClean="0"/>
              <a:t>Currency</a:t>
            </a:r>
            <a:r>
              <a:rPr lang="hr-HR" dirty="0" smtClean="0"/>
              <a:t> (Bank) </a:t>
            </a:r>
            <a:r>
              <a:rPr lang="hr-HR" dirty="0" err="1" smtClean="0"/>
              <a:t>Runs</a:t>
            </a:r>
            <a:r>
              <a:rPr lang="hr-HR" dirty="0" smtClean="0"/>
              <a:t> </a:t>
            </a:r>
            <a:r>
              <a:rPr lang="hr-HR" dirty="0" err="1" smtClean="0"/>
              <a:t>and</a:t>
            </a:r>
            <a:r>
              <a:rPr lang="hr-HR" dirty="0"/>
              <a:t> </a:t>
            </a:r>
            <a:r>
              <a:rPr lang="hr-HR" dirty="0" err="1"/>
              <a:t>absence</a:t>
            </a:r>
            <a:r>
              <a:rPr lang="hr-HR" dirty="0"/>
              <a:t> </a:t>
            </a:r>
            <a:r>
              <a:rPr lang="hr-HR" dirty="0" err="1"/>
              <a:t>of</a:t>
            </a:r>
            <a:r>
              <a:rPr lang="hr-HR" dirty="0"/>
              <a:t> </a:t>
            </a:r>
            <a:r>
              <a:rPr lang="hr-HR" dirty="0" err="1"/>
              <a:t>deposit</a:t>
            </a:r>
            <a:r>
              <a:rPr lang="hr-HR" dirty="0"/>
              <a:t> </a:t>
            </a:r>
            <a:r>
              <a:rPr lang="hr-HR" dirty="0" err="1" smtClean="0"/>
              <a:t>insurance</a:t>
            </a:r>
            <a:endParaRPr lang="hr-HR" dirty="0" smtClean="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24</a:t>
            </a:fld>
            <a:endParaRPr lang="hr-HR"/>
          </a:p>
        </p:txBody>
      </p:sp>
      <p:sp>
        <p:nvSpPr>
          <p:cNvPr id="6" name="Title 1"/>
          <p:cNvSpPr>
            <a:spLocks noGrp="1"/>
          </p:cNvSpPr>
          <p:nvPr>
            <p:ph type="title"/>
          </p:nvPr>
        </p:nvSpPr>
        <p:spPr>
          <a:xfrm>
            <a:off x="0" y="241558"/>
            <a:ext cx="12192000" cy="697556"/>
          </a:xfrm>
        </p:spPr>
        <p:txBody>
          <a:bodyPr/>
          <a:lstStyle/>
          <a:p>
            <a:pPr algn="ctr"/>
            <a:r>
              <a:rPr lang="hr-HR" dirty="0" err="1" smtClean="0">
                <a:latin typeface="Times New Roman" panose="02020603050405020304" pitchFamily="18" charset="0"/>
                <a:cs typeface="Times New Roman" panose="02020603050405020304" pitchFamily="18" charset="0"/>
              </a:rPr>
              <a:t>Other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dilemmas</a:t>
            </a:r>
            <a:endParaRPr lang="hr-HR" dirty="0"/>
          </a:p>
        </p:txBody>
      </p:sp>
      <p:pic>
        <p:nvPicPr>
          <p:cNvPr id="5122" name="Picture 2" descr="http://4.bp.blogspot.com/-rVuo6L4ybFs/Ty7qRS8VVAI/AAAAAAAAlsU/YQoGH2MVZx4/s320/unknown_pers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61768" y="3797642"/>
            <a:ext cx="1715295" cy="219557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Content Placeholder 2"/>
          <p:cNvSpPr txBox="1">
            <a:spLocks/>
          </p:cNvSpPr>
          <p:nvPr/>
        </p:nvSpPr>
        <p:spPr>
          <a:xfrm>
            <a:off x="5961222" y="1701198"/>
            <a:ext cx="591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err="1" smtClean="0"/>
              <a:t>Bitcoin</a:t>
            </a:r>
            <a:r>
              <a:rPr lang="hr-HR" dirty="0" smtClean="0"/>
              <a:t> nature as a global </a:t>
            </a:r>
            <a:r>
              <a:rPr lang="hr-HR" dirty="0" err="1" smtClean="0"/>
              <a:t>phenomenon</a:t>
            </a:r>
            <a:endParaRPr lang="hr-HR" dirty="0" smtClean="0"/>
          </a:p>
          <a:p>
            <a:r>
              <a:rPr lang="hr-HR" dirty="0" err="1" smtClean="0"/>
              <a:t>Physical</a:t>
            </a:r>
            <a:r>
              <a:rPr lang="hr-HR" dirty="0" smtClean="0"/>
              <a:t> </a:t>
            </a:r>
            <a:r>
              <a:rPr lang="hr-HR" dirty="0" err="1" smtClean="0"/>
              <a:t>currency</a:t>
            </a:r>
            <a:r>
              <a:rPr lang="hr-HR" dirty="0" smtClean="0"/>
              <a:t> as a </a:t>
            </a:r>
            <a:r>
              <a:rPr lang="hr-HR" dirty="0" err="1" smtClean="0"/>
              <a:t>necessity</a:t>
            </a:r>
            <a:endParaRPr lang="hr-HR" dirty="0" smtClean="0"/>
          </a:p>
          <a:p>
            <a:r>
              <a:rPr lang="hr-HR" dirty="0" err="1"/>
              <a:t>Deflationary</a:t>
            </a:r>
            <a:r>
              <a:rPr lang="hr-HR" dirty="0"/>
              <a:t> </a:t>
            </a:r>
            <a:r>
              <a:rPr lang="hr-HR" dirty="0" err="1" smtClean="0"/>
              <a:t>spiral</a:t>
            </a:r>
            <a:r>
              <a:rPr lang="hr-HR" dirty="0" smtClean="0"/>
              <a:t> problem</a:t>
            </a:r>
            <a:endParaRPr lang="hr-HR" dirty="0"/>
          </a:p>
        </p:txBody>
      </p:sp>
      <p:pic>
        <p:nvPicPr>
          <p:cNvPr id="5124" name="Picture 4" descr="http://reformdrugpolicy.com/wp-content/uploads/2011/08/globe2.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10665" y="3863313"/>
            <a:ext cx="2170670" cy="2129906"/>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descr="http://upload.wikimedia.org/wikipedia/commons/5/54/Bundesarchiv_Bild_102-12023,_Berlin,_Bankenkrach,_Andrang_bei_der_Sparkasse.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715866" y="3989943"/>
            <a:ext cx="2638168" cy="17587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93252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42" presetClass="entr" presetSubtype="0" fill="hold" nodeType="afterEffect">
                                  <p:stCondLst>
                                    <p:cond delay="50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1000"/>
                                        <p:tgtEl>
                                          <p:spTgt spid="5122"/>
                                        </p:tgtEl>
                                      </p:cBhvr>
                                    </p:animEffect>
                                    <p:anim calcmode="lin" valueType="num">
                                      <p:cBhvr>
                                        <p:cTn id="20" dur="1000" fill="hold"/>
                                        <p:tgtEl>
                                          <p:spTgt spid="5122"/>
                                        </p:tgtEl>
                                        <p:attrNameLst>
                                          <p:attrName>ppt_x</p:attrName>
                                        </p:attrNameLst>
                                      </p:cBhvr>
                                      <p:tavLst>
                                        <p:tav tm="0">
                                          <p:val>
                                            <p:strVal val="#ppt_x"/>
                                          </p:val>
                                        </p:tav>
                                        <p:tav tm="100000">
                                          <p:val>
                                            <p:strVal val="#ppt_x"/>
                                          </p:val>
                                        </p:tav>
                                      </p:tavLst>
                                    </p:anim>
                                    <p:anim calcmode="lin" valueType="num">
                                      <p:cBhvr>
                                        <p:cTn id="21" dur="1000" fill="hold"/>
                                        <p:tgtEl>
                                          <p:spTgt spid="512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500"/>
                                  </p:stCondLst>
                                  <p:childTnLst>
                                    <p:set>
                                      <p:cBhvr>
                                        <p:cTn id="24" dur="1" fill="hold">
                                          <p:stCondLst>
                                            <p:cond delay="0"/>
                                          </p:stCondLst>
                                        </p:cTn>
                                        <p:tgtEl>
                                          <p:spTgt spid="5124"/>
                                        </p:tgtEl>
                                        <p:attrNameLst>
                                          <p:attrName>style.visibility</p:attrName>
                                        </p:attrNameLst>
                                      </p:cBhvr>
                                      <p:to>
                                        <p:strVal val="visible"/>
                                      </p:to>
                                    </p:set>
                                    <p:animEffect transition="in" filter="fade">
                                      <p:cBhvr>
                                        <p:cTn id="25" dur="1000"/>
                                        <p:tgtEl>
                                          <p:spTgt spid="5124"/>
                                        </p:tgtEl>
                                      </p:cBhvr>
                                    </p:animEffect>
                                    <p:anim calcmode="lin" valueType="num">
                                      <p:cBhvr>
                                        <p:cTn id="26" dur="1000" fill="hold"/>
                                        <p:tgtEl>
                                          <p:spTgt spid="5124"/>
                                        </p:tgtEl>
                                        <p:attrNameLst>
                                          <p:attrName>ppt_x</p:attrName>
                                        </p:attrNameLst>
                                      </p:cBhvr>
                                      <p:tavLst>
                                        <p:tav tm="0">
                                          <p:val>
                                            <p:strVal val="#ppt_x"/>
                                          </p:val>
                                        </p:tav>
                                        <p:tav tm="100000">
                                          <p:val>
                                            <p:strVal val="#ppt_x"/>
                                          </p:val>
                                        </p:tav>
                                      </p:tavLst>
                                    </p:anim>
                                    <p:anim calcmode="lin" valueType="num">
                                      <p:cBhvr>
                                        <p:cTn id="27" dur="1000" fill="hold"/>
                                        <p:tgtEl>
                                          <p:spTgt spid="5124"/>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500"/>
                                  </p:stCondLst>
                                  <p:childTnLst>
                                    <p:set>
                                      <p:cBhvr>
                                        <p:cTn id="30" dur="1" fill="hold">
                                          <p:stCondLst>
                                            <p:cond delay="0"/>
                                          </p:stCondLst>
                                        </p:cTn>
                                        <p:tgtEl>
                                          <p:spTgt spid="5126"/>
                                        </p:tgtEl>
                                        <p:attrNameLst>
                                          <p:attrName>style.visibility</p:attrName>
                                        </p:attrNameLst>
                                      </p:cBhvr>
                                      <p:to>
                                        <p:strVal val="visible"/>
                                      </p:to>
                                    </p:set>
                                    <p:animEffect transition="in" filter="fade">
                                      <p:cBhvr>
                                        <p:cTn id="31" dur="1000"/>
                                        <p:tgtEl>
                                          <p:spTgt spid="5126"/>
                                        </p:tgtEl>
                                      </p:cBhvr>
                                    </p:animEffect>
                                    <p:anim calcmode="lin" valueType="num">
                                      <p:cBhvr>
                                        <p:cTn id="32" dur="1000" fill="hold"/>
                                        <p:tgtEl>
                                          <p:spTgt spid="5126"/>
                                        </p:tgtEl>
                                        <p:attrNameLst>
                                          <p:attrName>ppt_x</p:attrName>
                                        </p:attrNameLst>
                                      </p:cBhvr>
                                      <p:tavLst>
                                        <p:tav tm="0">
                                          <p:val>
                                            <p:strVal val="#ppt_x"/>
                                          </p:val>
                                        </p:tav>
                                        <p:tav tm="100000">
                                          <p:val>
                                            <p:strVal val="#ppt_x"/>
                                          </p:val>
                                        </p:tav>
                                      </p:tavLst>
                                    </p:anim>
                                    <p:anim calcmode="lin" valueType="num">
                                      <p:cBhvr>
                                        <p:cTn id="33"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611" y="535609"/>
            <a:ext cx="9352005" cy="771697"/>
          </a:xfrm>
        </p:spPr>
        <p:txBody>
          <a:bodyPr>
            <a:normAutofit fontScale="90000"/>
          </a:bodyPr>
          <a:lstStyle/>
          <a:p>
            <a:r>
              <a:rPr lang="hr-HR" sz="4900" dirty="0" err="1">
                <a:latin typeface="Times New Roman" panose="02020603050405020304" pitchFamily="18" charset="0"/>
                <a:cs typeface="Times New Roman" panose="02020603050405020304" pitchFamily="18" charset="0"/>
              </a:rPr>
              <a:t>Regulation</a:t>
            </a:r>
            <a:r>
              <a:rPr lang="hr-HR" sz="4900" dirty="0">
                <a:latin typeface="Times New Roman" panose="02020603050405020304" pitchFamily="18" charset="0"/>
                <a:cs typeface="Times New Roman" panose="02020603050405020304" pitchFamily="18" charset="0"/>
              </a:rPr>
              <a:t> </a:t>
            </a:r>
            <a:r>
              <a:rPr lang="hr-HR" sz="4900" dirty="0" err="1">
                <a:latin typeface="Times New Roman" panose="02020603050405020304" pitchFamily="18" charset="0"/>
                <a:cs typeface="Times New Roman" panose="02020603050405020304" pitchFamily="18" charset="0"/>
              </a:rPr>
              <a:t>and</a:t>
            </a:r>
            <a:r>
              <a:rPr lang="hr-HR" sz="4900" dirty="0">
                <a:latin typeface="Times New Roman" panose="02020603050405020304" pitchFamily="18" charset="0"/>
                <a:cs typeface="Times New Roman" panose="02020603050405020304" pitchFamily="18" charset="0"/>
              </a:rPr>
              <a:t> </a:t>
            </a:r>
            <a:r>
              <a:rPr lang="hr-HR" sz="4900" dirty="0" err="1">
                <a:latin typeface="Times New Roman" panose="02020603050405020304" pitchFamily="18" charset="0"/>
                <a:cs typeface="Times New Roman" panose="02020603050405020304" pitchFamily="18" charset="0"/>
              </a:rPr>
              <a:t>taxation</a:t>
            </a:r>
            <a:r>
              <a:rPr lang="hr-HR" sz="4900" dirty="0">
                <a:latin typeface="Times New Roman" panose="02020603050405020304" pitchFamily="18" charset="0"/>
                <a:cs typeface="Times New Roman" panose="02020603050405020304" pitchFamily="18" charset="0"/>
              </a:rPr>
              <a:t> </a:t>
            </a:r>
            <a:r>
              <a:rPr lang="hr-HR" sz="4900" dirty="0" err="1" smtClean="0">
                <a:latin typeface="Times New Roman" panose="02020603050405020304" pitchFamily="18" charset="0"/>
                <a:cs typeface="Times New Roman" panose="02020603050405020304" pitchFamily="18" charset="0"/>
              </a:rPr>
              <a:t>issue</a:t>
            </a:r>
            <a:r>
              <a:rPr lang="hr-HR" sz="4900" dirty="0" smtClean="0">
                <a:latin typeface="Times New Roman" panose="02020603050405020304" pitchFamily="18" charset="0"/>
                <a:cs typeface="Times New Roman" panose="02020603050405020304" pitchFamily="18" charset="0"/>
              </a:rPr>
              <a:t/>
            </a:r>
            <a:br>
              <a:rPr lang="hr-HR" sz="4900" dirty="0" smtClean="0">
                <a:latin typeface="Times New Roman" panose="02020603050405020304" pitchFamily="18" charset="0"/>
                <a:cs typeface="Times New Roman" panose="02020603050405020304" pitchFamily="18" charset="0"/>
              </a:rPr>
            </a:br>
            <a:r>
              <a:rPr lang="hr-HR" sz="1000" dirty="0" smtClean="0">
                <a:latin typeface="Times New Roman" panose="02020603050405020304" pitchFamily="18" charset="0"/>
                <a:cs typeface="Times New Roman" panose="02020603050405020304" pitchFamily="18" charset="0"/>
              </a:rPr>
              <a:t> </a:t>
            </a:r>
            <a:r>
              <a:rPr lang="hr-HR" dirty="0">
                <a:latin typeface="Times New Roman" panose="02020603050405020304" pitchFamily="18" charset="0"/>
                <a:cs typeface="Times New Roman" panose="02020603050405020304" pitchFamily="18" charset="0"/>
              </a:rPr>
              <a:t/>
            </a:r>
            <a:br>
              <a:rPr lang="hr-HR" dirty="0">
                <a:latin typeface="Times New Roman" panose="02020603050405020304" pitchFamily="18" charset="0"/>
                <a:cs typeface="Times New Roman" panose="02020603050405020304" pitchFamily="18" charset="0"/>
              </a:rPr>
            </a:br>
            <a:r>
              <a:rPr lang="hr-HR" sz="2700" dirty="0" err="1" smtClean="0">
                <a:latin typeface="Times New Roman" panose="02020603050405020304" pitchFamily="18" charset="0"/>
                <a:cs typeface="Times New Roman" panose="02020603050405020304" pitchFamily="18" charset="0"/>
              </a:rPr>
              <a:t>Commodity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Currency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Private</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money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Property</a:t>
            </a:r>
            <a:r>
              <a:rPr lang="hr-HR" sz="2700" dirty="0" smtClean="0">
                <a:latin typeface="Times New Roman" panose="02020603050405020304" pitchFamily="18" charset="0"/>
                <a:cs typeface="Times New Roman" panose="02020603050405020304" pitchFamily="18" charset="0"/>
              </a:rPr>
              <a:t>? </a:t>
            </a:r>
            <a:r>
              <a:rPr lang="hr-HR" sz="2700" dirty="0" err="1" smtClean="0">
                <a:latin typeface="Times New Roman" panose="02020603050405020304" pitchFamily="18" charset="0"/>
                <a:cs typeface="Times New Roman" panose="02020603050405020304" pitchFamily="18" charset="0"/>
              </a:rPr>
              <a:t>Security</a:t>
            </a:r>
            <a:r>
              <a:rPr lang="hr-HR" sz="2700" dirty="0">
                <a:latin typeface="Times New Roman" panose="02020603050405020304" pitchFamily="18" charset="0"/>
                <a:cs typeface="Times New Roman" panose="02020603050405020304" pitchFamily="18" charset="0"/>
              </a:rPr>
              <a:t>?</a:t>
            </a:r>
            <a:r>
              <a:rPr lang="hr-HR" sz="2700" dirty="0" smtClean="0">
                <a:latin typeface="Times New Roman" panose="02020603050405020304" pitchFamily="18" charset="0"/>
                <a:cs typeface="Times New Roman" panose="02020603050405020304" pitchFamily="18" charset="0"/>
              </a:rPr>
              <a:t> </a:t>
            </a:r>
            <a:endParaRPr lang="hr-HR"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8312" y="2005012"/>
            <a:ext cx="10515600" cy="4280458"/>
          </a:xfrm>
        </p:spPr>
        <p:txBody>
          <a:bodyPr>
            <a:normAutofit lnSpcReduction="10000"/>
          </a:bodyPr>
          <a:lstStyle/>
          <a:p>
            <a:r>
              <a:rPr lang="en-US" dirty="0"/>
              <a:t>Federal regulators in the United States have generally not </a:t>
            </a:r>
            <a:r>
              <a:rPr lang="hr-HR" dirty="0" smtClean="0"/>
              <a:t>                                                                    </a:t>
            </a:r>
            <a:r>
              <a:rPr lang="en-US" dirty="0" smtClean="0"/>
              <a:t>issued </a:t>
            </a:r>
            <a:r>
              <a:rPr lang="en-US" dirty="0"/>
              <a:t>specific guidance on Bitcoin’s status</a:t>
            </a:r>
            <a:r>
              <a:rPr lang="en-US" dirty="0" smtClean="0"/>
              <a:t>.</a:t>
            </a:r>
            <a:endParaRPr lang="hr-HR" dirty="0" smtClean="0"/>
          </a:p>
          <a:p>
            <a:pPr marL="0" indent="0">
              <a:buNone/>
            </a:pPr>
            <a:endParaRPr lang="hr-HR" dirty="0" smtClean="0"/>
          </a:p>
          <a:p>
            <a:r>
              <a:rPr lang="hr-HR" sz="2900" dirty="0" smtClean="0"/>
              <a:t>„</a:t>
            </a:r>
            <a:r>
              <a:rPr lang="en-US" sz="2900" dirty="0" smtClean="0"/>
              <a:t>Bitcoin is a currency or form </a:t>
            </a:r>
            <a:r>
              <a:rPr lang="en-US" sz="2900" dirty="0"/>
              <a:t>of </a:t>
            </a:r>
            <a:r>
              <a:rPr lang="en-US" sz="2900" dirty="0" smtClean="0"/>
              <a:t>money</a:t>
            </a:r>
            <a:r>
              <a:rPr lang="hr-HR" sz="2900" dirty="0" smtClean="0"/>
              <a:t>”</a:t>
            </a:r>
            <a:endParaRPr lang="hr-HR" sz="2900" dirty="0"/>
          </a:p>
          <a:p>
            <a:pPr marL="0" indent="0">
              <a:buNone/>
            </a:pPr>
            <a:r>
              <a:rPr lang="hr-HR" dirty="0"/>
              <a:t>						</a:t>
            </a:r>
            <a:r>
              <a:rPr lang="hr-HR" dirty="0" smtClean="0"/>
              <a:t>	</a:t>
            </a:r>
            <a:r>
              <a:rPr lang="hr-HR" sz="1300" dirty="0" smtClean="0"/>
              <a:t>United </a:t>
            </a:r>
            <a:r>
              <a:rPr lang="hr-HR" sz="1300" dirty="0" err="1" smtClean="0"/>
              <a:t>States</a:t>
            </a:r>
            <a:r>
              <a:rPr lang="hr-HR" sz="1300" dirty="0" smtClean="0"/>
              <a:t> </a:t>
            </a:r>
            <a:r>
              <a:rPr lang="hr-HR" sz="1300" dirty="0" err="1" smtClean="0"/>
              <a:t>District</a:t>
            </a:r>
            <a:r>
              <a:rPr lang="hr-HR" sz="1300" dirty="0" smtClean="0"/>
              <a:t> Court, Texas, 2013. </a:t>
            </a:r>
            <a:endParaRPr lang="hr-HR" sz="1300" dirty="0"/>
          </a:p>
          <a:p>
            <a:r>
              <a:rPr lang="hr-HR" sz="2700" dirty="0" smtClean="0"/>
              <a:t>„IRS </a:t>
            </a:r>
            <a:r>
              <a:rPr lang="hr-HR" sz="2700" dirty="0" err="1" smtClean="0"/>
              <a:t>Boosts</a:t>
            </a:r>
            <a:r>
              <a:rPr lang="hr-HR" sz="2700" dirty="0" smtClean="0"/>
              <a:t> </a:t>
            </a:r>
            <a:r>
              <a:rPr lang="hr-HR" sz="2700" dirty="0" err="1" smtClean="0"/>
              <a:t>Bitcoin’s</a:t>
            </a:r>
            <a:r>
              <a:rPr lang="hr-HR" sz="2700" dirty="0" smtClean="0"/>
              <a:t> Status As </a:t>
            </a:r>
            <a:r>
              <a:rPr lang="hr-HR" sz="2700" dirty="0" err="1" smtClean="0"/>
              <a:t>Speculative</a:t>
            </a:r>
            <a:r>
              <a:rPr lang="hr-HR" sz="2700" dirty="0" smtClean="0"/>
              <a:t> </a:t>
            </a:r>
            <a:r>
              <a:rPr lang="hr-HR" sz="2700" dirty="0" err="1" smtClean="0"/>
              <a:t>Investment</a:t>
            </a:r>
            <a:r>
              <a:rPr lang="hr-HR" sz="2700" dirty="0" smtClean="0"/>
              <a:t>”</a:t>
            </a:r>
          </a:p>
          <a:p>
            <a:pPr marL="0" indent="0">
              <a:buNone/>
            </a:pPr>
            <a:r>
              <a:rPr lang="hr-HR" sz="2700" dirty="0" smtClean="0"/>
              <a:t>							</a:t>
            </a:r>
            <a:r>
              <a:rPr lang="hr-HR" sz="1300" dirty="0" smtClean="0"/>
              <a:t>Money Management, 2014. </a:t>
            </a:r>
          </a:p>
          <a:p>
            <a:r>
              <a:rPr lang="hr-HR" sz="2700" dirty="0" smtClean="0"/>
              <a:t>„IRS: </a:t>
            </a:r>
            <a:r>
              <a:rPr lang="hr-HR" sz="2700" dirty="0" err="1" smtClean="0"/>
              <a:t>Bitcoin</a:t>
            </a:r>
            <a:r>
              <a:rPr lang="hr-HR" sz="2700" dirty="0" smtClean="0"/>
              <a:t> </a:t>
            </a:r>
            <a:r>
              <a:rPr lang="hr-HR" sz="2700" dirty="0" err="1" smtClean="0"/>
              <a:t>is</a:t>
            </a:r>
            <a:r>
              <a:rPr lang="hr-HR" sz="2700" dirty="0" smtClean="0"/>
              <a:t> </a:t>
            </a:r>
            <a:r>
              <a:rPr lang="hr-HR" sz="2700" dirty="0" err="1" smtClean="0"/>
              <a:t>property</a:t>
            </a:r>
            <a:r>
              <a:rPr lang="hr-HR" sz="2700" dirty="0" smtClean="0"/>
              <a:t> </a:t>
            </a:r>
            <a:r>
              <a:rPr lang="hr-HR" sz="2700" dirty="0" err="1" smtClean="0"/>
              <a:t>not</a:t>
            </a:r>
            <a:r>
              <a:rPr lang="hr-HR" sz="2700" dirty="0" smtClean="0"/>
              <a:t> </a:t>
            </a:r>
            <a:r>
              <a:rPr lang="hr-HR" sz="2700" dirty="0" err="1" smtClean="0"/>
              <a:t>currency</a:t>
            </a:r>
            <a:r>
              <a:rPr lang="hr-HR" sz="2700" dirty="0" smtClean="0"/>
              <a:t>”</a:t>
            </a:r>
          </a:p>
          <a:p>
            <a:pPr marL="0" indent="0">
              <a:buNone/>
            </a:pPr>
            <a:r>
              <a:rPr lang="hr-HR" sz="2700" dirty="0" smtClean="0"/>
              <a:t>							</a:t>
            </a:r>
            <a:r>
              <a:rPr lang="hr-HR" sz="1300" dirty="0" err="1" smtClean="0"/>
              <a:t>Bloomberg</a:t>
            </a:r>
            <a:r>
              <a:rPr lang="hr-HR" sz="1300" dirty="0" smtClean="0"/>
              <a:t>, </a:t>
            </a:r>
            <a:r>
              <a:rPr lang="hr-HR" sz="1300" dirty="0"/>
              <a:t>2014. </a:t>
            </a:r>
            <a:endParaRPr lang="hr-HR" sz="1300" dirty="0" smtClean="0"/>
          </a:p>
          <a:p>
            <a:pPr marL="0" indent="0">
              <a:buNone/>
            </a:pPr>
            <a:endParaRPr lang="hr-HR" sz="1300" dirty="0" smtClean="0"/>
          </a:p>
          <a:p>
            <a:pPr marL="0" indent="0">
              <a:buNone/>
            </a:pPr>
            <a:endParaRPr lang="hr-HR" sz="2500" dirty="0" smtClean="0"/>
          </a:p>
          <a:p>
            <a:endParaRPr lang="hr-HR" sz="2000" dirty="0"/>
          </a:p>
          <a:p>
            <a:pPr marL="0" indent="0">
              <a:buNone/>
            </a:pPr>
            <a:endParaRPr lang="hr-HR" sz="32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25</a:t>
            </a:fld>
            <a:endParaRPr lang="hr-HR" dirty="0"/>
          </a:p>
        </p:txBody>
      </p:sp>
      <p:pic>
        <p:nvPicPr>
          <p:cNvPr id="3074" name="Picture 2" descr="http://www.redheadproperties.com/wp-content/uploads/2012/09/scratching-head3-e134685971712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88625" y="1787770"/>
            <a:ext cx="1949515" cy="20440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37041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down)">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60847" y="1417552"/>
            <a:ext cx="5157787" cy="823912"/>
          </a:xfrm>
        </p:spPr>
        <p:txBody>
          <a:bodyPr>
            <a:normAutofit/>
          </a:bodyPr>
          <a:lstStyle/>
          <a:p>
            <a:r>
              <a:rPr lang="hr-HR" sz="3200" dirty="0" smtClean="0"/>
              <a:t>	FED?</a:t>
            </a:r>
            <a:endParaRPr lang="hr-HR" sz="3200" dirty="0"/>
          </a:p>
        </p:txBody>
      </p:sp>
      <p:sp>
        <p:nvSpPr>
          <p:cNvPr id="8" name="Content Placeholder 7"/>
          <p:cNvSpPr>
            <a:spLocks noGrp="1"/>
          </p:cNvSpPr>
          <p:nvPr>
            <p:ph sz="half" idx="2"/>
          </p:nvPr>
        </p:nvSpPr>
        <p:spPr>
          <a:xfrm>
            <a:off x="460847" y="2495743"/>
            <a:ext cx="5157787" cy="3684588"/>
          </a:xfrm>
        </p:spPr>
        <p:txBody>
          <a:bodyPr>
            <a:normAutofit lnSpcReduction="10000"/>
          </a:bodyPr>
          <a:lstStyle/>
          <a:p>
            <a:r>
              <a:rPr lang="en-US" dirty="0"/>
              <a:t>"I think it's important to understand that this is a payment innovation that's taking place entirely outside the banking </a:t>
            </a:r>
            <a:r>
              <a:rPr lang="en-US" dirty="0" smtClean="0"/>
              <a:t>industry,</a:t>
            </a:r>
            <a:r>
              <a:rPr lang="hr-HR" dirty="0" smtClean="0"/>
              <a:t> </a:t>
            </a:r>
            <a:r>
              <a:rPr lang="en-US" dirty="0" smtClean="0"/>
              <a:t>The </a:t>
            </a:r>
            <a:r>
              <a:rPr lang="en-US" dirty="0"/>
              <a:t>Federal Reserve simply does not have the authority to supervise or regulate Bitcoin in any way</a:t>
            </a:r>
            <a:r>
              <a:rPr lang="en-US" dirty="0" smtClean="0"/>
              <a:t>.„</a:t>
            </a:r>
            <a:endParaRPr lang="hr-HR" dirty="0" smtClean="0"/>
          </a:p>
          <a:p>
            <a:pPr marL="0" indent="0">
              <a:buNone/>
            </a:pPr>
            <a:endParaRPr lang="hr-HR" dirty="0" smtClean="0"/>
          </a:p>
          <a:p>
            <a:pPr marL="0" indent="0" algn="r">
              <a:buNone/>
            </a:pPr>
            <a:r>
              <a:rPr lang="en-US" sz="1800" dirty="0"/>
              <a:t>Federal Reserve Chair Janet </a:t>
            </a:r>
            <a:r>
              <a:rPr lang="en-US" sz="1800" dirty="0" err="1"/>
              <a:t>Yellen</a:t>
            </a:r>
            <a:endParaRPr lang="hr-HR" sz="1800" dirty="0"/>
          </a:p>
        </p:txBody>
      </p:sp>
      <p:sp>
        <p:nvSpPr>
          <p:cNvPr id="9" name="Text Placeholder 8"/>
          <p:cNvSpPr>
            <a:spLocks noGrp="1"/>
          </p:cNvSpPr>
          <p:nvPr>
            <p:ph type="body" sz="quarter" idx="3"/>
          </p:nvPr>
        </p:nvSpPr>
        <p:spPr>
          <a:xfrm>
            <a:off x="6096000" y="1417552"/>
            <a:ext cx="5183188" cy="823912"/>
          </a:xfrm>
        </p:spPr>
        <p:txBody>
          <a:bodyPr>
            <a:normAutofit/>
          </a:bodyPr>
          <a:lstStyle/>
          <a:p>
            <a:r>
              <a:rPr lang="hr-HR" sz="3200" dirty="0" smtClean="0"/>
              <a:t>	SEC?</a:t>
            </a:r>
            <a:endParaRPr lang="hr-HR" sz="32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26</a:t>
            </a:fld>
            <a:endParaRPr lang="hr-HR"/>
          </a:p>
        </p:txBody>
      </p:sp>
      <p:sp>
        <p:nvSpPr>
          <p:cNvPr id="11" name="Title 1"/>
          <p:cNvSpPr>
            <a:spLocks noGrp="1"/>
          </p:cNvSpPr>
          <p:nvPr>
            <p:ph type="title"/>
          </p:nvPr>
        </p:nvSpPr>
        <p:spPr>
          <a:xfrm>
            <a:off x="0" y="241558"/>
            <a:ext cx="12192000" cy="697556"/>
          </a:xfrm>
        </p:spPr>
        <p:txBody>
          <a:bodyPr>
            <a:normAutofit/>
          </a:bodyPr>
          <a:lstStyle/>
          <a:p>
            <a:pPr algn="ctr"/>
            <a:r>
              <a:rPr lang="hr-HR" sz="3200" b="1" dirty="0" err="1" smtClean="0">
                <a:latin typeface="Times New Roman" panose="02020603050405020304" pitchFamily="18" charset="0"/>
                <a:cs typeface="Times New Roman" panose="02020603050405020304" pitchFamily="18" charset="0"/>
              </a:rPr>
              <a:t>Which</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institution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can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regulate</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virtual</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currencies</a:t>
            </a:r>
            <a:r>
              <a:rPr lang="hr-HR" sz="3200" b="1" dirty="0" smtClean="0">
                <a:latin typeface="Times New Roman" panose="02020603050405020304" pitchFamily="18" charset="0"/>
                <a:cs typeface="Times New Roman" panose="02020603050405020304" pitchFamily="18" charset="0"/>
              </a:rPr>
              <a:t>?</a:t>
            </a:r>
            <a:endParaRPr lang="hr-HR" sz="3200" b="1" dirty="0"/>
          </a:p>
        </p:txBody>
      </p:sp>
      <p:pic>
        <p:nvPicPr>
          <p:cNvPr id="7170" name="Picture 2" descr="http://1.bp.blogspot.com/-Zrw8ng7goVs/U2hy85bXCQI/AAAAAAAAEU0/CwPQ-rWY3KA/s1600/Fed-logo.png"/>
          <p:cNvPicPr>
            <a:picLocks noGrp="1" noChangeAspect="1" noChangeArrowheads="1"/>
          </p:cNvPicPr>
          <p:nvPr>
            <p:ph sz="quarter" idx="4"/>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0847" y="1378422"/>
            <a:ext cx="902172" cy="902172"/>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descr="http://cdn1.bloguin.com/wp-content/uploads/sites/66/2014/06/securitiesandexchange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7869" y="1405453"/>
            <a:ext cx="836011" cy="83601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Content Placeholder 7"/>
          <p:cNvSpPr txBox="1">
            <a:spLocks/>
          </p:cNvSpPr>
          <p:nvPr/>
        </p:nvSpPr>
        <p:spPr>
          <a:xfrm>
            <a:off x="6017869" y="2524060"/>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err="1" smtClean="0"/>
              <a:t>Question</a:t>
            </a:r>
            <a:r>
              <a:rPr lang="hr-HR" dirty="0" smtClean="0"/>
              <a:t>: </a:t>
            </a:r>
            <a:r>
              <a:rPr lang="hr-HR" dirty="0" err="1" smtClean="0"/>
              <a:t>is</a:t>
            </a:r>
            <a:r>
              <a:rPr lang="hr-HR" dirty="0" smtClean="0"/>
              <a:t> </a:t>
            </a:r>
            <a:r>
              <a:rPr lang="hr-HR" dirty="0" err="1" smtClean="0"/>
              <a:t>bitcoin</a:t>
            </a:r>
            <a:r>
              <a:rPr lang="hr-HR" dirty="0" smtClean="0"/>
              <a:t> a </a:t>
            </a:r>
            <a:r>
              <a:rPr lang="hr-HR" dirty="0" err="1" smtClean="0"/>
              <a:t>security</a:t>
            </a:r>
            <a:r>
              <a:rPr lang="hr-HR" dirty="0"/>
              <a:t>?</a:t>
            </a:r>
            <a:endParaRPr lang="hr-HR" dirty="0" smtClean="0"/>
          </a:p>
          <a:p>
            <a:r>
              <a:rPr lang="en-US" dirty="0"/>
              <a:t>The strongest regulatory hook for deeming Bitcoin to be a security may be categorizing it a an "investment </a:t>
            </a:r>
            <a:r>
              <a:rPr lang="en-US" dirty="0" smtClean="0"/>
              <a:t>contract</a:t>
            </a:r>
            <a:r>
              <a:rPr lang="hr-HR" dirty="0" smtClean="0"/>
              <a:t>”</a:t>
            </a:r>
            <a:r>
              <a:rPr lang="en-US" dirty="0" smtClean="0"/>
              <a:t>.</a:t>
            </a:r>
            <a:endParaRPr lang="hr-HR" dirty="0"/>
          </a:p>
        </p:txBody>
      </p:sp>
    </p:spTree>
    <p:extLst>
      <p:ext uri="{BB962C8B-B14F-4D97-AF65-F5344CB8AC3E}">
        <p14:creationId xmlns:p14="http://schemas.microsoft.com/office/powerpoint/2010/main" xmlns="" val="227886036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17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9" grpId="0" build="p"/>
      <p:bldP spid="11"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60847" y="1417552"/>
            <a:ext cx="5157787" cy="823912"/>
          </a:xfrm>
        </p:spPr>
        <p:txBody>
          <a:bodyPr>
            <a:normAutofit/>
          </a:bodyPr>
          <a:lstStyle/>
          <a:p>
            <a:r>
              <a:rPr lang="hr-HR" sz="3200" dirty="0" smtClean="0"/>
              <a:t>	US TREASURY?</a:t>
            </a:r>
            <a:endParaRPr lang="hr-HR" sz="3200" dirty="0"/>
          </a:p>
        </p:txBody>
      </p:sp>
      <p:sp>
        <p:nvSpPr>
          <p:cNvPr id="8" name="Content Placeholder 7"/>
          <p:cNvSpPr>
            <a:spLocks noGrp="1"/>
          </p:cNvSpPr>
          <p:nvPr>
            <p:ph sz="half" idx="2"/>
          </p:nvPr>
        </p:nvSpPr>
        <p:spPr>
          <a:xfrm>
            <a:off x="460847" y="2524060"/>
            <a:ext cx="5157787" cy="3684588"/>
          </a:xfrm>
        </p:spPr>
        <p:txBody>
          <a:bodyPr>
            <a:normAutofit/>
          </a:bodyPr>
          <a:lstStyle/>
          <a:p>
            <a:r>
              <a:rPr lang="hr-HR" dirty="0"/>
              <a:t>„</a:t>
            </a:r>
            <a:r>
              <a:rPr lang="hr-HR" dirty="0" err="1"/>
              <a:t>If</a:t>
            </a:r>
            <a:r>
              <a:rPr lang="hr-HR" dirty="0"/>
              <a:t> </a:t>
            </a:r>
            <a:r>
              <a:rPr lang="hr-HR" dirty="0" err="1"/>
              <a:t>Bitcoin</a:t>
            </a:r>
            <a:r>
              <a:rPr lang="hr-HR" dirty="0"/>
              <a:t> </a:t>
            </a:r>
            <a:r>
              <a:rPr lang="hr-HR" dirty="0" err="1"/>
              <a:t>Remains</a:t>
            </a:r>
            <a:r>
              <a:rPr lang="hr-HR" dirty="0"/>
              <a:t> </a:t>
            </a:r>
            <a:r>
              <a:rPr lang="hr-HR" dirty="0" err="1"/>
              <a:t>Impractical</a:t>
            </a:r>
            <a:r>
              <a:rPr lang="hr-HR" dirty="0"/>
              <a:t>, </a:t>
            </a:r>
            <a:r>
              <a:rPr lang="hr-HR" dirty="0" smtClean="0"/>
              <a:t>                       </a:t>
            </a:r>
          </a:p>
          <a:p>
            <a:pPr marL="0" indent="0">
              <a:buNone/>
            </a:pPr>
            <a:r>
              <a:rPr lang="hr-HR" dirty="0"/>
              <a:t> </a:t>
            </a:r>
            <a:r>
              <a:rPr lang="hr-HR" dirty="0" smtClean="0"/>
              <a:t>    </a:t>
            </a:r>
            <a:r>
              <a:rPr lang="hr-HR" dirty="0" err="1" smtClean="0"/>
              <a:t>Treasury</a:t>
            </a:r>
            <a:r>
              <a:rPr lang="hr-HR" dirty="0" smtClean="0"/>
              <a:t> </a:t>
            </a:r>
            <a:r>
              <a:rPr lang="hr-HR" dirty="0" err="1"/>
              <a:t>Will</a:t>
            </a:r>
            <a:r>
              <a:rPr lang="hr-HR" dirty="0"/>
              <a:t> Let </a:t>
            </a:r>
            <a:r>
              <a:rPr lang="hr-HR" dirty="0" err="1"/>
              <a:t>it</a:t>
            </a:r>
            <a:r>
              <a:rPr lang="hr-HR" dirty="0"/>
              <a:t> Be”                                                                                         							 </a:t>
            </a:r>
            <a:r>
              <a:rPr lang="hr-HR" dirty="0" smtClean="0"/>
              <a:t>       </a:t>
            </a:r>
            <a:r>
              <a:rPr lang="hr-HR" sz="1400" dirty="0" err="1" smtClean="0"/>
              <a:t>BloombergBusinessWeek</a:t>
            </a:r>
            <a:r>
              <a:rPr lang="hr-HR" sz="1400" dirty="0"/>
              <a:t>, 2014. </a:t>
            </a: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27</a:t>
            </a:fld>
            <a:endParaRPr lang="hr-HR"/>
          </a:p>
        </p:txBody>
      </p:sp>
      <p:sp>
        <p:nvSpPr>
          <p:cNvPr id="11" name="Title 1"/>
          <p:cNvSpPr>
            <a:spLocks noGrp="1"/>
          </p:cNvSpPr>
          <p:nvPr>
            <p:ph type="title"/>
          </p:nvPr>
        </p:nvSpPr>
        <p:spPr>
          <a:xfrm>
            <a:off x="0" y="241558"/>
            <a:ext cx="12192000" cy="697556"/>
          </a:xfrm>
        </p:spPr>
        <p:txBody>
          <a:bodyPr>
            <a:normAutofit/>
          </a:bodyPr>
          <a:lstStyle/>
          <a:p>
            <a:pPr algn="ctr"/>
            <a:r>
              <a:rPr lang="hr-HR" sz="3200" b="1" dirty="0" err="1" smtClean="0">
                <a:latin typeface="Times New Roman" panose="02020603050405020304" pitchFamily="18" charset="0"/>
                <a:cs typeface="Times New Roman" panose="02020603050405020304" pitchFamily="18" charset="0"/>
              </a:rPr>
              <a:t>Which</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institution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can</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regulate</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virtual</a:t>
            </a:r>
            <a:r>
              <a:rPr lang="hr-HR" sz="3200" b="1" dirty="0" smtClean="0">
                <a:latin typeface="Times New Roman" panose="02020603050405020304" pitchFamily="18" charset="0"/>
                <a:cs typeface="Times New Roman" panose="02020603050405020304" pitchFamily="18" charset="0"/>
              </a:rPr>
              <a:t> </a:t>
            </a:r>
            <a:r>
              <a:rPr lang="hr-HR" sz="3200" b="1" dirty="0" err="1" smtClean="0">
                <a:latin typeface="Times New Roman" panose="02020603050405020304" pitchFamily="18" charset="0"/>
                <a:cs typeface="Times New Roman" panose="02020603050405020304" pitchFamily="18" charset="0"/>
              </a:rPr>
              <a:t>currencies</a:t>
            </a:r>
            <a:r>
              <a:rPr lang="hr-HR" sz="3200" b="1" dirty="0" smtClean="0">
                <a:latin typeface="Times New Roman" panose="02020603050405020304" pitchFamily="18" charset="0"/>
                <a:cs typeface="Times New Roman" panose="02020603050405020304" pitchFamily="18" charset="0"/>
              </a:rPr>
              <a:t>?</a:t>
            </a:r>
            <a:endParaRPr lang="hr-HR" sz="3200" b="1" dirty="0"/>
          </a:p>
        </p:txBody>
      </p:sp>
      <p:sp>
        <p:nvSpPr>
          <p:cNvPr id="15" name="Content Placeholder 7"/>
          <p:cNvSpPr txBox="1">
            <a:spLocks/>
          </p:cNvSpPr>
          <p:nvPr/>
        </p:nvSpPr>
        <p:spPr>
          <a:xfrm>
            <a:off x="6017869" y="2524060"/>
            <a:ext cx="5157787" cy="368458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smtClean="0"/>
              <a:t>I</a:t>
            </a:r>
            <a:r>
              <a:rPr lang="en-US" dirty="0" err="1" smtClean="0"/>
              <a:t>nvesting</a:t>
            </a:r>
            <a:r>
              <a:rPr lang="en-US" dirty="0" smtClean="0"/>
              <a:t> </a:t>
            </a:r>
            <a:r>
              <a:rPr lang="en-US" dirty="0"/>
              <a:t>in Bitcoins could come under CFTC jurisdiction as being a commodity for future </a:t>
            </a:r>
            <a:r>
              <a:rPr lang="en-US" dirty="0" smtClean="0"/>
              <a:t>delivery</a:t>
            </a:r>
            <a:endParaRPr lang="hr-HR" dirty="0" smtClean="0"/>
          </a:p>
          <a:p>
            <a:r>
              <a:rPr lang="en-US" dirty="0"/>
              <a:t>CFTC would have a colorable claim to regulate derivative products of Bitcoins (i.e., Bitcoin futures, swaps, rolling spot Bitcoin transactions, etc</a:t>
            </a:r>
            <a:r>
              <a:rPr lang="en-US" dirty="0" smtClean="0"/>
              <a:t>.).</a:t>
            </a:r>
            <a:endParaRPr lang="hr-HR" dirty="0" smtClean="0"/>
          </a:p>
          <a:p>
            <a:r>
              <a:rPr lang="hr-HR" dirty="0" err="1" smtClean="0"/>
              <a:t>However</a:t>
            </a:r>
            <a:r>
              <a:rPr lang="hr-HR" dirty="0" smtClean="0"/>
              <a:t>, </a:t>
            </a:r>
            <a:r>
              <a:rPr lang="en-US" dirty="0" smtClean="0"/>
              <a:t>market </a:t>
            </a:r>
            <a:r>
              <a:rPr lang="en-US" dirty="0"/>
              <a:t>for those products remains small and outside of the United States. </a:t>
            </a:r>
            <a:endParaRPr lang="hr-HR" dirty="0"/>
          </a:p>
        </p:txBody>
      </p:sp>
      <p:pic>
        <p:nvPicPr>
          <p:cNvPr id="8194" name="Picture 2" descr="http://keithburnettministries.com/wp-content/uploads/2013/12/treasury.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8984" y="1417552"/>
            <a:ext cx="835969" cy="837631"/>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http://www.fedupusa.org/wp-content/uploads/2013/01/CFTC-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6096000" y="1462281"/>
            <a:ext cx="821724" cy="82172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 Placeholder 2"/>
          <p:cNvSpPr>
            <a:spLocks noGrp="1"/>
          </p:cNvSpPr>
          <p:nvPr>
            <p:ph type="body" sz="quarter" idx="3"/>
          </p:nvPr>
        </p:nvSpPr>
        <p:spPr>
          <a:xfrm>
            <a:off x="6096000" y="1417552"/>
            <a:ext cx="5183188" cy="823912"/>
          </a:xfrm>
        </p:spPr>
        <p:txBody>
          <a:bodyPr>
            <a:normAutofit/>
          </a:bodyPr>
          <a:lstStyle/>
          <a:p>
            <a:r>
              <a:rPr lang="hr-HR" sz="3200" dirty="0" smtClean="0"/>
              <a:t>	CFTC?</a:t>
            </a:r>
            <a:endParaRPr lang="hr-HR" sz="3200" dirty="0"/>
          </a:p>
        </p:txBody>
      </p:sp>
    </p:spTree>
    <p:extLst>
      <p:ext uri="{BB962C8B-B14F-4D97-AF65-F5344CB8AC3E}">
        <p14:creationId xmlns:p14="http://schemas.microsoft.com/office/powerpoint/2010/main" xmlns="" val="20711897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1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1" grpId="0"/>
      <p:bldP spid="15"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94" y="496255"/>
            <a:ext cx="11994204" cy="5492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Legality of Bitcoin by country</a:t>
            </a:r>
            <a:br>
              <a:rPr lang="en-US" b="1" dirty="0">
                <a:latin typeface="Times New Roman" panose="02020603050405020304" pitchFamily="18" charset="0"/>
                <a:cs typeface="Times New Roman" panose="02020603050405020304" pitchFamily="18" charset="0"/>
              </a:rPr>
            </a:b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60076" y="2723744"/>
            <a:ext cx="2307077" cy="1925976"/>
          </a:xfrm>
        </p:spPr>
        <p:txBody>
          <a:bodyPr>
            <a:normAutofit/>
          </a:bodyPr>
          <a:lstStyle/>
          <a:p>
            <a:r>
              <a:rPr lang="hr-HR" sz="2400" b="1" dirty="0" smtClean="0">
                <a:solidFill>
                  <a:srgbClr val="66FF66"/>
                </a:solidFill>
              </a:rPr>
              <a:t>PERMISSIVE</a:t>
            </a:r>
          </a:p>
          <a:p>
            <a:r>
              <a:rPr lang="hr-HR" sz="2400" dirty="0" smtClean="0">
                <a:solidFill>
                  <a:srgbClr val="FFC000"/>
                </a:solidFill>
              </a:rPr>
              <a:t>CONTENTIOUS</a:t>
            </a:r>
          </a:p>
          <a:p>
            <a:r>
              <a:rPr lang="hr-HR" sz="2400" dirty="0" smtClean="0">
                <a:solidFill>
                  <a:srgbClr val="FF0000"/>
                </a:solidFill>
              </a:rPr>
              <a:t>HOSTILE</a:t>
            </a:r>
          </a:p>
          <a:p>
            <a:r>
              <a:rPr lang="hr-HR" sz="2400" dirty="0" smtClean="0"/>
              <a:t>UNKNOWN</a:t>
            </a:r>
            <a:endParaRPr lang="hr-HR" sz="24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28</a:t>
            </a:fld>
            <a:endParaRPr lang="hr-HR"/>
          </a:p>
        </p:txBody>
      </p:sp>
      <p:pic>
        <p:nvPicPr>
          <p:cNvPr id="6" name="Picture 5"/>
          <p:cNvPicPr>
            <a:picLocks noChangeAspect="1"/>
          </p:cNvPicPr>
          <p:nvPr/>
        </p:nvPicPr>
        <p:blipFill>
          <a:blip r:embed="rId2" cstate="print"/>
          <a:stretch>
            <a:fillRect/>
          </a:stretch>
        </p:blipFill>
        <p:spPr>
          <a:xfrm>
            <a:off x="941960" y="1045530"/>
            <a:ext cx="7527452" cy="5004205"/>
          </a:xfrm>
          <a:prstGeom prst="rect">
            <a:avLst/>
          </a:prstGeom>
        </p:spPr>
      </p:pic>
      <p:sp>
        <p:nvSpPr>
          <p:cNvPr id="8" name="Subtitle 2"/>
          <p:cNvSpPr txBox="1">
            <a:spLocks/>
          </p:cNvSpPr>
          <p:nvPr/>
        </p:nvSpPr>
        <p:spPr>
          <a:xfrm>
            <a:off x="4038600" y="6124138"/>
            <a:ext cx="8023698"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400" dirty="0" err="1" smtClean="0">
                <a:latin typeface="Times New Roman" panose="02020603050405020304" pitchFamily="18" charset="0"/>
                <a:cs typeface="Times New Roman" panose="02020603050405020304" pitchFamily="18" charset="0"/>
              </a:rPr>
              <a:t>Source</a:t>
            </a:r>
            <a:r>
              <a:rPr lang="hr-HR" sz="1400" dirty="0" smtClean="0">
                <a:latin typeface="Times New Roman" panose="02020603050405020304" pitchFamily="18" charset="0"/>
                <a:cs typeface="Times New Roman" panose="02020603050405020304" pitchFamily="18" charset="0"/>
              </a:rPr>
              <a:t>: bitlegal.io</a:t>
            </a:r>
          </a:p>
          <a:p>
            <a:endParaRPr lang="hr-HR" sz="2000" dirty="0"/>
          </a:p>
        </p:txBody>
      </p:sp>
    </p:spTree>
    <p:extLst>
      <p:ext uri="{BB962C8B-B14F-4D97-AF65-F5344CB8AC3E}">
        <p14:creationId xmlns:p14="http://schemas.microsoft.com/office/powerpoint/2010/main" xmlns="" val="154028128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075" y="271848"/>
            <a:ext cx="11732741" cy="6018599"/>
          </a:xfrm>
        </p:spPr>
        <p:txBody>
          <a:bodyPr>
            <a:noAutofit/>
          </a:bodyPr>
          <a:lstStyle/>
          <a:p>
            <a:pPr lvl="3"/>
            <a:r>
              <a:rPr lang="hr-HR" sz="2500" dirty="0" err="1" smtClean="0"/>
              <a:t>There</a:t>
            </a:r>
            <a:r>
              <a:rPr lang="hr-HR" sz="2500" dirty="0" smtClean="0"/>
              <a:t> are </a:t>
            </a:r>
            <a:r>
              <a:rPr lang="hr-HR" sz="2500" dirty="0" err="1" smtClean="0"/>
              <a:t>three</a:t>
            </a:r>
            <a:r>
              <a:rPr lang="hr-HR" sz="2500" dirty="0" smtClean="0"/>
              <a:t> </a:t>
            </a:r>
            <a:r>
              <a:rPr lang="hr-HR" sz="2500" dirty="0" err="1" smtClean="0"/>
              <a:t>ways</a:t>
            </a:r>
            <a:r>
              <a:rPr lang="hr-HR" sz="2500" dirty="0" smtClean="0"/>
              <a:t> how </a:t>
            </a:r>
            <a:r>
              <a:rPr lang="hr-HR" sz="2500" dirty="0" err="1" smtClean="0"/>
              <a:t>bitcoin</a:t>
            </a:r>
            <a:r>
              <a:rPr lang="hr-HR" sz="2500" dirty="0" smtClean="0"/>
              <a:t> </a:t>
            </a:r>
            <a:r>
              <a:rPr lang="hr-HR" sz="2500" dirty="0" err="1" smtClean="0"/>
              <a:t>generate</a:t>
            </a:r>
            <a:r>
              <a:rPr lang="hr-HR" sz="2500" dirty="0" smtClean="0"/>
              <a:t> </a:t>
            </a:r>
            <a:r>
              <a:rPr lang="hr-HR" sz="2500" dirty="0" err="1" smtClean="0"/>
              <a:t>income</a:t>
            </a:r>
            <a:r>
              <a:rPr lang="hr-HR" sz="2500" dirty="0" smtClean="0"/>
              <a:t>: </a:t>
            </a:r>
          </a:p>
          <a:p>
            <a:pPr marL="1371600" lvl="3" indent="0">
              <a:buNone/>
            </a:pPr>
            <a:endParaRPr lang="hr-HR" sz="2500" dirty="0" smtClean="0"/>
          </a:p>
          <a:p>
            <a:pPr marL="3200400" lvl="6" indent="-457200">
              <a:buFont typeface="+mj-lt"/>
              <a:buAutoNum type="arabicPeriod"/>
            </a:pPr>
            <a:r>
              <a:rPr lang="hr-HR" sz="2000" dirty="0" err="1" smtClean="0"/>
              <a:t>Since</a:t>
            </a:r>
            <a:r>
              <a:rPr lang="hr-HR" sz="2000" dirty="0" smtClean="0"/>
              <a:t> </a:t>
            </a:r>
            <a:r>
              <a:rPr lang="hr-HR" sz="2000" dirty="0" err="1" smtClean="0"/>
              <a:t>value</a:t>
            </a:r>
            <a:r>
              <a:rPr lang="hr-HR" sz="2000" dirty="0" smtClean="0"/>
              <a:t> </a:t>
            </a:r>
            <a:r>
              <a:rPr lang="hr-HR" sz="2000" dirty="0" err="1" smtClean="0"/>
              <a:t>of</a:t>
            </a:r>
            <a:r>
              <a:rPr lang="hr-HR" sz="2000" dirty="0" smtClean="0"/>
              <a:t> a </a:t>
            </a:r>
            <a:r>
              <a:rPr lang="hr-HR" sz="2000" dirty="0" err="1" smtClean="0"/>
              <a:t>bitcoin</a:t>
            </a:r>
            <a:r>
              <a:rPr lang="hr-HR" sz="2000" dirty="0" smtClean="0"/>
              <a:t> </a:t>
            </a:r>
            <a:r>
              <a:rPr lang="hr-HR" sz="2000" dirty="0" err="1" smtClean="0"/>
              <a:t>fluctuates</a:t>
            </a:r>
            <a:r>
              <a:rPr lang="hr-HR" sz="2000" dirty="0" smtClean="0"/>
              <a:t>, one </a:t>
            </a:r>
            <a:r>
              <a:rPr lang="hr-HR" sz="2000" dirty="0" err="1" smtClean="0"/>
              <a:t>can</a:t>
            </a:r>
            <a:r>
              <a:rPr lang="hr-HR" sz="2000" dirty="0" smtClean="0"/>
              <a:t> </a:t>
            </a:r>
            <a:r>
              <a:rPr lang="hr-HR" sz="2000" dirty="0" err="1" smtClean="0"/>
              <a:t>generate</a:t>
            </a:r>
            <a:r>
              <a:rPr lang="hr-HR" sz="2000" dirty="0" smtClean="0"/>
              <a:t> </a:t>
            </a:r>
            <a:r>
              <a:rPr lang="hr-HR" sz="2000" dirty="0" err="1" smtClean="0"/>
              <a:t>net</a:t>
            </a:r>
            <a:r>
              <a:rPr lang="hr-HR" sz="2000" dirty="0" smtClean="0"/>
              <a:t> </a:t>
            </a:r>
            <a:r>
              <a:rPr lang="hr-HR" sz="2000" dirty="0" err="1" smtClean="0"/>
              <a:t>income</a:t>
            </a:r>
            <a:r>
              <a:rPr lang="hr-HR" sz="2000" dirty="0" smtClean="0"/>
              <a:t> </a:t>
            </a:r>
            <a:r>
              <a:rPr lang="hr-HR" sz="2000" dirty="0" err="1" smtClean="0"/>
              <a:t>selling</a:t>
            </a:r>
            <a:r>
              <a:rPr lang="hr-HR" sz="2000" dirty="0" smtClean="0"/>
              <a:t> </a:t>
            </a:r>
            <a:r>
              <a:rPr lang="hr-HR" sz="2000" dirty="0" err="1" smtClean="0"/>
              <a:t>them</a:t>
            </a:r>
            <a:r>
              <a:rPr lang="hr-HR" sz="2000" dirty="0" smtClean="0"/>
              <a:t>                     at </a:t>
            </a:r>
            <a:r>
              <a:rPr lang="hr-HR" sz="2000" dirty="0" err="1" smtClean="0"/>
              <a:t>the</a:t>
            </a:r>
            <a:r>
              <a:rPr lang="hr-HR" sz="2000" dirty="0" smtClean="0"/>
              <a:t> </a:t>
            </a:r>
            <a:r>
              <a:rPr lang="hr-HR" sz="2000" dirty="0" err="1" smtClean="0"/>
              <a:t>higher</a:t>
            </a:r>
            <a:r>
              <a:rPr lang="hr-HR" sz="2000" dirty="0" smtClean="0"/>
              <a:t> </a:t>
            </a:r>
            <a:r>
              <a:rPr lang="hr-HR" sz="2000" dirty="0" err="1" smtClean="0"/>
              <a:t>price</a:t>
            </a:r>
            <a:r>
              <a:rPr lang="hr-HR" sz="2000" dirty="0" smtClean="0"/>
              <a:t> </a:t>
            </a:r>
            <a:r>
              <a:rPr lang="hr-HR" sz="2000" dirty="0" err="1" smtClean="0"/>
              <a:t>than</a:t>
            </a:r>
            <a:r>
              <a:rPr lang="hr-HR" sz="2000" dirty="0" smtClean="0"/>
              <a:t> </a:t>
            </a:r>
            <a:r>
              <a:rPr lang="hr-HR" sz="2000" dirty="0" err="1" smtClean="0"/>
              <a:t>the</a:t>
            </a:r>
            <a:r>
              <a:rPr lang="hr-HR" sz="2000" dirty="0" smtClean="0"/>
              <a:t> original </a:t>
            </a:r>
            <a:r>
              <a:rPr lang="hr-HR" sz="2000" dirty="0" err="1" smtClean="0"/>
              <a:t>purrchase</a:t>
            </a:r>
            <a:r>
              <a:rPr lang="hr-HR" sz="2000" dirty="0" smtClean="0"/>
              <a:t> </a:t>
            </a:r>
            <a:r>
              <a:rPr lang="hr-HR" sz="2000" dirty="0" err="1" smtClean="0"/>
              <a:t>price</a:t>
            </a:r>
            <a:r>
              <a:rPr lang="hr-HR" sz="2000" dirty="0" smtClean="0"/>
              <a:t> (</a:t>
            </a:r>
            <a:r>
              <a:rPr lang="hr-HR" sz="2000" dirty="0" err="1" smtClean="0"/>
              <a:t>capital</a:t>
            </a:r>
            <a:r>
              <a:rPr lang="hr-HR" sz="2000" dirty="0" smtClean="0"/>
              <a:t> </a:t>
            </a:r>
            <a:r>
              <a:rPr lang="hr-HR" sz="2000" dirty="0" err="1" smtClean="0"/>
              <a:t>gains</a:t>
            </a:r>
            <a:r>
              <a:rPr lang="hr-HR" sz="2000" dirty="0" smtClean="0"/>
              <a:t> </a:t>
            </a:r>
            <a:r>
              <a:rPr lang="hr-HR" sz="2000" dirty="0" err="1" smtClean="0"/>
              <a:t>taxation</a:t>
            </a:r>
            <a:r>
              <a:rPr lang="hr-HR" sz="2000" dirty="0" smtClean="0"/>
              <a:t>).</a:t>
            </a:r>
          </a:p>
          <a:p>
            <a:pPr marL="3200400" lvl="6" indent="-457200">
              <a:buFont typeface="+mj-lt"/>
              <a:buAutoNum type="arabicPeriod"/>
            </a:pPr>
            <a:r>
              <a:rPr lang="hr-HR" sz="2000" dirty="0" err="1" smtClean="0"/>
              <a:t>If</a:t>
            </a:r>
            <a:r>
              <a:rPr lang="hr-HR" sz="2000" dirty="0" smtClean="0"/>
              <a:t> </a:t>
            </a:r>
            <a:r>
              <a:rPr lang="hr-HR" sz="2000" dirty="0" err="1" smtClean="0"/>
              <a:t>they</a:t>
            </a:r>
            <a:r>
              <a:rPr lang="hr-HR" sz="2000" dirty="0" smtClean="0"/>
              <a:t> are </a:t>
            </a:r>
            <a:r>
              <a:rPr lang="hr-HR" sz="2000" dirty="0" err="1" smtClean="0"/>
              <a:t>received</a:t>
            </a:r>
            <a:r>
              <a:rPr lang="hr-HR" sz="2000" dirty="0" smtClean="0"/>
              <a:t> </a:t>
            </a:r>
            <a:r>
              <a:rPr lang="hr-HR" sz="2000" dirty="0" err="1" smtClean="0"/>
              <a:t>by</a:t>
            </a:r>
            <a:r>
              <a:rPr lang="hr-HR" sz="2000" dirty="0" smtClean="0"/>
              <a:t> </a:t>
            </a:r>
            <a:r>
              <a:rPr lang="hr-HR" sz="2000" dirty="0" err="1" smtClean="0"/>
              <a:t>merchants</a:t>
            </a:r>
            <a:r>
              <a:rPr lang="hr-HR" sz="2000" dirty="0" smtClean="0"/>
              <a:t> sa </a:t>
            </a:r>
            <a:r>
              <a:rPr lang="hr-HR" sz="2000" dirty="0" err="1" smtClean="0"/>
              <a:t>payment</a:t>
            </a:r>
            <a:r>
              <a:rPr lang="hr-HR" sz="2000" dirty="0" smtClean="0"/>
              <a:t> for </a:t>
            </a:r>
            <a:r>
              <a:rPr lang="hr-HR" sz="2000" dirty="0" err="1" smtClean="0"/>
              <a:t>goods</a:t>
            </a:r>
            <a:r>
              <a:rPr lang="hr-HR" sz="2000" dirty="0" smtClean="0"/>
              <a:t> </a:t>
            </a:r>
            <a:r>
              <a:rPr lang="hr-HR" sz="2000" dirty="0" err="1" smtClean="0"/>
              <a:t>and</a:t>
            </a:r>
            <a:r>
              <a:rPr lang="hr-HR" sz="2000" dirty="0" smtClean="0"/>
              <a:t> </a:t>
            </a:r>
            <a:r>
              <a:rPr lang="hr-HR" sz="2000" dirty="0" err="1" smtClean="0"/>
              <a:t>services</a:t>
            </a:r>
            <a:r>
              <a:rPr lang="hr-HR" sz="2000" dirty="0" smtClean="0"/>
              <a:t>.</a:t>
            </a:r>
          </a:p>
          <a:p>
            <a:pPr marL="3200400" lvl="6" indent="-457200">
              <a:buFont typeface="+mj-lt"/>
              <a:buAutoNum type="arabicPeriod"/>
            </a:pPr>
            <a:r>
              <a:rPr lang="hr-HR" sz="2000" dirty="0" err="1" smtClean="0"/>
              <a:t>Bitcoins</a:t>
            </a:r>
            <a:r>
              <a:rPr lang="hr-HR" sz="2000" dirty="0" smtClean="0"/>
              <a:t> </a:t>
            </a:r>
            <a:r>
              <a:rPr lang="hr-HR" sz="2000" dirty="0" err="1" smtClean="0"/>
              <a:t>obtained</a:t>
            </a:r>
            <a:r>
              <a:rPr lang="hr-HR" sz="2000" dirty="0" smtClean="0"/>
              <a:t> </a:t>
            </a:r>
            <a:r>
              <a:rPr lang="hr-HR" sz="2000" dirty="0" err="1" smtClean="0"/>
              <a:t>through</a:t>
            </a:r>
            <a:r>
              <a:rPr lang="hr-HR" sz="2000" dirty="0" smtClean="0"/>
              <a:t> </a:t>
            </a:r>
            <a:r>
              <a:rPr lang="hr-HR" sz="2000" dirty="0" err="1" smtClean="0"/>
              <a:t>mining</a:t>
            </a:r>
            <a:r>
              <a:rPr lang="hr-HR" sz="2000" dirty="0" smtClean="0"/>
              <a:t> </a:t>
            </a:r>
            <a:r>
              <a:rPr lang="hr-HR" sz="2000" dirty="0" err="1" smtClean="0"/>
              <a:t>activities</a:t>
            </a:r>
            <a:r>
              <a:rPr lang="hr-HR" sz="2000" dirty="0" smtClean="0"/>
              <a:t> are a </a:t>
            </a:r>
            <a:r>
              <a:rPr lang="hr-HR" sz="2000" dirty="0" err="1" smtClean="0"/>
              <a:t>subject</a:t>
            </a:r>
            <a:r>
              <a:rPr lang="hr-HR" sz="2000" dirty="0" smtClean="0"/>
              <a:t> </a:t>
            </a:r>
            <a:r>
              <a:rPr lang="hr-HR" sz="2000" dirty="0" err="1" smtClean="0"/>
              <a:t>of</a:t>
            </a:r>
            <a:r>
              <a:rPr lang="hr-HR" sz="2000" dirty="0" smtClean="0"/>
              <a:t> standard </a:t>
            </a:r>
            <a:r>
              <a:rPr lang="hr-HR" sz="2000" dirty="0" err="1" smtClean="0"/>
              <a:t>income</a:t>
            </a:r>
            <a:r>
              <a:rPr lang="hr-HR" sz="2000" dirty="0" smtClean="0"/>
              <a:t> </a:t>
            </a:r>
            <a:r>
              <a:rPr lang="hr-HR" sz="2000" dirty="0" err="1" smtClean="0"/>
              <a:t>taxation</a:t>
            </a:r>
            <a:r>
              <a:rPr lang="hr-HR" sz="2000" dirty="0" smtClean="0"/>
              <a:t>.</a:t>
            </a:r>
          </a:p>
          <a:p>
            <a:pPr marL="4114800" lvl="8" indent="-457200">
              <a:buFont typeface="+mj-lt"/>
              <a:buAutoNum type="arabicPeriod"/>
            </a:pPr>
            <a:endParaRPr lang="hr-HR" sz="2500" dirty="0" smtClean="0"/>
          </a:p>
          <a:p>
            <a:r>
              <a:rPr lang="hr-HR" sz="2500" dirty="0" err="1" smtClean="0"/>
              <a:t>Can</a:t>
            </a:r>
            <a:r>
              <a:rPr lang="hr-HR" sz="2500" dirty="0" smtClean="0"/>
              <a:t> a </a:t>
            </a:r>
            <a:r>
              <a:rPr lang="hr-HR" sz="2500" dirty="0" err="1" smtClean="0"/>
              <a:t>country</a:t>
            </a:r>
            <a:r>
              <a:rPr lang="hr-HR" sz="2500" dirty="0" smtClean="0"/>
              <a:t> </a:t>
            </a:r>
            <a:r>
              <a:rPr lang="hr-HR" sz="2500" dirty="0" err="1" smtClean="0"/>
              <a:t>have</a:t>
            </a:r>
            <a:r>
              <a:rPr lang="hr-HR" sz="2500" dirty="0" smtClean="0"/>
              <a:t> </a:t>
            </a:r>
            <a:r>
              <a:rPr lang="hr-HR" sz="2500" dirty="0" err="1" smtClean="0"/>
              <a:t>an</a:t>
            </a:r>
            <a:r>
              <a:rPr lang="hr-HR" sz="2500" dirty="0" smtClean="0"/>
              <a:t> </a:t>
            </a:r>
            <a:r>
              <a:rPr lang="hr-HR" sz="2500" dirty="0" err="1" smtClean="0"/>
              <a:t>adequate</a:t>
            </a:r>
            <a:r>
              <a:rPr lang="hr-HR" sz="2500" dirty="0" smtClean="0"/>
              <a:t> </a:t>
            </a:r>
            <a:r>
              <a:rPr lang="hr-HR" sz="2500" dirty="0" err="1" smtClean="0"/>
              <a:t>taxation</a:t>
            </a:r>
            <a:r>
              <a:rPr lang="hr-HR" sz="2500" dirty="0" smtClean="0"/>
              <a:t> program </a:t>
            </a:r>
            <a:r>
              <a:rPr lang="hr-HR" sz="2500" dirty="0" err="1" smtClean="0"/>
              <a:t>if</a:t>
            </a:r>
            <a:r>
              <a:rPr lang="hr-HR" sz="2500" dirty="0" smtClean="0"/>
              <a:t> </a:t>
            </a:r>
            <a:r>
              <a:rPr lang="hr-HR" sz="2500" dirty="0" err="1" smtClean="0"/>
              <a:t>regulatory</a:t>
            </a:r>
            <a:r>
              <a:rPr lang="hr-HR" sz="2500" dirty="0" smtClean="0"/>
              <a:t> </a:t>
            </a:r>
            <a:r>
              <a:rPr lang="hr-HR" sz="2500" dirty="0" err="1" smtClean="0"/>
              <a:t>framework</a:t>
            </a:r>
            <a:r>
              <a:rPr lang="hr-HR" sz="2500" dirty="0" smtClean="0"/>
              <a:t> </a:t>
            </a:r>
            <a:r>
              <a:rPr lang="hr-HR" sz="2500" dirty="0" err="1" smtClean="0"/>
              <a:t>is</a:t>
            </a:r>
            <a:r>
              <a:rPr lang="hr-HR" sz="2500" dirty="0" smtClean="0"/>
              <a:t> </a:t>
            </a:r>
            <a:r>
              <a:rPr lang="hr-HR" sz="2500" dirty="0" err="1" smtClean="0"/>
              <a:t>not</a:t>
            </a:r>
            <a:r>
              <a:rPr lang="hr-HR" sz="2500" dirty="0" smtClean="0"/>
              <a:t> </a:t>
            </a:r>
            <a:r>
              <a:rPr lang="hr-HR" sz="2500" dirty="0" err="1" smtClean="0"/>
              <a:t>defined</a:t>
            </a:r>
            <a:r>
              <a:rPr lang="hr-HR" sz="2500" dirty="0" smtClean="0"/>
              <a:t> </a:t>
            </a:r>
            <a:r>
              <a:rPr lang="hr-HR" sz="2500" dirty="0" err="1" smtClean="0"/>
              <a:t>and</a:t>
            </a:r>
            <a:r>
              <a:rPr lang="hr-HR" sz="2500" dirty="0" smtClean="0"/>
              <a:t> </a:t>
            </a:r>
            <a:r>
              <a:rPr lang="hr-HR" sz="2500" dirty="0" err="1" smtClean="0"/>
              <a:t>if</a:t>
            </a:r>
            <a:r>
              <a:rPr lang="hr-HR" sz="2500" dirty="0" smtClean="0"/>
              <a:t> status </a:t>
            </a:r>
            <a:r>
              <a:rPr lang="hr-HR" sz="2500" dirty="0" err="1" smtClean="0"/>
              <a:t>of</a:t>
            </a:r>
            <a:r>
              <a:rPr lang="hr-HR" sz="2500" dirty="0" smtClean="0"/>
              <a:t> „</a:t>
            </a:r>
            <a:r>
              <a:rPr lang="hr-HR" sz="2500" dirty="0" err="1" smtClean="0"/>
              <a:t>currency</a:t>
            </a:r>
            <a:r>
              <a:rPr lang="hr-HR" sz="2500" dirty="0" smtClean="0"/>
              <a:t> </a:t>
            </a:r>
            <a:r>
              <a:rPr lang="hr-HR" sz="2500" dirty="0" err="1" smtClean="0"/>
              <a:t>or</a:t>
            </a:r>
            <a:r>
              <a:rPr lang="hr-HR" sz="2500" dirty="0" smtClean="0"/>
              <a:t> </a:t>
            </a:r>
            <a:r>
              <a:rPr lang="hr-HR" sz="2500" dirty="0" err="1" smtClean="0"/>
              <a:t>commodity</a:t>
            </a:r>
            <a:r>
              <a:rPr lang="hr-HR" sz="2500" dirty="0" smtClean="0"/>
              <a:t>”                                                                                           </a:t>
            </a:r>
            <a:r>
              <a:rPr lang="hr-HR" sz="2500" dirty="0" err="1" smtClean="0"/>
              <a:t>is</a:t>
            </a:r>
            <a:r>
              <a:rPr lang="hr-HR" sz="2500" dirty="0" smtClean="0"/>
              <a:t> </a:t>
            </a:r>
            <a:r>
              <a:rPr lang="hr-HR" sz="2500" dirty="0" err="1" smtClean="0"/>
              <a:t>unknown</a:t>
            </a:r>
            <a:r>
              <a:rPr lang="hr-HR" sz="2500" dirty="0" smtClean="0"/>
              <a:t>?</a:t>
            </a:r>
          </a:p>
          <a:p>
            <a:pPr marL="0" indent="0">
              <a:buNone/>
            </a:pPr>
            <a:endParaRPr lang="hr-HR" sz="1000" dirty="0" smtClean="0"/>
          </a:p>
          <a:p>
            <a:r>
              <a:rPr lang="hr-HR" sz="2500" dirty="0" err="1" smtClean="0"/>
              <a:t>If</a:t>
            </a:r>
            <a:r>
              <a:rPr lang="hr-HR" sz="2500" dirty="0" smtClean="0"/>
              <a:t> take </a:t>
            </a:r>
            <a:r>
              <a:rPr lang="hr-HR" sz="2500" dirty="0" err="1" smtClean="0"/>
              <a:t>the</a:t>
            </a:r>
            <a:r>
              <a:rPr lang="hr-HR" sz="2500" dirty="0" smtClean="0"/>
              <a:t> </a:t>
            </a:r>
            <a:r>
              <a:rPr lang="hr-HR" sz="2500" dirty="0" err="1" smtClean="0"/>
              <a:t>anonymity</a:t>
            </a:r>
            <a:r>
              <a:rPr lang="hr-HR" sz="2500" dirty="0" smtClean="0"/>
              <a:t> </a:t>
            </a:r>
            <a:r>
              <a:rPr lang="hr-HR" sz="2500" dirty="0" err="1" smtClean="0"/>
              <a:t>of</a:t>
            </a:r>
            <a:r>
              <a:rPr lang="hr-HR" sz="2500" dirty="0" smtClean="0"/>
              <a:t> </a:t>
            </a:r>
            <a:r>
              <a:rPr lang="hr-HR" sz="2500" dirty="0" err="1" smtClean="0"/>
              <a:t>bitcoin</a:t>
            </a:r>
            <a:r>
              <a:rPr lang="hr-HR" sz="2500" dirty="0" smtClean="0"/>
              <a:t> </a:t>
            </a:r>
            <a:r>
              <a:rPr lang="hr-HR" sz="2500" dirty="0" err="1" smtClean="0"/>
              <a:t>into</a:t>
            </a:r>
            <a:r>
              <a:rPr lang="hr-HR" sz="2500" dirty="0" smtClean="0"/>
              <a:t> </a:t>
            </a:r>
            <a:r>
              <a:rPr lang="hr-HR" sz="2500" dirty="0" err="1" smtClean="0"/>
              <a:t>account</a:t>
            </a:r>
            <a:r>
              <a:rPr lang="hr-HR" sz="2500" dirty="0" smtClean="0"/>
              <a:t> </a:t>
            </a:r>
            <a:r>
              <a:rPr lang="hr-HR" sz="2500" dirty="0" err="1" smtClean="0"/>
              <a:t>then</a:t>
            </a:r>
            <a:r>
              <a:rPr lang="hr-HR" sz="2500" dirty="0" smtClean="0"/>
              <a:t>                                                                                        one </a:t>
            </a:r>
            <a:r>
              <a:rPr lang="hr-HR" sz="2500" dirty="0" err="1" smtClean="0"/>
              <a:t>can</a:t>
            </a:r>
            <a:r>
              <a:rPr lang="hr-HR" sz="2500" dirty="0" smtClean="0"/>
              <a:t> </a:t>
            </a:r>
            <a:r>
              <a:rPr lang="hr-HR" sz="2500" dirty="0" err="1" smtClean="0"/>
              <a:t>simply</a:t>
            </a:r>
            <a:r>
              <a:rPr lang="hr-HR" sz="2500" dirty="0" smtClean="0"/>
              <a:t> </a:t>
            </a:r>
            <a:r>
              <a:rPr lang="hr-HR" sz="2500" dirty="0" err="1" smtClean="0"/>
              <a:t>deduct</a:t>
            </a:r>
            <a:r>
              <a:rPr lang="hr-HR" sz="2500" dirty="0" smtClean="0"/>
              <a:t> </a:t>
            </a:r>
            <a:r>
              <a:rPr lang="hr-HR" sz="2500" dirty="0" err="1" smtClean="0"/>
              <a:t>that</a:t>
            </a:r>
            <a:r>
              <a:rPr lang="hr-HR" sz="2500" dirty="0" smtClean="0"/>
              <a:t> </a:t>
            </a:r>
            <a:r>
              <a:rPr lang="hr-HR" sz="2500" dirty="0" err="1" smtClean="0"/>
              <a:t>tax</a:t>
            </a:r>
            <a:r>
              <a:rPr lang="hr-HR" sz="2500" dirty="0" smtClean="0"/>
              <a:t> </a:t>
            </a:r>
            <a:r>
              <a:rPr lang="hr-HR" sz="2500" dirty="0" err="1" smtClean="0"/>
              <a:t>evasion</a:t>
            </a:r>
            <a:r>
              <a:rPr lang="hr-HR" sz="2500" dirty="0" smtClean="0"/>
              <a:t> </a:t>
            </a:r>
            <a:r>
              <a:rPr lang="hr-HR" sz="2500" dirty="0" err="1" smtClean="0"/>
              <a:t>is</a:t>
            </a:r>
            <a:r>
              <a:rPr lang="hr-HR" sz="2500" dirty="0" smtClean="0"/>
              <a:t> </a:t>
            </a:r>
            <a:r>
              <a:rPr lang="hr-HR" sz="2500" dirty="0" err="1" smtClean="0"/>
              <a:t>not</a:t>
            </a:r>
            <a:r>
              <a:rPr lang="hr-HR" sz="2500" dirty="0" smtClean="0"/>
              <a:t> </a:t>
            </a:r>
            <a:r>
              <a:rPr lang="hr-HR" sz="2500" dirty="0" err="1" smtClean="0"/>
              <a:t>only</a:t>
            </a:r>
            <a:r>
              <a:rPr lang="hr-HR" sz="2500" dirty="0" smtClean="0"/>
              <a:t>                                                                           </a:t>
            </a:r>
            <a:r>
              <a:rPr lang="hr-HR" sz="2500" dirty="0" err="1" smtClean="0"/>
              <a:t>feasible</a:t>
            </a:r>
            <a:r>
              <a:rPr lang="hr-HR" sz="2500" dirty="0" smtClean="0"/>
              <a:t> but </a:t>
            </a:r>
            <a:r>
              <a:rPr lang="hr-HR" sz="2500" dirty="0" err="1" smtClean="0"/>
              <a:t>inevitable</a:t>
            </a:r>
            <a:r>
              <a:rPr lang="hr-HR" sz="2500" dirty="0" smtClean="0"/>
              <a:t>.</a:t>
            </a:r>
          </a:p>
          <a:p>
            <a:pPr marL="0" indent="0">
              <a:buNone/>
            </a:pPr>
            <a:endParaRPr lang="hr-HR" sz="1000" dirty="0"/>
          </a:p>
          <a:p>
            <a:pPr marL="0" indent="0">
              <a:buNone/>
            </a:pPr>
            <a:endParaRPr lang="hr-HR" sz="2500"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29</a:t>
            </a:fld>
            <a:endParaRPr lang="hr-HR" dirty="0"/>
          </a:p>
        </p:txBody>
      </p:sp>
      <p:pic>
        <p:nvPicPr>
          <p:cNvPr id="3074" name="Picture 2" descr="Bitcoin tax via Michael Carney Pandodaily 10 Things #Bitcoin Won’t Tell Yo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47507" y="3987113"/>
            <a:ext cx="3069386" cy="23033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45325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animEffect transition="in" filter="fade">
                                      <p:cBhvr>
                                        <p:cTn id="9" dur="1000"/>
                                        <p:tgtEl>
                                          <p:spTgt spid="3074"/>
                                        </p:tgtEl>
                                      </p:cBhvr>
                                    </p:animEffect>
                                    <p:anim calcmode="lin" valueType="num">
                                      <p:cBhvr>
                                        <p:cTn id="10" dur="1000" fill="hold"/>
                                        <p:tgtEl>
                                          <p:spTgt spid="3074"/>
                                        </p:tgtEl>
                                        <p:attrNameLst>
                                          <p:attrName>ppt_x</p:attrName>
                                        </p:attrNameLst>
                                      </p:cBhvr>
                                      <p:tavLst>
                                        <p:tav tm="0">
                                          <p:val>
                                            <p:strVal val="#ppt_x"/>
                                          </p:val>
                                        </p:tav>
                                        <p:tav tm="100000">
                                          <p:val>
                                            <p:strVal val="#ppt_x"/>
                                          </p:val>
                                        </p:tav>
                                      </p:tavLst>
                                    </p:anim>
                                    <p:anim calcmode="lin" valueType="num">
                                      <p:cBhvr>
                                        <p:cTn id="11" dur="1000" fill="hold"/>
                                        <p:tgtEl>
                                          <p:spTgt spid="307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1750"/>
                            </p:stCondLst>
                            <p:childTnLst>
                              <p:par>
                                <p:cTn id="16" presetID="1" presetClass="entr" presetSubtype="0" fill="hold" grpId="0" nodeType="afterEffect">
                                  <p:stCondLst>
                                    <p:cond delay="75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grpId="0" nodeType="afterEffect">
                                  <p:stCondLst>
                                    <p:cond delay="75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7568"/>
            <a:ext cx="10515600" cy="4529395"/>
          </a:xfrm>
        </p:spPr>
        <p:txBody>
          <a:bodyPr>
            <a:normAutofit fontScale="92500"/>
          </a:bodyPr>
          <a:lstStyle/>
          <a:p>
            <a:r>
              <a:rPr lang="hr-HR" dirty="0">
                <a:latin typeface="Times New Roman" panose="02020603050405020304" pitchFamily="18" charset="0"/>
                <a:cs typeface="Times New Roman" panose="02020603050405020304" pitchFamily="18" charset="0"/>
              </a:rPr>
              <a:t>System </a:t>
            </a:r>
            <a:r>
              <a:rPr lang="hr-HR" dirty="0" err="1">
                <a:latin typeface="Times New Roman" panose="02020603050405020304" pitchFamily="18" charset="0"/>
                <a:cs typeface="Times New Roman" panose="02020603050405020304" pitchFamily="18" charset="0"/>
              </a:rPr>
              <a:t>is</a:t>
            </a:r>
            <a:r>
              <a:rPr lang="hr-HR" dirty="0">
                <a:latin typeface="Times New Roman" panose="02020603050405020304" pitchFamily="18" charset="0"/>
                <a:cs typeface="Times New Roman" panose="02020603050405020304" pitchFamily="18" charset="0"/>
              </a:rPr>
              <a:t> </a:t>
            </a:r>
            <a:r>
              <a:rPr lang="hr-HR" dirty="0" err="1">
                <a:latin typeface="Times New Roman" panose="02020603050405020304" pitchFamily="18" charset="0"/>
                <a:cs typeface="Times New Roman" panose="02020603050405020304" pitchFamily="18" charset="0"/>
              </a:rPr>
              <a:t>runned</a:t>
            </a:r>
            <a:r>
              <a:rPr lang="hr-HR" dirty="0">
                <a:latin typeface="Times New Roman" panose="02020603050405020304" pitchFamily="18" charset="0"/>
                <a:cs typeface="Times New Roman" panose="02020603050405020304" pitchFamily="18" charset="0"/>
              </a:rPr>
              <a:t> </a:t>
            </a:r>
            <a:r>
              <a:rPr lang="hr-HR" dirty="0" err="1">
                <a:latin typeface="Times New Roman" panose="02020603050405020304" pitchFamily="18" charset="0"/>
                <a:cs typeface="Times New Roman" panose="02020603050405020304" pitchFamily="18" charset="0"/>
              </a:rPr>
              <a:t>by</a:t>
            </a:r>
            <a:r>
              <a:rPr lang="hr-HR" dirty="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The</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Bitcoin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protocol</a:t>
            </a:r>
            <a:endParaRPr lang="hr-HR" dirty="0" smtClean="0">
              <a:latin typeface="Times New Roman" panose="02020603050405020304" pitchFamily="18" charset="0"/>
              <a:cs typeface="Times New Roman" panose="02020603050405020304" pitchFamily="18" charset="0"/>
            </a:endParaRPr>
          </a:p>
          <a:p>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based</a:t>
            </a:r>
            <a:r>
              <a:rPr lang="hr-HR" dirty="0" smtClean="0">
                <a:latin typeface="Times New Roman" panose="02020603050405020304" pitchFamily="18" charset="0"/>
                <a:cs typeface="Times New Roman" panose="02020603050405020304" pitchFamily="18" charset="0"/>
              </a:rPr>
              <a:t> on </a:t>
            </a:r>
            <a:r>
              <a:rPr lang="hr-HR" dirty="0" err="1" smtClean="0">
                <a:latin typeface="Times New Roman" panose="02020603050405020304" pitchFamily="18" charset="0"/>
                <a:cs typeface="Times New Roman" panose="02020603050405020304" pitchFamily="18" charset="0"/>
              </a:rPr>
              <a:t>mathematics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unlike</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conventional</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currencies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that</a:t>
            </a:r>
            <a:r>
              <a:rPr lang="hr-HR" dirty="0" smtClean="0">
                <a:latin typeface="Times New Roman" panose="02020603050405020304" pitchFamily="18" charset="0"/>
                <a:cs typeface="Times New Roman" panose="02020603050405020304" pitchFamily="18" charset="0"/>
              </a:rPr>
              <a:t> had </a:t>
            </a:r>
            <a:r>
              <a:rPr lang="hr-HR" dirty="0" err="1" smtClean="0">
                <a:latin typeface="Times New Roman" panose="02020603050405020304" pitchFamily="18" charset="0"/>
                <a:cs typeface="Times New Roman" panose="02020603050405020304" pitchFamily="18" charset="0"/>
              </a:rPr>
              <a:t>been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based</a:t>
            </a:r>
            <a:r>
              <a:rPr lang="hr-HR" dirty="0" smtClean="0">
                <a:latin typeface="Times New Roman" panose="02020603050405020304" pitchFamily="18" charset="0"/>
                <a:cs typeface="Times New Roman" panose="02020603050405020304" pitchFamily="18" charset="0"/>
              </a:rPr>
              <a:t> on </a:t>
            </a:r>
            <a:r>
              <a:rPr lang="hr-HR" dirty="0" err="1" smtClean="0">
                <a:latin typeface="Times New Roman" panose="02020603050405020304" pitchFamily="18" charset="0"/>
                <a:cs typeface="Times New Roman" panose="02020603050405020304" pitchFamily="18" charset="0"/>
              </a:rPr>
              <a:t>fixed</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quantity</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of</a:t>
            </a:r>
            <a:r>
              <a:rPr lang="hr-HR" dirty="0" smtClean="0">
                <a:latin typeface="Times New Roman" panose="02020603050405020304" pitchFamily="18" charset="0"/>
                <a:cs typeface="Times New Roman" panose="02020603050405020304" pitchFamily="18" charset="0"/>
              </a:rPr>
              <a:t> metal (</a:t>
            </a:r>
            <a:r>
              <a:rPr lang="hr-HR" dirty="0" err="1" smtClean="0">
                <a:latin typeface="Times New Roman" panose="02020603050405020304" pitchFamily="18" charset="0"/>
                <a:cs typeface="Times New Roman" panose="02020603050405020304" pitchFamily="18" charset="0"/>
              </a:rPr>
              <a:t>gold</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silver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fiat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currencies</a:t>
            </a:r>
            <a:r>
              <a:rPr lang="hr-HR" dirty="0" smtClean="0">
                <a:latin typeface="Times New Roman" panose="02020603050405020304" pitchFamily="18" charset="0"/>
                <a:cs typeface="Times New Roman" panose="02020603050405020304" pitchFamily="18" charset="0"/>
              </a:rPr>
              <a:t>. </a:t>
            </a:r>
          </a:p>
          <a:p>
            <a:r>
              <a:rPr lang="hr-HR" dirty="0" err="1" smtClean="0">
                <a:latin typeface="Times New Roman" panose="02020603050405020304" pitchFamily="18" charset="0"/>
                <a:cs typeface="Times New Roman" panose="02020603050405020304" pitchFamily="18" charset="0"/>
              </a:rPr>
              <a:t>Bitcoin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has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several</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features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that</a:t>
            </a:r>
            <a:r>
              <a:rPr lang="hr-HR" dirty="0" smtClean="0">
                <a:latin typeface="Times New Roman" panose="02020603050405020304" pitchFamily="18" charset="0"/>
                <a:cs typeface="Times New Roman" panose="02020603050405020304" pitchFamily="18" charset="0"/>
              </a:rPr>
              <a:t> set </a:t>
            </a: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apart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from</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fiat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currencies</a:t>
            </a:r>
            <a:r>
              <a:rPr lang="hr-HR" dirty="0" smtClean="0">
                <a:latin typeface="Times New Roman" panose="02020603050405020304" pitchFamily="18" charset="0"/>
                <a:cs typeface="Times New Roman" panose="02020603050405020304" pitchFamily="18" charset="0"/>
              </a:rPr>
              <a:t>:</a:t>
            </a:r>
          </a:p>
          <a:p>
            <a:pPr marL="0" indent="0">
              <a:buNone/>
            </a:pP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decentralized</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easy</a:t>
            </a:r>
            <a:r>
              <a:rPr lang="hr-HR" dirty="0" smtClean="0">
                <a:latin typeface="Times New Roman" panose="02020603050405020304" pitchFamily="18" charset="0"/>
                <a:cs typeface="Times New Roman" panose="02020603050405020304" pitchFamily="18" charset="0"/>
              </a:rPr>
              <a:t> to set </a:t>
            </a:r>
            <a:r>
              <a:rPr lang="hr-HR" dirty="0" err="1" smtClean="0">
                <a:latin typeface="Times New Roman" panose="02020603050405020304" pitchFamily="18" charset="0"/>
                <a:cs typeface="Times New Roman" panose="02020603050405020304" pitchFamily="18" charset="0"/>
              </a:rPr>
              <a:t>up</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and</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fast</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anonymous</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It</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completely</a:t>
            </a:r>
            <a:r>
              <a:rPr lang="hr-HR" dirty="0" smtClean="0">
                <a:latin typeface="Times New Roman" panose="02020603050405020304" pitchFamily="18" charset="0"/>
                <a:cs typeface="Times New Roman" panose="02020603050405020304" pitchFamily="18" charset="0"/>
              </a:rPr>
              <a:t> transparent </a:t>
            </a: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Transaction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fees</a:t>
            </a:r>
            <a:r>
              <a:rPr lang="hr-HR" dirty="0" smtClean="0">
                <a:latin typeface="Times New Roman" panose="02020603050405020304" pitchFamily="18" charset="0"/>
                <a:cs typeface="Times New Roman" panose="02020603050405020304" pitchFamily="18" charset="0"/>
              </a:rPr>
              <a:t> are </a:t>
            </a:r>
            <a:r>
              <a:rPr lang="hr-HR" dirty="0" err="1" smtClean="0">
                <a:latin typeface="Times New Roman" panose="02020603050405020304" pitchFamily="18" charset="0"/>
                <a:cs typeface="Times New Roman" panose="02020603050405020304" pitchFamily="18" charset="0"/>
              </a:rPr>
              <a:t>miniscule</a:t>
            </a:r>
            <a:endParaRPr lang="hr-HR"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hr-HR" dirty="0" err="1" smtClean="0">
                <a:latin typeface="Times New Roman" panose="02020603050405020304" pitchFamily="18" charset="0"/>
                <a:cs typeface="Times New Roman" panose="02020603050405020304" pitchFamily="18" charset="0"/>
              </a:rPr>
              <a:t>Transactions</a:t>
            </a:r>
            <a:r>
              <a:rPr lang="hr-HR" dirty="0" smtClean="0">
                <a:latin typeface="Times New Roman" panose="02020603050405020304" pitchFamily="18" charset="0"/>
                <a:cs typeface="Times New Roman" panose="02020603050405020304" pitchFamily="18" charset="0"/>
              </a:rPr>
              <a:t> are </a:t>
            </a:r>
            <a:r>
              <a:rPr lang="hr-HR" dirty="0" err="1" smtClean="0">
                <a:latin typeface="Times New Roman" panose="02020603050405020304" pitchFamily="18" charset="0"/>
                <a:cs typeface="Times New Roman" panose="02020603050405020304" pitchFamily="18" charset="0"/>
              </a:rPr>
              <a:t>irreversible</a:t>
            </a:r>
            <a:endParaRPr lang="hr-HR" dirty="0" smtClean="0">
              <a:latin typeface="Times New Roman" panose="02020603050405020304" pitchFamily="18" charset="0"/>
              <a:cs typeface="Times New Roman" panose="02020603050405020304" pitchFamily="18" charset="0"/>
            </a:endParaRPr>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3</a:t>
            </a:fld>
            <a:endParaRPr lang="hr-HR"/>
          </a:p>
        </p:txBody>
      </p:sp>
      <p:sp>
        <p:nvSpPr>
          <p:cNvPr id="6" name="Title 1"/>
          <p:cNvSpPr>
            <a:spLocks noGrp="1"/>
          </p:cNvSpPr>
          <p:nvPr>
            <p:ph type="title"/>
          </p:nvPr>
        </p:nvSpPr>
        <p:spPr>
          <a:xfrm>
            <a:off x="1672281" y="300607"/>
            <a:ext cx="7424657" cy="819739"/>
          </a:xfrm>
        </p:spPr>
        <p:txBody>
          <a:bodyPr>
            <a:normAutofit fontScale="90000"/>
          </a:bodyPr>
          <a:lstStyle/>
          <a:p>
            <a:pPr algn="ctr"/>
            <a:r>
              <a:rPr lang="hr-HR" b="1" dirty="0" err="1" smtClean="0">
                <a:latin typeface="Times New Roman" panose="02020603050405020304" pitchFamily="18" charset="0"/>
                <a:cs typeface="Times New Roman" panose="02020603050405020304" pitchFamily="18" charset="0"/>
              </a:rPr>
              <a:t>What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is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it</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based</a:t>
            </a:r>
            <a:r>
              <a:rPr lang="hr-HR" b="1" dirty="0" smtClean="0">
                <a:latin typeface="Times New Roman" panose="02020603050405020304" pitchFamily="18" charset="0"/>
                <a:cs typeface="Times New Roman" panose="02020603050405020304" pitchFamily="18" charset="0"/>
              </a:rPr>
              <a:t> on?</a:t>
            </a:r>
            <a:r>
              <a:rPr lang="hr-HR" dirty="0" smtClean="0">
                <a:latin typeface="Times New Roman" panose="02020603050405020304" pitchFamily="18" charset="0"/>
                <a:cs typeface="Times New Roman" panose="02020603050405020304" pitchFamily="18" charset="0"/>
              </a:rPr>
              <a:t/>
            </a:r>
            <a:br>
              <a:rPr lang="hr-HR" dirty="0" smtClean="0">
                <a:latin typeface="Times New Roman" panose="02020603050405020304" pitchFamily="18" charset="0"/>
                <a:cs typeface="Times New Roman" panose="02020603050405020304" pitchFamily="18" charset="0"/>
              </a:rPr>
            </a:br>
            <a:r>
              <a:rPr lang="hr-HR" sz="3600" dirty="0" smtClean="0">
                <a:latin typeface="Times New Roman" panose="02020603050405020304" pitchFamily="18" charset="0"/>
                <a:cs typeface="Times New Roman" panose="02020603050405020304" pitchFamily="18" charset="0"/>
              </a:rPr>
              <a:t>(coindesk.com)</a:t>
            </a:r>
            <a:endParaRPr lang="hr-H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35432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848" y="365125"/>
            <a:ext cx="9557951" cy="763459"/>
          </a:xfrm>
        </p:spPr>
        <p:txBody>
          <a:bodyPr>
            <a:noAutofit/>
          </a:bodyPr>
          <a:lstStyle/>
          <a:p>
            <a:r>
              <a:rPr lang="hr-HR" sz="3600" dirty="0" err="1" smtClean="0">
                <a:latin typeface="Times New Roman" panose="02020603050405020304" pitchFamily="18" charset="0"/>
                <a:cs typeface="Times New Roman" panose="02020603050405020304" pitchFamily="18" charset="0"/>
              </a:rPr>
              <a:t>Does</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statement</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that</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bitcoin</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is</a:t>
            </a:r>
            <a:r>
              <a:rPr lang="hr-HR"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independent </a:t>
            </a:r>
            <a:r>
              <a:rPr lang="en-US" sz="3600" dirty="0">
                <a:latin typeface="Times New Roman" panose="02020603050405020304" pitchFamily="18" charset="0"/>
                <a:cs typeface="Times New Roman" panose="02020603050405020304" pitchFamily="18" charset="0"/>
              </a:rPr>
              <a:t>and decentralized </a:t>
            </a:r>
            <a:r>
              <a:rPr lang="en-US" sz="3600" dirty="0" smtClean="0">
                <a:latin typeface="Times New Roman" panose="02020603050405020304" pitchFamily="18" charset="0"/>
                <a:cs typeface="Times New Roman" panose="02020603050405020304" pitchFamily="18" charset="0"/>
              </a:rPr>
              <a:t>currency</a:t>
            </a:r>
            <a:r>
              <a:rPr lang="hr-HR" sz="3600" dirty="0" smtClean="0">
                <a:latin typeface="Times New Roman" panose="02020603050405020304" pitchFamily="18" charset="0"/>
                <a:cs typeface="Times New Roman" panose="02020603050405020304" pitchFamily="18" charset="0"/>
              </a:rPr>
              <a:t> </a:t>
            </a:r>
            <a:r>
              <a:rPr lang="hr-HR" sz="3600" dirty="0" err="1" smtClean="0">
                <a:latin typeface="Times New Roman" panose="02020603050405020304" pitchFamily="18" charset="0"/>
                <a:cs typeface="Times New Roman" panose="02020603050405020304" pitchFamily="18" charset="0"/>
              </a:rPr>
              <a:t>holds</a:t>
            </a:r>
            <a:r>
              <a:rPr lang="hr-HR" sz="3600" dirty="0" smtClean="0">
                <a:latin typeface="Times New Roman" panose="02020603050405020304" pitchFamily="18" charset="0"/>
                <a:cs typeface="Times New Roman" panose="02020603050405020304" pitchFamily="18" charset="0"/>
              </a:rPr>
              <a:t> water?</a:t>
            </a:r>
            <a:endParaRPr lang="hr-HR"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066" y="2072761"/>
            <a:ext cx="11870725" cy="4351338"/>
          </a:xfrm>
        </p:spPr>
        <p:txBody>
          <a:bodyPr/>
          <a:lstStyle/>
          <a:p>
            <a:r>
              <a:rPr lang="hr-HR" dirty="0" err="1" smtClean="0"/>
              <a:t>Independence</a:t>
            </a:r>
            <a:r>
              <a:rPr lang="hr-HR" dirty="0" smtClean="0"/>
              <a:t> </a:t>
            </a:r>
            <a:r>
              <a:rPr lang="hr-HR" dirty="0" err="1" smtClean="0"/>
              <a:t>is</a:t>
            </a:r>
            <a:r>
              <a:rPr lang="hr-HR" dirty="0" smtClean="0"/>
              <a:t> </a:t>
            </a:r>
            <a:r>
              <a:rPr lang="hr-HR" dirty="0" err="1" smtClean="0"/>
              <a:t>defined</a:t>
            </a:r>
            <a:r>
              <a:rPr lang="hr-HR" dirty="0" smtClean="0"/>
              <a:t> as </a:t>
            </a:r>
            <a:r>
              <a:rPr lang="hr-HR" dirty="0" err="1" smtClean="0"/>
              <a:t>freedom</a:t>
            </a:r>
            <a:r>
              <a:rPr lang="hr-HR" dirty="0" smtClean="0"/>
              <a:t> </a:t>
            </a:r>
            <a:r>
              <a:rPr lang="hr-HR" dirty="0" err="1" smtClean="0"/>
              <a:t>from</a:t>
            </a:r>
            <a:r>
              <a:rPr lang="hr-HR" dirty="0" smtClean="0"/>
              <a:t>                                                                                 </a:t>
            </a:r>
            <a:r>
              <a:rPr lang="hr-HR" dirty="0" err="1" smtClean="0"/>
              <a:t>the</a:t>
            </a:r>
            <a:r>
              <a:rPr lang="hr-HR" dirty="0" smtClean="0"/>
              <a:t> </a:t>
            </a:r>
            <a:r>
              <a:rPr lang="hr-HR" dirty="0" err="1" smtClean="0"/>
              <a:t>control</a:t>
            </a:r>
            <a:r>
              <a:rPr lang="hr-HR" dirty="0" smtClean="0"/>
              <a:t>, influence…</a:t>
            </a:r>
          </a:p>
          <a:p>
            <a:pPr marL="0" indent="0">
              <a:buNone/>
            </a:pPr>
            <a:endParaRPr lang="hr-HR" dirty="0" smtClean="0"/>
          </a:p>
          <a:p>
            <a:r>
              <a:rPr lang="en-US" dirty="0"/>
              <a:t>As long as bitcoin is a part of the society, </a:t>
            </a:r>
            <a:r>
              <a:rPr lang="hr-HR" dirty="0" err="1" smtClean="0"/>
              <a:t>it</a:t>
            </a:r>
            <a:r>
              <a:rPr lang="hr-HR" dirty="0" smtClean="0"/>
              <a:t> </a:t>
            </a:r>
            <a:r>
              <a:rPr lang="hr-HR" dirty="0" err="1" smtClean="0"/>
              <a:t>cannot</a:t>
            </a:r>
            <a:r>
              <a:rPr lang="hr-HR" dirty="0" smtClean="0"/>
              <a:t>                                                                   </a:t>
            </a:r>
            <a:r>
              <a:rPr lang="en-US" dirty="0" smtClean="0"/>
              <a:t>be </a:t>
            </a:r>
            <a:r>
              <a:rPr lang="en-US" dirty="0"/>
              <a:t>independent because a simple ban from one </a:t>
            </a:r>
            <a:r>
              <a:rPr lang="hr-HR" dirty="0" smtClean="0"/>
              <a:t>                                                             </a:t>
            </a:r>
            <a:r>
              <a:rPr lang="en-US" dirty="0" smtClean="0"/>
              <a:t>relevant </a:t>
            </a:r>
            <a:r>
              <a:rPr lang="en-US" dirty="0"/>
              <a:t>country can cause collapse of the currency</a:t>
            </a:r>
            <a:r>
              <a:rPr lang="en-US" dirty="0" smtClean="0"/>
              <a:t>.</a:t>
            </a:r>
            <a:endParaRPr lang="hr-HR" dirty="0" smtClean="0"/>
          </a:p>
          <a:p>
            <a:pPr marL="0" indent="0">
              <a:buNone/>
            </a:pPr>
            <a:endParaRPr lang="hr-HR" dirty="0" smtClean="0"/>
          </a:p>
          <a:p>
            <a:r>
              <a:rPr lang="hr-HR" dirty="0" err="1" smtClean="0"/>
              <a:t>What</a:t>
            </a:r>
            <a:r>
              <a:rPr lang="hr-HR" dirty="0" smtClean="0"/>
              <a:t> </a:t>
            </a:r>
            <a:r>
              <a:rPr lang="hr-HR" dirty="0" err="1"/>
              <a:t>will</a:t>
            </a:r>
            <a:r>
              <a:rPr lang="hr-HR" dirty="0"/>
              <a:t> </a:t>
            </a:r>
            <a:r>
              <a:rPr lang="hr-HR" dirty="0" err="1"/>
              <a:t>happen</a:t>
            </a:r>
            <a:r>
              <a:rPr lang="hr-HR" dirty="0"/>
              <a:t> </a:t>
            </a:r>
            <a:r>
              <a:rPr lang="hr-HR" dirty="0" err="1"/>
              <a:t>when</a:t>
            </a:r>
            <a:r>
              <a:rPr lang="hr-HR" dirty="0"/>
              <a:t> </a:t>
            </a:r>
            <a:r>
              <a:rPr lang="hr-HR" dirty="0" smtClean="0"/>
              <a:t>a b</a:t>
            </a:r>
            <a:r>
              <a:rPr lang="en-US" dirty="0" err="1"/>
              <a:t>itcoin</a:t>
            </a:r>
            <a:r>
              <a:rPr lang="hr-HR" dirty="0"/>
              <a:t> </a:t>
            </a:r>
            <a:r>
              <a:rPr lang="hr-HR" dirty="0" err="1" smtClean="0"/>
              <a:t>will</a:t>
            </a:r>
            <a:r>
              <a:rPr lang="hr-HR" dirty="0" smtClean="0"/>
              <a:t> </a:t>
            </a:r>
            <a:r>
              <a:rPr lang="hr-HR" dirty="0" err="1" smtClean="0"/>
              <a:t>eventually</a:t>
            </a:r>
            <a:r>
              <a:rPr lang="en-US" dirty="0" smtClean="0"/>
              <a:t> </a:t>
            </a:r>
            <a:r>
              <a:rPr lang="hr-HR" dirty="0" smtClean="0"/>
              <a:t>                                                             </a:t>
            </a:r>
            <a:r>
              <a:rPr lang="hr-HR" dirty="0" err="1" smtClean="0"/>
              <a:t>confront</a:t>
            </a:r>
            <a:r>
              <a:rPr lang="en-US" dirty="0" smtClean="0"/>
              <a:t> </a:t>
            </a:r>
            <a:r>
              <a:rPr lang="en-US" dirty="0"/>
              <a:t>the full weight of the regulatory state</a:t>
            </a:r>
            <a:r>
              <a:rPr lang="hr-HR" dirty="0" smtClean="0"/>
              <a:t>?</a:t>
            </a:r>
          </a:p>
          <a:p>
            <a:pPr marL="0" indent="0">
              <a:buNone/>
            </a:pPr>
            <a:endParaRPr lang="hr-HR" b="1" dirty="0"/>
          </a:p>
          <a:p>
            <a:endParaRPr lang="hr-HR" dirty="0" smtClean="0"/>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30</a:t>
            </a:fld>
            <a:endParaRPr lang="hr-HR"/>
          </a:p>
        </p:txBody>
      </p:sp>
      <p:pic>
        <p:nvPicPr>
          <p:cNvPr id="6" name="Picture 5"/>
          <p:cNvPicPr>
            <a:picLocks noChangeAspect="1"/>
          </p:cNvPicPr>
          <p:nvPr/>
        </p:nvPicPr>
        <p:blipFill>
          <a:blip r:embed="rId2" cstate="print"/>
          <a:stretch>
            <a:fillRect/>
          </a:stretch>
        </p:blipFill>
        <p:spPr>
          <a:xfrm>
            <a:off x="9517791" y="2300031"/>
            <a:ext cx="2362200" cy="3829050"/>
          </a:xfrm>
          <a:prstGeom prst="rect">
            <a:avLst/>
          </a:prstGeom>
        </p:spPr>
      </p:pic>
    </p:spTree>
    <p:extLst>
      <p:ext uri="{BB962C8B-B14F-4D97-AF65-F5344CB8AC3E}">
        <p14:creationId xmlns:p14="http://schemas.microsoft.com/office/powerpoint/2010/main" xmlns="" val="289846458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99223"/>
            <a:ext cx="9525000" cy="664604"/>
          </a:xfrm>
        </p:spPr>
        <p:txBody>
          <a:bodyPr>
            <a:normAutofit fontScale="90000"/>
          </a:bodyPr>
          <a:lstStyle/>
          <a:p>
            <a:pPr marL="742950" indent="-742950">
              <a:buFont typeface="+mj-lt"/>
              <a:buAutoNum type="arabicPeriod" startAt="5"/>
            </a:pPr>
            <a:r>
              <a:rPr lang="hr-HR" dirty="0" err="1" smtClean="0">
                <a:latin typeface="Times New Roman" panose="02020603050405020304" pitchFamily="18" charset="0"/>
                <a:cs typeface="Times New Roman" panose="02020603050405020304" pitchFamily="18" charset="0"/>
              </a:rPr>
              <a:t>Mining</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problems</a:t>
            </a:r>
            <a:endParaRPr lang="hr-H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752438" cy="4351338"/>
          </a:xfrm>
        </p:spPr>
        <p:txBody>
          <a:bodyPr/>
          <a:lstStyle/>
          <a:p>
            <a:r>
              <a:rPr lang="en-US" dirty="0"/>
              <a:t>Using computing power of third parties to achieve faster mining performance (without knowledge and consent of the third party</a:t>
            </a:r>
            <a:r>
              <a:rPr lang="en-US" dirty="0" smtClean="0"/>
              <a:t>)</a:t>
            </a:r>
            <a:endParaRPr lang="hr-HR" dirty="0" smtClean="0"/>
          </a:p>
          <a:p>
            <a:endParaRPr lang="hr-HR" dirty="0" smtClean="0"/>
          </a:p>
          <a:p>
            <a:r>
              <a:rPr lang="hr-HR" dirty="0" err="1" smtClean="0"/>
              <a:t>Distributed</a:t>
            </a:r>
            <a:r>
              <a:rPr lang="hr-HR" dirty="0" smtClean="0"/>
              <a:t> </a:t>
            </a:r>
            <a:r>
              <a:rPr lang="hr-HR" dirty="0" err="1" smtClean="0"/>
              <a:t>Denial</a:t>
            </a:r>
            <a:r>
              <a:rPr lang="hr-HR" dirty="0" smtClean="0"/>
              <a:t> </a:t>
            </a:r>
            <a:r>
              <a:rPr lang="hr-HR" dirty="0" err="1" smtClean="0"/>
              <a:t>of</a:t>
            </a:r>
            <a:r>
              <a:rPr lang="hr-HR" dirty="0" smtClean="0"/>
              <a:t> Service </a:t>
            </a:r>
            <a:r>
              <a:rPr lang="hr-HR" dirty="0" err="1" smtClean="0"/>
              <a:t>Attacks</a:t>
            </a:r>
            <a:r>
              <a:rPr lang="hr-HR" dirty="0" smtClean="0"/>
              <a:t> (</a:t>
            </a:r>
            <a:r>
              <a:rPr lang="hr-HR" dirty="0" err="1" smtClean="0"/>
              <a:t>DDoS</a:t>
            </a:r>
            <a:r>
              <a:rPr lang="hr-HR" dirty="0" smtClean="0"/>
              <a:t>)</a:t>
            </a:r>
          </a:p>
          <a:p>
            <a:endParaRPr lang="hr-HR" dirty="0" smtClean="0"/>
          </a:p>
          <a:p>
            <a:r>
              <a:rPr lang="hr-HR" dirty="0" err="1" smtClean="0"/>
              <a:t>The</a:t>
            </a:r>
            <a:r>
              <a:rPr lang="hr-HR" dirty="0" smtClean="0"/>
              <a:t> 51% </a:t>
            </a:r>
            <a:r>
              <a:rPr lang="hr-HR" dirty="0" err="1" smtClean="0"/>
              <a:t>cartel</a:t>
            </a:r>
            <a:r>
              <a:rPr lang="hr-HR" dirty="0" smtClean="0"/>
              <a:t> </a:t>
            </a:r>
            <a:r>
              <a:rPr lang="hr-HR" dirty="0" err="1" smtClean="0"/>
              <a:t>attack</a:t>
            </a:r>
            <a:endParaRPr lang="hr-HR" dirty="0" smtClean="0"/>
          </a:p>
          <a:p>
            <a:pPr marL="0" indent="0">
              <a:buNone/>
            </a:pPr>
            <a:endParaRPr lang="hr-HR" dirty="0" smtClean="0"/>
          </a:p>
          <a:p>
            <a:r>
              <a:rPr lang="hr-HR" dirty="0" smtClean="0"/>
              <a:t>A </a:t>
            </a:r>
            <a:r>
              <a:rPr lang="hr-HR" dirty="0" err="1" smtClean="0"/>
              <a:t>Goldfinger</a:t>
            </a:r>
            <a:r>
              <a:rPr lang="hr-HR" dirty="0" smtClean="0"/>
              <a:t> </a:t>
            </a:r>
            <a:r>
              <a:rPr lang="hr-HR" dirty="0" err="1" smtClean="0"/>
              <a:t>attack</a:t>
            </a:r>
            <a:endParaRPr lang="hr-HR" dirty="0" smtClean="0"/>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31</a:t>
            </a:fld>
            <a:endParaRPr lang="hr-HR"/>
          </a:p>
        </p:txBody>
      </p:sp>
      <p:pic>
        <p:nvPicPr>
          <p:cNvPr id="2050" name="Picture 2" descr="http://www.businessnewsdaily.com/images/i/000/005/367/iFF/data-mining.jpg?139279295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75822" y="4102443"/>
            <a:ext cx="2759739" cy="18398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056419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75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32</a:t>
            </a:fld>
            <a:endParaRPr lang="hr-HR"/>
          </a:p>
        </p:txBody>
      </p:sp>
      <p:sp>
        <p:nvSpPr>
          <p:cNvPr id="6" name="Title 1"/>
          <p:cNvSpPr>
            <a:spLocks noGrp="1"/>
          </p:cNvSpPr>
          <p:nvPr>
            <p:ph type="title"/>
          </p:nvPr>
        </p:nvSpPr>
        <p:spPr>
          <a:xfrm>
            <a:off x="1812324" y="391469"/>
            <a:ext cx="9541476" cy="681080"/>
          </a:xfrm>
        </p:spPr>
        <p:txBody>
          <a:bodyPr>
            <a:noAutofit/>
          </a:bodyPr>
          <a:lstStyle/>
          <a:p>
            <a:r>
              <a:rPr lang="en-US" sz="3600" dirty="0">
                <a:latin typeface="Times New Roman" panose="02020603050405020304" pitchFamily="18" charset="0"/>
                <a:cs typeface="Times New Roman" panose="02020603050405020304" pitchFamily="18" charset="0"/>
              </a:rPr>
              <a:t>Skepticism towards implementation of new theologies in finance sphere</a:t>
            </a:r>
            <a:endParaRPr lang="hr-HR" sz="3600" dirty="0">
              <a:latin typeface="Times New Roman" panose="02020603050405020304" pitchFamily="18" charset="0"/>
              <a:cs typeface="Times New Roman" panose="02020603050405020304" pitchFamily="18" charset="0"/>
            </a:endParaRPr>
          </a:p>
        </p:txBody>
      </p:sp>
      <p:pic>
        <p:nvPicPr>
          <p:cNvPr id="1028" name="Picture 4" descr="http://upload.wikimedia.org/wikipedia/commons/e/e9/Alan_Greenspan_color_photo_portrait.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21578" y="1942285"/>
            <a:ext cx="2432222" cy="320378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5"/>
          <p:cNvSpPr>
            <a:spLocks noGrp="1" noChangeArrowheads="1"/>
          </p:cNvSpPr>
          <p:nvPr>
            <p:ph idx="1"/>
          </p:nvPr>
        </p:nvSpPr>
        <p:spPr bwMode="auto">
          <a:xfrm>
            <a:off x="469556" y="2258345"/>
            <a:ext cx="8452022"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sz="1800" i="1" dirty="0"/>
              <a:t>“Not only have individual financial institutions become less vulnerable to </a:t>
            </a:r>
            <a:r>
              <a:rPr lang="en-US" sz="1800" i="1" dirty="0" smtClean="0"/>
              <a:t>shocks </a:t>
            </a:r>
            <a:r>
              <a:rPr lang="hr-HR" sz="1800" i="1" dirty="0" smtClean="0"/>
              <a:t> </a:t>
            </a:r>
          </a:p>
          <a:p>
            <a:pPr marL="0" lvl="0" indent="0" eaLnBrk="0" fontAlgn="base" hangingPunct="0">
              <a:lnSpc>
                <a:spcPct val="100000"/>
              </a:lnSpc>
              <a:spcBef>
                <a:spcPct val="0"/>
              </a:spcBef>
              <a:spcAft>
                <a:spcPct val="0"/>
              </a:spcAft>
              <a:buNone/>
            </a:pPr>
            <a:r>
              <a:rPr lang="hr-HR" sz="1800" i="1" dirty="0" smtClean="0"/>
              <a:t>    </a:t>
            </a:r>
            <a:r>
              <a:rPr lang="en-US" sz="1800" i="1" dirty="0" smtClean="0"/>
              <a:t>from underlying risk factors, but also the financial system as a whole has </a:t>
            </a:r>
            <a:r>
              <a:rPr lang="hr-HR" sz="1800" i="1" dirty="0" smtClean="0"/>
              <a:t>    </a:t>
            </a:r>
          </a:p>
          <a:p>
            <a:pPr marL="0" lvl="0" indent="0" eaLnBrk="0" fontAlgn="base" hangingPunct="0">
              <a:lnSpc>
                <a:spcPct val="100000"/>
              </a:lnSpc>
              <a:spcBef>
                <a:spcPct val="0"/>
              </a:spcBef>
              <a:spcAft>
                <a:spcPct val="0"/>
              </a:spcAft>
              <a:buNone/>
            </a:pPr>
            <a:r>
              <a:rPr lang="hr-HR" sz="1800" i="1" dirty="0"/>
              <a:t> </a:t>
            </a:r>
            <a:r>
              <a:rPr lang="hr-HR" sz="1800" i="1" dirty="0" smtClean="0"/>
              <a:t>  </a:t>
            </a:r>
            <a:r>
              <a:rPr lang="en-US" sz="1800" i="1" dirty="0" smtClean="0"/>
              <a:t>become more resilient.” </a:t>
            </a:r>
            <a:r>
              <a:rPr kumimoji="0" lang="sr-Latn-RS" altLang="sr-Latn-RS" sz="1800" b="0" i="0" u="none" strike="noStrike" cap="none" normalizeH="0" baseline="0" dirty="0" smtClean="0">
                <a:ln>
                  <a:noFill/>
                </a:ln>
                <a:solidFill>
                  <a:schemeClr val="tx1"/>
                </a:solidFill>
                <a:effectLst/>
              </a:rPr>
              <a:t> </a:t>
            </a:r>
          </a:p>
          <a:p>
            <a:pPr marL="0" indent="0" eaLnBrk="0" fontAlgn="base" hangingPunct="0">
              <a:lnSpc>
                <a:spcPct val="100000"/>
              </a:lnSpc>
              <a:spcBef>
                <a:spcPct val="0"/>
              </a:spcBef>
              <a:spcAft>
                <a:spcPct val="0"/>
              </a:spcAft>
              <a:buNone/>
            </a:pPr>
            <a:r>
              <a:rPr lang="sr-Latn-RS" altLang="sr-Latn-RS" sz="1800" dirty="0" smtClean="0"/>
              <a:t>							(2004.) </a:t>
            </a:r>
            <a:endParaRPr lang="sr-Latn-RS" altLang="sr-Latn-RS" sz="1800" dirty="0"/>
          </a:p>
          <a:p>
            <a:pPr marL="0" marR="0" lvl="0" indent="0" algn="l" defTabSz="914400" rtl="0" eaLnBrk="0" fontAlgn="base" latinLnBrk="0" hangingPunct="0">
              <a:lnSpc>
                <a:spcPct val="100000"/>
              </a:lnSpc>
              <a:spcBef>
                <a:spcPct val="0"/>
              </a:spcBef>
              <a:spcAft>
                <a:spcPct val="0"/>
              </a:spcAft>
              <a:buClrTx/>
              <a:buSzTx/>
              <a:buNone/>
              <a:tabLst/>
            </a:pPr>
            <a:endParaRPr lang="sr-Latn-RS" altLang="sr-Latn-RS" sz="18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sr-Latn-RS" altLang="sr-Latn-RS" sz="1800" b="0" i="0" u="none" strike="noStrike" cap="none" normalizeH="0" baseline="0" dirty="0" smtClean="0">
                <a:ln>
                  <a:noFill/>
                </a:ln>
                <a:solidFill>
                  <a:schemeClr val="tx1"/>
                </a:solidFill>
                <a:effectLst/>
              </a:rPr>
              <a:t> </a:t>
            </a:r>
            <a:r>
              <a:rPr kumimoji="0" lang="sr-Latn-RS" altLang="sr-Latn-RS" sz="1800" b="0" i="1" u="none" strike="noStrike" cap="none" normalizeH="0" baseline="0" dirty="0" smtClean="0">
                <a:ln>
                  <a:noFill/>
                </a:ln>
                <a:solidFill>
                  <a:schemeClr val="tx1"/>
                </a:solidFill>
                <a:effectLst/>
              </a:rPr>
              <a:t>„I really didn't get it until very late in 2005 and 2006.“</a:t>
            </a:r>
          </a:p>
          <a:p>
            <a:pPr marL="0" marR="0" lvl="0" indent="0" algn="l" defTabSz="914400" rtl="0" eaLnBrk="0" fontAlgn="base" latinLnBrk="0" hangingPunct="0">
              <a:lnSpc>
                <a:spcPct val="100000"/>
              </a:lnSpc>
              <a:spcBef>
                <a:spcPct val="0"/>
              </a:spcBef>
              <a:spcAft>
                <a:spcPct val="0"/>
              </a:spcAft>
              <a:buClrTx/>
              <a:buSzTx/>
              <a:buNone/>
              <a:tabLst/>
            </a:pPr>
            <a:r>
              <a:rPr lang="sr-Latn-RS" altLang="sr-Latn-RS" sz="1800" i="1" dirty="0"/>
              <a:t>	</a:t>
            </a:r>
            <a:r>
              <a:rPr lang="sr-Latn-RS" altLang="sr-Latn-RS" sz="1800" i="1" dirty="0" smtClean="0"/>
              <a:t>						</a:t>
            </a:r>
            <a:r>
              <a:rPr kumimoji="0" lang="sr-Latn-RS" altLang="sr-Latn-RS" sz="1800" b="0" i="0" u="none" strike="noStrike" cap="none" normalizeH="0" baseline="0" dirty="0" smtClean="0">
                <a:ln>
                  <a:noFill/>
                </a:ln>
                <a:solidFill>
                  <a:schemeClr val="tx1"/>
                </a:solidFill>
                <a:effectLst/>
              </a:rPr>
              <a:t>(2007.) </a:t>
            </a:r>
          </a:p>
        </p:txBody>
      </p:sp>
    </p:spTree>
    <p:extLst>
      <p:ext uri="{BB962C8B-B14F-4D97-AF65-F5344CB8AC3E}">
        <p14:creationId xmlns:p14="http://schemas.microsoft.com/office/powerpoint/2010/main" xmlns="" val="25679907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984"/>
            <a:ext cx="12192000" cy="672843"/>
          </a:xfrm>
        </p:spPr>
        <p:txBody>
          <a:bodyPr>
            <a:normAutofit fontScale="90000"/>
          </a:bodyPr>
          <a:lstStyle/>
          <a:p>
            <a:r>
              <a:rPr lang="hr-HR" b="1" dirty="0" smtClean="0"/>
              <a:t>				</a:t>
            </a:r>
            <a:r>
              <a:rPr lang="hr-HR" b="1" dirty="0" err="1" smtClean="0"/>
              <a:t>Conclusion</a:t>
            </a:r>
            <a:endParaRPr lang="hr-HR" b="1" dirty="0"/>
          </a:p>
        </p:txBody>
      </p:sp>
      <p:sp>
        <p:nvSpPr>
          <p:cNvPr id="8" name="Text Placeholder 7"/>
          <p:cNvSpPr>
            <a:spLocks noGrp="1"/>
          </p:cNvSpPr>
          <p:nvPr>
            <p:ph type="body" idx="1"/>
          </p:nvPr>
        </p:nvSpPr>
        <p:spPr>
          <a:xfrm>
            <a:off x="0" y="968268"/>
            <a:ext cx="5157787" cy="823912"/>
          </a:xfrm>
        </p:spPr>
        <p:txBody>
          <a:bodyPr/>
          <a:lstStyle/>
          <a:p>
            <a:pPr algn="ctr"/>
            <a:r>
              <a:rPr lang="hr-HR" dirty="0" smtClean="0"/>
              <a:t>ADVANTAGES</a:t>
            </a:r>
            <a:endParaRPr lang="hr-HR" dirty="0"/>
          </a:p>
        </p:txBody>
      </p:sp>
      <p:sp>
        <p:nvSpPr>
          <p:cNvPr id="9" name="Content Placeholder 8"/>
          <p:cNvSpPr>
            <a:spLocks noGrp="1"/>
          </p:cNvSpPr>
          <p:nvPr>
            <p:ph sz="half" idx="2"/>
          </p:nvPr>
        </p:nvSpPr>
        <p:spPr>
          <a:xfrm>
            <a:off x="626076" y="2231971"/>
            <a:ext cx="3658072" cy="3684588"/>
          </a:xfrm>
        </p:spPr>
        <p:txBody>
          <a:bodyPr/>
          <a:lstStyle/>
          <a:p>
            <a:r>
              <a:rPr lang="en-US" dirty="0" smtClean="0"/>
              <a:t>It</a:t>
            </a:r>
            <a:r>
              <a:rPr lang="hr-HR" dirty="0" smtClean="0"/>
              <a:t> </a:t>
            </a:r>
            <a:r>
              <a:rPr lang="hr-HR" dirty="0" err="1" smtClean="0"/>
              <a:t>is</a:t>
            </a:r>
            <a:r>
              <a:rPr lang="en-US" dirty="0" smtClean="0"/>
              <a:t> </a:t>
            </a:r>
            <a:r>
              <a:rPr lang="en-US" dirty="0"/>
              <a:t>easy to set up and </a:t>
            </a:r>
            <a:r>
              <a:rPr lang="en-US" dirty="0" smtClean="0"/>
              <a:t>it</a:t>
            </a:r>
            <a:r>
              <a:rPr lang="hr-HR" dirty="0" smtClean="0"/>
              <a:t> </a:t>
            </a:r>
            <a:r>
              <a:rPr lang="hr-HR" dirty="0" err="1" smtClean="0"/>
              <a:t>is</a:t>
            </a:r>
            <a:r>
              <a:rPr lang="en-US" dirty="0" smtClean="0"/>
              <a:t> </a:t>
            </a:r>
            <a:r>
              <a:rPr lang="en-US" dirty="0"/>
              <a:t>fast </a:t>
            </a:r>
            <a:endParaRPr lang="hr-HR" dirty="0" smtClean="0"/>
          </a:p>
          <a:p>
            <a:r>
              <a:rPr lang="en-US" dirty="0"/>
              <a:t>Low and irreversible transaction </a:t>
            </a:r>
            <a:r>
              <a:rPr lang="en-US" dirty="0" smtClean="0"/>
              <a:t>fees</a:t>
            </a:r>
            <a:endParaRPr lang="hr-HR" dirty="0" smtClean="0"/>
          </a:p>
          <a:p>
            <a:r>
              <a:rPr lang="hr-HR" dirty="0" err="1"/>
              <a:t>Without</a:t>
            </a:r>
            <a:r>
              <a:rPr lang="hr-HR" dirty="0"/>
              <a:t> </a:t>
            </a:r>
            <a:r>
              <a:rPr lang="hr-HR" dirty="0" err="1"/>
              <a:t>central</a:t>
            </a:r>
            <a:r>
              <a:rPr lang="hr-HR" dirty="0"/>
              <a:t> </a:t>
            </a:r>
            <a:r>
              <a:rPr lang="hr-HR" dirty="0" err="1"/>
              <a:t>authority</a:t>
            </a:r>
            <a:r>
              <a:rPr lang="hr-HR" dirty="0" smtClean="0"/>
              <a:t>???</a:t>
            </a:r>
          </a:p>
          <a:p>
            <a:pPr marL="0" indent="0">
              <a:buNone/>
            </a:pPr>
            <a:r>
              <a:rPr lang="hr-HR" sz="2000" dirty="0" smtClean="0"/>
              <a:t>(</a:t>
            </a:r>
            <a:r>
              <a:rPr lang="hr-HR" sz="2000" dirty="0" err="1" smtClean="0"/>
              <a:t>possible</a:t>
            </a:r>
            <a:r>
              <a:rPr lang="hr-HR" sz="2000" dirty="0" smtClean="0"/>
              <a:t> </a:t>
            </a:r>
            <a:r>
              <a:rPr lang="hr-HR" sz="2000" dirty="0" err="1" smtClean="0"/>
              <a:t>disadvantage</a:t>
            </a:r>
            <a:r>
              <a:rPr lang="hr-HR" sz="2000" dirty="0" smtClean="0"/>
              <a:t>)</a:t>
            </a:r>
            <a:endParaRPr lang="hr-HR" sz="2000" dirty="0"/>
          </a:p>
        </p:txBody>
      </p:sp>
      <p:sp>
        <p:nvSpPr>
          <p:cNvPr id="10" name="Text Placeholder 9"/>
          <p:cNvSpPr>
            <a:spLocks noGrp="1"/>
          </p:cNvSpPr>
          <p:nvPr>
            <p:ph type="body" sz="quarter" idx="3"/>
          </p:nvPr>
        </p:nvSpPr>
        <p:spPr>
          <a:xfrm>
            <a:off x="4827373" y="968268"/>
            <a:ext cx="7364627" cy="823912"/>
          </a:xfrm>
        </p:spPr>
        <p:txBody>
          <a:bodyPr/>
          <a:lstStyle/>
          <a:p>
            <a:r>
              <a:rPr lang="hr-HR" dirty="0" smtClean="0"/>
              <a:t>	DISADVANTAGES</a:t>
            </a:r>
            <a:endParaRPr lang="hr-HR" dirty="0"/>
          </a:p>
        </p:txBody>
      </p:sp>
      <p:sp>
        <p:nvSpPr>
          <p:cNvPr id="11" name="Content Placeholder 10"/>
          <p:cNvSpPr>
            <a:spLocks noGrp="1"/>
          </p:cNvSpPr>
          <p:nvPr>
            <p:ph sz="quarter" idx="4"/>
          </p:nvPr>
        </p:nvSpPr>
        <p:spPr>
          <a:xfrm>
            <a:off x="4827373" y="2231971"/>
            <a:ext cx="7364628" cy="3684588"/>
          </a:xfrm>
        </p:spPr>
        <p:txBody>
          <a:bodyPr>
            <a:normAutofit fontScale="92500" lnSpcReduction="20000"/>
          </a:bodyPr>
          <a:lstStyle/>
          <a:p>
            <a:r>
              <a:rPr lang="hr-HR" dirty="0" smtClean="0"/>
              <a:t>New </a:t>
            </a:r>
            <a:r>
              <a:rPr lang="hr-HR" dirty="0" err="1" smtClean="0"/>
              <a:t>and</a:t>
            </a:r>
            <a:r>
              <a:rPr lang="hr-HR" dirty="0" smtClean="0"/>
              <a:t> </a:t>
            </a:r>
            <a:r>
              <a:rPr lang="hr-HR" dirty="0" err="1"/>
              <a:t>uninvestigated</a:t>
            </a:r>
            <a:r>
              <a:rPr lang="hr-HR" dirty="0"/>
              <a:t> </a:t>
            </a:r>
            <a:r>
              <a:rPr lang="hr-HR" dirty="0" err="1"/>
              <a:t>financial</a:t>
            </a:r>
            <a:r>
              <a:rPr lang="hr-HR" dirty="0"/>
              <a:t> </a:t>
            </a:r>
            <a:r>
              <a:rPr lang="hr-HR" dirty="0" err="1" smtClean="0"/>
              <a:t>product</a:t>
            </a:r>
            <a:endParaRPr lang="hr-HR" dirty="0" smtClean="0"/>
          </a:p>
          <a:p>
            <a:r>
              <a:rPr lang="en-US" dirty="0"/>
              <a:t>History </a:t>
            </a:r>
            <a:r>
              <a:rPr lang="hr-HR" dirty="0" err="1" smtClean="0"/>
              <a:t>is</a:t>
            </a:r>
            <a:r>
              <a:rPr lang="hr-HR" dirty="0" smtClean="0"/>
              <a:t> </a:t>
            </a:r>
            <a:r>
              <a:rPr lang="en-US" dirty="0" smtClean="0"/>
              <a:t>full </a:t>
            </a:r>
            <a:r>
              <a:rPr lang="en-US" dirty="0"/>
              <a:t>of illegal and questionable </a:t>
            </a:r>
            <a:r>
              <a:rPr lang="en-US" dirty="0" smtClean="0"/>
              <a:t>activity</a:t>
            </a:r>
            <a:endParaRPr lang="hr-HR" dirty="0" smtClean="0"/>
          </a:p>
          <a:p>
            <a:r>
              <a:rPr lang="en-US" dirty="0"/>
              <a:t>Absence of relevant theoretical </a:t>
            </a:r>
            <a:r>
              <a:rPr lang="en-US" dirty="0" smtClean="0"/>
              <a:t>background</a:t>
            </a:r>
            <a:endParaRPr lang="hr-HR" dirty="0" smtClean="0"/>
          </a:p>
          <a:p>
            <a:r>
              <a:rPr lang="hr-HR" dirty="0" err="1"/>
              <a:t>Highly</a:t>
            </a:r>
            <a:r>
              <a:rPr lang="hr-HR" dirty="0"/>
              <a:t> </a:t>
            </a:r>
            <a:r>
              <a:rPr lang="hr-HR" dirty="0" err="1"/>
              <a:t>volatile</a:t>
            </a:r>
            <a:r>
              <a:rPr lang="hr-HR" dirty="0"/>
              <a:t> </a:t>
            </a:r>
            <a:r>
              <a:rPr lang="hr-HR" dirty="0" err="1" smtClean="0"/>
              <a:t>value</a:t>
            </a:r>
            <a:r>
              <a:rPr lang="hr-HR" dirty="0"/>
              <a:t> </a:t>
            </a:r>
            <a:r>
              <a:rPr lang="hr-HR" dirty="0" err="1" smtClean="0"/>
              <a:t>and</a:t>
            </a:r>
            <a:r>
              <a:rPr lang="hr-HR" dirty="0" smtClean="0"/>
              <a:t> </a:t>
            </a:r>
            <a:r>
              <a:rPr lang="hr-HR" dirty="0" err="1" smtClean="0"/>
              <a:t>an</a:t>
            </a:r>
            <a:r>
              <a:rPr lang="hr-HR" dirty="0" smtClean="0"/>
              <a:t> </a:t>
            </a:r>
            <a:r>
              <a:rPr lang="hr-HR" dirty="0" err="1" smtClean="0"/>
              <a:t>unknown</a:t>
            </a:r>
            <a:r>
              <a:rPr lang="hr-HR" dirty="0" smtClean="0"/>
              <a:t> </a:t>
            </a:r>
            <a:r>
              <a:rPr lang="hr-HR" dirty="0" err="1" smtClean="0"/>
              <a:t>issuer</a:t>
            </a:r>
            <a:endParaRPr lang="hr-HR" dirty="0" smtClean="0"/>
          </a:p>
          <a:p>
            <a:r>
              <a:rPr lang="hr-HR" dirty="0" err="1"/>
              <a:t>Undefined</a:t>
            </a:r>
            <a:r>
              <a:rPr lang="hr-HR" dirty="0"/>
              <a:t> </a:t>
            </a:r>
            <a:r>
              <a:rPr lang="hr-HR" dirty="0" err="1"/>
              <a:t>legal</a:t>
            </a:r>
            <a:r>
              <a:rPr lang="hr-HR" dirty="0"/>
              <a:t> </a:t>
            </a:r>
            <a:r>
              <a:rPr lang="hr-HR" dirty="0" smtClean="0"/>
              <a:t>status</a:t>
            </a:r>
          </a:p>
          <a:p>
            <a:r>
              <a:rPr lang="en-US" dirty="0"/>
              <a:t>Unregulated commodity and absence of consumer protection </a:t>
            </a:r>
            <a:endParaRPr lang="hr-HR" dirty="0" smtClean="0"/>
          </a:p>
          <a:p>
            <a:r>
              <a:rPr lang="en-US" dirty="0"/>
              <a:t>Anonymity and blurry taxation </a:t>
            </a:r>
            <a:r>
              <a:rPr lang="en-US" dirty="0" smtClean="0"/>
              <a:t>status</a:t>
            </a:r>
            <a:endParaRPr lang="hr-HR" dirty="0" smtClean="0"/>
          </a:p>
          <a:p>
            <a:r>
              <a:rPr lang="en-US" dirty="0"/>
              <a:t>Illegal </a:t>
            </a:r>
            <a:r>
              <a:rPr lang="hr-HR" dirty="0" err="1" smtClean="0"/>
              <a:t>or</a:t>
            </a:r>
            <a:r>
              <a:rPr lang="en-US" dirty="0" smtClean="0"/>
              <a:t> </a:t>
            </a:r>
            <a:r>
              <a:rPr lang="en-US" dirty="0"/>
              <a:t>undefined in </a:t>
            </a:r>
            <a:r>
              <a:rPr lang="en-US" dirty="0" smtClean="0"/>
              <a:t>most</a:t>
            </a:r>
            <a:r>
              <a:rPr lang="hr-HR" dirty="0" smtClean="0"/>
              <a:t> </a:t>
            </a:r>
            <a:r>
              <a:rPr lang="hr-HR" dirty="0" err="1" smtClean="0"/>
              <a:t>countries</a:t>
            </a:r>
            <a:r>
              <a:rPr lang="en-US" dirty="0" smtClean="0"/>
              <a:t> </a:t>
            </a:r>
            <a:r>
              <a:rPr lang="en-US" dirty="0"/>
              <a:t>of the </a:t>
            </a:r>
            <a:r>
              <a:rPr lang="en-US" dirty="0" smtClean="0"/>
              <a:t>world </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33</a:t>
            </a:fld>
            <a:endParaRPr lang="hr-HR"/>
          </a:p>
        </p:txBody>
      </p:sp>
    </p:spTree>
    <p:extLst>
      <p:ext uri="{BB962C8B-B14F-4D97-AF65-F5344CB8AC3E}">
        <p14:creationId xmlns:p14="http://schemas.microsoft.com/office/powerpoint/2010/main" xmlns="" val="290404270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uiExpand="1"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196" y="1743247"/>
            <a:ext cx="10515600" cy="4351338"/>
          </a:xfrm>
        </p:spPr>
        <p:txBody>
          <a:bodyPr/>
          <a:lstStyle/>
          <a:p>
            <a:r>
              <a:rPr lang="hr-HR" dirty="0" smtClean="0"/>
              <a:t>Base for </a:t>
            </a:r>
            <a:r>
              <a:rPr lang="hr-HR" dirty="0" err="1" smtClean="0"/>
              <a:t>the</a:t>
            </a:r>
            <a:r>
              <a:rPr lang="hr-HR" dirty="0" smtClean="0"/>
              <a:t> </a:t>
            </a:r>
            <a:r>
              <a:rPr lang="hr-HR" dirty="0" err="1" smtClean="0"/>
              <a:t>Bitcoin</a:t>
            </a:r>
            <a:r>
              <a:rPr lang="hr-HR" dirty="0" smtClean="0"/>
              <a:t> </a:t>
            </a:r>
            <a:r>
              <a:rPr lang="hr-HR" dirty="0" err="1" smtClean="0"/>
              <a:t>protocol</a:t>
            </a:r>
            <a:r>
              <a:rPr lang="hr-HR" dirty="0" smtClean="0"/>
              <a:t> </a:t>
            </a:r>
            <a:r>
              <a:rPr lang="hr-HR" dirty="0" err="1" smtClean="0"/>
              <a:t>is</a:t>
            </a:r>
            <a:r>
              <a:rPr lang="hr-HR" dirty="0" smtClean="0"/>
              <a:t> </a:t>
            </a:r>
            <a:r>
              <a:rPr lang="hr-HR" dirty="0"/>
              <a:t>a </a:t>
            </a:r>
            <a:r>
              <a:rPr lang="hr-HR" dirty="0" err="1"/>
              <a:t>peer</a:t>
            </a:r>
            <a:r>
              <a:rPr lang="hr-HR" dirty="0"/>
              <a:t>-to-</a:t>
            </a:r>
            <a:r>
              <a:rPr lang="hr-HR" dirty="0" err="1"/>
              <a:t>peer</a:t>
            </a:r>
            <a:r>
              <a:rPr lang="hr-HR" dirty="0"/>
              <a:t> </a:t>
            </a:r>
            <a:r>
              <a:rPr lang="hr-HR" dirty="0" smtClean="0"/>
              <a:t>                                                   system </a:t>
            </a:r>
            <a:r>
              <a:rPr lang="hr-HR" dirty="0" err="1" smtClean="0"/>
              <a:t>which</a:t>
            </a:r>
            <a:r>
              <a:rPr lang="hr-HR" dirty="0" smtClean="0"/>
              <a:t> </a:t>
            </a:r>
            <a:r>
              <a:rPr lang="hr-HR" dirty="0" err="1"/>
              <a:t>means</a:t>
            </a:r>
            <a:r>
              <a:rPr lang="hr-HR" dirty="0"/>
              <a:t> </a:t>
            </a:r>
            <a:r>
              <a:rPr lang="hr-HR" dirty="0" err="1"/>
              <a:t>that</a:t>
            </a:r>
            <a:r>
              <a:rPr lang="hr-HR" dirty="0"/>
              <a:t> </a:t>
            </a:r>
            <a:r>
              <a:rPr lang="hr-HR" dirty="0" err="1"/>
              <a:t>there</a:t>
            </a:r>
            <a:r>
              <a:rPr lang="hr-HR" dirty="0"/>
              <a:t> </a:t>
            </a:r>
            <a:r>
              <a:rPr lang="hr-HR" dirty="0" err="1"/>
              <a:t>is</a:t>
            </a:r>
            <a:r>
              <a:rPr lang="hr-HR" dirty="0"/>
              <a:t> no </a:t>
            </a:r>
            <a:r>
              <a:rPr lang="hr-HR" dirty="0" err="1"/>
              <a:t>need</a:t>
            </a:r>
            <a:r>
              <a:rPr lang="hr-HR" dirty="0"/>
              <a:t> for </a:t>
            </a:r>
            <a:r>
              <a:rPr lang="hr-HR" dirty="0" smtClean="0"/>
              <a:t>                                                 a </a:t>
            </a:r>
            <a:r>
              <a:rPr lang="hr-HR" dirty="0" err="1"/>
              <a:t>third</a:t>
            </a:r>
            <a:r>
              <a:rPr lang="hr-HR" dirty="0"/>
              <a:t> </a:t>
            </a:r>
            <a:r>
              <a:rPr lang="hr-HR" dirty="0" smtClean="0"/>
              <a:t>party. </a:t>
            </a:r>
          </a:p>
          <a:p>
            <a:r>
              <a:rPr lang="hr-HR" dirty="0" err="1" smtClean="0"/>
              <a:t>Therefore</a:t>
            </a:r>
            <a:r>
              <a:rPr lang="hr-HR" dirty="0" smtClean="0"/>
              <a:t>, </a:t>
            </a:r>
            <a:r>
              <a:rPr lang="hr-HR" dirty="0" err="1" smtClean="0"/>
              <a:t>in</a:t>
            </a:r>
            <a:r>
              <a:rPr lang="hr-HR" dirty="0" smtClean="0"/>
              <a:t> </a:t>
            </a:r>
            <a:r>
              <a:rPr lang="hr-HR" dirty="0" err="1" smtClean="0"/>
              <a:t>theory</a:t>
            </a:r>
            <a:r>
              <a:rPr lang="hr-HR" dirty="0" smtClean="0"/>
              <a:t>, </a:t>
            </a:r>
            <a:r>
              <a:rPr lang="hr-HR" dirty="0" err="1" smtClean="0"/>
              <a:t>bitcoin</a:t>
            </a:r>
            <a:r>
              <a:rPr lang="hr-HR" dirty="0" smtClean="0"/>
              <a:t> network </a:t>
            </a:r>
            <a:r>
              <a:rPr lang="hr-HR" dirty="0" err="1" smtClean="0"/>
              <a:t>is</a:t>
            </a:r>
            <a:r>
              <a:rPr lang="hr-HR" dirty="0" smtClean="0"/>
              <a:t> </a:t>
            </a:r>
            <a:r>
              <a:rPr lang="hr-HR" dirty="0" err="1" smtClean="0"/>
              <a:t>not</a:t>
            </a:r>
            <a:r>
              <a:rPr lang="hr-HR" dirty="0" smtClean="0"/>
              <a:t> </a:t>
            </a:r>
            <a:r>
              <a:rPr lang="hr-HR" dirty="0" err="1" smtClean="0"/>
              <a:t>controled</a:t>
            </a:r>
            <a:r>
              <a:rPr lang="hr-HR" dirty="0" smtClean="0"/>
              <a:t> </a:t>
            </a:r>
            <a:r>
              <a:rPr lang="hr-HR" dirty="0" err="1" smtClean="0"/>
              <a:t>by</a:t>
            </a:r>
            <a:r>
              <a:rPr lang="hr-HR" dirty="0" smtClean="0"/>
              <a:t> </a:t>
            </a:r>
            <a:r>
              <a:rPr lang="hr-HR" dirty="0" err="1" smtClean="0"/>
              <a:t>central</a:t>
            </a:r>
            <a:r>
              <a:rPr lang="hr-HR" dirty="0" smtClean="0"/>
              <a:t> </a:t>
            </a:r>
            <a:r>
              <a:rPr lang="hr-HR" dirty="0" err="1" smtClean="0"/>
              <a:t>authority</a:t>
            </a:r>
            <a:r>
              <a:rPr lang="hr-HR" dirty="0" smtClean="0"/>
              <a:t> </a:t>
            </a:r>
            <a:r>
              <a:rPr lang="hr-HR" dirty="0"/>
              <a:t>(</a:t>
            </a:r>
            <a:r>
              <a:rPr lang="hr-HR" dirty="0" err="1"/>
              <a:t>fully</a:t>
            </a:r>
            <a:r>
              <a:rPr lang="hr-HR" dirty="0"/>
              <a:t> </a:t>
            </a:r>
            <a:r>
              <a:rPr lang="hr-HR" dirty="0" err="1"/>
              <a:t>decentralized</a:t>
            </a:r>
            <a:r>
              <a:rPr lang="hr-HR" dirty="0"/>
              <a:t> </a:t>
            </a:r>
            <a:r>
              <a:rPr lang="hr-HR" dirty="0" err="1"/>
              <a:t>monetary</a:t>
            </a:r>
            <a:r>
              <a:rPr lang="hr-HR" dirty="0"/>
              <a:t> system)</a:t>
            </a:r>
            <a:r>
              <a:rPr lang="hr-HR" dirty="0" smtClean="0"/>
              <a:t>.</a:t>
            </a:r>
          </a:p>
          <a:p>
            <a:r>
              <a:rPr lang="hr-HR" dirty="0" err="1" smtClean="0"/>
              <a:t>Bitcoins</a:t>
            </a:r>
            <a:r>
              <a:rPr lang="hr-HR" dirty="0" smtClean="0"/>
              <a:t> are </a:t>
            </a:r>
            <a:r>
              <a:rPr lang="hr-HR" dirty="0" err="1" smtClean="0"/>
              <a:t>being</a:t>
            </a:r>
            <a:r>
              <a:rPr lang="hr-HR" dirty="0" smtClean="0"/>
              <a:t> </a:t>
            </a:r>
            <a:r>
              <a:rPr lang="hr-HR" dirty="0" err="1" smtClean="0"/>
              <a:t>created</a:t>
            </a:r>
            <a:r>
              <a:rPr lang="hr-HR" dirty="0" smtClean="0"/>
              <a:t> </a:t>
            </a:r>
            <a:r>
              <a:rPr lang="hr-HR" dirty="0" err="1" smtClean="0"/>
              <a:t>by</a:t>
            </a:r>
            <a:r>
              <a:rPr lang="hr-HR" dirty="0" smtClean="0"/>
              <a:t> a </a:t>
            </a:r>
            <a:r>
              <a:rPr lang="hr-HR" dirty="0" err="1" smtClean="0"/>
              <a:t>community</a:t>
            </a:r>
            <a:r>
              <a:rPr lang="hr-HR" dirty="0" smtClean="0"/>
              <a:t> </a:t>
            </a:r>
            <a:r>
              <a:rPr lang="hr-HR" dirty="0" err="1" smtClean="0"/>
              <a:t>of</a:t>
            </a:r>
            <a:r>
              <a:rPr lang="hr-HR" dirty="0" smtClean="0"/>
              <a:t> </a:t>
            </a:r>
            <a:r>
              <a:rPr lang="hr-HR" dirty="0" err="1" smtClean="0"/>
              <a:t>people</a:t>
            </a:r>
            <a:r>
              <a:rPr lang="hr-HR" dirty="0" smtClean="0"/>
              <a:t> </a:t>
            </a:r>
            <a:r>
              <a:rPr lang="hr-HR" dirty="0" err="1" smtClean="0"/>
              <a:t>that</a:t>
            </a:r>
            <a:r>
              <a:rPr lang="hr-HR" dirty="0" smtClean="0"/>
              <a:t> </a:t>
            </a:r>
            <a:r>
              <a:rPr lang="hr-HR" dirty="0" err="1" smtClean="0"/>
              <a:t>anyone</a:t>
            </a:r>
            <a:r>
              <a:rPr lang="hr-HR" dirty="0" smtClean="0"/>
              <a:t> </a:t>
            </a:r>
            <a:r>
              <a:rPr lang="hr-HR" dirty="0" err="1" smtClean="0"/>
              <a:t>can</a:t>
            </a:r>
            <a:r>
              <a:rPr lang="hr-HR" dirty="0" smtClean="0"/>
              <a:t> </a:t>
            </a:r>
            <a:r>
              <a:rPr lang="hr-HR" dirty="0" err="1" smtClean="0"/>
              <a:t>join</a:t>
            </a:r>
            <a:r>
              <a:rPr lang="hr-HR" dirty="0" smtClean="0"/>
              <a:t>. </a:t>
            </a:r>
          </a:p>
          <a:p>
            <a:r>
              <a:rPr lang="hr-HR" dirty="0" smtClean="0"/>
              <a:t>In </a:t>
            </a:r>
            <a:r>
              <a:rPr lang="hr-HR" dirty="0" err="1" smtClean="0"/>
              <a:t>theory</a:t>
            </a:r>
            <a:r>
              <a:rPr lang="hr-HR" dirty="0" smtClean="0"/>
              <a:t>, </a:t>
            </a:r>
            <a:r>
              <a:rPr lang="hr-HR" dirty="0" err="1" smtClean="0"/>
              <a:t>there</a:t>
            </a:r>
            <a:r>
              <a:rPr lang="hr-HR" dirty="0" smtClean="0"/>
              <a:t> </a:t>
            </a:r>
            <a:r>
              <a:rPr lang="hr-HR" dirty="0" err="1" smtClean="0"/>
              <a:t>is</a:t>
            </a:r>
            <a:r>
              <a:rPr lang="hr-HR" dirty="0" smtClean="0"/>
              <a:t> no </a:t>
            </a:r>
            <a:r>
              <a:rPr lang="hr-HR" dirty="0" err="1" smtClean="0"/>
              <a:t>authority</a:t>
            </a:r>
            <a:r>
              <a:rPr lang="hr-HR" dirty="0" smtClean="0"/>
              <a:t> </a:t>
            </a:r>
            <a:r>
              <a:rPr lang="hr-HR" dirty="0"/>
              <a:t>(</a:t>
            </a:r>
            <a:r>
              <a:rPr lang="hr-HR" dirty="0" err="1"/>
              <a:t>financial</a:t>
            </a:r>
            <a:r>
              <a:rPr lang="hr-HR" dirty="0"/>
              <a:t> </a:t>
            </a:r>
            <a:r>
              <a:rPr lang="hr-HR" dirty="0" err="1"/>
              <a:t>institution</a:t>
            </a:r>
            <a:r>
              <a:rPr lang="hr-HR" dirty="0" smtClean="0"/>
              <a:t>) </a:t>
            </a:r>
            <a:r>
              <a:rPr lang="hr-HR" dirty="0" err="1" smtClean="0"/>
              <a:t>which</a:t>
            </a:r>
            <a:r>
              <a:rPr lang="hr-HR" dirty="0" smtClean="0"/>
              <a:t> </a:t>
            </a:r>
            <a:r>
              <a:rPr lang="hr-HR" dirty="0" err="1" smtClean="0"/>
              <a:t>can</a:t>
            </a:r>
            <a:r>
              <a:rPr lang="hr-HR" dirty="0" smtClean="0"/>
              <a:t> </a:t>
            </a:r>
            <a:r>
              <a:rPr lang="hr-HR" dirty="0" err="1" smtClean="0"/>
              <a:t>tinker</a:t>
            </a:r>
            <a:r>
              <a:rPr lang="hr-HR" dirty="0" smtClean="0"/>
              <a:t> </a:t>
            </a:r>
            <a:r>
              <a:rPr lang="hr-HR" dirty="0" err="1" smtClean="0"/>
              <a:t>with</a:t>
            </a:r>
            <a:r>
              <a:rPr lang="hr-HR" dirty="0" smtClean="0"/>
              <a:t> </a:t>
            </a:r>
            <a:r>
              <a:rPr lang="hr-HR" dirty="0" err="1" smtClean="0"/>
              <a:t>monetary</a:t>
            </a:r>
            <a:r>
              <a:rPr lang="hr-HR" dirty="0" smtClean="0"/>
              <a:t> </a:t>
            </a:r>
            <a:r>
              <a:rPr lang="hr-HR" dirty="0" err="1" smtClean="0"/>
              <a:t>policy</a:t>
            </a:r>
            <a:r>
              <a:rPr lang="hr-HR" dirty="0" smtClean="0"/>
              <a:t> </a:t>
            </a:r>
            <a:r>
              <a:rPr lang="hr-HR" dirty="0" err="1" smtClean="0"/>
              <a:t>and</a:t>
            </a:r>
            <a:r>
              <a:rPr lang="hr-HR" dirty="0" smtClean="0"/>
              <a:t> </a:t>
            </a:r>
            <a:r>
              <a:rPr lang="hr-HR" dirty="0" err="1" smtClean="0"/>
              <a:t>in</a:t>
            </a:r>
            <a:r>
              <a:rPr lang="hr-HR" dirty="0" smtClean="0"/>
              <a:t> </a:t>
            </a:r>
            <a:r>
              <a:rPr lang="hr-HR" dirty="0" err="1" smtClean="0"/>
              <a:t>that</a:t>
            </a:r>
            <a:r>
              <a:rPr lang="hr-HR" dirty="0" smtClean="0"/>
              <a:t> </a:t>
            </a:r>
            <a:r>
              <a:rPr lang="hr-HR" dirty="0" err="1" smtClean="0"/>
              <a:t>sense</a:t>
            </a:r>
            <a:r>
              <a:rPr lang="hr-HR" dirty="0" smtClean="0"/>
              <a:t> </a:t>
            </a:r>
            <a:r>
              <a:rPr lang="hr-HR" dirty="0" err="1" smtClean="0"/>
              <a:t>devalue</a:t>
            </a:r>
            <a:r>
              <a:rPr lang="hr-HR" dirty="0" smtClean="0"/>
              <a:t> </a:t>
            </a:r>
            <a:r>
              <a:rPr lang="hr-HR" dirty="0" err="1" smtClean="0"/>
              <a:t>or</a:t>
            </a:r>
            <a:r>
              <a:rPr lang="hr-HR" dirty="0" smtClean="0"/>
              <a:t> </a:t>
            </a:r>
            <a:r>
              <a:rPr lang="hr-HR" dirty="0" err="1" smtClean="0"/>
              <a:t>revalue</a:t>
            </a:r>
            <a:r>
              <a:rPr lang="hr-HR" dirty="0" smtClean="0"/>
              <a:t> </a:t>
            </a:r>
            <a:r>
              <a:rPr lang="hr-HR" dirty="0" err="1" smtClean="0"/>
              <a:t>Bitcoin</a:t>
            </a:r>
            <a:r>
              <a:rPr lang="hr-HR" dirty="0" smtClean="0"/>
              <a:t> </a:t>
            </a:r>
            <a:r>
              <a:rPr lang="hr-HR" dirty="0" err="1" smtClean="0"/>
              <a:t>currency</a:t>
            </a:r>
            <a:r>
              <a:rPr lang="hr-HR" dirty="0" smtClean="0"/>
              <a:t>.  </a:t>
            </a:r>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4</a:t>
            </a:fld>
            <a:endParaRPr lang="hr-HR"/>
          </a:p>
        </p:txBody>
      </p:sp>
      <p:sp>
        <p:nvSpPr>
          <p:cNvPr id="6" name="Title 1"/>
          <p:cNvSpPr>
            <a:spLocks noGrp="1"/>
          </p:cNvSpPr>
          <p:nvPr>
            <p:ph type="title"/>
          </p:nvPr>
        </p:nvSpPr>
        <p:spPr>
          <a:xfrm>
            <a:off x="0" y="282747"/>
            <a:ext cx="9154297" cy="738745"/>
          </a:xfrm>
        </p:spPr>
        <p:txBody>
          <a:bodyPr/>
          <a:lstStyle/>
          <a:p>
            <a:pPr marL="742950" indent="-742950" algn="ctr">
              <a:buFont typeface="+mj-lt"/>
              <a:buAutoNum type="arabicPeriod"/>
            </a:pPr>
            <a:r>
              <a:rPr lang="hr-HR" b="1" dirty="0" err="1" smtClean="0">
                <a:latin typeface="Times New Roman" panose="02020603050405020304" pitchFamily="18" charset="0"/>
                <a:cs typeface="Times New Roman" panose="02020603050405020304" pitchFamily="18" charset="0"/>
              </a:rPr>
              <a:t>It’s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decentralized</a:t>
            </a:r>
            <a:endParaRPr lang="hr-HR" dirty="0">
              <a:latin typeface="Times New Roman" panose="02020603050405020304" pitchFamily="18" charset="0"/>
              <a:cs typeface="Times New Roman" panose="02020603050405020304" pitchFamily="18" charset="0"/>
            </a:endParaRPr>
          </a:p>
        </p:txBody>
      </p:sp>
      <p:pic>
        <p:nvPicPr>
          <p:cNvPr id="2" name="Picture 2" descr="http://1.bp.blogspot.com/-GgE20kRSu_4/UpptmQYYBzI/AAAAAAAAZCE/X2LQHB4y_Vo/s1600/Don%27t+Install+Crap+%21+Bitcoin+Mining+malware+bundled+with+Potentially+Unwanted+Program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6119" y="627406"/>
            <a:ext cx="2883603" cy="17883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0020472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Bitcoins are stored </a:t>
            </a:r>
            <a:r>
              <a:rPr lang="en-US" dirty="0" smtClean="0"/>
              <a:t>in</a:t>
            </a:r>
            <a:r>
              <a:rPr lang="hr-HR" dirty="0" smtClean="0"/>
              <a:t> </a:t>
            </a:r>
            <a:r>
              <a:rPr lang="en-US" dirty="0" smtClean="0"/>
              <a:t>wallet </a:t>
            </a:r>
            <a:r>
              <a:rPr lang="hr-HR" dirty="0" err="1" smtClean="0"/>
              <a:t>with</a:t>
            </a:r>
            <a:r>
              <a:rPr lang="hr-HR" dirty="0" smtClean="0"/>
              <a:t> </a:t>
            </a:r>
            <a:r>
              <a:rPr lang="en-US" dirty="0" smtClean="0"/>
              <a:t>digital </a:t>
            </a:r>
            <a:r>
              <a:rPr lang="en-US" dirty="0"/>
              <a:t>credentials for your bitcoin holdings and allows you to access them. </a:t>
            </a:r>
            <a:endParaRPr lang="hr-HR" dirty="0" smtClean="0"/>
          </a:p>
          <a:p>
            <a:r>
              <a:rPr lang="hr-HR" dirty="0" smtClean="0"/>
              <a:t>W</a:t>
            </a:r>
            <a:r>
              <a:rPr lang="en-US" dirty="0" err="1" smtClean="0"/>
              <a:t>allet</a:t>
            </a:r>
            <a:r>
              <a:rPr lang="en-US" dirty="0" smtClean="0"/>
              <a:t> </a:t>
            </a:r>
            <a:r>
              <a:rPr lang="en-US" dirty="0"/>
              <a:t>uses public-key cryptography, in which two keys, one public and one private are generated. Public key can be thought of as an account number or name and the private key, ownership </a:t>
            </a:r>
            <a:r>
              <a:rPr lang="en-US" dirty="0" smtClean="0"/>
              <a:t>credentials. </a:t>
            </a:r>
            <a:endParaRPr lang="hr-HR" dirty="0" smtClean="0"/>
          </a:p>
          <a:p>
            <a:r>
              <a:rPr lang="hr-HR" dirty="0" smtClean="0"/>
              <a:t>B</a:t>
            </a:r>
            <a:r>
              <a:rPr lang="en-US" dirty="0" err="1" smtClean="0"/>
              <a:t>itcoin</a:t>
            </a:r>
            <a:r>
              <a:rPr lang="en-US" dirty="0" smtClean="0"/>
              <a:t> </a:t>
            </a:r>
            <a:r>
              <a:rPr lang="en-US" dirty="0"/>
              <a:t>is transferred to the next owner when the next owner gives a public key and previous owner uses his private key to publish a record into system announcing that the ownership has changed to the new public key</a:t>
            </a:r>
            <a:r>
              <a:rPr lang="en-US" dirty="0" smtClean="0"/>
              <a:t>.</a:t>
            </a:r>
            <a:endParaRPr lang="hr-HR" dirty="0" smtClean="0"/>
          </a:p>
          <a:p>
            <a:r>
              <a:rPr lang="hr-HR" dirty="0" err="1" smtClean="0"/>
              <a:t>Bitcoin</a:t>
            </a:r>
            <a:r>
              <a:rPr lang="hr-HR" dirty="0" smtClean="0"/>
              <a:t> </a:t>
            </a:r>
            <a:r>
              <a:rPr lang="hr-HR" dirty="0" err="1" smtClean="0"/>
              <a:t>protocol</a:t>
            </a:r>
            <a:r>
              <a:rPr lang="hr-HR" dirty="0" smtClean="0"/>
              <a:t> </a:t>
            </a:r>
            <a:r>
              <a:rPr lang="hr-HR" dirty="0" err="1" smtClean="0"/>
              <a:t>stores</a:t>
            </a:r>
            <a:r>
              <a:rPr lang="hr-HR" dirty="0" smtClean="0"/>
              <a:t> </a:t>
            </a:r>
            <a:r>
              <a:rPr lang="hr-HR" dirty="0" err="1" smtClean="0"/>
              <a:t>details</a:t>
            </a:r>
            <a:r>
              <a:rPr lang="hr-HR" dirty="0" smtClean="0"/>
              <a:t> </a:t>
            </a:r>
            <a:r>
              <a:rPr lang="hr-HR" dirty="0" err="1" smtClean="0"/>
              <a:t>of</a:t>
            </a:r>
            <a:r>
              <a:rPr lang="hr-HR" dirty="0" smtClean="0"/>
              <a:t> </a:t>
            </a:r>
            <a:r>
              <a:rPr lang="hr-HR" dirty="0" err="1" smtClean="0"/>
              <a:t>every</a:t>
            </a:r>
            <a:r>
              <a:rPr lang="hr-HR" dirty="0" smtClean="0"/>
              <a:t> single </a:t>
            </a:r>
            <a:r>
              <a:rPr lang="hr-HR" dirty="0" err="1" smtClean="0"/>
              <a:t>transaction</a:t>
            </a:r>
            <a:r>
              <a:rPr lang="hr-HR" dirty="0" smtClean="0"/>
              <a:t> </a:t>
            </a:r>
            <a:r>
              <a:rPr lang="hr-HR" dirty="0" err="1" smtClean="0"/>
              <a:t>that</a:t>
            </a:r>
            <a:r>
              <a:rPr lang="hr-HR" dirty="0" smtClean="0"/>
              <a:t> </a:t>
            </a:r>
            <a:r>
              <a:rPr lang="hr-HR" dirty="0" err="1" smtClean="0"/>
              <a:t>occurred</a:t>
            </a:r>
            <a:r>
              <a:rPr lang="hr-HR" dirty="0" smtClean="0"/>
              <a:t> </a:t>
            </a:r>
            <a:r>
              <a:rPr lang="hr-HR" dirty="0" err="1" smtClean="0"/>
              <a:t>in</a:t>
            </a:r>
            <a:r>
              <a:rPr lang="hr-HR" dirty="0" smtClean="0"/>
              <a:t> </a:t>
            </a:r>
            <a:r>
              <a:rPr lang="hr-HR" dirty="0" err="1" smtClean="0"/>
              <a:t>the</a:t>
            </a:r>
            <a:r>
              <a:rPr lang="hr-HR" dirty="0" smtClean="0"/>
              <a:t> network </a:t>
            </a:r>
            <a:r>
              <a:rPr lang="hr-HR" dirty="0" err="1" smtClean="0"/>
              <a:t>in</a:t>
            </a:r>
            <a:r>
              <a:rPr lang="hr-HR" dirty="0" smtClean="0"/>
              <a:t> </a:t>
            </a:r>
            <a:r>
              <a:rPr lang="hr-HR" dirty="0" err="1" smtClean="0"/>
              <a:t>huge</a:t>
            </a:r>
            <a:r>
              <a:rPr lang="hr-HR" dirty="0" smtClean="0"/>
              <a:t> </a:t>
            </a:r>
            <a:r>
              <a:rPr lang="hr-HR" dirty="0" err="1" smtClean="0"/>
              <a:t>version</a:t>
            </a:r>
            <a:r>
              <a:rPr lang="hr-HR" dirty="0" smtClean="0"/>
              <a:t> </a:t>
            </a:r>
            <a:r>
              <a:rPr lang="hr-HR" dirty="0" err="1" smtClean="0"/>
              <a:t>of</a:t>
            </a:r>
            <a:r>
              <a:rPr lang="hr-HR" dirty="0" smtClean="0"/>
              <a:t> general </a:t>
            </a:r>
            <a:r>
              <a:rPr lang="hr-HR" dirty="0" err="1" smtClean="0"/>
              <a:t>ledger</a:t>
            </a:r>
            <a:r>
              <a:rPr lang="hr-HR" dirty="0" smtClean="0"/>
              <a:t> (</a:t>
            </a:r>
            <a:r>
              <a:rPr lang="hr-HR" dirty="0" err="1" smtClean="0"/>
              <a:t>Block</a:t>
            </a:r>
            <a:r>
              <a:rPr lang="hr-HR" dirty="0" smtClean="0"/>
              <a:t> </a:t>
            </a:r>
            <a:r>
              <a:rPr lang="hr-HR" dirty="0" err="1" smtClean="0"/>
              <a:t>chain</a:t>
            </a:r>
            <a:r>
              <a:rPr lang="hr-HR" dirty="0" smtClean="0"/>
              <a:t>).</a:t>
            </a:r>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5</a:t>
            </a:fld>
            <a:endParaRPr lang="hr-HR"/>
          </a:p>
        </p:txBody>
      </p:sp>
      <p:sp>
        <p:nvSpPr>
          <p:cNvPr id="6" name="Title 1"/>
          <p:cNvSpPr txBox="1">
            <a:spLocks/>
          </p:cNvSpPr>
          <p:nvPr/>
        </p:nvSpPr>
        <p:spPr>
          <a:xfrm>
            <a:off x="1383957" y="282747"/>
            <a:ext cx="9154297" cy="738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mj-lt"/>
              <a:buAutoNum type="arabicPeriod" startAt="2"/>
            </a:pPr>
            <a:r>
              <a:rPr lang="hr-HR" b="1" dirty="0" err="1" smtClean="0">
                <a:latin typeface="Times New Roman" panose="02020603050405020304" pitchFamily="18" charset="0"/>
                <a:cs typeface="Times New Roman" panose="02020603050405020304" pitchFamily="18" charset="0"/>
              </a:rPr>
              <a:t>It’s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anonymus</a:t>
            </a:r>
            <a:r>
              <a:rPr lang="hr-HR" b="1" dirty="0" smtClean="0">
                <a:latin typeface="Times New Roman" panose="02020603050405020304" pitchFamily="18" charset="0"/>
                <a:cs typeface="Times New Roman" panose="02020603050405020304" pitchFamily="18" charset="0"/>
              </a:rPr>
              <a:t> </a:t>
            </a:r>
            <a:r>
              <a:rPr lang="hr-HR" b="1" dirty="0" err="1" smtClean="0">
                <a:latin typeface="Times New Roman" panose="02020603050405020304" pitchFamily="18" charset="0"/>
                <a:cs typeface="Times New Roman" panose="02020603050405020304" pitchFamily="18" charset="0"/>
              </a:rPr>
              <a:t>and</a:t>
            </a:r>
            <a:r>
              <a:rPr lang="hr-HR" b="1" dirty="0" smtClean="0">
                <a:latin typeface="Times New Roman" panose="02020603050405020304" pitchFamily="18" charset="0"/>
                <a:cs typeface="Times New Roman" panose="02020603050405020304" pitchFamily="18" charset="0"/>
              </a:rPr>
              <a:t> transparent</a:t>
            </a:r>
            <a:endParaRPr lang="hr-H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5191834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hr-HR" dirty="0" err="1" smtClean="0"/>
              <a:t>Bitcoin</a:t>
            </a:r>
            <a:r>
              <a:rPr lang="hr-HR" dirty="0" smtClean="0"/>
              <a:t> </a:t>
            </a:r>
            <a:r>
              <a:rPr lang="hr-HR" dirty="0" err="1" smtClean="0"/>
              <a:t>doesn’t</a:t>
            </a:r>
            <a:r>
              <a:rPr lang="hr-HR" dirty="0" smtClean="0"/>
              <a:t> </a:t>
            </a:r>
            <a:r>
              <a:rPr lang="hr-HR" dirty="0" err="1" smtClean="0"/>
              <a:t>charge</a:t>
            </a:r>
            <a:r>
              <a:rPr lang="hr-HR" dirty="0" smtClean="0"/>
              <a:t> </a:t>
            </a:r>
            <a:r>
              <a:rPr lang="hr-HR" dirty="0" err="1" smtClean="0"/>
              <a:t>fees</a:t>
            </a:r>
            <a:r>
              <a:rPr lang="hr-HR" dirty="0" smtClean="0"/>
              <a:t> for </a:t>
            </a:r>
            <a:r>
              <a:rPr lang="hr-HR" dirty="0" err="1" smtClean="0"/>
              <a:t>either</a:t>
            </a:r>
            <a:r>
              <a:rPr lang="hr-HR" dirty="0" smtClean="0"/>
              <a:t> </a:t>
            </a:r>
            <a:r>
              <a:rPr lang="hr-HR" dirty="0" err="1" smtClean="0"/>
              <a:t>national</a:t>
            </a:r>
            <a:r>
              <a:rPr lang="hr-HR" dirty="0" smtClean="0"/>
              <a:t> </a:t>
            </a:r>
            <a:r>
              <a:rPr lang="hr-HR" dirty="0" err="1" smtClean="0"/>
              <a:t>or</a:t>
            </a:r>
            <a:r>
              <a:rPr lang="hr-HR" dirty="0" smtClean="0"/>
              <a:t> </a:t>
            </a:r>
            <a:r>
              <a:rPr lang="hr-HR" dirty="0" err="1" smtClean="0"/>
              <a:t>international</a:t>
            </a:r>
            <a:r>
              <a:rPr lang="hr-HR" dirty="0" smtClean="0"/>
              <a:t> </a:t>
            </a:r>
            <a:r>
              <a:rPr lang="hr-HR" dirty="0" err="1" smtClean="0"/>
              <a:t>transfers</a:t>
            </a:r>
            <a:r>
              <a:rPr lang="hr-HR" dirty="0" smtClean="0"/>
              <a:t>.</a:t>
            </a:r>
          </a:p>
          <a:p>
            <a:r>
              <a:rPr lang="hr-HR" dirty="0" err="1" smtClean="0"/>
              <a:t>Bitcoin</a:t>
            </a:r>
            <a:r>
              <a:rPr lang="hr-HR" dirty="0" smtClean="0"/>
              <a:t> </a:t>
            </a:r>
            <a:r>
              <a:rPr lang="hr-HR" dirty="0" err="1" smtClean="0"/>
              <a:t>is</a:t>
            </a:r>
            <a:r>
              <a:rPr lang="hr-HR" dirty="0" smtClean="0"/>
              <a:t> </a:t>
            </a:r>
            <a:r>
              <a:rPr lang="hr-HR" dirty="0" err="1" smtClean="0"/>
              <a:t>not</a:t>
            </a:r>
            <a:r>
              <a:rPr lang="hr-HR" dirty="0" smtClean="0"/>
              <a:t> </a:t>
            </a:r>
            <a:r>
              <a:rPr lang="hr-HR" dirty="0" err="1" smtClean="0"/>
              <a:t>the</a:t>
            </a:r>
            <a:r>
              <a:rPr lang="hr-HR" dirty="0" smtClean="0"/>
              <a:t> </a:t>
            </a:r>
            <a:r>
              <a:rPr lang="hr-HR" dirty="0" err="1" smtClean="0"/>
              <a:t>first</a:t>
            </a:r>
            <a:r>
              <a:rPr lang="hr-HR" dirty="0" smtClean="0"/>
              <a:t> </a:t>
            </a:r>
            <a:r>
              <a:rPr lang="hr-HR" dirty="0" err="1" smtClean="0"/>
              <a:t>private</a:t>
            </a:r>
            <a:r>
              <a:rPr lang="hr-HR" dirty="0" smtClean="0"/>
              <a:t> </a:t>
            </a:r>
            <a:r>
              <a:rPr lang="hr-HR" dirty="0" err="1" smtClean="0"/>
              <a:t>money</a:t>
            </a:r>
            <a:r>
              <a:rPr lang="hr-HR" dirty="0" smtClean="0"/>
              <a:t>, </a:t>
            </a:r>
            <a:r>
              <a:rPr lang="hr-HR" dirty="0" err="1" smtClean="0"/>
              <a:t>not</a:t>
            </a:r>
            <a:r>
              <a:rPr lang="hr-HR" dirty="0" smtClean="0"/>
              <a:t> </a:t>
            </a:r>
            <a:r>
              <a:rPr lang="hr-HR" dirty="0" err="1" smtClean="0"/>
              <a:t>the</a:t>
            </a:r>
            <a:r>
              <a:rPr lang="hr-HR" dirty="0" smtClean="0"/>
              <a:t> </a:t>
            </a:r>
            <a:r>
              <a:rPr lang="hr-HR" dirty="0" err="1" smtClean="0"/>
              <a:t>first</a:t>
            </a:r>
            <a:r>
              <a:rPr lang="hr-HR" dirty="0" smtClean="0"/>
              <a:t> </a:t>
            </a:r>
            <a:r>
              <a:rPr lang="hr-HR" dirty="0" err="1" smtClean="0"/>
              <a:t>digital</a:t>
            </a:r>
            <a:r>
              <a:rPr lang="hr-HR" dirty="0" smtClean="0"/>
              <a:t> </a:t>
            </a:r>
            <a:r>
              <a:rPr lang="hr-HR" dirty="0" err="1" smtClean="0"/>
              <a:t>currency</a:t>
            </a:r>
            <a:r>
              <a:rPr lang="hr-HR" dirty="0" smtClean="0"/>
              <a:t>, </a:t>
            </a:r>
            <a:r>
              <a:rPr lang="hr-HR" dirty="0" err="1" smtClean="0"/>
              <a:t>and</a:t>
            </a:r>
            <a:r>
              <a:rPr lang="hr-HR" dirty="0" smtClean="0"/>
              <a:t> </a:t>
            </a:r>
            <a:r>
              <a:rPr lang="hr-HR" dirty="0" err="1" smtClean="0"/>
              <a:t>not</a:t>
            </a:r>
            <a:r>
              <a:rPr lang="hr-HR" dirty="0" smtClean="0"/>
              <a:t> </a:t>
            </a:r>
            <a:r>
              <a:rPr lang="hr-HR" dirty="0" err="1" smtClean="0"/>
              <a:t>first</a:t>
            </a:r>
            <a:r>
              <a:rPr lang="hr-HR" dirty="0" smtClean="0"/>
              <a:t> </a:t>
            </a:r>
            <a:r>
              <a:rPr lang="hr-HR" dirty="0" err="1" smtClean="0"/>
              <a:t>currency</a:t>
            </a:r>
            <a:r>
              <a:rPr lang="hr-HR" dirty="0" smtClean="0"/>
              <a:t> </a:t>
            </a:r>
            <a:r>
              <a:rPr lang="hr-HR" dirty="0" err="1" smtClean="0"/>
              <a:t>based</a:t>
            </a:r>
            <a:r>
              <a:rPr lang="hr-HR" dirty="0" smtClean="0"/>
              <a:t> on </a:t>
            </a:r>
            <a:r>
              <a:rPr lang="hr-HR" dirty="0" err="1" smtClean="0"/>
              <a:t>cryptography</a:t>
            </a:r>
            <a:r>
              <a:rPr lang="hr-HR" dirty="0" smtClean="0"/>
              <a:t>, but </a:t>
            </a:r>
            <a:r>
              <a:rPr lang="hr-HR" dirty="0" err="1" smtClean="0"/>
              <a:t>it</a:t>
            </a:r>
            <a:r>
              <a:rPr lang="hr-HR" dirty="0" smtClean="0"/>
              <a:t> </a:t>
            </a:r>
            <a:r>
              <a:rPr lang="hr-HR" dirty="0" err="1" smtClean="0"/>
              <a:t>has</a:t>
            </a:r>
            <a:r>
              <a:rPr lang="hr-HR" dirty="0" smtClean="0"/>
              <a:t> </a:t>
            </a:r>
            <a:r>
              <a:rPr lang="hr-HR" dirty="0" err="1" smtClean="0"/>
              <a:t>been</a:t>
            </a:r>
            <a:r>
              <a:rPr lang="hr-HR" dirty="0" smtClean="0"/>
              <a:t> </a:t>
            </a:r>
            <a:r>
              <a:rPr lang="hr-HR" dirty="0" err="1" smtClean="0"/>
              <a:t>the</a:t>
            </a:r>
            <a:r>
              <a:rPr lang="hr-HR" dirty="0" smtClean="0"/>
              <a:t> </a:t>
            </a:r>
            <a:r>
              <a:rPr lang="hr-HR" dirty="0" err="1" smtClean="0"/>
              <a:t>first</a:t>
            </a:r>
            <a:r>
              <a:rPr lang="hr-HR" dirty="0" smtClean="0"/>
              <a:t> to </a:t>
            </a:r>
            <a:r>
              <a:rPr lang="hr-HR" dirty="0" err="1" smtClean="0"/>
              <a:t>rely</a:t>
            </a:r>
            <a:r>
              <a:rPr lang="hr-HR" dirty="0" smtClean="0"/>
              <a:t> on </a:t>
            </a:r>
            <a:r>
              <a:rPr lang="hr-HR" dirty="0" err="1" smtClean="0"/>
              <a:t>peer</a:t>
            </a:r>
            <a:r>
              <a:rPr lang="hr-HR" dirty="0" smtClean="0"/>
              <a:t> to </a:t>
            </a:r>
            <a:r>
              <a:rPr lang="hr-HR" dirty="0" err="1" smtClean="0"/>
              <a:t>peer</a:t>
            </a:r>
            <a:r>
              <a:rPr lang="hr-HR" dirty="0" smtClean="0"/>
              <a:t> network </a:t>
            </a:r>
            <a:r>
              <a:rPr lang="hr-HR" dirty="0" err="1" smtClean="0"/>
              <a:t>decentralization</a:t>
            </a:r>
            <a:r>
              <a:rPr lang="hr-HR" dirty="0" smtClean="0"/>
              <a:t> to </a:t>
            </a:r>
            <a:r>
              <a:rPr lang="hr-HR" dirty="0" err="1" smtClean="0"/>
              <a:t>avoid</a:t>
            </a:r>
            <a:r>
              <a:rPr lang="hr-HR" dirty="0" smtClean="0"/>
              <a:t> </a:t>
            </a:r>
            <a:r>
              <a:rPr lang="hr-HR" dirty="0" err="1" smtClean="0"/>
              <a:t>double</a:t>
            </a:r>
            <a:r>
              <a:rPr lang="hr-HR" dirty="0" smtClean="0"/>
              <a:t> </a:t>
            </a:r>
            <a:r>
              <a:rPr lang="hr-HR" dirty="0" err="1" smtClean="0"/>
              <a:t>spending</a:t>
            </a:r>
            <a:r>
              <a:rPr lang="hr-HR" dirty="0" smtClean="0"/>
              <a:t>.</a:t>
            </a:r>
          </a:p>
          <a:p>
            <a:r>
              <a:rPr lang="en-US" dirty="0"/>
              <a:t>Bitcoin protects against double spending by verifying each transaction added to the </a:t>
            </a:r>
            <a:r>
              <a:rPr lang="hr-HR" dirty="0" err="1" smtClean="0"/>
              <a:t>block</a:t>
            </a:r>
            <a:r>
              <a:rPr lang="hr-HR" dirty="0" smtClean="0"/>
              <a:t> </a:t>
            </a:r>
            <a:r>
              <a:rPr lang="hr-HR" dirty="0" err="1" smtClean="0"/>
              <a:t>chain</a:t>
            </a:r>
            <a:r>
              <a:rPr lang="hr-HR" dirty="0" smtClean="0"/>
              <a:t> t</a:t>
            </a:r>
            <a:r>
              <a:rPr lang="en-US" dirty="0" smtClean="0"/>
              <a:t>o </a:t>
            </a:r>
            <a:r>
              <a:rPr lang="en-US" dirty="0"/>
              <a:t>ensure that the inputs for the transaction had not previously already been spent. </a:t>
            </a:r>
            <a:endParaRPr lang="hr-HR" dirty="0" smtClean="0"/>
          </a:p>
          <a:p>
            <a:endParaRPr lang="hr-HR" dirty="0" smtClean="0"/>
          </a:p>
          <a:p>
            <a:endParaRPr lang="hr-HR" dirty="0"/>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6</a:t>
            </a:fld>
            <a:endParaRPr lang="hr-HR"/>
          </a:p>
        </p:txBody>
      </p:sp>
      <p:sp>
        <p:nvSpPr>
          <p:cNvPr id="6" name="Title 1"/>
          <p:cNvSpPr txBox="1">
            <a:spLocks/>
          </p:cNvSpPr>
          <p:nvPr/>
        </p:nvSpPr>
        <p:spPr>
          <a:xfrm>
            <a:off x="1518851" y="274509"/>
            <a:ext cx="9154297" cy="738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mj-lt"/>
              <a:buAutoNum type="arabicPeriod" startAt="3"/>
            </a:pPr>
            <a:r>
              <a:rPr lang="hr-HR" sz="3600" b="1" dirty="0" err="1" smtClean="0">
                <a:latin typeface="Times New Roman" panose="02020603050405020304" pitchFamily="18" charset="0"/>
                <a:cs typeface="Times New Roman" panose="02020603050405020304" pitchFamily="18" charset="0"/>
              </a:rPr>
              <a:t>Negligible</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fees</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and</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irreversible</a:t>
            </a:r>
            <a:r>
              <a:rPr lang="hr-HR" sz="3600" b="1" dirty="0" smtClean="0">
                <a:latin typeface="Times New Roman" panose="02020603050405020304" pitchFamily="18" charset="0"/>
                <a:cs typeface="Times New Roman" panose="02020603050405020304" pitchFamily="18" charset="0"/>
              </a:rPr>
              <a:t> </a:t>
            </a:r>
            <a:r>
              <a:rPr lang="hr-HR" sz="3600" b="1" dirty="0" err="1" smtClean="0">
                <a:latin typeface="Times New Roman" panose="02020603050405020304" pitchFamily="18" charset="0"/>
                <a:cs typeface="Times New Roman" panose="02020603050405020304" pitchFamily="18" charset="0"/>
              </a:rPr>
              <a:t>process</a:t>
            </a:r>
            <a:endParaRPr lang="hr-H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7692335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45" y="165893"/>
            <a:ext cx="8999706" cy="938381"/>
          </a:xfrm>
        </p:spPr>
        <p:txBody>
          <a:bodyPr>
            <a:normAutofit fontScale="90000"/>
          </a:bodyPr>
          <a:lstStyle/>
          <a:p>
            <a:r>
              <a:rPr lang="hr-HR" dirty="0" smtClean="0">
                <a:latin typeface="Times New Roman" panose="02020603050405020304" pitchFamily="18" charset="0"/>
                <a:cs typeface="Times New Roman" panose="02020603050405020304" pitchFamily="18" charset="0"/>
              </a:rPr>
              <a:t>How are </a:t>
            </a:r>
            <a:r>
              <a:rPr lang="hr-HR" dirty="0" err="1" smtClean="0">
                <a:latin typeface="Times New Roman" panose="02020603050405020304" pitchFamily="18" charset="0"/>
                <a:cs typeface="Times New Roman" panose="02020603050405020304" pitchFamily="18" charset="0"/>
              </a:rPr>
              <a:t>Bitcoins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created</a:t>
            </a:r>
            <a:r>
              <a:rPr lang="hr-HR" dirty="0" smtClean="0">
                <a:latin typeface="Times New Roman" panose="02020603050405020304" pitchFamily="18" charset="0"/>
                <a:cs typeface="Times New Roman" panose="02020603050405020304" pitchFamily="18" charset="0"/>
              </a:rPr>
              <a:t> - </a:t>
            </a:r>
            <a:r>
              <a:rPr lang="hr-HR" dirty="0" err="1" smtClean="0">
                <a:latin typeface="Times New Roman" panose="02020603050405020304" pitchFamily="18" charset="0"/>
                <a:cs typeface="Times New Roman" panose="02020603050405020304" pitchFamily="18" charset="0"/>
              </a:rPr>
              <a:t>Mining</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process</a:t>
            </a:r>
            <a:endParaRPr lang="hr-HR"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p:txBody>
          <a:bodyPr/>
          <a:lstStyle/>
          <a:p>
            <a:fld id="{5E64A769-BC8D-419E-8CE7-7D37458A25DB}" type="slidenum">
              <a:rPr lang="hr-HR" smtClean="0"/>
              <a:pPr/>
              <a:t>7</a:t>
            </a:fld>
            <a:endParaRPr lang="hr-HR"/>
          </a:p>
        </p:txBody>
      </p:sp>
      <p:pic>
        <p:nvPicPr>
          <p:cNvPr id="8" name="Picture 7"/>
          <p:cNvPicPr>
            <a:picLocks noChangeAspect="1"/>
          </p:cNvPicPr>
          <p:nvPr/>
        </p:nvPicPr>
        <p:blipFill>
          <a:blip r:embed="rId2" cstate="print"/>
          <a:stretch>
            <a:fillRect/>
          </a:stretch>
        </p:blipFill>
        <p:spPr>
          <a:xfrm>
            <a:off x="9810750" y="4318000"/>
            <a:ext cx="2000250" cy="2038350"/>
          </a:xfrm>
          <a:prstGeom prst="rect">
            <a:avLst/>
          </a:prstGeom>
        </p:spPr>
      </p:pic>
      <p:sp>
        <p:nvSpPr>
          <p:cNvPr id="9" name="Content Placeholder 2"/>
          <p:cNvSpPr>
            <a:spLocks noGrp="1"/>
          </p:cNvSpPr>
          <p:nvPr>
            <p:ph idx="1"/>
          </p:nvPr>
        </p:nvSpPr>
        <p:spPr>
          <a:xfrm>
            <a:off x="295275" y="1654258"/>
            <a:ext cx="11353028" cy="4702091"/>
          </a:xfrm>
        </p:spPr>
        <p:txBody>
          <a:bodyPr>
            <a:normAutofit/>
          </a:bodyPr>
          <a:lstStyle/>
          <a:p>
            <a:r>
              <a:rPr lang="en-US" dirty="0" smtClean="0"/>
              <a:t>Miners </a:t>
            </a:r>
            <a:r>
              <a:rPr lang="hr-HR" dirty="0" smtClean="0"/>
              <a:t>use </a:t>
            </a:r>
            <a:r>
              <a:rPr lang="en-US" dirty="0" smtClean="0"/>
              <a:t>special </a:t>
            </a:r>
            <a:r>
              <a:rPr lang="en-US" dirty="0"/>
              <a:t>software to solve math problems </a:t>
            </a:r>
            <a:r>
              <a:rPr lang="en-US" dirty="0" smtClean="0"/>
              <a:t>(</a:t>
            </a:r>
            <a:r>
              <a:rPr lang="hr-HR" dirty="0" err="1" smtClean="0"/>
              <a:t>Bitcoin</a:t>
            </a:r>
            <a:r>
              <a:rPr lang="hr-HR" dirty="0" smtClean="0"/>
              <a:t> </a:t>
            </a:r>
            <a:r>
              <a:rPr lang="en-US" dirty="0" smtClean="0"/>
              <a:t>algorithm</a:t>
            </a:r>
            <a:r>
              <a:rPr lang="en-US" dirty="0"/>
              <a:t>), and upon completing the </a:t>
            </a:r>
            <a:r>
              <a:rPr lang="en-US" dirty="0" smtClean="0"/>
              <a:t>task</a:t>
            </a:r>
            <a:r>
              <a:rPr lang="hr-HR" dirty="0" smtClean="0"/>
              <a:t> </a:t>
            </a:r>
            <a:r>
              <a:rPr lang="en-US" dirty="0" smtClean="0"/>
              <a:t>they </a:t>
            </a:r>
            <a:r>
              <a:rPr lang="en-US" dirty="0"/>
              <a:t>receive certain amount of </a:t>
            </a:r>
            <a:r>
              <a:rPr lang="en-US" dirty="0" smtClean="0"/>
              <a:t>coins</a:t>
            </a:r>
            <a:r>
              <a:rPr lang="hr-HR" dirty="0" smtClean="0"/>
              <a:t>.</a:t>
            </a:r>
          </a:p>
          <a:p>
            <a:r>
              <a:rPr lang="hr-HR" dirty="0" err="1" smtClean="0"/>
              <a:t>They</a:t>
            </a:r>
            <a:r>
              <a:rPr lang="hr-HR" dirty="0" smtClean="0"/>
              <a:t> are </a:t>
            </a:r>
            <a:r>
              <a:rPr lang="hr-HR" dirty="0" err="1" smtClean="0"/>
              <a:t>created</a:t>
            </a:r>
            <a:r>
              <a:rPr lang="hr-HR" dirty="0" smtClean="0"/>
              <a:t> </a:t>
            </a:r>
            <a:r>
              <a:rPr lang="hr-HR" dirty="0" err="1" smtClean="0"/>
              <a:t>each</a:t>
            </a:r>
            <a:r>
              <a:rPr lang="hr-HR" dirty="0" smtClean="0"/>
              <a:t> time a </a:t>
            </a:r>
            <a:r>
              <a:rPr lang="hr-HR" dirty="0" err="1" smtClean="0"/>
              <a:t>user</a:t>
            </a:r>
            <a:r>
              <a:rPr lang="hr-HR" dirty="0" smtClean="0"/>
              <a:t> </a:t>
            </a:r>
            <a:r>
              <a:rPr lang="hr-HR" dirty="0" err="1" smtClean="0"/>
              <a:t>discovers</a:t>
            </a:r>
            <a:r>
              <a:rPr lang="hr-HR" dirty="0" smtClean="0"/>
              <a:t> </a:t>
            </a:r>
            <a:r>
              <a:rPr lang="hr-HR" dirty="0" err="1" smtClean="0"/>
              <a:t>new</a:t>
            </a:r>
            <a:r>
              <a:rPr lang="hr-HR" dirty="0" smtClean="0"/>
              <a:t> </a:t>
            </a:r>
            <a:r>
              <a:rPr lang="hr-HR" dirty="0" err="1" smtClean="0"/>
              <a:t>block</a:t>
            </a:r>
            <a:r>
              <a:rPr lang="hr-HR" dirty="0" smtClean="0"/>
              <a:t> (</a:t>
            </a:r>
            <a:r>
              <a:rPr lang="hr-HR" dirty="0" err="1" smtClean="0"/>
              <a:t>finds</a:t>
            </a:r>
            <a:r>
              <a:rPr lang="hr-HR" dirty="0" smtClean="0"/>
              <a:t> </a:t>
            </a:r>
            <a:r>
              <a:rPr lang="hr-HR" dirty="0" err="1"/>
              <a:t>hash</a:t>
            </a:r>
            <a:r>
              <a:rPr lang="hr-HR" dirty="0"/>
              <a:t> </a:t>
            </a:r>
            <a:r>
              <a:rPr lang="hr-HR" dirty="0" err="1"/>
              <a:t>value</a:t>
            </a:r>
            <a:r>
              <a:rPr lang="hr-HR" dirty="0" smtClean="0"/>
              <a:t>).</a:t>
            </a:r>
          </a:p>
          <a:p>
            <a:r>
              <a:rPr lang="hr-HR" dirty="0"/>
              <a:t>Software </a:t>
            </a:r>
            <a:r>
              <a:rPr lang="hr-HR" dirty="0" err="1"/>
              <a:t>is</a:t>
            </a:r>
            <a:r>
              <a:rPr lang="hr-HR" dirty="0"/>
              <a:t> </a:t>
            </a:r>
            <a:r>
              <a:rPr lang="hr-HR" dirty="0" err="1"/>
              <a:t>creating</a:t>
            </a:r>
            <a:r>
              <a:rPr lang="hr-HR" dirty="0"/>
              <a:t> </a:t>
            </a:r>
            <a:r>
              <a:rPr lang="hr-HR" dirty="0" err="1"/>
              <a:t>new</a:t>
            </a:r>
            <a:r>
              <a:rPr lang="hr-HR" dirty="0"/>
              <a:t> </a:t>
            </a:r>
            <a:r>
              <a:rPr lang="hr-HR" dirty="0" err="1"/>
              <a:t>units</a:t>
            </a:r>
            <a:r>
              <a:rPr lang="hr-HR" dirty="0"/>
              <a:t> </a:t>
            </a:r>
            <a:r>
              <a:rPr lang="hr-HR" dirty="0" err="1"/>
              <a:t>until</a:t>
            </a:r>
            <a:r>
              <a:rPr lang="hr-HR" dirty="0"/>
              <a:t> </a:t>
            </a:r>
            <a:r>
              <a:rPr lang="hr-HR" dirty="0" err="1"/>
              <a:t>it</a:t>
            </a:r>
            <a:r>
              <a:rPr lang="hr-HR" dirty="0"/>
              <a:t> </a:t>
            </a:r>
            <a:r>
              <a:rPr lang="hr-HR" dirty="0" err="1"/>
              <a:t>reaches</a:t>
            </a:r>
            <a:r>
              <a:rPr lang="hr-HR" dirty="0"/>
              <a:t> </a:t>
            </a:r>
            <a:r>
              <a:rPr lang="hr-HR" dirty="0" err="1"/>
              <a:t>amount</a:t>
            </a:r>
            <a:r>
              <a:rPr lang="hr-HR" dirty="0"/>
              <a:t> </a:t>
            </a:r>
            <a:r>
              <a:rPr lang="hr-HR" dirty="0" err="1"/>
              <a:t>of</a:t>
            </a:r>
            <a:r>
              <a:rPr lang="hr-HR" dirty="0"/>
              <a:t> 21              </a:t>
            </a:r>
            <a:r>
              <a:rPr lang="hr-HR" dirty="0" smtClean="0"/>
              <a:t>                                               </a:t>
            </a:r>
            <a:r>
              <a:rPr lang="hr-HR" dirty="0" err="1"/>
              <a:t>million</a:t>
            </a:r>
            <a:r>
              <a:rPr lang="hr-HR" dirty="0"/>
              <a:t> </a:t>
            </a:r>
            <a:r>
              <a:rPr lang="hr-HR" dirty="0" err="1"/>
              <a:t>unites</a:t>
            </a:r>
            <a:r>
              <a:rPr lang="hr-HR" dirty="0"/>
              <a:t> (</a:t>
            </a:r>
            <a:r>
              <a:rPr lang="hr-HR" dirty="0" err="1"/>
              <a:t>currency</a:t>
            </a:r>
            <a:r>
              <a:rPr lang="hr-HR" dirty="0"/>
              <a:t> </a:t>
            </a:r>
            <a:r>
              <a:rPr lang="hr-HR" dirty="0" err="1"/>
              <a:t>with</a:t>
            </a:r>
            <a:r>
              <a:rPr lang="hr-HR" dirty="0"/>
              <a:t> </a:t>
            </a:r>
            <a:r>
              <a:rPr lang="hr-HR" dirty="0" err="1"/>
              <a:t>Finite</a:t>
            </a:r>
            <a:r>
              <a:rPr lang="hr-HR" dirty="0"/>
              <a:t> </a:t>
            </a:r>
            <a:r>
              <a:rPr lang="hr-HR" dirty="0" err="1"/>
              <a:t>Supply</a:t>
            </a:r>
            <a:r>
              <a:rPr lang="hr-HR" dirty="0" smtClean="0"/>
              <a:t>).</a:t>
            </a:r>
          </a:p>
          <a:p>
            <a:r>
              <a:rPr lang="hr-HR" dirty="0" err="1"/>
              <a:t>The</a:t>
            </a:r>
            <a:r>
              <a:rPr lang="hr-HR" dirty="0"/>
              <a:t> rate </a:t>
            </a:r>
            <a:r>
              <a:rPr lang="hr-HR" dirty="0" err="1"/>
              <a:t>of</a:t>
            </a:r>
            <a:r>
              <a:rPr lang="hr-HR" dirty="0"/>
              <a:t> </a:t>
            </a:r>
            <a:r>
              <a:rPr lang="hr-HR" dirty="0" err="1"/>
              <a:t>block</a:t>
            </a:r>
            <a:r>
              <a:rPr lang="hr-HR" dirty="0"/>
              <a:t> </a:t>
            </a:r>
            <a:r>
              <a:rPr lang="hr-HR" dirty="0" err="1"/>
              <a:t>creation</a:t>
            </a:r>
            <a:r>
              <a:rPr lang="hr-HR" dirty="0"/>
              <a:t> </a:t>
            </a:r>
            <a:r>
              <a:rPr lang="hr-HR" dirty="0" err="1"/>
              <a:t>is</a:t>
            </a:r>
            <a:r>
              <a:rPr lang="hr-HR" dirty="0"/>
              <a:t> </a:t>
            </a:r>
            <a:r>
              <a:rPr lang="hr-HR" dirty="0" err="1"/>
              <a:t>approximately</a:t>
            </a:r>
            <a:r>
              <a:rPr lang="hr-HR" dirty="0"/>
              <a:t> </a:t>
            </a:r>
            <a:r>
              <a:rPr lang="hr-HR" dirty="0" err="1"/>
              <a:t>consistant</a:t>
            </a:r>
            <a:r>
              <a:rPr lang="hr-HR" dirty="0"/>
              <a:t> </a:t>
            </a:r>
            <a:r>
              <a:rPr lang="hr-HR" dirty="0" smtClean="0"/>
              <a:t>                                                                        </a:t>
            </a:r>
            <a:r>
              <a:rPr lang="hr-HR" dirty="0" err="1" smtClean="0"/>
              <a:t>over</a:t>
            </a:r>
            <a:r>
              <a:rPr lang="hr-HR" dirty="0" smtClean="0"/>
              <a:t> </a:t>
            </a:r>
            <a:r>
              <a:rPr lang="hr-HR" dirty="0"/>
              <a:t>time (6 </a:t>
            </a:r>
            <a:r>
              <a:rPr lang="hr-HR" dirty="0" err="1"/>
              <a:t>per</a:t>
            </a:r>
            <a:r>
              <a:rPr lang="hr-HR" dirty="0"/>
              <a:t> </a:t>
            </a:r>
            <a:r>
              <a:rPr lang="hr-HR" dirty="0" err="1"/>
              <a:t>hour</a:t>
            </a:r>
            <a:r>
              <a:rPr lang="hr-HR" dirty="0"/>
              <a:t>) </a:t>
            </a:r>
            <a:r>
              <a:rPr lang="hr-HR" dirty="0" err="1"/>
              <a:t>with</a:t>
            </a:r>
            <a:r>
              <a:rPr lang="hr-HR" dirty="0"/>
              <a:t> 50 % </a:t>
            </a:r>
            <a:r>
              <a:rPr lang="hr-HR" dirty="0" err="1"/>
              <a:t>reduction</a:t>
            </a:r>
            <a:r>
              <a:rPr lang="hr-HR" dirty="0"/>
              <a:t> </a:t>
            </a:r>
            <a:r>
              <a:rPr lang="hr-HR" dirty="0" err="1"/>
              <a:t>every</a:t>
            </a:r>
            <a:r>
              <a:rPr lang="hr-HR" dirty="0"/>
              <a:t> </a:t>
            </a:r>
            <a:r>
              <a:rPr lang="hr-HR" dirty="0" err="1"/>
              <a:t>four</a:t>
            </a:r>
            <a:r>
              <a:rPr lang="hr-HR" dirty="0"/>
              <a:t> </a:t>
            </a:r>
            <a:r>
              <a:rPr lang="hr-HR" dirty="0" err="1"/>
              <a:t>years</a:t>
            </a:r>
            <a:r>
              <a:rPr lang="hr-HR" dirty="0"/>
              <a:t>.</a:t>
            </a:r>
          </a:p>
          <a:p>
            <a:r>
              <a:rPr lang="hr-HR" dirty="0" err="1"/>
              <a:t>Halving</a:t>
            </a:r>
            <a:r>
              <a:rPr lang="hr-HR" dirty="0"/>
              <a:t> (</a:t>
            </a:r>
            <a:r>
              <a:rPr lang="hr-HR" dirty="0" err="1"/>
              <a:t>in</a:t>
            </a:r>
            <a:r>
              <a:rPr lang="hr-HR" dirty="0"/>
              <a:t> </a:t>
            </a:r>
            <a:r>
              <a:rPr lang="hr-HR" dirty="0" err="1"/>
              <a:t>theory</a:t>
            </a:r>
            <a:r>
              <a:rPr lang="hr-HR" dirty="0"/>
              <a:t>) </a:t>
            </a:r>
            <a:r>
              <a:rPr lang="hr-HR" dirty="0" err="1"/>
              <a:t>continues</a:t>
            </a:r>
            <a:r>
              <a:rPr lang="hr-HR" dirty="0"/>
              <a:t> </a:t>
            </a:r>
            <a:r>
              <a:rPr lang="hr-HR" dirty="0" err="1"/>
              <a:t>until</a:t>
            </a:r>
            <a:r>
              <a:rPr lang="hr-HR" dirty="0"/>
              <a:t> 2110-2140 </a:t>
            </a:r>
            <a:r>
              <a:rPr lang="hr-HR" dirty="0" err="1"/>
              <a:t>when</a:t>
            </a:r>
            <a:r>
              <a:rPr lang="hr-HR" dirty="0"/>
              <a:t> </a:t>
            </a:r>
            <a:r>
              <a:rPr lang="hr-HR" dirty="0" smtClean="0"/>
              <a:t>                                                                               21 </a:t>
            </a:r>
            <a:r>
              <a:rPr lang="hr-HR" dirty="0" err="1"/>
              <a:t>million</a:t>
            </a:r>
            <a:r>
              <a:rPr lang="hr-HR" dirty="0"/>
              <a:t> BTC </a:t>
            </a:r>
            <a:r>
              <a:rPr lang="hr-HR" dirty="0" err="1"/>
              <a:t>have</a:t>
            </a:r>
            <a:r>
              <a:rPr lang="hr-HR" dirty="0"/>
              <a:t> </a:t>
            </a:r>
            <a:r>
              <a:rPr lang="hr-HR" dirty="0" err="1"/>
              <a:t>been</a:t>
            </a:r>
            <a:r>
              <a:rPr lang="hr-HR" dirty="0"/>
              <a:t> </a:t>
            </a:r>
            <a:r>
              <a:rPr lang="hr-HR" dirty="0" err="1"/>
              <a:t>issued</a:t>
            </a:r>
            <a:r>
              <a:rPr lang="hr-HR" dirty="0"/>
              <a:t>.</a:t>
            </a:r>
          </a:p>
          <a:p>
            <a:pPr marL="0" indent="0">
              <a:buNone/>
            </a:pPr>
            <a:endParaRPr lang="hr-HR" dirty="0"/>
          </a:p>
          <a:p>
            <a:endParaRPr lang="hr-HR" dirty="0"/>
          </a:p>
          <a:p>
            <a:endParaRPr lang="hr-HR" dirty="0" smtClean="0"/>
          </a:p>
          <a:p>
            <a:endParaRPr lang="hr-HR" dirty="0"/>
          </a:p>
        </p:txBody>
      </p:sp>
    </p:spTree>
    <p:extLst>
      <p:ext uri="{BB962C8B-B14F-4D97-AF65-F5344CB8AC3E}">
        <p14:creationId xmlns:p14="http://schemas.microsoft.com/office/powerpoint/2010/main" xmlns="" val="424486587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9104" y="292460"/>
            <a:ext cx="8853791" cy="96756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Total </a:t>
            </a:r>
            <a:r>
              <a:rPr lang="hr-HR" dirty="0" smtClean="0">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itcoin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unit supply over time </a:t>
            </a:r>
            <a:r>
              <a:rPr lang="en-US" sz="3100" dirty="0" smtClean="0">
                <a:latin typeface="Times New Roman" panose="02020603050405020304" pitchFamily="18" charset="0"/>
                <a:cs typeface="Times New Roman" panose="02020603050405020304" pitchFamily="18" charset="0"/>
              </a:rPr>
              <a:t>(</a:t>
            </a:r>
            <a:r>
              <a:rPr lang="hr-HR" sz="3100" dirty="0" smtClean="0">
                <a:latin typeface="Times New Roman" panose="02020603050405020304" pitchFamily="18" charset="0"/>
                <a:cs typeface="Times New Roman" panose="02020603050405020304" pitchFamily="18" charset="0"/>
              </a:rPr>
              <a:t>P</a:t>
            </a:r>
            <a:r>
              <a:rPr lang="en-US" sz="3100" dirty="0" err="1" smtClean="0">
                <a:latin typeface="Times New Roman" panose="02020603050405020304" pitchFamily="18" charset="0"/>
                <a:cs typeface="Times New Roman" panose="02020603050405020304" pitchFamily="18" charset="0"/>
              </a:rPr>
              <a:t>rojection</a:t>
            </a:r>
            <a:r>
              <a:rPr lang="en-US" sz="3100" dirty="0">
                <a:latin typeface="Times New Roman" panose="02020603050405020304" pitchFamily="18" charset="0"/>
                <a:cs typeface="Times New Roman" panose="02020603050405020304" pitchFamily="18" charset="0"/>
              </a:rPr>
              <a:t>)</a:t>
            </a:r>
            <a:endParaRPr lang="hr-HR" sz="31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Faculty of Law, University of Rijeka</a:t>
            </a:r>
            <a:endParaRPr lang="hr-HR"/>
          </a:p>
        </p:txBody>
      </p:sp>
      <p:sp>
        <p:nvSpPr>
          <p:cNvPr id="5" name="Slide Number Placeholder 4"/>
          <p:cNvSpPr>
            <a:spLocks noGrp="1"/>
          </p:cNvSpPr>
          <p:nvPr>
            <p:ph type="sldNum" sz="quarter" idx="12"/>
          </p:nvPr>
        </p:nvSpPr>
        <p:spPr>
          <a:xfrm>
            <a:off x="7762673" y="6356350"/>
            <a:ext cx="3591128" cy="365125"/>
          </a:xfrm>
        </p:spPr>
        <p:txBody>
          <a:bodyPr/>
          <a:lstStyle/>
          <a:p>
            <a:fld id="{5E64A769-BC8D-419E-8CE7-7D37458A25DB}" type="slidenum">
              <a:rPr lang="hr-HR" smtClean="0"/>
              <a:pPr/>
              <a:t>8</a:t>
            </a:fld>
            <a:endParaRPr lang="hr-HR" dirty="0"/>
          </a:p>
        </p:txBody>
      </p:sp>
      <p:sp>
        <p:nvSpPr>
          <p:cNvPr id="7" name="TextBox 6"/>
          <p:cNvSpPr txBox="1"/>
          <p:nvPr/>
        </p:nvSpPr>
        <p:spPr>
          <a:xfrm>
            <a:off x="5784715" y="5987017"/>
            <a:ext cx="780842" cy="369332"/>
          </a:xfrm>
          <a:prstGeom prst="rect">
            <a:avLst/>
          </a:prstGeom>
          <a:noFill/>
        </p:spPr>
        <p:txBody>
          <a:bodyPr wrap="square" rtlCol="0">
            <a:spAutoFit/>
          </a:bodyPr>
          <a:lstStyle/>
          <a:p>
            <a:r>
              <a:rPr lang="hr-HR" dirty="0" smtClean="0">
                <a:latin typeface="Times New Roman" panose="02020603050405020304" pitchFamily="18" charset="0"/>
                <a:cs typeface="Times New Roman" panose="02020603050405020304" pitchFamily="18" charset="0"/>
              </a:rPr>
              <a:t>Period</a:t>
            </a:r>
            <a:endParaRPr lang="hr-HR" dirty="0">
              <a:latin typeface="Times New Roman" panose="02020603050405020304" pitchFamily="18" charset="0"/>
              <a:cs typeface="Times New Roman" panose="02020603050405020304" pitchFamily="18" charset="0"/>
            </a:endParaRPr>
          </a:p>
        </p:txBody>
      </p:sp>
      <p:sp>
        <p:nvSpPr>
          <p:cNvPr id="8" name="TextBox 7"/>
          <p:cNvSpPr txBox="1"/>
          <p:nvPr/>
        </p:nvSpPr>
        <p:spPr>
          <a:xfrm rot="16200000">
            <a:off x="221244" y="3193811"/>
            <a:ext cx="2996118" cy="369332"/>
          </a:xfrm>
          <a:prstGeom prst="rect">
            <a:avLst/>
          </a:prstGeom>
          <a:noFill/>
        </p:spPr>
        <p:txBody>
          <a:bodyPr wrap="square" rtlCol="0">
            <a:spAutoFit/>
          </a:bodyPr>
          <a:lstStyle/>
          <a:p>
            <a:pPr algn="ctr"/>
            <a:r>
              <a:rPr lang="hr-HR" dirty="0" err="1" smtClean="0">
                <a:latin typeface="Times New Roman" panose="02020603050405020304" pitchFamily="18" charset="0"/>
                <a:cs typeface="Times New Roman" panose="02020603050405020304" pitchFamily="18" charset="0"/>
              </a:rPr>
              <a:t>Number</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of</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units</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in</a:t>
            </a:r>
            <a:r>
              <a:rPr lang="hr-HR" dirty="0" smtClean="0">
                <a:latin typeface="Times New Roman" panose="02020603050405020304" pitchFamily="18" charset="0"/>
                <a:cs typeface="Times New Roman" panose="02020603050405020304" pitchFamily="18" charset="0"/>
              </a:rPr>
              <a:t> </a:t>
            </a:r>
            <a:r>
              <a:rPr lang="hr-HR" dirty="0" err="1" smtClean="0">
                <a:latin typeface="Times New Roman" panose="02020603050405020304" pitchFamily="18" charset="0"/>
                <a:cs typeface="Times New Roman" panose="02020603050405020304" pitchFamily="18" charset="0"/>
              </a:rPr>
              <a:t>circulation</a:t>
            </a:r>
            <a:r>
              <a:rPr lang="hr-HR" dirty="0" smtClean="0">
                <a:latin typeface="Times New Roman" panose="02020603050405020304" pitchFamily="18" charset="0"/>
                <a:cs typeface="Times New Roman" panose="02020603050405020304" pitchFamily="18" charset="0"/>
              </a:rPr>
              <a:t> </a:t>
            </a:r>
            <a:endParaRPr lang="hr-HR" dirty="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7762673" y="6356350"/>
            <a:ext cx="3077067" cy="3670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dirty="0">
                <a:latin typeface="Times New Roman" panose="02020603050405020304" pitchFamily="18" charset="0"/>
                <a:cs typeface="Times New Roman" panose="02020603050405020304" pitchFamily="18" charset="0"/>
              </a:rPr>
              <a:t>data </a:t>
            </a:r>
            <a:r>
              <a:rPr lang="hr-HR" sz="2000" dirty="0" err="1">
                <a:latin typeface="Times New Roman" panose="02020603050405020304" pitchFamily="18" charset="0"/>
                <a:cs typeface="Times New Roman" panose="02020603050405020304" pitchFamily="18" charset="0"/>
              </a:rPr>
              <a:t>source</a:t>
            </a:r>
            <a:r>
              <a:rPr lang="hr-HR" sz="2000" dirty="0">
                <a:latin typeface="Times New Roman" panose="02020603050405020304" pitchFamily="18" charset="0"/>
                <a:cs typeface="Times New Roman" panose="02020603050405020304" pitchFamily="18" charset="0"/>
              </a:rPr>
              <a:t>: </a:t>
            </a:r>
            <a:r>
              <a:rPr lang="hr-HR" sz="2000" dirty="0" smtClean="0">
                <a:latin typeface="Times New Roman" panose="02020603050405020304" pitchFamily="18" charset="0"/>
                <a:cs typeface="Times New Roman" panose="02020603050405020304" pitchFamily="18" charset="0"/>
              </a:rPr>
              <a:t>bitcoin.it</a:t>
            </a:r>
            <a:endParaRPr lang="hr-HR" sz="2000" dirty="0"/>
          </a:p>
        </p:txBody>
      </p:sp>
      <p:pic>
        <p:nvPicPr>
          <p:cNvPr id="6" name="Picture 5"/>
          <p:cNvPicPr>
            <a:picLocks noChangeAspect="1"/>
          </p:cNvPicPr>
          <p:nvPr/>
        </p:nvPicPr>
        <p:blipFill>
          <a:blip r:embed="rId2" cstate="print"/>
          <a:stretch>
            <a:fillRect/>
          </a:stretch>
        </p:blipFill>
        <p:spPr>
          <a:xfrm>
            <a:off x="2813993" y="1541842"/>
            <a:ext cx="6877050" cy="4171950"/>
          </a:xfrm>
          <a:prstGeom prst="rect">
            <a:avLst/>
          </a:prstGeom>
        </p:spPr>
      </p:pic>
      <p:cxnSp>
        <p:nvCxnSpPr>
          <p:cNvPr id="11" name="Straight Arrow Connector 10"/>
          <p:cNvCxnSpPr/>
          <p:nvPr/>
        </p:nvCxnSpPr>
        <p:spPr>
          <a:xfrm flipV="1">
            <a:off x="4038600" y="3715265"/>
            <a:ext cx="986481" cy="774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61873509"/>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549" y="160845"/>
            <a:ext cx="8980251" cy="918926"/>
          </a:xfrm>
        </p:spPr>
        <p:txBody>
          <a:bodyPr>
            <a:normAutofit/>
          </a:bodyPr>
          <a:lstStyle/>
          <a:p>
            <a:r>
              <a:rPr lang="hr-HR" sz="4000" dirty="0" smtClean="0">
                <a:latin typeface="Times New Roman" panose="02020603050405020304" pitchFamily="18" charset="0"/>
                <a:cs typeface="Times New Roman" panose="02020603050405020304" pitchFamily="18" charset="0"/>
              </a:rPr>
              <a:t>How </a:t>
            </a:r>
            <a:r>
              <a:rPr lang="hr-HR" sz="4000" dirty="0" err="1" smtClean="0">
                <a:latin typeface="Times New Roman" panose="02020603050405020304" pitchFamily="18" charset="0"/>
                <a:cs typeface="Times New Roman" panose="02020603050405020304" pitchFamily="18" charset="0"/>
              </a:rPr>
              <a:t>can</a:t>
            </a:r>
            <a:r>
              <a:rPr lang="hr-HR" sz="4000" dirty="0" smtClean="0">
                <a:latin typeface="Times New Roman" panose="02020603050405020304" pitchFamily="18" charset="0"/>
                <a:cs typeface="Times New Roman" panose="02020603050405020304" pitchFamily="18" charset="0"/>
              </a:rPr>
              <a:t> one </a:t>
            </a:r>
            <a:r>
              <a:rPr lang="hr-HR" sz="4000" dirty="0" err="1" smtClean="0">
                <a:latin typeface="Times New Roman" panose="02020603050405020304" pitchFamily="18" charset="0"/>
                <a:cs typeface="Times New Roman" panose="02020603050405020304" pitchFamily="18" charset="0"/>
              </a:rPr>
              <a:t>obtain</a:t>
            </a:r>
            <a:r>
              <a:rPr lang="hr-HR" sz="4000" dirty="0" smtClean="0">
                <a:latin typeface="Times New Roman" panose="02020603050405020304" pitchFamily="18" charset="0"/>
                <a:cs typeface="Times New Roman" panose="02020603050405020304" pitchFamily="18" charset="0"/>
              </a:rPr>
              <a:t> </a:t>
            </a:r>
            <a:r>
              <a:rPr lang="hr-HR" sz="4000" dirty="0" err="1" smtClean="0">
                <a:latin typeface="Times New Roman" panose="02020603050405020304" pitchFamily="18" charset="0"/>
                <a:cs typeface="Times New Roman" panose="02020603050405020304" pitchFamily="18" charset="0"/>
              </a:rPr>
              <a:t>Bitcoins</a:t>
            </a:r>
            <a:r>
              <a:rPr lang="hr-HR" sz="4000" dirty="0" smtClean="0">
                <a:latin typeface="Times New Roman" panose="02020603050405020304" pitchFamily="18" charset="0"/>
                <a:cs typeface="Times New Roman" panose="02020603050405020304" pitchFamily="18" charset="0"/>
              </a:rPr>
              <a:t>?</a:t>
            </a:r>
            <a:endParaRPr lang="hr-HR"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514350" indent="-514350">
              <a:buFont typeface="+mj-lt"/>
              <a:buAutoNum type="arabicPeriod"/>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from</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mining</a:t>
            </a:r>
            <a:endParaRPr lang="hr-HR"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by</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accepting</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them</a:t>
            </a:r>
            <a:r>
              <a:rPr lang="hr-HR" sz="2400" dirty="0" smtClean="0">
                <a:latin typeface="Times New Roman" panose="02020603050405020304" pitchFamily="18" charset="0"/>
                <a:cs typeface="Times New Roman" panose="02020603050405020304" pitchFamily="18" charset="0"/>
              </a:rPr>
              <a:t> as a </a:t>
            </a:r>
            <a:r>
              <a:rPr lang="hr-HR" sz="2400" dirty="0" err="1" smtClean="0">
                <a:latin typeface="Times New Roman" panose="02020603050405020304" pitchFamily="18" charset="0"/>
                <a:cs typeface="Times New Roman" panose="02020603050405020304" pitchFamily="18" charset="0"/>
              </a:rPr>
              <a:t>means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of</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payment</a:t>
            </a:r>
            <a:r>
              <a:rPr lang="hr-HR" sz="2400" dirty="0" smtClean="0">
                <a:latin typeface="Times New Roman" panose="02020603050405020304" pitchFamily="18" charset="0"/>
                <a:cs typeface="Times New Roman" panose="02020603050405020304" pitchFamily="18" charset="0"/>
              </a:rPr>
              <a:t> </a:t>
            </a:r>
          </a:p>
          <a:p>
            <a:pPr marL="0" indent="0">
              <a:buNone/>
            </a:pPr>
            <a:r>
              <a:rPr lang="hr-HR" sz="1800" dirty="0">
                <a:latin typeface="Times New Roman" panose="02020603050405020304" pitchFamily="18" charset="0"/>
                <a:cs typeface="Times New Roman" panose="02020603050405020304" pitchFamily="18" charset="0"/>
              </a:rPr>
              <a:t> </a:t>
            </a:r>
            <a:r>
              <a:rPr lang="hr-HR" sz="1800" dirty="0" smtClean="0">
                <a:latin typeface="Times New Roman" panose="02020603050405020304" pitchFamily="18" charset="0"/>
                <a:cs typeface="Times New Roman" panose="02020603050405020304" pitchFamily="18" charset="0"/>
              </a:rPr>
              <a:t>              (Time magazine: „</a:t>
            </a:r>
            <a:r>
              <a:rPr lang="hr-HR" sz="1800" b="1" dirty="0" smtClean="0">
                <a:latin typeface="Times New Roman" panose="02020603050405020304" pitchFamily="18" charset="0"/>
                <a:cs typeface="Times New Roman" panose="02020603050405020304" pitchFamily="18" charset="0"/>
              </a:rPr>
              <a:t>A</a:t>
            </a:r>
            <a:r>
              <a:rPr lang="en-US" sz="1800" b="1" dirty="0" err="1" smtClean="0">
                <a:latin typeface="Times New Roman" panose="02020603050405020304" pitchFamily="18" charset="0"/>
                <a:cs typeface="Times New Roman" panose="02020603050405020304" pitchFamily="18" charset="0"/>
              </a:rPr>
              <a:t>ll</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transactions using digital or alternative currencies had been illegal in </a:t>
            </a:r>
            <a:r>
              <a:rPr lang="hr-HR" sz="1800" b="1" dirty="0">
                <a:latin typeface="Times New Roman" panose="02020603050405020304" pitchFamily="18" charset="0"/>
                <a:cs typeface="Times New Roman" panose="02020603050405020304" pitchFamily="18" charset="0"/>
              </a:rPr>
              <a:t> </a:t>
            </a:r>
            <a:r>
              <a:rPr lang="hr-HR" sz="1800" b="1" dirty="0" smtClean="0">
                <a:latin typeface="Times New Roman" panose="02020603050405020304" pitchFamily="18" charset="0"/>
                <a:cs typeface="Times New Roman" panose="02020603050405020304" pitchFamily="18" charset="0"/>
              </a:rPr>
              <a:t> </a:t>
            </a:r>
          </a:p>
          <a:p>
            <a:pPr marL="0" indent="0">
              <a:buNone/>
            </a:pPr>
            <a:r>
              <a:rPr lang="hr-HR" sz="1800" b="1" dirty="0">
                <a:latin typeface="Times New Roman" panose="02020603050405020304" pitchFamily="18" charset="0"/>
                <a:cs typeface="Times New Roman" panose="02020603050405020304" pitchFamily="18" charset="0"/>
              </a:rPr>
              <a:t> </a:t>
            </a:r>
            <a:r>
              <a:rPr lang="hr-HR"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California </a:t>
            </a:r>
            <a:r>
              <a:rPr lang="en-US" sz="1800" b="1" dirty="0">
                <a:latin typeface="Times New Roman" panose="02020603050405020304" pitchFamily="18" charset="0"/>
                <a:cs typeface="Times New Roman" panose="02020603050405020304" pitchFamily="18" charset="0"/>
              </a:rPr>
              <a:t>until </a:t>
            </a:r>
            <a:r>
              <a:rPr lang="hr-HR" sz="1800" b="1" dirty="0" smtClean="0">
                <a:latin typeface="Times New Roman" panose="02020603050405020304" pitchFamily="18" charset="0"/>
                <a:cs typeface="Times New Roman" panose="02020603050405020304" pitchFamily="18" charset="0"/>
              </a:rPr>
              <a:t>30.06.2014</a:t>
            </a:r>
            <a:r>
              <a:rPr lang="hr-HR" sz="1800" dirty="0" smtClean="0">
                <a:latin typeface="Times New Roman" panose="02020603050405020304" pitchFamily="18" charset="0"/>
                <a:cs typeface="Times New Roman" panose="02020603050405020304" pitchFamily="18" charset="0"/>
              </a:rPr>
              <a:t>” </a:t>
            </a:r>
            <a:r>
              <a:rPr lang="hr-HR" sz="1800" dirty="0">
                <a:latin typeface="Times New Roman" panose="02020603050405020304" pitchFamily="18" charset="0"/>
                <a:cs typeface="Times New Roman" panose="02020603050405020304" pitchFamily="18" charset="0"/>
                <a:hlinkClick r:id="rId2"/>
              </a:rPr>
              <a:t>http://time.com/2942212/california-bitcoin-legalize</a:t>
            </a:r>
            <a:r>
              <a:rPr lang="hr-HR" sz="1800" dirty="0" smtClean="0">
                <a:latin typeface="Times New Roman" panose="02020603050405020304" pitchFamily="18" charset="0"/>
                <a:cs typeface="Times New Roman" panose="02020603050405020304" pitchFamily="18" charset="0"/>
                <a:hlinkClick r:id="rId2"/>
              </a:rPr>
              <a:t>/</a:t>
            </a:r>
            <a:r>
              <a:rPr lang="hr-HR" sz="1800"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3"/>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trough</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trading</a:t>
            </a:r>
            <a:endParaRPr lang="hr-HR"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Bitcoins</a:t>
            </a:r>
            <a:r>
              <a:rPr lang="hr-HR" sz="2400" dirty="0" smtClean="0">
                <a:latin typeface="Times New Roman" panose="02020603050405020304" pitchFamily="18" charset="0"/>
                <a:cs typeface="Times New Roman" panose="02020603050405020304" pitchFamily="18" charset="0"/>
              </a:rPr>
              <a:t> as a </a:t>
            </a:r>
            <a:r>
              <a:rPr lang="hr-HR" sz="2400" dirty="0" err="1" smtClean="0">
                <a:latin typeface="Times New Roman" panose="02020603050405020304" pitchFamily="18" charset="0"/>
                <a:cs typeface="Times New Roman" panose="02020603050405020304" pitchFamily="18" charset="0"/>
              </a:rPr>
              <a:t>regular</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income</a:t>
            </a:r>
            <a:r>
              <a:rPr lang="hr-HR" sz="2400" dirty="0" smtClean="0">
                <a:latin typeface="Times New Roman" panose="02020603050405020304" pitchFamily="18" charset="0"/>
                <a:cs typeface="Times New Roman" panose="02020603050405020304" pitchFamily="18" charset="0"/>
              </a:rPr>
              <a:t> </a:t>
            </a:r>
          </a:p>
          <a:p>
            <a:pPr marL="457200" indent="-457200">
              <a:buFont typeface="+mj-lt"/>
              <a:buAutoNum type="arabicPeriod" startAt="3"/>
            </a:pPr>
            <a:r>
              <a:rPr lang="hr-HR" sz="2400" dirty="0" err="1" smtClean="0">
                <a:latin typeface="Times New Roman" panose="02020603050405020304" pitchFamily="18" charset="0"/>
                <a:cs typeface="Times New Roman" panose="02020603050405020304" pitchFamily="18" charset="0"/>
              </a:rPr>
              <a:t>Earn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Bitcoin</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from</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interest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payments</a:t>
            </a:r>
            <a:endParaRPr lang="hr-HR"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hr-HR" sz="2400" dirty="0" smtClean="0">
                <a:latin typeface="Times New Roman" panose="02020603050405020304" pitchFamily="18" charset="0"/>
                <a:cs typeface="Times New Roman" panose="02020603050405020304" pitchFamily="18" charset="0"/>
              </a:rPr>
              <a:t>V</a:t>
            </a:r>
            <a:r>
              <a:rPr lang="en-US" sz="2400" dirty="0" err="1" smtClean="0">
                <a:latin typeface="Times New Roman" panose="02020603050405020304" pitchFamily="18" charset="0"/>
                <a:cs typeface="Times New Roman" panose="02020603050405020304" pitchFamily="18" charset="0"/>
              </a:rPr>
              <a:t>arious</a:t>
            </a:r>
            <a:r>
              <a:rPr lang="en-US" sz="2400" dirty="0" smtClean="0">
                <a:latin typeface="Times New Roman" panose="02020603050405020304" pitchFamily="18" charset="0"/>
                <a:cs typeface="Times New Roman" panose="02020603050405020304" pitchFamily="18" charset="0"/>
              </a:rPr>
              <a:t> ways</a:t>
            </a:r>
            <a:r>
              <a:rPr lang="hr-HR"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donations, gambling</a:t>
            </a:r>
            <a:r>
              <a:rPr lang="en-US" sz="2400" dirty="0" smtClean="0">
                <a:latin typeface="Times New Roman" panose="02020603050405020304" pitchFamily="18" charset="0"/>
                <a:cs typeface="Times New Roman" panose="02020603050405020304" pitchFamily="18" charset="0"/>
              </a:rPr>
              <a:t>,</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getting</a:t>
            </a:r>
            <a:r>
              <a:rPr lang="hr-HR" sz="2400" dirty="0" smtClean="0">
                <a:latin typeface="Times New Roman" panose="02020603050405020304" pitchFamily="18" charset="0"/>
                <a:cs typeface="Times New Roman" panose="02020603050405020304" pitchFamily="18" charset="0"/>
              </a:rPr>
              <a:t> </a:t>
            </a:r>
            <a:r>
              <a:rPr lang="hr-HR" sz="2400" dirty="0" err="1" smtClean="0">
                <a:latin typeface="Times New Roman" panose="02020603050405020304" pitchFamily="18" charset="0"/>
                <a:cs typeface="Times New Roman" panose="02020603050405020304" pitchFamily="18" charset="0"/>
              </a:rPr>
              <a:t>tipped</a:t>
            </a:r>
            <a:r>
              <a:rPr lang="hr-HR"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completing tasks on websites</a:t>
            </a:r>
            <a:r>
              <a:rPr lang="en-US" sz="2400" dirty="0" smtClean="0">
                <a:latin typeface="Times New Roman" panose="02020603050405020304" pitchFamily="18" charset="0"/>
                <a:cs typeface="Times New Roman" panose="02020603050405020304" pitchFamily="18" charset="0"/>
              </a:rPr>
              <a:t>...</a:t>
            </a:r>
            <a:r>
              <a:rPr lang="hr-HR"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hr-HR"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Faculty of Law, University of Rijeka</a:t>
            </a:r>
            <a:endParaRPr lang="hr-HR" dirty="0"/>
          </a:p>
        </p:txBody>
      </p:sp>
      <p:sp>
        <p:nvSpPr>
          <p:cNvPr id="5" name="Slide Number Placeholder 4"/>
          <p:cNvSpPr>
            <a:spLocks noGrp="1"/>
          </p:cNvSpPr>
          <p:nvPr>
            <p:ph type="sldNum" sz="quarter" idx="12"/>
          </p:nvPr>
        </p:nvSpPr>
        <p:spPr/>
        <p:txBody>
          <a:bodyPr/>
          <a:lstStyle/>
          <a:p>
            <a:fld id="{5E64A769-BC8D-419E-8CE7-7D37458A25DB}" type="slidenum">
              <a:rPr lang="hr-HR" smtClean="0"/>
              <a:pPr/>
              <a:t>9</a:t>
            </a:fld>
            <a:endParaRPr lang="hr-HR"/>
          </a:p>
        </p:txBody>
      </p:sp>
    </p:spTree>
    <p:extLst>
      <p:ext uri="{BB962C8B-B14F-4D97-AF65-F5344CB8AC3E}">
        <p14:creationId xmlns:p14="http://schemas.microsoft.com/office/powerpoint/2010/main" xmlns="" val="58848633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8398</TotalTime>
  <Words>2782</Words>
  <Application>Microsoft Office PowerPoint</Application>
  <PresentationFormat>Custom</PresentationFormat>
  <Paragraphs>402</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To BIT or not to BID? (Theoretical and practical analysis of virtual currencies in case of Bitcoin)</vt:lpstr>
      <vt:lpstr>What is Bitcoin? (Introduction)</vt:lpstr>
      <vt:lpstr>What is it based on? (coindesk.com)</vt:lpstr>
      <vt:lpstr>It’s decentralized</vt:lpstr>
      <vt:lpstr>Slide 5</vt:lpstr>
      <vt:lpstr>Slide 6</vt:lpstr>
      <vt:lpstr>How are Bitcoins created - Mining process</vt:lpstr>
      <vt:lpstr>Total bitcoin unit supply over time (Projection)</vt:lpstr>
      <vt:lpstr>How can one obtain Bitcoins?</vt:lpstr>
      <vt:lpstr>Slide 10</vt:lpstr>
      <vt:lpstr>Slide 11</vt:lpstr>
      <vt:lpstr>Theoretical and tehnical problems which goes against favour of bitcoin usage:</vt:lpstr>
      <vt:lpstr>Illegal activities, speculations and nature of bitcoin currency </vt:lpstr>
      <vt:lpstr>Brief history of bitcoin commodity Source: selected data available at historyofbitcoin.org</vt:lpstr>
      <vt:lpstr>Slide 15</vt:lpstr>
      <vt:lpstr>Slide 16</vt:lpstr>
      <vt:lpstr>Conventional money theory  (simplified)</vt:lpstr>
      <vt:lpstr>Money circulation</vt:lpstr>
      <vt:lpstr>Slide 19</vt:lpstr>
      <vt:lpstr>Slide 20</vt:lpstr>
      <vt:lpstr>USD/Bitcoin Weighted Price  (Volatility analysis)</vt:lpstr>
      <vt:lpstr>Volatility dilemma </vt:lpstr>
      <vt:lpstr>Volatility dilemma solution </vt:lpstr>
      <vt:lpstr>Other dilemmas</vt:lpstr>
      <vt:lpstr>Regulation and taxation issue   Commodity? Currency? Private money? Property? Security? </vt:lpstr>
      <vt:lpstr>Which institution can regulate virtual currencies?</vt:lpstr>
      <vt:lpstr>Which institution can regulate virtual currencies?</vt:lpstr>
      <vt:lpstr>Legality of Bitcoin by country </vt:lpstr>
      <vt:lpstr>Slide 29</vt:lpstr>
      <vt:lpstr>Does statement that bitcoin is independent and decentralized currency holds water?</vt:lpstr>
      <vt:lpstr>Mining problems</vt:lpstr>
      <vt:lpstr>Skepticism towards implementation of new theologies in finance sphere</vt:lpstr>
      <vt:lpstr>    Conclusion</vt:lpstr>
    </vt:vector>
  </TitlesOfParts>
  <Company>PFR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Rubinić</dc:creator>
  <cp:lastModifiedBy>Microsoft</cp:lastModifiedBy>
  <cp:revision>196</cp:revision>
  <dcterms:created xsi:type="dcterms:W3CDTF">2014-09-18T16:38:38Z</dcterms:created>
  <dcterms:modified xsi:type="dcterms:W3CDTF">2018-05-02T08:31:44Z</dcterms:modified>
</cp:coreProperties>
</file>