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56" r:id="rId2"/>
    <p:sldId id="260" r:id="rId3"/>
    <p:sldId id="263" r:id="rId4"/>
    <p:sldId id="258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94" r:id="rId21"/>
    <p:sldId id="276" r:id="rId22"/>
    <p:sldId id="277" r:id="rId23"/>
    <p:sldId id="279" r:id="rId24"/>
    <p:sldId id="281" r:id="rId25"/>
    <p:sldId id="295" r:id="rId26"/>
    <p:sldId id="278" r:id="rId27"/>
    <p:sldId id="288" r:id="rId28"/>
    <p:sldId id="289" r:id="rId29"/>
    <p:sldId id="292" r:id="rId30"/>
    <p:sldId id="293" r:id="rId31"/>
    <p:sldId id="283" r:id="rId32"/>
    <p:sldId id="282" r:id="rId33"/>
    <p:sldId id="285" r:id="rId34"/>
    <p:sldId id="287" r:id="rId35"/>
    <p:sldId id="296" r:id="rId36"/>
    <p:sldId id="297" r:id="rId37"/>
    <p:sldId id="284" r:id="rId38"/>
    <p:sldId id="290" r:id="rId39"/>
    <p:sldId id="291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66" d="100"/>
          <a:sy n="66" d="100"/>
        </p:scale>
        <p:origin x="-147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BF704-1233-4500-9DDF-22DAB1AEE2A1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AB1F-5696-45A7-AAF2-72E200B1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9AB1F-5696-45A7-AAF2-72E200B1BE2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AB7672-0E18-4C96-B5C5-DCEF1DF1290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49ECFB-A6B8-4A10-A65C-797A5C8C2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liub/FBS/opinion-lexicon-English.ra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oauth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SentimentAnalysis-and-OpinionMining.pdf" TargetMode="External"/><Relationship Id="rId2" Type="http://schemas.openxmlformats.org/officeDocument/2006/relationships/hyperlink" Target="http://www.ijritcc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38100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Srishti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Chaubey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Level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Sentiment of the whole document is classified based on the overall sentiment.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assumes that there is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single object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single opinion holder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00"/>
            <a:ext cx="7772400" cy="136207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 Level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667000"/>
            <a:ext cx="8534400" cy="22860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need to classify text according to the following at sentence level: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IN" dirty="0" smtClean="0">
                <a:solidFill>
                  <a:srgbClr val="002060"/>
                </a:solidFill>
              </a:rPr>
              <a:t>Subjective: e.g., </a:t>
            </a:r>
            <a:r>
              <a:rPr lang="en-IN" i="1" dirty="0" smtClean="0">
                <a:solidFill>
                  <a:srgbClr val="002060"/>
                </a:solidFill>
              </a:rPr>
              <a:t>It is such a nice phone. 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IN" dirty="0" smtClean="0">
                <a:solidFill>
                  <a:srgbClr val="002060"/>
                </a:solidFill>
              </a:rPr>
              <a:t>Objective: e.g., </a:t>
            </a:r>
            <a:r>
              <a:rPr lang="en-IN" i="1" dirty="0" smtClean="0">
                <a:solidFill>
                  <a:srgbClr val="002060"/>
                </a:solidFill>
              </a:rPr>
              <a:t>I bought an </a:t>
            </a:r>
            <a:r>
              <a:rPr lang="en-IN" i="1" dirty="0" err="1" smtClean="0">
                <a:solidFill>
                  <a:srgbClr val="002060"/>
                </a:solidFill>
              </a:rPr>
              <a:t>iPhone</a:t>
            </a:r>
            <a:r>
              <a:rPr lang="en-IN" i="1" dirty="0" smtClean="0">
                <a:solidFill>
                  <a:srgbClr val="002060"/>
                </a:solidFill>
              </a:rPr>
              <a:t> a few days ago.</a:t>
            </a:r>
          </a:p>
          <a:p>
            <a:pPr algn="just">
              <a:buFont typeface="Arial" pitchFamily="34" charset="0"/>
              <a:buChar char="•"/>
            </a:pPr>
            <a:endParaRPr lang="en-IN" i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609600"/>
            <a:ext cx="7772400" cy="6858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Aspect Level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7772400" cy="4457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Document Level and Sentence Level could not provide enough  information about what people like/dislike.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judges sentiment based on various features in the document.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called as the study of all the available quintuples.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1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Aspect Level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838200" y="1447800"/>
            <a:ext cx="4114800" cy="6096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ntity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ategorization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1295400" y="2209800"/>
            <a:ext cx="4191000" cy="6096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Aspect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ategorization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1981200" y="2971800"/>
            <a:ext cx="4267200" cy="6096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Opinion Holder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ategorization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2590800" y="3733800"/>
            <a:ext cx="4267200" cy="60960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Standardization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3276600" y="4572000"/>
            <a:ext cx="4267200" cy="609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Aspect Sentiment Classification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3962400" y="5334000"/>
            <a:ext cx="4267200" cy="609600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Quintuple Generation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Involved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547938"/>
            <a:ext cx="7888287" cy="2024062"/>
          </a:xfrm>
        </p:spPr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Supervised Learning Approach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Semi-Supervised Learning 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Unsupervised Learning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6962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simple classification method based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rule.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works on a simple representation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091" y="3235036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 of words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9624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γ ( doc ) = C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9485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the document could be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review/ movie review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1600200" cy="1600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79075" y="200891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81400" y="914400"/>
          <a:ext cx="2667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Loved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Great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Laughed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410200" y="46482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59391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Positive Class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0200" y="58629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Class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400800" y="685800"/>
            <a:ext cx="914400" cy="2514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5200" y="1371600"/>
            <a:ext cx="1524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24200" y="4191000"/>
            <a:ext cx="32004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3200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24200" y="4724400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900535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 given document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a given class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c, we have: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429000"/>
            <a:ext cx="3581400" cy="5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c|d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----------------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200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d|c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P(c)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439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P(d)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44958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c|d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Probability of a class given a particular document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0247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d|c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Probability of a document given a particular class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1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map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97673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c|d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 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282660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d|c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) P(c)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3212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 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276600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P(d)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2129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2967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38817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381720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d|c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P(c)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4202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 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5269469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d|c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- Likelihood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066800" y="5710535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P(c) – Prior Probability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807803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here ;</a:t>
            </a:r>
          </a:p>
          <a:p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Multinomial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Assumption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514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Assumption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Assume that the position of the features doesn’t matter.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Conditional Assumption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Assume that the above defined probabilities are independent of the given class 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 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|c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267981"/>
            <a:ext cx="876300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 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|c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P(x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|c)· P(x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|c) ·P(x</a:t>
            </a:r>
            <a:r>
              <a:rPr lang="en-US" sz="28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|c) · … · P(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|c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Sentiment Analysis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Classification of Sentiment Analysis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Involved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Past Work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Languages  Preferred 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algn="just">
              <a:buFont typeface="Arial" pitchFamily="34" charset="0"/>
              <a:buChar char="•"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Learning Approach for MNB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Vocabulary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from the training set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C do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all docs with class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8194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  |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/ |total no. of documents|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429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P (w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terms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a single document that contains all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each word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vocabulary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no. of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occurences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w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P(w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+ 1) / (n + V)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71600" y="2590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752600" y="3048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47800" y="4038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447800" y="4800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09800" y="5105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371600"/>
            <a:ext cx="7288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32004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Source: Manning et al, 2008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44469" y="4070865"/>
            <a:ext cx="614213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P̂( c )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P̂(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w|c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)= (count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w,c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)+1)/ (count(c) + |V|)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6096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Priors: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P(c) = 3/4 and P(j) = 1/4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Conditional Probabilities :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P(Chinese | c) = (5+1)/ (8+6) = 3/7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P(Tokyo | c) = (0+1)/ (8+6) =1/14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P(Japan | c) = (0+1)/(8+6) =1/14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P(Chinese | j) = (1+1)/ (3+6) = 2/9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P(Tokyo | j) = (1+1)/(3+6) =2/9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P(Japan | j) = (1+1) / (3+ 6) =2/9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648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Choosing a Class: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7867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=1/4 * (2/9) 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2/9*  2/9 ≈ 0.00001</a:t>
            </a:r>
            <a:endParaRPr lang="en-US" sz="24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c|d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3/4 * (3/7) 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1/14 *  1/14 ≈ 0.00003</a:t>
            </a:r>
            <a:endParaRPr lang="en-US" sz="24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Semi-Supervised Learning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called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Sentiment Lexicon based 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Makes use of dictionary available as a public domain.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Examples of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 sentiment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are beautiful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wonderful, and amazing.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sentiment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bad, awful, and poor.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791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https://www.cs.uic.edu/~liub/FBS/opinion-lexicon-English.rar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257800"/>
            <a:ext cx="536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Bing Liu’s page on opinion mining :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858951"/>
            <a:ext cx="5791200" cy="510778"/>
          </a:xfrm>
          <a:prstGeom prst="round2Diag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Few labeled set of data (seed words)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662536"/>
            <a:ext cx="57912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Expand seed set to conjoined adjectives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3500736"/>
            <a:ext cx="57912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Classifier assigns the polarity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4258270"/>
            <a:ext cx="57912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 the similar group of words/phrases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100935"/>
            <a:ext cx="57912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Outputs the Polarity Lexicon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19600" y="243393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19593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403413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5800" y="479613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381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atzivassiloglou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ckeown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1997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812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peaceful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004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7432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magical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88620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welcoming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35814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ugly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89560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fair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2057400"/>
            <a:ext cx="1981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unimpressive</a:t>
            </a:r>
          </a:p>
        </p:txBody>
      </p:sp>
      <p:sp>
        <p:nvSpPr>
          <p:cNvPr id="10" name="Oval 9"/>
          <p:cNvSpPr/>
          <p:nvPr/>
        </p:nvSpPr>
        <p:spPr>
          <a:xfrm rot="5994289">
            <a:off x="-207067" y="1863665"/>
            <a:ext cx="4307831" cy="32004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7233686">
            <a:off x="5157246" y="1668316"/>
            <a:ext cx="4419600" cy="3205741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5715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5715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Unsupervised Learning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a Tagger to extract opinion in the form of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 adjectives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adverbs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both;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commonly POS tagger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extracted phrase needs to be assigned some semantic orientation.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Finally on the basis of some aggregated scheme, the ‘positive’ and ‘negative’ classes are defined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Doesn’t require any training 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Turney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8952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Turney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,2002)</a:t>
            </a:r>
            <a:endParaRPr lang="en-US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393656"/>
            <a:ext cx="74676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Extract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phrasal lexicon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reviews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Obtain their individual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polarity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all the rating and then decide on the polarity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Extracting and Identifying the tag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57400"/>
          <a:ext cx="7162800" cy="4148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643467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First word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Second word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Third word</a:t>
                      </a: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JJ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NN or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Anything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RB, RBR or RBS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JJ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Not NN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nor NNS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JJ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JJ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Not NN nor NNS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NN or NNS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JJ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Not NN nor NNS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RB,RBR,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 RBS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VB,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VBD, VBN, or VBG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anything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Assumption for testing polarity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text co-occurs more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“excellent”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text co-occurs more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“poor”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11973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 of co-</a:t>
            </a:r>
            <a:r>
              <a:rPr lang="en-US" sz="24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occurence</a:t>
            </a:r>
            <a:endParaRPr lang="en-US" sz="24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480060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PMI = log2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6437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P(word1, word2)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487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5029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P(word1). P(word2)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5886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Point wise Mutual Information- how much two word co-occur than they were independent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5943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Revolutionary Changes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Content Consumers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Content Sharers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Before Web 2.0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Few content creators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Many Content Consumers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Slow Connections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value was based on only consuming the content.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After the evolution of Web 2.0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Content Facilitators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Fast Connections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value is now based on user created data.</a:t>
            </a: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5715000"/>
            <a:ext cx="7239000" cy="4770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More Users, More Content</a:t>
            </a:r>
            <a:endParaRPr lang="en-US" sz="25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646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Estimate P(word1) to be HITS (word1)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Estimate P(word1, word 2) to be HITS(word1 NEAR word2)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Polarity = PMI(phrase, “excellent”) – PMI (phrase, “poor”)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962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HITS(phrase NEAR excellent) HITS(“poor”)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191001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=--------------------------------------------------------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4415135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HITS(phrase NEAR poor) HITS(“excellent”)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Preferred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Why R?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209800"/>
            <a:ext cx="73532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 data from Twitter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particular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event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Statistical analysis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widely used among statisticians and data miners for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statistical software and data analysis.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981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 API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Twitter applications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2"/>
              </a:rPr>
              <a:t>OAuth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Therefore by providing the link of our twitter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(https://apps.twitter.com/)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certain important authentication keys, we are able to fetch data through twitter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focuses on relevance and not completeness.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Streaming API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is done by the Streaming API, with a bit difference that it streams data (tweets) on a daily basis.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focuses 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Completeness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4600" y="274638"/>
            <a:ext cx="3886200" cy="11731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Twitter 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14642" t="7292" r="15081" b="6250"/>
          <a:stretch>
            <a:fillRect/>
          </a:stretch>
        </p:blipFill>
        <p:spPr bwMode="auto">
          <a:xfrm>
            <a:off x="228600" y="152400"/>
            <a:ext cx="8686800" cy="616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 the Tweets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Cleaning Data is as follows: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50292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Removal of the #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Removal of Quotes “”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Removal of @ or USERNAME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Removal of 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Removal of URL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105401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will proceed to test tweets for its polarity using the Machine Learning and Semi Supervised Learning Approach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44143" b="7292"/>
          <a:stretch>
            <a:fillRect/>
          </a:stretch>
        </p:blipFill>
        <p:spPr bwMode="auto">
          <a:xfrm>
            <a:off x="838200" y="218413"/>
            <a:ext cx="6934199" cy="647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888" b="7576"/>
          <a:stretch>
            <a:fillRect/>
          </a:stretch>
        </p:blipFill>
        <p:spPr bwMode="auto">
          <a:xfrm>
            <a:off x="228600" y="990600"/>
            <a:ext cx="86868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1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Tweets are restricted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Dealing with slangs, symbols, misspelled 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annotated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Sarcasm handling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Fake or Spam Opinions/Reviews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1"/>
            <a:ext cx="8763000" cy="563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1. 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.-P., Chen, H., Chen, G. 2012. “Business intelligence and analytics: Research directions”. ACM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Trans.Manage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 Inf. Syst. 3, 4, Article 17 (January 2013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lvl="0" indent="-4572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Jinjian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Zhai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Nicholas Cohen,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Anand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Atreya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2011. CS224N Final Project: “Sentiment analysis of news articles for financial signal prediction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3. Erik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Cambria,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Björn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Schuller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Yunqing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Xia, Catherine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Havasi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“New avenues in opinion mining and sentiment analysis”, 2013;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sentic.net</a:t>
            </a: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4. 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Gebremeskel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,“A Sentiment Analysis of Twitter Posts about News”,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Thesis, University of Malta, 2011.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763000" cy="41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5. D.M. Sharma, M.M.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Baig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“Sentiment Analysis on Social Networking: A Literature Review”; IJRITCC,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http://www.ijritcc.org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2015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6. V.K. Singh, R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Piryani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, P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Walia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“Computing Sentiment Polarity of Texts at Document and Aspect Levels”; ECTI Transactions On Computer And Information Technology Vol.8, No.1 May 2014.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7. Bing Liu., “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  <a:hlinkClick r:id="rId3"/>
              </a:rPr>
              <a:t>Sentiment Analysis and Opinion Mining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”, Morgan &amp; Claypool Publishers, May 2012.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4800" y="1379547"/>
            <a:ext cx="853439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Sentiment v/s Opinion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Opinion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There could be opinion without sentiments</a:t>
            </a:r>
          </a:p>
          <a:p>
            <a:pPr algn="just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Sun rises in the east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(We can’t predict whether it’s good or bad).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Sentiments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They always have an emotion attached with them </a:t>
            </a:r>
          </a:p>
          <a:p>
            <a:pPr algn="just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feeling blessed.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819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Sentiment analysis, also called </a:t>
            </a:r>
            <a:r>
              <a:rPr lang="en-I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opinion mining, is the field of study that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analyzes people’s opinions, sentiments, evaluations, appraisals, attitudes,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emotions towards entities such as products, services, organizations, individuals, issues, events, topics, and their attributes.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Bing Liu. Sentiment Analysis and Opinion Mining, Morgan &amp; Claypool Publishers, May 2012.</a:t>
            </a: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85" t="10417" r="33821" b="6250"/>
          <a:stretch>
            <a:fillRect/>
          </a:stretch>
        </p:blipFill>
        <p:spPr bwMode="auto">
          <a:xfrm>
            <a:off x="381000" y="228600"/>
            <a:ext cx="8534400" cy="609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7526" t="15115" r="29136" b="37500"/>
          <a:stretch>
            <a:fillRect/>
          </a:stretch>
        </p:blipFill>
        <p:spPr bwMode="auto">
          <a:xfrm>
            <a:off x="685800" y="1353065"/>
            <a:ext cx="7467599" cy="4590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depicting Sentiment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 – A Highly Challenging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547938"/>
            <a:ext cx="7888288" cy="2938462"/>
          </a:xfrm>
        </p:spPr>
        <p:txBody>
          <a:bodyPr anchor="ctr"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Before 2000 there was little research in this area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It is a problem which involves the study of Data mining,       Information Retrieval and NLP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Computer Science to Management Sciences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52500"/>
            <a:ext cx="8458199" cy="136207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Levels of Sentiment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1600200" y="2971800"/>
            <a:ext cx="3581400" cy="762000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 Level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2362200" y="3954192"/>
            <a:ext cx="3581400" cy="76200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Sentence Level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352800" y="4953000"/>
            <a:ext cx="3581400" cy="762000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Aspect Level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3360</TotalTime>
  <Words>1617</Words>
  <Application>Microsoft Office PowerPoint</Application>
  <PresentationFormat>On-screen Show (4:3)</PresentationFormat>
  <Paragraphs>258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SENTIMENT ANALYSIS</vt:lpstr>
      <vt:lpstr>Outline</vt:lpstr>
      <vt:lpstr>Revolutionary Changes</vt:lpstr>
      <vt:lpstr>Sentiment v/s Opinion</vt:lpstr>
      <vt:lpstr>Sentiment Analysis</vt:lpstr>
      <vt:lpstr>Slide 6</vt:lpstr>
      <vt:lpstr>Tweet depicting Sentiment</vt:lpstr>
      <vt:lpstr>SA – A Highly Challenging Problem</vt:lpstr>
      <vt:lpstr>Different Levels of Sentiment Analysis</vt:lpstr>
      <vt:lpstr>Document Level</vt:lpstr>
      <vt:lpstr>Sentence Level</vt:lpstr>
      <vt:lpstr>Slide 12</vt:lpstr>
      <vt:lpstr>Aspect Level</vt:lpstr>
      <vt:lpstr>Methods Involved</vt:lpstr>
      <vt:lpstr>Naïve Bayes Algorithm</vt:lpstr>
      <vt:lpstr>Slide 16</vt:lpstr>
      <vt:lpstr>Baye’s Rule</vt:lpstr>
      <vt:lpstr>Naïve Bayes Classifier</vt:lpstr>
      <vt:lpstr>Multinomial Bayes Assumption</vt:lpstr>
      <vt:lpstr>The Learning Approach for MNB</vt:lpstr>
      <vt:lpstr>Naïve Bayes Example</vt:lpstr>
      <vt:lpstr>Slide 22</vt:lpstr>
      <vt:lpstr>Semi-Supervised Learning Approach</vt:lpstr>
      <vt:lpstr>Slide 24</vt:lpstr>
      <vt:lpstr>Slide 25</vt:lpstr>
      <vt:lpstr>Unsupervised Learning Approach</vt:lpstr>
      <vt:lpstr>Turney Algorithm </vt:lpstr>
      <vt:lpstr>Extracting and Identifying the tag</vt:lpstr>
      <vt:lpstr>Assumption for testing polarity</vt:lpstr>
      <vt:lpstr>Slide 30</vt:lpstr>
      <vt:lpstr>Language Preferred </vt:lpstr>
      <vt:lpstr>Twitter API</vt:lpstr>
      <vt:lpstr>Slide 33</vt:lpstr>
      <vt:lpstr>Preprocessing the Tweets</vt:lpstr>
      <vt:lpstr>Slide 35</vt:lpstr>
      <vt:lpstr>Slide 36</vt:lpstr>
      <vt:lpstr>Challenges</vt:lpstr>
      <vt:lpstr>References</vt:lpstr>
      <vt:lpstr>Slide 39</vt:lpstr>
      <vt:lpstr>Slide 40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182</cp:revision>
  <dcterms:created xsi:type="dcterms:W3CDTF">2016-01-14T18:45:03Z</dcterms:created>
  <dcterms:modified xsi:type="dcterms:W3CDTF">2018-02-09T06:33:46Z</dcterms:modified>
</cp:coreProperties>
</file>