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5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7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32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dt"/>
          </p:nvPr>
        </p:nvSpPr>
        <p:spPr>
          <a:xfrm>
            <a:off x="4279320" y="0"/>
            <a:ext cx="328032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83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32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84" name="PlaceHolder 5"/>
          <p:cNvSpPr>
            <a:spLocks noGrp="1"/>
          </p:cNvSpPr>
          <p:nvPr>
            <p:ph type="sldNum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3FFED328-9F99-485F-9540-3BD006B99767}" type="slidenum">
              <a:rPr lang="en-IN" sz="1400">
                <a:latin typeface="Times New Roman"/>
              </a:rPr>
              <a:pPr algn="r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685800" y="4343400"/>
            <a:ext cx="5483880" cy="41122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685800" y="4343400"/>
            <a:ext cx="5483880" cy="41122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685800" y="4343400"/>
            <a:ext cx="5483880" cy="41122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685800" y="4343400"/>
            <a:ext cx="5483880" cy="41122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685800" y="4343400"/>
            <a:ext cx="5483880" cy="41122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685800" y="4343400"/>
            <a:ext cx="5483880" cy="41122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685800" y="4343400"/>
            <a:ext cx="5483880" cy="41122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5800" y="4343400"/>
            <a:ext cx="5483880" cy="41122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685800" y="4343400"/>
            <a:ext cx="5483880" cy="41122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685800" y="4343400"/>
            <a:ext cx="5483880" cy="41122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685800" y="4343400"/>
            <a:ext cx="5483880" cy="41122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685800" y="4343400"/>
            <a:ext cx="5483880" cy="41122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685800" y="4343400"/>
            <a:ext cx="5483880" cy="41122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685800" y="4343400"/>
            <a:ext cx="5483880" cy="41122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685800" y="4343400"/>
            <a:ext cx="5483880" cy="41122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685800" y="4343400"/>
            <a:ext cx="5483880" cy="41122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685800" y="4343400"/>
            <a:ext cx="5483880" cy="41122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685800" y="4343400"/>
            <a:ext cx="5483880" cy="41122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685800" y="4343400"/>
            <a:ext cx="5483880" cy="41122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685800" y="4343400"/>
            <a:ext cx="5483880" cy="41122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685800" y="4343400"/>
            <a:ext cx="5483880" cy="41122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685800" y="4343400"/>
            <a:ext cx="5483880" cy="41122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685800" y="4343400"/>
            <a:ext cx="5483880" cy="41122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685800" y="4343400"/>
            <a:ext cx="5483880" cy="41122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685800" y="4343400"/>
            <a:ext cx="5483880" cy="41122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685800" y="4343400"/>
            <a:ext cx="5483880" cy="41122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685800" y="4343400"/>
            <a:ext cx="5483880" cy="41122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685800" y="4343400"/>
            <a:ext cx="5483880" cy="41122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685800" y="4343400"/>
            <a:ext cx="5483880" cy="41122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685800" y="4343400"/>
            <a:ext cx="5483880" cy="41122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685800" y="4343400"/>
            <a:ext cx="5483880" cy="41122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685800" y="4343400"/>
            <a:ext cx="5483880" cy="41122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685800" y="4343400"/>
            <a:ext cx="5483880" cy="41122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5800" y="4343400"/>
            <a:ext cx="5483880" cy="41122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685800" y="4343400"/>
            <a:ext cx="5483880" cy="41122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685800" y="4343400"/>
            <a:ext cx="5483880" cy="41122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685800" y="4343400"/>
            <a:ext cx="5483880" cy="41122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685800" y="4343400"/>
            <a:ext cx="5483880" cy="41122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685800" y="4343400"/>
            <a:ext cx="5483880" cy="41122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685800" y="4343400"/>
            <a:ext cx="5483880" cy="41122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685800" y="4343400"/>
            <a:ext cx="5483880" cy="41122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8" name="Picture 77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79" name="Picture 78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304920" y="228600"/>
            <a:ext cx="8531640" cy="45468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CCCCFF"/>
              </a:gs>
            </a:gsLst>
            <a:path path="rect"/>
          </a:gradFill>
          <a:ln>
            <a:noFill/>
          </a:ln>
        </p:spPr>
        <p:txBody>
          <a:bodyPr wrap="none" lIns="90000" tIns="46800" rIns="90000" bIns="46800" anchor="ctr" anchorCtr="1"/>
          <a:lstStyle/>
          <a:p>
            <a:pPr>
              <a:lnSpc>
                <a:spcPct val="100000"/>
              </a:lnSpc>
            </a:pPr>
            <a:r>
              <a:rPr lang="en-IN" sz="2400" b="1">
                <a:solidFill>
                  <a:srgbClr val="2929A3"/>
                </a:solidFill>
                <a:latin typeface="Arial"/>
                <a:ea typeface="굴림"/>
              </a:rPr>
              <a:t>Introduction to Unix System Programming</a:t>
            </a:r>
            <a:endParaRPr/>
          </a:p>
        </p:txBody>
      </p:sp>
      <p:sp>
        <p:nvSpPr>
          <p:cNvPr id="6" name="CustomShape 2"/>
          <p:cNvSpPr/>
          <p:nvPr/>
        </p:nvSpPr>
        <p:spPr>
          <a:xfrm>
            <a:off x="228600" y="6477120"/>
            <a:ext cx="8607960" cy="73440"/>
          </a:xfrm>
          <a:prstGeom prst="rect">
            <a:avLst/>
          </a:prstGeom>
          <a:solidFill>
            <a:srgbClr val="CCCCFF"/>
          </a:solidFill>
          <a:ln>
            <a:noFill/>
          </a:ln>
        </p:spPr>
      </p:sp>
      <p:pic>
        <p:nvPicPr>
          <p:cNvPr id="2" name="Picture 1"/>
          <p:cNvPicPr/>
          <p:nvPr/>
        </p:nvPicPr>
        <p:blipFill>
          <a:blip r:embed="rId14"/>
          <a:stretch>
            <a:fillRect/>
          </a:stretch>
        </p:blipFill>
        <p:spPr>
          <a:xfrm>
            <a:off x="7961400" y="228600"/>
            <a:ext cx="886320" cy="451440"/>
          </a:xfrm>
          <a:prstGeom prst="rect">
            <a:avLst/>
          </a:prstGeom>
          <a:ln>
            <a:noFill/>
          </a:ln>
        </p:spPr>
      </p:pic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304920" y="228600"/>
            <a:ext cx="8531640" cy="45468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CCCCFF"/>
              </a:gs>
            </a:gsLst>
            <a:path path="rect"/>
          </a:gradFill>
          <a:ln>
            <a:noFill/>
          </a:ln>
        </p:spPr>
        <p:txBody>
          <a:bodyPr wrap="none" lIns="90000" tIns="46800" rIns="90000" bIns="46800" anchor="ctr" anchorCtr="1"/>
          <a:lstStyle/>
          <a:p>
            <a:pPr>
              <a:lnSpc>
                <a:spcPct val="100000"/>
              </a:lnSpc>
            </a:pPr>
            <a:r>
              <a:rPr lang="en-IN" sz="2400" b="1">
                <a:solidFill>
                  <a:srgbClr val="2929A3"/>
                </a:solidFill>
                <a:latin typeface="Arial"/>
                <a:ea typeface="굴림"/>
              </a:rPr>
              <a:t>Introduction to Unix System Programming</a:t>
            </a:r>
            <a:endParaRPr/>
          </a:p>
        </p:txBody>
      </p:sp>
      <p:sp>
        <p:nvSpPr>
          <p:cNvPr id="40" name="CustomShape 2"/>
          <p:cNvSpPr/>
          <p:nvPr/>
        </p:nvSpPr>
        <p:spPr>
          <a:xfrm>
            <a:off x="228600" y="6477120"/>
            <a:ext cx="8607960" cy="73440"/>
          </a:xfrm>
          <a:prstGeom prst="rect">
            <a:avLst/>
          </a:prstGeom>
          <a:solidFill>
            <a:srgbClr val="CCCCFF"/>
          </a:solidFill>
          <a:ln>
            <a:noFill/>
          </a:ln>
        </p:spPr>
      </p:sp>
      <p:pic>
        <p:nvPicPr>
          <p:cNvPr id="41" name="Picture 40"/>
          <p:cNvPicPr/>
          <p:nvPr/>
        </p:nvPicPr>
        <p:blipFill>
          <a:blip r:embed="rId14"/>
          <a:stretch>
            <a:fillRect/>
          </a:stretch>
        </p:blipFill>
        <p:spPr>
          <a:xfrm>
            <a:off x="7961400" y="228600"/>
            <a:ext cx="886320" cy="451440"/>
          </a:xfrm>
          <a:prstGeom prst="rect">
            <a:avLst/>
          </a:prstGeom>
          <a:ln>
            <a:noFill/>
          </a:ln>
        </p:spPr>
      </p:pic>
      <p:pic>
        <p:nvPicPr>
          <p:cNvPr id="42" name="Picture 41"/>
          <p:cNvPicPr/>
          <p:nvPr/>
        </p:nvPicPr>
        <p:blipFill>
          <a:blip r:embed="rId15"/>
          <a:stretch>
            <a:fillRect/>
          </a:stretch>
        </p:blipFill>
        <p:spPr>
          <a:xfrm>
            <a:off x="2079360" y="1604160"/>
            <a:ext cx="4982040" cy="3974760"/>
          </a:xfrm>
          <a:prstGeom prst="rect">
            <a:avLst/>
          </a:prstGeom>
          <a:ln>
            <a:noFill/>
          </a:ln>
        </p:spPr>
      </p:pic>
      <p:pic>
        <p:nvPicPr>
          <p:cNvPr id="43" name="Picture 42"/>
          <p:cNvPicPr/>
          <p:nvPr/>
        </p:nvPicPr>
        <p:blipFill>
          <a:blip r:embed="rId15"/>
          <a:stretch>
            <a:fillRect/>
          </a:stretch>
        </p:blipFill>
        <p:spPr>
          <a:xfrm>
            <a:off x="2079360" y="1604160"/>
            <a:ext cx="4982040" cy="3974760"/>
          </a:xfrm>
          <a:prstGeom prst="rect">
            <a:avLst/>
          </a:prstGeom>
          <a:ln>
            <a:noFill/>
          </a:ln>
        </p:spPr>
      </p:pic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304920" y="838080"/>
            <a:ext cx="8552520" cy="46936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Symbol"/>
                <a:ea typeface="Symbol"/>
              </a:rPr>
              <a:t>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</a:t>
            </a:r>
            <a:r>
              <a:rPr lang="en-IN" sz="2000" b="1">
                <a:solidFill>
                  <a:srgbClr val="3366FF"/>
                </a:solidFill>
                <a:latin typeface="Verdana"/>
                <a:ea typeface="굴림"/>
              </a:rPr>
              <a:t>A FILE MANAGEMENT Primer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 b="1">
                <a:solidFill>
                  <a:srgbClr val="3366FF"/>
                </a:solidFill>
                <a:latin typeface="Verdana"/>
                <a:ea typeface="굴림"/>
              </a:rPr>
              <a:t>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- File-management system calls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 allow you </a:t>
            </a:r>
            <a:r>
              <a:rPr lang="en-IN" sz="2000" u="sng">
                <a:solidFill>
                  <a:srgbClr val="3366FF"/>
                </a:solidFill>
                <a:latin typeface="Verdana"/>
                <a:ea typeface="굴림"/>
              </a:rPr>
              <a:t>to manipulate the full collection of regular,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</a:t>
            </a:r>
            <a:r>
              <a:rPr lang="en-IN" sz="2000" u="sng">
                <a:solidFill>
                  <a:srgbClr val="3366FF"/>
                </a:solidFill>
                <a:latin typeface="Verdana"/>
                <a:ea typeface="굴림"/>
              </a:rPr>
              <a:t>directory,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   </a:t>
            </a:r>
            <a:r>
              <a:rPr lang="en-IN" sz="2000" u="sng">
                <a:solidFill>
                  <a:srgbClr val="3366FF"/>
                </a:solidFill>
                <a:latin typeface="Verdana"/>
                <a:ea typeface="굴림"/>
              </a:rPr>
              <a:t>and special files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,  including: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</a:t>
            </a:r>
            <a:r>
              <a:rPr lang="en-IN" sz="2000">
                <a:solidFill>
                  <a:srgbClr val="3366FF"/>
                </a:solidFill>
                <a:latin typeface="Webdings"/>
                <a:ea typeface="Webdings"/>
              </a:rPr>
              <a:t>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disk-based files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</a:t>
            </a:r>
            <a:r>
              <a:rPr lang="en-IN" sz="2000">
                <a:solidFill>
                  <a:srgbClr val="3366FF"/>
                </a:solidFill>
                <a:latin typeface="Webdings"/>
                <a:ea typeface="Webdings"/>
              </a:rPr>
              <a:t>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terminals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</a:t>
            </a:r>
            <a:r>
              <a:rPr lang="en-IN" sz="2000">
                <a:solidFill>
                  <a:srgbClr val="3366FF"/>
                </a:solidFill>
                <a:latin typeface="Webdings"/>
                <a:ea typeface="Webdings"/>
              </a:rPr>
              <a:t>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printers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</a:t>
            </a:r>
            <a:r>
              <a:rPr lang="en-IN" sz="2000">
                <a:solidFill>
                  <a:srgbClr val="3366FF"/>
                </a:solidFill>
                <a:latin typeface="Webdings"/>
                <a:ea typeface="Webdings"/>
              </a:rPr>
              <a:t>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interprocess communication facilities, such as pipes and sockets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- </a:t>
            </a:r>
            <a:r>
              <a:rPr lang="en-IN" sz="2000" u="sng">
                <a:solidFill>
                  <a:srgbClr val="3366FF"/>
                </a:solidFill>
                <a:latin typeface="Verdana"/>
                <a:ea typeface="굴림"/>
              </a:rPr>
              <a:t>open()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is initially used </a:t>
            </a:r>
            <a:r>
              <a:rPr lang="en-IN" sz="2000" u="sng">
                <a:solidFill>
                  <a:srgbClr val="3366FF"/>
                </a:solidFill>
                <a:latin typeface="Verdana"/>
                <a:ea typeface="굴림"/>
              </a:rPr>
              <a:t>to access or create a file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If system call succeeds,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it returns </a:t>
            </a:r>
            <a:r>
              <a:rPr lang="en-IN" sz="2000" u="sng">
                <a:solidFill>
                  <a:srgbClr val="3366FF"/>
                </a:solidFill>
                <a:latin typeface="Verdana"/>
                <a:ea typeface="굴림"/>
              </a:rPr>
              <a:t>a small integer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called </a:t>
            </a:r>
            <a:r>
              <a:rPr lang="en-IN" sz="2000" i="1" u="sng">
                <a:solidFill>
                  <a:srgbClr val="3366FF"/>
                </a:solidFill>
                <a:latin typeface="Verdana"/>
                <a:ea typeface="굴림"/>
              </a:rPr>
              <a:t>a file descriptor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that is used in subsequent I/O operations on that file.    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304920" y="838080"/>
            <a:ext cx="8552520" cy="14630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IN">
                <a:latin typeface="Verdana"/>
                <a:ea typeface="굴림"/>
              </a:rPr>
              <a:t>    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latin typeface="Verdana"/>
                <a:ea typeface="굴림"/>
              </a:rPr>
              <a:t> - To open an existing file, specify the mode flags only.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latin typeface="Verdana"/>
                <a:ea typeface="굴림"/>
              </a:rPr>
              <a:t>    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latin typeface="Verdana"/>
                <a:ea typeface="굴림"/>
              </a:rPr>
              <a:t>        fd = open( fileName, O_RDONLY );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latin typeface="Verdana"/>
                <a:ea typeface="굴림"/>
              </a:rPr>
              <a:t>        if ( fd== -1 ) fatalError();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304920" y="838080"/>
            <a:ext cx="8552520" cy="53035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IN">
                <a:latin typeface="Verdana"/>
                <a:ea typeface="굴림"/>
              </a:rPr>
              <a:t> - </a:t>
            </a:r>
            <a:r>
              <a:rPr lang="en-IN" b="1">
                <a:latin typeface="Verdana"/>
                <a:ea typeface="굴림"/>
              </a:rPr>
              <a:t>Reading From a File : read()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>
                <a:latin typeface="Verdana"/>
                <a:ea typeface="굴림"/>
              </a:rPr>
              <a:t>   To read bytes from a file, it uses the “read()” system call,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>
                <a:latin typeface="Verdana"/>
                <a:ea typeface="굴림"/>
              </a:rPr>
              <a:t>     System Call: ssize_t  read( int </a:t>
            </a:r>
            <a:r>
              <a:rPr lang="en-IN" i="1">
                <a:solidFill>
                  <a:srgbClr val="3366FF"/>
                </a:solidFill>
                <a:latin typeface="Verdana"/>
                <a:ea typeface="굴림"/>
              </a:rPr>
              <a:t>fd</a:t>
            </a: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, void* </a:t>
            </a:r>
            <a:r>
              <a:rPr lang="en-IN" i="1">
                <a:solidFill>
                  <a:srgbClr val="3366FF"/>
                </a:solidFill>
                <a:latin typeface="Verdana"/>
                <a:ea typeface="굴림"/>
              </a:rPr>
              <a:t>buf</a:t>
            </a: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, size_t  </a:t>
            </a:r>
            <a:r>
              <a:rPr lang="en-IN" i="1">
                <a:solidFill>
                  <a:srgbClr val="3366FF"/>
                </a:solidFill>
                <a:latin typeface="Verdana"/>
                <a:ea typeface="굴림"/>
              </a:rPr>
              <a:t>count</a:t>
            </a: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)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    “read()” copies </a:t>
            </a:r>
            <a:r>
              <a:rPr lang="en-IN" i="1">
                <a:solidFill>
                  <a:srgbClr val="3366FF"/>
                </a:solidFill>
                <a:latin typeface="Verdana"/>
                <a:ea typeface="굴림"/>
              </a:rPr>
              <a:t>count</a:t>
            </a: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bytes from the file referenced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                                     by the file descriptor fd into the buffer </a:t>
            </a:r>
            <a:r>
              <a:rPr lang="en-IN" i="1">
                <a:solidFill>
                  <a:srgbClr val="3366FF"/>
                </a:solidFill>
                <a:latin typeface="Verdana"/>
                <a:ea typeface="굴림"/>
              </a:rPr>
              <a:t>buf</a:t>
            </a: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 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- if we read one character of input at a time,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  </a:t>
            </a:r>
            <a:r>
              <a:rPr lang="en-IN">
                <a:solidFill>
                  <a:srgbClr val="3366FF"/>
                </a:solidFill>
                <a:latin typeface="Wingdings"/>
                <a:ea typeface="Wingdings"/>
              </a:rPr>
              <a:t></a:t>
            </a: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a large number of system calls,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       thus slowing down the execution of our program considerably.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 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  </a:t>
            </a:r>
            <a:r>
              <a:rPr lang="en-IN">
                <a:solidFill>
                  <a:srgbClr val="3366FF"/>
                </a:solidFill>
                <a:latin typeface="Wingdings"/>
                <a:ea typeface="Wingdings"/>
              </a:rPr>
              <a:t></a:t>
            </a: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to read up to “BUFFER_SIZE” characters at a time.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           charsRead = read( fd, buffer, BUFFER_SIZE );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           if ( charsRead == 0 ) break;  /* EOF */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           if ( charsRead == -1 ) fatalError();  /* Error */ </a:t>
            </a:r>
            <a:endParaRPr/>
          </a:p>
        </p:txBody>
      </p:sp>
      <p:sp>
        <p:nvSpPr>
          <p:cNvPr id="118" name="CustomShape 2"/>
          <p:cNvSpPr/>
          <p:nvPr/>
        </p:nvSpPr>
        <p:spPr>
          <a:xfrm>
            <a:off x="533520" y="1828800"/>
            <a:ext cx="8074440" cy="152136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304920" y="838080"/>
            <a:ext cx="8552520" cy="44805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IN">
                <a:latin typeface="Verdana"/>
                <a:ea typeface="굴림"/>
              </a:rPr>
              <a:t> - </a:t>
            </a:r>
            <a:r>
              <a:rPr lang="en-IN" b="1">
                <a:latin typeface="Verdana"/>
                <a:ea typeface="굴림"/>
              </a:rPr>
              <a:t>Writing to a File: write()</a:t>
            </a:r>
            <a:r>
              <a:rPr lang="en-IN">
                <a:latin typeface="Verdana"/>
                <a:ea typeface="굴림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>
                <a:latin typeface="Verdana"/>
                <a:ea typeface="굴림"/>
              </a:rPr>
              <a:t>     To write bytes to a file, it uses the </a:t>
            </a: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“write()” system call,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      which works as follows: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   System Call: ssize_t  write( int fd, void* buf, size_t count)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   “write()” copies </a:t>
            </a:r>
            <a:r>
              <a:rPr lang="en-IN" i="1">
                <a:solidFill>
                  <a:srgbClr val="3366FF"/>
                </a:solidFill>
                <a:latin typeface="Verdana"/>
                <a:ea typeface="굴림"/>
              </a:rPr>
              <a:t>count </a:t>
            </a: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bytes from a buffer </a:t>
            </a:r>
            <a:r>
              <a:rPr lang="en-IN" i="1">
                <a:solidFill>
                  <a:srgbClr val="3366FF"/>
                </a:solidFill>
                <a:latin typeface="Verdana"/>
                <a:ea typeface="굴림"/>
              </a:rPr>
              <a:t>buf</a:t>
            </a: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to the file referenced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   by the file descriptor </a:t>
            </a:r>
            <a:r>
              <a:rPr lang="en-IN" i="1">
                <a:solidFill>
                  <a:srgbClr val="3366FF"/>
                </a:solidFill>
                <a:latin typeface="Verdana"/>
                <a:ea typeface="굴림"/>
              </a:rPr>
              <a:t>fd</a:t>
            </a: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   If the O_APPEND flag was set for fd, the file position is set to the end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    of the file before each “write”.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   If successful, “write()” returns the number of bytes that were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    written; otherwise, it returns a value of -1. </a:t>
            </a:r>
            <a:endParaRPr/>
          </a:p>
        </p:txBody>
      </p:sp>
      <p:sp>
        <p:nvSpPr>
          <p:cNvPr id="120" name="CustomShape 2"/>
          <p:cNvSpPr/>
          <p:nvPr/>
        </p:nvSpPr>
        <p:spPr>
          <a:xfrm>
            <a:off x="533520" y="2362320"/>
            <a:ext cx="8074440" cy="136908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304920" y="838080"/>
            <a:ext cx="8552520" cy="47548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IN">
                <a:latin typeface="Verdana"/>
                <a:ea typeface="굴림"/>
              </a:rPr>
              <a:t> - </a:t>
            </a:r>
            <a:r>
              <a:rPr lang="en-IN" b="1">
                <a:latin typeface="Verdana"/>
                <a:ea typeface="굴림"/>
              </a:rPr>
              <a:t>Moving in a File : lseek()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latin typeface="Verdana"/>
                <a:ea typeface="굴림"/>
              </a:rPr>
              <a:t>  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latin typeface="Verdana"/>
                <a:ea typeface="굴림"/>
              </a:rPr>
              <a:t>   System Call:  off_t   lseek( int </a:t>
            </a:r>
            <a:r>
              <a:rPr lang="en-IN" i="1">
                <a:solidFill>
                  <a:srgbClr val="3366FF"/>
                </a:solidFill>
                <a:latin typeface="Verdana"/>
                <a:ea typeface="굴림"/>
              </a:rPr>
              <a:t>fd</a:t>
            </a: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, off_t  </a:t>
            </a:r>
            <a:r>
              <a:rPr lang="en-IN" i="1">
                <a:solidFill>
                  <a:srgbClr val="3366FF"/>
                </a:solidFill>
                <a:latin typeface="Verdana"/>
                <a:ea typeface="굴림"/>
              </a:rPr>
              <a:t>offset</a:t>
            </a: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, int </a:t>
            </a:r>
            <a:r>
              <a:rPr lang="en-IN" i="1">
                <a:solidFill>
                  <a:srgbClr val="3366FF"/>
                </a:solidFill>
                <a:latin typeface="Verdana"/>
                <a:ea typeface="굴림"/>
              </a:rPr>
              <a:t>mode</a:t>
            </a: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)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  “lseek()” allows you to change </a:t>
            </a:r>
            <a:r>
              <a:rPr lang="en-IN" u="sng">
                <a:solidFill>
                  <a:srgbClr val="3366FF"/>
                </a:solidFill>
                <a:latin typeface="Verdana"/>
                <a:ea typeface="굴림"/>
              </a:rPr>
              <a:t>a descriptor’s current file position</a:t>
            </a: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  fd      : the file descriptor,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  offset : a long integer,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  mode : how offset should be interpreted.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- The three possible values of mode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      VALUE                 MEANING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      SEEK_SET           offset is relative to the start of the file.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      SEEK_CUR          offset is relative to the current file position.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      SEEK_END          offset is relative to the end of the file. </a:t>
            </a:r>
            <a:endParaRPr/>
          </a:p>
        </p:txBody>
      </p:sp>
      <p:sp>
        <p:nvSpPr>
          <p:cNvPr id="122" name="Line 2"/>
          <p:cNvSpPr/>
          <p:nvPr/>
        </p:nvSpPr>
        <p:spPr>
          <a:xfrm>
            <a:off x="685800" y="4495680"/>
            <a:ext cx="7696080" cy="180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123" name="Line 3"/>
          <p:cNvSpPr/>
          <p:nvPr/>
        </p:nvSpPr>
        <p:spPr>
          <a:xfrm>
            <a:off x="685800" y="5715000"/>
            <a:ext cx="7696080" cy="144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124" name="Line 4"/>
          <p:cNvSpPr/>
          <p:nvPr/>
        </p:nvSpPr>
        <p:spPr>
          <a:xfrm>
            <a:off x="685800" y="4038480"/>
            <a:ext cx="7696080" cy="180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125" name="CustomShape 5"/>
          <p:cNvSpPr/>
          <p:nvPr/>
        </p:nvSpPr>
        <p:spPr>
          <a:xfrm>
            <a:off x="533520" y="1295280"/>
            <a:ext cx="7998480" cy="213120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304920" y="838080"/>
            <a:ext cx="8552520" cy="55778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IN" b="1">
                <a:latin typeface="Verdana"/>
                <a:ea typeface="굴림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latin typeface="Verdana"/>
                <a:ea typeface="굴림"/>
              </a:rPr>
              <a:t> $ </a:t>
            </a:r>
            <a:r>
              <a:rPr lang="en-IN">
                <a:solidFill>
                  <a:srgbClr val="FF0066"/>
                </a:solidFill>
                <a:latin typeface="Verdana"/>
                <a:ea typeface="굴림"/>
              </a:rPr>
              <a:t>cat sparse.c                   </a:t>
            </a: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---&gt; list the test file.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#include &lt;fcntl.h&gt;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#include &lt;stdio.h&gt;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#include &lt;stdlib.h&gt;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/*************************************************/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main()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{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   int i, fd;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   /* Creates a sparse file */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   fd = open(“sparse.txt”, O_CREAT | O_RDWR, 0600 );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   write( fd, “space”, 6); 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   close(fd);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   /* Create a normal file */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   fd = open(“normal.txt”, O_CREAT | O_RDWR, 0600 );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   write( fd, “normal”, 6 );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   for ( i=1; i&lt;=60000; i++ )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      write( fd, “/0”, 1 );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304920" y="838080"/>
            <a:ext cx="8552520" cy="33832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IN">
                <a:latin typeface="Verdana"/>
                <a:ea typeface="굴림"/>
              </a:rPr>
              <a:t>     write( fd, “file”, 4 );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latin typeface="Verdana"/>
                <a:ea typeface="굴림"/>
              </a:rPr>
              <a:t>     close(fd);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latin typeface="Verdana"/>
                <a:ea typeface="굴림"/>
              </a:rPr>
              <a:t>  }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343080" y="990720"/>
            <a:ext cx="8296200" cy="4511160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/>
          <a:lstStyle/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Symbol"/>
                <a:ea typeface="Symbol"/>
              </a:rPr>
              <a:t>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</a:t>
            </a:r>
            <a:r>
              <a:rPr lang="en-IN" sz="2000" b="1">
                <a:solidFill>
                  <a:srgbClr val="3366FF"/>
                </a:solidFill>
                <a:latin typeface="Verdana"/>
                <a:ea typeface="굴림"/>
              </a:rPr>
              <a:t>Closing a File: “close()”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- uses the “close()” system call to free the file descriptor of the input.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System Call : int close(int fd)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“close()” frees the file descriptor fd.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If fd is the last file descriptor associated with a particular open file,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the kernel resources associated with the file are deallocated.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If successful, “close()” returns a value of 0;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otherwise, it returns a value of -1.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    close(fd);   /* Close input file */ </a:t>
            </a:r>
            <a:endParaRPr/>
          </a:p>
        </p:txBody>
      </p:sp>
      <p:sp>
        <p:nvSpPr>
          <p:cNvPr id="129" name="CustomShape 2"/>
          <p:cNvSpPr/>
          <p:nvPr/>
        </p:nvSpPr>
        <p:spPr>
          <a:xfrm>
            <a:off x="609480" y="2057400"/>
            <a:ext cx="8074800" cy="281700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304920" y="838080"/>
            <a:ext cx="8693640" cy="45111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Symbol"/>
                <a:ea typeface="Symbol"/>
              </a:rPr>
              <a:t>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</a:t>
            </a:r>
            <a:r>
              <a:rPr lang="en-IN" sz="2000" b="1">
                <a:solidFill>
                  <a:srgbClr val="3366FF"/>
                </a:solidFill>
                <a:latin typeface="Verdana"/>
                <a:ea typeface="굴림"/>
              </a:rPr>
              <a:t>Inodes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- UNIX uses a structure called an inode,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which stands for “index node”, to store information about each file.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- contains the locations of its disk blocks.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- holds other information associated with a file,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such as its permission flags, owner, group, and last modification time.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- a structure of fixed size containing pointers to disk blocks and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additional indirect pointers( for large files ).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- allocated a unique inode number, every file has exactly one inode.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- stored in a special area at the start of the disk called the inode list.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288000" y="838080"/>
            <a:ext cx="8710560" cy="59288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Symbol"/>
                <a:ea typeface="Symbol"/>
              </a:rPr>
              <a:t>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</a:t>
            </a:r>
            <a:r>
              <a:rPr lang="en-IN" sz="2000" b="1">
                <a:solidFill>
                  <a:srgbClr val="3366FF"/>
                </a:solidFill>
                <a:latin typeface="Verdana"/>
                <a:ea typeface="굴림"/>
              </a:rPr>
              <a:t>Duplicating a File Descriptor: dup() and dup2()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- “dup()”, “dup2()”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to duplicate file descriptors, and they work like this: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 System call: int dup( int </a:t>
            </a:r>
            <a:r>
              <a:rPr lang="en-IN" sz="2000" i="1">
                <a:solidFill>
                  <a:srgbClr val="3366FF"/>
                </a:solidFill>
                <a:latin typeface="Verdana"/>
                <a:ea typeface="굴림"/>
              </a:rPr>
              <a:t>oldFd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)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                    int dup2( int </a:t>
            </a:r>
            <a:r>
              <a:rPr lang="en-IN" sz="2000" i="1">
                <a:solidFill>
                  <a:srgbClr val="3366FF"/>
                </a:solidFill>
                <a:latin typeface="Verdana"/>
                <a:ea typeface="굴림"/>
              </a:rPr>
              <a:t>oldFd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, int </a:t>
            </a:r>
            <a:r>
              <a:rPr lang="en-IN" sz="2000" i="1">
                <a:solidFill>
                  <a:srgbClr val="3366FF"/>
                </a:solidFill>
                <a:latin typeface="Verdana"/>
                <a:ea typeface="굴림"/>
              </a:rPr>
              <a:t>newFd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)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“dup()” finds the smallest free file-descriptor entry and points          it to the same file to which</a:t>
            </a:r>
            <a:r>
              <a:rPr lang="en-IN" sz="2000" i="1">
                <a:solidFill>
                  <a:srgbClr val="3366FF"/>
                </a:solidFill>
                <a:latin typeface="Verdana"/>
                <a:ea typeface="굴림"/>
              </a:rPr>
              <a:t> oldFd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points.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“dup2()” closes </a:t>
            </a:r>
            <a:r>
              <a:rPr lang="en-IN" sz="2000" i="1">
                <a:solidFill>
                  <a:srgbClr val="3366FF"/>
                </a:solidFill>
                <a:latin typeface="Verdana"/>
                <a:ea typeface="굴림"/>
              </a:rPr>
              <a:t>newFd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if it’s currently active and then points            it to the same file to which </a:t>
            </a:r>
            <a:r>
              <a:rPr lang="en-IN" sz="2000" i="1">
                <a:solidFill>
                  <a:srgbClr val="3366FF"/>
                </a:solidFill>
                <a:latin typeface="Verdana"/>
                <a:ea typeface="굴림"/>
              </a:rPr>
              <a:t>oldFd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points.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	  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the original and copied file descriptors share the same file   pointer and access mode.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return the index of the new file descriptor if successful and a value of  -1 otherwise.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304920" y="838080"/>
            <a:ext cx="8693640" cy="45111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Symbol"/>
                <a:ea typeface="Symbol"/>
              </a:rPr>
              <a:t>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</a:t>
            </a:r>
            <a:r>
              <a:rPr lang="en-IN" sz="2000" b="1">
                <a:solidFill>
                  <a:srgbClr val="3366FF"/>
                </a:solidFill>
                <a:latin typeface="Verdana"/>
                <a:ea typeface="굴림"/>
              </a:rPr>
              <a:t>Duplicating a File Descriptor: dup() and dup2()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	I created a file called “test.txt” and wrote to it via four 			different file descriptors: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	The first file descriptor was the original descriptor.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The second descriptor was a copy of the first, allocated in slot 4.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	The third descriptor was a copy of the first, allocated in slot 0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	( the standard input channel ), which was freed by the    		“close(0)” statement.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	The fourth descriptor was a copy of the third descriptor,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	copied over the existing descriptor in slot 2 (the standard error 	channel ).        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304920" y="838080"/>
            <a:ext cx="8552520" cy="46630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b="1">
                <a:latin typeface="Verdana"/>
                <a:ea typeface="굴림"/>
              </a:rPr>
              <a:t>  </a:t>
            </a:r>
            <a:r>
              <a:rPr lang="en-IN">
                <a:latin typeface="Verdana"/>
                <a:ea typeface="굴림"/>
              </a:rPr>
              <a:t>- A typical sequence of events: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>
                <a:latin typeface="Verdana"/>
                <a:ea typeface="굴림"/>
              </a:rPr>
              <a:t>    int  fd;  /*  File descriptor */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latin typeface="Verdana"/>
                <a:ea typeface="굴림"/>
              </a:rPr>
              <a:t>     …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latin typeface="Verdana"/>
                <a:ea typeface="굴림"/>
              </a:rPr>
              <a:t>    fd = open( fileName, … );   /* Open file, return file descriptor */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latin typeface="Verdana"/>
                <a:ea typeface="굴림"/>
              </a:rPr>
              <a:t>    if ( fd==-1 )  {  /* Deal with error condition */ }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latin typeface="Verdana"/>
                <a:ea typeface="굴림"/>
              </a:rPr>
              <a:t>    …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latin typeface="Verdana"/>
                <a:ea typeface="굴림"/>
              </a:rPr>
              <a:t>    fcntl( fd, … ); /* Set some I/O flags if necessary */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latin typeface="Verdana"/>
                <a:ea typeface="굴림"/>
              </a:rPr>
              <a:t>    …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latin typeface="Verdana"/>
                <a:ea typeface="굴림"/>
              </a:rPr>
              <a:t>    read( fd, … );  /* Read from file */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latin typeface="Verdana"/>
                <a:ea typeface="굴림"/>
              </a:rPr>
              <a:t>    …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latin typeface="Verdana"/>
                <a:ea typeface="굴림"/>
              </a:rPr>
              <a:t>    write( fd, …); /* Write to file */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latin typeface="Verdana"/>
                <a:ea typeface="굴림"/>
              </a:rPr>
              <a:t>    …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latin typeface="Verdana"/>
                <a:ea typeface="굴림"/>
              </a:rPr>
              <a:t>    lseek( fd, …); /* Seek within file */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latin typeface="Verdana"/>
                <a:ea typeface="굴림"/>
              </a:rPr>
              <a:t>    …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latin typeface="Verdana"/>
                <a:ea typeface="굴림"/>
              </a:rPr>
              <a:t>    close(fd);  /* Close the file, freeing file descriptor */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304920" y="838080"/>
            <a:ext cx="8693640" cy="56084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Symbol"/>
                <a:ea typeface="Symbol"/>
              </a:rPr>
              <a:t>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</a:t>
            </a:r>
            <a:r>
              <a:rPr lang="en-IN" sz="2000" b="1">
                <a:solidFill>
                  <a:srgbClr val="3366FF"/>
                </a:solidFill>
                <a:latin typeface="Verdana"/>
                <a:ea typeface="굴림"/>
              </a:rPr>
              <a:t>Duplicating a File Descriptor: dup() and dup2()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$ cat mydup.c     ---&gt; list the file.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#include &lt;stdio.h&gt;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#include &lt;fcntl.h&gt;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main()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{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int fd1, fd2, fd3;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fd1 = open( “test.txt”, O_RDWR | O_TRUNC );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printf(“fd1 = %d”\n”, fd1 );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write( fd1, “what’s “, 6 );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fd2 = dup(fd1);  /* Make a copy of fd1 */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printf( “fd2=%d\n”, fd2);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write( fd2, “up”, 3 );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close(0);  /* Close standard input */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fd3 = dup(fd1);  /* Make another copy of fd1 */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printf(“fd3 = %d\n”, fd3);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write(0, “ doc“, 4);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dup2(3,2);  /* Duplicate channel 3 to channel 2 */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write(2, “?\n”, 2 );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}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04920" y="838080"/>
            <a:ext cx="8693640" cy="25909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Symbol"/>
                <a:ea typeface="Symbol"/>
              </a:rPr>
              <a:t>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</a:t>
            </a:r>
            <a:r>
              <a:rPr lang="en-IN" sz="2000" b="1">
                <a:solidFill>
                  <a:srgbClr val="3366FF"/>
                </a:solidFill>
                <a:latin typeface="Verdana"/>
                <a:ea typeface="굴림"/>
              </a:rPr>
              <a:t>Duplicating a File Descriptor: dup() and dup2()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$ mydup           ---&gt; run the program.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fd1 = 3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fd2 = 4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fd3 = 0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$ cat test.txt     ---&gt;  list the output file.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what’s up doc?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$ -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330120" y="990720"/>
            <a:ext cx="8630280" cy="4785480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/>
          <a:lstStyle/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Symbol"/>
                <a:ea typeface="Symbol"/>
              </a:rPr>
              <a:t>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</a:t>
            </a:r>
            <a:r>
              <a:rPr lang="en-IN" sz="2000" b="1">
                <a:solidFill>
                  <a:srgbClr val="3366FF"/>
                </a:solidFill>
                <a:latin typeface="Verdana"/>
                <a:ea typeface="굴림"/>
              </a:rPr>
              <a:t>IPC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- Interprocess Communication(IPC) is the generic term describing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 how two processes may exchange information with each other.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- In general, the two processes may be running on the same machine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 or on different machines,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although some IPC mechanisms may only support local usage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 ( e.g., signals and pipes )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344520" y="990720"/>
            <a:ext cx="8403120" cy="4785480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/>
          <a:lstStyle/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Symbol"/>
                <a:ea typeface="Symbol"/>
              </a:rPr>
              <a:t>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</a:t>
            </a:r>
            <a:r>
              <a:rPr lang="en-IN" sz="2000" b="1">
                <a:solidFill>
                  <a:srgbClr val="3366FF"/>
                </a:solidFill>
                <a:latin typeface="Verdana"/>
                <a:ea typeface="굴림"/>
              </a:rPr>
              <a:t>Pipes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- Pipes are an interprocess communication mechanism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that allow two or more processes to send information to each other.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- commonly used from within shells to connect the standard output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of one utility to the standard input of another.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- For example, here’s a simple shell command that determines how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many users there are on the system: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  $ </a:t>
            </a:r>
            <a:r>
              <a:rPr lang="en-IN" sz="2000">
                <a:solidFill>
                  <a:srgbClr val="FF0066"/>
                </a:solidFill>
                <a:latin typeface="Verdana"/>
                <a:ea typeface="굴림"/>
              </a:rPr>
              <a:t>who | wc -l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FF0066"/>
                </a:solidFill>
                <a:latin typeface="Verdana"/>
                <a:ea typeface="굴림"/>
              </a:rPr>
              <a:t>  - The who utility generates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one line of output per user.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This output is then “piped” into the wc utility, which, when invoked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  with the “-l” option, outputs the total number of lines in its input.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06360" y="990720"/>
            <a:ext cx="1243440" cy="396360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/>
          <a:lstStyle/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Symbol"/>
                <a:ea typeface="Symbol"/>
              </a:rPr>
              <a:t>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</a:t>
            </a:r>
            <a:r>
              <a:rPr lang="en-IN" sz="2000" b="1">
                <a:solidFill>
                  <a:srgbClr val="3366FF"/>
                </a:solidFill>
                <a:latin typeface="Verdana"/>
                <a:ea typeface="굴림"/>
              </a:rPr>
              <a:t>Pipes </a:t>
            </a:r>
            <a:endParaRPr/>
          </a:p>
        </p:txBody>
      </p:sp>
      <p:sp>
        <p:nvSpPr>
          <p:cNvPr id="138" name="CustomShape 2"/>
          <p:cNvSpPr/>
          <p:nvPr/>
        </p:nvSpPr>
        <p:spPr>
          <a:xfrm>
            <a:off x="3505320" y="5638680"/>
            <a:ext cx="1940040" cy="457200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/>
          <a:lstStyle/>
          <a:p>
            <a:pPr>
              <a:lnSpc>
                <a:spcPct val="100000"/>
              </a:lnSpc>
            </a:pPr>
            <a:r>
              <a:rPr lang="en-IN" sz="2400" b="1">
                <a:latin typeface="Times New Roman"/>
                <a:ea typeface="굴림"/>
              </a:rPr>
              <a:t>A simple pipe</a:t>
            </a:r>
            <a:endParaRPr/>
          </a:p>
        </p:txBody>
      </p:sp>
      <p:sp>
        <p:nvSpPr>
          <p:cNvPr id="139" name="CustomShape 3"/>
          <p:cNvSpPr/>
          <p:nvPr/>
        </p:nvSpPr>
        <p:spPr>
          <a:xfrm>
            <a:off x="1967040" y="2936880"/>
            <a:ext cx="5164560" cy="457200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/>
          <a:lstStyle/>
          <a:p>
            <a:pPr>
              <a:lnSpc>
                <a:spcPct val="100000"/>
              </a:lnSpc>
            </a:pPr>
            <a:r>
              <a:rPr lang="en-IN" sz="2400">
                <a:latin typeface="Times New Roman"/>
                <a:ea typeface="굴림"/>
              </a:rPr>
              <a:t>who                      pipe                         wc</a:t>
            </a:r>
            <a:endParaRPr/>
          </a:p>
        </p:txBody>
      </p:sp>
      <p:sp>
        <p:nvSpPr>
          <p:cNvPr id="140" name="CustomShape 4"/>
          <p:cNvSpPr/>
          <p:nvPr/>
        </p:nvSpPr>
        <p:spPr>
          <a:xfrm>
            <a:off x="1676520" y="2743200"/>
            <a:ext cx="1369080" cy="91188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</p:sp>
      <p:sp>
        <p:nvSpPr>
          <p:cNvPr id="141" name="CustomShape 5"/>
          <p:cNvSpPr/>
          <p:nvPr/>
        </p:nvSpPr>
        <p:spPr>
          <a:xfrm>
            <a:off x="6172200" y="2743200"/>
            <a:ext cx="1369080" cy="91188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</p:sp>
      <p:sp>
        <p:nvSpPr>
          <p:cNvPr id="142" name="CustomShape 6"/>
          <p:cNvSpPr/>
          <p:nvPr/>
        </p:nvSpPr>
        <p:spPr>
          <a:xfrm>
            <a:off x="3886200" y="2895480"/>
            <a:ext cx="1216800" cy="60732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</p:sp>
      <p:sp>
        <p:nvSpPr>
          <p:cNvPr id="143" name="Line 7"/>
          <p:cNvSpPr/>
          <p:nvPr/>
        </p:nvSpPr>
        <p:spPr>
          <a:xfrm>
            <a:off x="3048120" y="3200400"/>
            <a:ext cx="838080" cy="14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</p:sp>
      <p:sp>
        <p:nvSpPr>
          <p:cNvPr id="144" name="Line 8"/>
          <p:cNvSpPr/>
          <p:nvPr/>
        </p:nvSpPr>
        <p:spPr>
          <a:xfrm>
            <a:off x="5105520" y="3200400"/>
            <a:ext cx="1066680" cy="14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</p:sp>
      <p:sp>
        <p:nvSpPr>
          <p:cNvPr id="145" name="CustomShape 9"/>
          <p:cNvSpPr/>
          <p:nvPr/>
        </p:nvSpPr>
        <p:spPr>
          <a:xfrm>
            <a:off x="1676520" y="4572000"/>
            <a:ext cx="6152400" cy="457200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/>
          <a:lstStyle/>
          <a:p>
            <a:pPr>
              <a:lnSpc>
                <a:spcPct val="100000"/>
              </a:lnSpc>
            </a:pPr>
            <a:r>
              <a:rPr lang="en-IN" sz="2400" i="1">
                <a:latin typeface="Times New Roman"/>
                <a:ea typeface="굴림"/>
              </a:rPr>
              <a:t>Bytes from </a:t>
            </a:r>
            <a:r>
              <a:rPr lang="en-IN" sz="2400" i="1">
                <a:solidFill>
                  <a:srgbClr val="3366FF"/>
                </a:solidFill>
                <a:latin typeface="Times New Roman"/>
                <a:ea typeface="굴림"/>
              </a:rPr>
              <a:t>“who” flow through the pipe to “wc”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352440" y="990720"/>
            <a:ext cx="8465400" cy="4511160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/>
          <a:lstStyle/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Symbol"/>
                <a:ea typeface="Symbol"/>
              </a:rPr>
              <a:t>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</a:t>
            </a:r>
            <a:r>
              <a:rPr lang="en-IN" sz="2000" b="1">
                <a:solidFill>
                  <a:srgbClr val="3366FF"/>
                </a:solidFill>
                <a:latin typeface="Verdana"/>
                <a:ea typeface="굴림"/>
              </a:rPr>
              <a:t>Pipes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- It’s important to realize that both the writer process and the reader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 process of a pipeline execute concurrently;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- a pipe automatically buffers the output of the writer and suspends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 the writer if the pipe gets too full.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- Similarly, if a pipe empties, the reader is suspended until some more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 output becomes available.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- All versions of UNIX support unnamed pipes, which are the kind of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 pipes that shells use.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- System V also supports a more powerful kind of pipe called a</a:t>
            </a:r>
            <a:r>
              <a:rPr lang="en-IN" sz="2000" i="1">
                <a:solidFill>
                  <a:srgbClr val="3366FF"/>
                </a:solidFill>
                <a:latin typeface="Verdana"/>
                <a:ea typeface="굴림"/>
              </a:rPr>
              <a:t> named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 </a:t>
            </a:r>
            <a:r>
              <a:rPr lang="en-IN" sz="2000" i="1">
                <a:solidFill>
                  <a:srgbClr val="3366FF"/>
                </a:solidFill>
                <a:latin typeface="Verdana"/>
                <a:ea typeface="굴림"/>
              </a:rPr>
              <a:t>pipe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.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374760" y="990720"/>
            <a:ext cx="7900200" cy="3688200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/>
          <a:lstStyle/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Symbol"/>
                <a:ea typeface="Symbol"/>
              </a:rPr>
              <a:t>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</a:t>
            </a:r>
            <a:r>
              <a:rPr lang="en-IN" sz="2000" b="1">
                <a:solidFill>
                  <a:srgbClr val="3366FF"/>
                </a:solidFill>
                <a:latin typeface="Verdana"/>
                <a:ea typeface="굴림"/>
              </a:rPr>
              <a:t>Unnamed Pipes: “pipe()”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- An unnamed pipe is a unidirectional communications link that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</a:t>
            </a:r>
            <a:r>
              <a:rPr lang="en-IN" sz="2000">
                <a:solidFill>
                  <a:srgbClr val="FF0066"/>
                </a:solidFill>
                <a:latin typeface="Verdana"/>
                <a:ea typeface="굴림"/>
              </a:rPr>
              <a:t>automatically buffers its input ( the maximum size of the input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FF0066"/>
                </a:solidFill>
                <a:latin typeface="Verdana"/>
                <a:ea typeface="굴림"/>
              </a:rPr>
              <a:t>      varies with different versions of UNIX, but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is approximately 5K )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and may be created using the “pipe()” system call.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- Each end of a pipe has an associated file descriptor.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The “write” end of the pipe may be written to </a:t>
            </a:r>
            <a:r>
              <a:rPr lang="en-IN" sz="2000">
                <a:solidFill>
                  <a:srgbClr val="FF0066"/>
                </a:solidFill>
                <a:latin typeface="Verdana"/>
                <a:ea typeface="굴림"/>
              </a:rPr>
              <a:t>using “write()”,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FF0066"/>
                </a:solidFill>
                <a:latin typeface="Verdana"/>
                <a:ea typeface="굴림"/>
              </a:rPr>
              <a:t>      and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the “read” end may be read from </a:t>
            </a:r>
            <a:r>
              <a:rPr lang="en-IN" sz="2000">
                <a:solidFill>
                  <a:srgbClr val="FF0066"/>
                </a:solidFill>
                <a:latin typeface="Verdana"/>
                <a:ea typeface="굴림"/>
              </a:rPr>
              <a:t>using “read()”.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FF0066"/>
                </a:solidFill>
                <a:latin typeface="Verdana"/>
                <a:ea typeface="굴림"/>
              </a:rPr>
              <a:t>  - When a process has finished with a pipe’s file descriptor.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FF0066"/>
                </a:solidFill>
                <a:latin typeface="Verdana"/>
                <a:ea typeface="굴림"/>
              </a:rPr>
              <a:t>      it should close it using “close()”.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351000" y="990720"/>
            <a:ext cx="8431920" cy="5059800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/>
          <a:lstStyle/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Symbol"/>
                <a:ea typeface="Symbol"/>
              </a:rPr>
              <a:t>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</a:t>
            </a:r>
            <a:r>
              <a:rPr lang="en-IN" sz="2000" b="1">
                <a:solidFill>
                  <a:srgbClr val="3366FF"/>
                </a:solidFill>
                <a:latin typeface="Verdana"/>
                <a:ea typeface="굴림"/>
              </a:rPr>
              <a:t>Unnamed Pipes: “pipe()”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System Call : int </a:t>
            </a:r>
            <a:r>
              <a:rPr lang="en-IN" sz="2000" b="1">
                <a:solidFill>
                  <a:srgbClr val="3366FF"/>
                </a:solidFill>
                <a:latin typeface="Verdana"/>
                <a:ea typeface="굴림"/>
              </a:rPr>
              <a:t>pipe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( int  fd[2] 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“pipe()” creates an unnamed pipe and returns two file descriptors: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The descriptor associated with the “read” end of the pipe is stored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in fd[0],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and the descriptor associated with the “write” end of the pipe is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stored in fd[1].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</a:t>
            </a:r>
            <a:r>
              <a:rPr lang="en-IN" sz="2000">
                <a:solidFill>
                  <a:srgbClr val="3366FF"/>
                </a:solidFill>
                <a:latin typeface="Webdings"/>
                <a:ea typeface="Webdings"/>
              </a:rPr>
              <a:t>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If a process reads from a pipe whose “write” end has been closed,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 the “read()” call returns a value of zero, indicating the end of input.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</a:t>
            </a:r>
            <a:r>
              <a:rPr lang="en-IN" sz="2000">
                <a:solidFill>
                  <a:srgbClr val="3366FF"/>
                </a:solidFill>
                <a:latin typeface="Webdings"/>
                <a:ea typeface="Webdings"/>
              </a:rPr>
              <a:t>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If a process reads from an empty pipe whose “write” end is still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 open, it sleeps until some input becomes available. </a:t>
            </a:r>
            <a:endParaRPr/>
          </a:p>
        </p:txBody>
      </p:sp>
      <p:sp>
        <p:nvSpPr>
          <p:cNvPr id="149" name="CustomShape 2"/>
          <p:cNvSpPr/>
          <p:nvPr/>
        </p:nvSpPr>
        <p:spPr>
          <a:xfrm>
            <a:off x="457200" y="1676520"/>
            <a:ext cx="8379360" cy="464544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385920" y="990720"/>
            <a:ext cx="8307360" cy="4785480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/>
          <a:lstStyle/>
          <a:p>
            <a:pPr>
              <a:lnSpc>
                <a:spcPct val="100000"/>
              </a:lnSpc>
            </a:pPr>
            <a:r>
              <a:rPr lang="en-IN" sz="2000">
                <a:latin typeface="Verdana"/>
              </a:rPr>
              <a:t> Unnamed Pipes: “pipe()”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latin typeface="Verdana"/>
              </a:rPr>
              <a:t> 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latin typeface="Verdana"/>
              </a:rPr>
              <a:t>    If a process tries to read more bytes from a pipe than are present,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latin typeface="Verdana"/>
              </a:rPr>
              <a:t>        all of the current contents are returned and “read()” returns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latin typeface="Verdana"/>
              </a:rPr>
              <a:t>          the number of bytes actually read.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latin typeface="Verdana"/>
              </a:rPr>
              <a:t>		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latin typeface="Verdana"/>
              </a:rPr>
              <a:t>	If the kernel cannot allocate enough space for a new pipe,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latin typeface="Verdana"/>
              </a:rPr>
              <a:t>         “pipe()” returns a value of -1; otherwise, it returns a value of 0. </a:t>
            </a:r>
            <a:endParaRPr/>
          </a:p>
        </p:txBody>
      </p:sp>
      <p:sp>
        <p:nvSpPr>
          <p:cNvPr id="151" name="CustomShape 2"/>
          <p:cNvSpPr/>
          <p:nvPr/>
        </p:nvSpPr>
        <p:spPr>
          <a:xfrm>
            <a:off x="457200" y="1447920"/>
            <a:ext cx="8379360" cy="464544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343080" y="990720"/>
            <a:ext cx="7449480" cy="5334120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/>
          <a:lstStyle/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Symbol"/>
                <a:ea typeface="Symbol"/>
              </a:rPr>
              <a:t>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</a:t>
            </a:r>
            <a:r>
              <a:rPr lang="en-IN" sz="2000" b="1">
                <a:solidFill>
                  <a:srgbClr val="3366FF"/>
                </a:solidFill>
                <a:latin typeface="Verdana"/>
                <a:ea typeface="굴림"/>
              </a:rPr>
              <a:t>Unnamed Pipes: “pipe()”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- Assume that the following code was executed: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 int fd[2];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 pipe(fd);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the data structures shown in Figure 12.11 would be created.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fd[0]                 Write end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                                                   Pipe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fd[1]                                                               Read end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                      Figure 12.11 An unnamed pipe</a:t>
            </a:r>
            <a:endParaRPr/>
          </a:p>
        </p:txBody>
      </p:sp>
      <p:sp>
        <p:nvSpPr>
          <p:cNvPr id="153" name="CustomShape 2"/>
          <p:cNvSpPr/>
          <p:nvPr/>
        </p:nvSpPr>
        <p:spPr>
          <a:xfrm>
            <a:off x="1523880" y="3886200"/>
            <a:ext cx="988200" cy="144540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</p:sp>
      <p:sp>
        <p:nvSpPr>
          <p:cNvPr id="154" name="CustomShape 3"/>
          <p:cNvSpPr/>
          <p:nvPr/>
        </p:nvSpPr>
        <p:spPr>
          <a:xfrm>
            <a:off x="3352680" y="4343400"/>
            <a:ext cx="3883680" cy="37836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</p:sp>
      <p:sp>
        <p:nvSpPr>
          <p:cNvPr id="155" name="Line 4"/>
          <p:cNvSpPr/>
          <p:nvPr/>
        </p:nvSpPr>
        <p:spPr>
          <a:xfrm>
            <a:off x="1523880" y="4648320"/>
            <a:ext cx="990720" cy="144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156" name="Line 5"/>
          <p:cNvSpPr/>
          <p:nvPr/>
        </p:nvSpPr>
        <p:spPr>
          <a:xfrm>
            <a:off x="3886200" y="4343400"/>
            <a:ext cx="1440" cy="3808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157" name="Line 6"/>
          <p:cNvSpPr/>
          <p:nvPr/>
        </p:nvSpPr>
        <p:spPr>
          <a:xfrm>
            <a:off x="6705720" y="4343400"/>
            <a:ext cx="1440" cy="3808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158" name="Line 7"/>
          <p:cNvSpPr/>
          <p:nvPr/>
        </p:nvSpPr>
        <p:spPr>
          <a:xfrm flipV="1">
            <a:off x="1981080" y="3502080"/>
            <a:ext cx="1800" cy="76824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159" name="Line 8"/>
          <p:cNvSpPr/>
          <p:nvPr/>
        </p:nvSpPr>
        <p:spPr>
          <a:xfrm>
            <a:off x="1981080" y="3505320"/>
            <a:ext cx="4953240" cy="144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160" name="Line 9"/>
          <p:cNvSpPr/>
          <p:nvPr/>
        </p:nvSpPr>
        <p:spPr>
          <a:xfrm>
            <a:off x="6934320" y="3505320"/>
            <a:ext cx="1440" cy="83808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</p:sp>
      <p:sp>
        <p:nvSpPr>
          <p:cNvPr id="161" name="Line 10"/>
          <p:cNvSpPr/>
          <p:nvPr/>
        </p:nvSpPr>
        <p:spPr>
          <a:xfrm>
            <a:off x="1981080" y="5029200"/>
            <a:ext cx="1800" cy="6094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162" name="Line 11"/>
          <p:cNvSpPr/>
          <p:nvPr/>
        </p:nvSpPr>
        <p:spPr>
          <a:xfrm>
            <a:off x="1981080" y="5638680"/>
            <a:ext cx="1600200" cy="180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163" name="Line 12"/>
          <p:cNvSpPr/>
          <p:nvPr/>
        </p:nvSpPr>
        <p:spPr>
          <a:xfrm flipV="1">
            <a:off x="3581280" y="4721040"/>
            <a:ext cx="1800" cy="92052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</p:sp>
      <p:sp>
        <p:nvSpPr>
          <p:cNvPr id="164" name="Line 13"/>
          <p:cNvSpPr/>
          <p:nvPr/>
        </p:nvSpPr>
        <p:spPr>
          <a:xfrm>
            <a:off x="4114800" y="4495680"/>
            <a:ext cx="762120" cy="180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</p:sp>
      <p:sp>
        <p:nvSpPr>
          <p:cNvPr id="165" name="Line 14"/>
          <p:cNvSpPr/>
          <p:nvPr/>
        </p:nvSpPr>
        <p:spPr>
          <a:xfrm>
            <a:off x="5638680" y="4495680"/>
            <a:ext cx="838440" cy="180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04920" y="838080"/>
            <a:ext cx="8552520" cy="52117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b="1">
                <a:latin typeface="Verdana"/>
                <a:ea typeface="굴림"/>
              </a:rPr>
              <a:t>  </a:t>
            </a:r>
            <a:r>
              <a:rPr lang="en-IN">
                <a:latin typeface="Verdana"/>
                <a:ea typeface="굴림"/>
              </a:rPr>
              <a:t>- When a process </a:t>
            </a: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no longer needs to access an open file,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       it should close it </a:t>
            </a:r>
            <a:r>
              <a:rPr lang="en-IN" u="sng">
                <a:solidFill>
                  <a:srgbClr val="3366FF"/>
                </a:solidFill>
                <a:latin typeface="Verdana"/>
                <a:ea typeface="굴림"/>
              </a:rPr>
              <a:t>using the “close” system call</a:t>
            </a: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 - All of a process’ open files are automatically closed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       when the process terminates.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   but, it’s better programming practice to explicitly close your files.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- File descriptors are numbered sequentially, starting from zero.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   By convention,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     the first three file descriptor values have a special meaning: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                     Value                    Meaning    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                        0                  standard input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                        1                  standard output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                        2                  standard error </a:t>
            </a:r>
            <a:endParaRPr/>
          </a:p>
        </p:txBody>
      </p:sp>
      <p:sp>
        <p:nvSpPr>
          <p:cNvPr id="88" name="CustomShape 2"/>
          <p:cNvSpPr/>
          <p:nvPr/>
        </p:nvSpPr>
        <p:spPr>
          <a:xfrm>
            <a:off x="1523880" y="4572000"/>
            <a:ext cx="6017400" cy="167400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</p:sp>
      <p:sp>
        <p:nvSpPr>
          <p:cNvPr id="89" name="Line 3"/>
          <p:cNvSpPr/>
          <p:nvPr/>
        </p:nvSpPr>
        <p:spPr>
          <a:xfrm>
            <a:off x="3429000" y="4572000"/>
            <a:ext cx="1440" cy="167652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90" name="Line 4"/>
          <p:cNvSpPr/>
          <p:nvPr/>
        </p:nvSpPr>
        <p:spPr>
          <a:xfrm>
            <a:off x="1523880" y="5105520"/>
            <a:ext cx="6019920" cy="144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91" name="Line 5"/>
          <p:cNvSpPr/>
          <p:nvPr/>
        </p:nvSpPr>
        <p:spPr>
          <a:xfrm>
            <a:off x="1523880" y="5486400"/>
            <a:ext cx="6019920" cy="144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92" name="Line 6"/>
          <p:cNvSpPr/>
          <p:nvPr/>
        </p:nvSpPr>
        <p:spPr>
          <a:xfrm>
            <a:off x="1523880" y="5867280"/>
            <a:ext cx="6019920" cy="180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326880" y="990720"/>
            <a:ext cx="8552880" cy="5334120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/>
          <a:lstStyle/>
          <a:p>
            <a:pPr>
              <a:lnSpc>
                <a:spcPct val="100000"/>
              </a:lnSpc>
            </a:pPr>
            <a:r>
              <a:rPr lang="en-IN" sz="2000" dirty="0">
                <a:solidFill>
                  <a:srgbClr val="3366FF"/>
                </a:solidFill>
                <a:latin typeface="Symbol"/>
                <a:ea typeface="Symbol"/>
              </a:rPr>
              <a:t></a:t>
            </a:r>
            <a:r>
              <a:rPr lang="en-IN" sz="2000" dirty="0">
                <a:solidFill>
                  <a:srgbClr val="3366FF"/>
                </a:solidFill>
                <a:latin typeface="Verdana"/>
                <a:ea typeface="굴림"/>
              </a:rPr>
              <a:t> </a:t>
            </a:r>
            <a:r>
              <a:rPr lang="en-IN" sz="1600" b="1" dirty="0">
                <a:solidFill>
                  <a:srgbClr val="3366FF"/>
                </a:solidFill>
                <a:latin typeface="Verdana"/>
                <a:ea typeface="굴림"/>
              </a:rPr>
              <a:t>Unnamed Pipes: “pipe()”</a:t>
            </a:r>
            <a:endParaRPr sz="1600"/>
          </a:p>
          <a:p>
            <a:pPr>
              <a:lnSpc>
                <a:spcPct val="100000"/>
              </a:lnSpc>
            </a:pPr>
            <a:r>
              <a:rPr lang="en-IN" sz="1600" dirty="0">
                <a:solidFill>
                  <a:srgbClr val="3366FF"/>
                </a:solidFill>
                <a:latin typeface="Verdana"/>
                <a:ea typeface="굴림"/>
              </a:rPr>
              <a:t>  </a:t>
            </a:r>
            <a:endParaRPr sz="1600"/>
          </a:p>
          <a:p>
            <a:pPr>
              <a:lnSpc>
                <a:spcPct val="100000"/>
              </a:lnSpc>
            </a:pPr>
            <a:r>
              <a:rPr lang="en-IN" sz="1600" dirty="0">
                <a:solidFill>
                  <a:srgbClr val="3366FF"/>
                </a:solidFill>
                <a:latin typeface="Verdana"/>
                <a:ea typeface="굴림"/>
              </a:rPr>
              <a:t> - Unnamed pipes are usually used for communication between a parent</a:t>
            </a:r>
            <a:endParaRPr sz="1600"/>
          </a:p>
          <a:p>
            <a:pPr>
              <a:lnSpc>
                <a:spcPct val="100000"/>
              </a:lnSpc>
            </a:pPr>
            <a:r>
              <a:rPr lang="en-IN" sz="1600" dirty="0">
                <a:solidFill>
                  <a:srgbClr val="3366FF"/>
                </a:solidFill>
                <a:latin typeface="Verdana"/>
                <a:ea typeface="굴림"/>
              </a:rPr>
              <a:t>   process and its child, with </a:t>
            </a:r>
            <a:r>
              <a:rPr lang="en-IN" sz="1600" dirty="0">
                <a:solidFill>
                  <a:srgbClr val="FF0066"/>
                </a:solidFill>
                <a:latin typeface="Verdana"/>
                <a:ea typeface="굴림"/>
              </a:rPr>
              <a:t>one process writing and the other process  </a:t>
            </a:r>
            <a:endParaRPr sz="1600"/>
          </a:p>
          <a:p>
            <a:pPr>
              <a:lnSpc>
                <a:spcPct val="100000"/>
              </a:lnSpc>
            </a:pPr>
            <a:r>
              <a:rPr lang="en-IN" sz="1600" dirty="0">
                <a:solidFill>
                  <a:srgbClr val="FF0066"/>
                </a:solidFill>
                <a:latin typeface="Verdana"/>
                <a:ea typeface="굴림"/>
              </a:rPr>
              <a:t>   reading. </a:t>
            </a:r>
            <a:endParaRPr sz="1600"/>
          </a:p>
          <a:p>
            <a:pPr>
              <a:lnSpc>
                <a:spcPct val="100000"/>
              </a:lnSpc>
            </a:pPr>
            <a:endParaRPr sz="1600"/>
          </a:p>
          <a:p>
            <a:pPr>
              <a:lnSpc>
                <a:spcPct val="100000"/>
              </a:lnSpc>
            </a:pPr>
            <a:r>
              <a:rPr lang="en-IN" sz="1600" dirty="0">
                <a:solidFill>
                  <a:srgbClr val="FF0066"/>
                </a:solidFill>
                <a:latin typeface="Verdana"/>
                <a:ea typeface="굴림"/>
              </a:rPr>
              <a:t>   </a:t>
            </a:r>
            <a:r>
              <a:rPr lang="en-IN" sz="1600" dirty="0">
                <a:solidFill>
                  <a:srgbClr val="3366FF"/>
                </a:solidFill>
                <a:latin typeface="Verdana"/>
                <a:ea typeface="굴림"/>
              </a:rPr>
              <a:t>The typical sequence of events for such a communication is as follows:</a:t>
            </a:r>
            <a:endParaRPr sz="1600"/>
          </a:p>
          <a:p>
            <a:pPr>
              <a:lnSpc>
                <a:spcPct val="100000"/>
              </a:lnSpc>
            </a:pPr>
            <a:endParaRPr sz="1600"/>
          </a:p>
          <a:p>
            <a:pPr>
              <a:lnSpc>
                <a:spcPct val="100000"/>
              </a:lnSpc>
            </a:pPr>
            <a:r>
              <a:rPr lang="en-IN" sz="1600" dirty="0">
                <a:solidFill>
                  <a:srgbClr val="3366FF"/>
                </a:solidFill>
                <a:latin typeface="Verdana"/>
                <a:ea typeface="굴림"/>
              </a:rPr>
              <a:t>     1. The parent process creates an unnamed pipe using “pipe()”. </a:t>
            </a:r>
            <a:endParaRPr sz="1600"/>
          </a:p>
          <a:p>
            <a:pPr>
              <a:lnSpc>
                <a:spcPct val="100000"/>
              </a:lnSpc>
            </a:pPr>
            <a:endParaRPr sz="1600"/>
          </a:p>
          <a:p>
            <a:pPr>
              <a:lnSpc>
                <a:spcPct val="100000"/>
              </a:lnSpc>
            </a:pPr>
            <a:r>
              <a:rPr lang="en-IN" sz="1600" dirty="0">
                <a:solidFill>
                  <a:srgbClr val="3366FF"/>
                </a:solidFill>
                <a:latin typeface="Verdana"/>
                <a:ea typeface="굴림"/>
              </a:rPr>
              <a:t>     2. The parent process forks. </a:t>
            </a:r>
            <a:endParaRPr sz="1600"/>
          </a:p>
          <a:p>
            <a:pPr>
              <a:lnSpc>
                <a:spcPct val="100000"/>
              </a:lnSpc>
            </a:pPr>
            <a:endParaRPr sz="1600"/>
          </a:p>
          <a:p>
            <a:pPr>
              <a:lnSpc>
                <a:spcPct val="100000"/>
              </a:lnSpc>
            </a:pPr>
            <a:r>
              <a:rPr lang="en-IN" sz="1600" dirty="0">
                <a:solidFill>
                  <a:srgbClr val="3366FF"/>
                </a:solidFill>
                <a:latin typeface="Verdana"/>
                <a:ea typeface="굴림"/>
              </a:rPr>
              <a:t>     3. The writer closes its “read” end of the pipe,</a:t>
            </a:r>
            <a:endParaRPr sz="1600"/>
          </a:p>
          <a:p>
            <a:pPr>
              <a:lnSpc>
                <a:spcPct val="100000"/>
              </a:lnSpc>
            </a:pPr>
            <a:r>
              <a:rPr lang="en-IN" sz="1600" dirty="0">
                <a:solidFill>
                  <a:srgbClr val="3366FF"/>
                </a:solidFill>
                <a:latin typeface="Verdana"/>
                <a:ea typeface="굴림"/>
              </a:rPr>
              <a:t>           and the designated reader closes its “write” end of the pipe. </a:t>
            </a:r>
            <a:endParaRPr sz="1600"/>
          </a:p>
          <a:p>
            <a:pPr>
              <a:lnSpc>
                <a:spcPct val="100000"/>
              </a:lnSpc>
            </a:pPr>
            <a:endParaRPr sz="1600"/>
          </a:p>
          <a:p>
            <a:pPr>
              <a:lnSpc>
                <a:spcPct val="100000"/>
              </a:lnSpc>
            </a:pPr>
            <a:r>
              <a:rPr lang="en-IN" sz="1600" dirty="0">
                <a:solidFill>
                  <a:srgbClr val="3366FF"/>
                </a:solidFill>
                <a:latin typeface="Verdana"/>
                <a:ea typeface="굴림"/>
              </a:rPr>
              <a:t>     4. The processes communicate by using “write()” and “read()” calls.</a:t>
            </a:r>
            <a:endParaRPr sz="1600"/>
          </a:p>
          <a:p>
            <a:pPr>
              <a:lnSpc>
                <a:spcPct val="100000"/>
              </a:lnSpc>
            </a:pPr>
            <a:endParaRPr sz="1600"/>
          </a:p>
          <a:p>
            <a:pPr>
              <a:lnSpc>
                <a:spcPct val="100000"/>
              </a:lnSpc>
            </a:pPr>
            <a:r>
              <a:rPr lang="en-IN" sz="1600" dirty="0">
                <a:solidFill>
                  <a:srgbClr val="3366FF"/>
                </a:solidFill>
                <a:latin typeface="Verdana"/>
                <a:ea typeface="굴림"/>
              </a:rPr>
              <a:t>     5. Each process closes its active pipe descriptor when it’s finished </a:t>
            </a:r>
            <a:endParaRPr sz="1600"/>
          </a:p>
          <a:p>
            <a:pPr>
              <a:lnSpc>
                <a:spcPct val="100000"/>
              </a:lnSpc>
            </a:pPr>
            <a:r>
              <a:rPr lang="en-IN" sz="1600" dirty="0">
                <a:solidFill>
                  <a:srgbClr val="3366FF"/>
                </a:solidFill>
                <a:latin typeface="Verdana"/>
                <a:ea typeface="굴림"/>
              </a:rPr>
              <a:t>           with it. </a:t>
            </a:r>
            <a:endParaRPr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357120" y="990720"/>
            <a:ext cx="8194680" cy="5059800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/>
          <a:lstStyle/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Symbol"/>
                <a:ea typeface="Symbol"/>
              </a:rPr>
              <a:t>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</a:t>
            </a:r>
            <a:r>
              <a:rPr lang="en-IN" sz="2000" b="1">
                <a:solidFill>
                  <a:srgbClr val="3366FF"/>
                </a:solidFill>
                <a:latin typeface="Verdana"/>
                <a:ea typeface="굴림"/>
              </a:rPr>
              <a:t>Unnamed Pipes: “pipe()”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- Bidirectional communiation is only possible by using two pipes.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Here’s a small program that uses a pipe to allow the parent to read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a message from its child: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$ </a:t>
            </a:r>
            <a:r>
              <a:rPr lang="en-IN" sz="2000">
                <a:solidFill>
                  <a:srgbClr val="FF0066"/>
                </a:solidFill>
                <a:latin typeface="Verdana"/>
                <a:ea typeface="굴림"/>
              </a:rPr>
              <a:t>cat talk.c           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---&gt; list the program.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#include &lt;stdio.h&gt;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#define  READ    0      /* The index of the “read” end of the pipe */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#define  WRITE  1      /* The index of the “write” end of the pipe */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char*  phrase =“Stuff this in your pipe and smoke it”;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main()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{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int fd[2], bytesRead;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char message[100];   /* Parent process’ message buffer */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pipe(fd);  /* Create  an unnamed pipe */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  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304920" y="838080"/>
            <a:ext cx="8615880" cy="53341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Symbol"/>
                <a:ea typeface="Symbol"/>
              </a:rPr>
              <a:t>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</a:t>
            </a:r>
            <a:r>
              <a:rPr lang="en-IN" sz="2000" b="1">
                <a:solidFill>
                  <a:srgbClr val="3366FF"/>
                </a:solidFill>
                <a:latin typeface="Verdana"/>
                <a:ea typeface="굴림"/>
              </a:rPr>
              <a:t>Unnamed Pipes: “pipe()”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if ( fork() == 0 )  /* Child, write */        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 {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     close(fd[READ]); /* Close unused end */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     write(fd[WRITE], phrase, strlen(phrase)+1); /* Send */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     close(fd[WRITE]); /* Close used end */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  }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else      /* Parent, reader */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{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   close(fd[WRITE]);  /* Close unused end */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   bytesRead = read( fd[READ], message, 100 ); /* Receive */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   printf(“Read %d bytes: %s \n”, bytesRead, message );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   close(fd[READ]);  /* Close used end */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 }      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}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$ </a:t>
            </a:r>
            <a:r>
              <a:rPr lang="en-IN" sz="2000">
                <a:solidFill>
                  <a:srgbClr val="FF0066"/>
                </a:solidFill>
                <a:latin typeface="Verdana"/>
                <a:ea typeface="굴림"/>
              </a:rPr>
              <a:t>talk      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---&gt; run the program.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Read 37 bytes: Stuff this in your pipe and smoke it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$ _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324000" y="990720"/>
            <a:ext cx="8662320" cy="4511160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/>
          <a:lstStyle/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Symbol"/>
                <a:ea typeface="Symbol"/>
              </a:rPr>
              <a:t>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</a:t>
            </a:r>
            <a:r>
              <a:rPr lang="en-IN" sz="2000" b="1">
                <a:solidFill>
                  <a:srgbClr val="3366FF"/>
                </a:solidFill>
                <a:latin typeface="Verdana"/>
                <a:ea typeface="굴림"/>
              </a:rPr>
              <a:t>Unnamed Pipes: “pipe()”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- The child included the phrase’s NULL terminator as part of the message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so that the parent could easily display it.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- When a writer process sends more than one variable-length message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into a pipe, it must use a protocol to indicate to the reader the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location for the end of the message.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Methods for such indication include :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• sending the length of a message(in bytes) before sending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     the message itself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• ending a message with a special character such as a new line or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     a NULL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331920" y="990720"/>
            <a:ext cx="8152200" cy="5334120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/>
          <a:lstStyle/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Symbol"/>
                <a:ea typeface="Symbol"/>
              </a:rPr>
              <a:t>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</a:t>
            </a:r>
            <a:r>
              <a:rPr lang="en-IN" sz="2000" b="1">
                <a:solidFill>
                  <a:srgbClr val="3366FF"/>
                </a:solidFill>
                <a:latin typeface="Verdana"/>
                <a:ea typeface="굴림"/>
              </a:rPr>
              <a:t>Unnamed Pipes: “pipe()”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- UNIX shells use unnamed pipes to build pipelines.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connecting the standard output of the first to the standard input of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the second.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$ </a:t>
            </a:r>
            <a:r>
              <a:rPr lang="en-IN" sz="2000">
                <a:solidFill>
                  <a:srgbClr val="FF0066"/>
                </a:solidFill>
                <a:latin typeface="Verdana"/>
                <a:ea typeface="굴림"/>
              </a:rPr>
              <a:t>cat  connect.c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---&gt; list the program.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#include &lt;stdio.h&gt;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#define  READ    0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#define  WRITE   1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main( argc, argv )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int argc;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char* argv[];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{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int fd[2];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pipe(fd);   /* Create an unnamed pipe */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if ( fork()!=0 )  /* Parent, writer */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{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   close( fd[READ] );  /* Close unused end */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473040" y="990720"/>
            <a:ext cx="7994880" cy="4785480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/>
          <a:lstStyle/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Symbol"/>
                <a:ea typeface="Symbol"/>
              </a:rPr>
              <a:t>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</a:t>
            </a:r>
            <a:r>
              <a:rPr lang="en-IN" sz="2000" b="1">
                <a:solidFill>
                  <a:srgbClr val="3366FF"/>
                </a:solidFill>
                <a:latin typeface="Verdana"/>
                <a:ea typeface="굴림"/>
              </a:rPr>
              <a:t>Unnamed Pipes: “pipe()”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  dup2( fd[WRITE], 1);  /* Duplicate used end to stdout */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  close( fd[WRITE] );     /* Close original used end */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  execlp( argv[1], argvp[1], NULL );  /* Execute writer program */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  perror( “connect” );    /* Should never execute */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}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else    /* Child, reader */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{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  close( fd[WRITE] );    /* Close unused end */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  dup2( fd[READ], 0 );  /* Duplicate used end to stdin */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  close( fd[READ] );      /* Close original used end */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  execlp( argv[2], argv[2], NULL );  /* Execute reader program */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  perror( “connect” );    /* Should never execute */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}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}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452520" y="990720"/>
            <a:ext cx="6647400" cy="2316600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/>
          <a:lstStyle/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Symbol"/>
                <a:ea typeface="Symbol"/>
              </a:rPr>
              <a:t>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</a:t>
            </a:r>
            <a:r>
              <a:rPr lang="en-IN" sz="2000" b="1">
                <a:solidFill>
                  <a:srgbClr val="3366FF"/>
                </a:solidFill>
                <a:latin typeface="Verdana"/>
                <a:ea typeface="굴림"/>
              </a:rPr>
              <a:t>Unnamed Pipes: “pipe()”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$ </a:t>
            </a:r>
            <a:r>
              <a:rPr lang="en-IN" sz="2000">
                <a:solidFill>
                  <a:srgbClr val="FF0066"/>
                </a:solidFill>
                <a:latin typeface="Verdana"/>
                <a:ea typeface="굴림"/>
              </a:rPr>
              <a:t>who       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---&gt; execute “who” by itself.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gglass            ttyp0      Feb  15  18:15 (xyplex_3)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$ </a:t>
            </a:r>
            <a:r>
              <a:rPr lang="en-IN" sz="2000">
                <a:solidFill>
                  <a:srgbClr val="FF0066"/>
                </a:solidFill>
                <a:latin typeface="Verdana"/>
                <a:ea typeface="굴림"/>
              </a:rPr>
              <a:t>connect  who  wc    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---&gt; pipe “who” through “wc”.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     1         6        57        …1 line,  6 words, 57 chars.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$ _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334800" y="990720"/>
            <a:ext cx="7909200" cy="5059800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/>
          <a:lstStyle/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Symbol"/>
                <a:ea typeface="Symbol"/>
              </a:rPr>
              <a:t>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</a:t>
            </a:r>
            <a:r>
              <a:rPr lang="en-IN" sz="2000" b="1">
                <a:solidFill>
                  <a:srgbClr val="3366FF"/>
                </a:solidFill>
                <a:latin typeface="Verdana"/>
                <a:ea typeface="굴림"/>
              </a:rPr>
              <a:t>Named Pipes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- Named pipes, often referred to as FIFOs( first in, first out ),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are less restricted than unnamed pipes and offer the following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advantages: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</a:t>
            </a:r>
            <a:r>
              <a:rPr lang="en-IN" sz="2000">
                <a:solidFill>
                  <a:srgbClr val="3366FF"/>
                </a:solidFill>
                <a:latin typeface="Webdings"/>
                <a:ea typeface="Webdings"/>
              </a:rPr>
              <a:t>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They have a name that exists in the file system.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</a:t>
            </a:r>
            <a:r>
              <a:rPr lang="en-IN" sz="2000">
                <a:solidFill>
                  <a:srgbClr val="3366FF"/>
                </a:solidFill>
                <a:latin typeface="Webdings"/>
                <a:ea typeface="Webdings"/>
              </a:rPr>
              <a:t>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They may be used by unrelated processes.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</a:t>
            </a:r>
            <a:r>
              <a:rPr lang="en-IN" sz="2000">
                <a:solidFill>
                  <a:srgbClr val="3366FF"/>
                </a:solidFill>
                <a:latin typeface="Webdings"/>
                <a:ea typeface="Webdings"/>
              </a:rPr>
              <a:t>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They exist until explicitly deleted.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- Unfortunately, they are only supported by System V.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named pipes have a larger buffer capacity, typically about 40K.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- Named pipes exist as special files in the file system and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may be created in one of two ways: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</a:t>
            </a:r>
            <a:r>
              <a:rPr lang="en-IN" sz="2000">
                <a:solidFill>
                  <a:srgbClr val="3366FF"/>
                </a:solidFill>
                <a:latin typeface="Webdings"/>
                <a:ea typeface="Webdings"/>
              </a:rPr>
              <a:t>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by using the UNIX mknod utility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</a:t>
            </a:r>
            <a:r>
              <a:rPr lang="en-IN" sz="2000">
                <a:solidFill>
                  <a:srgbClr val="3366FF"/>
                </a:solidFill>
                <a:latin typeface="Webdings"/>
                <a:ea typeface="Webdings"/>
              </a:rPr>
              <a:t>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by using the “mknod()” system call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334800" y="990720"/>
            <a:ext cx="8029800" cy="4511160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/>
          <a:lstStyle/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Symbol"/>
                <a:ea typeface="Symbol"/>
              </a:rPr>
              <a:t>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</a:t>
            </a:r>
            <a:r>
              <a:rPr lang="en-IN" sz="2000" b="1">
                <a:solidFill>
                  <a:srgbClr val="3366FF"/>
                </a:solidFill>
                <a:latin typeface="Verdana"/>
                <a:ea typeface="굴림"/>
              </a:rPr>
              <a:t>Named Pipes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- To create a named pipe using “mknod()”,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specify “S_IFIFO” as the file mode.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- C code that creates a name pipe with read and write permissions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for the owner and group: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mknod("myfifo", S_IFIFO | 0644 , 0);</a:t>
            </a:r>
            <a:r>
              <a:rPr lang="en-IN" sz="2000">
                <a:solidFill>
                  <a:srgbClr val="FF0066"/>
                </a:solidFill>
                <a:latin typeface="Verdana"/>
                <a:ea typeface="굴림"/>
              </a:rPr>
              <a:t>  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/* Create a named pipe */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- Once a named pipe is opened using “open()”,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“write()” adds data at the start of the FIFO queue, and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“read()” removes data from the end of the FIFO queue.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304920" y="838080"/>
            <a:ext cx="8273160" cy="45111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Symbol"/>
                <a:ea typeface="Symbol"/>
              </a:rPr>
              <a:t>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</a:t>
            </a:r>
            <a:r>
              <a:rPr lang="en-IN" sz="2000" b="1">
                <a:solidFill>
                  <a:srgbClr val="3366FF"/>
                </a:solidFill>
                <a:latin typeface="Verdana"/>
                <a:ea typeface="굴림"/>
              </a:rPr>
              <a:t>Named Pipes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- When a process has finished using a named pipe,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 it should close it using “close()”, and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- when a named pipe is no longer needed,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 it should be removed from the file system using “unlink()”.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- Like an unnamed pipe,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 a named pipe is intended only for use as a unidirectional link.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- Writer processes should open a named pipe for writing only,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 and reader processes should open a pipe for reading only.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04920" y="1219320"/>
            <a:ext cx="8552520" cy="14630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IN" b="1">
                <a:latin typeface="Verdana"/>
                <a:ea typeface="굴림"/>
              </a:rPr>
              <a:t> </a:t>
            </a:r>
            <a:r>
              <a:rPr lang="en-IN">
                <a:latin typeface="Verdana"/>
                <a:ea typeface="굴림"/>
              </a:rPr>
              <a:t>- For Example, 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latin typeface="Verdana"/>
                <a:ea typeface="굴림"/>
              </a:rPr>
              <a:t>     the </a:t>
            </a: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“printf()” library function always sends its output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      using file descriptor 1.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    the “scanf()” always reads its input using file descriptor 0. </a:t>
            </a:r>
            <a:endParaRPr/>
          </a:p>
        </p:txBody>
      </p:sp>
      <p:sp>
        <p:nvSpPr>
          <p:cNvPr id="94" name="CustomShape 2"/>
          <p:cNvSpPr/>
          <p:nvPr/>
        </p:nvSpPr>
        <p:spPr>
          <a:xfrm>
            <a:off x="3657600" y="3962520"/>
            <a:ext cx="911880" cy="911880"/>
          </a:xfrm>
          <a:prstGeom prst="ellipse">
            <a:avLst/>
          </a:prstGeom>
          <a:solidFill>
            <a:srgbClr val="CCFFFF"/>
          </a:solidFill>
          <a:ln w="9360">
            <a:solidFill>
              <a:srgbClr val="000000"/>
            </a:solidFill>
            <a:miter/>
          </a:ln>
        </p:spPr>
      </p:sp>
      <p:sp>
        <p:nvSpPr>
          <p:cNvPr id="95" name="CustomShape 3"/>
          <p:cNvSpPr/>
          <p:nvPr/>
        </p:nvSpPr>
        <p:spPr>
          <a:xfrm>
            <a:off x="3811680" y="4189320"/>
            <a:ext cx="667440" cy="457200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/>
          <a:lstStyle/>
          <a:p>
            <a:pPr>
              <a:lnSpc>
                <a:spcPct val="100000"/>
              </a:lnSpc>
            </a:pPr>
            <a:r>
              <a:rPr lang="en-IN" sz="2400">
                <a:latin typeface="Arial"/>
                <a:ea typeface="굴림"/>
              </a:rPr>
              <a:t>File</a:t>
            </a:r>
            <a:endParaRPr/>
          </a:p>
        </p:txBody>
      </p:sp>
      <p:sp>
        <p:nvSpPr>
          <p:cNvPr id="96" name="CustomShape 4"/>
          <p:cNvSpPr/>
          <p:nvPr/>
        </p:nvSpPr>
        <p:spPr>
          <a:xfrm>
            <a:off x="1814400" y="3697200"/>
            <a:ext cx="702360" cy="457200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/>
          <a:lstStyle/>
          <a:p>
            <a:pPr>
              <a:lnSpc>
                <a:spcPct val="100000"/>
              </a:lnSpc>
            </a:pPr>
            <a:r>
              <a:rPr lang="en-IN" sz="2400">
                <a:latin typeface="Arial"/>
                <a:ea typeface="굴림"/>
              </a:rPr>
              <a:t>Fd1</a:t>
            </a:r>
            <a:endParaRPr/>
          </a:p>
        </p:txBody>
      </p:sp>
      <p:sp>
        <p:nvSpPr>
          <p:cNvPr id="97" name="CustomShape 5"/>
          <p:cNvSpPr/>
          <p:nvPr/>
        </p:nvSpPr>
        <p:spPr>
          <a:xfrm>
            <a:off x="1830240" y="4494240"/>
            <a:ext cx="702360" cy="457200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/>
          <a:lstStyle/>
          <a:p>
            <a:pPr>
              <a:lnSpc>
                <a:spcPct val="100000"/>
              </a:lnSpc>
            </a:pPr>
            <a:r>
              <a:rPr lang="en-IN" sz="2400">
                <a:latin typeface="Arial"/>
                <a:ea typeface="굴림"/>
              </a:rPr>
              <a:t>Fd2</a:t>
            </a:r>
            <a:endParaRPr/>
          </a:p>
        </p:txBody>
      </p:sp>
      <p:sp>
        <p:nvSpPr>
          <p:cNvPr id="98" name="CustomShape 6"/>
          <p:cNvSpPr/>
          <p:nvPr/>
        </p:nvSpPr>
        <p:spPr>
          <a:xfrm>
            <a:off x="1830240" y="5332320"/>
            <a:ext cx="702360" cy="457200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/>
          <a:lstStyle/>
          <a:p>
            <a:pPr>
              <a:lnSpc>
                <a:spcPct val="100000"/>
              </a:lnSpc>
            </a:pPr>
            <a:r>
              <a:rPr lang="en-IN" sz="2400">
                <a:latin typeface="Arial"/>
                <a:ea typeface="굴림"/>
              </a:rPr>
              <a:t>Fd3</a:t>
            </a:r>
            <a:endParaRPr/>
          </a:p>
        </p:txBody>
      </p:sp>
      <p:sp>
        <p:nvSpPr>
          <p:cNvPr id="99" name="CustomShape 7"/>
          <p:cNvSpPr/>
          <p:nvPr/>
        </p:nvSpPr>
        <p:spPr>
          <a:xfrm>
            <a:off x="1828800" y="3657600"/>
            <a:ext cx="683280" cy="53100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</p:sp>
      <p:sp>
        <p:nvSpPr>
          <p:cNvPr id="100" name="CustomShape 8"/>
          <p:cNvSpPr/>
          <p:nvPr/>
        </p:nvSpPr>
        <p:spPr>
          <a:xfrm>
            <a:off x="1828800" y="4419720"/>
            <a:ext cx="683280" cy="53064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</p:sp>
      <p:sp>
        <p:nvSpPr>
          <p:cNvPr id="101" name="CustomShape 9"/>
          <p:cNvSpPr/>
          <p:nvPr/>
        </p:nvSpPr>
        <p:spPr>
          <a:xfrm>
            <a:off x="1828800" y="5257800"/>
            <a:ext cx="683280" cy="53100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</p:sp>
      <p:sp>
        <p:nvSpPr>
          <p:cNvPr id="102" name="Line 10"/>
          <p:cNvSpPr/>
          <p:nvPr/>
        </p:nvSpPr>
        <p:spPr>
          <a:xfrm>
            <a:off x="2514600" y="3962520"/>
            <a:ext cx="1219320" cy="22860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</p:sp>
      <p:sp>
        <p:nvSpPr>
          <p:cNvPr id="103" name="Line 11"/>
          <p:cNvSpPr/>
          <p:nvPr/>
        </p:nvSpPr>
        <p:spPr>
          <a:xfrm flipV="1">
            <a:off x="2514600" y="4492800"/>
            <a:ext cx="1143000" cy="23472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</p:sp>
      <p:sp>
        <p:nvSpPr>
          <p:cNvPr id="104" name="Line 12"/>
          <p:cNvSpPr/>
          <p:nvPr/>
        </p:nvSpPr>
        <p:spPr>
          <a:xfrm flipV="1">
            <a:off x="2514600" y="4721400"/>
            <a:ext cx="1219320" cy="7682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</p:sp>
      <p:sp>
        <p:nvSpPr>
          <p:cNvPr id="105" name="CustomShape 13"/>
          <p:cNvSpPr/>
          <p:nvPr/>
        </p:nvSpPr>
        <p:spPr>
          <a:xfrm>
            <a:off x="3887640" y="5181480"/>
            <a:ext cx="4125240" cy="457200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/>
          <a:lstStyle/>
          <a:p>
            <a:pPr>
              <a:lnSpc>
                <a:spcPct val="100000"/>
              </a:lnSpc>
            </a:pPr>
            <a:r>
              <a:rPr lang="en-IN" sz="2400">
                <a:latin typeface="Arial"/>
                <a:ea typeface="굴림"/>
              </a:rPr>
              <a:t>Many file descriptors, one file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304920" y="838080"/>
            <a:ext cx="8273160" cy="56084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Symbol"/>
                <a:ea typeface="Symbol"/>
              </a:rPr>
              <a:t></a:t>
            </a: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</a:t>
            </a:r>
            <a:r>
              <a:rPr lang="en-IN" sz="2000" b="1">
                <a:solidFill>
                  <a:srgbClr val="3366FF"/>
                </a:solidFill>
                <a:latin typeface="Verdana"/>
                <a:ea typeface="굴림"/>
              </a:rPr>
              <a:t>Named Pipes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If a process tries to open a named pipe for reading only and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no process currently has it open for writing,  the reader will wait until a process opens it for writing, unless O_NONBLOCK or O_NDELAY is set, in which case  “open()” succeeds immediately.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  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If a process tries to open a named pipe for writing only and no process currently has it open for reading,  the writer will wait until a process opens it for reading, unless O_NONBLOCK or O_NDELAY is set, in which case  “open()” fails immediately. 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331920" y="990720"/>
            <a:ext cx="8152200" cy="5334120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/>
          <a:lstStyle/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$ gcc producer.c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#include &lt;stdio.h&gt;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#include &lt;stdlib.h&gt;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#include &lt;errno.h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#include &lt;string.h&gt;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#include &lt;fcntl.h&gt;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#include &lt;sys/types.h&gt;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#include &lt;sys/stat.h&gt;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#include &lt;unistd.h&gt;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#define FIFO_NAME "test"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int main(void)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{		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char s[300];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int num, fd;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mknod(FIFO_NAME, S_IFIFO | 0666, 0);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printf("waiting for readers...\n");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fd = open(FIFO_NAME, O_WRONLY);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421200" y="1007280"/>
            <a:ext cx="6922800" cy="31687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printf("got a reader--type some stuff\n");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while (gets(s), !feof(stdin)) {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  if ((num = write(fd, s, strlen(s))) == -1)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      perror("write");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  else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       printf("speak: wrote %d bytes\n", num);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}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return 0;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379800" y="864000"/>
            <a:ext cx="5884200" cy="54658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#include &lt;stdio.h&gt;</a:t>
            </a:r>
            <a:endParaRPr/>
          </a:p>
          <a:p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#include &lt;stdlib.h&gt;</a:t>
            </a:r>
            <a:endParaRPr/>
          </a:p>
          <a:p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#include &lt;errno.h&gt;</a:t>
            </a:r>
            <a:endParaRPr/>
          </a:p>
          <a:p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#include &lt;string.h&gt;</a:t>
            </a:r>
            <a:endParaRPr/>
          </a:p>
          <a:p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#include &lt;fcntl.h&gt;</a:t>
            </a:r>
            <a:endParaRPr/>
          </a:p>
          <a:p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#include &lt;sys/types.h&gt;</a:t>
            </a:r>
            <a:endParaRPr/>
          </a:p>
          <a:p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#include &lt;sys/stat.h&gt;</a:t>
            </a:r>
            <a:endParaRPr/>
          </a:p>
          <a:p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#include &lt;unistd.h&gt;</a:t>
            </a:r>
            <a:endParaRPr/>
          </a:p>
          <a:p>
            <a:endParaRPr/>
          </a:p>
          <a:p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#define FIFO_NAME "test"</a:t>
            </a:r>
            <a:endParaRPr/>
          </a:p>
          <a:p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int main(void)</a:t>
            </a:r>
            <a:endParaRPr/>
          </a:p>
          <a:p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{</a:t>
            </a:r>
            <a:endParaRPr/>
          </a:p>
          <a:p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char s[300];</a:t>
            </a:r>
            <a:endParaRPr/>
          </a:p>
          <a:p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int num, fd;</a:t>
            </a:r>
            <a:endParaRPr/>
          </a:p>
          <a:p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mknod(FIFO_NAME, S_IFIFO|0666,0);</a:t>
            </a:r>
            <a:endParaRPr/>
          </a:p>
          <a:p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printf("waiting for writers...\n");</a:t>
            </a:r>
            <a:endParaRPr/>
          </a:p>
          <a:p>
            <a:r>
              <a:rPr lang="en-IN" sz="2000">
                <a:solidFill>
                  <a:srgbClr val="3366FF"/>
                </a:solidFill>
                <a:latin typeface="Verdana"/>
                <a:ea typeface="굴림"/>
              </a:rPr>
              <a:t>     fd = open(FIFO_NAME, O_RDONLY)</a:t>
            </a:r>
            <a:r>
              <a:rPr lang="en-IN">
                <a:latin typeface="Arial"/>
              </a:rPr>
              <a:t>;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144000" y="869760"/>
            <a:ext cx="7128000" cy="367596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latin typeface="Verdana"/>
              </a:rPr>
              <a:t>printf("got a writer\n");</a:t>
            </a:r>
            <a:endParaRPr/>
          </a:p>
          <a:p>
            <a:endParaRPr/>
          </a:p>
          <a:p>
            <a:r>
              <a:rPr lang="en-IN" sz="2000">
                <a:latin typeface="Verdana"/>
              </a:rPr>
              <a:t>    do {</a:t>
            </a:r>
            <a:endParaRPr/>
          </a:p>
          <a:p>
            <a:r>
              <a:rPr lang="en-IN" sz="2000">
                <a:latin typeface="Verdana"/>
              </a:rPr>
              <a:t>        if ((num = read(fd, s, 300)) == -1)</a:t>
            </a:r>
            <a:endParaRPr/>
          </a:p>
          <a:p>
            <a:r>
              <a:rPr lang="en-IN" sz="2000">
                <a:latin typeface="Verdana"/>
              </a:rPr>
              <a:t>            perror("read");</a:t>
            </a:r>
            <a:endParaRPr/>
          </a:p>
          <a:p>
            <a:r>
              <a:rPr lang="en-IN" sz="2000">
                <a:latin typeface="Verdana"/>
              </a:rPr>
              <a:t>        else {</a:t>
            </a:r>
            <a:endParaRPr/>
          </a:p>
          <a:p>
            <a:r>
              <a:rPr lang="en-IN" sz="2000">
                <a:latin typeface="Verdana"/>
              </a:rPr>
              <a:t>            s[num] = '\0';</a:t>
            </a:r>
            <a:endParaRPr/>
          </a:p>
          <a:p>
            <a:r>
              <a:rPr lang="en-IN" sz="2000">
                <a:latin typeface="Verdana"/>
              </a:rPr>
              <a:t>            printf("tick: read %d bytes: \"%s\"\n", num, s);</a:t>
            </a:r>
            <a:endParaRPr/>
          </a:p>
          <a:p>
            <a:r>
              <a:rPr lang="en-IN" sz="2000">
                <a:latin typeface="Verdana"/>
              </a:rPr>
              <a:t>        }</a:t>
            </a:r>
            <a:endParaRPr/>
          </a:p>
          <a:p>
            <a:r>
              <a:rPr lang="en-IN" sz="2000">
                <a:latin typeface="Verdana"/>
              </a:rPr>
              <a:t>    } while (num &gt; 0);</a:t>
            </a:r>
            <a:endParaRPr/>
          </a:p>
          <a:p>
            <a:r>
              <a:rPr lang="en-IN" sz="2000">
                <a:latin typeface="Verdana"/>
              </a:rPr>
              <a:t>    return 0;</a:t>
            </a:r>
            <a:endParaRPr/>
          </a:p>
          <a:p>
            <a:r>
              <a:rPr lang="en-IN" sz="2000">
                <a:latin typeface="Verdana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457200" y="685800"/>
            <a:ext cx="8229240" cy="6019800"/>
          </a:xfrm>
        </p:spPr>
        <p:txBody>
          <a:bodyPr/>
          <a:lstStyle/>
          <a:p>
            <a:pPr rtl="0" fontAlgn="base"/>
            <a:endParaRPr lang="en-US" sz="1400" b="1" dirty="0" smtClean="0"/>
          </a:p>
          <a:p>
            <a:pPr rtl="0" fontAlgn="base"/>
            <a:r>
              <a:rPr lang="en-US" sz="1400" b="1" dirty="0" smtClean="0"/>
              <a:t>WRITER END</a:t>
            </a:r>
            <a:endParaRPr lang="en-US" sz="1400" b="1" dirty="0"/>
          </a:p>
          <a:p>
            <a:pPr rtl="0" fontAlgn="base"/>
            <a:endParaRPr lang="en-US" sz="1400" b="1" dirty="0" smtClean="0"/>
          </a:p>
          <a:p>
            <a:pPr rtl="0" fontAlgn="base"/>
            <a:r>
              <a:rPr lang="en-US" sz="1400" b="1" dirty="0" smtClean="0"/>
              <a:t>#</a:t>
            </a:r>
            <a:r>
              <a:rPr lang="en-US" sz="1400" b="1" dirty="0"/>
              <a:t>include &lt;</a:t>
            </a:r>
            <a:r>
              <a:rPr lang="en-US" sz="1400" b="1" dirty="0" err="1"/>
              <a:t>stdio.h</a:t>
            </a:r>
            <a:r>
              <a:rPr lang="en-US" sz="1400" b="1" dirty="0"/>
              <a:t>&gt;</a:t>
            </a:r>
          </a:p>
          <a:p>
            <a:pPr rtl="0" fontAlgn="base"/>
            <a:r>
              <a:rPr lang="en-US" sz="1400" b="1" dirty="0"/>
              <a:t>#include &lt;</a:t>
            </a:r>
            <a:r>
              <a:rPr lang="en-US" sz="1400" b="1" dirty="0" err="1"/>
              <a:t>string.h</a:t>
            </a:r>
            <a:r>
              <a:rPr lang="en-US" sz="1400" b="1" dirty="0"/>
              <a:t>&gt;</a:t>
            </a:r>
          </a:p>
          <a:p>
            <a:pPr rtl="0" fontAlgn="base"/>
            <a:r>
              <a:rPr lang="en-US" sz="1400" b="1" dirty="0"/>
              <a:t>#include &lt;</a:t>
            </a:r>
            <a:r>
              <a:rPr lang="en-US" sz="1400" b="1" dirty="0" err="1"/>
              <a:t>fcntl.h</a:t>
            </a:r>
            <a:r>
              <a:rPr lang="en-US" sz="1400" b="1" dirty="0"/>
              <a:t>&gt;</a:t>
            </a:r>
          </a:p>
          <a:p>
            <a:pPr rtl="0" fontAlgn="base"/>
            <a:r>
              <a:rPr lang="en-US" sz="1400" b="1" dirty="0"/>
              <a:t>#include &lt;sys/</a:t>
            </a:r>
            <a:r>
              <a:rPr lang="en-US" sz="1400" b="1" dirty="0" err="1"/>
              <a:t>stat.h</a:t>
            </a:r>
            <a:r>
              <a:rPr lang="en-US" sz="1400" b="1" dirty="0"/>
              <a:t>&gt;</a:t>
            </a:r>
          </a:p>
          <a:p>
            <a:pPr rtl="0" fontAlgn="base"/>
            <a:r>
              <a:rPr lang="en-US" sz="1400" b="1" dirty="0"/>
              <a:t>#include &lt;sys/</a:t>
            </a:r>
            <a:r>
              <a:rPr lang="en-US" sz="1400" b="1" dirty="0" err="1"/>
              <a:t>types.h</a:t>
            </a:r>
            <a:r>
              <a:rPr lang="en-US" sz="1400" b="1" dirty="0"/>
              <a:t>&gt;</a:t>
            </a:r>
          </a:p>
          <a:p>
            <a:pPr rtl="0" fontAlgn="base"/>
            <a:r>
              <a:rPr lang="en-US" sz="1400" b="1" dirty="0"/>
              <a:t>#include &lt;</a:t>
            </a:r>
            <a:r>
              <a:rPr lang="en-US" sz="1400" b="1" dirty="0" err="1"/>
              <a:t>unistd.h</a:t>
            </a:r>
            <a:r>
              <a:rPr lang="en-US" sz="1400" b="1" dirty="0"/>
              <a:t>&gt;</a:t>
            </a:r>
          </a:p>
          <a:p>
            <a:pPr rtl="0" fontAlgn="base"/>
            <a:r>
              <a:rPr lang="en-US" sz="1400" b="1" dirty="0"/>
              <a:t> </a:t>
            </a:r>
          </a:p>
          <a:p>
            <a:pPr rtl="0" fontAlgn="base"/>
            <a:r>
              <a:rPr lang="en-US" sz="1400" b="1" dirty="0" err="1"/>
              <a:t>int</a:t>
            </a:r>
            <a:r>
              <a:rPr lang="en-US" sz="1400" b="1" dirty="0"/>
              <a:t> main()</a:t>
            </a:r>
          </a:p>
          <a:p>
            <a:pPr rtl="0" fontAlgn="base"/>
            <a:r>
              <a:rPr lang="en-US" sz="1400" b="1" dirty="0"/>
              <a:t>{</a:t>
            </a:r>
          </a:p>
          <a:p>
            <a:pPr rtl="0" fontAlgn="base"/>
            <a:r>
              <a:rPr lang="en-US" sz="1400" b="1" dirty="0"/>
              <a:t>    </a:t>
            </a:r>
            <a:r>
              <a:rPr lang="en-US" sz="1400" b="1" dirty="0" err="1"/>
              <a:t>int</a:t>
            </a:r>
            <a:r>
              <a:rPr lang="en-US" sz="1400" b="1" dirty="0"/>
              <a:t> </a:t>
            </a:r>
            <a:r>
              <a:rPr lang="en-US" sz="1400" b="1" dirty="0" err="1"/>
              <a:t>fd</a:t>
            </a:r>
            <a:r>
              <a:rPr lang="en-US" sz="1400" b="1" dirty="0"/>
              <a:t>;</a:t>
            </a:r>
          </a:p>
          <a:p>
            <a:pPr rtl="0" fontAlgn="base"/>
            <a:r>
              <a:rPr lang="en-US" sz="1400" b="1" dirty="0"/>
              <a:t> </a:t>
            </a:r>
          </a:p>
          <a:p>
            <a:pPr rtl="0" fontAlgn="base"/>
            <a:r>
              <a:rPr lang="en-US" sz="1400" b="1" dirty="0"/>
              <a:t>    // FIFO file path</a:t>
            </a:r>
          </a:p>
          <a:p>
            <a:pPr rtl="0" fontAlgn="base"/>
            <a:r>
              <a:rPr lang="en-US" sz="1400" b="1" dirty="0"/>
              <a:t>    char * </a:t>
            </a:r>
            <a:r>
              <a:rPr lang="en-US" sz="1400" b="1" dirty="0" err="1"/>
              <a:t>myfifo</a:t>
            </a:r>
            <a:r>
              <a:rPr lang="en-US" sz="1400" b="1" dirty="0"/>
              <a:t> = "/</a:t>
            </a:r>
            <a:r>
              <a:rPr lang="en-US" sz="1400" b="1" dirty="0" err="1"/>
              <a:t>tmp</a:t>
            </a:r>
            <a:r>
              <a:rPr lang="en-US" sz="1400" b="1" dirty="0"/>
              <a:t>/</a:t>
            </a:r>
            <a:r>
              <a:rPr lang="en-US" sz="1400" b="1" dirty="0" err="1"/>
              <a:t>myfifo</a:t>
            </a:r>
            <a:r>
              <a:rPr lang="en-US" sz="1400" b="1" dirty="0"/>
              <a:t>";</a:t>
            </a:r>
          </a:p>
          <a:p>
            <a:pPr rtl="0" fontAlgn="base"/>
            <a:r>
              <a:rPr lang="en-US" sz="1400" b="1" dirty="0"/>
              <a:t> </a:t>
            </a:r>
          </a:p>
          <a:p>
            <a:pPr rtl="0" fontAlgn="base"/>
            <a:r>
              <a:rPr lang="en-US" sz="1400" b="1" dirty="0"/>
              <a:t>    // Creating the named file(FIFO)</a:t>
            </a:r>
          </a:p>
          <a:p>
            <a:pPr rtl="0" fontAlgn="base"/>
            <a:r>
              <a:rPr lang="en-US" sz="1400" b="1" dirty="0"/>
              <a:t>    // </a:t>
            </a:r>
            <a:r>
              <a:rPr lang="en-US" sz="1400" b="1" dirty="0" err="1"/>
              <a:t>mkfifo</a:t>
            </a:r>
            <a:r>
              <a:rPr lang="en-US" sz="1400" b="1" dirty="0"/>
              <a:t>(&lt;pathname&gt;, &lt;permission&gt;)</a:t>
            </a:r>
          </a:p>
          <a:p>
            <a:pPr rtl="0" fontAlgn="base"/>
            <a:r>
              <a:rPr lang="en-US" sz="1400" b="1" dirty="0"/>
              <a:t>    </a:t>
            </a:r>
            <a:r>
              <a:rPr lang="en-US" sz="1400" b="1" dirty="0" err="1"/>
              <a:t>mkfifo</a:t>
            </a:r>
            <a:r>
              <a:rPr lang="en-US" sz="1400" b="1" dirty="0"/>
              <a:t>(</a:t>
            </a:r>
            <a:r>
              <a:rPr lang="en-US" sz="1400" b="1" dirty="0" err="1"/>
              <a:t>myfifo</a:t>
            </a:r>
            <a:r>
              <a:rPr lang="en-US" sz="1400" b="1" dirty="0"/>
              <a:t>, 0666);</a:t>
            </a:r>
          </a:p>
          <a:p>
            <a:pPr rtl="0" fontAlgn="base"/>
            <a:r>
              <a:rPr lang="en-US" sz="1400" b="1" dirty="0"/>
              <a:t> </a:t>
            </a:r>
          </a:p>
          <a:p>
            <a:pPr rtl="0" fontAlgn="base"/>
            <a:r>
              <a:rPr lang="en-US" sz="1400" b="1" dirty="0"/>
              <a:t>    char arr1[80], arr2[80];</a:t>
            </a:r>
          </a:p>
          <a:p>
            <a:pPr rtl="0" fontAlgn="base"/>
            <a:r>
              <a:rPr lang="en-US" sz="1400" b="1" dirty="0"/>
              <a:t>    while (1)</a:t>
            </a:r>
          </a:p>
          <a:p>
            <a:pPr rtl="0" fontAlgn="base"/>
            <a:r>
              <a:rPr lang="en-US" sz="1400" b="1" dirty="0"/>
              <a:t>    {</a:t>
            </a:r>
          </a:p>
          <a:p>
            <a:pPr rtl="0" fontAlgn="base"/>
            <a:r>
              <a:rPr lang="en-US" sz="1400" b="1" dirty="0"/>
              <a:t>        // Open FIFO for write only</a:t>
            </a:r>
          </a:p>
          <a:p>
            <a:pPr rtl="0" fontAlgn="base"/>
            <a:r>
              <a:rPr lang="en-US" sz="1400" b="1" dirty="0"/>
              <a:t>        </a:t>
            </a:r>
            <a:r>
              <a:rPr lang="en-US" sz="1400" b="1" dirty="0" err="1"/>
              <a:t>fd</a:t>
            </a:r>
            <a:r>
              <a:rPr lang="en-US" sz="1400" b="1" dirty="0"/>
              <a:t> = open(</a:t>
            </a:r>
            <a:r>
              <a:rPr lang="en-US" sz="1400" b="1" dirty="0" err="1"/>
              <a:t>myfifo</a:t>
            </a:r>
            <a:r>
              <a:rPr lang="en-US" sz="1400" b="1" dirty="0"/>
              <a:t>, O_WRONLY);</a:t>
            </a:r>
          </a:p>
          <a:p>
            <a:pPr rtl="0" fontAlgn="base"/>
            <a:r>
              <a:rPr lang="en-US" sz="1400" b="1" dirty="0"/>
              <a:t> </a:t>
            </a:r>
          </a:p>
          <a:p>
            <a:pPr rtl="0" fontAlgn="base"/>
            <a:r>
              <a:rPr lang="en-US" sz="1400" b="1" dirty="0"/>
              <a:t>        </a:t>
            </a:r>
          </a:p>
          <a:p>
            <a:endParaRPr lang="en-US" sz="1400" b="1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457200" y="685800"/>
            <a:ext cx="8229240" cy="5715000"/>
          </a:xfrm>
        </p:spPr>
        <p:txBody>
          <a:bodyPr/>
          <a:lstStyle/>
          <a:p>
            <a:pPr rtl="0" fontAlgn="base"/>
            <a:r>
              <a:rPr lang="en-US" sz="1600" dirty="0" smtClean="0"/>
              <a:t> // Take an input arr2ing from user.</a:t>
            </a:r>
          </a:p>
          <a:p>
            <a:pPr rtl="0" fontAlgn="base"/>
            <a:r>
              <a:rPr lang="en-US" sz="1600" dirty="0" smtClean="0"/>
              <a:t>        // 80 is maximum length</a:t>
            </a:r>
          </a:p>
          <a:p>
            <a:pPr rtl="0" fontAlgn="base"/>
            <a:r>
              <a:rPr lang="en-US" sz="1600" dirty="0" smtClean="0"/>
              <a:t>        </a:t>
            </a:r>
            <a:r>
              <a:rPr lang="en-US" sz="1600" dirty="0" err="1" smtClean="0"/>
              <a:t>fgets</a:t>
            </a:r>
            <a:r>
              <a:rPr lang="en-US" sz="1600" dirty="0" smtClean="0"/>
              <a:t>(arr2, 80, </a:t>
            </a:r>
            <a:r>
              <a:rPr lang="en-US" sz="1600" dirty="0" err="1" smtClean="0"/>
              <a:t>stdin</a:t>
            </a:r>
            <a:r>
              <a:rPr lang="en-US" sz="1600" dirty="0" smtClean="0"/>
              <a:t>);</a:t>
            </a:r>
          </a:p>
          <a:p>
            <a:pPr rtl="0" fontAlgn="base"/>
            <a:endParaRPr lang="en-US" sz="1600" dirty="0" smtClean="0"/>
          </a:p>
          <a:p>
            <a:pPr rtl="0" fontAlgn="base"/>
            <a:endParaRPr lang="en-US" sz="1600" dirty="0" smtClean="0"/>
          </a:p>
          <a:p>
            <a:pPr rtl="0" fontAlgn="base"/>
            <a:r>
              <a:rPr lang="en-US" sz="1600" dirty="0" smtClean="0"/>
              <a:t>// </a:t>
            </a:r>
            <a:r>
              <a:rPr lang="en-US" sz="1600" dirty="0"/>
              <a:t>Write the input arr2ing on FIFO</a:t>
            </a:r>
          </a:p>
          <a:p>
            <a:pPr rtl="0" fontAlgn="base"/>
            <a:r>
              <a:rPr lang="en-US" sz="1600" dirty="0"/>
              <a:t>        // and close it</a:t>
            </a:r>
          </a:p>
          <a:p>
            <a:pPr rtl="0" fontAlgn="base"/>
            <a:r>
              <a:rPr lang="en-US" sz="1600" dirty="0"/>
              <a:t>        write(</a:t>
            </a:r>
            <a:r>
              <a:rPr lang="en-US" sz="1600" dirty="0" err="1"/>
              <a:t>fd</a:t>
            </a:r>
            <a:r>
              <a:rPr lang="en-US" sz="1600" dirty="0"/>
              <a:t>, arr2, </a:t>
            </a:r>
            <a:r>
              <a:rPr lang="en-US" sz="1600" dirty="0" err="1"/>
              <a:t>strlen</a:t>
            </a:r>
            <a:r>
              <a:rPr lang="en-US" sz="1600" dirty="0"/>
              <a:t>(arr2)+1);</a:t>
            </a:r>
          </a:p>
          <a:p>
            <a:pPr rtl="0" fontAlgn="base"/>
            <a:r>
              <a:rPr lang="en-US" sz="1600" dirty="0"/>
              <a:t>        close(</a:t>
            </a:r>
            <a:r>
              <a:rPr lang="en-US" sz="1600" dirty="0" err="1"/>
              <a:t>fd</a:t>
            </a:r>
            <a:r>
              <a:rPr lang="en-US" sz="1600" dirty="0"/>
              <a:t>);</a:t>
            </a:r>
          </a:p>
          <a:p>
            <a:pPr rtl="0" fontAlgn="base"/>
            <a:r>
              <a:rPr lang="en-US" sz="1600" dirty="0"/>
              <a:t> </a:t>
            </a:r>
          </a:p>
          <a:p>
            <a:pPr rtl="0" fontAlgn="base"/>
            <a:r>
              <a:rPr lang="en-US" sz="1600" dirty="0"/>
              <a:t>        // Open FIFO for Read only</a:t>
            </a:r>
          </a:p>
          <a:p>
            <a:pPr rtl="0" fontAlgn="base"/>
            <a:r>
              <a:rPr lang="en-US" sz="1600" dirty="0"/>
              <a:t>        </a:t>
            </a:r>
            <a:r>
              <a:rPr lang="en-US" sz="1600" dirty="0" err="1"/>
              <a:t>fd</a:t>
            </a:r>
            <a:r>
              <a:rPr lang="en-US" sz="1600" dirty="0"/>
              <a:t> = open(</a:t>
            </a:r>
            <a:r>
              <a:rPr lang="en-US" sz="1600" dirty="0" err="1"/>
              <a:t>myfifo</a:t>
            </a:r>
            <a:r>
              <a:rPr lang="en-US" sz="1600" dirty="0"/>
              <a:t>, O_RDONLY);</a:t>
            </a:r>
          </a:p>
          <a:p>
            <a:pPr rtl="0" fontAlgn="base"/>
            <a:r>
              <a:rPr lang="en-US" sz="1600" dirty="0"/>
              <a:t> </a:t>
            </a:r>
          </a:p>
          <a:p>
            <a:pPr rtl="0" fontAlgn="base"/>
            <a:r>
              <a:rPr lang="en-US" sz="1600" dirty="0"/>
              <a:t>        // Read from FIFO</a:t>
            </a:r>
          </a:p>
          <a:p>
            <a:pPr rtl="0" fontAlgn="base"/>
            <a:r>
              <a:rPr lang="en-US" sz="1600" dirty="0"/>
              <a:t>        read(</a:t>
            </a:r>
            <a:r>
              <a:rPr lang="en-US" sz="1600" dirty="0" err="1"/>
              <a:t>fd</a:t>
            </a:r>
            <a:r>
              <a:rPr lang="en-US" sz="1600" dirty="0"/>
              <a:t>, arr1, </a:t>
            </a:r>
            <a:r>
              <a:rPr lang="en-US" sz="1600" dirty="0" err="1"/>
              <a:t>sizeof</a:t>
            </a:r>
            <a:r>
              <a:rPr lang="en-US" sz="1600" dirty="0"/>
              <a:t>(arr1));</a:t>
            </a:r>
          </a:p>
          <a:p>
            <a:pPr rtl="0" fontAlgn="base"/>
            <a:r>
              <a:rPr lang="en-US" sz="1600" dirty="0"/>
              <a:t> </a:t>
            </a:r>
          </a:p>
          <a:p>
            <a:pPr rtl="0" fontAlgn="base"/>
            <a:r>
              <a:rPr lang="en-US" sz="1600" dirty="0"/>
              <a:t>        // Print the read message</a:t>
            </a:r>
          </a:p>
          <a:p>
            <a:pPr rtl="0" fontAlgn="base"/>
            <a:r>
              <a:rPr lang="en-US" sz="1600" dirty="0"/>
              <a:t>        </a:t>
            </a:r>
            <a:r>
              <a:rPr lang="en-US" sz="1600" dirty="0" err="1"/>
              <a:t>printf</a:t>
            </a:r>
            <a:r>
              <a:rPr lang="en-US" sz="1600" dirty="0"/>
              <a:t>("User2: %s\n", arr1);</a:t>
            </a:r>
          </a:p>
          <a:p>
            <a:pPr rtl="0" fontAlgn="base"/>
            <a:r>
              <a:rPr lang="en-US" sz="1600" dirty="0"/>
              <a:t>        close(</a:t>
            </a:r>
            <a:r>
              <a:rPr lang="en-US" sz="1600" dirty="0" err="1"/>
              <a:t>fd</a:t>
            </a:r>
            <a:r>
              <a:rPr lang="en-US" sz="1600" dirty="0"/>
              <a:t>);</a:t>
            </a:r>
          </a:p>
          <a:p>
            <a:pPr rtl="0" fontAlgn="base"/>
            <a:r>
              <a:rPr lang="en-US" sz="1600" dirty="0"/>
              <a:t>    }</a:t>
            </a:r>
          </a:p>
          <a:p>
            <a:pPr rtl="0" fontAlgn="base"/>
            <a:r>
              <a:rPr lang="en-US" sz="1600" dirty="0"/>
              <a:t>    return 0;</a:t>
            </a:r>
          </a:p>
          <a:p>
            <a:pPr rtl="0" fontAlgn="base"/>
            <a:r>
              <a:rPr lang="en-US" sz="1600" dirty="0"/>
              <a:t>}</a:t>
            </a:r>
          </a:p>
          <a:p>
            <a:pPr fontAlgn="base"/>
            <a:endParaRPr lang="en-US" sz="1600" dirty="0"/>
          </a:p>
          <a:p>
            <a:endParaRPr lang="en-US" sz="16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457200" y="685800"/>
            <a:ext cx="8229240" cy="5791200"/>
          </a:xfrm>
        </p:spPr>
        <p:txBody>
          <a:bodyPr/>
          <a:lstStyle/>
          <a:p>
            <a:pPr rtl="0" fontAlgn="base"/>
            <a:r>
              <a:rPr lang="en-US" sz="1600" dirty="0" smtClean="0"/>
              <a:t>READER END</a:t>
            </a:r>
          </a:p>
          <a:p>
            <a:pPr rtl="0" fontAlgn="base"/>
            <a:r>
              <a:rPr lang="en-US" sz="1600" dirty="0" smtClean="0"/>
              <a:t>#</a:t>
            </a:r>
            <a:r>
              <a:rPr lang="en-US" sz="1600" dirty="0"/>
              <a:t>include &lt;</a:t>
            </a:r>
            <a:r>
              <a:rPr lang="en-US" sz="1600" dirty="0" err="1"/>
              <a:t>stdio.h</a:t>
            </a:r>
            <a:r>
              <a:rPr lang="en-US" sz="1600" dirty="0"/>
              <a:t>&gt;</a:t>
            </a:r>
          </a:p>
          <a:p>
            <a:pPr rtl="0" fontAlgn="base"/>
            <a:r>
              <a:rPr lang="en-US" sz="1600" dirty="0"/>
              <a:t>#include &lt;</a:t>
            </a:r>
            <a:r>
              <a:rPr lang="en-US" sz="1600" dirty="0" err="1"/>
              <a:t>string.h</a:t>
            </a:r>
            <a:r>
              <a:rPr lang="en-US" sz="1600" dirty="0"/>
              <a:t>&gt;</a:t>
            </a:r>
          </a:p>
          <a:p>
            <a:pPr rtl="0" fontAlgn="base"/>
            <a:r>
              <a:rPr lang="en-US" sz="1600" dirty="0"/>
              <a:t>#include &lt;</a:t>
            </a:r>
            <a:r>
              <a:rPr lang="en-US" sz="1600" dirty="0" err="1"/>
              <a:t>fcntl.h</a:t>
            </a:r>
            <a:r>
              <a:rPr lang="en-US" sz="1600" dirty="0"/>
              <a:t>&gt;</a:t>
            </a:r>
          </a:p>
          <a:p>
            <a:pPr rtl="0" fontAlgn="base"/>
            <a:r>
              <a:rPr lang="en-US" sz="1600" dirty="0"/>
              <a:t>#include &lt;sys/</a:t>
            </a:r>
            <a:r>
              <a:rPr lang="en-US" sz="1600" dirty="0" err="1"/>
              <a:t>stat.h</a:t>
            </a:r>
            <a:r>
              <a:rPr lang="en-US" sz="1600" dirty="0"/>
              <a:t>&gt;</a:t>
            </a:r>
          </a:p>
          <a:p>
            <a:pPr rtl="0" fontAlgn="base"/>
            <a:r>
              <a:rPr lang="en-US" sz="1600" dirty="0"/>
              <a:t>#include &lt;sys/</a:t>
            </a:r>
            <a:r>
              <a:rPr lang="en-US" sz="1600" dirty="0" err="1"/>
              <a:t>types.h</a:t>
            </a:r>
            <a:r>
              <a:rPr lang="en-US" sz="1600" dirty="0"/>
              <a:t>&gt;</a:t>
            </a:r>
          </a:p>
          <a:p>
            <a:pPr rtl="0" fontAlgn="base"/>
            <a:r>
              <a:rPr lang="en-US" sz="1600" dirty="0"/>
              <a:t>#include &lt;</a:t>
            </a:r>
            <a:r>
              <a:rPr lang="en-US" sz="1600" dirty="0" err="1"/>
              <a:t>unistd.h</a:t>
            </a:r>
            <a:r>
              <a:rPr lang="en-US" sz="1600" dirty="0"/>
              <a:t>&gt;</a:t>
            </a:r>
          </a:p>
          <a:p>
            <a:pPr rtl="0" fontAlgn="base"/>
            <a:r>
              <a:rPr lang="en-US" sz="1600" dirty="0"/>
              <a:t> </a:t>
            </a:r>
          </a:p>
          <a:p>
            <a:pPr rtl="0" fontAlgn="base"/>
            <a:r>
              <a:rPr lang="en-US" sz="1600" dirty="0" err="1"/>
              <a:t>int</a:t>
            </a:r>
            <a:r>
              <a:rPr lang="en-US" sz="1600" dirty="0"/>
              <a:t> main()</a:t>
            </a:r>
          </a:p>
          <a:p>
            <a:pPr rtl="0" fontAlgn="base"/>
            <a:r>
              <a:rPr lang="en-US" sz="1600" dirty="0"/>
              <a:t>{</a:t>
            </a:r>
          </a:p>
          <a:p>
            <a:pPr rtl="0" fontAlgn="base"/>
            <a:r>
              <a:rPr lang="en-US" sz="1600" dirty="0"/>
              <a:t>    </a:t>
            </a:r>
            <a:r>
              <a:rPr lang="en-US" sz="1600" dirty="0" err="1"/>
              <a:t>int</a:t>
            </a:r>
            <a:r>
              <a:rPr lang="en-US" sz="1600" dirty="0"/>
              <a:t> fd1;</a:t>
            </a:r>
          </a:p>
          <a:p>
            <a:pPr rtl="0" fontAlgn="base"/>
            <a:r>
              <a:rPr lang="en-US" sz="1600" dirty="0"/>
              <a:t> </a:t>
            </a:r>
          </a:p>
          <a:p>
            <a:pPr rtl="0" fontAlgn="base"/>
            <a:r>
              <a:rPr lang="en-US" sz="1600" dirty="0"/>
              <a:t>    // FIFO file path</a:t>
            </a:r>
          </a:p>
          <a:p>
            <a:pPr rtl="0" fontAlgn="base"/>
            <a:r>
              <a:rPr lang="en-US" sz="1600" dirty="0"/>
              <a:t>    char * </a:t>
            </a:r>
            <a:r>
              <a:rPr lang="en-US" sz="1600" dirty="0" err="1"/>
              <a:t>myfifo</a:t>
            </a:r>
            <a:r>
              <a:rPr lang="en-US" sz="1600" dirty="0"/>
              <a:t> = "/</a:t>
            </a:r>
            <a:r>
              <a:rPr lang="en-US" sz="1600" dirty="0" err="1"/>
              <a:t>tmp</a:t>
            </a:r>
            <a:r>
              <a:rPr lang="en-US" sz="1600" dirty="0"/>
              <a:t>/</a:t>
            </a:r>
            <a:r>
              <a:rPr lang="en-US" sz="1600" dirty="0" err="1"/>
              <a:t>myfifo</a:t>
            </a:r>
            <a:r>
              <a:rPr lang="en-US" sz="1600" dirty="0"/>
              <a:t>";</a:t>
            </a:r>
          </a:p>
          <a:p>
            <a:pPr rtl="0" fontAlgn="base"/>
            <a:r>
              <a:rPr lang="en-US" sz="1600" dirty="0"/>
              <a:t> </a:t>
            </a:r>
          </a:p>
          <a:p>
            <a:pPr rtl="0" fontAlgn="base"/>
            <a:r>
              <a:rPr lang="en-US" sz="1600" dirty="0"/>
              <a:t>    // Creating the named file(FIFO)</a:t>
            </a:r>
          </a:p>
          <a:p>
            <a:pPr rtl="0" fontAlgn="base"/>
            <a:r>
              <a:rPr lang="en-US" sz="1600" dirty="0"/>
              <a:t>    // </a:t>
            </a:r>
            <a:r>
              <a:rPr lang="en-US" sz="1600" dirty="0" err="1"/>
              <a:t>mkfifo</a:t>
            </a:r>
            <a:r>
              <a:rPr lang="en-US" sz="1600" dirty="0"/>
              <a:t>(&lt;pathname&gt;,&lt;permission&gt;)</a:t>
            </a:r>
          </a:p>
          <a:p>
            <a:pPr rtl="0" fontAlgn="base"/>
            <a:r>
              <a:rPr lang="en-US" sz="1600" dirty="0"/>
              <a:t>    </a:t>
            </a:r>
            <a:r>
              <a:rPr lang="en-US" sz="1600" dirty="0" err="1"/>
              <a:t>mkfifo</a:t>
            </a:r>
            <a:r>
              <a:rPr lang="en-US" sz="1600" dirty="0"/>
              <a:t>(</a:t>
            </a:r>
            <a:r>
              <a:rPr lang="en-US" sz="1600" dirty="0" err="1"/>
              <a:t>myfifo</a:t>
            </a:r>
            <a:r>
              <a:rPr lang="en-US" sz="1600" dirty="0"/>
              <a:t>, 0666);</a:t>
            </a:r>
          </a:p>
          <a:p>
            <a:pPr rtl="0" fontAlgn="base"/>
            <a:r>
              <a:rPr lang="en-US" sz="1600" dirty="0"/>
              <a:t> </a:t>
            </a:r>
          </a:p>
          <a:p>
            <a:pPr rtl="0" fontAlgn="base"/>
            <a:r>
              <a:rPr lang="en-US" sz="1600" dirty="0"/>
              <a:t>    char str1[80], str2[80];</a:t>
            </a:r>
          </a:p>
          <a:p>
            <a:pPr rtl="0" fontAlgn="base"/>
            <a:r>
              <a:rPr lang="en-US" sz="1600" dirty="0"/>
              <a:t>    while (1)</a:t>
            </a:r>
          </a:p>
          <a:p>
            <a:pPr rtl="0" fontAlgn="base"/>
            <a:r>
              <a:rPr lang="en-US" sz="1600" dirty="0"/>
              <a:t>    {</a:t>
            </a:r>
          </a:p>
          <a:p>
            <a:endParaRPr lang="en-US" sz="16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457200" y="685800"/>
            <a:ext cx="8229240" cy="5791200"/>
          </a:xfrm>
        </p:spPr>
        <p:txBody>
          <a:bodyPr/>
          <a:lstStyle/>
          <a:p>
            <a:pPr rtl="0" fontAlgn="base"/>
            <a:r>
              <a:rPr lang="en-US" dirty="0"/>
              <a:t>/ </a:t>
            </a:r>
            <a:r>
              <a:rPr lang="en-US" dirty="0" smtClean="0"/>
              <a:t>/First </a:t>
            </a:r>
            <a:r>
              <a:rPr lang="en-US" dirty="0"/>
              <a:t>open in read only and read</a:t>
            </a:r>
          </a:p>
          <a:p>
            <a:pPr rtl="0" fontAlgn="base"/>
            <a:r>
              <a:rPr lang="en-US" dirty="0"/>
              <a:t>        fd1 = open(</a:t>
            </a:r>
            <a:r>
              <a:rPr lang="en-US" dirty="0" err="1"/>
              <a:t>myfifo,O_RDONLY</a:t>
            </a:r>
            <a:r>
              <a:rPr lang="en-US" dirty="0"/>
              <a:t>);</a:t>
            </a:r>
          </a:p>
          <a:p>
            <a:pPr rtl="0" fontAlgn="base"/>
            <a:r>
              <a:rPr lang="en-US" dirty="0"/>
              <a:t>        read(fd1, str1, 80);</a:t>
            </a:r>
          </a:p>
          <a:p>
            <a:pPr rtl="0" fontAlgn="base"/>
            <a:r>
              <a:rPr lang="en-US" dirty="0"/>
              <a:t> </a:t>
            </a:r>
          </a:p>
          <a:p>
            <a:pPr rtl="0" fontAlgn="base"/>
            <a:r>
              <a:rPr lang="en-US" dirty="0"/>
              <a:t>        // Print the read string and close</a:t>
            </a:r>
          </a:p>
          <a:p>
            <a:pPr rtl="0" fontAlgn="base"/>
            <a:r>
              <a:rPr lang="en-US" dirty="0"/>
              <a:t>        </a:t>
            </a:r>
            <a:r>
              <a:rPr lang="en-US" dirty="0" err="1"/>
              <a:t>printf</a:t>
            </a:r>
            <a:r>
              <a:rPr lang="en-US" dirty="0"/>
              <a:t>("User1: %s\n", str1);</a:t>
            </a:r>
          </a:p>
          <a:p>
            <a:pPr rtl="0" fontAlgn="base"/>
            <a:r>
              <a:rPr lang="en-US" dirty="0"/>
              <a:t>        close(fd1);</a:t>
            </a:r>
          </a:p>
          <a:p>
            <a:pPr rtl="0" fontAlgn="base"/>
            <a:r>
              <a:rPr lang="en-US" dirty="0"/>
              <a:t> </a:t>
            </a:r>
          </a:p>
          <a:p>
            <a:pPr rtl="0" fontAlgn="base"/>
            <a:r>
              <a:rPr lang="en-US" dirty="0"/>
              <a:t>        // Now open in write mode and write</a:t>
            </a:r>
          </a:p>
          <a:p>
            <a:pPr rtl="0" fontAlgn="base"/>
            <a:r>
              <a:rPr lang="en-US" dirty="0"/>
              <a:t>        // string taken from user.</a:t>
            </a:r>
          </a:p>
          <a:p>
            <a:pPr rtl="0" fontAlgn="base"/>
            <a:r>
              <a:rPr lang="en-US" dirty="0"/>
              <a:t>        fd1 = open(</a:t>
            </a:r>
            <a:r>
              <a:rPr lang="en-US" dirty="0" err="1"/>
              <a:t>myfifo,O_WRONLY</a:t>
            </a:r>
            <a:r>
              <a:rPr lang="en-US" dirty="0"/>
              <a:t>);</a:t>
            </a:r>
          </a:p>
          <a:p>
            <a:pPr rtl="0" fontAlgn="base"/>
            <a:r>
              <a:rPr lang="en-US" dirty="0"/>
              <a:t>        </a:t>
            </a:r>
            <a:r>
              <a:rPr lang="en-US" dirty="0" err="1"/>
              <a:t>fgets</a:t>
            </a:r>
            <a:r>
              <a:rPr lang="en-US" dirty="0"/>
              <a:t>(str2, 80, </a:t>
            </a:r>
            <a:r>
              <a:rPr lang="en-US" dirty="0" err="1"/>
              <a:t>stdin</a:t>
            </a:r>
            <a:r>
              <a:rPr lang="en-US" dirty="0"/>
              <a:t>);</a:t>
            </a:r>
          </a:p>
          <a:p>
            <a:pPr rtl="0" fontAlgn="base"/>
            <a:r>
              <a:rPr lang="en-US" dirty="0"/>
              <a:t>        write(fd1, str2, </a:t>
            </a:r>
            <a:r>
              <a:rPr lang="en-US" dirty="0" err="1"/>
              <a:t>strlen</a:t>
            </a:r>
            <a:r>
              <a:rPr lang="en-US" dirty="0"/>
              <a:t>(str2)+1);</a:t>
            </a:r>
          </a:p>
          <a:p>
            <a:pPr rtl="0" fontAlgn="base"/>
            <a:r>
              <a:rPr lang="en-US" dirty="0"/>
              <a:t>        close(fd1);</a:t>
            </a:r>
          </a:p>
          <a:p>
            <a:pPr rtl="0" fontAlgn="base"/>
            <a:r>
              <a:rPr lang="en-US" dirty="0"/>
              <a:t>    }</a:t>
            </a:r>
          </a:p>
          <a:p>
            <a:pPr rtl="0" fontAlgn="base"/>
            <a:r>
              <a:rPr lang="en-US" dirty="0"/>
              <a:t>    return 0;</a:t>
            </a:r>
          </a:p>
          <a:p>
            <a:pPr rtl="0" fontAlgn="base"/>
            <a:r>
              <a:rPr lang="en-US" dirty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304920" y="838080"/>
            <a:ext cx="8552520" cy="42062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IN" b="1">
                <a:latin typeface="Verdana"/>
                <a:ea typeface="굴림"/>
              </a:rPr>
              <a:t> </a:t>
            </a:r>
            <a:r>
              <a:rPr lang="en-IN">
                <a:latin typeface="Verdana"/>
                <a:ea typeface="굴림"/>
              </a:rPr>
              <a:t>• </a:t>
            </a:r>
            <a:r>
              <a:rPr lang="en-IN" b="1">
                <a:solidFill>
                  <a:srgbClr val="3366FF"/>
                </a:solidFill>
                <a:latin typeface="Verdana"/>
                <a:ea typeface="굴림"/>
              </a:rPr>
              <a:t>File Pointer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 A single file may be opened </a:t>
            </a:r>
            <a:r>
              <a:rPr lang="en-IN" u="sng">
                <a:solidFill>
                  <a:srgbClr val="3366FF"/>
                </a:solidFill>
                <a:latin typeface="Verdana"/>
                <a:ea typeface="굴림"/>
              </a:rPr>
              <a:t>several times</a:t>
            </a: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and, thus may have </a:t>
            </a:r>
            <a:r>
              <a:rPr lang="en-IN" u="sng">
                <a:solidFill>
                  <a:srgbClr val="3366FF"/>
                </a:solidFill>
                <a:latin typeface="Verdana"/>
                <a:ea typeface="굴림"/>
              </a:rPr>
              <a:t>several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   </a:t>
            </a:r>
            <a:r>
              <a:rPr lang="en-IN" u="sng">
                <a:solidFill>
                  <a:srgbClr val="3366FF"/>
                </a:solidFill>
                <a:latin typeface="Verdana"/>
                <a:ea typeface="굴림"/>
              </a:rPr>
              <a:t>file descriptors</a:t>
            </a: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associated with it: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 Each file descriptor has </a:t>
            </a:r>
            <a:r>
              <a:rPr lang="en-IN" u="sng">
                <a:solidFill>
                  <a:srgbClr val="3366FF"/>
                </a:solidFill>
                <a:latin typeface="Verdana"/>
                <a:ea typeface="굴림"/>
              </a:rPr>
              <a:t>its own private set of properties</a:t>
            </a: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: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 </a:t>
            </a:r>
            <a:r>
              <a:rPr lang="en-IN" u="sng">
                <a:solidFill>
                  <a:srgbClr val="3366FF"/>
                </a:solidFill>
                <a:latin typeface="Verdana"/>
                <a:ea typeface="굴림"/>
              </a:rPr>
              <a:t>A file pointer</a:t>
            </a: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that records </a:t>
            </a:r>
            <a:r>
              <a:rPr lang="en-IN" u="sng">
                <a:solidFill>
                  <a:srgbClr val="3366FF"/>
                </a:solidFill>
                <a:latin typeface="Verdana"/>
                <a:ea typeface="굴림"/>
              </a:rPr>
              <a:t>the offset in the file</a:t>
            </a: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where it is reading and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    or writing.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When a file descriptor is created, its file pointer is positioned </a:t>
            </a:r>
            <a:r>
              <a:rPr lang="en-IN" u="sng">
                <a:solidFill>
                  <a:srgbClr val="3366FF"/>
                </a:solidFill>
                <a:latin typeface="Verdana"/>
                <a:ea typeface="굴림"/>
              </a:rPr>
              <a:t>at offset 0</a:t>
            </a: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   in the file </a:t>
            </a:r>
            <a:r>
              <a:rPr lang="en-IN" u="sng">
                <a:solidFill>
                  <a:srgbClr val="3366FF"/>
                </a:solidFill>
                <a:latin typeface="Verdana"/>
                <a:ea typeface="굴림"/>
              </a:rPr>
              <a:t>(the first character)</a:t>
            </a: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by default.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As </a:t>
            </a:r>
            <a:r>
              <a:rPr lang="en-IN" u="sng">
                <a:solidFill>
                  <a:srgbClr val="3366FF"/>
                </a:solidFill>
                <a:latin typeface="Verdana"/>
                <a:ea typeface="굴림"/>
              </a:rPr>
              <a:t>the process reads and/or writes</a:t>
            </a: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, the file pointer is </a:t>
            </a:r>
            <a:r>
              <a:rPr lang="en-IN" u="sng">
                <a:solidFill>
                  <a:srgbClr val="3366FF"/>
                </a:solidFill>
                <a:latin typeface="Verdana"/>
                <a:ea typeface="굴림"/>
              </a:rPr>
              <a:t>updated</a:t>
            </a: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accordingly.   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304920" y="838080"/>
            <a:ext cx="8552520" cy="33832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IN" b="1">
                <a:latin typeface="Verdana"/>
                <a:ea typeface="굴림"/>
              </a:rPr>
              <a:t> </a:t>
            </a:r>
            <a:r>
              <a:rPr lang="en-IN">
                <a:latin typeface="Verdana"/>
                <a:ea typeface="굴림"/>
              </a:rPr>
              <a:t>• </a:t>
            </a:r>
            <a:r>
              <a:rPr lang="en-IN" b="1">
                <a:solidFill>
                  <a:srgbClr val="3366FF"/>
                </a:solidFill>
                <a:latin typeface="Verdana"/>
                <a:ea typeface="굴림"/>
              </a:rPr>
              <a:t>THE MOST BASIC I/O SYSTEM CALLS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                    Name                 Function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                     open         opens/creates a file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                     read          reads bytes from a file into a buffer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                     write         writes bytes from a buffer to a file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                     lseek         moves to a particular offset in a file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                     close         closes a file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                     unlink        removes a file </a:t>
            </a:r>
            <a:endParaRPr/>
          </a:p>
        </p:txBody>
      </p:sp>
      <p:sp>
        <p:nvSpPr>
          <p:cNvPr id="108" name="CustomShape 2"/>
          <p:cNvSpPr/>
          <p:nvPr/>
        </p:nvSpPr>
        <p:spPr>
          <a:xfrm>
            <a:off x="1219320" y="1752480"/>
            <a:ext cx="6702840" cy="251208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</p:sp>
      <p:sp>
        <p:nvSpPr>
          <p:cNvPr id="109" name="Line 3"/>
          <p:cNvSpPr/>
          <p:nvPr/>
        </p:nvSpPr>
        <p:spPr>
          <a:xfrm>
            <a:off x="1219320" y="2362320"/>
            <a:ext cx="6705360" cy="144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110" name="Line 4"/>
          <p:cNvSpPr/>
          <p:nvPr/>
        </p:nvSpPr>
        <p:spPr>
          <a:xfrm>
            <a:off x="3276720" y="1752480"/>
            <a:ext cx="1440" cy="251460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304920" y="838080"/>
            <a:ext cx="8552520" cy="42062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IN" b="1">
                <a:latin typeface="Verdana"/>
                <a:ea typeface="굴림"/>
              </a:rPr>
              <a:t> </a:t>
            </a:r>
            <a:r>
              <a:rPr lang="en-IN">
                <a:latin typeface="Verdana"/>
                <a:ea typeface="굴림"/>
              </a:rPr>
              <a:t>• </a:t>
            </a:r>
            <a:r>
              <a:rPr lang="en-IN" b="1">
                <a:latin typeface="Verdana"/>
                <a:ea typeface="굴림"/>
              </a:rPr>
              <a:t>Opening a File: open()</a:t>
            </a:r>
            <a:r>
              <a:rPr lang="en-IN" b="1">
                <a:solidFill>
                  <a:srgbClr val="3366FF"/>
                </a:solidFill>
                <a:latin typeface="Verdana"/>
                <a:ea typeface="굴림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  System Call: int </a:t>
            </a:r>
            <a:r>
              <a:rPr lang="en-IN" b="1">
                <a:solidFill>
                  <a:srgbClr val="3366FF"/>
                </a:solidFill>
                <a:latin typeface="Verdana"/>
                <a:ea typeface="굴림"/>
              </a:rPr>
              <a:t>open</a:t>
            </a: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( char* </a:t>
            </a:r>
            <a:r>
              <a:rPr lang="en-IN" i="1">
                <a:solidFill>
                  <a:srgbClr val="3366FF"/>
                </a:solidFill>
                <a:latin typeface="Verdana"/>
                <a:ea typeface="굴림"/>
              </a:rPr>
              <a:t>fileName</a:t>
            </a: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, int </a:t>
            </a:r>
            <a:r>
              <a:rPr lang="en-IN" i="1">
                <a:solidFill>
                  <a:srgbClr val="3366FF"/>
                </a:solidFill>
                <a:latin typeface="Verdana"/>
                <a:ea typeface="굴림"/>
              </a:rPr>
              <a:t>mode</a:t>
            </a: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[, int </a:t>
            </a:r>
            <a:r>
              <a:rPr lang="en-IN" i="1">
                <a:solidFill>
                  <a:srgbClr val="3366FF"/>
                </a:solidFill>
                <a:latin typeface="Verdana"/>
                <a:ea typeface="굴림"/>
              </a:rPr>
              <a:t>permissions</a:t>
            </a: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])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  “open()” allows you to open or create a file for reading and/or writing.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   </a:t>
            </a:r>
            <a:r>
              <a:rPr lang="en-IN" i="1">
                <a:solidFill>
                  <a:srgbClr val="3366FF"/>
                </a:solidFill>
                <a:latin typeface="Verdana"/>
                <a:ea typeface="굴림"/>
              </a:rPr>
              <a:t>fileName</a:t>
            </a: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: an absolute or relative pathname,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   </a:t>
            </a:r>
            <a:r>
              <a:rPr lang="en-IN" i="1">
                <a:solidFill>
                  <a:srgbClr val="3366FF"/>
                </a:solidFill>
                <a:latin typeface="Verdana"/>
                <a:ea typeface="굴림"/>
              </a:rPr>
              <a:t>mode</a:t>
            </a: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: a bitwise or’ing of a read/write flag together with zero or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              more miscellaneous flags.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   </a:t>
            </a:r>
            <a:r>
              <a:rPr lang="en-IN" i="1">
                <a:solidFill>
                  <a:srgbClr val="3366FF"/>
                </a:solidFill>
                <a:latin typeface="Verdana"/>
                <a:ea typeface="굴림"/>
              </a:rPr>
              <a:t>permission</a:t>
            </a: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: a number that encodes the value of the file’s permission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                      flags.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2" name="CustomShape 2"/>
          <p:cNvSpPr/>
          <p:nvPr/>
        </p:nvSpPr>
        <p:spPr>
          <a:xfrm>
            <a:off x="457200" y="1295280"/>
            <a:ext cx="8379360" cy="327420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304920" y="838080"/>
            <a:ext cx="8552520" cy="55778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IN">
                <a:latin typeface="Verdana"/>
                <a:ea typeface="굴림"/>
              </a:rPr>
              <a:t> </a:t>
            </a:r>
            <a:r>
              <a:rPr lang="en-IN" sz="1600">
                <a:latin typeface="Verdana"/>
                <a:ea typeface="굴림"/>
              </a:rPr>
              <a:t> - The read/write flags are as follows: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600">
                <a:latin typeface="Verdana"/>
                <a:ea typeface="굴림"/>
              </a:rPr>
              <a:t>       FLAG                        MEANING </a:t>
            </a:r>
            <a:endParaRPr/>
          </a:p>
          <a:p>
            <a:pPr>
              <a:lnSpc>
                <a:spcPct val="100000"/>
              </a:lnSpc>
            </a:pPr>
            <a:r>
              <a:rPr lang="en-IN" sz="1600">
                <a:latin typeface="Verdana"/>
                <a:ea typeface="굴림"/>
              </a:rPr>
              <a:t>       O_RDONLY                Open for read only. </a:t>
            </a:r>
            <a:endParaRPr/>
          </a:p>
          <a:p>
            <a:pPr>
              <a:lnSpc>
                <a:spcPct val="100000"/>
              </a:lnSpc>
            </a:pPr>
            <a:r>
              <a:rPr lang="en-IN" sz="1600">
                <a:latin typeface="Verdana"/>
                <a:ea typeface="굴림"/>
              </a:rPr>
              <a:t>       O_WRONLY               Open for write only. </a:t>
            </a:r>
            <a:endParaRPr/>
          </a:p>
          <a:p>
            <a:pPr>
              <a:lnSpc>
                <a:spcPct val="100000"/>
              </a:lnSpc>
            </a:pPr>
            <a:r>
              <a:rPr lang="en-IN" sz="1600">
                <a:latin typeface="Verdana"/>
                <a:ea typeface="굴림"/>
              </a:rPr>
              <a:t>       O_RDWR                   Open for both read and write.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600">
                <a:latin typeface="Verdana"/>
                <a:ea typeface="굴림"/>
              </a:rPr>
              <a:t>  - The miscellaneous flags are as follows: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600">
                <a:latin typeface="Verdana"/>
                <a:ea typeface="굴림"/>
              </a:rPr>
              <a:t>       FLAG                    MEANING </a:t>
            </a:r>
            <a:endParaRPr/>
          </a:p>
          <a:p>
            <a:pPr>
              <a:lnSpc>
                <a:spcPct val="100000"/>
              </a:lnSpc>
            </a:pPr>
            <a:r>
              <a:rPr lang="en-IN" sz="1600">
                <a:latin typeface="Verdana"/>
                <a:ea typeface="굴림"/>
              </a:rPr>
              <a:t>       O_APPEND            Position </a:t>
            </a:r>
            <a:r>
              <a:rPr lang="en-IN" sz="1600" u="sng">
                <a:solidFill>
                  <a:srgbClr val="3366FF"/>
                </a:solidFill>
                <a:latin typeface="Verdana"/>
                <a:ea typeface="굴림"/>
              </a:rPr>
              <a:t>the file pointer at the end of the file</a:t>
            </a:r>
            <a:r>
              <a:rPr lang="en-IN" sz="1600">
                <a:solidFill>
                  <a:srgbClr val="3366FF"/>
                </a:solidFill>
                <a:latin typeface="Verdana"/>
                <a:ea typeface="굴림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IN" sz="1600">
                <a:solidFill>
                  <a:srgbClr val="3366FF"/>
                </a:solidFill>
                <a:latin typeface="Verdana"/>
                <a:ea typeface="굴림"/>
              </a:rPr>
              <a:t>                                   before each “write()”.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600">
                <a:solidFill>
                  <a:srgbClr val="3366FF"/>
                </a:solidFill>
                <a:latin typeface="Verdana"/>
                <a:ea typeface="굴림"/>
              </a:rPr>
              <a:t>       O_CREAT              Create the file if it doesn't exist. </a:t>
            </a:r>
            <a:endParaRPr/>
          </a:p>
          <a:p>
            <a:pPr>
              <a:lnSpc>
                <a:spcPct val="100000"/>
              </a:lnSpc>
            </a:pPr>
            <a:r>
              <a:rPr lang="en-IN" sz="1600">
                <a:solidFill>
                  <a:srgbClr val="3366FF"/>
                </a:solidFill>
                <a:latin typeface="Verdana"/>
                <a:ea typeface="굴림"/>
              </a:rPr>
              <a:t>                                   requires a third  argument to the open function, </a:t>
            </a:r>
            <a:endParaRPr/>
          </a:p>
          <a:p>
            <a:pPr>
              <a:lnSpc>
                <a:spcPct val="100000"/>
              </a:lnSpc>
            </a:pPr>
            <a:r>
              <a:rPr lang="en-IN" sz="1600">
                <a:solidFill>
                  <a:srgbClr val="3366FF"/>
                </a:solidFill>
                <a:latin typeface="Verdana"/>
                <a:ea typeface="굴림"/>
              </a:rPr>
              <a:t>					the mode, which specifies the access permission bits of the 					new file.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600">
                <a:solidFill>
                  <a:srgbClr val="3366FF"/>
                </a:solidFill>
                <a:latin typeface="Verdana"/>
                <a:ea typeface="굴림"/>
              </a:rPr>
              <a:t>       O_EXCL                </a:t>
            </a:r>
            <a:r>
              <a:rPr lang="en-IN" sz="1600" u="sng">
                <a:solidFill>
                  <a:srgbClr val="3366FF"/>
                </a:solidFill>
                <a:latin typeface="Verdana"/>
                <a:ea typeface="굴림"/>
              </a:rPr>
              <a:t>If O_CREAT is set and the file exists</a:t>
            </a:r>
            <a:r>
              <a:rPr lang="en-IN" sz="1600">
                <a:solidFill>
                  <a:srgbClr val="3366FF"/>
                </a:solidFill>
                <a:latin typeface="Verdana"/>
                <a:ea typeface="굴림"/>
              </a:rPr>
              <a:t>,</a:t>
            </a:r>
            <a:endParaRPr/>
          </a:p>
          <a:p>
            <a:pPr>
              <a:lnSpc>
                <a:spcPct val="100000"/>
              </a:lnSpc>
            </a:pPr>
            <a:r>
              <a:rPr lang="en-IN" sz="1600">
                <a:solidFill>
                  <a:srgbClr val="3366FF"/>
                </a:solidFill>
                <a:latin typeface="Verdana"/>
                <a:ea typeface="굴림"/>
              </a:rPr>
              <a:t>                                    then “open()” fails.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600">
                <a:solidFill>
                  <a:srgbClr val="3366FF"/>
                </a:solidFill>
                <a:latin typeface="Verdana"/>
                <a:ea typeface="굴림"/>
              </a:rPr>
              <a:t>       O_TRUNC             If the file exists, it is truncated </a:t>
            </a:r>
            <a:r>
              <a:rPr lang="en-IN" sz="1600" u="sng">
                <a:solidFill>
                  <a:srgbClr val="3366FF"/>
                </a:solidFill>
                <a:latin typeface="Verdana"/>
                <a:ea typeface="굴림"/>
              </a:rPr>
              <a:t>to length zero</a:t>
            </a:r>
            <a:r>
              <a:rPr lang="en-IN" sz="1600">
                <a:solidFill>
                  <a:srgbClr val="3366FF"/>
                </a:solidFill>
                <a:latin typeface="Verdana"/>
                <a:ea typeface="굴림"/>
              </a:rPr>
              <a:t>.</a:t>
            </a:r>
            <a:endParaRPr/>
          </a:p>
        </p:txBody>
      </p:sp>
      <p:sp>
        <p:nvSpPr>
          <p:cNvPr id="114" name="Line 2"/>
          <p:cNvSpPr/>
          <p:nvPr/>
        </p:nvSpPr>
        <p:spPr>
          <a:xfrm>
            <a:off x="685800" y="1371600"/>
            <a:ext cx="7924680" cy="144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304920" y="838080"/>
            <a:ext cx="8552520" cy="44805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IN" b="1">
                <a:latin typeface="Verdana"/>
                <a:ea typeface="굴림"/>
              </a:rPr>
              <a:t> </a:t>
            </a:r>
            <a:r>
              <a:rPr lang="en-IN">
                <a:latin typeface="Verdana"/>
                <a:ea typeface="굴림"/>
              </a:rPr>
              <a:t>• </a:t>
            </a:r>
            <a:r>
              <a:rPr lang="en-IN" b="1">
                <a:latin typeface="Verdana"/>
                <a:ea typeface="굴림"/>
              </a:rPr>
              <a:t>Creating a File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latin typeface="Verdana"/>
                <a:ea typeface="굴림"/>
              </a:rPr>
              <a:t>    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latin typeface="Verdana"/>
                <a:ea typeface="굴림"/>
              </a:rPr>
              <a:t> - To create a file, use </a:t>
            </a: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the O_CREAT flags as part of the mode flags and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    supply the initial file-permission flag settings as an octal value.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  For  example: fd=open("new.txt", O_CREAT,0600);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 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3366FF"/>
                </a:solidFill>
                <a:latin typeface="Verdana"/>
                <a:ea typeface="굴림"/>
              </a:rPr>
              <a:t>    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</TotalTime>
  <Words>4145</Words>
  <PresentationFormat>On-screen Show (4:3)</PresentationFormat>
  <Paragraphs>716</Paragraphs>
  <Slides>48</Slides>
  <Notes>41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0" baseType="lpstr">
      <vt:lpstr>Office Theme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MAHENDRA</cp:lastModifiedBy>
  <cp:revision>12</cp:revision>
  <dcterms:modified xsi:type="dcterms:W3CDTF">2018-01-30T16:04:12Z</dcterms:modified>
</cp:coreProperties>
</file>