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DESCRIPTER</a:t>
            </a:r>
            <a:endParaRPr lang="en-US" dirty="0"/>
          </a:p>
        </p:txBody>
      </p:sp>
      <p:sp>
        <p:nvSpPr>
          <p:cNvPr id="3" name="Subtitle 2"/>
          <p:cNvSpPr>
            <a:spLocks noGrp="1"/>
          </p:cNvSpPr>
          <p:nvPr>
            <p:ph type="subTitle" idx="1"/>
          </p:nvPr>
        </p:nvSpPr>
        <p:spPr/>
        <p:txBody>
          <a:bodyPr/>
          <a:lstStyle/>
          <a:p>
            <a:r>
              <a:rPr lang="en-US" dirty="0" smtClean="0"/>
              <a:t>Input-output system calls in C | Create, Open, Close, Read, Write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55000" lnSpcReduction="20000"/>
          </a:bodyPr>
          <a:lstStyle/>
          <a:p>
            <a:pPr fontAlgn="base"/>
            <a:r>
              <a:rPr lang="en-US" dirty="0" smtClean="0"/>
              <a:t>#include&lt;</a:t>
            </a:r>
            <a:r>
              <a:rPr lang="en-US" dirty="0" err="1" smtClean="0"/>
              <a:t>stdio.h</a:t>
            </a:r>
            <a:r>
              <a:rPr lang="en-US" dirty="0" smtClean="0"/>
              <a:t>&gt;</a:t>
            </a:r>
          </a:p>
          <a:p>
            <a:pPr fontAlgn="base"/>
            <a:r>
              <a:rPr lang="en-US" dirty="0" smtClean="0"/>
              <a:t>#include &lt;</a:t>
            </a:r>
            <a:r>
              <a:rPr lang="en-US" dirty="0" err="1" smtClean="0"/>
              <a:t>fcntl.h</a:t>
            </a:r>
            <a:r>
              <a:rPr lang="en-US" dirty="0" smtClean="0"/>
              <a:t>&gt;</a:t>
            </a:r>
          </a:p>
          <a:p>
            <a:pPr fontAlgn="base"/>
            <a:r>
              <a:rPr lang="en-US" dirty="0" err="1" smtClean="0"/>
              <a:t>int</a:t>
            </a:r>
            <a:r>
              <a:rPr lang="en-US" dirty="0" smtClean="0"/>
              <a:t> main()</a:t>
            </a:r>
          </a:p>
          <a:p>
            <a:pPr fontAlgn="base"/>
            <a:r>
              <a:rPr lang="en-US" dirty="0" smtClean="0"/>
              <a:t>{</a:t>
            </a:r>
          </a:p>
          <a:p>
            <a:pPr fontAlgn="base"/>
            <a:r>
              <a:rPr lang="en-US" dirty="0" smtClean="0"/>
              <a:t>   </a:t>
            </a:r>
            <a:r>
              <a:rPr lang="en-US" sz="3600" b="1" dirty="0" smtClean="0">
                <a:solidFill>
                  <a:srgbClr val="FF0000"/>
                </a:solidFill>
              </a:rPr>
              <a:t> </a:t>
            </a:r>
            <a:r>
              <a:rPr lang="en-US" sz="3600" b="1" dirty="0" err="1" smtClean="0">
                <a:solidFill>
                  <a:srgbClr val="FF0000"/>
                </a:solidFill>
              </a:rPr>
              <a:t>int</a:t>
            </a:r>
            <a:r>
              <a:rPr lang="en-US" sz="3600" b="1" dirty="0" smtClean="0">
                <a:solidFill>
                  <a:srgbClr val="FF0000"/>
                </a:solidFill>
              </a:rPr>
              <a:t> fd1 = open(“Demo.txt", O_RDONLY);</a:t>
            </a:r>
          </a:p>
          <a:p>
            <a:pPr fontAlgn="base"/>
            <a:r>
              <a:rPr lang="en-US" dirty="0" smtClean="0"/>
              <a:t>    if (fd1 &lt; 0) </a:t>
            </a:r>
          </a:p>
          <a:p>
            <a:pPr fontAlgn="base"/>
            <a:r>
              <a:rPr lang="en-US" dirty="0" smtClean="0"/>
              <a:t>    {</a:t>
            </a:r>
          </a:p>
          <a:p>
            <a:pPr fontAlgn="base"/>
            <a:r>
              <a:rPr lang="en-US" dirty="0" smtClean="0"/>
              <a:t>        </a:t>
            </a:r>
            <a:r>
              <a:rPr lang="en-US" dirty="0" err="1" smtClean="0"/>
              <a:t>perror</a:t>
            </a:r>
            <a:r>
              <a:rPr lang="en-US" dirty="0" smtClean="0"/>
              <a:t>("c1");</a:t>
            </a:r>
          </a:p>
          <a:p>
            <a:pPr fontAlgn="base"/>
            <a:r>
              <a:rPr lang="en-US" dirty="0" smtClean="0"/>
              <a:t>        exit(1);</a:t>
            </a:r>
          </a:p>
          <a:p>
            <a:pPr fontAlgn="base"/>
            <a:r>
              <a:rPr lang="en-US" dirty="0" smtClean="0"/>
              <a:t>    }</a:t>
            </a:r>
          </a:p>
          <a:p>
            <a:pPr fontAlgn="base"/>
            <a:r>
              <a:rPr lang="en-US" dirty="0" smtClean="0"/>
              <a:t>    </a:t>
            </a:r>
            <a:r>
              <a:rPr lang="en-US" dirty="0" err="1" smtClean="0"/>
              <a:t>printf</a:t>
            </a:r>
            <a:r>
              <a:rPr lang="en-US" dirty="0" smtClean="0"/>
              <a:t>("opened the </a:t>
            </a:r>
            <a:r>
              <a:rPr lang="en-US" dirty="0" err="1" smtClean="0"/>
              <a:t>fd</a:t>
            </a:r>
            <a:r>
              <a:rPr lang="en-US" dirty="0" smtClean="0"/>
              <a:t> = % d\n", fd1);</a:t>
            </a:r>
          </a:p>
          <a:p>
            <a:pPr fontAlgn="base"/>
            <a:r>
              <a:rPr lang="en-US" dirty="0" smtClean="0"/>
              <a:t>     </a:t>
            </a:r>
          </a:p>
          <a:p>
            <a:pPr fontAlgn="base"/>
            <a:r>
              <a:rPr lang="en-US" dirty="0" smtClean="0"/>
              <a:t>    // Using close system Call</a:t>
            </a:r>
          </a:p>
          <a:p>
            <a:pPr fontAlgn="base"/>
            <a:r>
              <a:rPr lang="en-US" dirty="0" smtClean="0"/>
              <a:t>   </a:t>
            </a:r>
            <a:r>
              <a:rPr lang="en-US" sz="3600" b="1" dirty="0" smtClean="0">
                <a:solidFill>
                  <a:srgbClr val="FF0000"/>
                </a:solidFill>
              </a:rPr>
              <a:t> if (close(fd1) &lt; 0) </a:t>
            </a:r>
          </a:p>
          <a:p>
            <a:pPr fontAlgn="base"/>
            <a:r>
              <a:rPr lang="en-US" dirty="0" smtClean="0"/>
              <a:t>    {</a:t>
            </a:r>
          </a:p>
          <a:p>
            <a:pPr fontAlgn="base"/>
            <a:r>
              <a:rPr lang="en-US" dirty="0" smtClean="0"/>
              <a:t>        </a:t>
            </a:r>
            <a:r>
              <a:rPr lang="en-US" dirty="0" err="1" smtClean="0"/>
              <a:t>perror</a:t>
            </a:r>
            <a:r>
              <a:rPr lang="en-US" dirty="0" smtClean="0"/>
              <a:t>("c1");</a:t>
            </a:r>
          </a:p>
          <a:p>
            <a:pPr fontAlgn="base"/>
            <a:r>
              <a:rPr lang="en-US" dirty="0" smtClean="0"/>
              <a:t>        exit(1);</a:t>
            </a:r>
          </a:p>
          <a:p>
            <a:pPr fontAlgn="base"/>
            <a:r>
              <a:rPr lang="en-US" dirty="0" smtClean="0"/>
              <a:t>    } </a:t>
            </a:r>
          </a:p>
          <a:p>
            <a:pPr fontAlgn="base"/>
            <a:r>
              <a:rPr lang="en-US" dirty="0" smtClean="0"/>
              <a:t>    </a:t>
            </a:r>
            <a:r>
              <a:rPr lang="en-US" dirty="0" err="1" smtClean="0"/>
              <a:t>printf</a:t>
            </a:r>
            <a:r>
              <a:rPr lang="en-US" dirty="0" smtClean="0"/>
              <a:t>("closed the </a:t>
            </a:r>
            <a:r>
              <a:rPr lang="en-US" dirty="0" err="1" smtClean="0"/>
              <a:t>fd</a:t>
            </a:r>
            <a:r>
              <a:rPr lang="en-US" dirty="0" smtClean="0"/>
              <a:t>.\n");</a:t>
            </a:r>
          </a:p>
          <a:p>
            <a:pPr fontAlgn="base"/>
            <a:r>
              <a:rPr lang="en-US" dirty="0" smtClean="0"/>
              <a:t>}</a:t>
            </a:r>
          </a:p>
          <a:p>
            <a:pPr fontAlgn="base">
              <a:buNone/>
            </a:pPr>
            <a:endParaRPr lang="en-US" dirty="0" smtClean="0"/>
          </a:p>
          <a:p>
            <a:pPr fontAlgn="base"/>
            <a:r>
              <a:rPr lang="en-US" sz="3600" b="1" dirty="0" smtClean="0">
                <a:solidFill>
                  <a:srgbClr val="FF0000"/>
                </a:solidFill>
              </a:rPr>
              <a:t>Output:</a:t>
            </a:r>
          </a:p>
          <a:p>
            <a:r>
              <a:rPr lang="en-US" sz="3600" b="1" dirty="0" smtClean="0">
                <a:solidFill>
                  <a:srgbClr val="FF0000"/>
                </a:solidFill>
              </a:rPr>
              <a:t>opened the </a:t>
            </a:r>
            <a:r>
              <a:rPr lang="en-US" sz="3600" b="1" dirty="0" err="1" smtClean="0">
                <a:solidFill>
                  <a:srgbClr val="FF0000"/>
                </a:solidFill>
              </a:rPr>
              <a:t>fd</a:t>
            </a:r>
            <a:r>
              <a:rPr lang="en-US" sz="3600" b="1" dirty="0" smtClean="0">
                <a:solidFill>
                  <a:srgbClr val="FF0000"/>
                </a:solidFill>
              </a:rPr>
              <a:t> = 3 closed the </a:t>
            </a:r>
            <a:r>
              <a:rPr lang="en-US" sz="3600" b="1" dirty="0" err="1" smtClean="0">
                <a:solidFill>
                  <a:srgbClr val="FF0000"/>
                </a:solidFill>
              </a:rPr>
              <a:t>fd</a:t>
            </a:r>
            <a:r>
              <a:rPr lang="en-US" sz="3600" b="1" dirty="0" smtClean="0">
                <a:solidFill>
                  <a:srgbClr val="FF0000"/>
                </a:solidFill>
              </a:rPr>
              <a:t>.</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fontAlgn="base">
              <a:buNone/>
            </a:pPr>
            <a:r>
              <a:rPr lang="en-US" sz="4600" b="1" dirty="0" smtClean="0"/>
              <a:t>4.write:</a:t>
            </a:r>
            <a:r>
              <a:rPr lang="en-US" b="1" dirty="0" smtClean="0"/>
              <a:t> </a:t>
            </a:r>
            <a:r>
              <a:rPr lang="en-US" dirty="0" smtClean="0"/>
              <a:t>Write data from file descriptor into buffer, Writes the bytes stored in </a:t>
            </a:r>
            <a:r>
              <a:rPr lang="en-US" b="1" dirty="0" err="1" smtClean="0"/>
              <a:t>buf</a:t>
            </a:r>
            <a:r>
              <a:rPr lang="en-US" dirty="0" smtClean="0"/>
              <a:t> to the file specified by </a:t>
            </a:r>
            <a:r>
              <a:rPr lang="en-US" b="1" dirty="0" err="1" smtClean="0"/>
              <a:t>fd</a:t>
            </a:r>
            <a:endParaRPr lang="en-US" b="1" dirty="0" smtClean="0"/>
          </a:p>
          <a:p>
            <a:pPr fontAlgn="base">
              <a:buNone/>
            </a:pPr>
            <a:r>
              <a:rPr lang="en-US" dirty="0" smtClean="0"/>
              <a:t>.#include &lt;</a:t>
            </a:r>
            <a:r>
              <a:rPr lang="en-US" dirty="0" err="1" smtClean="0"/>
              <a:t>fcntl.h</a:t>
            </a:r>
            <a:r>
              <a:rPr lang="en-US" dirty="0" smtClean="0"/>
              <a:t>&gt;</a:t>
            </a:r>
          </a:p>
          <a:p>
            <a:pPr fontAlgn="base">
              <a:buNone/>
            </a:pPr>
            <a:r>
              <a:rPr lang="en-US" dirty="0" smtClean="0"/>
              <a:t> </a:t>
            </a:r>
            <a:r>
              <a:rPr lang="en-US" sz="4000" b="1" dirty="0" err="1" smtClean="0">
                <a:solidFill>
                  <a:srgbClr val="FF0000"/>
                </a:solidFill>
              </a:rPr>
              <a:t>size_t</a:t>
            </a:r>
            <a:r>
              <a:rPr lang="en-US" sz="4000" b="1" dirty="0" smtClean="0">
                <a:solidFill>
                  <a:srgbClr val="FF0000"/>
                </a:solidFill>
              </a:rPr>
              <a:t> write (</a:t>
            </a:r>
            <a:r>
              <a:rPr lang="en-US" sz="4000" b="1" dirty="0" err="1" smtClean="0">
                <a:solidFill>
                  <a:srgbClr val="FF0000"/>
                </a:solidFill>
              </a:rPr>
              <a:t>int</a:t>
            </a:r>
            <a:r>
              <a:rPr lang="en-US" sz="4000" b="1" dirty="0" smtClean="0">
                <a:solidFill>
                  <a:srgbClr val="FF0000"/>
                </a:solidFill>
              </a:rPr>
              <a:t> </a:t>
            </a:r>
            <a:r>
              <a:rPr lang="en-US" sz="4000" b="1" dirty="0" err="1" smtClean="0">
                <a:solidFill>
                  <a:srgbClr val="FF0000"/>
                </a:solidFill>
              </a:rPr>
              <a:t>fd</a:t>
            </a:r>
            <a:r>
              <a:rPr lang="en-US" sz="4000" b="1" dirty="0" smtClean="0">
                <a:solidFill>
                  <a:srgbClr val="FF0000"/>
                </a:solidFill>
              </a:rPr>
              <a:t>, void* </a:t>
            </a:r>
            <a:r>
              <a:rPr lang="en-US" sz="4000" b="1" dirty="0" err="1" smtClean="0">
                <a:solidFill>
                  <a:srgbClr val="FF0000"/>
                </a:solidFill>
              </a:rPr>
              <a:t>buf</a:t>
            </a:r>
            <a:r>
              <a:rPr lang="en-US" sz="4000" b="1" dirty="0" smtClean="0">
                <a:solidFill>
                  <a:srgbClr val="FF0000"/>
                </a:solidFill>
              </a:rPr>
              <a:t>, </a:t>
            </a:r>
            <a:r>
              <a:rPr lang="en-US" sz="4000" b="1" dirty="0" err="1" smtClean="0">
                <a:solidFill>
                  <a:srgbClr val="FF0000"/>
                </a:solidFill>
              </a:rPr>
              <a:t>size_t</a:t>
            </a:r>
            <a:r>
              <a:rPr lang="en-US" sz="4000" b="1" dirty="0" smtClean="0">
                <a:solidFill>
                  <a:srgbClr val="FF0000"/>
                </a:solidFill>
              </a:rPr>
              <a:t> </a:t>
            </a:r>
            <a:r>
              <a:rPr lang="en-US" sz="4000" b="1" dirty="0" err="1" smtClean="0">
                <a:solidFill>
                  <a:srgbClr val="FF0000"/>
                </a:solidFill>
              </a:rPr>
              <a:t>cnt</a:t>
            </a:r>
            <a:r>
              <a:rPr lang="en-US" sz="4000" b="1" dirty="0" smtClean="0">
                <a:solidFill>
                  <a:srgbClr val="FF0000"/>
                </a:solidFill>
              </a:rPr>
              <a:t>);</a:t>
            </a:r>
          </a:p>
          <a:p>
            <a:pPr fontAlgn="base">
              <a:buNone/>
            </a:pPr>
            <a:r>
              <a:rPr lang="en-US" dirty="0" smtClean="0"/>
              <a:t> </a:t>
            </a:r>
            <a:r>
              <a:rPr lang="en-US" b="1" dirty="0" smtClean="0"/>
              <a:t>Parameters</a:t>
            </a:r>
            <a:endParaRPr lang="en-US" dirty="0" smtClean="0"/>
          </a:p>
          <a:p>
            <a:pPr fontAlgn="base"/>
            <a:r>
              <a:rPr lang="en-US" b="1" dirty="0" err="1" smtClean="0"/>
              <a:t>fd</a:t>
            </a:r>
            <a:r>
              <a:rPr lang="en-US" b="1" dirty="0" smtClean="0"/>
              <a:t>:</a:t>
            </a:r>
            <a:r>
              <a:rPr lang="en-US" dirty="0" smtClean="0"/>
              <a:t> file </a:t>
            </a:r>
            <a:r>
              <a:rPr lang="en-US" dirty="0" err="1" smtClean="0"/>
              <a:t>descripter</a:t>
            </a:r>
            <a:endParaRPr lang="en-US" dirty="0" smtClean="0"/>
          </a:p>
          <a:p>
            <a:pPr fontAlgn="base"/>
            <a:r>
              <a:rPr lang="en-US" b="1" dirty="0" err="1" smtClean="0"/>
              <a:t>buf</a:t>
            </a:r>
            <a:r>
              <a:rPr lang="en-US" b="1" dirty="0" smtClean="0"/>
              <a:t>:</a:t>
            </a:r>
            <a:r>
              <a:rPr lang="en-US" dirty="0" smtClean="0"/>
              <a:t> buffer to write data to</a:t>
            </a:r>
          </a:p>
          <a:p>
            <a:pPr fontAlgn="base"/>
            <a:r>
              <a:rPr lang="en-US" b="1" dirty="0" err="1" smtClean="0"/>
              <a:t>cnt</a:t>
            </a:r>
            <a:r>
              <a:rPr lang="en-US" b="1" dirty="0" smtClean="0"/>
              <a:t>:</a:t>
            </a:r>
            <a:r>
              <a:rPr lang="en-US" dirty="0" smtClean="0"/>
              <a:t> length of buffer</a:t>
            </a:r>
          </a:p>
          <a:p>
            <a:pPr fontAlgn="base"/>
            <a:r>
              <a:rPr lang="en-US" b="1" dirty="0" smtClean="0"/>
              <a:t>Returns: How many bytes were actually written</a:t>
            </a:r>
            <a:endParaRPr lang="en-US" dirty="0" smtClean="0"/>
          </a:p>
          <a:p>
            <a:pPr fontAlgn="base"/>
            <a:r>
              <a:rPr lang="en-US" dirty="0" smtClean="0"/>
              <a:t>return Number of bytes written on success</a:t>
            </a:r>
          </a:p>
          <a:p>
            <a:pPr fontAlgn="base"/>
            <a:r>
              <a:rPr lang="en-US" dirty="0" smtClean="0"/>
              <a:t>return 0 on reaching end of file</a:t>
            </a:r>
          </a:p>
          <a:p>
            <a:pPr fontAlgn="base"/>
            <a:r>
              <a:rPr lang="en-US" dirty="0" smtClean="0"/>
              <a:t>return -1 on error</a:t>
            </a:r>
          </a:p>
          <a:p>
            <a:pPr fontAlgn="base"/>
            <a:r>
              <a:rPr lang="en-US" dirty="0" smtClean="0"/>
              <a:t>return -1 on signal interrupt</a:t>
            </a:r>
          </a:p>
          <a:p>
            <a:pPr fontAlgn="base"/>
            <a:r>
              <a:rPr lang="en-US" b="1" dirty="0" smtClean="0"/>
              <a:t>Important points</a:t>
            </a:r>
            <a:endParaRPr lang="en-US" dirty="0" smtClean="0"/>
          </a:p>
          <a:p>
            <a:pPr fontAlgn="base"/>
            <a:r>
              <a:rPr lang="en-US" dirty="0" smtClean="0"/>
              <a:t>The file needs to be opened for write operations</a:t>
            </a:r>
          </a:p>
          <a:p>
            <a:pPr fontAlgn="base"/>
            <a:r>
              <a:rPr lang="en-US" b="1" dirty="0" err="1" smtClean="0"/>
              <a:t>buf</a:t>
            </a:r>
            <a:r>
              <a:rPr lang="en-US" b="1" dirty="0" smtClean="0"/>
              <a:t> </a:t>
            </a:r>
            <a:r>
              <a:rPr lang="en-US" dirty="0" smtClean="0"/>
              <a:t>needs to be at least as long as specified by </a:t>
            </a:r>
            <a:r>
              <a:rPr lang="en-US" dirty="0" err="1" smtClean="0"/>
              <a:t>cnt</a:t>
            </a:r>
            <a:r>
              <a:rPr lang="en-US" dirty="0" smtClean="0"/>
              <a:t> because if </a:t>
            </a:r>
            <a:r>
              <a:rPr lang="en-US" dirty="0" err="1" smtClean="0"/>
              <a:t>buf</a:t>
            </a:r>
            <a:r>
              <a:rPr lang="en-US" dirty="0" smtClean="0"/>
              <a:t> size less than the </a:t>
            </a:r>
            <a:r>
              <a:rPr lang="en-US" dirty="0" err="1" smtClean="0"/>
              <a:t>cnt</a:t>
            </a:r>
            <a:r>
              <a:rPr lang="en-US" dirty="0" smtClean="0"/>
              <a:t> then </a:t>
            </a:r>
            <a:r>
              <a:rPr lang="en-US" dirty="0" err="1" smtClean="0"/>
              <a:t>buf</a:t>
            </a:r>
            <a:r>
              <a:rPr lang="en-US" dirty="0" smtClean="0"/>
              <a:t> will lead to the overflow condition.</a:t>
            </a:r>
          </a:p>
          <a:p>
            <a:pPr fontAlgn="base"/>
            <a:r>
              <a:rPr lang="en-US" b="1" dirty="0" err="1" smtClean="0"/>
              <a:t>cnt</a:t>
            </a:r>
            <a:r>
              <a:rPr lang="en-US" dirty="0" smtClean="0"/>
              <a:t> is the requested number of bytes to write, while the return value is the actual number of bytes written. This happens when </a:t>
            </a:r>
            <a:r>
              <a:rPr lang="en-US" b="1" dirty="0" err="1" smtClean="0"/>
              <a:t>fd</a:t>
            </a:r>
            <a:r>
              <a:rPr lang="en-US" dirty="0" smtClean="0"/>
              <a:t> have a less number of bytes to write than </a:t>
            </a:r>
            <a:r>
              <a:rPr lang="en-US" dirty="0" err="1" smtClean="0"/>
              <a:t>cnt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55000" lnSpcReduction="20000"/>
          </a:bodyPr>
          <a:lstStyle/>
          <a:p>
            <a:pPr fontAlgn="base"/>
            <a:r>
              <a:rPr lang="en-US" dirty="0" smtClean="0"/>
              <a:t>#include&lt;</a:t>
            </a:r>
            <a:r>
              <a:rPr lang="en-US" dirty="0" err="1" smtClean="0"/>
              <a:t>stdio.h</a:t>
            </a:r>
            <a:r>
              <a:rPr lang="en-US" dirty="0" smtClean="0"/>
              <a:t>&gt;</a:t>
            </a:r>
          </a:p>
          <a:p>
            <a:pPr fontAlgn="base"/>
            <a:r>
              <a:rPr lang="en-US" dirty="0" smtClean="0"/>
              <a:t>#include &lt;</a:t>
            </a:r>
            <a:r>
              <a:rPr lang="en-US" dirty="0" err="1" smtClean="0"/>
              <a:t>fcntl.h</a:t>
            </a:r>
            <a:r>
              <a:rPr lang="en-US" dirty="0" smtClean="0"/>
              <a:t>&gt;</a:t>
            </a:r>
          </a:p>
          <a:p>
            <a:pPr fontAlgn="base"/>
            <a:r>
              <a:rPr lang="en-US" dirty="0" smtClean="0"/>
              <a:t>main()</a:t>
            </a:r>
          </a:p>
          <a:p>
            <a:pPr fontAlgn="base"/>
            <a:r>
              <a:rPr lang="en-US" dirty="0" smtClean="0"/>
              <a:t>{</a:t>
            </a:r>
          </a:p>
          <a:p>
            <a:pPr fontAlgn="base"/>
            <a:r>
              <a:rPr lang="en-US" dirty="0" smtClean="0"/>
              <a:t>  </a:t>
            </a:r>
            <a:r>
              <a:rPr lang="en-US" dirty="0" err="1" smtClean="0"/>
              <a:t>int</a:t>
            </a:r>
            <a:r>
              <a:rPr lang="en-US" dirty="0" smtClean="0"/>
              <a:t> </a:t>
            </a:r>
            <a:r>
              <a:rPr lang="en-US" dirty="0" err="1" smtClean="0"/>
              <a:t>sz</a:t>
            </a:r>
            <a:r>
              <a:rPr lang="en-US" dirty="0" smtClean="0"/>
              <a:t>;</a:t>
            </a:r>
          </a:p>
          <a:p>
            <a:pPr fontAlgn="base"/>
            <a:r>
              <a:rPr lang="en-US" dirty="0" smtClean="0"/>
              <a:t> </a:t>
            </a:r>
          </a:p>
          <a:p>
            <a:pPr fontAlgn="base"/>
            <a:r>
              <a:rPr lang="en-US" dirty="0" smtClean="0"/>
              <a:t>  </a:t>
            </a:r>
            <a:r>
              <a:rPr lang="en-US" sz="3600" b="1" dirty="0" err="1" smtClean="0">
                <a:solidFill>
                  <a:srgbClr val="FF0000"/>
                </a:solidFill>
              </a:rPr>
              <a:t>int</a:t>
            </a:r>
            <a:r>
              <a:rPr lang="en-US" sz="3600" b="1" dirty="0" smtClean="0">
                <a:solidFill>
                  <a:srgbClr val="FF0000"/>
                </a:solidFill>
              </a:rPr>
              <a:t> </a:t>
            </a:r>
            <a:r>
              <a:rPr lang="en-US" sz="3600" b="1" dirty="0" err="1" smtClean="0">
                <a:solidFill>
                  <a:srgbClr val="FF0000"/>
                </a:solidFill>
              </a:rPr>
              <a:t>fd</a:t>
            </a:r>
            <a:r>
              <a:rPr lang="en-US" sz="3600" b="1" dirty="0" smtClean="0">
                <a:solidFill>
                  <a:srgbClr val="FF0000"/>
                </a:solidFill>
              </a:rPr>
              <a:t> = open(“Demo.txt", O_WRONLY | O_CREAT | O_TRUNC, 0644);</a:t>
            </a:r>
          </a:p>
          <a:p>
            <a:pPr fontAlgn="base"/>
            <a:r>
              <a:rPr lang="en-US" dirty="0" smtClean="0"/>
              <a:t>  if (</a:t>
            </a:r>
            <a:r>
              <a:rPr lang="en-US" dirty="0" err="1" smtClean="0"/>
              <a:t>fd</a:t>
            </a:r>
            <a:r>
              <a:rPr lang="en-US" dirty="0" smtClean="0"/>
              <a:t> &lt; 0)</a:t>
            </a:r>
          </a:p>
          <a:p>
            <a:pPr fontAlgn="base"/>
            <a:r>
              <a:rPr lang="en-US" dirty="0" smtClean="0"/>
              <a:t>  {</a:t>
            </a:r>
          </a:p>
          <a:p>
            <a:pPr fontAlgn="base"/>
            <a:r>
              <a:rPr lang="en-US" dirty="0" smtClean="0"/>
              <a:t>     </a:t>
            </a:r>
            <a:r>
              <a:rPr lang="en-US" dirty="0" err="1" smtClean="0"/>
              <a:t>perror</a:t>
            </a:r>
            <a:r>
              <a:rPr lang="en-US" dirty="0" smtClean="0"/>
              <a:t>("r1");</a:t>
            </a:r>
          </a:p>
          <a:p>
            <a:pPr fontAlgn="base"/>
            <a:r>
              <a:rPr lang="en-US" dirty="0" smtClean="0"/>
              <a:t>     exit(1);</a:t>
            </a:r>
          </a:p>
          <a:p>
            <a:pPr fontAlgn="base"/>
            <a:r>
              <a:rPr lang="en-US" dirty="0" smtClean="0"/>
              <a:t>  }</a:t>
            </a:r>
          </a:p>
          <a:p>
            <a:pPr fontAlgn="base"/>
            <a:r>
              <a:rPr lang="en-US" dirty="0" smtClean="0"/>
              <a:t> </a:t>
            </a:r>
          </a:p>
          <a:p>
            <a:pPr fontAlgn="base"/>
            <a:r>
              <a:rPr lang="en-US" dirty="0" smtClean="0"/>
              <a:t> </a:t>
            </a:r>
            <a:r>
              <a:rPr lang="en-US" sz="3600" b="1" dirty="0" smtClean="0">
                <a:solidFill>
                  <a:srgbClr val="FF0000"/>
                </a:solidFill>
              </a:rPr>
              <a:t> </a:t>
            </a:r>
            <a:r>
              <a:rPr lang="en-US" sz="3600" b="1" dirty="0" err="1" smtClean="0">
                <a:solidFill>
                  <a:srgbClr val="FF0000"/>
                </a:solidFill>
              </a:rPr>
              <a:t>sz</a:t>
            </a:r>
            <a:r>
              <a:rPr lang="en-US" sz="3600" b="1" dirty="0" smtClean="0">
                <a:solidFill>
                  <a:srgbClr val="FF0000"/>
                </a:solidFill>
              </a:rPr>
              <a:t> = write(</a:t>
            </a:r>
            <a:r>
              <a:rPr lang="en-US" sz="3600" b="1" dirty="0" err="1" smtClean="0">
                <a:solidFill>
                  <a:srgbClr val="FF0000"/>
                </a:solidFill>
              </a:rPr>
              <a:t>fd</a:t>
            </a:r>
            <a:r>
              <a:rPr lang="en-US" sz="3600" b="1" dirty="0" smtClean="0">
                <a:solidFill>
                  <a:srgbClr val="FF0000"/>
                </a:solidFill>
              </a:rPr>
              <a:t>, "hello  world\n", </a:t>
            </a:r>
            <a:r>
              <a:rPr lang="en-US" sz="3600" b="1" dirty="0" err="1" smtClean="0">
                <a:solidFill>
                  <a:srgbClr val="FF0000"/>
                </a:solidFill>
              </a:rPr>
              <a:t>strlen</a:t>
            </a:r>
            <a:r>
              <a:rPr lang="en-US" sz="3600" b="1" dirty="0" smtClean="0">
                <a:solidFill>
                  <a:srgbClr val="FF0000"/>
                </a:solidFill>
              </a:rPr>
              <a:t>("hello  world\n"));</a:t>
            </a:r>
          </a:p>
          <a:p>
            <a:pPr fontAlgn="base"/>
            <a:r>
              <a:rPr lang="en-US" dirty="0" smtClean="0"/>
              <a:t> </a:t>
            </a:r>
          </a:p>
          <a:p>
            <a:pPr fontAlgn="base"/>
            <a:r>
              <a:rPr lang="en-US" dirty="0" smtClean="0"/>
              <a:t>  </a:t>
            </a:r>
            <a:r>
              <a:rPr lang="en-US" dirty="0" err="1" smtClean="0"/>
              <a:t>printf</a:t>
            </a:r>
            <a:r>
              <a:rPr lang="en-US" dirty="0" smtClean="0"/>
              <a:t>("called write(% d, \"hello world\\n\", %d)."</a:t>
            </a:r>
          </a:p>
          <a:p>
            <a:pPr fontAlgn="base"/>
            <a:r>
              <a:rPr lang="en-US" dirty="0" smtClean="0"/>
              <a:t>    " It returned %d\n", </a:t>
            </a:r>
            <a:r>
              <a:rPr lang="en-US" dirty="0" err="1" smtClean="0"/>
              <a:t>fd</a:t>
            </a:r>
            <a:r>
              <a:rPr lang="en-US" dirty="0" smtClean="0"/>
              <a:t>, </a:t>
            </a:r>
            <a:r>
              <a:rPr lang="en-US" dirty="0" err="1" smtClean="0"/>
              <a:t>strlen</a:t>
            </a:r>
            <a:r>
              <a:rPr lang="en-US" dirty="0" smtClean="0"/>
              <a:t>("hello world\n"), </a:t>
            </a:r>
            <a:r>
              <a:rPr lang="en-US" dirty="0" err="1" smtClean="0"/>
              <a:t>sz</a:t>
            </a:r>
            <a:r>
              <a:rPr lang="en-US" dirty="0" smtClean="0"/>
              <a:t>);</a:t>
            </a:r>
          </a:p>
          <a:p>
            <a:pPr fontAlgn="base"/>
            <a:r>
              <a:rPr lang="en-US" dirty="0" smtClean="0"/>
              <a:t> </a:t>
            </a:r>
          </a:p>
          <a:p>
            <a:pPr fontAlgn="base"/>
            <a:r>
              <a:rPr lang="en-US" dirty="0" smtClean="0"/>
              <a:t>  </a:t>
            </a:r>
            <a:r>
              <a:rPr lang="en-US" b="1" dirty="0" smtClean="0">
                <a:solidFill>
                  <a:srgbClr val="FF0000"/>
                </a:solidFill>
              </a:rPr>
              <a:t>close(</a:t>
            </a:r>
            <a:r>
              <a:rPr lang="en-US" b="1" dirty="0" err="1" smtClean="0">
                <a:solidFill>
                  <a:srgbClr val="FF0000"/>
                </a:solidFill>
              </a:rPr>
              <a:t>fd</a:t>
            </a:r>
            <a:r>
              <a:rPr lang="en-US" b="1" dirty="0" smtClean="0">
                <a:solidFill>
                  <a:srgbClr val="FF0000"/>
                </a:solidFill>
              </a:rPr>
              <a:t>);</a:t>
            </a:r>
          </a:p>
          <a:p>
            <a:pPr fontAlgn="base"/>
            <a:r>
              <a:rPr lang="en-US" dirty="0" smtClean="0"/>
              <a:t>}</a:t>
            </a:r>
          </a:p>
          <a:p>
            <a:pPr fontAlgn="base"/>
            <a:endParaRPr lang="en-US" dirty="0" smtClean="0"/>
          </a:p>
          <a:p>
            <a:pPr fontAlgn="base"/>
            <a:r>
              <a:rPr lang="en-US" sz="3600" b="1" dirty="0" smtClean="0">
                <a:solidFill>
                  <a:srgbClr val="FF0000"/>
                </a:solidFill>
              </a:rPr>
              <a:t>Output:</a:t>
            </a:r>
          </a:p>
          <a:p>
            <a:r>
              <a:rPr lang="en-US" sz="3600" b="1" dirty="0" smtClean="0">
                <a:solidFill>
                  <a:srgbClr val="FF0000"/>
                </a:solidFill>
              </a:rPr>
              <a:t>called write(3, "hello  world\n", 12). it returned 11</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62500" lnSpcReduction="20000"/>
          </a:bodyPr>
          <a:lstStyle/>
          <a:p>
            <a:pPr fontAlgn="base">
              <a:buNone/>
            </a:pPr>
            <a:r>
              <a:rPr lang="en-US" sz="4000" b="1" dirty="0" smtClean="0"/>
              <a:t>5. read</a:t>
            </a:r>
            <a:r>
              <a:rPr lang="en-US" b="1" dirty="0" smtClean="0"/>
              <a:t>:</a:t>
            </a:r>
          </a:p>
          <a:p>
            <a:pPr fontAlgn="base">
              <a:buNone/>
            </a:pPr>
            <a:r>
              <a:rPr lang="en-US" b="1" dirty="0" smtClean="0"/>
              <a:t>	 </a:t>
            </a:r>
            <a:r>
              <a:rPr lang="en-US" dirty="0" smtClean="0"/>
              <a:t>Read data from one buffer to file descriptor, Read </a:t>
            </a:r>
            <a:r>
              <a:rPr lang="en-US" b="1" dirty="0" smtClean="0"/>
              <a:t>size</a:t>
            </a:r>
            <a:r>
              <a:rPr lang="en-US" dirty="0" smtClean="0"/>
              <a:t> bytes from the file specified by </a:t>
            </a:r>
            <a:r>
              <a:rPr lang="en-US" dirty="0" err="1" smtClean="0"/>
              <a:t>fd</a:t>
            </a:r>
            <a:r>
              <a:rPr lang="en-US" dirty="0" smtClean="0"/>
              <a:t> into the memory location.</a:t>
            </a:r>
          </a:p>
          <a:p>
            <a:pPr fontAlgn="base">
              <a:buNone/>
            </a:pPr>
            <a:r>
              <a:rPr lang="en-US" b="1" dirty="0" smtClean="0"/>
              <a:t>       Syntax in C language </a:t>
            </a:r>
          </a:p>
          <a:p>
            <a:pPr fontAlgn="base">
              <a:buNone/>
            </a:pPr>
            <a:r>
              <a:rPr lang="en-US" sz="3800" b="1" dirty="0" smtClean="0">
                <a:solidFill>
                  <a:srgbClr val="FF0000"/>
                </a:solidFill>
              </a:rPr>
              <a:t>       </a:t>
            </a:r>
            <a:r>
              <a:rPr lang="en-US" sz="3800" b="1" dirty="0" err="1" smtClean="0">
                <a:solidFill>
                  <a:srgbClr val="FF0000"/>
                </a:solidFill>
              </a:rPr>
              <a:t>size_t</a:t>
            </a:r>
            <a:r>
              <a:rPr lang="en-US" sz="3800" b="1" dirty="0" smtClean="0">
                <a:solidFill>
                  <a:srgbClr val="FF0000"/>
                </a:solidFill>
              </a:rPr>
              <a:t> read (</a:t>
            </a:r>
            <a:r>
              <a:rPr lang="en-US" sz="3800" b="1" dirty="0" err="1" smtClean="0">
                <a:solidFill>
                  <a:srgbClr val="FF0000"/>
                </a:solidFill>
              </a:rPr>
              <a:t>int</a:t>
            </a:r>
            <a:r>
              <a:rPr lang="en-US" sz="3800" b="1" dirty="0" smtClean="0">
                <a:solidFill>
                  <a:srgbClr val="FF0000"/>
                </a:solidFill>
              </a:rPr>
              <a:t> </a:t>
            </a:r>
            <a:r>
              <a:rPr lang="en-US" sz="3800" b="1" dirty="0" err="1" smtClean="0">
                <a:solidFill>
                  <a:srgbClr val="FF0000"/>
                </a:solidFill>
              </a:rPr>
              <a:t>fd</a:t>
            </a:r>
            <a:r>
              <a:rPr lang="en-US" sz="3800" b="1" dirty="0" smtClean="0">
                <a:solidFill>
                  <a:srgbClr val="FF0000"/>
                </a:solidFill>
              </a:rPr>
              <a:t>, void* </a:t>
            </a:r>
            <a:r>
              <a:rPr lang="en-US" sz="3800" b="1" dirty="0" err="1" smtClean="0">
                <a:solidFill>
                  <a:srgbClr val="FF0000"/>
                </a:solidFill>
              </a:rPr>
              <a:t>buf</a:t>
            </a:r>
            <a:r>
              <a:rPr lang="en-US" sz="3800" b="1" dirty="0" smtClean="0">
                <a:solidFill>
                  <a:srgbClr val="FF0000"/>
                </a:solidFill>
              </a:rPr>
              <a:t>, </a:t>
            </a:r>
            <a:r>
              <a:rPr lang="en-US" sz="3800" b="1" dirty="0" err="1" smtClean="0">
                <a:solidFill>
                  <a:srgbClr val="FF0000"/>
                </a:solidFill>
              </a:rPr>
              <a:t>size_t</a:t>
            </a:r>
            <a:r>
              <a:rPr lang="en-US" sz="3800" b="1" dirty="0" smtClean="0">
                <a:solidFill>
                  <a:srgbClr val="FF0000"/>
                </a:solidFill>
              </a:rPr>
              <a:t> </a:t>
            </a:r>
            <a:r>
              <a:rPr lang="en-US" sz="3800" b="1" dirty="0" err="1" smtClean="0">
                <a:solidFill>
                  <a:srgbClr val="FF0000"/>
                </a:solidFill>
              </a:rPr>
              <a:t>cnt</a:t>
            </a:r>
            <a:r>
              <a:rPr lang="en-US" sz="3800" b="1" dirty="0" smtClean="0">
                <a:solidFill>
                  <a:srgbClr val="FF0000"/>
                </a:solidFill>
              </a:rPr>
              <a:t>);</a:t>
            </a:r>
          </a:p>
          <a:p>
            <a:pPr fontAlgn="base">
              <a:buNone/>
            </a:pPr>
            <a:r>
              <a:rPr lang="en-US" dirty="0" smtClean="0"/>
              <a:t>       </a:t>
            </a:r>
            <a:r>
              <a:rPr lang="en-US" b="1" dirty="0" smtClean="0"/>
              <a:t>Parameters</a:t>
            </a:r>
            <a:endParaRPr lang="en-US" dirty="0" smtClean="0"/>
          </a:p>
          <a:p>
            <a:pPr fontAlgn="base"/>
            <a:r>
              <a:rPr lang="en-US" b="1" dirty="0" err="1" smtClean="0"/>
              <a:t>fd</a:t>
            </a:r>
            <a:r>
              <a:rPr lang="en-US" b="1" dirty="0" smtClean="0"/>
              <a:t>:</a:t>
            </a:r>
            <a:r>
              <a:rPr lang="en-US" dirty="0" smtClean="0"/>
              <a:t> file </a:t>
            </a:r>
            <a:r>
              <a:rPr lang="en-US" dirty="0" err="1" smtClean="0"/>
              <a:t>descripter</a:t>
            </a:r>
            <a:endParaRPr lang="en-US" dirty="0" smtClean="0"/>
          </a:p>
          <a:p>
            <a:pPr fontAlgn="base"/>
            <a:r>
              <a:rPr lang="en-US" b="1" dirty="0" err="1" smtClean="0"/>
              <a:t>buf</a:t>
            </a:r>
            <a:r>
              <a:rPr lang="en-US" b="1" dirty="0" smtClean="0"/>
              <a:t>:</a:t>
            </a:r>
            <a:r>
              <a:rPr lang="en-US" dirty="0" smtClean="0"/>
              <a:t> buffer to read data from</a:t>
            </a:r>
          </a:p>
          <a:p>
            <a:pPr fontAlgn="base"/>
            <a:r>
              <a:rPr lang="en-US" b="1" dirty="0" err="1" smtClean="0"/>
              <a:t>cnt</a:t>
            </a:r>
            <a:r>
              <a:rPr lang="en-US" b="1" dirty="0" smtClean="0"/>
              <a:t>:</a:t>
            </a:r>
            <a:r>
              <a:rPr lang="en-US" dirty="0" smtClean="0"/>
              <a:t> length of buffer</a:t>
            </a:r>
          </a:p>
          <a:p>
            <a:pPr fontAlgn="base"/>
            <a:r>
              <a:rPr lang="en-US" b="1" dirty="0" smtClean="0"/>
              <a:t>Returns: How many bytes were actually read</a:t>
            </a:r>
            <a:endParaRPr lang="en-US" dirty="0" smtClean="0"/>
          </a:p>
          <a:p>
            <a:pPr fontAlgn="base"/>
            <a:r>
              <a:rPr lang="en-US" dirty="0" smtClean="0"/>
              <a:t>return Number of bytes read on success</a:t>
            </a:r>
          </a:p>
          <a:p>
            <a:pPr fontAlgn="base"/>
            <a:r>
              <a:rPr lang="en-US" dirty="0" smtClean="0"/>
              <a:t>return 0 on reaching end of file</a:t>
            </a:r>
          </a:p>
          <a:p>
            <a:pPr fontAlgn="base"/>
            <a:r>
              <a:rPr lang="en-US" dirty="0" smtClean="0"/>
              <a:t>return -1 on error</a:t>
            </a:r>
          </a:p>
          <a:p>
            <a:pPr fontAlgn="base"/>
            <a:r>
              <a:rPr lang="en-US" dirty="0" smtClean="0"/>
              <a:t>return -1 on signal interrupt</a:t>
            </a:r>
          </a:p>
          <a:p>
            <a:pPr fontAlgn="base"/>
            <a:r>
              <a:rPr lang="en-US" b="1" dirty="0" smtClean="0"/>
              <a:t>Important points</a:t>
            </a:r>
            <a:endParaRPr lang="en-US" dirty="0" smtClean="0"/>
          </a:p>
          <a:p>
            <a:pPr fontAlgn="base"/>
            <a:r>
              <a:rPr lang="en-US" b="1" dirty="0" err="1" smtClean="0"/>
              <a:t>buf</a:t>
            </a:r>
            <a:r>
              <a:rPr lang="en-US" dirty="0" smtClean="0"/>
              <a:t> needs to point to a valid memory location with length not smaller than the specified size because of overflow.</a:t>
            </a:r>
          </a:p>
          <a:p>
            <a:pPr fontAlgn="base"/>
            <a:r>
              <a:rPr lang="en-US" b="1" dirty="0" err="1" smtClean="0"/>
              <a:t>fd</a:t>
            </a:r>
            <a:r>
              <a:rPr lang="en-US" dirty="0" smtClean="0"/>
              <a:t> should be a valid file descriptor returned from open() to perform read operation because if </a:t>
            </a:r>
            <a:r>
              <a:rPr lang="en-US" dirty="0" err="1" smtClean="0"/>
              <a:t>fd</a:t>
            </a:r>
            <a:r>
              <a:rPr lang="en-US" dirty="0" smtClean="0"/>
              <a:t> is NULL then read should generate error.</a:t>
            </a:r>
          </a:p>
          <a:p>
            <a:pPr fontAlgn="base"/>
            <a:r>
              <a:rPr lang="en-US" b="1" dirty="0" err="1" smtClean="0"/>
              <a:t>cnt</a:t>
            </a:r>
            <a:r>
              <a:rPr lang="en-US" dirty="0" smtClean="0"/>
              <a:t> is the requested number of bytes read, while the return value is the actual number of bytes read. Also, some times read system call should read less bytes than </a:t>
            </a:r>
            <a:r>
              <a:rPr lang="en-US" dirty="0" err="1" smtClean="0"/>
              <a:t>cnt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fontAlgn="base"/>
            <a:r>
              <a:rPr lang="en-US" dirty="0" smtClean="0"/>
              <a:t>#include&lt;</a:t>
            </a:r>
            <a:r>
              <a:rPr lang="en-US" dirty="0" err="1" smtClean="0"/>
              <a:t>stdio.h</a:t>
            </a:r>
            <a:r>
              <a:rPr lang="en-US" dirty="0" smtClean="0"/>
              <a:t>&gt;</a:t>
            </a:r>
          </a:p>
          <a:p>
            <a:pPr fontAlgn="base"/>
            <a:r>
              <a:rPr lang="en-US" dirty="0" smtClean="0"/>
              <a:t>#include &lt;</a:t>
            </a:r>
            <a:r>
              <a:rPr lang="en-US" dirty="0" err="1" smtClean="0"/>
              <a:t>fcntl.h</a:t>
            </a:r>
            <a:r>
              <a:rPr lang="en-US" dirty="0" smtClean="0"/>
              <a:t>&gt;</a:t>
            </a:r>
          </a:p>
          <a:p>
            <a:pPr fontAlgn="base"/>
            <a:r>
              <a:rPr lang="en-US" dirty="0" err="1" smtClean="0"/>
              <a:t>int</a:t>
            </a:r>
            <a:r>
              <a:rPr lang="en-US" dirty="0" smtClean="0"/>
              <a:t> main()</a:t>
            </a:r>
          </a:p>
          <a:p>
            <a:pPr fontAlgn="base"/>
            <a:r>
              <a:rPr lang="en-US" dirty="0" smtClean="0"/>
              <a:t>{</a:t>
            </a:r>
          </a:p>
          <a:p>
            <a:pPr fontAlgn="base"/>
            <a:r>
              <a:rPr lang="en-US" dirty="0" smtClean="0"/>
              <a:t>  </a:t>
            </a:r>
            <a:r>
              <a:rPr lang="en-US" dirty="0" err="1" smtClean="0"/>
              <a:t>int</a:t>
            </a:r>
            <a:r>
              <a:rPr lang="en-US" dirty="0" smtClean="0"/>
              <a:t> </a:t>
            </a:r>
            <a:r>
              <a:rPr lang="en-US" dirty="0" err="1" smtClean="0"/>
              <a:t>fd</a:t>
            </a:r>
            <a:r>
              <a:rPr lang="en-US" dirty="0" smtClean="0"/>
              <a:t>, </a:t>
            </a:r>
            <a:r>
              <a:rPr lang="en-US" dirty="0" err="1" smtClean="0"/>
              <a:t>sz</a:t>
            </a:r>
            <a:r>
              <a:rPr lang="en-US" dirty="0" smtClean="0"/>
              <a:t>;</a:t>
            </a:r>
          </a:p>
          <a:p>
            <a:pPr fontAlgn="base"/>
            <a:r>
              <a:rPr lang="en-US" dirty="0" smtClean="0"/>
              <a:t>  </a:t>
            </a:r>
            <a:r>
              <a:rPr lang="en-US" b="1" dirty="0" smtClean="0"/>
              <a:t>char *c = (char *) </a:t>
            </a:r>
            <a:r>
              <a:rPr lang="en-US" b="1" dirty="0" err="1" smtClean="0"/>
              <a:t>calloc</a:t>
            </a:r>
            <a:r>
              <a:rPr lang="en-US" b="1" dirty="0" smtClean="0"/>
              <a:t>(100, </a:t>
            </a:r>
            <a:r>
              <a:rPr lang="en-US" b="1" dirty="0" err="1" smtClean="0"/>
              <a:t>sizeof</a:t>
            </a:r>
            <a:r>
              <a:rPr lang="en-US" b="1" dirty="0" smtClean="0"/>
              <a:t>(char));</a:t>
            </a:r>
          </a:p>
          <a:p>
            <a:pPr fontAlgn="base"/>
            <a:r>
              <a:rPr lang="en-US" dirty="0" smtClean="0"/>
              <a:t> </a:t>
            </a:r>
          </a:p>
          <a:p>
            <a:pPr fontAlgn="base"/>
            <a:r>
              <a:rPr lang="en-US" dirty="0" smtClean="0"/>
              <a:t> </a:t>
            </a:r>
            <a:r>
              <a:rPr lang="en-US" sz="4000" b="1" dirty="0" smtClean="0">
                <a:solidFill>
                  <a:srgbClr val="FF0000"/>
                </a:solidFill>
              </a:rPr>
              <a:t> </a:t>
            </a:r>
            <a:r>
              <a:rPr lang="en-US" sz="4000" b="1" dirty="0" err="1" smtClean="0">
                <a:solidFill>
                  <a:srgbClr val="FF0000"/>
                </a:solidFill>
              </a:rPr>
              <a:t>fd</a:t>
            </a:r>
            <a:r>
              <a:rPr lang="en-US" sz="4000" b="1" dirty="0" smtClean="0">
                <a:solidFill>
                  <a:srgbClr val="FF0000"/>
                </a:solidFill>
              </a:rPr>
              <a:t> = open(“Demo.txt", O_RDONLY);</a:t>
            </a:r>
          </a:p>
          <a:p>
            <a:pPr fontAlgn="base"/>
            <a:r>
              <a:rPr lang="en-US" dirty="0" smtClean="0"/>
              <a:t>  if (</a:t>
            </a:r>
            <a:r>
              <a:rPr lang="en-US" dirty="0" err="1" smtClean="0"/>
              <a:t>fd</a:t>
            </a:r>
            <a:r>
              <a:rPr lang="en-US" dirty="0" smtClean="0"/>
              <a:t> &lt; 0) { </a:t>
            </a:r>
            <a:r>
              <a:rPr lang="en-US" dirty="0" err="1" smtClean="0"/>
              <a:t>perror</a:t>
            </a:r>
            <a:r>
              <a:rPr lang="en-US" dirty="0" smtClean="0"/>
              <a:t>("r1");</a:t>
            </a:r>
          </a:p>
          <a:p>
            <a:pPr fontAlgn="base"/>
            <a:r>
              <a:rPr lang="en-US" dirty="0" smtClean="0"/>
              <a:t>exit(1); }</a:t>
            </a:r>
          </a:p>
          <a:p>
            <a:pPr fontAlgn="base"/>
            <a:r>
              <a:rPr lang="en-US" dirty="0" smtClean="0"/>
              <a:t>   </a:t>
            </a:r>
            <a:r>
              <a:rPr lang="en-US" sz="4000" b="1" dirty="0" err="1" smtClean="0">
                <a:solidFill>
                  <a:srgbClr val="FF0000"/>
                </a:solidFill>
              </a:rPr>
              <a:t>sz</a:t>
            </a:r>
            <a:r>
              <a:rPr lang="en-US" sz="4000" b="1" dirty="0" smtClean="0">
                <a:solidFill>
                  <a:srgbClr val="FF0000"/>
                </a:solidFill>
              </a:rPr>
              <a:t> = read(</a:t>
            </a:r>
            <a:r>
              <a:rPr lang="en-US" sz="4000" b="1" dirty="0" err="1" smtClean="0">
                <a:solidFill>
                  <a:srgbClr val="FF0000"/>
                </a:solidFill>
              </a:rPr>
              <a:t>fd</a:t>
            </a:r>
            <a:r>
              <a:rPr lang="en-US" sz="4000" b="1" dirty="0" smtClean="0">
                <a:solidFill>
                  <a:srgbClr val="FF0000"/>
                </a:solidFill>
              </a:rPr>
              <a:t>, c, 10);</a:t>
            </a:r>
          </a:p>
          <a:p>
            <a:pPr fontAlgn="base"/>
            <a:r>
              <a:rPr lang="en-US" dirty="0" smtClean="0"/>
              <a:t>  </a:t>
            </a:r>
            <a:r>
              <a:rPr lang="en-US" dirty="0" err="1" smtClean="0"/>
              <a:t>printf</a:t>
            </a:r>
            <a:r>
              <a:rPr lang="en-US" dirty="0" smtClean="0"/>
              <a:t>("called read(% d, c, 10).  returned that"</a:t>
            </a:r>
          </a:p>
          <a:p>
            <a:pPr fontAlgn="base"/>
            <a:r>
              <a:rPr lang="en-US" dirty="0" smtClean="0"/>
              <a:t>         " %d bytes  were read.\n", </a:t>
            </a:r>
            <a:r>
              <a:rPr lang="en-US" dirty="0" err="1" smtClean="0"/>
              <a:t>fd</a:t>
            </a:r>
            <a:r>
              <a:rPr lang="en-US" dirty="0" smtClean="0"/>
              <a:t>, </a:t>
            </a:r>
            <a:r>
              <a:rPr lang="en-US" dirty="0" err="1" smtClean="0"/>
              <a:t>sz</a:t>
            </a:r>
            <a:r>
              <a:rPr lang="en-US" dirty="0" smtClean="0"/>
              <a:t>);</a:t>
            </a:r>
          </a:p>
          <a:p>
            <a:pPr fontAlgn="base"/>
            <a:r>
              <a:rPr lang="en-US" dirty="0" smtClean="0"/>
              <a:t>  c[</a:t>
            </a:r>
            <a:r>
              <a:rPr lang="en-US" dirty="0" err="1" smtClean="0"/>
              <a:t>sz</a:t>
            </a:r>
            <a:r>
              <a:rPr lang="en-US" dirty="0" smtClean="0"/>
              <a:t>] = '\0';</a:t>
            </a:r>
          </a:p>
          <a:p>
            <a:pPr fontAlgn="base"/>
            <a:r>
              <a:rPr lang="en-US" dirty="0" smtClean="0"/>
              <a:t>  </a:t>
            </a:r>
            <a:r>
              <a:rPr lang="en-US" dirty="0" err="1" smtClean="0"/>
              <a:t>printf</a:t>
            </a:r>
            <a:r>
              <a:rPr lang="en-US" dirty="0" smtClean="0"/>
              <a:t>("Those bytes are as follows: % s\n", c);</a:t>
            </a:r>
          </a:p>
          <a:p>
            <a:pPr fontAlgn="base"/>
            <a:r>
              <a:rPr lang="en-US" dirty="0" smtClean="0"/>
              <a:t>}</a:t>
            </a:r>
          </a:p>
          <a:p>
            <a:pPr fontAlgn="base"/>
            <a:r>
              <a:rPr lang="en-US" sz="4000" b="1" dirty="0" smtClean="0">
                <a:solidFill>
                  <a:srgbClr val="FF0000"/>
                </a:solidFill>
              </a:rPr>
              <a:t>Output:</a:t>
            </a:r>
          </a:p>
          <a:p>
            <a:r>
              <a:rPr lang="en-US" sz="4000" b="1" dirty="0" smtClean="0">
                <a:solidFill>
                  <a:srgbClr val="FF0000"/>
                </a:solidFill>
              </a:rPr>
              <a:t>called read(3, c, 10). returned that 10 bytes were read. Those bytes are as follows: </a:t>
            </a:r>
            <a:r>
              <a:rPr lang="en-US" sz="4000" b="1" smtClean="0">
                <a:solidFill>
                  <a:srgbClr val="FF0000"/>
                </a:solidFill>
              </a:rPr>
              <a:t>“your file</a:t>
            </a:r>
            <a:r>
              <a:rPr lang="en-US" sz="4000" b="1" dirty="0" smtClean="0">
                <a:solidFill>
                  <a:srgbClr val="FF0000"/>
                </a:solidFill>
              </a:rPr>
              <a:t>”</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a:bodyPr>
          <a:lstStyle/>
          <a:p>
            <a:pPr fontAlgn="base"/>
            <a:r>
              <a:rPr lang="en-US" b="1" dirty="0" smtClean="0"/>
              <a:t>What is the File </a:t>
            </a:r>
            <a:r>
              <a:rPr lang="en-US" b="1" dirty="0" err="1" smtClean="0"/>
              <a:t>Descripter</a:t>
            </a:r>
            <a:r>
              <a:rPr lang="en-US" b="1" dirty="0" smtClean="0"/>
              <a:t>??</a:t>
            </a:r>
            <a:r>
              <a:rPr lang="en-US" dirty="0" smtClean="0"/>
              <a:t/>
            </a:r>
            <a:br>
              <a:rPr lang="en-US" dirty="0" smtClean="0"/>
            </a:br>
            <a:r>
              <a:rPr lang="en-US" dirty="0" smtClean="0"/>
              <a:t>File descriptor is integer that uniquely identifies an open file of the process.</a:t>
            </a:r>
          </a:p>
          <a:p>
            <a:pPr fontAlgn="base"/>
            <a:r>
              <a:rPr lang="en-US" b="1" dirty="0" smtClean="0"/>
              <a:t>File Descriptor table</a:t>
            </a:r>
            <a:r>
              <a:rPr lang="en-US" dirty="0" smtClean="0"/>
              <a:t>: File descriptor table is the collection of integer array indices that are file descriptors in which elements are pointers to file table entries. One unique file descriptors table is provided in operating system for each process.</a:t>
            </a:r>
          </a:p>
          <a:p>
            <a:pPr fontAlgn="base"/>
            <a:r>
              <a:rPr lang="en-US" b="1" dirty="0" smtClean="0"/>
              <a:t>File Table Entry:</a:t>
            </a:r>
            <a:r>
              <a:rPr lang="en-US" dirty="0" smtClean="0"/>
              <a:t> File table entries is a structure In-memory surrogate for an open file, which is created when process request to opens file and these entries maintains file position.</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err="1" smtClean="0"/>
              <a:t>descripter</a:t>
            </a:r>
            <a:r>
              <a:rPr lang="en-US" dirty="0" smtClean="0"/>
              <a:t> table</a:t>
            </a:r>
            <a:endParaRPr lang="en-US" dirty="0"/>
          </a:p>
        </p:txBody>
      </p:sp>
      <p:pic>
        <p:nvPicPr>
          <p:cNvPr id="4" name="Content Placeholder 3" descr="Capture-2-1-300x162.png"/>
          <p:cNvPicPr>
            <a:picLocks noGrp="1" noChangeAspect="1"/>
          </p:cNvPicPr>
          <p:nvPr>
            <p:ph idx="1"/>
          </p:nvPr>
        </p:nvPicPr>
        <p:blipFill>
          <a:blip r:embed="rId2"/>
          <a:stretch>
            <a:fillRect/>
          </a:stretch>
        </p:blipFill>
        <p:spPr>
          <a:xfrm>
            <a:off x="1143000" y="1981200"/>
            <a:ext cx="6781800" cy="43433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fontAlgn="base"/>
            <a:r>
              <a:rPr lang="en-US" sz="2400" b="1" dirty="0" smtClean="0"/>
              <a:t>Standard File Descriptors</a:t>
            </a:r>
            <a:r>
              <a:rPr lang="en-US" sz="2400" dirty="0" smtClean="0"/>
              <a:t>: When any process starts, then that process file descriptors table’s </a:t>
            </a:r>
            <a:r>
              <a:rPr lang="en-US" sz="2400" dirty="0" err="1" smtClean="0"/>
              <a:t>fd</a:t>
            </a:r>
            <a:r>
              <a:rPr lang="en-US" sz="2400" dirty="0" smtClean="0"/>
              <a:t>(file descriptor) 0, 1, 2 open automatically, (By default) each of these 3 </a:t>
            </a:r>
            <a:r>
              <a:rPr lang="en-US" sz="2400" dirty="0" err="1" smtClean="0"/>
              <a:t>fd</a:t>
            </a:r>
            <a:r>
              <a:rPr lang="en-US" sz="2400" dirty="0" smtClean="0"/>
              <a:t> references file table entry for a file named </a:t>
            </a:r>
            <a:r>
              <a:rPr lang="en-US" sz="2400" b="1" dirty="0" smtClean="0"/>
              <a:t>/dev/</a:t>
            </a:r>
            <a:r>
              <a:rPr lang="en-US" sz="2400" b="1" dirty="0" err="1" smtClean="0"/>
              <a:t>tty</a:t>
            </a:r>
            <a:endParaRPr lang="en-US" sz="2400" dirty="0" smtClean="0"/>
          </a:p>
          <a:p>
            <a:pPr fontAlgn="base"/>
            <a:r>
              <a:rPr lang="en-US" sz="2400" b="1" dirty="0" smtClean="0"/>
              <a:t>/dev/</a:t>
            </a:r>
            <a:r>
              <a:rPr lang="en-US" sz="2400" b="1" dirty="0" err="1" smtClean="0"/>
              <a:t>tty</a:t>
            </a:r>
            <a:r>
              <a:rPr lang="en-US" sz="2400" dirty="0" smtClean="0"/>
              <a:t>: In-memory surrogate for the terminal</a:t>
            </a:r>
            <a:br>
              <a:rPr lang="en-US" sz="2400" dirty="0" smtClean="0"/>
            </a:br>
            <a:r>
              <a:rPr lang="en-US" sz="2400" b="1" dirty="0" smtClean="0"/>
              <a:t>Terminal</a:t>
            </a:r>
            <a:r>
              <a:rPr lang="en-US" sz="2400" dirty="0" smtClean="0"/>
              <a:t>: Combination keyboard/video screen</a:t>
            </a:r>
          </a:p>
          <a:p>
            <a:pPr>
              <a:buNone/>
            </a:pPr>
            <a:endParaRPr lang="en-US" dirty="0"/>
          </a:p>
        </p:txBody>
      </p:sp>
      <p:pic>
        <p:nvPicPr>
          <p:cNvPr id="4" name="Picture 3" descr="Capture-7-300x214.png"/>
          <p:cNvPicPr>
            <a:picLocks noChangeAspect="1"/>
          </p:cNvPicPr>
          <p:nvPr/>
        </p:nvPicPr>
        <p:blipFill>
          <a:blip r:embed="rId2"/>
          <a:stretch>
            <a:fillRect/>
          </a:stretch>
        </p:blipFill>
        <p:spPr>
          <a:xfrm>
            <a:off x="990600" y="3124200"/>
            <a:ext cx="6781800" cy="3429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b="1" dirty="0" smtClean="0"/>
              <a:t>Read from </a:t>
            </a:r>
            <a:r>
              <a:rPr lang="en-US" b="1" dirty="0" err="1" smtClean="0"/>
              <a:t>stdin</a:t>
            </a:r>
            <a:r>
              <a:rPr lang="en-US" b="1" dirty="0" smtClean="0"/>
              <a:t> =&gt; read from </a:t>
            </a:r>
            <a:r>
              <a:rPr lang="en-US" b="1" dirty="0" err="1" smtClean="0"/>
              <a:t>fd</a:t>
            </a:r>
            <a:r>
              <a:rPr lang="en-US" b="1" dirty="0" smtClean="0"/>
              <a:t> 0</a:t>
            </a:r>
            <a:r>
              <a:rPr lang="en-US" dirty="0" smtClean="0"/>
              <a:t> : Whenever we write any character from keyboard, it read from </a:t>
            </a:r>
            <a:r>
              <a:rPr lang="en-US" dirty="0" err="1" smtClean="0"/>
              <a:t>stdin</a:t>
            </a:r>
            <a:r>
              <a:rPr lang="en-US" dirty="0" smtClean="0"/>
              <a:t> through </a:t>
            </a:r>
            <a:r>
              <a:rPr lang="en-US" dirty="0" err="1" smtClean="0"/>
              <a:t>fd</a:t>
            </a:r>
            <a:r>
              <a:rPr lang="en-US" dirty="0" smtClean="0"/>
              <a:t> 0 and save to file named /dev/</a:t>
            </a:r>
            <a:r>
              <a:rPr lang="en-US" dirty="0" err="1" smtClean="0"/>
              <a:t>tty</a:t>
            </a:r>
            <a:r>
              <a:rPr lang="en-US" dirty="0" smtClean="0"/>
              <a:t>.</a:t>
            </a:r>
            <a:br>
              <a:rPr lang="en-US" dirty="0" smtClean="0"/>
            </a:br>
            <a:r>
              <a:rPr lang="en-US" b="1" dirty="0" smtClean="0"/>
              <a:t>Write to </a:t>
            </a:r>
            <a:r>
              <a:rPr lang="en-US" b="1" dirty="0" err="1" smtClean="0"/>
              <a:t>stdout</a:t>
            </a:r>
            <a:r>
              <a:rPr lang="en-US" b="1" dirty="0" smtClean="0"/>
              <a:t> =&gt; write to </a:t>
            </a:r>
            <a:r>
              <a:rPr lang="en-US" b="1" dirty="0" err="1" smtClean="0"/>
              <a:t>fd</a:t>
            </a:r>
            <a:r>
              <a:rPr lang="en-US" b="1" dirty="0" smtClean="0"/>
              <a:t> 1</a:t>
            </a:r>
            <a:r>
              <a:rPr lang="en-US" dirty="0" smtClean="0"/>
              <a:t> : Whenever we see any output to the video screen, it’s from the file named /dev/</a:t>
            </a:r>
            <a:r>
              <a:rPr lang="en-US" dirty="0" err="1" smtClean="0"/>
              <a:t>tty</a:t>
            </a:r>
            <a:r>
              <a:rPr lang="en-US" dirty="0" smtClean="0"/>
              <a:t> and written to </a:t>
            </a:r>
            <a:r>
              <a:rPr lang="en-US" dirty="0" err="1" smtClean="0"/>
              <a:t>stdout</a:t>
            </a:r>
            <a:r>
              <a:rPr lang="en-US" dirty="0" smtClean="0"/>
              <a:t> in screen through </a:t>
            </a:r>
            <a:r>
              <a:rPr lang="en-US" dirty="0" err="1" smtClean="0"/>
              <a:t>fd</a:t>
            </a:r>
            <a:r>
              <a:rPr lang="en-US" dirty="0" smtClean="0"/>
              <a:t> 1.</a:t>
            </a:r>
            <a:br>
              <a:rPr lang="en-US" dirty="0" smtClean="0"/>
            </a:br>
            <a:r>
              <a:rPr lang="en-US" b="1" dirty="0" smtClean="0"/>
              <a:t>Write to </a:t>
            </a:r>
            <a:r>
              <a:rPr lang="en-US" b="1" dirty="0" err="1" smtClean="0"/>
              <a:t>stderr</a:t>
            </a:r>
            <a:r>
              <a:rPr lang="en-US" b="1" dirty="0" smtClean="0"/>
              <a:t> =&gt; write to </a:t>
            </a:r>
            <a:r>
              <a:rPr lang="en-US" b="1" dirty="0" err="1" smtClean="0"/>
              <a:t>fd</a:t>
            </a:r>
            <a:r>
              <a:rPr lang="en-US" b="1" dirty="0" smtClean="0"/>
              <a:t> 2</a:t>
            </a:r>
            <a:r>
              <a:rPr lang="en-US" dirty="0" smtClean="0"/>
              <a:t> : We see any error to the video screen, it is also from that file write to </a:t>
            </a:r>
            <a:r>
              <a:rPr lang="en-US" dirty="0" err="1" smtClean="0"/>
              <a:t>stderr</a:t>
            </a:r>
            <a:r>
              <a:rPr lang="en-US" dirty="0" smtClean="0"/>
              <a:t> in screen through </a:t>
            </a:r>
            <a:r>
              <a:rPr lang="en-US" dirty="0" err="1" smtClean="0"/>
              <a:t>fd</a:t>
            </a:r>
            <a:r>
              <a:rPr lang="en-US" dirty="0" smtClean="0"/>
              <a:t> 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629400"/>
          </a:xfrm>
        </p:spPr>
        <p:txBody>
          <a:bodyPr>
            <a:normAutofit fontScale="77500" lnSpcReduction="20000"/>
          </a:bodyPr>
          <a:lstStyle/>
          <a:p>
            <a:pPr fontAlgn="base">
              <a:buNone/>
            </a:pPr>
            <a:r>
              <a:rPr lang="en-US" sz="4100" b="1" dirty="0" smtClean="0"/>
              <a:t>				</a:t>
            </a:r>
            <a:r>
              <a:rPr lang="en-US" sz="4100" b="1" i="1" dirty="0" smtClean="0">
                <a:solidFill>
                  <a:srgbClr val="FF0000"/>
                </a:solidFill>
              </a:rPr>
              <a:t>I/O System calls</a:t>
            </a:r>
            <a:endParaRPr lang="en-US" sz="4100" i="1" dirty="0" smtClean="0">
              <a:solidFill>
                <a:srgbClr val="FF0000"/>
              </a:solidFill>
            </a:endParaRPr>
          </a:p>
          <a:p>
            <a:pPr fontAlgn="base"/>
            <a:r>
              <a:rPr lang="en-US" dirty="0" smtClean="0"/>
              <a:t>Basically there are total 5 types of I/O system calls:</a:t>
            </a:r>
          </a:p>
          <a:p>
            <a:pPr marL="742950" indent="-742950" fontAlgn="base">
              <a:buAutoNum type="arabicPeriod"/>
            </a:pPr>
            <a:r>
              <a:rPr lang="en-US" sz="3800" b="1" dirty="0" smtClean="0"/>
              <a:t>Create:</a:t>
            </a:r>
            <a:r>
              <a:rPr lang="en-US" b="1" dirty="0" smtClean="0"/>
              <a:t> </a:t>
            </a:r>
            <a:r>
              <a:rPr lang="en-US" dirty="0" smtClean="0"/>
              <a:t>Used to Create a new empty file.</a:t>
            </a:r>
          </a:p>
          <a:p>
            <a:pPr marL="742950" indent="-742950" fontAlgn="base">
              <a:buNone/>
            </a:pPr>
            <a:r>
              <a:rPr lang="en-US" b="1" dirty="0" smtClean="0"/>
              <a:t>	Syntax in C language: </a:t>
            </a:r>
          </a:p>
          <a:p>
            <a:pPr marL="742950" indent="-742950" fontAlgn="base">
              <a:buNone/>
            </a:pPr>
            <a:r>
              <a:rPr lang="en-US" b="1" dirty="0" smtClean="0">
                <a:solidFill>
                  <a:srgbClr val="FF0000"/>
                </a:solidFill>
              </a:rPr>
              <a:t>	 </a:t>
            </a:r>
            <a:r>
              <a:rPr lang="en-US" b="1" dirty="0" err="1" smtClean="0">
                <a:solidFill>
                  <a:srgbClr val="FF0000"/>
                </a:solidFill>
              </a:rPr>
              <a:t>int</a:t>
            </a:r>
            <a:r>
              <a:rPr lang="en-US" b="1" dirty="0" smtClean="0">
                <a:solidFill>
                  <a:srgbClr val="FF0000"/>
                </a:solidFill>
              </a:rPr>
              <a:t> create(char *filename, </a:t>
            </a:r>
            <a:r>
              <a:rPr lang="en-US" b="1" dirty="0" err="1" smtClean="0">
                <a:solidFill>
                  <a:srgbClr val="FF0000"/>
                </a:solidFill>
              </a:rPr>
              <a:t>mode_t</a:t>
            </a:r>
            <a:r>
              <a:rPr lang="en-US" b="1" dirty="0" smtClean="0">
                <a:solidFill>
                  <a:srgbClr val="FF0000"/>
                </a:solidFill>
              </a:rPr>
              <a:t> mode) </a:t>
            </a:r>
          </a:p>
          <a:p>
            <a:pPr fontAlgn="base"/>
            <a:r>
              <a:rPr lang="en-US" b="1" dirty="0" smtClean="0"/>
              <a:t>Parameter :</a:t>
            </a:r>
            <a:endParaRPr lang="en-US" dirty="0" smtClean="0"/>
          </a:p>
          <a:p>
            <a:pPr lvl="1" fontAlgn="base"/>
            <a:r>
              <a:rPr lang="en-US" b="1" dirty="0" smtClean="0"/>
              <a:t>filename :</a:t>
            </a:r>
            <a:r>
              <a:rPr lang="en-US" dirty="0" smtClean="0"/>
              <a:t> name of the file which you want to create</a:t>
            </a:r>
          </a:p>
          <a:p>
            <a:pPr lvl="1" fontAlgn="base"/>
            <a:r>
              <a:rPr lang="en-US" b="1" dirty="0" smtClean="0"/>
              <a:t>mode :</a:t>
            </a:r>
            <a:r>
              <a:rPr lang="en-US" dirty="0" smtClean="0"/>
              <a:t> indicates permissions of new file.</a:t>
            </a:r>
          </a:p>
          <a:p>
            <a:pPr fontAlgn="base"/>
            <a:r>
              <a:rPr lang="en-US" b="1" dirty="0" smtClean="0"/>
              <a:t>Returns :</a:t>
            </a:r>
            <a:endParaRPr lang="en-US" dirty="0" smtClean="0"/>
          </a:p>
          <a:p>
            <a:pPr lvl="1" fontAlgn="base"/>
            <a:r>
              <a:rPr lang="en-US" dirty="0" smtClean="0"/>
              <a:t>return first unused file descriptor (generally 3 when first </a:t>
            </a:r>
            <a:r>
              <a:rPr lang="en-US" dirty="0" err="1" smtClean="0"/>
              <a:t>creat</a:t>
            </a:r>
            <a:r>
              <a:rPr lang="en-US" dirty="0" smtClean="0"/>
              <a:t> use in process </a:t>
            </a:r>
            <a:r>
              <a:rPr lang="en-US" dirty="0" err="1" smtClean="0"/>
              <a:t>beacuse</a:t>
            </a:r>
            <a:r>
              <a:rPr lang="en-US" dirty="0" smtClean="0"/>
              <a:t> 0, 1, 2 </a:t>
            </a:r>
            <a:r>
              <a:rPr lang="en-US" dirty="0" err="1" smtClean="0"/>
              <a:t>fd</a:t>
            </a:r>
            <a:r>
              <a:rPr lang="en-US" dirty="0" smtClean="0"/>
              <a:t> are reserved)</a:t>
            </a:r>
          </a:p>
          <a:p>
            <a:pPr lvl="1" fontAlgn="base"/>
            <a:r>
              <a:rPr lang="en-US" dirty="0" smtClean="0"/>
              <a:t>return -1 when error</a:t>
            </a:r>
          </a:p>
          <a:p>
            <a:pPr fontAlgn="base"/>
            <a:r>
              <a:rPr lang="en-US" b="1" dirty="0" smtClean="0"/>
              <a:t>How it work in OS</a:t>
            </a:r>
            <a:endParaRPr lang="en-US" dirty="0" smtClean="0"/>
          </a:p>
          <a:p>
            <a:pPr lvl="1" fontAlgn="base"/>
            <a:r>
              <a:rPr lang="en-US" dirty="0" smtClean="0"/>
              <a:t>Create new empty file on disk</a:t>
            </a:r>
          </a:p>
          <a:p>
            <a:pPr lvl="1" fontAlgn="base"/>
            <a:r>
              <a:rPr lang="en-US" dirty="0" smtClean="0"/>
              <a:t>Create file table entry</a:t>
            </a:r>
          </a:p>
          <a:p>
            <a:pPr lvl="1" fontAlgn="base"/>
            <a:r>
              <a:rPr lang="en-US" dirty="0" smtClean="0"/>
              <a:t>Set first unused file descriptor to point to file table entry</a:t>
            </a:r>
          </a:p>
          <a:p>
            <a:pPr lvl="1" fontAlgn="base"/>
            <a:r>
              <a:rPr lang="en-US" dirty="0" smtClean="0"/>
              <a:t>Return file descriptor used, -1 upon failure</a:t>
            </a:r>
          </a:p>
          <a:p>
            <a:pPr fontAlgn="base"/>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7500" lnSpcReduction="20000"/>
          </a:bodyPr>
          <a:lstStyle/>
          <a:p>
            <a:pPr fontAlgn="base">
              <a:buNone/>
            </a:pPr>
            <a:r>
              <a:rPr lang="en-US" sz="4100" b="1" dirty="0" smtClean="0"/>
              <a:t>2. open</a:t>
            </a:r>
            <a:r>
              <a:rPr lang="en-US" sz="4100" dirty="0" smtClean="0"/>
              <a:t>: </a:t>
            </a:r>
          </a:p>
          <a:p>
            <a:pPr fontAlgn="base">
              <a:buNone/>
            </a:pPr>
            <a:r>
              <a:rPr lang="en-US" dirty="0" smtClean="0"/>
              <a:t>Used to Open the file for reading, writing or both.</a:t>
            </a:r>
          </a:p>
          <a:p>
            <a:pPr fontAlgn="base">
              <a:buNone/>
            </a:pPr>
            <a:r>
              <a:rPr lang="en-US" b="1" dirty="0" smtClean="0"/>
              <a:t>Syntax in C language </a:t>
            </a:r>
          </a:p>
          <a:p>
            <a:pPr fontAlgn="base">
              <a:buNone/>
            </a:pPr>
            <a:r>
              <a:rPr lang="en-US" sz="3600" b="1" dirty="0" smtClean="0">
                <a:solidFill>
                  <a:srgbClr val="FF0000"/>
                </a:solidFill>
              </a:rPr>
              <a:t> </a:t>
            </a:r>
            <a:r>
              <a:rPr lang="en-US" sz="3600" b="1" dirty="0" err="1" smtClean="0">
                <a:solidFill>
                  <a:srgbClr val="FF0000"/>
                </a:solidFill>
              </a:rPr>
              <a:t>int</a:t>
            </a:r>
            <a:r>
              <a:rPr lang="en-US" sz="3600" b="1" dirty="0" smtClean="0">
                <a:solidFill>
                  <a:srgbClr val="FF0000"/>
                </a:solidFill>
              </a:rPr>
              <a:t> open (const char* Path, </a:t>
            </a:r>
            <a:r>
              <a:rPr lang="en-US" sz="3600" b="1" dirty="0" err="1" smtClean="0">
                <a:solidFill>
                  <a:srgbClr val="FF0000"/>
                </a:solidFill>
              </a:rPr>
              <a:t>int</a:t>
            </a:r>
            <a:r>
              <a:rPr lang="en-US" sz="3600" b="1" dirty="0" smtClean="0">
                <a:solidFill>
                  <a:srgbClr val="FF0000"/>
                </a:solidFill>
              </a:rPr>
              <a:t> flags [, </a:t>
            </a:r>
            <a:r>
              <a:rPr lang="en-US" sz="3600" b="1" dirty="0" err="1" smtClean="0">
                <a:solidFill>
                  <a:srgbClr val="FF0000"/>
                </a:solidFill>
              </a:rPr>
              <a:t>int</a:t>
            </a:r>
            <a:r>
              <a:rPr lang="en-US" sz="3600" b="1" dirty="0" smtClean="0">
                <a:solidFill>
                  <a:srgbClr val="FF0000"/>
                </a:solidFill>
              </a:rPr>
              <a:t> mode ]); </a:t>
            </a:r>
          </a:p>
          <a:p>
            <a:pPr fontAlgn="base">
              <a:buNone/>
            </a:pPr>
            <a:r>
              <a:rPr lang="en-US" b="1" dirty="0" smtClean="0"/>
              <a:t>Parameters</a:t>
            </a:r>
            <a:endParaRPr lang="en-US" dirty="0" smtClean="0"/>
          </a:p>
          <a:p>
            <a:pPr fontAlgn="base"/>
            <a:r>
              <a:rPr lang="en-US" b="1" dirty="0" smtClean="0"/>
              <a:t>Path :</a:t>
            </a:r>
            <a:r>
              <a:rPr lang="en-US" dirty="0" smtClean="0"/>
              <a:t> path to file which you want to use</a:t>
            </a:r>
          </a:p>
          <a:p>
            <a:pPr lvl="1" fontAlgn="base"/>
            <a:r>
              <a:rPr lang="en-US" dirty="0" smtClean="0"/>
              <a:t>use absolute path begin with “/”, when you are not work in same directory of file.</a:t>
            </a:r>
          </a:p>
          <a:p>
            <a:pPr lvl="1" fontAlgn="base"/>
            <a:r>
              <a:rPr lang="en-US" dirty="0" smtClean="0"/>
              <a:t>Use relative path which is only file name with extension, when you are work in same directory of file.</a:t>
            </a:r>
          </a:p>
          <a:p>
            <a:pPr fontAlgn="base"/>
            <a:r>
              <a:rPr lang="en-US" b="1" dirty="0" smtClean="0"/>
              <a:t>flags :</a:t>
            </a:r>
            <a:r>
              <a:rPr lang="en-US" dirty="0" smtClean="0"/>
              <a:t> How you like to use</a:t>
            </a:r>
          </a:p>
          <a:p>
            <a:pPr lvl="1" fontAlgn="base"/>
            <a:r>
              <a:rPr lang="en-US" b="1" dirty="0" smtClean="0"/>
              <a:t>O_RDONLY</a:t>
            </a:r>
            <a:r>
              <a:rPr lang="en-US" dirty="0" smtClean="0"/>
              <a:t>: read only, </a:t>
            </a:r>
            <a:r>
              <a:rPr lang="en-US" b="1" dirty="0" smtClean="0"/>
              <a:t>O_WRONLY</a:t>
            </a:r>
            <a:r>
              <a:rPr lang="en-US" dirty="0" smtClean="0"/>
              <a:t>: write only, </a:t>
            </a:r>
            <a:r>
              <a:rPr lang="en-US" b="1" dirty="0" smtClean="0"/>
              <a:t>O_RDWR</a:t>
            </a:r>
            <a:r>
              <a:rPr lang="en-US" dirty="0" smtClean="0"/>
              <a:t>: read and write, </a:t>
            </a:r>
            <a:r>
              <a:rPr lang="en-US" b="1" dirty="0" smtClean="0"/>
              <a:t>O_CREAT</a:t>
            </a:r>
            <a:r>
              <a:rPr lang="en-US" dirty="0" smtClean="0"/>
              <a:t>: create file if it doesn’t exist, </a:t>
            </a:r>
            <a:r>
              <a:rPr lang="en-US" b="1" dirty="0" smtClean="0"/>
              <a:t>O_EXCL</a:t>
            </a:r>
            <a:r>
              <a:rPr lang="en-US" dirty="0" smtClean="0"/>
              <a:t>: prevent creation if it already exists</a:t>
            </a:r>
          </a:p>
          <a:p>
            <a:pPr fontAlgn="base"/>
            <a:r>
              <a:rPr lang="en-US" b="1" dirty="0" smtClean="0"/>
              <a:t>How it works in OS</a:t>
            </a:r>
            <a:endParaRPr lang="en-US" dirty="0" smtClean="0"/>
          </a:p>
          <a:p>
            <a:pPr fontAlgn="base"/>
            <a:r>
              <a:rPr lang="en-US" dirty="0" smtClean="0"/>
              <a:t>Find existing file on disk</a:t>
            </a:r>
          </a:p>
          <a:p>
            <a:pPr fontAlgn="base"/>
            <a:r>
              <a:rPr lang="en-US" dirty="0" smtClean="0"/>
              <a:t>Create file table entry</a:t>
            </a:r>
          </a:p>
          <a:p>
            <a:pPr fontAlgn="base"/>
            <a:r>
              <a:rPr lang="en-US" dirty="0" smtClean="0"/>
              <a:t>Set first unused file descriptor to point to file table entry</a:t>
            </a:r>
          </a:p>
          <a:p>
            <a:pPr fontAlgn="base"/>
            <a:r>
              <a:rPr lang="en-US" dirty="0" smtClean="0"/>
              <a:t>Return file descriptor used, -1 upon failure</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25000" lnSpcReduction="20000"/>
          </a:bodyPr>
          <a:lstStyle/>
          <a:p>
            <a:pPr fontAlgn="base"/>
            <a:r>
              <a:rPr lang="en-US" sz="7200" b="1" dirty="0" smtClean="0"/>
              <a:t>#include&lt;</a:t>
            </a:r>
            <a:r>
              <a:rPr lang="en-US" sz="7200" b="1" dirty="0" err="1" smtClean="0"/>
              <a:t>stdio.h</a:t>
            </a:r>
            <a:r>
              <a:rPr lang="en-US" sz="7200" b="1" dirty="0" smtClean="0"/>
              <a:t>&gt;</a:t>
            </a:r>
          </a:p>
          <a:p>
            <a:pPr fontAlgn="base"/>
            <a:r>
              <a:rPr lang="en-US" sz="7200" b="1" dirty="0" smtClean="0"/>
              <a:t>#include&lt;</a:t>
            </a:r>
            <a:r>
              <a:rPr lang="en-US" sz="7200" b="1" dirty="0" err="1" smtClean="0"/>
              <a:t>fcntl.h</a:t>
            </a:r>
            <a:r>
              <a:rPr lang="en-US" sz="7200" b="1" dirty="0" smtClean="0"/>
              <a:t>&gt;</a:t>
            </a:r>
          </a:p>
          <a:p>
            <a:pPr fontAlgn="base"/>
            <a:r>
              <a:rPr lang="en-US" sz="7200" b="1" dirty="0" smtClean="0"/>
              <a:t>#include&lt;</a:t>
            </a:r>
            <a:r>
              <a:rPr lang="en-US" sz="7200" b="1" dirty="0" err="1" smtClean="0"/>
              <a:t>errno.h</a:t>
            </a:r>
            <a:r>
              <a:rPr lang="en-US" sz="7200" b="1" dirty="0" smtClean="0"/>
              <a:t>&gt;</a:t>
            </a:r>
          </a:p>
          <a:p>
            <a:pPr fontAlgn="base"/>
            <a:r>
              <a:rPr lang="en-US" sz="7200" b="1" dirty="0" smtClean="0"/>
              <a:t>extern </a:t>
            </a:r>
            <a:r>
              <a:rPr lang="en-US" sz="7200" b="1" dirty="0" err="1" smtClean="0"/>
              <a:t>int</a:t>
            </a:r>
            <a:r>
              <a:rPr lang="en-US" sz="7200" b="1" dirty="0" smtClean="0"/>
              <a:t> </a:t>
            </a:r>
            <a:r>
              <a:rPr lang="en-US" sz="7200" b="1" dirty="0" err="1" smtClean="0"/>
              <a:t>errno</a:t>
            </a:r>
            <a:r>
              <a:rPr lang="en-US" sz="7200" b="1" dirty="0" smtClean="0"/>
              <a:t>;</a:t>
            </a:r>
          </a:p>
          <a:p>
            <a:pPr fontAlgn="base"/>
            <a:r>
              <a:rPr lang="en-US" sz="7200" b="1" dirty="0" err="1" smtClean="0"/>
              <a:t>int</a:t>
            </a:r>
            <a:r>
              <a:rPr lang="en-US" sz="7200" b="1" dirty="0" smtClean="0"/>
              <a:t> main()</a:t>
            </a:r>
          </a:p>
          <a:p>
            <a:pPr fontAlgn="base"/>
            <a:r>
              <a:rPr lang="en-US" sz="7200" b="1" dirty="0" smtClean="0"/>
              <a:t>{     </a:t>
            </a:r>
          </a:p>
          <a:p>
            <a:pPr fontAlgn="base"/>
            <a:r>
              <a:rPr lang="en-US" sz="7200" b="1" dirty="0" smtClean="0"/>
              <a:t>    // if file does not have in directory </a:t>
            </a:r>
          </a:p>
          <a:p>
            <a:pPr fontAlgn="base"/>
            <a:r>
              <a:rPr lang="en-US" sz="7200" b="1" dirty="0" smtClean="0"/>
              <a:t>    // then file Demo.txt is created.</a:t>
            </a:r>
          </a:p>
          <a:p>
            <a:pPr fontAlgn="base"/>
            <a:r>
              <a:rPr lang="en-US" sz="7200" b="1" dirty="0" smtClean="0"/>
              <a:t>   </a:t>
            </a:r>
            <a:r>
              <a:rPr lang="en-US" sz="8000" b="1" dirty="0" smtClean="0">
                <a:solidFill>
                  <a:srgbClr val="FF0000"/>
                </a:solidFill>
              </a:rPr>
              <a:t> </a:t>
            </a:r>
            <a:r>
              <a:rPr lang="en-US" sz="8000" b="1" dirty="0" err="1" smtClean="0">
                <a:solidFill>
                  <a:srgbClr val="FF0000"/>
                </a:solidFill>
              </a:rPr>
              <a:t>int</a:t>
            </a:r>
            <a:r>
              <a:rPr lang="en-US" sz="8000" b="1" dirty="0" smtClean="0">
                <a:solidFill>
                  <a:srgbClr val="FF0000"/>
                </a:solidFill>
              </a:rPr>
              <a:t> </a:t>
            </a:r>
            <a:r>
              <a:rPr lang="en-US" sz="8000" b="1" dirty="0" err="1" smtClean="0">
                <a:solidFill>
                  <a:srgbClr val="FF0000"/>
                </a:solidFill>
              </a:rPr>
              <a:t>fd</a:t>
            </a:r>
            <a:r>
              <a:rPr lang="en-US" sz="8000" b="1" dirty="0" smtClean="0">
                <a:solidFill>
                  <a:srgbClr val="FF0000"/>
                </a:solidFill>
              </a:rPr>
              <a:t> = open(“Demo.txt", O_RDONLY | O_CREAT); </a:t>
            </a:r>
          </a:p>
          <a:p>
            <a:pPr fontAlgn="base"/>
            <a:r>
              <a:rPr lang="en-US" sz="7200" b="1" dirty="0" smtClean="0"/>
              <a:t>     </a:t>
            </a:r>
          </a:p>
          <a:p>
            <a:pPr fontAlgn="base"/>
            <a:r>
              <a:rPr lang="en-US" sz="7200" b="1" dirty="0" smtClean="0"/>
              <a:t>    </a:t>
            </a:r>
            <a:r>
              <a:rPr lang="en-US" sz="7200" b="1" dirty="0" err="1" smtClean="0"/>
              <a:t>printf</a:t>
            </a:r>
            <a:r>
              <a:rPr lang="en-US" sz="7200" b="1" dirty="0" smtClean="0"/>
              <a:t>("</a:t>
            </a:r>
            <a:r>
              <a:rPr lang="en-US" sz="7200" b="1" dirty="0" err="1" smtClean="0"/>
              <a:t>fd</a:t>
            </a:r>
            <a:r>
              <a:rPr lang="en-US" sz="7200" b="1" dirty="0" smtClean="0"/>
              <a:t> = %d/n", </a:t>
            </a:r>
            <a:r>
              <a:rPr lang="en-US" sz="7200" b="1" dirty="0" err="1" smtClean="0"/>
              <a:t>fd</a:t>
            </a:r>
            <a:r>
              <a:rPr lang="en-US" sz="7200" b="1" dirty="0" smtClean="0"/>
              <a:t>);</a:t>
            </a:r>
          </a:p>
          <a:p>
            <a:pPr fontAlgn="base"/>
            <a:r>
              <a:rPr lang="en-US" sz="7200" b="1" dirty="0" smtClean="0"/>
              <a:t>     </a:t>
            </a:r>
          </a:p>
          <a:p>
            <a:pPr fontAlgn="base"/>
            <a:r>
              <a:rPr lang="en-US" sz="7200" b="1" dirty="0" smtClean="0"/>
              <a:t>    if (</a:t>
            </a:r>
            <a:r>
              <a:rPr lang="en-US" sz="7200" b="1" dirty="0" err="1" smtClean="0"/>
              <a:t>fd</a:t>
            </a:r>
            <a:r>
              <a:rPr lang="en-US" sz="7200" b="1" dirty="0" smtClean="0"/>
              <a:t> ==-1)</a:t>
            </a:r>
          </a:p>
          <a:p>
            <a:pPr fontAlgn="base"/>
            <a:r>
              <a:rPr lang="en-US" sz="7200" b="1" dirty="0" smtClean="0"/>
              <a:t>    {</a:t>
            </a:r>
          </a:p>
          <a:p>
            <a:pPr fontAlgn="base"/>
            <a:r>
              <a:rPr lang="en-US" sz="7200" b="1" dirty="0" smtClean="0"/>
              <a:t>        // print which type of error have in a code</a:t>
            </a:r>
          </a:p>
          <a:p>
            <a:pPr fontAlgn="base"/>
            <a:r>
              <a:rPr lang="en-US" sz="7200" b="1" dirty="0" smtClean="0"/>
              <a:t>        </a:t>
            </a:r>
            <a:r>
              <a:rPr lang="en-US" sz="7200" b="1" dirty="0" err="1" smtClean="0"/>
              <a:t>printf</a:t>
            </a:r>
            <a:r>
              <a:rPr lang="en-US" sz="7200" b="1" dirty="0" smtClean="0"/>
              <a:t>("Error Number % d\n", </a:t>
            </a:r>
            <a:r>
              <a:rPr lang="en-US" sz="7200" b="1" dirty="0" err="1" smtClean="0"/>
              <a:t>errno</a:t>
            </a:r>
            <a:r>
              <a:rPr lang="en-US" sz="7200" b="1" dirty="0" smtClean="0"/>
              <a:t>); </a:t>
            </a:r>
          </a:p>
          <a:p>
            <a:pPr fontAlgn="base"/>
            <a:r>
              <a:rPr lang="en-US" sz="7200" b="1" dirty="0" smtClean="0"/>
              <a:t>         </a:t>
            </a:r>
          </a:p>
          <a:p>
            <a:pPr fontAlgn="base"/>
            <a:r>
              <a:rPr lang="en-US" sz="7200" b="1" dirty="0" smtClean="0"/>
              <a:t>        // print program detail "Success or failure"</a:t>
            </a:r>
          </a:p>
          <a:p>
            <a:pPr fontAlgn="base"/>
            <a:r>
              <a:rPr lang="en-US" sz="7200" b="1" dirty="0" smtClean="0"/>
              <a:t>        </a:t>
            </a:r>
            <a:r>
              <a:rPr lang="en-US" sz="7200" b="1" dirty="0" err="1" smtClean="0"/>
              <a:t>perror</a:t>
            </a:r>
            <a:r>
              <a:rPr lang="en-US" sz="7200" b="1" dirty="0" smtClean="0"/>
              <a:t>("Program");               </a:t>
            </a:r>
          </a:p>
          <a:p>
            <a:pPr fontAlgn="base"/>
            <a:r>
              <a:rPr lang="en-US" sz="7200" b="1" dirty="0" smtClean="0"/>
              <a:t>    }</a:t>
            </a:r>
          </a:p>
          <a:p>
            <a:pPr fontAlgn="base"/>
            <a:r>
              <a:rPr lang="en-US" sz="7200" b="1" dirty="0" smtClean="0"/>
              <a:t>    return 0;</a:t>
            </a:r>
          </a:p>
          <a:p>
            <a:pPr fontAlgn="base"/>
            <a:r>
              <a:rPr lang="en-US" sz="7200" b="1" dirty="0" smtClean="0"/>
              <a:t>}</a:t>
            </a:r>
          </a:p>
          <a:p>
            <a:pPr fontAlgn="base">
              <a:buNone/>
            </a:pPr>
            <a:r>
              <a:rPr lang="en-US" sz="6400" b="1" dirty="0" smtClean="0">
                <a:solidFill>
                  <a:srgbClr val="FF0000"/>
                </a:solidFill>
              </a:rPr>
              <a:t>		Output:</a:t>
            </a:r>
          </a:p>
          <a:p>
            <a:pPr>
              <a:buNone/>
            </a:pPr>
            <a:r>
              <a:rPr lang="en-US" sz="6400" b="1" dirty="0" smtClean="0">
                <a:solidFill>
                  <a:srgbClr val="FF0000"/>
                </a:solidFill>
              </a:rPr>
              <a:t>		</a:t>
            </a:r>
            <a:r>
              <a:rPr lang="en-US" sz="6400" b="1" dirty="0" err="1" smtClean="0">
                <a:solidFill>
                  <a:srgbClr val="FF0000"/>
                </a:solidFill>
              </a:rPr>
              <a:t>fd</a:t>
            </a:r>
            <a:r>
              <a:rPr lang="en-US" sz="6400" b="1" dirty="0" smtClean="0">
                <a:solidFill>
                  <a:srgbClr val="FF0000"/>
                </a:solidFill>
              </a:rPr>
              <a:t> = 3</a:t>
            </a:r>
            <a:endParaRPr lang="en-US" sz="64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85000" lnSpcReduction="20000"/>
          </a:bodyPr>
          <a:lstStyle/>
          <a:p>
            <a:pPr fontAlgn="base">
              <a:buNone/>
            </a:pPr>
            <a:r>
              <a:rPr lang="en-US" sz="4000" b="1" dirty="0" smtClean="0"/>
              <a:t>3.close:</a:t>
            </a:r>
            <a:r>
              <a:rPr lang="en-US" b="1" dirty="0" smtClean="0"/>
              <a:t> </a:t>
            </a:r>
          </a:p>
          <a:p>
            <a:pPr fontAlgn="base">
              <a:buNone/>
            </a:pPr>
            <a:r>
              <a:rPr lang="en-US" dirty="0" smtClean="0"/>
              <a:t>Tells the operating system you are done with a file descriptor and Close the file which pointed by </a:t>
            </a:r>
            <a:r>
              <a:rPr lang="en-US" dirty="0" err="1" smtClean="0"/>
              <a:t>fd</a:t>
            </a:r>
            <a:r>
              <a:rPr lang="en-US" dirty="0" smtClean="0"/>
              <a:t>.</a:t>
            </a:r>
          </a:p>
          <a:p>
            <a:pPr fontAlgn="base">
              <a:buNone/>
            </a:pPr>
            <a:r>
              <a:rPr lang="en-US" b="1" dirty="0" smtClean="0"/>
              <a:t>Syntax in C language</a:t>
            </a:r>
          </a:p>
          <a:p>
            <a:pPr fontAlgn="base">
              <a:buNone/>
            </a:pPr>
            <a:r>
              <a:rPr lang="en-US" dirty="0" smtClean="0"/>
              <a:t> #include &lt;</a:t>
            </a:r>
            <a:r>
              <a:rPr lang="en-US" dirty="0" err="1" smtClean="0"/>
              <a:t>fcntl.h</a:t>
            </a:r>
            <a:r>
              <a:rPr lang="en-US" dirty="0" smtClean="0"/>
              <a:t>&gt; </a:t>
            </a:r>
          </a:p>
          <a:p>
            <a:pPr fontAlgn="base">
              <a:buNone/>
            </a:pPr>
            <a:r>
              <a:rPr lang="en-US" sz="3800" b="1" dirty="0" err="1" smtClean="0">
                <a:solidFill>
                  <a:srgbClr val="FF0000"/>
                </a:solidFill>
              </a:rPr>
              <a:t>int</a:t>
            </a:r>
            <a:r>
              <a:rPr lang="en-US" sz="3800" b="1" dirty="0" smtClean="0">
                <a:solidFill>
                  <a:srgbClr val="FF0000"/>
                </a:solidFill>
              </a:rPr>
              <a:t> close(</a:t>
            </a:r>
            <a:r>
              <a:rPr lang="en-US" sz="3800" b="1" dirty="0" err="1" smtClean="0">
                <a:solidFill>
                  <a:srgbClr val="FF0000"/>
                </a:solidFill>
              </a:rPr>
              <a:t>int</a:t>
            </a:r>
            <a:r>
              <a:rPr lang="en-US" sz="3800" b="1" dirty="0" smtClean="0">
                <a:solidFill>
                  <a:srgbClr val="FF0000"/>
                </a:solidFill>
              </a:rPr>
              <a:t> </a:t>
            </a:r>
            <a:r>
              <a:rPr lang="en-US" sz="3800" b="1" dirty="0" err="1" smtClean="0">
                <a:solidFill>
                  <a:srgbClr val="FF0000"/>
                </a:solidFill>
              </a:rPr>
              <a:t>fd</a:t>
            </a:r>
            <a:r>
              <a:rPr lang="en-US" sz="3800" b="1" dirty="0" smtClean="0">
                <a:solidFill>
                  <a:srgbClr val="FF0000"/>
                </a:solidFill>
              </a:rPr>
              <a:t>);</a:t>
            </a:r>
          </a:p>
          <a:p>
            <a:pPr fontAlgn="base">
              <a:buNone/>
            </a:pPr>
            <a:r>
              <a:rPr lang="en-US" dirty="0" smtClean="0"/>
              <a:t> </a:t>
            </a:r>
            <a:r>
              <a:rPr lang="en-US" b="1" dirty="0" smtClean="0"/>
              <a:t>Parameter</a:t>
            </a:r>
            <a:endParaRPr lang="en-US" dirty="0" smtClean="0"/>
          </a:p>
          <a:p>
            <a:pPr fontAlgn="base"/>
            <a:r>
              <a:rPr lang="en-US" b="1" dirty="0" err="1" smtClean="0"/>
              <a:t>fd</a:t>
            </a:r>
            <a:r>
              <a:rPr lang="en-US" b="1" dirty="0" smtClean="0"/>
              <a:t> :</a:t>
            </a:r>
            <a:r>
              <a:rPr lang="en-US" dirty="0" smtClean="0"/>
              <a:t>file descriptor</a:t>
            </a:r>
          </a:p>
          <a:p>
            <a:pPr fontAlgn="base"/>
            <a:r>
              <a:rPr lang="en-US" b="1" dirty="0" smtClean="0"/>
              <a:t>Return</a:t>
            </a:r>
            <a:endParaRPr lang="en-US" dirty="0" smtClean="0"/>
          </a:p>
          <a:p>
            <a:pPr fontAlgn="base"/>
            <a:r>
              <a:rPr lang="en-US" b="1" dirty="0" smtClean="0"/>
              <a:t>0</a:t>
            </a:r>
            <a:r>
              <a:rPr lang="en-US" dirty="0" smtClean="0"/>
              <a:t> on success.</a:t>
            </a:r>
          </a:p>
          <a:p>
            <a:pPr fontAlgn="base"/>
            <a:r>
              <a:rPr lang="en-US" b="1" dirty="0" smtClean="0"/>
              <a:t>-1</a:t>
            </a:r>
            <a:r>
              <a:rPr lang="en-US" dirty="0" smtClean="0"/>
              <a:t> on error.</a:t>
            </a:r>
          </a:p>
          <a:p>
            <a:pPr fontAlgn="base"/>
            <a:r>
              <a:rPr lang="en-US" b="1" dirty="0" smtClean="0"/>
              <a:t>How it works in the OS</a:t>
            </a:r>
            <a:endParaRPr lang="en-US" dirty="0" smtClean="0"/>
          </a:p>
          <a:p>
            <a:pPr fontAlgn="base"/>
            <a:r>
              <a:rPr lang="en-US" dirty="0" smtClean="0"/>
              <a:t>Destroy file table entry referenced by element </a:t>
            </a:r>
            <a:r>
              <a:rPr lang="en-US" dirty="0" err="1" smtClean="0"/>
              <a:t>fd</a:t>
            </a:r>
            <a:r>
              <a:rPr lang="en-US" dirty="0" smtClean="0"/>
              <a:t> of file descriptor table</a:t>
            </a:r>
            <a:br>
              <a:rPr lang="en-US" dirty="0" smtClean="0"/>
            </a:br>
            <a:r>
              <a:rPr lang="en-US" dirty="0" smtClean="0"/>
              <a:t>– As long as no other process is pointing to it!</a:t>
            </a:r>
          </a:p>
          <a:p>
            <a:pPr fontAlgn="base"/>
            <a:r>
              <a:rPr lang="en-US" dirty="0" smtClean="0"/>
              <a:t>Set element </a:t>
            </a:r>
            <a:r>
              <a:rPr lang="en-US" dirty="0" err="1" smtClean="0"/>
              <a:t>fd</a:t>
            </a:r>
            <a:r>
              <a:rPr lang="en-US" dirty="0" smtClean="0"/>
              <a:t> of file descriptor table to </a:t>
            </a:r>
            <a:r>
              <a:rPr lang="en-US" b="1" dirty="0" smtClean="0"/>
              <a:t>NULL</a:t>
            </a:r>
            <a:endParaRPr lang="en-US"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175</Words>
  <Application>Microsoft Office PowerPoint</Application>
  <PresentationFormat>On-screen Show (4:3)</PresentationFormat>
  <Paragraphs>174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FILE DESCRIPTER</vt:lpstr>
      <vt:lpstr>Slide 2</vt:lpstr>
      <vt:lpstr>File descripter table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DESCRIPTER</dc:title>
  <dc:creator>MAHENDRA</dc:creator>
  <cp:lastModifiedBy>MAHENDRA</cp:lastModifiedBy>
  <cp:revision>50</cp:revision>
  <dcterms:created xsi:type="dcterms:W3CDTF">2006-08-16T00:00:00Z</dcterms:created>
  <dcterms:modified xsi:type="dcterms:W3CDTF">2018-01-15T11:23:20Z</dcterms:modified>
</cp:coreProperties>
</file>