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/>
  <p:notesSz cx="6983412" cy="92694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600" cy="123696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rIns="90000" tIns="46800" bIns="4680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Font typeface="Arial"/>
              <a:buChar char="–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Font typeface="Arial"/>
              <a:buChar char="•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Font typeface="Arial"/>
              <a:buChar char="–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Font typeface="Arial"/>
              <a:buChar char="»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Font typeface="Arial"/>
              <a:buChar char="»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Font typeface="Arial"/>
              <a:buChar char="»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IN">
                <a:latin typeface="Arial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IN">
                <a:latin typeface="Arial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rIns="90000" tIns="46800" bIns="46800"/>
          <a:p>
            <a:pPr/>
            <a:fld id="{4A86CFF8-963F-4383-9ECD-5C341ACF898A}" type="slidenum">
              <a:rPr lang="en-IN"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85800" y="2130120"/>
            <a:ext cx="7772400" cy="146988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pthreads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1371600" y="3886200"/>
            <a:ext cx="6400800" cy="1752480"/>
          </a:xfrm>
          <a:prstGeom prst="rect">
            <a:avLst/>
          </a:prstGeom>
        </p:spPr>
        <p:txBody>
          <a:bodyPr lIns="90000" rIns="90000" tIns="46800" bIns="46800"/>
          <a:p>
            <a:pPr algn="ctr"/>
            <a:r>
              <a:rPr lang="en-IN" sz="2400">
                <a:latin typeface="Arial"/>
              </a:rPr>
              <a:t>CS 537 – Introduction to Operating Systems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457200" y="274680"/>
            <a:ext cx="8229600" cy="94464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US" sz="4000">
                <a:latin typeface="Arial"/>
              </a:rPr>
              <a:t>Mutex Locks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457200" y="1447560"/>
            <a:ext cx="8229600" cy="510516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2800">
                <a:latin typeface="Arial"/>
              </a:rPr>
              <a:t>A Mutex lock is created like a normal variable</a:t>
            </a:r>
            <a:endParaRPr/>
          </a:p>
          <a:p>
            <a:pPr lvl="1">
              <a:buFont typeface="Arial"/>
              <a:buChar char="–"/>
            </a:pPr>
            <a:r>
              <a:rPr i="1" lang="en-US" sz="2400">
                <a:latin typeface="Arial"/>
              </a:rPr>
              <a:t>pthread_mutex_p mutex;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latin typeface="Arial"/>
              </a:rPr>
              <a:t>Mutexes must be initialized before being used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latin typeface="Arial"/>
              </a:rPr>
              <a:t>a mutex can only be initialized once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latin typeface="Arial"/>
              </a:rPr>
              <a:t>prototype: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latin typeface="Arial"/>
              </a:rPr>
              <a:t>int pthread_mutex_init(pthread_mutex_t *mp, const pthread_mutexattr_t *mattr);</a:t>
            </a:r>
            <a:endParaRPr/>
          </a:p>
          <a:p>
            <a:pPr lvl="3">
              <a:buFont typeface="Arial"/>
              <a:buChar char="–"/>
            </a:pPr>
            <a:r>
              <a:rPr i="1" lang="en-US">
                <a:latin typeface="Arial"/>
              </a:rPr>
              <a:t>mp:</a:t>
            </a:r>
            <a:r>
              <a:rPr lang="en-US">
                <a:latin typeface="Arial"/>
              </a:rPr>
              <a:t> a pointer to the mutex lock to be initialized</a:t>
            </a:r>
            <a:endParaRPr/>
          </a:p>
          <a:p>
            <a:pPr lvl="3">
              <a:buFont typeface="Arial"/>
              <a:buChar char="–"/>
            </a:pPr>
            <a:r>
              <a:rPr i="1" lang="en-US">
                <a:latin typeface="Arial"/>
              </a:rPr>
              <a:t>mattr:</a:t>
            </a:r>
            <a:r>
              <a:rPr lang="en-US">
                <a:latin typeface="Arial"/>
              </a:rPr>
              <a:t> attributes of the mutex – usually NULL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457200" y="274680"/>
            <a:ext cx="8229600" cy="94464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US" sz="4400">
                <a:latin typeface="Arial"/>
              </a:rPr>
              <a:t>Locking a Mutex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457200" y="1295280"/>
            <a:ext cx="8229600" cy="505944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2800">
                <a:latin typeface="Arial"/>
              </a:rPr>
              <a:t>To insure mutual exclusion to a critical section, a thread should lock a mutex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latin typeface="Arial"/>
              </a:rPr>
              <a:t>when locking function is called, it does not return until the current thread owns the lock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latin typeface="Arial"/>
              </a:rPr>
              <a:t>if the mutex is already locked, calling thread blocks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latin typeface="Arial"/>
              </a:rPr>
              <a:t>if multiple threads try to gain lock at the same time, the return order is based on priority of the threads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latin typeface="Arial"/>
              </a:rPr>
              <a:t>higher priorities return first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latin typeface="Arial"/>
              </a:rPr>
              <a:t>no guarantees about ordering between same priority threads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latin typeface="Arial"/>
              </a:rPr>
              <a:t>prototype: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latin typeface="Arial"/>
              </a:rPr>
              <a:t>int pthread_mutex_lock(pthread_mutex_t *mp); </a:t>
            </a:r>
            <a:endParaRPr/>
          </a:p>
          <a:p>
            <a:pPr lvl="3">
              <a:buFont typeface="Arial"/>
              <a:buChar char="–"/>
            </a:pPr>
            <a:r>
              <a:rPr i="1" lang="en-US">
                <a:latin typeface="Arial"/>
              </a:rPr>
              <a:t>mp:</a:t>
            </a:r>
            <a:r>
              <a:rPr lang="en-US">
                <a:latin typeface="Arial"/>
              </a:rPr>
              <a:t> mutex to lock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US" sz="4400">
                <a:latin typeface="Arial"/>
              </a:rPr>
              <a:t>Unlocking a Mutex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3200">
                <a:latin typeface="Arial"/>
              </a:rPr>
              <a:t>When a thread is finished within the critical section, it needs to release the mutex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latin typeface="Arial"/>
              </a:rPr>
              <a:t>calling the unlock function releases the lock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latin typeface="Arial"/>
              </a:rPr>
              <a:t>then, any threads waiting for the lock compete to get it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latin typeface="Arial"/>
              </a:rPr>
              <a:t>very important to remember to release mutex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latin typeface="Arial"/>
              </a:rPr>
              <a:t>prototype: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latin typeface="Arial"/>
              </a:rPr>
              <a:t>int pthread_mutex_unlock(pthread_mutex_t *mp);</a:t>
            </a:r>
            <a:endParaRPr/>
          </a:p>
          <a:p>
            <a:pPr lvl="3">
              <a:buFont typeface="Arial"/>
              <a:buChar char="–"/>
            </a:pPr>
            <a:r>
              <a:rPr i="1" lang="en-US">
                <a:latin typeface="Arial"/>
              </a:rPr>
              <a:t>mp: </a:t>
            </a:r>
            <a:r>
              <a:rPr lang="en-US">
                <a:latin typeface="Arial"/>
              </a:rPr>
              <a:t>mutex to unlock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4320"/>
            <a:ext cx="8229600" cy="63972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IN" sz="4000">
                <a:latin typeface="Arial"/>
              </a:rPr>
              <a:t>Example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1066680"/>
            <a:ext cx="4038480" cy="548640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#include &lt;stdio.h&gt;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#include &lt;pthread.h&gt;</a:t>
            </a:r>
            <a:endParaRPr/>
          </a:p>
          <a:p>
            <a:pPr/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#define MAX_SIZE  5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pthread_mutex_t bufLock;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int count;</a:t>
            </a:r>
            <a:endParaRPr/>
          </a:p>
          <a:p>
            <a:pPr/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void producer(char* buf) {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for(;;) {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while(count == MAX_SIZE);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pthread_mutex_lock(bufLock);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buf[count] = getChar();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count++;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pthread_mutex_unlock(bufLock);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}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}</a:t>
            </a:r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endParaRPr/>
          </a:p>
        </p:txBody>
      </p:sp>
      <p:sp>
        <p:nvSpPr>
          <p:cNvPr id="78" name="TextShape 3"/>
          <p:cNvSpPr txBox="1"/>
          <p:nvPr/>
        </p:nvSpPr>
        <p:spPr>
          <a:xfrm>
            <a:off x="4190760" y="1066680"/>
            <a:ext cx="4800600" cy="556272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void consumer(char* buf) {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for(;;) {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while(count == 0);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pthread_mutex_lock(bufLock);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useChar(buf[count-1]);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count--;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pthread_mutex_unlock(bufLock);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}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}</a:t>
            </a:r>
            <a:endParaRPr/>
          </a:p>
          <a:p>
            <a:pPr/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int main() {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char buffer[MAX_SIZE];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pthread_t p;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count = 0;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pthread_mutex_init(&amp;bufLock);</a:t>
            </a:r>
            <a:endParaRPr/>
          </a:p>
          <a:p>
            <a:pPr/>
            <a:r>
              <a:rPr lang="en-US" sz="15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500">
                <a:solidFill>
                  <a:srgbClr val="000000"/>
                </a:solidFill>
                <a:latin typeface="Arial"/>
              </a:rPr>
              <a:t>pthread_create(&amp;p, NULL, (void*)producer, &amp;buffer);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  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consume(&amp;buffer);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return 0;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}</a:t>
            </a:r>
            <a:endParaRPr/>
          </a:p>
        </p:txBody>
      </p:sp>
      <p:sp>
        <p:nvSpPr>
          <p:cNvPr id="79" name="Line 4"/>
          <p:cNvSpPr/>
          <p:nvPr/>
        </p:nvSpPr>
        <p:spPr>
          <a:xfrm>
            <a:off x="4038480" y="1219320"/>
            <a:ext cx="0" cy="5333760"/>
          </a:xfrm>
          <a:prstGeom prst="line">
            <a:avLst/>
          </a:prstGeom>
          <a:ln w="76320">
            <a:solidFill>
              <a:srgbClr val="000000"/>
            </a:solidFill>
            <a:miter/>
          </a:ln>
        </p:spPr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600" cy="792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IN" sz="4400">
                <a:latin typeface="Arial"/>
              </a:rPr>
              <a:t>Condition Variables (CV)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143000"/>
            <a:ext cx="8229600" cy="498312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800">
                <a:latin typeface="Arial"/>
              </a:rPr>
              <a:t>Notice in the previous example a </a:t>
            </a:r>
            <a:r>
              <a:rPr i="1" lang="en-IN" sz="2800">
                <a:latin typeface="Arial"/>
              </a:rPr>
              <a:t>spin-lock</a:t>
            </a:r>
            <a:r>
              <a:rPr lang="en-IN" sz="2800">
                <a:latin typeface="Arial"/>
              </a:rPr>
              <a:t> was used wait for a condition to be true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IN" sz="2400">
                <a:latin typeface="Arial"/>
              </a:rPr>
              <a:t>the buffer to be full or empty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IN" sz="2400">
                <a:latin typeface="Arial"/>
              </a:rPr>
              <a:t>spin-locks require CPU time to run</a:t>
            </a:r>
            <a:endParaRPr/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IN" sz="2000">
                <a:latin typeface="Arial"/>
              </a:rPr>
              <a:t>waste of cycles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800">
                <a:latin typeface="Arial"/>
              </a:rPr>
              <a:t>Condition variables allow a thread to block until a specific condition becomes true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IN" sz="2400">
                <a:latin typeface="Arial"/>
              </a:rPr>
              <a:t>recall that a blocked process cannot be run</a:t>
            </a:r>
            <a:endParaRPr/>
          </a:p>
          <a:p>
            <a:pPr lvl="2">
              <a:lnSpc>
                <a:spcPct val="90000"/>
              </a:lnSpc>
              <a:buFont typeface="Arial"/>
              <a:buChar char="•"/>
            </a:pPr>
            <a:r>
              <a:rPr lang="en-IN" sz="2000">
                <a:latin typeface="Arial"/>
              </a:rPr>
              <a:t>doesn’t waste CPU cycles</a:t>
            </a:r>
            <a:endParaRPr/>
          </a:p>
          <a:p>
            <a:pPr lvl="1">
              <a:lnSpc>
                <a:spcPct val="90000"/>
              </a:lnSpc>
              <a:buFont typeface="Arial"/>
              <a:buChar char="–"/>
            </a:pPr>
            <a:r>
              <a:rPr lang="en-IN" sz="2400">
                <a:latin typeface="Arial"/>
              </a:rPr>
              <a:t>blocked thread goes to wait queue for condition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IN" sz="2800">
                <a:latin typeface="Arial"/>
              </a:rPr>
              <a:t>When the condition becomes true, some other thread signals the blocked thread(s)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IN" sz="4400">
                <a:latin typeface="Arial"/>
              </a:rPr>
              <a:t>Condition Variables (CV)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2800">
                <a:latin typeface="Arial"/>
              </a:rPr>
              <a:t>A CV is created like a normal variable</a:t>
            </a:r>
            <a:endParaRPr/>
          </a:p>
          <a:p>
            <a:pPr lvl="1">
              <a:buFont typeface="Arial"/>
              <a:buChar char="–"/>
            </a:pPr>
            <a:r>
              <a:rPr i="1" lang="en-US" sz="2400">
                <a:latin typeface="Arial"/>
              </a:rPr>
              <a:t>pthread_cond_t condition;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latin typeface="Arial"/>
              </a:rPr>
              <a:t>CVs must be initialized before being used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latin typeface="Arial"/>
              </a:rPr>
              <a:t>a CV can only be initialized once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latin typeface="Arial"/>
              </a:rPr>
              <a:t>prototype: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latin typeface="Arial"/>
              </a:rPr>
              <a:t>int pthread_cond_init(pthread_cond_t *cv, const pthread_condattr_t *cattr);</a:t>
            </a:r>
            <a:endParaRPr/>
          </a:p>
          <a:p>
            <a:pPr lvl="3">
              <a:buFont typeface="Arial"/>
              <a:buChar char="–"/>
            </a:pPr>
            <a:r>
              <a:rPr i="1" lang="en-US">
                <a:latin typeface="Arial"/>
              </a:rPr>
              <a:t>cv:</a:t>
            </a:r>
            <a:r>
              <a:rPr lang="en-US">
                <a:latin typeface="Arial"/>
              </a:rPr>
              <a:t> a pointer to the conditon variable to be initialized</a:t>
            </a:r>
            <a:endParaRPr/>
          </a:p>
          <a:p>
            <a:pPr lvl="3">
              <a:buFont typeface="Arial"/>
              <a:buChar char="–"/>
            </a:pPr>
            <a:r>
              <a:rPr i="1" lang="en-US">
                <a:latin typeface="Arial"/>
              </a:rPr>
              <a:t>cattr:</a:t>
            </a:r>
            <a:r>
              <a:rPr lang="en-US">
                <a:latin typeface="Arial"/>
              </a:rPr>
              <a:t> attributes of the condition variable – usually NULL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320"/>
            <a:ext cx="8229600" cy="71604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IN" sz="4000">
                <a:latin typeface="Arial"/>
              </a:rPr>
              <a:t>Blocking on CV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228600" y="1066320"/>
            <a:ext cx="8763120" cy="541044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2800">
                <a:latin typeface="Arial"/>
              </a:rPr>
              <a:t>A wait call is used to block a thread on a CV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latin typeface="Arial"/>
              </a:rPr>
              <a:t>puts the thread on a wait queue until it gets signaled that the condition is true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latin typeface="Arial"/>
              </a:rPr>
              <a:t>even after signal, condition may still not be true!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latin typeface="Arial"/>
              </a:rPr>
              <a:t>blocked thread does not compete for CPU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latin typeface="Arial"/>
              </a:rPr>
              <a:t>the wait call should occur under the protection of a mutex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latin typeface="Arial"/>
              </a:rPr>
              <a:t>this mutex is automatically released by the wait call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latin typeface="Arial"/>
              </a:rPr>
              <a:t>the mutex is automatically reclaimed on return from wait call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latin typeface="Arial"/>
              </a:rPr>
              <a:t>prototype:</a:t>
            </a:r>
            <a:endParaRPr/>
          </a:p>
          <a:p>
            <a:pPr lvl="1">
              <a:buFont typeface="Arial"/>
              <a:buChar char="–"/>
            </a:pPr>
            <a:r>
              <a:rPr lang="en-US" sz="2000">
                <a:latin typeface="Arial"/>
              </a:rPr>
              <a:t>int pthread_cond_wait(pthread_cond_t *cv,pthread_mutex_t *mutex);</a:t>
            </a:r>
            <a:endParaRPr/>
          </a:p>
          <a:p>
            <a:pPr lvl="2">
              <a:buFont typeface="Arial"/>
              <a:buChar char="•"/>
            </a:pPr>
            <a:r>
              <a:rPr i="1" lang="en-US">
                <a:latin typeface="Arial"/>
              </a:rPr>
              <a:t>cv</a:t>
            </a:r>
            <a:r>
              <a:rPr lang="en-US">
                <a:latin typeface="Arial"/>
              </a:rPr>
              <a:t>: condition variable to block on</a:t>
            </a:r>
            <a:endParaRPr/>
          </a:p>
          <a:p>
            <a:pPr lvl="2">
              <a:buFont typeface="Arial"/>
              <a:buChar char="•"/>
            </a:pPr>
            <a:r>
              <a:rPr i="1" lang="en-US">
                <a:latin typeface="Arial"/>
              </a:rPr>
              <a:t>mutex: </a:t>
            </a:r>
            <a:r>
              <a:rPr lang="en-US">
                <a:latin typeface="Arial"/>
              </a:rPr>
              <a:t>the mutex to release while waiting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-360"/>
            <a:ext cx="8229600" cy="71604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IN" sz="4000">
                <a:latin typeface="Arial"/>
              </a:rPr>
              <a:t>Signaling a Condition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914040"/>
            <a:ext cx="8229600" cy="571500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2800">
                <a:latin typeface="Arial"/>
              </a:rPr>
              <a:t>A signal call is used to “wake up” a single thread waiting on a condition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latin typeface="Arial"/>
              </a:rPr>
              <a:t>multiple threads may be waiting and there is no guarantee as to which one wakes up first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latin typeface="Arial"/>
              </a:rPr>
              <a:t>thread to wake up does not actually wake until the lock indicated by the wait call becomes available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latin typeface="Arial"/>
              </a:rPr>
              <a:t>condition thread was waiting for may not be true when the thread actually gets to run again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latin typeface="Arial"/>
              </a:rPr>
              <a:t>should always do a wait call inside of a while loop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latin typeface="Arial"/>
              </a:rPr>
              <a:t>if no waiters on a condition, signaling has no effect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latin typeface="Arial"/>
              </a:rPr>
              <a:t>prototype: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latin typeface="Arial"/>
              </a:rPr>
              <a:t>int pthread_cond_signal(pthread_cond_t *cv);</a:t>
            </a:r>
            <a:endParaRPr/>
          </a:p>
          <a:p>
            <a:pPr lvl="3">
              <a:buFont typeface="Arial"/>
              <a:buChar char="–"/>
            </a:pPr>
            <a:r>
              <a:rPr i="1" lang="en-US">
                <a:latin typeface="Arial"/>
              </a:rPr>
              <a:t>cv:</a:t>
            </a:r>
            <a:r>
              <a:rPr lang="en-US">
                <a:latin typeface="Arial"/>
              </a:rPr>
              <a:t> condition variable to signal on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-360" y="228240"/>
            <a:ext cx="4267080" cy="571500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#include &lt;stdio.h&gt;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#include &lt;pthread.h&gt;</a:t>
            </a:r>
            <a:endParaRPr/>
          </a:p>
          <a:p>
            <a:pPr/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#define MAX_SIZE  5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pthread_mutex_t lock;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pthread_cond_t notFull, notEmpty;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int count;</a:t>
            </a:r>
            <a:endParaRPr/>
          </a:p>
          <a:p>
            <a:pPr/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void producer(char* buf) {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for(;;) {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pthreads_mutex_lock(lock);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while(count == MAX_SIZE)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pthread_cond_wait(notFull, lock); 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buf[count] = getChar();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count++;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pthread_cond_signal(notEmpty);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pthread_mutex_unlock(lock);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}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}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4343400" y="228600"/>
            <a:ext cx="4800600" cy="640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void consumer(char* buf) {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for(;;) {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pthread_mutex_lock(lock);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while(count == 0)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pthread_cond_wait(notEmpty, lock);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useChar(buf[count-1]);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count--;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pthread_cond_signal(notFull);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pthread_mutex_unlock(lock);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}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}</a:t>
            </a:r>
            <a:endParaRPr/>
          </a:p>
          <a:p>
            <a:pPr/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int main() {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char buffer[MAX_SIZE];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pthread_t p;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count = 0;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pthread_mutex_init(&amp;bufLock);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pthread_cond_init(&amp;notFull);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pthread_cond_init(&amp;notEmpty);</a:t>
            </a:r>
            <a:endParaRPr/>
          </a:p>
          <a:p>
            <a:pPr/>
            <a:r>
              <a:rPr lang="en-US" sz="15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500">
                <a:solidFill>
                  <a:srgbClr val="000000"/>
                </a:solidFill>
                <a:latin typeface="Arial"/>
              </a:rPr>
              <a:t>pthread_create(&amp;p, NULL, (void*)producer, &amp;buffer);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  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consume(&amp;buffer);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return 0;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}</a:t>
            </a:r>
            <a:endParaRPr/>
          </a:p>
        </p:txBody>
      </p:sp>
      <p:sp>
        <p:nvSpPr>
          <p:cNvPr id="90" name="Line 3"/>
          <p:cNvSpPr/>
          <p:nvPr/>
        </p:nvSpPr>
        <p:spPr>
          <a:xfrm>
            <a:off x="4191120" y="228600"/>
            <a:ext cx="0" cy="6400800"/>
          </a:xfrm>
          <a:prstGeom prst="line">
            <a:avLst/>
          </a:prstGeom>
          <a:ln w="76320">
            <a:solidFill>
              <a:srgbClr val="000000"/>
            </a:solidFill>
            <a:miter/>
          </a:ln>
        </p:spPr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320"/>
            <a:ext cx="8229600" cy="63972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IN" sz="4000">
                <a:latin typeface="Arial"/>
              </a:rPr>
              <a:t>More on Signaling Threads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219320"/>
            <a:ext cx="8229600" cy="490680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2800">
                <a:latin typeface="Arial"/>
              </a:rPr>
              <a:t>The previous example only wakes a single thread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latin typeface="Arial"/>
              </a:rPr>
              <a:t>not much control over which thread this is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latin typeface="Arial"/>
              </a:rPr>
              <a:t>Perhaps all threads waiting on a condition need to be woken up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latin typeface="Arial"/>
              </a:rPr>
              <a:t>can do a broadcast of a signal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latin typeface="Arial"/>
              </a:rPr>
              <a:t>very similar to a regular signal in every other respect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latin typeface="Arial"/>
              </a:rPr>
              <a:t>Prototype:</a:t>
            </a:r>
            <a:endParaRPr/>
          </a:p>
          <a:p>
            <a:pPr lvl="1">
              <a:buFont typeface="Arial"/>
              <a:buChar char="–"/>
            </a:pPr>
            <a:r>
              <a:rPr lang="en-US" sz="2000">
                <a:latin typeface="Arial"/>
              </a:rPr>
              <a:t>int pthread_cond_broadcast(pthread_cond_t *cv);</a:t>
            </a:r>
            <a:endParaRPr/>
          </a:p>
          <a:p>
            <a:pPr lvl="2">
              <a:buFont typeface="Arial"/>
              <a:buChar char="•"/>
            </a:pPr>
            <a:r>
              <a:rPr i="1" lang="en-US">
                <a:latin typeface="Arial"/>
              </a:rPr>
              <a:t>cv:</a:t>
            </a:r>
            <a:r>
              <a:rPr lang="en-US">
                <a:latin typeface="Arial"/>
              </a:rPr>
              <a:t> condition variable to signal all waiters on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US" sz="4400">
                <a:latin typeface="Arial"/>
              </a:rPr>
              <a:t>What are pthreads?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3200">
                <a:latin typeface="Arial"/>
              </a:rPr>
              <a:t>Posix 1003.1c defines a thread interface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latin typeface="Arial"/>
              </a:rPr>
              <a:t>pthreads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latin typeface="Arial"/>
              </a:rPr>
              <a:t>defines how threads should be created, managed, and destroyed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latin typeface="Arial"/>
              </a:rPr>
              <a:t>Unix provides a pthreads library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latin typeface="Arial"/>
              </a:rPr>
              <a:t>API to create and manage threads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latin typeface="Arial"/>
              </a:rPr>
              <a:t>you don’t need to worry about the implementation details</a:t>
            </a:r>
            <a:endParaRPr/>
          </a:p>
          <a:p>
            <a:pPr lvl="2">
              <a:buFont typeface="Arial"/>
              <a:buChar char="•"/>
            </a:pPr>
            <a:r>
              <a:rPr lang="en-US" sz="2400">
                <a:latin typeface="Arial"/>
              </a:rPr>
              <a:t>this is a good thing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320"/>
            <a:ext cx="8229600" cy="10206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IN" sz="4400">
                <a:latin typeface="Arial"/>
              </a:rPr>
              <a:t>Semaphores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2800">
                <a:latin typeface="Arial"/>
              </a:rPr>
              <a:t>pthreads allows the specific creation of semaphores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latin typeface="Arial"/>
              </a:rPr>
              <a:t>can do increments and decrements of semaphore value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latin typeface="Arial"/>
              </a:rPr>
              <a:t>semaphore can be initialized to any value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latin typeface="Arial"/>
              </a:rPr>
              <a:t>thread blocks if semaphore value is less than or equal to zero when a decrement is attempted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latin typeface="Arial"/>
              </a:rPr>
              <a:t>as soon as semaphore value is greater than zero, one of the blocked threads wakes up and continues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latin typeface="Arial"/>
              </a:rPr>
              <a:t>no guarantees as to which thread this might be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IN" sz="4400">
                <a:latin typeface="Arial"/>
              </a:rPr>
              <a:t>Creating Semaphores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2800">
                <a:latin typeface="Arial"/>
              </a:rPr>
              <a:t>Semaphores are created like other variables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latin typeface="Arial"/>
              </a:rPr>
              <a:t>sem_t semaphore;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latin typeface="Arial"/>
              </a:rPr>
              <a:t>Semaphores must be initialized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latin typeface="Arial"/>
              </a:rPr>
              <a:t>Prototype: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latin typeface="Arial"/>
              </a:rPr>
              <a:t>int sem_init(sem_t *sem, int pshared, unsigned int value);</a:t>
            </a:r>
            <a:endParaRPr/>
          </a:p>
          <a:p>
            <a:pPr lvl="3">
              <a:buFont typeface="Arial"/>
              <a:buChar char="–"/>
            </a:pPr>
            <a:r>
              <a:rPr i="1" lang="en-US">
                <a:latin typeface="Arial"/>
              </a:rPr>
              <a:t>sem:</a:t>
            </a:r>
            <a:r>
              <a:rPr lang="en-US">
                <a:latin typeface="Arial"/>
              </a:rPr>
              <a:t> the semaphore value to initialize</a:t>
            </a:r>
            <a:endParaRPr/>
          </a:p>
          <a:p>
            <a:pPr lvl="3">
              <a:buFont typeface="Arial"/>
              <a:buChar char="–"/>
            </a:pPr>
            <a:r>
              <a:rPr i="1" lang="en-US">
                <a:latin typeface="Arial"/>
              </a:rPr>
              <a:t>pshared:</a:t>
            </a:r>
            <a:r>
              <a:rPr lang="en-US">
                <a:latin typeface="Arial"/>
              </a:rPr>
              <a:t> share semaphore across processes – usually 0</a:t>
            </a:r>
            <a:endParaRPr/>
          </a:p>
          <a:p>
            <a:pPr lvl="3">
              <a:buFont typeface="Arial"/>
              <a:buChar char="–"/>
            </a:pPr>
            <a:r>
              <a:rPr i="1" lang="en-US">
                <a:latin typeface="Arial"/>
              </a:rPr>
              <a:t>value:</a:t>
            </a:r>
            <a:r>
              <a:rPr lang="en-US">
                <a:latin typeface="Arial"/>
              </a:rPr>
              <a:t> the initial value of the semaphore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US" sz="4400">
                <a:latin typeface="Arial"/>
              </a:rPr>
              <a:t>Decrementing a Semaphore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2800">
                <a:latin typeface="Arial"/>
              </a:rPr>
              <a:t>Prototype:</a:t>
            </a:r>
            <a:endParaRPr/>
          </a:p>
          <a:p>
            <a:pPr lvl="1">
              <a:buFont typeface="Arial"/>
              <a:buChar char="–"/>
            </a:pPr>
            <a:r>
              <a:rPr lang="en-US" sz="2000">
                <a:latin typeface="Arial"/>
              </a:rPr>
              <a:t>int sem_wait(sem_t *sem);</a:t>
            </a:r>
            <a:endParaRPr/>
          </a:p>
          <a:p>
            <a:pPr lvl="2">
              <a:buFont typeface="Arial"/>
              <a:buChar char="•"/>
            </a:pPr>
            <a:r>
              <a:rPr i="1" lang="en-US">
                <a:latin typeface="Arial"/>
              </a:rPr>
              <a:t>sem:</a:t>
            </a:r>
            <a:r>
              <a:rPr lang="en-US">
                <a:latin typeface="Arial"/>
              </a:rPr>
              <a:t> semaphore to try and decrement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latin typeface="Arial"/>
              </a:rPr>
              <a:t>If the semaphore value is greater than 0, the </a:t>
            </a:r>
            <a:r>
              <a:rPr i="1" lang="en-US" sz="2800">
                <a:latin typeface="Arial"/>
              </a:rPr>
              <a:t>sem_wait</a:t>
            </a:r>
            <a:r>
              <a:rPr lang="en-US" sz="2800">
                <a:latin typeface="Arial"/>
              </a:rPr>
              <a:t> call return immediately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latin typeface="Arial"/>
              </a:rPr>
              <a:t>otherwise it blocks the calling thread until the value becomes greater than 0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IN" sz="4400">
                <a:latin typeface="Arial"/>
              </a:rPr>
              <a:t>Incrementing a Semaphore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2800">
                <a:latin typeface="Arial"/>
              </a:rPr>
              <a:t>Prototype:</a:t>
            </a:r>
            <a:endParaRPr/>
          </a:p>
          <a:p>
            <a:pPr lvl="1">
              <a:buFont typeface="Arial"/>
              <a:buChar char="–"/>
            </a:pPr>
            <a:r>
              <a:rPr lang="en-US" sz="2000">
                <a:latin typeface="Arial"/>
              </a:rPr>
              <a:t>int sem_post(sem_t *sem);</a:t>
            </a:r>
            <a:endParaRPr/>
          </a:p>
          <a:p>
            <a:pPr lvl="2">
              <a:buFont typeface="Arial"/>
              <a:buChar char="•"/>
            </a:pPr>
            <a:r>
              <a:rPr i="1" lang="en-US">
                <a:latin typeface="Arial"/>
              </a:rPr>
              <a:t>sem:</a:t>
            </a:r>
            <a:r>
              <a:rPr lang="en-US">
                <a:latin typeface="Arial"/>
              </a:rPr>
              <a:t> the semaphore to imcrement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latin typeface="Arial"/>
              </a:rPr>
              <a:t>Increments the value of the semaphore by 1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latin typeface="Arial"/>
              </a:rPr>
              <a:t>if any threads are blocked on the semaphore, they will be unblocked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latin typeface="Arial"/>
              </a:rPr>
              <a:t>Be careful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latin typeface="Arial"/>
              </a:rPr>
              <a:t>doing a post to a semaphore always raises its value – even if it shouldn’t!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228240" y="228240"/>
            <a:ext cx="4267080" cy="571500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#include &lt;stdio.h&gt;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#include &lt;semaphore.h&gt;</a:t>
            </a:r>
            <a:endParaRPr/>
          </a:p>
          <a:p>
            <a:pPr/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#define MAX_SIZE  5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sem_t empty, full;</a:t>
            </a:r>
            <a:endParaRPr/>
          </a:p>
          <a:p>
            <a:pPr/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void producer(char* buf) {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int in = 0;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for(;;) {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sem_wait(&amp;empty); 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buf[in] = getChar();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in = (in + 1) % MAX_SIZE;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sem_post(&amp;full);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}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}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343400" y="228600"/>
            <a:ext cx="4800600" cy="640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void consumer(char* buf) {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int out = 0;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for(;;) {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sem_wait(&amp;full);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useChar(buf[out]);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out = (out + 1) % MAX_SIZE;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sem_post(&amp;empty);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}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}</a:t>
            </a:r>
            <a:endParaRPr/>
          </a:p>
          <a:p>
            <a:pPr/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int main() {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char buffer[MAX_SIZE];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pthread_t p;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sem_init(&amp;empty, 0, MAX_SIZE);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sem_init(&amp;full, 0, 0);</a:t>
            </a:r>
            <a:endParaRPr/>
          </a:p>
          <a:p>
            <a:pPr/>
            <a:r>
              <a:rPr lang="en-US" sz="15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500">
                <a:solidFill>
                  <a:srgbClr val="000000"/>
                </a:solidFill>
                <a:latin typeface="Arial"/>
              </a:rPr>
              <a:t>pthread_create(&amp;p, NULL, (void*)producer, &amp;buffer);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  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consume(&amp;buffer);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return 0;</a:t>
            </a:r>
            <a:endParaRPr/>
          </a:p>
          <a:p>
            <a:pPr/>
            <a:r>
              <a:rPr lang="en-US" sz="1600">
                <a:solidFill>
                  <a:srgbClr val="000000"/>
                </a:solidFill>
                <a:latin typeface="Arial"/>
              </a:rPr>
              <a:t>}</a:t>
            </a:r>
            <a:endParaRPr/>
          </a:p>
        </p:txBody>
      </p:sp>
      <p:sp>
        <p:nvSpPr>
          <p:cNvPr id="103" name="Line 3"/>
          <p:cNvSpPr/>
          <p:nvPr/>
        </p:nvSpPr>
        <p:spPr>
          <a:xfrm>
            <a:off x="4191120" y="228600"/>
            <a:ext cx="0" cy="6400800"/>
          </a:xfrm>
          <a:prstGeom prst="line">
            <a:avLst/>
          </a:prstGeom>
          <a:ln w="76320">
            <a:solidFill>
              <a:srgbClr val="000000"/>
            </a:solidFill>
            <a:miter/>
          </a:ln>
        </p:spPr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IN" sz="4400">
                <a:latin typeface="Arial"/>
              </a:rPr>
              <a:t>Parting Notes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IN" sz="3200">
                <a:latin typeface="Arial"/>
              </a:rPr>
              <a:t>Very important to get all the ordering right</a:t>
            </a:r>
            <a:endParaRPr/>
          </a:p>
          <a:p>
            <a:pPr lvl="1">
              <a:buFont typeface="Arial"/>
              <a:buChar char="–"/>
            </a:pPr>
            <a:r>
              <a:rPr lang="en-IN" sz="2800">
                <a:latin typeface="Arial"/>
              </a:rPr>
              <a:t>one simple mistake can lead to problems</a:t>
            </a:r>
            <a:endParaRPr/>
          </a:p>
          <a:p>
            <a:pPr lvl="2">
              <a:buFont typeface="Arial"/>
              <a:buChar char="•"/>
            </a:pPr>
            <a:r>
              <a:rPr lang="en-IN" sz="2400">
                <a:latin typeface="Arial"/>
              </a:rPr>
              <a:t>no progress</a:t>
            </a:r>
            <a:endParaRPr/>
          </a:p>
          <a:p>
            <a:pPr lvl="2">
              <a:buFont typeface="Arial"/>
              <a:buChar char="•"/>
            </a:pPr>
            <a:r>
              <a:rPr lang="en-IN" sz="2400">
                <a:latin typeface="Arial"/>
              </a:rPr>
              <a:t>mutual exclusion violation</a:t>
            </a:r>
            <a:endParaRPr/>
          </a:p>
          <a:p>
            <a:pPr>
              <a:buFont typeface="Arial"/>
              <a:buChar char="•"/>
            </a:pPr>
            <a:r>
              <a:rPr lang="en-IN" sz="3200">
                <a:latin typeface="Arial"/>
              </a:rPr>
              <a:t>Comparing primitives</a:t>
            </a:r>
            <a:endParaRPr/>
          </a:p>
          <a:p>
            <a:pPr lvl="1">
              <a:buFont typeface="Arial"/>
              <a:buChar char="–"/>
            </a:pPr>
            <a:r>
              <a:rPr lang="en-IN" sz="2800">
                <a:latin typeface="Arial"/>
              </a:rPr>
              <a:t>Using mutual exclusion with CV’s is faster than using semaphores</a:t>
            </a:r>
            <a:endParaRPr/>
          </a:p>
          <a:p>
            <a:pPr lvl="1">
              <a:buFont typeface="Arial"/>
              <a:buChar char="–"/>
            </a:pPr>
            <a:r>
              <a:rPr lang="en-IN" sz="2800">
                <a:latin typeface="Arial"/>
              </a:rPr>
              <a:t>Sometimes semaphores are intuitively simpler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IN" sz="4400">
                <a:latin typeface="Arial"/>
              </a:rPr>
              <a:t>Creating Threads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2800">
                <a:latin typeface="Arial"/>
              </a:rPr>
              <a:t>Prototype:</a:t>
            </a:r>
            <a:endParaRPr/>
          </a:p>
          <a:p>
            <a:pPr lvl="1">
              <a:buFont typeface="Arial"/>
              <a:buChar char="–"/>
            </a:pPr>
            <a:r>
              <a:rPr lang="en-US" sz="2000">
                <a:latin typeface="Arial"/>
              </a:rPr>
              <a:t>int pthread_create(pthread_t *tid, const pthread_attr_t *tattr, 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  void*(*start_routine)(void *), void *arg);</a:t>
            </a:r>
            <a:endParaRPr/>
          </a:p>
          <a:p>
            <a:pPr lvl="1">
              <a:buFont typeface="Arial"/>
              <a:buChar char="–"/>
            </a:pPr>
            <a:endParaRPr/>
          </a:p>
          <a:p>
            <a:pPr lvl="2">
              <a:buFont typeface="Arial"/>
              <a:buChar char="•"/>
            </a:pPr>
            <a:r>
              <a:rPr i="1" lang="en-US">
                <a:latin typeface="Arial"/>
              </a:rPr>
              <a:t>tid</a:t>
            </a:r>
            <a:r>
              <a:rPr lang="en-US">
                <a:latin typeface="Arial"/>
              </a:rPr>
              <a:t>: an unsigned long integer that indicates a threads id</a:t>
            </a:r>
            <a:endParaRPr/>
          </a:p>
          <a:p>
            <a:pPr lvl="2">
              <a:buFont typeface="Arial"/>
              <a:buChar char="•"/>
            </a:pPr>
            <a:r>
              <a:rPr i="1" lang="en-US">
                <a:latin typeface="Arial"/>
              </a:rPr>
              <a:t>tattr</a:t>
            </a:r>
            <a:r>
              <a:rPr lang="en-US">
                <a:latin typeface="Arial"/>
              </a:rPr>
              <a:t>: attributes of the thread – usually NULL</a:t>
            </a:r>
            <a:endParaRPr/>
          </a:p>
          <a:p>
            <a:pPr lvl="2">
              <a:buFont typeface="Arial"/>
              <a:buChar char="•"/>
            </a:pPr>
            <a:r>
              <a:rPr i="1" lang="en-US">
                <a:latin typeface="Arial"/>
              </a:rPr>
              <a:t>start_routine</a:t>
            </a:r>
            <a:r>
              <a:rPr lang="en-US">
                <a:latin typeface="Arial"/>
              </a:rPr>
              <a:t>: the name of the function the thread starts executing</a:t>
            </a:r>
            <a:endParaRPr/>
          </a:p>
          <a:p>
            <a:pPr lvl="2">
              <a:buFont typeface="Arial"/>
              <a:buChar char="•"/>
            </a:pPr>
            <a:r>
              <a:rPr i="1" lang="en-US">
                <a:latin typeface="Arial"/>
              </a:rPr>
              <a:t>arg</a:t>
            </a:r>
            <a:r>
              <a:rPr lang="en-US">
                <a:latin typeface="Arial"/>
              </a:rPr>
              <a:t>: the argument to be passed to the start routine – only one</a:t>
            </a:r>
            <a:endParaRPr/>
          </a:p>
          <a:p>
            <a:pPr lvl="1">
              <a:buFont typeface="Arial"/>
              <a:buChar char="–"/>
            </a:pPr>
            <a:r>
              <a:rPr lang="en-US" sz="2000">
                <a:latin typeface="Arial"/>
              </a:rPr>
              <a:t>after this function gets executed, a new thread has been created and is executing the function indicated by </a:t>
            </a:r>
            <a:r>
              <a:rPr i="1" lang="en-US" sz="2000">
                <a:latin typeface="Arial"/>
              </a:rPr>
              <a:t>start_routine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IN" sz="4400">
                <a:latin typeface="Arial"/>
              </a:rPr>
              <a:t>Waiting for a Thread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2800">
                <a:latin typeface="Arial"/>
              </a:rPr>
              <a:t>Prototype:</a:t>
            </a:r>
            <a:endParaRPr/>
          </a:p>
          <a:p>
            <a:pPr lvl="1">
              <a:buFont typeface="Arial"/>
              <a:buChar char="–"/>
            </a:pPr>
            <a:r>
              <a:rPr lang="en-US" sz="2000">
                <a:latin typeface="Arial"/>
              </a:rPr>
              <a:t>int pthread_join(thread_t tid, void **status);</a:t>
            </a:r>
            <a:endParaRPr/>
          </a:p>
          <a:p>
            <a:pPr lvl="2">
              <a:buFont typeface="Arial"/>
              <a:buChar char="•"/>
            </a:pPr>
            <a:r>
              <a:rPr i="1" lang="en-US">
                <a:latin typeface="Arial"/>
              </a:rPr>
              <a:t>tid</a:t>
            </a:r>
            <a:r>
              <a:rPr lang="en-US">
                <a:latin typeface="Arial"/>
              </a:rPr>
              <a:t>: identification of the thread to wait for</a:t>
            </a:r>
            <a:endParaRPr/>
          </a:p>
          <a:p>
            <a:pPr lvl="2">
              <a:buFont typeface="Arial"/>
              <a:buChar char="•"/>
            </a:pPr>
            <a:r>
              <a:rPr i="1" lang="en-US">
                <a:latin typeface="Arial"/>
              </a:rPr>
              <a:t>status: </a:t>
            </a:r>
            <a:r>
              <a:rPr lang="en-US">
                <a:latin typeface="Arial"/>
              </a:rPr>
              <a:t>the exit status of the terminating thread – can be NULL</a:t>
            </a:r>
            <a:endParaRPr/>
          </a:p>
          <a:p>
            <a:pPr lvl="1">
              <a:buFont typeface="Arial"/>
              <a:buChar char="–"/>
            </a:pPr>
            <a:r>
              <a:rPr lang="en-US" sz="2000">
                <a:latin typeface="Arial"/>
              </a:rPr>
              <a:t>the thread that calls this function blocks its own execution until the thread indicated by </a:t>
            </a:r>
            <a:r>
              <a:rPr i="1" lang="en-US" sz="2000">
                <a:latin typeface="Arial"/>
              </a:rPr>
              <a:t>tid</a:t>
            </a:r>
            <a:r>
              <a:rPr lang="en-US" sz="2000">
                <a:latin typeface="Arial"/>
              </a:rPr>
              <a:t> terminates its execution</a:t>
            </a:r>
            <a:endParaRPr/>
          </a:p>
          <a:p>
            <a:pPr lvl="2">
              <a:buFont typeface="Arial"/>
              <a:buChar char="•"/>
            </a:pPr>
            <a:r>
              <a:rPr lang="en-US">
                <a:latin typeface="Arial"/>
              </a:rPr>
              <a:t>finishes the function it started with or</a:t>
            </a:r>
            <a:endParaRPr/>
          </a:p>
          <a:p>
            <a:pPr lvl="2">
              <a:buFont typeface="Arial"/>
              <a:buChar char="•"/>
            </a:pPr>
            <a:r>
              <a:rPr lang="en-US">
                <a:latin typeface="Arial"/>
              </a:rPr>
              <a:t>issues a </a:t>
            </a:r>
            <a:r>
              <a:rPr i="1" lang="en-US">
                <a:latin typeface="Arial"/>
              </a:rPr>
              <a:t>pthread_exit() </a:t>
            </a:r>
            <a:r>
              <a:rPr lang="en-US">
                <a:latin typeface="Arial"/>
              </a:rPr>
              <a:t>command – more on this in a minute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57200" y="274320"/>
            <a:ext cx="8229600" cy="63972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IN" sz="4000">
                <a:latin typeface="Arial"/>
              </a:rPr>
              <a:t>Example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33520" y="1218960"/>
            <a:ext cx="8229600" cy="5105160"/>
          </a:xfrm>
          <a:prstGeom prst="rect">
            <a:avLst/>
          </a:prstGeom>
        </p:spPr>
        <p:txBody>
          <a:bodyPr lIns="90000" rIns="90000" tIns="46800" bIns="46800"/>
          <a:p>
            <a:pPr lvl="2"/>
            <a:r>
              <a:rPr lang="en-US">
                <a:latin typeface="Arial"/>
              </a:rPr>
              <a:t>#include &lt;stdio.h&gt;</a:t>
            </a:r>
            <a:endParaRPr/>
          </a:p>
          <a:p>
            <a:pPr lvl="2"/>
            <a:r>
              <a:rPr lang="en-US">
                <a:latin typeface="Arial"/>
              </a:rPr>
              <a:t>#include &lt;pthread.h&gt;</a:t>
            </a:r>
            <a:endParaRPr/>
          </a:p>
          <a:p>
            <a:pPr lvl="2"/>
            <a:endParaRPr/>
          </a:p>
          <a:p>
            <a:pPr lvl="2"/>
            <a:r>
              <a:rPr lang="en-US">
                <a:latin typeface="Arial"/>
              </a:rPr>
              <a:t>void printMsg(char* msg) {</a:t>
            </a:r>
            <a:endParaRPr/>
          </a:p>
          <a:p>
            <a:pPr lvl="2"/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printf(“%s\n”, msg);</a:t>
            </a:r>
            <a:endParaRPr/>
          </a:p>
          <a:p>
            <a:pPr lvl="2"/>
            <a:r>
              <a:rPr lang="en-US">
                <a:latin typeface="Arial"/>
              </a:rPr>
              <a:t>}</a:t>
            </a:r>
            <a:endParaRPr/>
          </a:p>
          <a:p>
            <a:pPr lvl="2"/>
            <a:endParaRPr/>
          </a:p>
          <a:p>
            <a:pPr lvl="2"/>
            <a:r>
              <a:rPr lang="en-US">
                <a:latin typeface="Arial"/>
              </a:rPr>
              <a:t>int main(int argc, char** argv) {</a:t>
            </a:r>
            <a:endParaRPr/>
          </a:p>
          <a:p>
            <a:pPr lvl="2"/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pthread_t thrdID;</a:t>
            </a:r>
            <a:endParaRPr/>
          </a:p>
          <a:p>
            <a:pPr lvl="2"/>
            <a:endParaRPr/>
          </a:p>
          <a:p>
            <a:pPr lvl="2"/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printf(“creating a new thread\n”);</a:t>
            </a:r>
            <a:endParaRPr/>
          </a:p>
          <a:p>
            <a:pPr lvl="2"/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pthread_create(&amp;thrdID, NULL, (void*)printMsg, argv[1]);</a:t>
            </a:r>
            <a:endParaRPr/>
          </a:p>
          <a:p>
            <a:pPr lvl="2"/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printf(“created thread %d\n”. thrdID);</a:t>
            </a:r>
            <a:endParaRPr/>
          </a:p>
          <a:p>
            <a:pPr lvl="2"/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pthread_join(thrdID, NULL);</a:t>
            </a:r>
            <a:endParaRPr/>
          </a:p>
          <a:p>
            <a:pPr lvl="2"/>
            <a:endParaRPr/>
          </a:p>
          <a:p>
            <a:pPr lvl="2"/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return 0;</a:t>
            </a:r>
            <a:endParaRPr/>
          </a:p>
          <a:p>
            <a:pPr lvl="2"/>
            <a:r>
              <a:rPr lang="en-US">
                <a:latin typeface="Arial"/>
              </a:rPr>
              <a:t>}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IN" sz="4400">
                <a:latin typeface="Arial"/>
              </a:rPr>
              <a:t>Example</a:t>
            </a:r>
            <a:endParaRPr/>
          </a:p>
        </p:txBody>
      </p:sp>
      <p:sp>
        <p:nvSpPr>
          <p:cNvPr id="50" name="CustomShape 2"/>
          <p:cNvSpPr/>
          <p:nvPr/>
        </p:nvSpPr>
        <p:spPr>
          <a:xfrm>
            <a:off x="2290680" y="1295280"/>
            <a:ext cx="4570560" cy="411336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</p:sp>
      <p:sp>
        <p:nvSpPr>
          <p:cNvPr id="51" name="CustomShape 3"/>
          <p:cNvSpPr/>
          <p:nvPr/>
        </p:nvSpPr>
        <p:spPr>
          <a:xfrm>
            <a:off x="3575160" y="2062080"/>
            <a:ext cx="507960" cy="30481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52" name="CustomShape 4"/>
          <p:cNvSpPr/>
          <p:nvPr/>
        </p:nvSpPr>
        <p:spPr>
          <a:xfrm>
            <a:off x="4730760" y="2824200"/>
            <a:ext cx="507960" cy="17524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53" name="CustomShape 5"/>
          <p:cNvSpPr/>
          <p:nvPr/>
        </p:nvSpPr>
        <p:spPr>
          <a:xfrm>
            <a:off x="3282840" y="1681200"/>
            <a:ext cx="764280" cy="36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/>
            <a:r>
              <a:rPr lang="en-US">
                <a:latin typeface="Arial"/>
              </a:rPr>
              <a:t>thrd 0</a:t>
            </a:r>
            <a:endParaRPr/>
          </a:p>
        </p:txBody>
      </p:sp>
      <p:sp>
        <p:nvSpPr>
          <p:cNvPr id="54" name="CustomShape 6"/>
          <p:cNvSpPr/>
          <p:nvPr/>
        </p:nvSpPr>
        <p:spPr>
          <a:xfrm>
            <a:off x="4502160" y="2367000"/>
            <a:ext cx="764280" cy="36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/>
            <a:r>
              <a:rPr lang="en-US">
                <a:latin typeface="Arial"/>
              </a:rPr>
              <a:t>thrd 1</a:t>
            </a:r>
            <a:endParaRPr/>
          </a:p>
        </p:txBody>
      </p:sp>
      <p:sp>
        <p:nvSpPr>
          <p:cNvPr id="55" name="Line 7"/>
          <p:cNvSpPr/>
          <p:nvPr/>
        </p:nvSpPr>
        <p:spPr>
          <a:xfrm>
            <a:off x="1987560" y="2824200"/>
            <a:ext cx="182880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56" name="CustomShape 8"/>
          <p:cNvSpPr/>
          <p:nvPr/>
        </p:nvSpPr>
        <p:spPr>
          <a:xfrm>
            <a:off x="235080" y="2595600"/>
            <a:ext cx="1739880" cy="36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/>
            <a:r>
              <a:rPr lang="en-US">
                <a:latin typeface="Arial"/>
              </a:rPr>
              <a:t>create_thread()</a:t>
            </a:r>
            <a:endParaRPr/>
          </a:p>
        </p:txBody>
      </p:sp>
      <p:sp>
        <p:nvSpPr>
          <p:cNvPr id="57" name="Line 9"/>
          <p:cNvSpPr/>
          <p:nvPr/>
        </p:nvSpPr>
        <p:spPr>
          <a:xfrm flipH="1">
            <a:off x="4883040" y="2824200"/>
            <a:ext cx="228600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58" name="CustomShape 10"/>
          <p:cNvSpPr/>
          <p:nvPr/>
        </p:nvSpPr>
        <p:spPr>
          <a:xfrm>
            <a:off x="7169040" y="2595600"/>
            <a:ext cx="1971360" cy="36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/>
            <a:r>
              <a:rPr lang="en-US">
                <a:latin typeface="Arial"/>
              </a:rPr>
              <a:t>start of printMsg()</a:t>
            </a:r>
            <a:endParaRPr/>
          </a:p>
        </p:txBody>
      </p:sp>
      <p:sp>
        <p:nvSpPr>
          <p:cNvPr id="59" name="Line 11"/>
          <p:cNvSpPr/>
          <p:nvPr/>
        </p:nvSpPr>
        <p:spPr>
          <a:xfrm flipH="1">
            <a:off x="5111640" y="4576680"/>
            <a:ext cx="182880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60" name="CustomShape 12"/>
          <p:cNvSpPr/>
          <p:nvPr/>
        </p:nvSpPr>
        <p:spPr>
          <a:xfrm>
            <a:off x="7016760" y="4348080"/>
            <a:ext cx="1905840" cy="36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/>
            <a:r>
              <a:rPr lang="en-US">
                <a:latin typeface="Arial"/>
              </a:rPr>
              <a:t>end of printMsg()</a:t>
            </a:r>
            <a:endParaRPr/>
          </a:p>
        </p:txBody>
      </p:sp>
      <p:sp>
        <p:nvSpPr>
          <p:cNvPr id="61" name="Line 13"/>
          <p:cNvSpPr/>
          <p:nvPr/>
        </p:nvSpPr>
        <p:spPr>
          <a:xfrm>
            <a:off x="2139840" y="5110200"/>
            <a:ext cx="1828800" cy="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62" name="CustomShape 14"/>
          <p:cNvSpPr/>
          <p:nvPr/>
        </p:nvSpPr>
        <p:spPr>
          <a:xfrm>
            <a:off x="387360" y="4881600"/>
            <a:ext cx="1727640" cy="36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/>
            <a:r>
              <a:rPr lang="en-IN">
                <a:latin typeface="Arial"/>
              </a:rPr>
              <a:t>end of program</a:t>
            </a:r>
            <a:endParaRPr/>
          </a:p>
        </p:txBody>
      </p:sp>
      <p:sp>
        <p:nvSpPr>
          <p:cNvPr id="63" name="CustomShape 15"/>
          <p:cNvSpPr/>
          <p:nvPr/>
        </p:nvSpPr>
        <p:spPr>
          <a:xfrm>
            <a:off x="746280" y="5979960"/>
            <a:ext cx="8148240" cy="36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/>
          <a:p>
            <a:pPr/>
            <a:r>
              <a:rPr b="1" lang="en-US">
                <a:latin typeface="Arial"/>
              </a:rPr>
              <a:t>Note:</a:t>
            </a:r>
            <a:r>
              <a:rPr lang="en-US">
                <a:latin typeface="Arial"/>
              </a:rPr>
              <a:t>  thrd 0 is the function that contains </a:t>
            </a:r>
            <a:r>
              <a:rPr i="1" lang="en-US">
                <a:latin typeface="Arial"/>
              </a:rPr>
              <a:t>main()</a:t>
            </a:r>
            <a:r>
              <a:rPr lang="en-US">
                <a:latin typeface="Arial"/>
              </a:rPr>
              <a:t> – only one </a:t>
            </a:r>
            <a:r>
              <a:rPr i="1" lang="en-US">
                <a:latin typeface="Arial"/>
              </a:rPr>
              <a:t>main()</a:t>
            </a:r>
            <a:r>
              <a:rPr lang="en-US">
                <a:latin typeface="Arial"/>
              </a:rPr>
              <a:t> per program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457200" y="274680"/>
            <a:ext cx="8229600" cy="792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IN" sz="4400">
                <a:latin typeface="Arial"/>
              </a:rPr>
              <a:t>Exiting a Thread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457200" y="1371240"/>
            <a:ext cx="8229600" cy="518148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2800">
                <a:latin typeface="Arial"/>
              </a:rPr>
              <a:t>pthreads exist in user space and are seen by the kernel as a single process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latin typeface="Arial"/>
              </a:rPr>
              <a:t>if one issues and </a:t>
            </a:r>
            <a:r>
              <a:rPr i="1" lang="en-US" sz="2400">
                <a:latin typeface="Arial"/>
              </a:rPr>
              <a:t>exit()</a:t>
            </a:r>
            <a:r>
              <a:rPr lang="en-US" sz="2400">
                <a:latin typeface="Arial"/>
              </a:rPr>
              <a:t> system call, all the threads are terminated by the OS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latin typeface="Arial"/>
              </a:rPr>
              <a:t>if the </a:t>
            </a:r>
            <a:r>
              <a:rPr i="1" lang="en-US" sz="2400">
                <a:latin typeface="Arial"/>
              </a:rPr>
              <a:t>main()</a:t>
            </a:r>
            <a:r>
              <a:rPr lang="en-US" sz="2400">
                <a:latin typeface="Arial"/>
              </a:rPr>
              <a:t> function exits, all of the other threads are terminated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latin typeface="Arial"/>
              </a:rPr>
              <a:t>To have a thread exit, use </a:t>
            </a:r>
            <a:r>
              <a:rPr i="1" lang="en-US" sz="2800">
                <a:latin typeface="Arial"/>
              </a:rPr>
              <a:t>pthread_exit()</a:t>
            </a:r>
            <a:endParaRPr/>
          </a:p>
          <a:p>
            <a:pPr>
              <a:buFont typeface="Arial"/>
              <a:buChar char="•"/>
            </a:pPr>
            <a:r>
              <a:rPr lang="en-US" sz="2800">
                <a:latin typeface="Arial"/>
              </a:rPr>
              <a:t>Prototype:</a:t>
            </a:r>
            <a:endParaRPr/>
          </a:p>
          <a:p>
            <a:pPr lvl="1">
              <a:buFont typeface="Arial"/>
              <a:buChar char="–"/>
            </a:pPr>
            <a:r>
              <a:rPr lang="en-US" sz="2000">
                <a:latin typeface="Arial"/>
              </a:rPr>
              <a:t>void  pthread_exit(void *status);</a:t>
            </a:r>
            <a:endParaRPr/>
          </a:p>
          <a:p>
            <a:pPr lvl="2">
              <a:buFont typeface="Arial"/>
              <a:buChar char="•"/>
            </a:pPr>
            <a:r>
              <a:rPr i="1" lang="en-US">
                <a:latin typeface="Arial"/>
              </a:rPr>
              <a:t>status:</a:t>
            </a:r>
            <a:r>
              <a:rPr lang="en-US">
                <a:latin typeface="Arial"/>
              </a:rPr>
              <a:t> the exit status of the thread – passed to the </a:t>
            </a:r>
            <a:r>
              <a:rPr i="1" lang="en-US">
                <a:latin typeface="Arial"/>
              </a:rPr>
              <a:t>status</a:t>
            </a:r>
            <a:r>
              <a:rPr lang="en-US">
                <a:latin typeface="Arial"/>
              </a:rPr>
              <a:t> variable in the </a:t>
            </a:r>
            <a:r>
              <a:rPr i="1" lang="en-US">
                <a:latin typeface="Arial"/>
              </a:rPr>
              <a:t>pthread_join() </a:t>
            </a:r>
            <a:r>
              <a:rPr lang="en-US">
                <a:latin typeface="Arial"/>
              </a:rPr>
              <a:t>function of a thread waiting for this one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457200" y="274320"/>
            <a:ext cx="8229600" cy="5634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IN" sz="3200">
                <a:latin typeface="Arial"/>
              </a:rPr>
              <a:t>Example Revisited</a:t>
            </a:r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457200" y="914400"/>
            <a:ext cx="8229600" cy="5943600"/>
          </a:xfrm>
          <a:prstGeom prst="rect">
            <a:avLst/>
          </a:prstGeom>
        </p:spPr>
        <p:txBody>
          <a:bodyPr lIns="90000" rIns="90000" tIns="46800" bIns="46800"/>
          <a:p>
            <a:pPr lvl="2">
              <a:lnSpc>
                <a:spcPct val="90000"/>
              </a:lnSpc>
            </a:pPr>
            <a:r>
              <a:rPr lang="en-US">
                <a:latin typeface="Arial"/>
              </a:rPr>
              <a:t>#include &lt;stdio.h&gt;</a:t>
            </a:r>
            <a:endParaRPr/>
          </a:p>
          <a:p>
            <a:pPr lvl="2">
              <a:lnSpc>
                <a:spcPct val="90000"/>
              </a:lnSpc>
            </a:pPr>
            <a:r>
              <a:rPr lang="en-US">
                <a:latin typeface="Arial"/>
              </a:rPr>
              <a:t>#include &lt;pthread.h&gt;</a:t>
            </a:r>
            <a:endParaRPr/>
          </a:p>
          <a:p>
            <a:pPr lvl="2">
              <a:lnSpc>
                <a:spcPct val="90000"/>
              </a:lnSpc>
            </a:pPr>
            <a:endParaRPr/>
          </a:p>
          <a:p>
            <a:pPr lvl="2">
              <a:lnSpc>
                <a:spcPct val="90000"/>
              </a:lnSpc>
            </a:pPr>
            <a:r>
              <a:rPr lang="en-US">
                <a:latin typeface="Arial"/>
              </a:rPr>
              <a:t>void printMsg(char* msg) {</a:t>
            </a:r>
            <a:endParaRPr/>
          </a:p>
          <a:p>
            <a:pPr lvl="2">
              <a:lnSpc>
                <a:spcPct val="90000"/>
              </a:lnSpc>
            </a:pP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int status = 0;</a:t>
            </a:r>
            <a:endParaRPr/>
          </a:p>
          <a:p>
            <a:pPr lvl="2">
              <a:lnSpc>
                <a:spcPct val="90000"/>
              </a:lnSpc>
            </a:pP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printf(“%s\n”, msg);</a:t>
            </a:r>
            <a:endParaRPr/>
          </a:p>
          <a:p>
            <a:pPr lvl="2">
              <a:lnSpc>
                <a:spcPct val="90000"/>
              </a:lnSpc>
            </a:pP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pthread_exit(&amp;status);</a:t>
            </a:r>
            <a:endParaRPr/>
          </a:p>
          <a:p>
            <a:pPr lvl="2">
              <a:lnSpc>
                <a:spcPct val="90000"/>
              </a:lnSpc>
            </a:pPr>
            <a:r>
              <a:rPr lang="en-US">
                <a:latin typeface="Arial"/>
              </a:rPr>
              <a:t>}</a:t>
            </a:r>
            <a:endParaRPr/>
          </a:p>
          <a:p>
            <a:pPr lvl="2">
              <a:lnSpc>
                <a:spcPct val="90000"/>
              </a:lnSpc>
            </a:pPr>
            <a:endParaRPr/>
          </a:p>
          <a:p>
            <a:pPr lvl="2">
              <a:lnSpc>
                <a:spcPct val="90000"/>
              </a:lnSpc>
            </a:pPr>
            <a:r>
              <a:rPr lang="en-US">
                <a:latin typeface="Arial"/>
              </a:rPr>
              <a:t>int main(int argc, char** argv) {</a:t>
            </a:r>
            <a:endParaRPr/>
          </a:p>
          <a:p>
            <a:pPr lvl="2">
              <a:lnSpc>
                <a:spcPct val="90000"/>
              </a:lnSpc>
            </a:pP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pthread_t thrdID;</a:t>
            </a:r>
            <a:endParaRPr/>
          </a:p>
          <a:p>
            <a:pPr lvl="2">
              <a:lnSpc>
                <a:spcPct val="90000"/>
              </a:lnSpc>
            </a:pP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int* status = (int*)malloc(sizeof(int));</a:t>
            </a:r>
            <a:endParaRPr/>
          </a:p>
          <a:p>
            <a:pPr lvl="2">
              <a:lnSpc>
                <a:spcPct val="90000"/>
              </a:lnSpc>
            </a:pPr>
            <a:endParaRPr/>
          </a:p>
          <a:p>
            <a:pPr lvl="2">
              <a:lnSpc>
                <a:spcPct val="90000"/>
              </a:lnSpc>
            </a:pP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printf(“creating a new thread\n”);</a:t>
            </a:r>
            <a:endParaRPr/>
          </a:p>
          <a:p>
            <a:pPr lvl="2">
              <a:lnSpc>
                <a:spcPct val="90000"/>
              </a:lnSpc>
            </a:pP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pthread_create(&amp;thrdID, NULL, (void*)printMsg, argv[1]);</a:t>
            </a:r>
            <a:endParaRPr/>
          </a:p>
          <a:p>
            <a:pPr lvl="2">
              <a:lnSpc>
                <a:spcPct val="90000"/>
              </a:lnSpc>
            </a:pP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printf(“created thread %d\n”. thrdID);</a:t>
            </a:r>
            <a:endParaRPr/>
          </a:p>
          <a:p>
            <a:pPr lvl="2">
              <a:lnSpc>
                <a:spcPct val="90000"/>
              </a:lnSpc>
            </a:pP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pthread_join(thrdID, &amp;status);</a:t>
            </a:r>
            <a:endParaRPr/>
          </a:p>
          <a:p>
            <a:pPr lvl="2">
              <a:lnSpc>
                <a:spcPct val="90000"/>
              </a:lnSpc>
            </a:pP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printf(“Thread %d exited with status %d\n”, thrdID, *status);</a:t>
            </a:r>
            <a:endParaRPr/>
          </a:p>
          <a:p>
            <a:pPr lvl="2">
              <a:lnSpc>
                <a:spcPct val="90000"/>
              </a:lnSpc>
            </a:pPr>
            <a:endParaRPr/>
          </a:p>
          <a:p>
            <a:pPr lvl="2">
              <a:lnSpc>
                <a:spcPct val="90000"/>
              </a:lnSpc>
            </a:pP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return 0;</a:t>
            </a:r>
            <a:endParaRPr/>
          </a:p>
          <a:p>
            <a:pPr lvl="2">
              <a:lnSpc>
                <a:spcPct val="90000"/>
              </a:lnSpc>
            </a:pPr>
            <a:r>
              <a:rPr lang="en-US">
                <a:latin typeface="Arial"/>
              </a:rPr>
              <a:t>}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lang="en-IN" sz="4400">
                <a:latin typeface="Arial"/>
              </a:rPr>
              <a:t>Synchronizing Threads</a:t>
            </a:r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rIns="90000" tIns="46800" bIns="46800"/>
          <a:p>
            <a:pPr>
              <a:buFont typeface="Arial"/>
              <a:buChar char="•"/>
            </a:pPr>
            <a:r>
              <a:rPr lang="en-US" sz="3200">
                <a:latin typeface="Arial"/>
              </a:rPr>
              <a:t>Three basic synchronization primitives</a:t>
            </a:r>
            <a:endParaRPr/>
          </a:p>
          <a:p>
            <a:pPr lvl="2">
              <a:buFont typeface="Arial"/>
              <a:buAutoNum type="arabicPeriod"/>
            </a:pPr>
            <a:r>
              <a:rPr lang="en-US" sz="2400">
                <a:latin typeface="Arial"/>
              </a:rPr>
              <a:t>mutex locks</a:t>
            </a:r>
            <a:endParaRPr/>
          </a:p>
          <a:p>
            <a:pPr lvl="2">
              <a:buFont typeface="Arial"/>
              <a:buAutoNum type="arabicPeriod"/>
            </a:pPr>
            <a:r>
              <a:rPr lang="en-US" sz="2400">
                <a:latin typeface="Arial"/>
              </a:rPr>
              <a:t>condition variables</a:t>
            </a:r>
            <a:endParaRPr/>
          </a:p>
          <a:p>
            <a:pPr lvl="2">
              <a:buFont typeface="Arial"/>
              <a:buAutoNum type="arabicPeriod"/>
            </a:pPr>
            <a:r>
              <a:rPr lang="en-US" sz="2400">
                <a:latin typeface="Arial"/>
              </a:rPr>
              <a:t>semaphores</a:t>
            </a:r>
            <a:endParaRPr/>
          </a:p>
          <a:p>
            <a:pPr>
              <a:buFont typeface="Arial"/>
              <a:buChar char="•"/>
            </a:pPr>
            <a:r>
              <a:rPr lang="en-US" sz="3200">
                <a:latin typeface="Arial"/>
              </a:rPr>
              <a:t>Mutexes and condition variables will handle most of the cases you need in this class</a:t>
            </a:r>
            <a:endParaRPr/>
          </a:p>
          <a:p>
            <a:pPr lvl="1">
              <a:buFont typeface="Arial"/>
              <a:buChar char="–"/>
            </a:pPr>
            <a:r>
              <a:rPr lang="en-US" sz="2800">
                <a:latin typeface="Arial"/>
              </a:rPr>
              <a:t>but feel free to use semaphores if you like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