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7"/>
  </p:notesMasterIdLst>
  <p:handoutMasterIdLst>
    <p:handoutMasterId r:id="rId68"/>
  </p:handoutMasterIdLst>
  <p:sldIdLst>
    <p:sldId id="700" r:id="rId2"/>
    <p:sldId id="753" r:id="rId3"/>
    <p:sldId id="701" r:id="rId4"/>
    <p:sldId id="704" r:id="rId5"/>
    <p:sldId id="732" r:id="rId6"/>
    <p:sldId id="759" r:id="rId7"/>
    <p:sldId id="706" r:id="rId8"/>
    <p:sldId id="735" r:id="rId9"/>
    <p:sldId id="734" r:id="rId10"/>
    <p:sldId id="707" r:id="rId11"/>
    <p:sldId id="737" r:id="rId12"/>
    <p:sldId id="738" r:id="rId13"/>
    <p:sldId id="736" r:id="rId14"/>
    <p:sldId id="760" r:id="rId15"/>
    <p:sldId id="708" r:id="rId16"/>
    <p:sldId id="709" r:id="rId17"/>
    <p:sldId id="711" r:id="rId18"/>
    <p:sldId id="712" r:id="rId19"/>
    <p:sldId id="739" r:id="rId20"/>
    <p:sldId id="740" r:id="rId21"/>
    <p:sldId id="714" r:id="rId22"/>
    <p:sldId id="741" r:id="rId23"/>
    <p:sldId id="716" r:id="rId24"/>
    <p:sldId id="717" r:id="rId25"/>
    <p:sldId id="718" r:id="rId26"/>
    <p:sldId id="719" r:id="rId27"/>
    <p:sldId id="720" r:id="rId28"/>
    <p:sldId id="721" r:id="rId29"/>
    <p:sldId id="761" r:id="rId30"/>
    <p:sldId id="733" r:id="rId31"/>
    <p:sldId id="742" r:id="rId32"/>
    <p:sldId id="762" r:id="rId33"/>
    <p:sldId id="722" r:id="rId34"/>
    <p:sldId id="723" r:id="rId35"/>
    <p:sldId id="724" r:id="rId36"/>
    <p:sldId id="725" r:id="rId37"/>
    <p:sldId id="726" r:id="rId38"/>
    <p:sldId id="727" r:id="rId39"/>
    <p:sldId id="743" r:id="rId40"/>
    <p:sldId id="744" r:id="rId41"/>
    <p:sldId id="729" r:id="rId42"/>
    <p:sldId id="746" r:id="rId43"/>
    <p:sldId id="745" r:id="rId44"/>
    <p:sldId id="747" r:id="rId45"/>
    <p:sldId id="730" r:id="rId46"/>
    <p:sldId id="763" r:id="rId47"/>
    <p:sldId id="748" r:id="rId48"/>
    <p:sldId id="751" r:id="rId49"/>
    <p:sldId id="749" r:id="rId50"/>
    <p:sldId id="750" r:id="rId51"/>
    <p:sldId id="752" r:id="rId52"/>
    <p:sldId id="764" r:id="rId53"/>
    <p:sldId id="766" r:id="rId54"/>
    <p:sldId id="767" r:id="rId55"/>
    <p:sldId id="768" r:id="rId56"/>
    <p:sldId id="769" r:id="rId57"/>
    <p:sldId id="770" r:id="rId58"/>
    <p:sldId id="771" r:id="rId59"/>
    <p:sldId id="772" r:id="rId60"/>
    <p:sldId id="773" r:id="rId61"/>
    <p:sldId id="774" r:id="rId62"/>
    <p:sldId id="775" r:id="rId63"/>
    <p:sldId id="776" r:id="rId64"/>
    <p:sldId id="765" r:id="rId65"/>
    <p:sldId id="731" r:id="rId66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sz="3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sz="3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sz="3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sz="3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sz="3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33"/>
    <a:srgbClr val="996633"/>
    <a:srgbClr val="FF9900"/>
    <a:srgbClr val="FFCC66"/>
    <a:srgbClr val="3333CC"/>
    <a:srgbClr val="FF0000"/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6070" autoAdjust="0"/>
    <p:restoredTop sz="87990" autoAdjust="0"/>
  </p:normalViewPr>
  <p:slideViewPr>
    <p:cSldViewPr>
      <p:cViewPr>
        <p:scale>
          <a:sx n="75" d="100"/>
          <a:sy n="75" d="100"/>
        </p:scale>
        <p:origin x="-168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98"/>
    </p:cViewPr>
  </p:sorterViewPr>
  <p:notesViewPr>
    <p:cSldViewPr>
      <p:cViewPr varScale="1">
        <p:scale>
          <a:sx n="105" d="100"/>
          <a:sy n="105" d="100"/>
        </p:scale>
        <p:origin x="-1440" y="-72"/>
      </p:cViewPr>
      <p:guideLst>
        <p:guide orient="horz" pos="2924"/>
        <p:guide pos="220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1" tIns="46511" rIns="93021" bIns="46511" numCol="1" anchor="t" anchorCtr="0" compatLnSpc="1">
            <a:prstTxWarp prst="textNoShape">
              <a:avLst/>
            </a:prstTxWarp>
          </a:bodyPr>
          <a:lstStyle>
            <a:lvl1pPr defTabSz="930275">
              <a:defRPr sz="1300"/>
            </a:lvl1pPr>
          </a:lstStyle>
          <a:p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1" tIns="46511" rIns="93021" bIns="46511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1" tIns="46511" rIns="93021" bIns="46511" numCol="1" anchor="b" anchorCtr="0" compatLnSpc="1">
            <a:prstTxWarp prst="textNoShape">
              <a:avLst/>
            </a:prstTxWarp>
          </a:bodyPr>
          <a:lstStyle>
            <a:lvl1pPr defTabSz="930275">
              <a:defRPr sz="1300"/>
            </a:lvl1pPr>
          </a:lstStyle>
          <a:p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1" tIns="46511" rIns="93021" bIns="46511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fld id="{756EB4C9-D64F-403C-9815-3DE361721B0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1" tIns="46511" rIns="93021" bIns="46511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1" tIns="46511" rIns="93021" bIns="46511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1" tIns="46511" rIns="93021" bIns="46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1" tIns="46511" rIns="93021" bIns="46511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1" tIns="46511" rIns="93021" bIns="46511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fld id="{AD2D2402-AF8B-4F95-A487-7FDF80F9DD8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6DD13-D49A-4505-B4FB-8BF3FB49650B}" type="slidenum">
              <a:rPr lang="en-US"/>
              <a:pPr/>
              <a:t>17</a:t>
            </a:fld>
            <a:endParaRPr lang="en-US"/>
          </a:p>
        </p:txBody>
      </p:sp>
      <p:sp>
        <p:nvSpPr>
          <p:cNvPr id="6543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5863" y="714375"/>
            <a:ext cx="4664075" cy="3498850"/>
          </a:xfrm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427538"/>
            <a:ext cx="5138738" cy="4141787"/>
          </a:xfrm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05B2E-3ECC-4BB1-AFD9-AD80A717AA0D}" type="slidenum">
              <a:rPr lang="en-US"/>
              <a:pPr/>
              <a:t>26</a:t>
            </a:fld>
            <a:endParaRPr lang="en-US"/>
          </a:p>
        </p:txBody>
      </p:sp>
      <p:sp>
        <p:nvSpPr>
          <p:cNvPr id="663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r>
              <a:rPr lang="en-US"/>
              <a:t>Han and Kamber 2001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85800" y="6243638"/>
            <a:ext cx="5334000" cy="457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BF7F25A-62D8-4773-93B3-D6FFBA9C94F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427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2A7F42-1780-4C98-92FD-A8CC33917A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9A54DD-860B-4826-BCF6-06FA4459EA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562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5A42265-B76D-4241-B798-7169639390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ABDEBF-9DAD-4235-B767-16E45AA1A6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0B4734-E006-4B16-9A4B-35D1B950B1B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8E6BAE-2E3F-45B7-BA87-C5B739466D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B660F1-6176-4446-B53C-611FEE37B6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6998D0-2221-4645-890A-EFA43CDE21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496639-2878-484A-B364-CB38D213D0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1C9C60-1D7C-4962-939D-7CD85681D96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09C006-E970-4F64-BF52-AA15C4D6900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fld id="{E2FF8F8D-A551-4EE6-A942-5FC77A80FD0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25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524000"/>
            <a:ext cx="8243887" cy="1600200"/>
          </a:xfrm>
        </p:spPr>
        <p:txBody>
          <a:bodyPr/>
          <a:lstStyle/>
          <a:p>
            <a:r>
              <a:rPr lang="en-US" sz="5600"/>
              <a:t>Chapter 2: </a:t>
            </a:r>
            <a:br>
              <a:rPr lang="en-US" sz="5600"/>
            </a:br>
            <a:r>
              <a:rPr lang="en-US"/>
              <a:t>Association Rules &amp; Sequential Patterns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CBFBC0-8460-4F29-A536-88B1F8D5E61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39825"/>
          </a:xfrm>
        </p:spPr>
        <p:txBody>
          <a:bodyPr/>
          <a:lstStyle/>
          <a:p>
            <a:r>
              <a:rPr lang="en-US"/>
              <a:t>Goal and key features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28775"/>
            <a:ext cx="8421688" cy="4503738"/>
          </a:xfrm>
        </p:spPr>
        <p:txBody>
          <a:bodyPr/>
          <a:lstStyle/>
          <a:p>
            <a:pPr>
              <a:spcAft>
                <a:spcPct val="50000"/>
              </a:spcAft>
            </a:pPr>
            <a:r>
              <a:rPr lang="en-US" b="1">
                <a:solidFill>
                  <a:srgbClr val="FF0000"/>
                </a:solidFill>
              </a:rPr>
              <a:t>Goal:</a:t>
            </a:r>
            <a:r>
              <a:rPr lang="en-US"/>
              <a:t> Find all rules that satisfy the user-specified </a:t>
            </a:r>
            <a:r>
              <a:rPr lang="en-US" i="1">
                <a:solidFill>
                  <a:srgbClr val="FF0000"/>
                </a:solidFill>
              </a:rPr>
              <a:t>minimum support</a:t>
            </a:r>
            <a:r>
              <a:rPr lang="en-US"/>
              <a:t> (minsup) and </a:t>
            </a:r>
            <a:r>
              <a:rPr lang="en-US" i="1">
                <a:solidFill>
                  <a:srgbClr val="FF0000"/>
                </a:solidFill>
              </a:rPr>
              <a:t>minimum confidence</a:t>
            </a:r>
            <a:r>
              <a:rPr lang="en-US" i="1"/>
              <a:t> </a:t>
            </a:r>
            <a:r>
              <a:rPr lang="en-US"/>
              <a:t>(minconf).</a:t>
            </a:r>
            <a:endParaRPr lang="en-US" i="1"/>
          </a:p>
          <a:p>
            <a:r>
              <a:rPr lang="en-US" b="1">
                <a:solidFill>
                  <a:srgbClr val="FF0000"/>
                </a:solidFill>
              </a:rPr>
              <a:t>Key Features</a:t>
            </a:r>
          </a:p>
          <a:p>
            <a:pPr marL="742950" lvl="1" indent="-285750"/>
            <a:r>
              <a:rPr lang="en-US">
                <a:solidFill>
                  <a:srgbClr val="FF0000"/>
                </a:solidFill>
              </a:rPr>
              <a:t>Completeness:</a:t>
            </a:r>
            <a:r>
              <a:rPr lang="en-US"/>
              <a:t> find all rules.</a:t>
            </a:r>
          </a:p>
          <a:p>
            <a:pPr marL="742950" lvl="1" indent="-285750"/>
            <a:r>
              <a:rPr lang="en-US">
                <a:solidFill>
                  <a:srgbClr val="FF0000"/>
                </a:solidFill>
              </a:rPr>
              <a:t>No target item(s)</a:t>
            </a:r>
            <a:r>
              <a:rPr lang="en-US"/>
              <a:t> on the right-hand-side</a:t>
            </a:r>
          </a:p>
          <a:p>
            <a:pPr marL="742950" lvl="1" indent="-285750"/>
            <a:r>
              <a:rPr lang="en-US"/>
              <a:t>Mining with data on </a:t>
            </a:r>
            <a:r>
              <a:rPr lang="en-US">
                <a:solidFill>
                  <a:srgbClr val="FF0000"/>
                </a:solidFill>
              </a:rPr>
              <a:t>hard disk</a:t>
            </a:r>
            <a:r>
              <a:rPr lang="en-US"/>
              <a:t> </a:t>
            </a:r>
            <a:r>
              <a:rPr lang="en-US" sz="2200"/>
              <a:t>(not in memory)</a:t>
            </a:r>
            <a:r>
              <a:rPr lang="en-US"/>
              <a:t> 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684D52-9543-415C-904C-BB837453FF5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2400" cy="1104900"/>
          </a:xfrm>
        </p:spPr>
        <p:txBody>
          <a:bodyPr/>
          <a:lstStyle/>
          <a:p>
            <a:r>
              <a:rPr lang="en-GB"/>
              <a:t>An example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808163"/>
            <a:ext cx="7772400" cy="4429125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GB"/>
              <a:t>Transaction data</a:t>
            </a:r>
            <a:endParaRPr lang="en-GB" b="1"/>
          </a:p>
          <a:p>
            <a:pPr>
              <a:spcBef>
                <a:spcPct val="0"/>
              </a:spcBef>
            </a:pPr>
            <a:r>
              <a:rPr lang="en-GB"/>
              <a:t>Assume: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sz="2100"/>
              <a:t>		minsup = 30%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sz="2100"/>
              <a:t>		minconf = 80%</a:t>
            </a:r>
          </a:p>
          <a:p>
            <a:pPr>
              <a:spcBef>
                <a:spcPct val="0"/>
              </a:spcBef>
            </a:pPr>
            <a:r>
              <a:rPr lang="en-GB"/>
              <a:t>An example </a:t>
            </a:r>
            <a:r>
              <a:rPr lang="en-GB">
                <a:solidFill>
                  <a:srgbClr val="FF0000"/>
                </a:solidFill>
              </a:rPr>
              <a:t>frequent </a:t>
            </a:r>
            <a:r>
              <a:rPr lang="en-GB" i="1">
                <a:solidFill>
                  <a:srgbClr val="FF0000"/>
                </a:solidFill>
              </a:rPr>
              <a:t>itemset</a:t>
            </a:r>
            <a:r>
              <a:rPr lang="en-GB"/>
              <a:t>:</a:t>
            </a:r>
            <a:r>
              <a:rPr lang="en-GB" b="1"/>
              <a:t> 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/>
              <a:t>   </a:t>
            </a:r>
            <a:r>
              <a:rPr lang="en-GB" sz="2100"/>
              <a:t>{Chicken, Clothes, Milk}    	[sup = 3/7]</a:t>
            </a:r>
          </a:p>
          <a:p>
            <a:pPr>
              <a:spcBef>
                <a:spcPct val="0"/>
              </a:spcBef>
            </a:pPr>
            <a:r>
              <a:rPr lang="en-GB">
                <a:solidFill>
                  <a:srgbClr val="FF0000"/>
                </a:solidFill>
              </a:rPr>
              <a:t>Association rules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/>
              <a:t>from the itemset:</a:t>
            </a:r>
            <a:r>
              <a:rPr lang="en-GB" b="1"/>
              <a:t>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sz="2600"/>
              <a:t>	 </a:t>
            </a:r>
            <a:r>
              <a:rPr lang="en-GB" sz="2100"/>
              <a:t>Clothes </a:t>
            </a:r>
            <a:r>
              <a:rPr lang="en-GB" sz="2600">
                <a:sym typeface="Symbol" pitchFamily="18" charset="2"/>
              </a:rPr>
              <a:t> </a:t>
            </a:r>
            <a:r>
              <a:rPr lang="en-GB" sz="2100"/>
              <a:t>Milk, </a:t>
            </a:r>
            <a:r>
              <a:rPr lang="en-GB" sz="2000"/>
              <a:t>Chicken	</a:t>
            </a:r>
            <a:r>
              <a:rPr lang="en-GB" sz="2100"/>
              <a:t>[sup = 3/7, conf = 3/3]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sz="2600"/>
              <a:t>	 </a:t>
            </a:r>
            <a:r>
              <a:rPr lang="en-GB" sz="2100"/>
              <a:t>…				…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sz="2600"/>
              <a:t>	 </a:t>
            </a:r>
            <a:r>
              <a:rPr lang="en-GB" sz="2100"/>
              <a:t>Clothes, </a:t>
            </a:r>
            <a:r>
              <a:rPr lang="en-GB" sz="2000"/>
              <a:t>Chicken</a:t>
            </a:r>
            <a:r>
              <a:rPr lang="en-GB" sz="2100"/>
              <a:t> </a:t>
            </a:r>
            <a:r>
              <a:rPr lang="en-GB" sz="2600">
                <a:sym typeface="Symbol" pitchFamily="18" charset="2"/>
              </a:rPr>
              <a:t> </a:t>
            </a:r>
            <a:r>
              <a:rPr lang="en-GB" sz="2100"/>
              <a:t>Milk, </a:t>
            </a:r>
            <a:r>
              <a:rPr lang="en-GB" sz="2000"/>
              <a:t>	</a:t>
            </a:r>
            <a:r>
              <a:rPr lang="en-GB" sz="2100"/>
              <a:t>[sup = 3/7, conf = 3/3]</a:t>
            </a: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4248150" y="304800"/>
            <a:ext cx="4667250" cy="2347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114300" lvl="1" defTabSz="635000">
              <a:buFont typeface="Wingdings" pitchFamily="2" charset="2"/>
              <a:buNone/>
            </a:pPr>
            <a:r>
              <a:rPr lang="en-US" altLang="ja-JP" sz="1800" dirty="0">
                <a:ea typeface="ＭＳ Ｐゴシック" pitchFamily="34" charset="-128"/>
              </a:rPr>
              <a:t>t1:	Beef, Chicken, Milk</a:t>
            </a:r>
          </a:p>
          <a:p>
            <a:pPr marL="114300" lvl="1" defTabSz="635000">
              <a:buFont typeface="Wingdings" pitchFamily="2" charset="2"/>
              <a:buNone/>
            </a:pPr>
            <a:r>
              <a:rPr lang="en-US" altLang="ja-JP" sz="1800" dirty="0">
                <a:ea typeface="ＭＳ Ｐゴシック" pitchFamily="34" charset="-128"/>
              </a:rPr>
              <a:t>t2:	Beef, Cheese</a:t>
            </a:r>
          </a:p>
          <a:p>
            <a:pPr marL="114300" lvl="1" defTabSz="635000">
              <a:buFont typeface="Wingdings" pitchFamily="2" charset="2"/>
              <a:buNone/>
            </a:pPr>
            <a:r>
              <a:rPr lang="en-US" altLang="ja-JP" sz="1800" dirty="0">
                <a:ea typeface="ＭＳ Ｐゴシック" pitchFamily="34" charset="-128"/>
              </a:rPr>
              <a:t>t3:	Cheese, Boots</a:t>
            </a:r>
          </a:p>
          <a:p>
            <a:pPr marL="114300" lvl="1" defTabSz="635000">
              <a:buFont typeface="Wingdings" pitchFamily="2" charset="2"/>
              <a:buNone/>
            </a:pPr>
            <a:r>
              <a:rPr lang="en-US" altLang="ja-JP" sz="1800" dirty="0">
                <a:ea typeface="ＭＳ Ｐゴシック" pitchFamily="34" charset="-128"/>
              </a:rPr>
              <a:t>t4:	Beef, Chicken, Cheese</a:t>
            </a:r>
          </a:p>
          <a:p>
            <a:pPr marL="114300" lvl="1" defTabSz="635000">
              <a:buFont typeface="Wingdings" pitchFamily="2" charset="2"/>
              <a:buNone/>
            </a:pPr>
            <a:r>
              <a:rPr lang="en-US" altLang="ja-JP" sz="1800" dirty="0">
                <a:ea typeface="ＭＳ Ｐゴシック" pitchFamily="34" charset="-128"/>
              </a:rPr>
              <a:t>t5:	Beef, Chicken, Clothes, Cheese, Milk</a:t>
            </a:r>
          </a:p>
          <a:p>
            <a:pPr marL="114300" lvl="1" defTabSz="635000">
              <a:buFont typeface="Wingdings" pitchFamily="2" charset="2"/>
              <a:buNone/>
            </a:pPr>
            <a:r>
              <a:rPr lang="en-US" altLang="ja-JP" sz="1800" dirty="0">
                <a:ea typeface="ＭＳ Ｐゴシック" pitchFamily="34" charset="-128"/>
              </a:rPr>
              <a:t>t6:	Chicken, Clothes, Milk</a:t>
            </a:r>
          </a:p>
          <a:p>
            <a:pPr marL="114300" lvl="1" defTabSz="635000">
              <a:buFont typeface="Wingdings" pitchFamily="2" charset="2"/>
              <a:buNone/>
            </a:pPr>
            <a:r>
              <a:rPr lang="en-US" altLang="ja-JP" sz="1800" dirty="0">
                <a:ea typeface="ＭＳ Ｐゴシック" pitchFamily="34" charset="-128"/>
              </a:rPr>
              <a:t>t7:	Chicken, Milk, Clothes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681989" name="Line 5"/>
          <p:cNvSpPr>
            <a:spLocks noChangeShapeType="1"/>
          </p:cNvSpPr>
          <p:nvPr/>
        </p:nvSpPr>
        <p:spPr bwMode="auto">
          <a:xfrm flipV="1">
            <a:off x="3419475" y="1160463"/>
            <a:ext cx="900113" cy="60801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4392613" y="304800"/>
            <a:ext cx="4464050" cy="2439988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6C1100-1F28-47F5-9965-EB5A487059B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data representation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73587"/>
          </a:xfrm>
        </p:spPr>
        <p:txBody>
          <a:bodyPr/>
          <a:lstStyle/>
          <a:p>
            <a:r>
              <a:rPr lang="en-GB" altLang="ja-JP">
                <a:ea typeface="ＭＳ Ｐゴシック" pitchFamily="34" charset="-128"/>
              </a:rPr>
              <a:t>A simplistic view of shopping baskets, </a:t>
            </a:r>
          </a:p>
          <a:p>
            <a:r>
              <a:rPr lang="en-GB" altLang="ja-JP">
                <a:ea typeface="ＭＳ Ｐゴシック" pitchFamily="34" charset="-128"/>
              </a:rPr>
              <a:t>Some important information not considered. E.g, </a:t>
            </a:r>
          </a:p>
          <a:p>
            <a:pPr lvl="1"/>
            <a:r>
              <a:rPr lang="en-GB" altLang="ja-JP">
                <a:ea typeface="ＭＳ Ｐゴシック" pitchFamily="34" charset="-128"/>
              </a:rPr>
              <a:t>the quantity of each item purchased and </a:t>
            </a:r>
          </a:p>
          <a:p>
            <a:pPr lvl="1"/>
            <a:r>
              <a:rPr lang="en-GB" altLang="ja-JP">
                <a:ea typeface="ＭＳ Ｐゴシック" pitchFamily="34" charset="-128"/>
              </a:rPr>
              <a:t>the price paid.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CF2FBC-7472-4DD6-988B-A3A676EDBA2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 mining algorithms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8229600" cy="4826000"/>
          </a:xfrm>
        </p:spPr>
        <p:txBody>
          <a:bodyPr/>
          <a:lstStyle/>
          <a:p>
            <a:r>
              <a:rPr lang="en-US" sz="3200">
                <a:solidFill>
                  <a:srgbClr val="FF0000"/>
                </a:solidFill>
              </a:rPr>
              <a:t>There are a large number of them!!</a:t>
            </a:r>
            <a:r>
              <a:rPr lang="en-US" sz="2600"/>
              <a:t> </a:t>
            </a:r>
          </a:p>
          <a:p>
            <a:r>
              <a:rPr lang="en-US" altLang="ja-JP" sz="2600">
                <a:ea typeface="ＭＳ Ｐゴシック" pitchFamily="34" charset="-128"/>
              </a:rPr>
              <a:t>They use different strategies and data structures. </a:t>
            </a:r>
          </a:p>
          <a:p>
            <a:r>
              <a:rPr lang="en-US" altLang="ja-JP" sz="2600">
                <a:ea typeface="ＭＳ Ｐゴシック" pitchFamily="34" charset="-128"/>
              </a:rPr>
              <a:t>Their resulting sets of rules are all the same. </a:t>
            </a:r>
          </a:p>
          <a:p>
            <a:pPr lvl="1"/>
            <a:r>
              <a:rPr lang="en-US" altLang="ja-JP" sz="2200">
                <a:solidFill>
                  <a:srgbClr val="3333CC"/>
                </a:solidFill>
                <a:ea typeface="ＭＳ Ｐゴシック" pitchFamily="34" charset="-128"/>
              </a:rPr>
              <a:t>Given a transaction data set </a:t>
            </a:r>
            <a:r>
              <a:rPr lang="en-US" altLang="ja-JP" sz="2200" i="1">
                <a:solidFill>
                  <a:srgbClr val="3333CC"/>
                </a:solidFill>
                <a:ea typeface="ＭＳ Ｐゴシック" pitchFamily="34" charset="-128"/>
              </a:rPr>
              <a:t>T</a:t>
            </a:r>
            <a:r>
              <a:rPr lang="en-US" altLang="ja-JP" sz="2200">
                <a:solidFill>
                  <a:srgbClr val="3333CC"/>
                </a:solidFill>
                <a:ea typeface="ＭＳ Ｐゴシック" pitchFamily="34" charset="-128"/>
              </a:rPr>
              <a:t>, and a minimum support and a minimum confident, the set of association rules existing in </a:t>
            </a:r>
            <a:r>
              <a:rPr lang="en-US" altLang="ja-JP" sz="2200" i="1">
                <a:solidFill>
                  <a:srgbClr val="3333CC"/>
                </a:solidFill>
                <a:ea typeface="ＭＳ Ｐゴシック" pitchFamily="34" charset="-128"/>
              </a:rPr>
              <a:t>T</a:t>
            </a:r>
            <a:r>
              <a:rPr lang="en-US" altLang="ja-JP" sz="2200">
                <a:solidFill>
                  <a:srgbClr val="3333CC"/>
                </a:solidFill>
                <a:ea typeface="ＭＳ Ｐゴシック" pitchFamily="34" charset="-128"/>
              </a:rPr>
              <a:t> is uniquely determined.</a:t>
            </a:r>
            <a:r>
              <a:rPr lang="en-US" altLang="ja-JP" sz="2200">
                <a:ea typeface="ＭＳ Ｐゴシック" pitchFamily="34" charset="-128"/>
              </a:rPr>
              <a:t> </a:t>
            </a:r>
          </a:p>
          <a:p>
            <a:r>
              <a:rPr lang="en-US" altLang="ja-JP" sz="2600">
                <a:ea typeface="ＭＳ Ｐゴシック" pitchFamily="34" charset="-128"/>
              </a:rPr>
              <a:t>Any algorithm should find the same set of rules although their computational efficiencies and memory requirements may be different. </a:t>
            </a:r>
          </a:p>
          <a:p>
            <a:r>
              <a:rPr lang="en-US" sz="2600"/>
              <a:t>We study only one: </a:t>
            </a:r>
            <a:r>
              <a:rPr lang="en-US" sz="2600">
                <a:solidFill>
                  <a:srgbClr val="FF0000"/>
                </a:solidFill>
              </a:rPr>
              <a:t>the Apriori Algorithm</a:t>
            </a:r>
          </a:p>
          <a:p>
            <a:endParaRPr lang="en-US"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2147C1-4213-4294-AFB7-E846BECB984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 map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concepts of Association Rules</a:t>
            </a:r>
          </a:p>
          <a:p>
            <a:r>
              <a:rPr lang="en-US">
                <a:solidFill>
                  <a:srgbClr val="FF0000"/>
                </a:solidFill>
              </a:rPr>
              <a:t>Apriori algorithm</a:t>
            </a:r>
          </a:p>
          <a:p>
            <a:r>
              <a:rPr lang="en-US"/>
              <a:t>Different data formats for mining</a:t>
            </a:r>
          </a:p>
          <a:p>
            <a:r>
              <a:rPr lang="en-US"/>
              <a:t>Mining with multiple minimum supports</a:t>
            </a:r>
          </a:p>
          <a:p>
            <a:r>
              <a:rPr lang="en-US"/>
              <a:t>Mining class association rules</a:t>
            </a:r>
          </a:p>
          <a:p>
            <a:r>
              <a:rPr lang="en-US"/>
              <a:t>Sequential pattern mining</a:t>
            </a:r>
          </a:p>
          <a:p>
            <a:r>
              <a:rPr lang="en-US"/>
              <a:t>Summary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14E91D-F5E6-4267-A86E-62681B6194A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5425"/>
            <a:ext cx="8001000" cy="990600"/>
          </a:xfrm>
          <a:noFill/>
          <a:ln/>
        </p:spPr>
        <p:txBody>
          <a:bodyPr lIns="92075" tIns="46038" rIns="92075" bIns="46038" anchor="ctr"/>
          <a:lstStyle/>
          <a:p>
            <a:r>
              <a:rPr lang="en-GB"/>
              <a:t>The Apriori algorithm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160463"/>
            <a:ext cx="8458200" cy="4808537"/>
          </a:xfrm>
          <a:noFill/>
          <a:ln/>
        </p:spPr>
        <p:txBody>
          <a:bodyPr lIns="92075" tIns="46038" rIns="92075" bIns="46038"/>
          <a:lstStyle/>
          <a:p>
            <a:r>
              <a:rPr lang="en-GB" b="1">
                <a:solidFill>
                  <a:srgbClr val="FF0000"/>
                </a:solidFill>
              </a:rPr>
              <a:t>The best known algorithm</a:t>
            </a:r>
          </a:p>
          <a:p>
            <a:r>
              <a:rPr lang="en-GB" b="1">
                <a:solidFill>
                  <a:srgbClr val="FF0000"/>
                </a:solidFill>
              </a:rPr>
              <a:t>Two steps</a:t>
            </a:r>
            <a:r>
              <a:rPr lang="en-GB"/>
              <a:t>:</a:t>
            </a:r>
          </a:p>
          <a:p>
            <a:pPr marL="742950" lvl="1" indent="-285750"/>
            <a:r>
              <a:rPr lang="en-GB"/>
              <a:t>Find all itemsets that have minimum support (</a:t>
            </a:r>
            <a:r>
              <a:rPr lang="en-GB" i="1">
                <a:solidFill>
                  <a:srgbClr val="FF0000"/>
                </a:solidFill>
              </a:rPr>
              <a:t>frequent itemsets</a:t>
            </a:r>
            <a:r>
              <a:rPr lang="en-GB"/>
              <a:t>, also called large itemsets).</a:t>
            </a:r>
          </a:p>
          <a:p>
            <a:pPr marL="742950" lvl="1" indent="-285750"/>
            <a:r>
              <a:rPr lang="en-GB"/>
              <a:t>Use frequent itemsets to </a:t>
            </a:r>
            <a:r>
              <a:rPr lang="en-GB">
                <a:solidFill>
                  <a:srgbClr val="FF0000"/>
                </a:solidFill>
              </a:rPr>
              <a:t>generate rules</a:t>
            </a:r>
            <a:r>
              <a:rPr lang="en-GB"/>
              <a:t>. </a:t>
            </a:r>
          </a:p>
          <a:p>
            <a:pPr marL="742950" lvl="1" indent="-285750"/>
            <a:endParaRPr lang="en-GB"/>
          </a:p>
          <a:p>
            <a:r>
              <a:rPr lang="en-GB"/>
              <a:t>E.g., a frequent itemset</a:t>
            </a:r>
            <a:endParaRPr lang="en-GB" sz="250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sz="2500"/>
              <a:t>		{Chicken, Clothes, Milk}       [sup = 3/7]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/>
              <a:t>	and one rule from the frequent itemset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GB"/>
              <a:t>		Clothes </a:t>
            </a:r>
            <a:r>
              <a:rPr lang="en-GB">
                <a:sym typeface="Symbol" pitchFamily="18" charset="2"/>
              </a:rPr>
              <a:t> </a:t>
            </a:r>
            <a:r>
              <a:rPr lang="en-GB"/>
              <a:t>Milk, Chicken	    [sup = 3/7, conf = 3/3]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A6645E-2751-489A-92C3-976518369A2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96863"/>
            <a:ext cx="7793037" cy="1143000"/>
          </a:xfrm>
        </p:spPr>
        <p:txBody>
          <a:bodyPr/>
          <a:lstStyle/>
          <a:p>
            <a:r>
              <a:rPr lang="en-US"/>
              <a:t>Step 1: Mining all frequent itemsets</a:t>
            </a:r>
            <a:endParaRPr lang="en-US" sz="380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41438"/>
            <a:ext cx="8497888" cy="2513012"/>
          </a:xfrm>
        </p:spPr>
        <p:txBody>
          <a:bodyPr/>
          <a:lstStyle/>
          <a:p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frequent </a:t>
            </a:r>
            <a:r>
              <a:rPr lang="en-US" i="1">
                <a:solidFill>
                  <a:srgbClr val="FF0000"/>
                </a:solidFill>
              </a:rPr>
              <a:t>itemset</a:t>
            </a:r>
            <a:r>
              <a:rPr lang="en-US"/>
              <a:t> is an itemset whose support  is </a:t>
            </a:r>
            <a:r>
              <a:rPr lang="en-US">
                <a:cs typeface="Times New Roman" pitchFamily="18" charset="0"/>
              </a:rPr>
              <a:t>≥</a:t>
            </a:r>
            <a:r>
              <a:rPr lang="en-US"/>
              <a:t> minsup.</a:t>
            </a:r>
          </a:p>
          <a:p>
            <a:r>
              <a:rPr lang="en-US">
                <a:solidFill>
                  <a:srgbClr val="FF0000"/>
                </a:solidFill>
              </a:rPr>
              <a:t>Key idea: </a:t>
            </a:r>
            <a:r>
              <a:rPr lang="en-US">
                <a:solidFill>
                  <a:srgbClr val="3333CC"/>
                </a:solidFill>
              </a:rPr>
              <a:t>The apriori property</a:t>
            </a:r>
            <a:r>
              <a:rPr lang="en-US"/>
              <a:t> (</a:t>
            </a:r>
            <a:r>
              <a:rPr lang="en-US">
                <a:solidFill>
                  <a:srgbClr val="3333CC"/>
                </a:solidFill>
              </a:rPr>
              <a:t>downward closure property</a:t>
            </a:r>
            <a:r>
              <a:rPr lang="en-US"/>
              <a:t>): any subsets of a frequent itemset are also frequent itemsets</a:t>
            </a:r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2262188" y="4851400"/>
            <a:ext cx="403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Times New Roman" pitchFamily="18" charset="0"/>
              </a:rPr>
              <a:t>AB     AC    AD     BC    BD    CD</a:t>
            </a:r>
          </a:p>
        </p:txBody>
      </p:sp>
      <p:sp>
        <p:nvSpPr>
          <p:cNvPr id="651269" name="Rectangle 5"/>
          <p:cNvSpPr>
            <a:spLocks noChangeArrowheads="1"/>
          </p:cNvSpPr>
          <p:nvPr/>
        </p:nvSpPr>
        <p:spPr bwMode="auto">
          <a:xfrm>
            <a:off x="2338388" y="5765800"/>
            <a:ext cx="349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Times New Roman" pitchFamily="18" charset="0"/>
              </a:rPr>
              <a:t>A          B                  C             D</a:t>
            </a:r>
          </a:p>
        </p:txBody>
      </p:sp>
      <p:sp>
        <p:nvSpPr>
          <p:cNvPr id="651270" name="Rectangle 6"/>
          <p:cNvSpPr>
            <a:spLocks noChangeArrowheads="1"/>
          </p:cNvSpPr>
          <p:nvPr/>
        </p:nvSpPr>
        <p:spPr bwMode="auto">
          <a:xfrm>
            <a:off x="2262188" y="3860800"/>
            <a:ext cx="376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latin typeface="Times New Roman" pitchFamily="18" charset="0"/>
              </a:rPr>
              <a:t>ABC        ABD       ACD        BCD</a:t>
            </a:r>
          </a:p>
        </p:txBody>
      </p:sp>
      <p:sp>
        <p:nvSpPr>
          <p:cNvPr id="651271" name="Line 7"/>
          <p:cNvSpPr>
            <a:spLocks noChangeShapeType="1"/>
          </p:cNvSpPr>
          <p:nvPr/>
        </p:nvSpPr>
        <p:spPr bwMode="auto">
          <a:xfrm flipH="1">
            <a:off x="2643188" y="4241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1272" name="Line 8"/>
          <p:cNvSpPr>
            <a:spLocks noChangeShapeType="1"/>
          </p:cNvSpPr>
          <p:nvPr/>
        </p:nvSpPr>
        <p:spPr bwMode="auto">
          <a:xfrm>
            <a:off x="3633788" y="4241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1273" name="Line 9"/>
          <p:cNvSpPr>
            <a:spLocks noChangeShapeType="1"/>
          </p:cNvSpPr>
          <p:nvPr/>
        </p:nvSpPr>
        <p:spPr bwMode="auto">
          <a:xfrm>
            <a:off x="3633788" y="4241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1274" name="Line 10"/>
          <p:cNvSpPr>
            <a:spLocks noChangeShapeType="1"/>
          </p:cNvSpPr>
          <p:nvPr/>
        </p:nvSpPr>
        <p:spPr bwMode="auto">
          <a:xfrm flipV="1">
            <a:off x="2490788" y="523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1275" name="Line 11"/>
          <p:cNvSpPr>
            <a:spLocks noChangeShapeType="1"/>
          </p:cNvSpPr>
          <p:nvPr/>
        </p:nvSpPr>
        <p:spPr bwMode="auto">
          <a:xfrm>
            <a:off x="2490788" y="5232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1276" name="Line 12"/>
          <p:cNvSpPr>
            <a:spLocks noChangeShapeType="1"/>
          </p:cNvSpPr>
          <p:nvPr/>
        </p:nvSpPr>
        <p:spPr bwMode="auto">
          <a:xfrm flipH="1">
            <a:off x="2490788" y="5232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1277" name="Line 13"/>
          <p:cNvSpPr>
            <a:spLocks noChangeShapeType="1"/>
          </p:cNvSpPr>
          <p:nvPr/>
        </p:nvSpPr>
        <p:spPr bwMode="auto">
          <a:xfrm>
            <a:off x="3862388" y="52324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1278" name="Line 14"/>
          <p:cNvSpPr>
            <a:spLocks noChangeShapeType="1"/>
          </p:cNvSpPr>
          <p:nvPr/>
        </p:nvSpPr>
        <p:spPr bwMode="auto">
          <a:xfrm flipH="1">
            <a:off x="3328988" y="5232400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1279" name="Line 15"/>
          <p:cNvSpPr>
            <a:spLocks noChangeShapeType="1"/>
          </p:cNvSpPr>
          <p:nvPr/>
        </p:nvSpPr>
        <p:spPr bwMode="auto">
          <a:xfrm>
            <a:off x="5157788" y="5232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EC4BD-D968-4E6D-92C7-FBFD26EC39E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96863"/>
            <a:ext cx="7772400" cy="1143000"/>
          </a:xfrm>
        </p:spPr>
        <p:txBody>
          <a:bodyPr/>
          <a:lstStyle/>
          <a:p>
            <a:r>
              <a:rPr lang="en-GB"/>
              <a:t>The Algorithm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268413"/>
            <a:ext cx="83058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>
                <a:solidFill>
                  <a:srgbClr val="FF0000"/>
                </a:solidFill>
              </a:rPr>
              <a:t>Iterative algo. </a:t>
            </a:r>
            <a:r>
              <a:rPr lang="en-GB">
                <a:solidFill>
                  <a:srgbClr val="3333CC"/>
                </a:solidFill>
              </a:rPr>
              <a:t>(</a:t>
            </a:r>
            <a:r>
              <a:rPr lang="en-GB"/>
              <a:t>also called</a:t>
            </a:r>
            <a:r>
              <a:rPr lang="en-GB">
                <a:solidFill>
                  <a:srgbClr val="3333CC"/>
                </a:solidFill>
              </a:rPr>
              <a:t> level-wise search):</a:t>
            </a:r>
            <a:r>
              <a:rPr lang="en-GB"/>
              <a:t>  </a:t>
            </a:r>
            <a:r>
              <a:rPr lang="en-GB" sz="2600"/>
              <a:t>Find all 1-item frequent itemsets; then all 2-item frequent itemsets, and so on.</a:t>
            </a:r>
          </a:p>
          <a:p>
            <a:pPr marL="742950" lvl="1" indent="-285750">
              <a:lnSpc>
                <a:spcPct val="90000"/>
              </a:lnSpc>
              <a:spcAft>
                <a:spcPct val="30000"/>
              </a:spcAft>
            </a:pPr>
            <a:r>
              <a:rPr lang="en-GB"/>
              <a:t>In each iteration </a:t>
            </a:r>
            <a:r>
              <a:rPr lang="en-GB" i="1"/>
              <a:t>k</a:t>
            </a:r>
            <a:r>
              <a:rPr lang="en-GB"/>
              <a:t>, only consider itemsets that contain some </a:t>
            </a:r>
            <a:r>
              <a:rPr lang="en-GB" i="1"/>
              <a:t>k-</a:t>
            </a:r>
            <a:r>
              <a:rPr lang="en-GB"/>
              <a:t>1 frequent itemset. </a:t>
            </a:r>
          </a:p>
          <a:p>
            <a:pPr>
              <a:lnSpc>
                <a:spcPct val="90000"/>
              </a:lnSpc>
            </a:pPr>
            <a:r>
              <a:rPr lang="en-US"/>
              <a:t>Find frequent itemsets of size 1: </a:t>
            </a:r>
            <a:r>
              <a:rPr lang="en-US" i="1">
                <a:solidFill>
                  <a:srgbClr val="FF0000"/>
                </a:solidFill>
              </a:rPr>
              <a:t>F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From </a:t>
            </a:r>
            <a:r>
              <a:rPr lang="en-US" i="1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</a:rPr>
              <a:t> = 2</a:t>
            </a: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</a:pPr>
            <a:r>
              <a:rPr lang="en-US" i="1">
                <a:solidFill>
                  <a:srgbClr val="FF0000"/>
                </a:solidFill>
              </a:rPr>
              <a:t>C</a:t>
            </a:r>
            <a:r>
              <a:rPr lang="en-US" sz="3000" i="1" baseline="-25000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= candidates of size </a:t>
            </a:r>
            <a:r>
              <a:rPr lang="en-US" i="1"/>
              <a:t>k</a:t>
            </a:r>
            <a:r>
              <a:rPr lang="en-US"/>
              <a:t>: those itemsets of size </a:t>
            </a:r>
            <a:r>
              <a:rPr lang="en-US" i="1"/>
              <a:t>k</a:t>
            </a:r>
            <a:r>
              <a:rPr lang="en-US"/>
              <a:t> that could be frequent, given </a:t>
            </a:r>
            <a:r>
              <a:rPr lang="en-US" i="1">
                <a:solidFill>
                  <a:srgbClr val="FF0000"/>
                </a:solidFill>
              </a:rPr>
              <a:t>F</a:t>
            </a:r>
            <a:r>
              <a:rPr lang="en-US" sz="3000" i="1" baseline="-25000">
                <a:solidFill>
                  <a:srgbClr val="FF0000"/>
                </a:solidFill>
              </a:rPr>
              <a:t>k</a:t>
            </a:r>
            <a:r>
              <a:rPr lang="en-US" sz="3000" baseline="-25000">
                <a:solidFill>
                  <a:srgbClr val="FF0000"/>
                </a:solidFill>
              </a:rPr>
              <a:t>-1</a:t>
            </a:r>
            <a:endParaRPr lang="en-US">
              <a:solidFill>
                <a:srgbClr val="FF0000"/>
              </a:solidFill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i="1">
                <a:solidFill>
                  <a:srgbClr val="FF0000"/>
                </a:solidFill>
              </a:rPr>
              <a:t>F</a:t>
            </a:r>
            <a:r>
              <a:rPr lang="en-US" sz="3000" i="1" baseline="-25000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= those itemsets that are actually frequent, </a:t>
            </a:r>
            <a:r>
              <a:rPr lang="en-US" i="1">
                <a:solidFill>
                  <a:srgbClr val="FF0000"/>
                </a:solidFill>
              </a:rPr>
              <a:t>F</a:t>
            </a:r>
            <a:r>
              <a:rPr lang="en-US" sz="3000" i="1" baseline="-25000">
                <a:solidFill>
                  <a:srgbClr val="FF0000"/>
                </a:solidFill>
              </a:rPr>
              <a:t>k</a:t>
            </a:r>
            <a:r>
              <a:rPr lang="en-US" sz="3000" i="1" baseline="-25000">
                <a:solidFill>
                  <a:schemeClr val="hlink"/>
                </a:solidFill>
              </a:rPr>
              <a:t> </a:t>
            </a:r>
            <a:r>
              <a:rPr lang="en-US" sz="3000">
                <a:solidFill>
                  <a:srgbClr val="FF0000"/>
                </a:solidFill>
                <a:sym typeface="Symbol" pitchFamily="18" charset="2"/>
              </a:rPr>
              <a:t> </a:t>
            </a:r>
            <a:r>
              <a:rPr lang="en-US" i="1">
                <a:solidFill>
                  <a:srgbClr val="FF0000"/>
                </a:solidFill>
              </a:rPr>
              <a:t>C</a:t>
            </a:r>
            <a:r>
              <a:rPr lang="en-US" sz="3000" i="1" baseline="-25000">
                <a:solidFill>
                  <a:srgbClr val="FF0000"/>
                </a:solidFill>
              </a:rPr>
              <a:t>k</a:t>
            </a:r>
            <a:r>
              <a:rPr lang="en-US" sz="3000" i="1" baseline="-25000">
                <a:solidFill>
                  <a:schemeClr val="accent2"/>
                </a:solidFill>
              </a:rPr>
              <a:t> </a:t>
            </a:r>
            <a:r>
              <a:rPr lang="en-US"/>
              <a:t>(need to scan the database once)</a:t>
            </a:r>
            <a:r>
              <a:rPr lang="en-GB"/>
              <a:t>. </a:t>
            </a:r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533400" y="3429000"/>
            <a:ext cx="8153400" cy="2736850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88B789-476B-4601-811C-5FF915D2F8D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877175" cy="1143000"/>
          </a:xfrm>
        </p:spPr>
        <p:txBody>
          <a:bodyPr/>
          <a:lstStyle/>
          <a:p>
            <a:r>
              <a:rPr lang="en-US" sz="3800"/>
              <a:t>Example – </a:t>
            </a:r>
            <a:br>
              <a:rPr lang="en-US" sz="3800"/>
            </a:br>
            <a:r>
              <a:rPr lang="en-US" sz="3800"/>
              <a:t>Finding frequent itemsets</a:t>
            </a:r>
          </a:p>
        </p:txBody>
      </p:sp>
      <p:sp>
        <p:nvSpPr>
          <p:cNvPr id="655363" name="Rectangle 3"/>
          <p:cNvSpPr>
            <a:spLocks noChangeArrowheads="1"/>
          </p:cNvSpPr>
          <p:nvPr/>
        </p:nvSpPr>
        <p:spPr bwMode="auto">
          <a:xfrm>
            <a:off x="5029200" y="228600"/>
            <a:ext cx="205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sz="2600"/>
              <a:t>Dataset T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sz="2600"/>
              <a:t>	</a:t>
            </a:r>
          </a:p>
        </p:txBody>
      </p:sp>
      <p:graphicFrame>
        <p:nvGraphicFramePr>
          <p:cNvPr id="655364" name="Group 4"/>
          <p:cNvGraphicFramePr>
            <a:graphicFrameLocks noGrp="1"/>
          </p:cNvGraphicFramePr>
          <p:nvPr/>
        </p:nvGraphicFramePr>
        <p:xfrm>
          <a:off x="6934200" y="304800"/>
          <a:ext cx="2057400" cy="2013585"/>
        </p:xfrm>
        <a:graphic>
          <a:graphicData uri="http://schemas.openxmlformats.org/drawingml/2006/table">
            <a:tbl>
              <a:tblPr/>
              <a:tblGrid>
                <a:gridCol w="822325"/>
                <a:gridCol w="12350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2, 3, 5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1, 2, 3, 5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385" name="Text Box 25"/>
          <p:cNvSpPr txBox="1">
            <a:spLocks noChangeArrowheads="1"/>
          </p:cNvSpPr>
          <p:nvPr/>
        </p:nvSpPr>
        <p:spPr bwMode="auto">
          <a:xfrm>
            <a:off x="609600" y="2097088"/>
            <a:ext cx="8305800" cy="377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</a:rPr>
              <a:t>			   itemset:count</a:t>
            </a:r>
          </a:p>
          <a:p>
            <a:pPr marL="457200" indent="-457200" eaLnBrk="0" hangingPunct="0">
              <a:spcBef>
                <a:spcPct val="3000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</a:rPr>
              <a:t>1. scan T 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sz="2400">
                <a:latin typeface="Times New Roman" pitchFamily="18" charset="0"/>
              </a:rPr>
              <a:t>C</a:t>
            </a:r>
            <a:r>
              <a:rPr lang="en-US" sz="2400" baseline="-25000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: </a:t>
            </a:r>
            <a:r>
              <a:rPr lang="en-US" sz="2000">
                <a:latin typeface="Times New Roman" pitchFamily="18" charset="0"/>
              </a:rPr>
              <a:t>{1}:2, {2}:3, {3}:3, {4}:1, {5}:3</a:t>
            </a:r>
            <a:endParaRPr lang="en-US" sz="2400" baseline="-25000">
              <a:latin typeface="Times New Roman" pitchFamily="18" charset="0"/>
            </a:endParaRPr>
          </a:p>
          <a:p>
            <a:pPr marL="457200" indent="-457200" eaLnBrk="0" hangingPunct="0">
              <a:spcBef>
                <a:spcPct val="3000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</a:rPr>
              <a:t>	   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sz="2400">
                <a:latin typeface="Times New Roman" pitchFamily="18" charset="0"/>
              </a:rPr>
              <a:t>F</a:t>
            </a:r>
            <a:r>
              <a:rPr lang="en-US" sz="2400" baseline="-25000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: 	   </a:t>
            </a:r>
            <a:r>
              <a:rPr lang="en-US" sz="2000">
                <a:latin typeface="Times New Roman" pitchFamily="18" charset="0"/>
              </a:rPr>
              <a:t>{1}:2, {2}:3, {3}:3,             {5}:3</a:t>
            </a:r>
          </a:p>
          <a:p>
            <a:pPr marL="457200" indent="-457200" eaLnBrk="0" hangingPunct="0">
              <a:spcBef>
                <a:spcPct val="30000"/>
              </a:spcBef>
              <a:buClrTx/>
              <a:buSzTx/>
              <a:buFontTx/>
              <a:buNone/>
            </a:pPr>
            <a:r>
              <a:rPr lang="en-US" sz="2400" baseline="-25000">
                <a:latin typeface="Times New Roman" pitchFamily="18" charset="0"/>
              </a:rPr>
              <a:t>	    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sz="2400">
                <a:latin typeface="Times New Roman" pitchFamily="18" charset="0"/>
              </a:rPr>
              <a:t>C</a:t>
            </a:r>
            <a:r>
              <a:rPr lang="en-US" sz="2400" baseline="-25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:        </a:t>
            </a:r>
            <a:r>
              <a:rPr lang="en-US" sz="2000">
                <a:latin typeface="Times New Roman" pitchFamily="18" charset="0"/>
              </a:rPr>
              <a:t>{1,2}, {1,3}, {1,5}, {2,3}, {2,5}, {3,5}</a:t>
            </a:r>
            <a:endParaRPr lang="en-US" sz="2400">
              <a:latin typeface="Times New Roman" pitchFamily="18" charset="0"/>
            </a:endParaRPr>
          </a:p>
          <a:p>
            <a:pPr marL="457200" indent="-457200" eaLnBrk="0" hangingPunct="0">
              <a:spcBef>
                <a:spcPct val="3000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</a:rPr>
              <a:t>2.</a:t>
            </a:r>
            <a:r>
              <a:rPr lang="en-US" sz="2400" baseline="-25000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scan T 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sz="2400">
                <a:latin typeface="Times New Roman" pitchFamily="18" charset="0"/>
              </a:rPr>
              <a:t>C</a:t>
            </a:r>
            <a:r>
              <a:rPr lang="en-US" sz="2400" baseline="-25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: {</a:t>
            </a:r>
            <a:r>
              <a:rPr lang="en-US" sz="2000">
                <a:latin typeface="Times New Roman" pitchFamily="18" charset="0"/>
              </a:rPr>
              <a:t>1,2}:1, {1,3}:2, {1,5}:1, {2,3}:2, {2,5}:3, {3,5}:2</a:t>
            </a:r>
            <a:endParaRPr lang="en-US" sz="2400">
              <a:latin typeface="Times New Roman" pitchFamily="18" charset="0"/>
              <a:sym typeface="Wingdings" pitchFamily="2" charset="2"/>
            </a:endParaRPr>
          </a:p>
          <a:p>
            <a:pPr marL="457200" indent="-457200" eaLnBrk="0" hangingPunct="0">
              <a:spcBef>
                <a:spcPct val="3000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  <a:sym typeface="Wingdings" pitchFamily="2" charset="2"/>
              </a:rPr>
              <a:t>          </a:t>
            </a:r>
            <a:r>
              <a:rPr lang="en-US" sz="2400">
                <a:latin typeface="Times New Roman" pitchFamily="18" charset="0"/>
              </a:rPr>
              <a:t>F</a:t>
            </a:r>
            <a:r>
              <a:rPr lang="en-US" sz="2400" baseline="-25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:                    {</a:t>
            </a:r>
            <a:r>
              <a:rPr lang="en-US" sz="2000" b="1">
                <a:latin typeface="Times New Roman" pitchFamily="18" charset="0"/>
              </a:rPr>
              <a:t>1,3}</a:t>
            </a:r>
            <a:r>
              <a:rPr lang="en-US" sz="2000">
                <a:latin typeface="Times New Roman" pitchFamily="18" charset="0"/>
              </a:rPr>
              <a:t>:2,               {</a:t>
            </a:r>
            <a:r>
              <a:rPr lang="en-US" sz="2000" b="1">
                <a:latin typeface="Times New Roman" pitchFamily="18" charset="0"/>
              </a:rPr>
              <a:t>2,3}</a:t>
            </a:r>
            <a:r>
              <a:rPr lang="en-US" sz="2000">
                <a:latin typeface="Times New Roman" pitchFamily="18" charset="0"/>
              </a:rPr>
              <a:t>:2, {</a:t>
            </a:r>
            <a:r>
              <a:rPr lang="en-US" sz="2000" b="1">
                <a:latin typeface="Times New Roman" pitchFamily="18" charset="0"/>
              </a:rPr>
              <a:t>2,5}:</a:t>
            </a:r>
            <a:r>
              <a:rPr lang="en-US" sz="2000">
                <a:latin typeface="Times New Roman" pitchFamily="18" charset="0"/>
              </a:rPr>
              <a:t>3, {</a:t>
            </a:r>
            <a:r>
              <a:rPr lang="en-US" sz="2000" b="1">
                <a:latin typeface="Times New Roman" pitchFamily="18" charset="0"/>
              </a:rPr>
              <a:t>3,5}</a:t>
            </a:r>
            <a:r>
              <a:rPr lang="en-US" sz="2000">
                <a:latin typeface="Times New Roman" pitchFamily="18" charset="0"/>
              </a:rPr>
              <a:t>:2</a:t>
            </a:r>
            <a:endParaRPr lang="en-US" sz="2400">
              <a:latin typeface="Times New Roman" pitchFamily="18" charset="0"/>
            </a:endParaRPr>
          </a:p>
          <a:p>
            <a:pPr marL="914400" lvl="1" indent="-457200" eaLnBrk="0" hangingPunct="0">
              <a:spcBef>
                <a:spcPct val="3000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</a:rPr>
              <a:t>   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sz="2400">
                <a:latin typeface="Times New Roman" pitchFamily="18" charset="0"/>
              </a:rPr>
              <a:t>C</a:t>
            </a:r>
            <a:r>
              <a:rPr lang="en-US" sz="2400" baseline="-25000">
                <a:latin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</a:rPr>
              <a:t>:</a:t>
            </a:r>
            <a:r>
              <a:rPr lang="en-US" sz="2400" baseline="-25000">
                <a:latin typeface="Times New Roman" pitchFamily="18" charset="0"/>
              </a:rPr>
              <a:t>           </a:t>
            </a:r>
            <a:r>
              <a:rPr lang="en-US" sz="2000">
                <a:latin typeface="Times New Roman" pitchFamily="18" charset="0"/>
              </a:rPr>
              <a:t>{2, 3,5}</a:t>
            </a:r>
          </a:p>
          <a:p>
            <a:pPr marL="457200" indent="-457200" eaLnBrk="0" hangingPunct="0">
              <a:spcBef>
                <a:spcPct val="3000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18" charset="0"/>
              </a:rPr>
              <a:t>3. scan T 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sz="2400">
                <a:latin typeface="Times New Roman" pitchFamily="18" charset="0"/>
              </a:rPr>
              <a:t>C</a:t>
            </a:r>
            <a:r>
              <a:rPr lang="en-US" sz="2400" baseline="-25000">
                <a:latin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</a:rPr>
              <a:t>: </a:t>
            </a:r>
            <a:r>
              <a:rPr lang="en-US" sz="2000"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2, 3, 5}</a:t>
            </a:r>
            <a:r>
              <a:rPr lang="en-US" sz="2000">
                <a:latin typeface="Times New Roman" pitchFamily="18" charset="0"/>
              </a:rPr>
              <a:t>:2 </a:t>
            </a:r>
            <a:r>
              <a:rPr lang="en-US" sz="2400">
                <a:latin typeface="Tahoma" pitchFamily="34" charset="0"/>
                <a:sym typeface="Wingdings" pitchFamily="2" charset="2"/>
              </a:rPr>
              <a:t> </a:t>
            </a:r>
            <a:r>
              <a:rPr lang="en-US" sz="2400">
                <a:latin typeface="Tahoma" pitchFamily="34" charset="0"/>
              </a:rPr>
              <a:t>F</a:t>
            </a:r>
            <a:r>
              <a:rPr lang="en-US" sz="2400" baseline="-25000">
                <a:latin typeface="Tahoma" pitchFamily="34" charset="0"/>
              </a:rPr>
              <a:t>3: </a:t>
            </a:r>
            <a:r>
              <a:rPr lang="en-US" sz="2000"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2, 3, 5}</a:t>
            </a:r>
          </a:p>
        </p:txBody>
      </p:sp>
      <p:sp>
        <p:nvSpPr>
          <p:cNvPr id="655386" name="Text Box 26"/>
          <p:cNvSpPr txBox="1">
            <a:spLocks noChangeArrowheads="1"/>
          </p:cNvSpPr>
          <p:nvPr/>
        </p:nvSpPr>
        <p:spPr bwMode="auto">
          <a:xfrm>
            <a:off x="5040313" y="620713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minsup=0.5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372060-4FBF-4ACF-9E3C-B284E794EA0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Details: ordering of items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ja-JP">
                <a:ea typeface="ＭＳ Ｐゴシック" pitchFamily="34" charset="-128"/>
              </a:rPr>
              <a:t>The items in </a:t>
            </a:r>
            <a:r>
              <a:rPr lang="en-GB" altLang="ja-JP" i="1">
                <a:ea typeface="ＭＳ Ｐゴシック" pitchFamily="34" charset="-128"/>
              </a:rPr>
              <a:t>I</a:t>
            </a:r>
            <a:r>
              <a:rPr lang="en-GB" altLang="ja-JP">
                <a:ea typeface="ＭＳ Ｐゴシック" pitchFamily="34" charset="-128"/>
              </a:rPr>
              <a:t> are sorted in </a:t>
            </a:r>
            <a:r>
              <a:rPr lang="en-GB" altLang="ja-JP">
                <a:solidFill>
                  <a:srgbClr val="FF0000"/>
                </a:solidFill>
                <a:ea typeface="ＭＳ Ｐゴシック" pitchFamily="34" charset="-128"/>
              </a:rPr>
              <a:t>lexicographic order</a:t>
            </a:r>
            <a:r>
              <a:rPr lang="en-GB" altLang="ja-JP">
                <a:ea typeface="ＭＳ Ｐゴシック" pitchFamily="34" charset="-128"/>
              </a:rPr>
              <a:t> (which is a total order). </a:t>
            </a:r>
          </a:p>
          <a:p>
            <a:r>
              <a:rPr lang="en-GB" altLang="ja-JP">
                <a:solidFill>
                  <a:srgbClr val="3333CC"/>
                </a:solidFill>
                <a:ea typeface="ＭＳ Ｐゴシック" pitchFamily="34" charset="-128"/>
              </a:rPr>
              <a:t>The order is used throughout the algorithm in each itemset.</a:t>
            </a:r>
            <a:r>
              <a:rPr lang="en-GB" altLang="ja-JP">
                <a:ea typeface="ＭＳ Ｐゴシック" pitchFamily="34" charset="-128"/>
              </a:rPr>
              <a:t> </a:t>
            </a:r>
          </a:p>
          <a:p>
            <a:r>
              <a:rPr lang="en-GB" altLang="ja-JP">
                <a:ea typeface="ＭＳ Ｐゴシック" pitchFamily="34" charset="-128"/>
              </a:rPr>
              <a:t>{</a:t>
            </a:r>
            <a:r>
              <a:rPr lang="en-GB" altLang="ja-JP" i="1">
                <a:ea typeface="ＭＳ Ｐゴシック" pitchFamily="34" charset="-128"/>
              </a:rPr>
              <a:t>w</a:t>
            </a:r>
            <a:r>
              <a:rPr lang="en-GB" altLang="ja-JP">
                <a:ea typeface="ＭＳ Ｐゴシック" pitchFamily="34" charset="-128"/>
              </a:rPr>
              <a:t>[1], </a:t>
            </a:r>
            <a:r>
              <a:rPr lang="en-GB" altLang="ja-JP" i="1">
                <a:ea typeface="ＭＳ Ｐゴシック" pitchFamily="34" charset="-128"/>
              </a:rPr>
              <a:t>w</a:t>
            </a:r>
            <a:r>
              <a:rPr lang="en-GB" altLang="ja-JP">
                <a:ea typeface="ＭＳ Ｐゴシック" pitchFamily="34" charset="-128"/>
              </a:rPr>
              <a:t>[2], …, </a:t>
            </a:r>
            <a:r>
              <a:rPr lang="en-GB" altLang="ja-JP" i="1">
                <a:ea typeface="ＭＳ Ｐゴシック" pitchFamily="34" charset="-128"/>
              </a:rPr>
              <a:t>w</a:t>
            </a:r>
            <a:r>
              <a:rPr lang="en-GB" altLang="ja-JP">
                <a:ea typeface="ＭＳ Ｐゴシック" pitchFamily="34" charset="-128"/>
              </a:rPr>
              <a:t>[</a:t>
            </a:r>
            <a:r>
              <a:rPr lang="en-GB" altLang="ja-JP" i="1">
                <a:ea typeface="ＭＳ Ｐゴシック" pitchFamily="34" charset="-128"/>
              </a:rPr>
              <a:t>k</a:t>
            </a:r>
            <a:r>
              <a:rPr lang="en-GB" altLang="ja-JP">
                <a:ea typeface="ＭＳ Ｐゴシック" pitchFamily="34" charset="-128"/>
              </a:rPr>
              <a:t>]} represents a </a:t>
            </a:r>
            <a:r>
              <a:rPr lang="en-GB" altLang="ja-JP" i="1">
                <a:ea typeface="ＭＳ Ｐゴシック" pitchFamily="34" charset="-128"/>
              </a:rPr>
              <a:t>k</a:t>
            </a:r>
            <a:r>
              <a:rPr lang="en-GB" altLang="ja-JP">
                <a:ea typeface="ＭＳ Ｐゴシック" pitchFamily="34" charset="-128"/>
              </a:rPr>
              <a:t>-itemset </a:t>
            </a:r>
            <a:r>
              <a:rPr lang="en-GB" altLang="ja-JP" i="1">
                <a:ea typeface="ＭＳ Ｐゴシック" pitchFamily="34" charset="-128"/>
              </a:rPr>
              <a:t>w</a:t>
            </a:r>
            <a:r>
              <a:rPr lang="en-GB" altLang="ja-JP">
                <a:ea typeface="ＭＳ Ｐゴシック" pitchFamily="34" charset="-128"/>
              </a:rPr>
              <a:t> consisting of items </a:t>
            </a:r>
            <a:r>
              <a:rPr lang="en-GB" altLang="ja-JP" i="1">
                <a:ea typeface="ＭＳ Ｐゴシック" pitchFamily="34" charset="-128"/>
              </a:rPr>
              <a:t>w</a:t>
            </a:r>
            <a:r>
              <a:rPr lang="en-GB" altLang="ja-JP">
                <a:ea typeface="ＭＳ Ｐゴシック" pitchFamily="34" charset="-128"/>
              </a:rPr>
              <a:t>[1], </a:t>
            </a:r>
            <a:r>
              <a:rPr lang="en-GB" altLang="ja-JP" i="1">
                <a:ea typeface="ＭＳ Ｐゴシック" pitchFamily="34" charset="-128"/>
              </a:rPr>
              <a:t>w</a:t>
            </a:r>
            <a:r>
              <a:rPr lang="en-GB" altLang="ja-JP">
                <a:ea typeface="ＭＳ Ｐゴシック" pitchFamily="34" charset="-128"/>
              </a:rPr>
              <a:t>[2], …, </a:t>
            </a:r>
            <a:r>
              <a:rPr lang="en-GB" altLang="ja-JP" i="1">
                <a:ea typeface="ＭＳ Ｐゴシック" pitchFamily="34" charset="-128"/>
              </a:rPr>
              <a:t>w</a:t>
            </a:r>
            <a:r>
              <a:rPr lang="en-GB" altLang="ja-JP">
                <a:ea typeface="ＭＳ Ｐゴシック" pitchFamily="34" charset="-128"/>
              </a:rPr>
              <a:t>[</a:t>
            </a:r>
            <a:r>
              <a:rPr lang="en-GB" altLang="ja-JP" i="1">
                <a:ea typeface="ＭＳ Ｐゴシック" pitchFamily="34" charset="-128"/>
              </a:rPr>
              <a:t>k</a:t>
            </a:r>
            <a:r>
              <a:rPr lang="en-GB" altLang="ja-JP">
                <a:ea typeface="ＭＳ Ｐゴシック" pitchFamily="34" charset="-128"/>
              </a:rPr>
              <a:t>], where </a:t>
            </a:r>
            <a:r>
              <a:rPr lang="en-GB" altLang="ja-JP" i="1">
                <a:ea typeface="ＭＳ Ｐゴシック" pitchFamily="34" charset="-128"/>
              </a:rPr>
              <a:t>w</a:t>
            </a:r>
            <a:r>
              <a:rPr lang="en-GB" altLang="ja-JP">
                <a:ea typeface="ＭＳ Ｐゴシック" pitchFamily="34" charset="-128"/>
              </a:rPr>
              <a:t>[1] &lt; </a:t>
            </a:r>
            <a:r>
              <a:rPr lang="en-GB" altLang="ja-JP" i="1">
                <a:ea typeface="ＭＳ Ｐゴシック" pitchFamily="34" charset="-128"/>
              </a:rPr>
              <a:t>w</a:t>
            </a:r>
            <a:r>
              <a:rPr lang="en-GB" altLang="ja-JP">
                <a:ea typeface="ＭＳ Ｐゴシック" pitchFamily="34" charset="-128"/>
              </a:rPr>
              <a:t>[2] &lt; … &lt; </a:t>
            </a:r>
            <a:r>
              <a:rPr lang="en-GB" altLang="ja-JP" i="1">
                <a:ea typeface="ＭＳ Ｐゴシック" pitchFamily="34" charset="-128"/>
              </a:rPr>
              <a:t>w</a:t>
            </a:r>
            <a:r>
              <a:rPr lang="en-GB" altLang="ja-JP">
                <a:ea typeface="ＭＳ Ｐゴシック" pitchFamily="34" charset="-128"/>
              </a:rPr>
              <a:t>[</a:t>
            </a:r>
            <a:r>
              <a:rPr lang="en-GB" altLang="ja-JP" i="1">
                <a:ea typeface="ＭＳ Ｐゴシック" pitchFamily="34" charset="-128"/>
              </a:rPr>
              <a:t>k</a:t>
            </a:r>
            <a:r>
              <a:rPr lang="en-GB" altLang="ja-JP">
                <a:ea typeface="ＭＳ Ｐゴシック" pitchFamily="34" charset="-128"/>
              </a:rPr>
              <a:t>] according to the total order.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491F7A-67A7-4822-9DB9-9072F3C0C7E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 map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Basic concepts of Association Rules</a:t>
            </a:r>
          </a:p>
          <a:p>
            <a:r>
              <a:rPr lang="en-US"/>
              <a:t>Apriori algorithm</a:t>
            </a:r>
          </a:p>
          <a:p>
            <a:r>
              <a:rPr lang="en-US"/>
              <a:t>Different data formats for mining</a:t>
            </a:r>
          </a:p>
          <a:p>
            <a:r>
              <a:rPr lang="en-US"/>
              <a:t>Mining with multiple minimum supports</a:t>
            </a:r>
          </a:p>
          <a:p>
            <a:r>
              <a:rPr lang="en-US"/>
              <a:t>Mining class association rules</a:t>
            </a:r>
          </a:p>
          <a:p>
            <a:r>
              <a:rPr lang="en-US"/>
              <a:t>Sequential pattern mining</a:t>
            </a:r>
          </a:p>
          <a:p>
            <a:r>
              <a:rPr lang="en-US"/>
              <a:t>Summary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025EC-861B-4F67-B3C4-0B73C8406BE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Details: the algorithm</a:t>
            </a:r>
            <a:endParaRPr lang="en-US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0463"/>
            <a:ext cx="8470900" cy="49704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>
                <a:ea typeface="ＭＳ Ｐゴシック" pitchFamily="34" charset="-128"/>
              </a:rPr>
              <a:t>Algorithm Apriori(</a:t>
            </a:r>
            <a:r>
              <a:rPr lang="en-US" altLang="ja-JP" sz="2100" b="1" i="1">
                <a:ea typeface="ＭＳ Ｐゴシック" pitchFamily="34" charset="-128"/>
              </a:rPr>
              <a:t>T</a:t>
            </a:r>
            <a:r>
              <a:rPr lang="en-US" altLang="ja-JP" sz="2100" b="1">
                <a:ea typeface="ＭＳ Ｐゴシック" pitchFamily="34" charset="-128"/>
              </a:rPr>
              <a:t>)</a:t>
            </a:r>
            <a:r>
              <a:rPr lang="en-US" altLang="ja-JP" sz="2100">
                <a:ea typeface="ＭＳ Ｐゴシック" pitchFamily="34" charset="-128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i="1">
                <a:ea typeface="ＭＳ Ｐゴシック" pitchFamily="34" charset="-128"/>
              </a:rPr>
              <a:t>	C</a:t>
            </a:r>
            <a:r>
              <a:rPr lang="en-US" altLang="ja-JP" sz="2100" baseline="-25000">
                <a:ea typeface="ＭＳ Ｐゴシック" pitchFamily="34" charset="-128"/>
              </a:rPr>
              <a:t>1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2100">
                <a:ea typeface="ＭＳ Ｐゴシック" pitchFamily="34" charset="-128"/>
              </a:rPr>
              <a:t> init-pass(</a:t>
            </a:r>
            <a:r>
              <a:rPr lang="en-US" altLang="ja-JP" sz="2100" i="1">
                <a:ea typeface="ＭＳ Ｐゴシック" pitchFamily="34" charset="-128"/>
              </a:rPr>
              <a:t>T</a:t>
            </a:r>
            <a:r>
              <a:rPr lang="en-US" altLang="ja-JP" sz="2100">
                <a:ea typeface="ＭＳ Ｐゴシック" pitchFamily="34" charset="-128"/>
              </a:rPr>
              <a:t>);  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i="1">
                <a:ea typeface="ＭＳ Ｐゴシック" pitchFamily="34" charset="-128"/>
              </a:rPr>
              <a:t>	F</a:t>
            </a:r>
            <a:r>
              <a:rPr lang="en-US" altLang="ja-JP" sz="2100" baseline="-25000">
                <a:ea typeface="ＭＳ Ｐゴシック" pitchFamily="34" charset="-128"/>
              </a:rPr>
              <a:t>1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2100">
                <a:ea typeface="ＭＳ Ｐゴシック" pitchFamily="34" charset="-128"/>
              </a:rPr>
              <a:t> {</a:t>
            </a:r>
            <a:r>
              <a:rPr lang="en-US" altLang="ja-JP" sz="2100" i="1">
                <a:ea typeface="ＭＳ Ｐゴシック" pitchFamily="34" charset="-128"/>
              </a:rPr>
              <a:t>f</a:t>
            </a:r>
            <a:r>
              <a:rPr lang="en-US" altLang="ja-JP" sz="2100">
                <a:ea typeface="ＭＳ Ｐゴシック" pitchFamily="34" charset="-128"/>
              </a:rPr>
              <a:t> | </a:t>
            </a:r>
            <a:r>
              <a:rPr lang="en-US" altLang="ja-JP" sz="2100" i="1">
                <a:ea typeface="ＭＳ Ｐゴシック" pitchFamily="34" charset="-128"/>
              </a:rPr>
              <a:t>f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 i="1">
                <a:ea typeface="ＭＳ Ｐゴシック" pitchFamily="34" charset="-128"/>
              </a:rPr>
              <a:t>C</a:t>
            </a:r>
            <a:r>
              <a:rPr lang="en-US" altLang="ja-JP" sz="2100" baseline="-25000">
                <a:ea typeface="ＭＳ Ｐゴシック" pitchFamily="34" charset="-128"/>
              </a:rPr>
              <a:t>1</a:t>
            </a:r>
            <a:r>
              <a:rPr lang="en-US" altLang="ja-JP" sz="2100">
                <a:ea typeface="ＭＳ Ｐゴシック" pitchFamily="34" charset="-128"/>
              </a:rPr>
              <a:t>, </a:t>
            </a:r>
            <a:r>
              <a:rPr lang="en-US" altLang="ja-JP" sz="2100" i="1">
                <a:ea typeface="ＭＳ Ｐゴシック" pitchFamily="34" charset="-128"/>
              </a:rPr>
              <a:t>f</a:t>
            </a:r>
            <a:r>
              <a:rPr lang="en-US" altLang="ja-JP" sz="2100">
                <a:ea typeface="ＭＳ Ｐゴシック" pitchFamily="34" charset="-128"/>
              </a:rPr>
              <a:t>.count/</a:t>
            </a:r>
            <a:r>
              <a:rPr lang="en-US" altLang="ja-JP" sz="2100" i="1">
                <a:ea typeface="ＭＳ Ｐゴシック" pitchFamily="34" charset="-128"/>
              </a:rPr>
              <a:t>n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>
                <a:ea typeface="ＭＳ Ｐゴシック" pitchFamily="34" charset="-128"/>
                <a:sym typeface="Symbol" pitchFamily="18" charset="2"/>
              </a:rPr>
              <a:t>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 i="1">
                <a:ea typeface="ＭＳ Ｐゴシック" pitchFamily="34" charset="-128"/>
              </a:rPr>
              <a:t>minsup</a:t>
            </a:r>
            <a:r>
              <a:rPr lang="en-US" altLang="ja-JP" sz="2100">
                <a:ea typeface="ＭＳ Ｐゴシック" pitchFamily="34" charset="-128"/>
              </a:rPr>
              <a:t>};    // n: no. of transactions in 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>
                <a:ea typeface="ＭＳ Ｐゴシック" pitchFamily="34" charset="-128"/>
              </a:rPr>
              <a:t>	for</a:t>
            </a:r>
            <a:r>
              <a:rPr lang="en-US" altLang="ja-JP" sz="2100">
                <a:ea typeface="ＭＳ Ｐゴシック" pitchFamily="34" charset="-128"/>
              </a:rPr>
              <a:t> (</a:t>
            </a:r>
            <a:r>
              <a:rPr lang="en-US" altLang="ja-JP" sz="2100" i="1">
                <a:ea typeface="ＭＳ Ｐゴシック" pitchFamily="34" charset="-128"/>
              </a:rPr>
              <a:t>k</a:t>
            </a:r>
            <a:r>
              <a:rPr lang="en-US" altLang="ja-JP" sz="2100">
                <a:ea typeface="ＭＳ Ｐゴシック" pitchFamily="34" charset="-128"/>
              </a:rPr>
              <a:t> = 2; </a:t>
            </a:r>
            <a:r>
              <a:rPr lang="en-US" altLang="ja-JP" sz="2100" i="1">
                <a:ea typeface="ＭＳ Ｐゴシック" pitchFamily="34" charset="-128"/>
              </a:rPr>
              <a:t>F</a:t>
            </a:r>
            <a:r>
              <a:rPr lang="en-US" altLang="ja-JP" sz="2100" baseline="-25000">
                <a:ea typeface="ＭＳ Ｐゴシック" pitchFamily="34" charset="-128"/>
              </a:rPr>
              <a:t>k-1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>
                <a:ea typeface="ＭＳ Ｐゴシック" pitchFamily="34" charset="-128"/>
                <a:sym typeface="Symbol" pitchFamily="18" charset="2"/>
              </a:rPr>
              <a:t>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>
                <a:ea typeface="ＭＳ Ｐゴシック" pitchFamily="34" charset="-128"/>
                <a:sym typeface="Symbol" pitchFamily="18" charset="2"/>
              </a:rPr>
              <a:t></a:t>
            </a:r>
            <a:r>
              <a:rPr lang="en-US" altLang="ja-JP" sz="2100">
                <a:ea typeface="ＭＳ Ｐゴシック" pitchFamily="34" charset="-128"/>
              </a:rPr>
              <a:t>; </a:t>
            </a:r>
            <a:r>
              <a:rPr lang="en-US" altLang="ja-JP" sz="2100" i="1">
                <a:ea typeface="ＭＳ Ｐゴシック" pitchFamily="34" charset="-128"/>
              </a:rPr>
              <a:t>k</a:t>
            </a:r>
            <a:r>
              <a:rPr lang="en-US" altLang="ja-JP" sz="2100">
                <a:ea typeface="ＭＳ Ｐゴシック" pitchFamily="34" charset="-128"/>
              </a:rPr>
              <a:t>++) </a:t>
            </a:r>
            <a:r>
              <a:rPr lang="en-US" altLang="ja-JP" sz="2100" b="1">
                <a:ea typeface="ＭＳ Ｐゴシック" pitchFamily="34" charset="-128"/>
              </a:rPr>
              <a:t>do	</a:t>
            </a:r>
            <a:r>
              <a:rPr lang="en-US" altLang="ja-JP" sz="2100">
                <a:ea typeface="ＭＳ Ｐゴシック" pitchFamily="34" charset="-128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i="1">
                <a:ea typeface="ＭＳ Ｐゴシック" pitchFamily="34" charset="-128"/>
              </a:rPr>
              <a:t>		C</a:t>
            </a:r>
            <a:r>
              <a:rPr lang="en-US" altLang="ja-JP" sz="2100" i="1" baseline="-25000">
                <a:ea typeface="ＭＳ Ｐゴシック" pitchFamily="34" charset="-128"/>
              </a:rPr>
              <a:t>k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2100">
                <a:ea typeface="ＭＳ Ｐゴシック" pitchFamily="34" charset="-128"/>
              </a:rPr>
              <a:t> candidate-gen(</a:t>
            </a:r>
            <a:r>
              <a:rPr lang="en-US" altLang="ja-JP" sz="2100" i="1">
                <a:ea typeface="ＭＳ Ｐゴシック" pitchFamily="34" charset="-128"/>
              </a:rPr>
              <a:t>F</a:t>
            </a:r>
            <a:r>
              <a:rPr lang="en-US" altLang="ja-JP" sz="2100" i="1" baseline="-25000">
                <a:ea typeface="ＭＳ Ｐゴシック" pitchFamily="34" charset="-128"/>
              </a:rPr>
              <a:t>k</a:t>
            </a:r>
            <a:r>
              <a:rPr lang="en-US" altLang="ja-JP" sz="2100" baseline="-25000">
                <a:ea typeface="ＭＳ Ｐゴシック" pitchFamily="34" charset="-128"/>
              </a:rPr>
              <a:t>-1</a:t>
            </a:r>
            <a:r>
              <a:rPr lang="en-US" altLang="ja-JP" sz="2100">
                <a:ea typeface="ＭＳ Ｐゴシック" pitchFamily="34" charset="-128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>
                <a:ea typeface="ＭＳ Ｐゴシック" pitchFamily="34" charset="-128"/>
              </a:rPr>
              <a:t>		for</a:t>
            </a:r>
            <a:r>
              <a:rPr lang="en-US" altLang="ja-JP" sz="2100">
                <a:ea typeface="ＭＳ Ｐゴシック" pitchFamily="34" charset="-128"/>
              </a:rPr>
              <a:t> each transaction </a:t>
            </a:r>
            <a:r>
              <a:rPr lang="en-US" altLang="ja-JP" sz="2100" i="1">
                <a:ea typeface="ＭＳ Ｐゴシック" pitchFamily="34" charset="-128"/>
              </a:rPr>
              <a:t>t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 i="1">
                <a:ea typeface="ＭＳ Ｐゴシック" pitchFamily="34" charset="-128"/>
              </a:rPr>
              <a:t>T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 b="1">
                <a:ea typeface="ＭＳ Ｐゴシック" pitchFamily="34" charset="-128"/>
              </a:rPr>
              <a:t>do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>
                <a:ea typeface="ＭＳ Ｐゴシック" pitchFamily="34" charset="-128"/>
              </a:rPr>
              <a:t>		    for</a:t>
            </a:r>
            <a:r>
              <a:rPr lang="en-US" altLang="ja-JP" sz="2100">
                <a:ea typeface="ＭＳ Ｐゴシック" pitchFamily="34" charset="-128"/>
              </a:rPr>
              <a:t> each candidate </a:t>
            </a:r>
            <a:r>
              <a:rPr lang="en-US" altLang="ja-JP" sz="2100" i="1">
                <a:ea typeface="ＭＳ Ｐゴシック" pitchFamily="34" charset="-128"/>
              </a:rPr>
              <a:t>c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 i="1">
                <a:ea typeface="ＭＳ Ｐゴシック" pitchFamily="34" charset="-128"/>
              </a:rPr>
              <a:t>C</a:t>
            </a:r>
            <a:r>
              <a:rPr lang="en-US" altLang="ja-JP" sz="2100" i="1" baseline="-25000">
                <a:ea typeface="ＭＳ Ｐゴシック" pitchFamily="34" charset="-128"/>
              </a:rPr>
              <a:t>k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 b="1">
                <a:ea typeface="ＭＳ Ｐゴシック" pitchFamily="34" charset="-128"/>
              </a:rPr>
              <a:t>do</a:t>
            </a:r>
            <a:r>
              <a:rPr lang="en-US" altLang="ja-JP" sz="2100">
                <a:ea typeface="ＭＳ Ｐゴシック" pitchFamily="34" charset="-128"/>
              </a:rPr>
              <a:t> 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>
                <a:ea typeface="ＭＳ Ｐゴシック" pitchFamily="34" charset="-128"/>
              </a:rPr>
              <a:t>			if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 i="1">
                <a:ea typeface="ＭＳ Ｐゴシック" pitchFamily="34" charset="-128"/>
              </a:rPr>
              <a:t>c</a:t>
            </a:r>
            <a:r>
              <a:rPr lang="en-US" altLang="ja-JP" sz="2100">
                <a:ea typeface="ＭＳ Ｐゴシック" pitchFamily="34" charset="-128"/>
              </a:rPr>
              <a:t> is contained in </a:t>
            </a:r>
            <a:r>
              <a:rPr lang="en-US" altLang="ja-JP" sz="2100" i="1">
                <a:ea typeface="ＭＳ Ｐゴシック" pitchFamily="34" charset="-128"/>
              </a:rPr>
              <a:t>t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 b="1">
                <a:ea typeface="ＭＳ Ｐゴシック" pitchFamily="34" charset="-128"/>
              </a:rPr>
              <a:t>then</a:t>
            </a:r>
            <a:r>
              <a:rPr lang="en-US" altLang="ja-JP" sz="2100">
                <a:ea typeface="ＭＳ Ｐゴシック" pitchFamily="34" charset="-128"/>
              </a:rPr>
              <a:t>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i="1">
                <a:ea typeface="ＭＳ Ｐゴシック" pitchFamily="34" charset="-128"/>
              </a:rPr>
              <a:t>			   c</a:t>
            </a:r>
            <a:r>
              <a:rPr lang="en-US" altLang="ja-JP" sz="2100">
                <a:ea typeface="ＭＳ Ｐゴシック" pitchFamily="34" charset="-128"/>
              </a:rPr>
              <a:t>.</a:t>
            </a:r>
            <a:r>
              <a:rPr lang="en-US" altLang="ja-JP" sz="2100" i="1">
                <a:ea typeface="ＭＳ Ｐゴシック" pitchFamily="34" charset="-128"/>
              </a:rPr>
              <a:t>count</a:t>
            </a:r>
            <a:r>
              <a:rPr lang="en-US" altLang="ja-JP" sz="2100">
                <a:ea typeface="ＭＳ Ｐゴシック" pitchFamily="34" charset="-128"/>
              </a:rPr>
              <a:t>++;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>
                <a:ea typeface="ＭＳ Ｐゴシック" pitchFamily="34" charset="-128"/>
              </a:rPr>
              <a:t>		    end</a:t>
            </a:r>
            <a:r>
              <a:rPr lang="en-US" altLang="ja-JP" sz="2100">
                <a:ea typeface="ＭＳ Ｐゴシック" pitchFamily="34" charset="-128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>
                <a:ea typeface="ＭＳ Ｐゴシック" pitchFamily="34" charset="-128"/>
              </a:rPr>
              <a:t>		end</a:t>
            </a:r>
            <a:r>
              <a:rPr lang="en-US" altLang="ja-JP" sz="2100">
                <a:ea typeface="ＭＳ Ｐゴシック" pitchFamily="34" charset="-128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i="1">
                <a:ea typeface="ＭＳ Ｐゴシック" pitchFamily="34" charset="-128"/>
              </a:rPr>
              <a:t>	       F</a:t>
            </a:r>
            <a:r>
              <a:rPr lang="en-US" altLang="ja-JP" sz="2100" i="1" baseline="-25000">
                <a:ea typeface="ＭＳ Ｐゴシック" pitchFamily="34" charset="-128"/>
              </a:rPr>
              <a:t>k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2100">
                <a:ea typeface="ＭＳ Ｐゴシック" pitchFamily="34" charset="-128"/>
              </a:rPr>
              <a:t> {</a:t>
            </a:r>
            <a:r>
              <a:rPr lang="en-US" altLang="ja-JP" sz="2100" i="1">
                <a:ea typeface="ＭＳ Ｐゴシック" pitchFamily="34" charset="-128"/>
              </a:rPr>
              <a:t>c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 i="1">
                <a:ea typeface="ＭＳ Ｐゴシック" pitchFamily="34" charset="-128"/>
              </a:rPr>
              <a:t>C</a:t>
            </a:r>
            <a:r>
              <a:rPr lang="en-US" altLang="ja-JP" sz="2100" i="1" baseline="-25000">
                <a:ea typeface="ＭＳ Ｐゴシック" pitchFamily="34" charset="-128"/>
              </a:rPr>
              <a:t>k</a:t>
            </a:r>
            <a:r>
              <a:rPr lang="en-US" altLang="ja-JP" sz="2100">
                <a:ea typeface="ＭＳ Ｐゴシック" pitchFamily="34" charset="-128"/>
              </a:rPr>
              <a:t> | </a:t>
            </a:r>
            <a:r>
              <a:rPr lang="en-US" altLang="ja-JP" sz="2100" i="1">
                <a:ea typeface="ＭＳ Ｐゴシック" pitchFamily="34" charset="-128"/>
              </a:rPr>
              <a:t>c</a:t>
            </a:r>
            <a:r>
              <a:rPr lang="en-US" altLang="ja-JP" sz="2100">
                <a:ea typeface="ＭＳ Ｐゴシック" pitchFamily="34" charset="-128"/>
              </a:rPr>
              <a:t>.</a:t>
            </a:r>
            <a:r>
              <a:rPr lang="en-US" altLang="ja-JP" sz="2100" i="1">
                <a:ea typeface="ＭＳ Ｐゴシック" pitchFamily="34" charset="-128"/>
              </a:rPr>
              <a:t>count/n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>
                <a:ea typeface="ＭＳ Ｐゴシック" pitchFamily="34" charset="-128"/>
                <a:sym typeface="Symbol" pitchFamily="18" charset="2"/>
              </a:rPr>
              <a:t>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 i="1">
                <a:ea typeface="ＭＳ Ｐゴシック" pitchFamily="34" charset="-128"/>
              </a:rPr>
              <a:t>minsup</a:t>
            </a:r>
            <a:r>
              <a:rPr lang="en-US" altLang="ja-JP" sz="2100">
                <a:ea typeface="ＭＳ Ｐゴシック" pitchFamily="34" charset="-128"/>
              </a:rPr>
              <a:t>}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>
                <a:ea typeface="ＭＳ Ｐゴシック" pitchFamily="34" charset="-128"/>
              </a:rPr>
              <a:t>	end</a:t>
            </a:r>
            <a:r>
              <a:rPr lang="en-US" altLang="ja-JP" sz="2100">
                <a:ea typeface="ＭＳ Ｐゴシック" pitchFamily="34" charset="-128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>
                <a:ea typeface="ＭＳ Ｐゴシック" pitchFamily="34" charset="-128"/>
              </a:rPr>
              <a:t>return </a:t>
            </a:r>
            <a:r>
              <a:rPr lang="en-US" altLang="ja-JP" sz="2100" i="1">
                <a:ea typeface="ＭＳ Ｐゴシック" pitchFamily="34" charset="-128"/>
              </a:rPr>
              <a:t>F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>
                <a:ea typeface="ＭＳ Ｐゴシック" pitchFamily="34" charset="-128"/>
                <a:sym typeface="MT Extra" pitchFamily="18" charset="2"/>
              </a:rPr>
              <a:t></a:t>
            </a:r>
            <a:r>
              <a:rPr lang="en-US" altLang="ja-JP" sz="2100" baseline="-25000">
                <a:ea typeface="ＭＳ Ｐゴシック" pitchFamily="34" charset="-128"/>
              </a:rPr>
              <a:t>k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 i="1">
                <a:ea typeface="ＭＳ Ｐゴシック" pitchFamily="34" charset="-128"/>
              </a:rPr>
              <a:t>F</a:t>
            </a:r>
            <a:r>
              <a:rPr lang="en-US" altLang="ja-JP" sz="2100" baseline="-25000">
                <a:ea typeface="ＭＳ Ｐゴシック" pitchFamily="34" charset="-128"/>
              </a:rPr>
              <a:t>k</a:t>
            </a:r>
            <a:r>
              <a:rPr lang="en-US" altLang="ja-JP" sz="2100">
                <a:ea typeface="ＭＳ Ｐゴシック" pitchFamily="34" charset="-128"/>
              </a:rPr>
              <a:t>;</a:t>
            </a:r>
            <a:endParaRPr lang="en-US" sz="2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011A02-9386-44DC-BA8D-83C7E960D10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457200"/>
            <a:ext cx="7208838" cy="1143000"/>
          </a:xfrm>
        </p:spPr>
        <p:txBody>
          <a:bodyPr/>
          <a:lstStyle/>
          <a:p>
            <a:r>
              <a:rPr lang="en-GB"/>
              <a:t>Apriori candidate generation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628775"/>
            <a:ext cx="7772400" cy="3960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The </a:t>
            </a:r>
            <a:r>
              <a:rPr lang="en-GB">
                <a:solidFill>
                  <a:srgbClr val="FF0000"/>
                </a:solidFill>
              </a:rPr>
              <a:t>candidate-gen</a:t>
            </a:r>
            <a:r>
              <a:rPr lang="en-GB"/>
              <a:t> function takes </a:t>
            </a:r>
            <a:r>
              <a:rPr lang="en-GB" i="1">
                <a:solidFill>
                  <a:srgbClr val="FF0000"/>
                </a:solidFill>
              </a:rPr>
              <a:t>F</a:t>
            </a:r>
            <a:r>
              <a:rPr lang="en-GB" i="1" baseline="-25000">
                <a:solidFill>
                  <a:srgbClr val="FF0000"/>
                </a:solidFill>
              </a:rPr>
              <a:t>k</a:t>
            </a:r>
            <a:r>
              <a:rPr lang="en-GB" baseline="-25000">
                <a:solidFill>
                  <a:srgbClr val="FF0000"/>
                </a:solidFill>
              </a:rPr>
              <a:t>-1</a:t>
            </a:r>
            <a:r>
              <a:rPr lang="en-GB"/>
              <a:t> and returns a </a:t>
            </a:r>
            <a:r>
              <a:rPr lang="en-GB">
                <a:solidFill>
                  <a:srgbClr val="FF0000"/>
                </a:solidFill>
              </a:rPr>
              <a:t>superset</a:t>
            </a:r>
            <a:r>
              <a:rPr lang="en-GB">
                <a:solidFill>
                  <a:schemeClr val="hlink"/>
                </a:solidFill>
              </a:rPr>
              <a:t> </a:t>
            </a:r>
            <a:r>
              <a:rPr lang="en-GB">
                <a:solidFill>
                  <a:srgbClr val="3333CC"/>
                </a:solidFill>
              </a:rPr>
              <a:t>(called the candidates)</a:t>
            </a:r>
            <a:r>
              <a:rPr lang="en-GB">
                <a:solidFill>
                  <a:schemeClr val="hlink"/>
                </a:solidFill>
              </a:rPr>
              <a:t> </a:t>
            </a:r>
            <a:r>
              <a:rPr lang="en-GB"/>
              <a:t>of the set of all </a:t>
            </a:r>
            <a:r>
              <a:rPr lang="en-GB">
                <a:solidFill>
                  <a:srgbClr val="FF0000"/>
                </a:solidFill>
              </a:rPr>
              <a:t>frequent </a:t>
            </a:r>
            <a:r>
              <a:rPr lang="en-GB" i="1">
                <a:solidFill>
                  <a:srgbClr val="FF0000"/>
                </a:solidFill>
              </a:rPr>
              <a:t>k</a:t>
            </a:r>
            <a:r>
              <a:rPr lang="en-GB">
                <a:solidFill>
                  <a:srgbClr val="FF0000"/>
                </a:solidFill>
              </a:rPr>
              <a:t>-itemsets</a:t>
            </a:r>
            <a:r>
              <a:rPr lang="en-GB"/>
              <a:t>.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/>
              <a:t>It has two steps</a:t>
            </a:r>
          </a:p>
          <a:p>
            <a:pPr marL="742950" lvl="1" indent="-285750">
              <a:lnSpc>
                <a:spcPct val="90000"/>
              </a:lnSpc>
            </a:pPr>
            <a:r>
              <a:rPr lang="en-GB" i="1">
                <a:solidFill>
                  <a:srgbClr val="3333CC"/>
                </a:solidFill>
              </a:rPr>
              <a:t>join</a:t>
            </a:r>
            <a:r>
              <a:rPr lang="en-GB">
                <a:solidFill>
                  <a:srgbClr val="3333CC"/>
                </a:solidFill>
              </a:rPr>
              <a:t> step</a:t>
            </a:r>
            <a:r>
              <a:rPr lang="en-GB"/>
              <a:t>: Generate all possible candidate itemsets </a:t>
            </a:r>
            <a:r>
              <a:rPr lang="en-US" altLang="ja-JP" i="1">
                <a:ea typeface="ＭＳ Ｐゴシック" pitchFamily="34" charset="-128"/>
              </a:rPr>
              <a:t>C</a:t>
            </a:r>
            <a:r>
              <a:rPr lang="en-US" altLang="ja-JP" i="1" baseline="-25000">
                <a:ea typeface="ＭＳ Ｐゴシック" pitchFamily="34" charset="-128"/>
              </a:rPr>
              <a:t>k</a:t>
            </a:r>
            <a:r>
              <a:rPr lang="en-GB"/>
              <a:t> of length </a:t>
            </a:r>
            <a:r>
              <a:rPr lang="en-GB" i="1"/>
              <a:t>k</a:t>
            </a:r>
            <a:r>
              <a:rPr lang="en-GB"/>
              <a:t> </a:t>
            </a:r>
          </a:p>
          <a:p>
            <a:pPr marL="742950" lvl="1" indent="-285750">
              <a:lnSpc>
                <a:spcPct val="90000"/>
              </a:lnSpc>
            </a:pPr>
            <a:r>
              <a:rPr lang="en-GB" i="1">
                <a:solidFill>
                  <a:srgbClr val="3333CC"/>
                </a:solidFill>
              </a:rPr>
              <a:t>prune</a:t>
            </a:r>
            <a:r>
              <a:rPr lang="en-GB">
                <a:solidFill>
                  <a:srgbClr val="3333CC"/>
                </a:solidFill>
              </a:rPr>
              <a:t> step</a:t>
            </a:r>
            <a:r>
              <a:rPr lang="en-GB"/>
              <a:t>: Remove those candidates in </a:t>
            </a:r>
            <a:r>
              <a:rPr lang="en-US" altLang="ja-JP" i="1">
                <a:ea typeface="ＭＳ Ｐゴシック" pitchFamily="34" charset="-128"/>
              </a:rPr>
              <a:t>C</a:t>
            </a:r>
            <a:r>
              <a:rPr lang="en-US" altLang="ja-JP" i="1" baseline="-25000">
                <a:ea typeface="ＭＳ Ｐゴシック" pitchFamily="34" charset="-128"/>
              </a:rPr>
              <a:t>k</a:t>
            </a:r>
            <a:r>
              <a:rPr lang="en-GB"/>
              <a:t> that cannot be frequent.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7BF263-95D5-4E89-8B9A-06DF74B48B7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Candidate-gen function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60463"/>
            <a:ext cx="8229600" cy="49625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>
                <a:ea typeface="ＭＳ Ｐゴシック" pitchFamily="34" charset="-128"/>
              </a:rPr>
              <a:t>Function</a:t>
            </a:r>
            <a:r>
              <a:rPr lang="en-US" altLang="ja-JP" sz="2100">
                <a:ea typeface="ＭＳ Ｐゴシック" pitchFamily="34" charset="-128"/>
              </a:rPr>
              <a:t> candidate-gen(</a:t>
            </a:r>
            <a:r>
              <a:rPr lang="en-US" altLang="ja-JP" sz="2100" i="1">
                <a:ea typeface="ＭＳ Ｐゴシック" pitchFamily="34" charset="-128"/>
              </a:rPr>
              <a:t>F</a:t>
            </a:r>
            <a:r>
              <a:rPr lang="en-US" altLang="ja-JP" sz="2100" i="1" baseline="-25000">
                <a:ea typeface="ＭＳ Ｐゴシック" pitchFamily="34" charset="-128"/>
              </a:rPr>
              <a:t>k</a:t>
            </a:r>
            <a:r>
              <a:rPr lang="en-US" altLang="ja-JP" sz="2100" baseline="-25000">
                <a:ea typeface="ＭＳ Ｐゴシック" pitchFamily="34" charset="-128"/>
              </a:rPr>
              <a:t>-1</a:t>
            </a:r>
            <a:r>
              <a:rPr lang="en-US" altLang="ja-JP" sz="2100">
                <a:ea typeface="ＭＳ Ｐゴシック" pitchFamily="34" charset="-128"/>
              </a:rPr>
              <a:t>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i="1">
                <a:ea typeface="ＭＳ Ｐゴシック" pitchFamily="34" charset="-128"/>
              </a:rPr>
              <a:t>	C</a:t>
            </a:r>
            <a:r>
              <a:rPr lang="en-US" altLang="ja-JP" sz="2100" i="1" baseline="-25000">
                <a:ea typeface="ＭＳ Ｐゴシック" pitchFamily="34" charset="-128"/>
              </a:rPr>
              <a:t>k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>
                <a:ea typeface="ＭＳ Ｐゴシック" pitchFamily="34" charset="-128"/>
                <a:sym typeface="Symbol" pitchFamily="18" charset="2"/>
              </a:rPr>
              <a:t></a:t>
            </a:r>
            <a:r>
              <a:rPr lang="en-US" altLang="ja-JP" sz="2100">
                <a:ea typeface="ＭＳ Ｐゴシック" pitchFamily="34" charset="-128"/>
              </a:rPr>
              <a:t>; 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>
                <a:ea typeface="ＭＳ Ｐゴシック" pitchFamily="34" charset="-128"/>
              </a:rPr>
              <a:t>	forall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 i="1">
                <a:ea typeface="ＭＳ Ｐゴシック" pitchFamily="34" charset="-128"/>
              </a:rPr>
              <a:t>f</a:t>
            </a:r>
            <a:r>
              <a:rPr lang="en-US" altLang="ja-JP" sz="2100" baseline="-25000">
                <a:ea typeface="ＭＳ Ｐゴシック" pitchFamily="34" charset="-128"/>
              </a:rPr>
              <a:t>1</a:t>
            </a:r>
            <a:r>
              <a:rPr lang="en-US" altLang="ja-JP" sz="2100">
                <a:ea typeface="ＭＳ Ｐゴシック" pitchFamily="34" charset="-128"/>
              </a:rPr>
              <a:t>, </a:t>
            </a:r>
            <a:r>
              <a:rPr lang="en-US" altLang="ja-JP" sz="2100" i="1">
                <a:ea typeface="ＭＳ Ｐゴシック" pitchFamily="34" charset="-128"/>
              </a:rPr>
              <a:t>f</a:t>
            </a:r>
            <a:r>
              <a:rPr lang="en-US" altLang="ja-JP" sz="2100" baseline="-25000">
                <a:ea typeface="ＭＳ Ｐゴシック" pitchFamily="34" charset="-128"/>
              </a:rPr>
              <a:t>2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 i="1">
                <a:ea typeface="ＭＳ Ｐゴシック" pitchFamily="34" charset="-128"/>
              </a:rPr>
              <a:t>F</a:t>
            </a:r>
            <a:r>
              <a:rPr lang="en-US" altLang="ja-JP" sz="2100" i="1" baseline="-25000">
                <a:ea typeface="ＭＳ Ｐゴシック" pitchFamily="34" charset="-128"/>
              </a:rPr>
              <a:t>k</a:t>
            </a:r>
            <a:r>
              <a:rPr lang="en-US" altLang="ja-JP" sz="2100" baseline="-25000">
                <a:ea typeface="ＭＳ Ｐゴシック" pitchFamily="34" charset="-128"/>
              </a:rPr>
              <a:t>-1</a:t>
            </a:r>
            <a:r>
              <a:rPr lang="en-US" altLang="ja-JP" sz="2100">
                <a:ea typeface="ＭＳ Ｐゴシック" pitchFamily="34" charset="-128"/>
              </a:rPr>
              <a:t> 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>
                <a:ea typeface="ＭＳ Ｐゴシック" pitchFamily="34" charset="-128"/>
              </a:rPr>
              <a:t>		with </a:t>
            </a:r>
            <a:r>
              <a:rPr lang="en-US" altLang="ja-JP" sz="2100" i="1">
                <a:ea typeface="ＭＳ Ｐゴシック" pitchFamily="34" charset="-128"/>
              </a:rPr>
              <a:t>f</a:t>
            </a:r>
            <a:r>
              <a:rPr lang="en-US" altLang="ja-JP" sz="2100" baseline="-25000">
                <a:ea typeface="ＭＳ Ｐゴシック" pitchFamily="34" charset="-128"/>
              </a:rPr>
              <a:t>1</a:t>
            </a:r>
            <a:r>
              <a:rPr lang="en-US" altLang="ja-JP" sz="2100">
                <a:ea typeface="ＭＳ Ｐゴシック" pitchFamily="34" charset="-128"/>
              </a:rPr>
              <a:t> = {</a:t>
            </a:r>
            <a:r>
              <a:rPr lang="en-US" altLang="ja-JP" sz="2100" i="1">
                <a:ea typeface="ＭＳ Ｐゴシック" pitchFamily="34" charset="-128"/>
              </a:rPr>
              <a:t>i</a:t>
            </a:r>
            <a:r>
              <a:rPr lang="en-US" altLang="ja-JP" sz="2100" baseline="-25000">
                <a:ea typeface="ＭＳ Ｐゴシック" pitchFamily="34" charset="-128"/>
              </a:rPr>
              <a:t>1</a:t>
            </a:r>
            <a:r>
              <a:rPr lang="en-US" altLang="ja-JP" sz="2100">
                <a:ea typeface="ＭＳ Ｐゴシック" pitchFamily="34" charset="-128"/>
              </a:rPr>
              <a:t>, … , </a:t>
            </a:r>
            <a:r>
              <a:rPr lang="en-US" altLang="ja-JP" sz="2100" i="1">
                <a:ea typeface="ＭＳ Ｐゴシック" pitchFamily="34" charset="-128"/>
              </a:rPr>
              <a:t>i</a:t>
            </a:r>
            <a:r>
              <a:rPr lang="en-US" altLang="ja-JP" sz="2100" i="1" baseline="-25000">
                <a:ea typeface="ＭＳ Ｐゴシック" pitchFamily="34" charset="-128"/>
              </a:rPr>
              <a:t>k-</a:t>
            </a:r>
            <a:r>
              <a:rPr lang="en-US" altLang="ja-JP" sz="2100" baseline="-25000">
                <a:ea typeface="ＭＳ Ｐゴシック" pitchFamily="34" charset="-128"/>
              </a:rPr>
              <a:t>2</a:t>
            </a:r>
            <a:r>
              <a:rPr lang="en-US" altLang="ja-JP" sz="2100">
                <a:ea typeface="ＭＳ Ｐゴシック" pitchFamily="34" charset="-128"/>
              </a:rPr>
              <a:t>, </a:t>
            </a:r>
            <a:r>
              <a:rPr lang="en-US" altLang="ja-JP" sz="2100" i="1">
                <a:ea typeface="ＭＳ Ｐゴシック" pitchFamily="34" charset="-128"/>
              </a:rPr>
              <a:t>i</a:t>
            </a:r>
            <a:r>
              <a:rPr lang="en-US" altLang="ja-JP" sz="2100" i="1" baseline="-25000">
                <a:ea typeface="ＭＳ Ｐゴシック" pitchFamily="34" charset="-128"/>
              </a:rPr>
              <a:t>k-</a:t>
            </a:r>
            <a:r>
              <a:rPr lang="en-US" altLang="ja-JP" sz="2100" baseline="-25000">
                <a:ea typeface="ＭＳ Ｐゴシック" pitchFamily="34" charset="-128"/>
              </a:rPr>
              <a:t>1</a:t>
            </a:r>
            <a:r>
              <a:rPr lang="en-US" altLang="ja-JP" sz="2100">
                <a:ea typeface="ＭＳ Ｐゴシック" pitchFamily="34" charset="-128"/>
              </a:rPr>
              <a:t>}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>
                <a:ea typeface="ＭＳ Ｐゴシック" pitchFamily="34" charset="-128"/>
              </a:rPr>
              <a:t>		and </a:t>
            </a:r>
            <a:r>
              <a:rPr lang="en-US" altLang="ja-JP" sz="2100" i="1">
                <a:ea typeface="ＭＳ Ｐゴシック" pitchFamily="34" charset="-128"/>
              </a:rPr>
              <a:t>f</a:t>
            </a:r>
            <a:r>
              <a:rPr lang="en-US" altLang="ja-JP" sz="2100" baseline="-25000">
                <a:ea typeface="ＭＳ Ｐゴシック" pitchFamily="34" charset="-128"/>
              </a:rPr>
              <a:t>2</a:t>
            </a:r>
            <a:r>
              <a:rPr lang="en-US" altLang="ja-JP" sz="2100">
                <a:ea typeface="ＭＳ Ｐゴシック" pitchFamily="34" charset="-128"/>
              </a:rPr>
              <a:t> = {</a:t>
            </a:r>
            <a:r>
              <a:rPr lang="en-US" altLang="ja-JP" sz="2100" i="1">
                <a:ea typeface="ＭＳ Ｐゴシック" pitchFamily="34" charset="-128"/>
              </a:rPr>
              <a:t>i</a:t>
            </a:r>
            <a:r>
              <a:rPr lang="en-US" altLang="ja-JP" sz="2100" baseline="-25000">
                <a:ea typeface="ＭＳ Ｐゴシック" pitchFamily="34" charset="-128"/>
              </a:rPr>
              <a:t>1</a:t>
            </a:r>
            <a:r>
              <a:rPr lang="en-US" altLang="ja-JP" sz="2100">
                <a:ea typeface="ＭＳ Ｐゴシック" pitchFamily="34" charset="-128"/>
              </a:rPr>
              <a:t>, … , </a:t>
            </a:r>
            <a:r>
              <a:rPr lang="en-US" altLang="ja-JP" sz="2100" i="1">
                <a:ea typeface="ＭＳ Ｐゴシック" pitchFamily="34" charset="-128"/>
              </a:rPr>
              <a:t>i</a:t>
            </a:r>
            <a:r>
              <a:rPr lang="en-US" altLang="ja-JP" sz="2100" i="1" baseline="-25000">
                <a:ea typeface="ＭＳ Ｐゴシック" pitchFamily="34" charset="-128"/>
              </a:rPr>
              <a:t>k-</a:t>
            </a:r>
            <a:r>
              <a:rPr lang="en-US" altLang="ja-JP" sz="2100" baseline="-25000">
                <a:ea typeface="ＭＳ Ｐゴシック" pitchFamily="34" charset="-128"/>
              </a:rPr>
              <a:t>2</a:t>
            </a:r>
            <a:r>
              <a:rPr lang="en-US" altLang="ja-JP" sz="2100">
                <a:ea typeface="ＭＳ Ｐゴシック" pitchFamily="34" charset="-128"/>
              </a:rPr>
              <a:t>, </a:t>
            </a:r>
            <a:r>
              <a:rPr lang="en-US" altLang="ja-JP" sz="2100" i="1">
                <a:ea typeface="ＭＳ Ｐゴシック" pitchFamily="34" charset="-128"/>
              </a:rPr>
              <a:t>i’</a:t>
            </a:r>
            <a:r>
              <a:rPr lang="en-US" altLang="ja-JP" sz="2100" i="1" baseline="-25000">
                <a:ea typeface="ＭＳ Ｐゴシック" pitchFamily="34" charset="-128"/>
              </a:rPr>
              <a:t>k</a:t>
            </a:r>
            <a:r>
              <a:rPr lang="en-US" altLang="ja-JP" sz="2100" baseline="-25000">
                <a:ea typeface="ＭＳ Ｐゴシック" pitchFamily="34" charset="-128"/>
              </a:rPr>
              <a:t>-1</a:t>
            </a:r>
            <a:r>
              <a:rPr lang="en-US" altLang="ja-JP" sz="2100">
                <a:ea typeface="ＭＳ Ｐゴシック" pitchFamily="34" charset="-128"/>
              </a:rPr>
              <a:t>}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>
                <a:ea typeface="ＭＳ Ｐゴシック" pitchFamily="34" charset="-128"/>
              </a:rPr>
              <a:t>		and </a:t>
            </a:r>
            <a:r>
              <a:rPr lang="en-US" altLang="ja-JP" sz="2100" i="1">
                <a:ea typeface="ＭＳ Ｐゴシック" pitchFamily="34" charset="-128"/>
              </a:rPr>
              <a:t>i</a:t>
            </a:r>
            <a:r>
              <a:rPr lang="en-US" altLang="ja-JP" sz="2100" i="1" baseline="-25000">
                <a:ea typeface="ＭＳ Ｐゴシック" pitchFamily="34" charset="-128"/>
              </a:rPr>
              <a:t>k</a:t>
            </a:r>
            <a:r>
              <a:rPr lang="en-US" altLang="ja-JP" sz="2100" baseline="-25000">
                <a:ea typeface="ＭＳ Ｐゴシック" pitchFamily="34" charset="-128"/>
              </a:rPr>
              <a:t>-1</a:t>
            </a:r>
            <a:r>
              <a:rPr lang="en-US" altLang="ja-JP" sz="2100">
                <a:ea typeface="ＭＳ Ｐゴシック" pitchFamily="34" charset="-128"/>
              </a:rPr>
              <a:t> &lt; </a:t>
            </a:r>
            <a:r>
              <a:rPr lang="en-US" altLang="ja-JP" sz="2100" i="1">
                <a:ea typeface="ＭＳ Ｐゴシック" pitchFamily="34" charset="-128"/>
              </a:rPr>
              <a:t>i’</a:t>
            </a:r>
            <a:r>
              <a:rPr lang="en-US" altLang="ja-JP" sz="2100" i="1" baseline="-25000">
                <a:ea typeface="ＭＳ Ｐゴシック" pitchFamily="34" charset="-128"/>
              </a:rPr>
              <a:t>k</a:t>
            </a:r>
            <a:r>
              <a:rPr lang="en-US" altLang="ja-JP" sz="2100" baseline="-25000">
                <a:ea typeface="ＭＳ Ｐゴシック" pitchFamily="34" charset="-128"/>
              </a:rPr>
              <a:t>-1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 b="1">
                <a:ea typeface="ＭＳ Ｐゴシック" pitchFamily="34" charset="-128"/>
              </a:rPr>
              <a:t>do</a:t>
            </a:r>
            <a:r>
              <a:rPr lang="en-US" altLang="ja-JP" sz="2100">
                <a:ea typeface="ＭＳ Ｐゴシック" pitchFamily="34" charset="-128"/>
              </a:rPr>
              <a:t>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i="1">
                <a:ea typeface="ＭＳ Ｐゴシック" pitchFamily="34" charset="-128"/>
              </a:rPr>
              <a:t>	    c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2100">
                <a:ea typeface="ＭＳ Ｐゴシック" pitchFamily="34" charset="-128"/>
              </a:rPr>
              <a:t> {</a:t>
            </a:r>
            <a:r>
              <a:rPr lang="en-US" altLang="ja-JP" sz="2100" i="1">
                <a:ea typeface="ＭＳ Ｐゴシック" pitchFamily="34" charset="-128"/>
              </a:rPr>
              <a:t>i</a:t>
            </a:r>
            <a:r>
              <a:rPr lang="en-US" altLang="ja-JP" sz="2100" baseline="-25000">
                <a:ea typeface="ＭＳ Ｐゴシック" pitchFamily="34" charset="-128"/>
              </a:rPr>
              <a:t>1</a:t>
            </a:r>
            <a:r>
              <a:rPr lang="en-US" altLang="ja-JP" sz="2100">
                <a:ea typeface="ＭＳ Ｐゴシック" pitchFamily="34" charset="-128"/>
              </a:rPr>
              <a:t>, …, </a:t>
            </a:r>
            <a:r>
              <a:rPr lang="en-US" altLang="ja-JP" sz="2100" i="1">
                <a:ea typeface="ＭＳ Ｐゴシック" pitchFamily="34" charset="-128"/>
              </a:rPr>
              <a:t>i</a:t>
            </a:r>
            <a:r>
              <a:rPr lang="en-US" altLang="ja-JP" sz="2100" i="1" baseline="-25000">
                <a:ea typeface="ＭＳ Ｐゴシック" pitchFamily="34" charset="-128"/>
              </a:rPr>
              <a:t>k-</a:t>
            </a:r>
            <a:r>
              <a:rPr lang="en-US" altLang="ja-JP" sz="2100" baseline="-25000">
                <a:ea typeface="ＭＳ Ｐゴシック" pitchFamily="34" charset="-128"/>
              </a:rPr>
              <a:t>1</a:t>
            </a:r>
            <a:r>
              <a:rPr lang="en-US" altLang="ja-JP" sz="2100">
                <a:ea typeface="ＭＳ Ｐゴシック" pitchFamily="34" charset="-128"/>
              </a:rPr>
              <a:t>, </a:t>
            </a:r>
            <a:r>
              <a:rPr lang="en-US" altLang="ja-JP" sz="2100" i="1">
                <a:ea typeface="ＭＳ Ｐゴシック" pitchFamily="34" charset="-128"/>
              </a:rPr>
              <a:t>i’</a:t>
            </a:r>
            <a:r>
              <a:rPr lang="en-US" altLang="ja-JP" sz="2100" i="1" baseline="-25000">
                <a:ea typeface="ＭＳ Ｐゴシック" pitchFamily="34" charset="-128"/>
              </a:rPr>
              <a:t>k-</a:t>
            </a:r>
            <a:r>
              <a:rPr lang="en-US" altLang="ja-JP" sz="2100" baseline="-25000">
                <a:ea typeface="ＭＳ Ｐゴシック" pitchFamily="34" charset="-128"/>
              </a:rPr>
              <a:t>1</a:t>
            </a:r>
            <a:r>
              <a:rPr lang="en-US" altLang="ja-JP" sz="2100">
                <a:ea typeface="ＭＳ Ｐゴシック" pitchFamily="34" charset="-128"/>
              </a:rPr>
              <a:t>}; 		</a:t>
            </a:r>
            <a:r>
              <a:rPr lang="en-US" altLang="ja-JP" sz="2100">
                <a:solidFill>
                  <a:srgbClr val="3333CC"/>
                </a:solidFill>
                <a:ea typeface="ＭＳ Ｐゴシック" pitchFamily="34" charset="-128"/>
              </a:rPr>
              <a:t>// join </a:t>
            </a:r>
            <a:r>
              <a:rPr lang="en-US" altLang="ja-JP" sz="2100" i="1">
                <a:solidFill>
                  <a:srgbClr val="3333CC"/>
                </a:solidFill>
                <a:ea typeface="ＭＳ Ｐゴシック" pitchFamily="34" charset="-128"/>
              </a:rPr>
              <a:t>f</a:t>
            </a:r>
            <a:r>
              <a:rPr lang="en-US" altLang="ja-JP" sz="2100" baseline="-25000">
                <a:solidFill>
                  <a:srgbClr val="3333CC"/>
                </a:solidFill>
                <a:ea typeface="ＭＳ Ｐゴシック" pitchFamily="34" charset="-128"/>
              </a:rPr>
              <a:t>1</a:t>
            </a:r>
            <a:r>
              <a:rPr lang="en-US" altLang="ja-JP" sz="2100">
                <a:solidFill>
                  <a:srgbClr val="3333CC"/>
                </a:solidFill>
                <a:ea typeface="ＭＳ Ｐゴシック" pitchFamily="34" charset="-128"/>
              </a:rPr>
              <a:t> and </a:t>
            </a:r>
            <a:r>
              <a:rPr lang="en-US" altLang="ja-JP" sz="2100" i="1">
                <a:solidFill>
                  <a:srgbClr val="3333CC"/>
                </a:solidFill>
                <a:ea typeface="ＭＳ Ｐゴシック" pitchFamily="34" charset="-128"/>
              </a:rPr>
              <a:t>f</a:t>
            </a:r>
            <a:r>
              <a:rPr lang="en-US" altLang="ja-JP" sz="2100" baseline="-25000">
                <a:solidFill>
                  <a:srgbClr val="3333CC"/>
                </a:solidFill>
                <a:ea typeface="ＭＳ Ｐゴシック" pitchFamily="34" charset="-128"/>
              </a:rPr>
              <a:t>2</a:t>
            </a:r>
            <a:endParaRPr lang="en-US" altLang="ja-JP" sz="2100" i="1">
              <a:solidFill>
                <a:srgbClr val="3333CC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i="1">
                <a:ea typeface="ＭＳ Ｐゴシック" pitchFamily="34" charset="-128"/>
              </a:rPr>
              <a:t>	    C</a:t>
            </a:r>
            <a:r>
              <a:rPr lang="en-US" altLang="ja-JP" sz="2100" i="1" baseline="-25000">
                <a:ea typeface="ＭＳ Ｐゴシック" pitchFamily="34" charset="-128"/>
              </a:rPr>
              <a:t>k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 i="1">
                <a:ea typeface="ＭＳ Ｐゴシック" pitchFamily="34" charset="-128"/>
              </a:rPr>
              <a:t>C</a:t>
            </a:r>
            <a:r>
              <a:rPr lang="en-US" altLang="ja-JP" sz="2100" i="1" baseline="-25000">
                <a:ea typeface="ＭＳ Ｐゴシック" pitchFamily="34" charset="-128"/>
              </a:rPr>
              <a:t>k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>
                <a:ea typeface="ＭＳ Ｐゴシック" pitchFamily="34" charset="-128"/>
                <a:sym typeface="Symbol" pitchFamily="18" charset="2"/>
              </a:rPr>
              <a:t></a:t>
            </a:r>
            <a:r>
              <a:rPr lang="en-US" altLang="ja-JP" sz="2100">
                <a:ea typeface="ＭＳ Ｐゴシック" pitchFamily="34" charset="-128"/>
              </a:rPr>
              <a:t> {</a:t>
            </a:r>
            <a:r>
              <a:rPr lang="en-US" altLang="ja-JP" sz="2100" i="1">
                <a:ea typeface="ＭＳ Ｐゴシック" pitchFamily="34" charset="-128"/>
              </a:rPr>
              <a:t>c</a:t>
            </a:r>
            <a:r>
              <a:rPr lang="en-US" altLang="ja-JP" sz="2100">
                <a:ea typeface="ＭＳ Ｐゴシック" pitchFamily="34" charset="-128"/>
              </a:rPr>
              <a:t>};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>
                <a:ea typeface="ＭＳ Ｐゴシック" pitchFamily="34" charset="-128"/>
              </a:rPr>
              <a:t>	    for </a:t>
            </a:r>
            <a:r>
              <a:rPr lang="en-US" altLang="ja-JP" sz="2100">
                <a:ea typeface="ＭＳ Ｐゴシック" pitchFamily="34" charset="-128"/>
              </a:rPr>
              <a:t>each (</a:t>
            </a:r>
            <a:r>
              <a:rPr lang="en-US" altLang="ja-JP" sz="2100" i="1">
                <a:ea typeface="ＭＳ Ｐゴシック" pitchFamily="34" charset="-128"/>
              </a:rPr>
              <a:t>k-</a:t>
            </a:r>
            <a:r>
              <a:rPr lang="en-US" altLang="ja-JP" sz="2100">
                <a:ea typeface="ＭＳ Ｐゴシック" pitchFamily="34" charset="-128"/>
              </a:rPr>
              <a:t>1)-subset </a:t>
            </a:r>
            <a:r>
              <a:rPr lang="en-US" altLang="ja-JP" sz="2100" i="1">
                <a:ea typeface="ＭＳ Ｐゴシック" pitchFamily="34" charset="-128"/>
              </a:rPr>
              <a:t>s</a:t>
            </a:r>
            <a:r>
              <a:rPr lang="en-US" altLang="ja-JP" sz="2100">
                <a:ea typeface="ＭＳ Ｐゴシック" pitchFamily="34" charset="-128"/>
              </a:rPr>
              <a:t> of </a:t>
            </a:r>
            <a:r>
              <a:rPr lang="en-US" altLang="ja-JP" sz="2100" i="1">
                <a:ea typeface="ＭＳ Ｐゴシック" pitchFamily="34" charset="-128"/>
              </a:rPr>
              <a:t>c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 b="1">
                <a:ea typeface="ＭＳ Ｐゴシック" pitchFamily="34" charset="-128"/>
              </a:rPr>
              <a:t>do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>
                <a:ea typeface="ＭＳ Ｐゴシック" pitchFamily="34" charset="-128"/>
              </a:rPr>
              <a:t>		if </a:t>
            </a:r>
            <a:r>
              <a:rPr lang="en-US" altLang="ja-JP" sz="2100">
                <a:ea typeface="ＭＳ Ｐゴシック" pitchFamily="34" charset="-128"/>
              </a:rPr>
              <a:t>(</a:t>
            </a:r>
            <a:r>
              <a:rPr lang="en-US" altLang="ja-JP" sz="2100" i="1">
                <a:ea typeface="ＭＳ Ｐゴシック" pitchFamily="34" charset="-128"/>
              </a:rPr>
              <a:t>s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>
                <a:ea typeface="ＭＳ Ｐゴシック" pitchFamily="34" charset="-128"/>
                <a:sym typeface="Symbol" pitchFamily="18" charset="2"/>
              </a:rPr>
              <a:t></a:t>
            </a:r>
            <a:r>
              <a:rPr lang="en-US" altLang="ja-JP" sz="2100">
                <a:ea typeface="ＭＳ Ｐゴシック" pitchFamily="34" charset="-128"/>
              </a:rPr>
              <a:t> </a:t>
            </a:r>
            <a:r>
              <a:rPr lang="en-US" altLang="ja-JP" sz="2100" i="1">
                <a:ea typeface="ＭＳ Ｐゴシック" pitchFamily="34" charset="-128"/>
              </a:rPr>
              <a:t>F</a:t>
            </a:r>
            <a:r>
              <a:rPr lang="en-US" altLang="ja-JP" sz="2100" i="1" baseline="-25000">
                <a:ea typeface="ＭＳ Ｐゴシック" pitchFamily="34" charset="-128"/>
              </a:rPr>
              <a:t>k</a:t>
            </a:r>
            <a:r>
              <a:rPr lang="en-US" altLang="ja-JP" sz="2100" baseline="-25000">
                <a:ea typeface="ＭＳ Ｐゴシック" pitchFamily="34" charset="-128"/>
              </a:rPr>
              <a:t>-1</a:t>
            </a:r>
            <a:r>
              <a:rPr lang="en-US" altLang="ja-JP" sz="2100">
                <a:ea typeface="ＭＳ Ｐゴシック" pitchFamily="34" charset="-128"/>
              </a:rPr>
              <a:t>) </a:t>
            </a:r>
            <a:r>
              <a:rPr lang="en-US" altLang="ja-JP" sz="2100" b="1">
                <a:ea typeface="ＭＳ Ｐゴシック" pitchFamily="34" charset="-128"/>
              </a:rPr>
              <a:t>then</a:t>
            </a:r>
            <a:r>
              <a:rPr lang="en-US" altLang="ja-JP" sz="2100">
                <a:ea typeface="ＭＳ Ｐゴシック" pitchFamily="34" charset="-128"/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>
                <a:ea typeface="ＭＳ Ｐゴシック" pitchFamily="34" charset="-128"/>
              </a:rPr>
              <a:t>		    delete </a:t>
            </a:r>
            <a:r>
              <a:rPr lang="en-US" altLang="ja-JP" sz="2100" i="1">
                <a:ea typeface="ＭＳ Ｐゴシック" pitchFamily="34" charset="-128"/>
              </a:rPr>
              <a:t>c</a:t>
            </a:r>
            <a:r>
              <a:rPr lang="en-US" altLang="ja-JP" sz="2100">
                <a:ea typeface="ＭＳ Ｐゴシック" pitchFamily="34" charset="-128"/>
              </a:rPr>
              <a:t> from </a:t>
            </a:r>
            <a:r>
              <a:rPr lang="en-US" altLang="ja-JP" sz="2100" i="1">
                <a:ea typeface="ＭＳ Ｐゴシック" pitchFamily="34" charset="-128"/>
              </a:rPr>
              <a:t>C</a:t>
            </a:r>
            <a:r>
              <a:rPr lang="en-US" altLang="ja-JP" sz="2100" i="1" baseline="-25000">
                <a:ea typeface="ＭＳ Ｐゴシック" pitchFamily="34" charset="-128"/>
              </a:rPr>
              <a:t>k</a:t>
            </a:r>
            <a:r>
              <a:rPr lang="en-US" altLang="ja-JP" sz="2100">
                <a:ea typeface="ＭＳ Ｐゴシック" pitchFamily="34" charset="-128"/>
              </a:rPr>
              <a:t>;		</a:t>
            </a:r>
            <a:r>
              <a:rPr lang="en-US" altLang="ja-JP" sz="2100">
                <a:solidFill>
                  <a:srgbClr val="3333CC"/>
                </a:solidFill>
                <a:ea typeface="ＭＳ Ｐゴシック" pitchFamily="34" charset="-128"/>
              </a:rPr>
              <a:t>// prune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>
                <a:ea typeface="ＭＳ Ｐゴシック" pitchFamily="34" charset="-128"/>
              </a:rPr>
              <a:t>	    end</a:t>
            </a:r>
            <a:r>
              <a:rPr lang="en-US" altLang="ja-JP" sz="2100">
                <a:ea typeface="ＭＳ Ｐゴシック" pitchFamily="34" charset="-128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 b="1">
                <a:ea typeface="ＭＳ Ｐゴシック" pitchFamily="34" charset="-128"/>
              </a:rPr>
              <a:t>	end</a:t>
            </a:r>
            <a:r>
              <a:rPr lang="en-US" altLang="ja-JP" sz="2100">
                <a:ea typeface="ＭＳ Ｐゴシック" pitchFamily="34" charset="-128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>
                <a:ea typeface="ＭＳ Ｐゴシック" pitchFamily="34" charset="-128"/>
              </a:rPr>
              <a:t>	return </a:t>
            </a:r>
            <a:r>
              <a:rPr lang="en-US" altLang="ja-JP" sz="2100" i="1">
                <a:ea typeface="ＭＳ Ｐゴシック" pitchFamily="34" charset="-128"/>
              </a:rPr>
              <a:t>C</a:t>
            </a:r>
            <a:r>
              <a:rPr lang="en-US" altLang="ja-JP" sz="2100" i="1" baseline="-25000">
                <a:ea typeface="ＭＳ Ｐゴシック" pitchFamily="34" charset="-128"/>
              </a:rPr>
              <a:t>k</a:t>
            </a:r>
            <a:r>
              <a:rPr lang="en-US" altLang="ja-JP" sz="2100">
                <a:ea typeface="ＭＳ Ｐゴシック" pitchFamily="34" charset="-128"/>
              </a:rPr>
              <a:t>; 	</a:t>
            </a:r>
            <a:endParaRPr lang="en-US" sz="2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AFB7D4-F0EE-4C91-9B2C-2686131326E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 example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449388"/>
            <a:ext cx="8107362" cy="4799012"/>
          </a:xfrm>
        </p:spPr>
        <p:txBody>
          <a:bodyPr/>
          <a:lstStyle/>
          <a:p>
            <a:r>
              <a:rPr lang="en-GB" sz="2600" i="1"/>
              <a:t>F</a:t>
            </a:r>
            <a:r>
              <a:rPr lang="en-GB" sz="2600" baseline="-25000"/>
              <a:t>3</a:t>
            </a:r>
            <a:r>
              <a:rPr lang="en-GB" sz="2600"/>
              <a:t> = {{1, 2,  3}, {1,  2,  4}, {1,  3,  4},   </a:t>
            </a:r>
          </a:p>
          <a:p>
            <a:pPr>
              <a:buFont typeface="Wingdings" pitchFamily="2" charset="2"/>
              <a:buNone/>
            </a:pPr>
            <a:r>
              <a:rPr lang="en-GB" sz="2600"/>
              <a:t>			{1,  3,  5}, {2,  3,  4}}</a:t>
            </a:r>
          </a:p>
          <a:p>
            <a:pPr>
              <a:buFont typeface="Wingdings" pitchFamily="2" charset="2"/>
              <a:buNone/>
            </a:pPr>
            <a:endParaRPr lang="en-GB" sz="2600"/>
          </a:p>
          <a:p>
            <a:r>
              <a:rPr lang="en-GB" sz="2600"/>
              <a:t>After join	</a:t>
            </a:r>
          </a:p>
          <a:p>
            <a:pPr marL="742950" lvl="1" indent="-285750"/>
            <a:r>
              <a:rPr lang="en-GB" sz="2200" i="1"/>
              <a:t>C</a:t>
            </a:r>
            <a:r>
              <a:rPr lang="en-GB" baseline="-25000"/>
              <a:t>4</a:t>
            </a:r>
            <a:r>
              <a:rPr lang="en-GB" sz="2200"/>
              <a:t> = {{1,  2,  3,  4}, {1,  3,  4,  5}}</a:t>
            </a:r>
          </a:p>
          <a:p>
            <a:r>
              <a:rPr lang="en-GB" sz="2600"/>
              <a:t>After pruning:</a:t>
            </a:r>
          </a:p>
          <a:p>
            <a:pPr marL="742950" lvl="1" indent="-285750"/>
            <a:r>
              <a:rPr lang="en-GB" sz="2200" i="1"/>
              <a:t>C</a:t>
            </a:r>
            <a:r>
              <a:rPr lang="en-GB" baseline="-25000"/>
              <a:t>4</a:t>
            </a:r>
            <a:r>
              <a:rPr lang="en-GB" sz="2200"/>
              <a:t> = {{1,  2,  3,   4}}</a:t>
            </a:r>
          </a:p>
          <a:p>
            <a:pPr marL="742950" lvl="1" indent="-285750">
              <a:spcAft>
                <a:spcPct val="50000"/>
              </a:spcAft>
              <a:buFont typeface="Wingdings" pitchFamily="2" charset="2"/>
              <a:buNone/>
            </a:pPr>
            <a:r>
              <a:rPr lang="en-GB" sz="2200"/>
              <a:t>	because </a:t>
            </a:r>
            <a:r>
              <a:rPr lang="en-GB" sz="2200">
                <a:solidFill>
                  <a:srgbClr val="FF0000"/>
                </a:solidFill>
              </a:rPr>
              <a:t>{1,  4,  5}</a:t>
            </a:r>
            <a:r>
              <a:rPr lang="en-GB" sz="2200"/>
              <a:t> is not in </a:t>
            </a:r>
            <a:r>
              <a:rPr lang="en-GB" sz="2200" i="1"/>
              <a:t>F</a:t>
            </a:r>
            <a:r>
              <a:rPr lang="en-GB" baseline="-25000"/>
              <a:t>3</a:t>
            </a:r>
            <a:r>
              <a:rPr lang="en-GB" sz="2200"/>
              <a:t> ({1,  3,  4,  5} is removed)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7DB8D-7943-4AC7-A8C6-3B82528D9FB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Step 2: Generating rules from frequent itemsets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497888" cy="4767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Frequent itemsets </a:t>
            </a: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>
                <a:solidFill>
                  <a:srgbClr val="FF0000"/>
                </a:solidFill>
              </a:rPr>
              <a:t> association rules</a:t>
            </a:r>
          </a:p>
          <a:p>
            <a:pPr>
              <a:lnSpc>
                <a:spcPct val="90000"/>
              </a:lnSpc>
            </a:pPr>
            <a:r>
              <a:rPr lang="en-US"/>
              <a:t>One more step is needed to generate association rules</a:t>
            </a:r>
          </a:p>
          <a:p>
            <a:pPr>
              <a:lnSpc>
                <a:spcPct val="90000"/>
              </a:lnSpc>
            </a:pPr>
            <a:r>
              <a:rPr lang="en-US"/>
              <a:t>For each frequent itemset </a:t>
            </a:r>
            <a:r>
              <a:rPr lang="en-US" i="1"/>
              <a:t>X</a:t>
            </a:r>
            <a:r>
              <a:rPr lang="en-US"/>
              <a:t>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For each proper nonempty subset </a:t>
            </a:r>
            <a:r>
              <a:rPr lang="en-US" i="1"/>
              <a:t>A</a:t>
            </a:r>
            <a:r>
              <a:rPr lang="en-US"/>
              <a:t> of </a:t>
            </a:r>
            <a:r>
              <a:rPr lang="en-US" i="1"/>
              <a:t>X</a:t>
            </a:r>
            <a:r>
              <a:rPr lang="en-US"/>
              <a:t>,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/>
              <a:t>Let </a:t>
            </a:r>
            <a:r>
              <a:rPr lang="en-US" i="1"/>
              <a:t>B </a:t>
            </a:r>
            <a:r>
              <a:rPr lang="en-US"/>
              <a:t>= X - </a:t>
            </a:r>
            <a:r>
              <a:rPr lang="en-US" i="1"/>
              <a:t>A</a:t>
            </a:r>
            <a:endParaRPr lang="en-US"/>
          </a:p>
          <a:p>
            <a:pPr marL="742950" lvl="1" indent="-285750">
              <a:lnSpc>
                <a:spcPct val="90000"/>
              </a:lnSpc>
            </a:pPr>
            <a:r>
              <a:rPr lang="en-US"/>
              <a:t>A </a:t>
            </a:r>
            <a:r>
              <a:rPr lang="en-US" sz="3000">
                <a:sym typeface="Symbol" pitchFamily="18" charset="2"/>
              </a:rPr>
              <a:t></a:t>
            </a:r>
            <a:r>
              <a:rPr lang="en-US"/>
              <a:t> B is an association rule if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sz="2400"/>
              <a:t>Confidence(A </a:t>
            </a:r>
            <a:r>
              <a:rPr lang="en-US" sz="2600">
                <a:sym typeface="Symbol" pitchFamily="18" charset="2"/>
              </a:rPr>
              <a:t></a:t>
            </a:r>
            <a:r>
              <a:rPr lang="en-US" sz="2400"/>
              <a:t> B) </a:t>
            </a:r>
            <a:r>
              <a:rPr lang="en-US" sz="2400">
                <a:cs typeface="Times New Roman" pitchFamily="18" charset="0"/>
              </a:rPr>
              <a:t>≥</a:t>
            </a:r>
            <a:r>
              <a:rPr lang="en-US" sz="2400"/>
              <a:t> minconf,</a:t>
            </a:r>
          </a:p>
          <a:p>
            <a:pPr marL="1143000" lvl="2" indent="-228600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support(A </a:t>
            </a:r>
            <a:r>
              <a:rPr lang="en-US" sz="2600">
                <a:sym typeface="Symbol" pitchFamily="18" charset="2"/>
              </a:rPr>
              <a:t></a:t>
            </a:r>
            <a:r>
              <a:rPr lang="en-US" sz="2400">
                <a:sym typeface="Wingdings" pitchFamily="2" charset="2"/>
              </a:rPr>
              <a:t> B) </a:t>
            </a:r>
            <a:r>
              <a:rPr lang="en-US" sz="2400"/>
              <a:t>= support(A</a:t>
            </a:r>
            <a:r>
              <a:rPr lang="en-US" sz="2400">
                <a:sym typeface="Symbol" pitchFamily="18" charset="2"/>
              </a:rPr>
              <a:t></a:t>
            </a:r>
            <a:r>
              <a:rPr lang="en-US" sz="2400"/>
              <a:t>B) = support(X) </a:t>
            </a:r>
          </a:p>
          <a:p>
            <a:pPr marL="1143000" lvl="2" indent="-228600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confidence(A </a:t>
            </a:r>
            <a:r>
              <a:rPr lang="en-US" sz="2600">
                <a:sym typeface="Symbol" pitchFamily="18" charset="2"/>
              </a:rPr>
              <a:t></a:t>
            </a:r>
            <a:r>
              <a:rPr lang="en-US" sz="2400"/>
              <a:t> B) = support(A </a:t>
            </a:r>
            <a:r>
              <a:rPr lang="en-US" sz="2400">
                <a:sym typeface="Symbol" pitchFamily="18" charset="2"/>
              </a:rPr>
              <a:t></a:t>
            </a:r>
            <a:r>
              <a:rPr lang="en-US" sz="2400"/>
              <a:t> B) / support(A)</a:t>
            </a:r>
          </a:p>
          <a:p>
            <a:pPr marL="1143000" lvl="2" indent="-228600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8D138-A018-4AE8-A7D2-B5F611CC461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675687" cy="963613"/>
          </a:xfrm>
        </p:spPr>
        <p:txBody>
          <a:bodyPr/>
          <a:lstStyle/>
          <a:p>
            <a:r>
              <a:rPr lang="en-US"/>
              <a:t>Generating rules: an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604250" cy="4918075"/>
          </a:xfrm>
        </p:spPr>
        <p:txBody>
          <a:bodyPr/>
          <a:lstStyle/>
          <a:p>
            <a:r>
              <a:rPr lang="en-US" sz="2600"/>
              <a:t>Suppose {2,3,4} is frequent, with sup=50%</a:t>
            </a:r>
          </a:p>
          <a:p>
            <a:pPr marL="742950" lvl="1" indent="-285750"/>
            <a:r>
              <a:rPr lang="en-US" sz="2200"/>
              <a:t>Proper nonempty subsets: {2,3}, {2,4}, {3,4}, {2}, {3}, {4}, with sup=50%, 50%, 75%, 75%, 75%, 75% respectively</a:t>
            </a:r>
          </a:p>
          <a:p>
            <a:pPr marL="742950" lvl="1" indent="-285750"/>
            <a:r>
              <a:rPr lang="en-US" sz="2200"/>
              <a:t>These generate these association rules:</a:t>
            </a:r>
          </a:p>
          <a:p>
            <a:pPr marL="1143000" lvl="2" indent="-228600"/>
            <a:r>
              <a:rPr lang="en-US"/>
              <a:t>2,3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/>
              <a:t> 4, 	confidence=100%</a:t>
            </a:r>
          </a:p>
          <a:p>
            <a:pPr marL="1143000" lvl="2" indent="-228600"/>
            <a:r>
              <a:rPr lang="en-US"/>
              <a:t>2,4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/>
              <a:t> 3, 	confidence=100%</a:t>
            </a:r>
          </a:p>
          <a:p>
            <a:pPr marL="1143000" lvl="2" indent="-228600"/>
            <a:r>
              <a:rPr lang="en-US"/>
              <a:t>3,4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/>
              <a:t> 2, 	confidence=67%</a:t>
            </a:r>
          </a:p>
          <a:p>
            <a:pPr marL="1143000" lvl="2" indent="-228600"/>
            <a:r>
              <a:rPr lang="en-US"/>
              <a:t>2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/>
              <a:t> 3,4, 	confidence=67%</a:t>
            </a:r>
          </a:p>
          <a:p>
            <a:pPr marL="1143000" lvl="2" indent="-228600"/>
            <a:r>
              <a:rPr lang="en-US"/>
              <a:t>3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/>
              <a:t> 2,4, 	confidence=67%</a:t>
            </a:r>
          </a:p>
          <a:p>
            <a:pPr marL="1143000" lvl="2" indent="-228600"/>
            <a:r>
              <a:rPr lang="en-US"/>
              <a:t>4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/>
              <a:t> 2,3, 	confidence=67%</a:t>
            </a:r>
          </a:p>
          <a:p>
            <a:pPr marL="1143000" lvl="2" indent="-228600"/>
            <a:r>
              <a:rPr lang="en-US"/>
              <a:t>All rules have support = 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74502-61C8-42BD-A5D3-40A7545FCFF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441325"/>
            <a:ext cx="7793037" cy="846138"/>
          </a:xfrm>
        </p:spPr>
        <p:txBody>
          <a:bodyPr/>
          <a:lstStyle/>
          <a:p>
            <a:r>
              <a:rPr lang="en-US"/>
              <a:t>Generating rules: summary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2263"/>
            <a:ext cx="8153400" cy="4351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 recap, in order to obtain A </a:t>
            </a:r>
            <a:r>
              <a:rPr lang="en-US">
                <a:sym typeface="Symbol" pitchFamily="18" charset="2"/>
              </a:rPr>
              <a:t> </a:t>
            </a:r>
            <a:r>
              <a:rPr lang="en-US"/>
              <a:t>B, we need to have support(A </a:t>
            </a:r>
            <a:r>
              <a:rPr lang="en-US" sz="3100">
                <a:sym typeface="Symbol" pitchFamily="18" charset="2"/>
              </a:rPr>
              <a:t></a:t>
            </a:r>
            <a:r>
              <a:rPr lang="en-US"/>
              <a:t> B) and support(A)</a:t>
            </a:r>
          </a:p>
          <a:p>
            <a:pPr>
              <a:lnSpc>
                <a:spcPct val="90000"/>
              </a:lnSpc>
            </a:pPr>
            <a:r>
              <a:rPr lang="en-US"/>
              <a:t>All the required information for confidence computation has already been recorded in itemset generation. No need to see the data </a:t>
            </a:r>
            <a:r>
              <a:rPr lang="en-US" i="1"/>
              <a:t>T</a:t>
            </a:r>
            <a:r>
              <a:rPr lang="en-US"/>
              <a:t> any more. </a:t>
            </a:r>
          </a:p>
          <a:p>
            <a:pPr>
              <a:lnSpc>
                <a:spcPct val="90000"/>
              </a:lnSpc>
            </a:pPr>
            <a:r>
              <a:rPr lang="en-US"/>
              <a:t>This step is not as time-consuming as frequent itemsets generation.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307C74-EAF5-48EA-B51B-38AA2BC2424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60350"/>
            <a:ext cx="7793038" cy="1143000"/>
          </a:xfrm>
        </p:spPr>
        <p:txBody>
          <a:bodyPr/>
          <a:lstStyle/>
          <a:p>
            <a:r>
              <a:rPr lang="en-US"/>
              <a:t>On Apriori Algorithm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0825"/>
            <a:ext cx="8153400" cy="47275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600"/>
              <a:t>Seems to be very expensive</a:t>
            </a:r>
          </a:p>
          <a:p>
            <a:r>
              <a:rPr lang="en-US" sz="2600"/>
              <a:t>Level-wise search</a:t>
            </a:r>
          </a:p>
          <a:p>
            <a:r>
              <a:rPr lang="en-US" sz="2600"/>
              <a:t>K = the size of the largest itemset</a:t>
            </a:r>
          </a:p>
          <a:p>
            <a:r>
              <a:rPr lang="en-US" sz="2600"/>
              <a:t>It makes at most K passes over data</a:t>
            </a:r>
          </a:p>
          <a:p>
            <a:r>
              <a:rPr lang="en-US" sz="2600"/>
              <a:t>In practice, K is bounded (10). </a:t>
            </a:r>
          </a:p>
          <a:p>
            <a:r>
              <a:rPr lang="en-US" sz="2600"/>
              <a:t>The algorithm is very fast. Under some conditions, all rules can be found in </a:t>
            </a:r>
            <a:r>
              <a:rPr lang="en-US" sz="2600">
                <a:solidFill>
                  <a:srgbClr val="FF0000"/>
                </a:solidFill>
              </a:rPr>
              <a:t>linear time</a:t>
            </a:r>
            <a:r>
              <a:rPr lang="en-US" sz="2600"/>
              <a:t>.</a:t>
            </a:r>
            <a:endParaRPr lang="en-US" sz="2600">
              <a:solidFill>
                <a:schemeClr val="hlink"/>
              </a:solidFill>
            </a:endParaRPr>
          </a:p>
          <a:p>
            <a:pPr>
              <a:spcBef>
                <a:spcPct val="15000"/>
              </a:spcBef>
            </a:pPr>
            <a:r>
              <a:rPr lang="en-US" sz="2600"/>
              <a:t>Scale up to large data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5531A4-5342-46EC-9A9E-1DF29F92D9A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333375"/>
            <a:ext cx="8051800" cy="1143000"/>
          </a:xfrm>
        </p:spPr>
        <p:txBody>
          <a:bodyPr/>
          <a:lstStyle/>
          <a:p>
            <a:r>
              <a:rPr lang="en-US"/>
              <a:t>More on association rule mining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178800" cy="4875212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/>
              <a:t>Clearly the space of all association rules is </a:t>
            </a:r>
            <a:r>
              <a:rPr lang="en-US">
                <a:solidFill>
                  <a:srgbClr val="FF0000"/>
                </a:solidFill>
              </a:rPr>
              <a:t>exponential, O(2</a:t>
            </a:r>
            <a:r>
              <a:rPr lang="en-US" baseline="30000">
                <a:solidFill>
                  <a:srgbClr val="FF0000"/>
                </a:solidFill>
              </a:rPr>
              <a:t>m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/>
              <a:t>, where m is the number of items in </a:t>
            </a:r>
            <a:r>
              <a:rPr lang="en-US" i="1"/>
              <a:t>I</a:t>
            </a:r>
            <a:r>
              <a:rPr lang="en-US"/>
              <a:t>. </a:t>
            </a:r>
          </a:p>
          <a:p>
            <a:pPr>
              <a:spcBef>
                <a:spcPct val="15000"/>
              </a:spcBef>
            </a:pPr>
            <a:r>
              <a:rPr lang="en-US"/>
              <a:t>The mining exploits </a:t>
            </a:r>
            <a:r>
              <a:rPr lang="en-US">
                <a:solidFill>
                  <a:srgbClr val="FF0000"/>
                </a:solidFill>
              </a:rPr>
              <a:t>sparseness of data</a:t>
            </a:r>
            <a:r>
              <a:rPr lang="en-US"/>
              <a:t>, and </a:t>
            </a:r>
            <a:r>
              <a:rPr lang="en-US">
                <a:solidFill>
                  <a:srgbClr val="FF0000"/>
                </a:solidFill>
              </a:rPr>
              <a:t>high minimum support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high minimum confidence</a:t>
            </a:r>
            <a:r>
              <a:rPr lang="en-US"/>
              <a:t> values. </a:t>
            </a:r>
          </a:p>
          <a:p>
            <a:pPr>
              <a:spcBef>
                <a:spcPct val="15000"/>
              </a:spcBef>
            </a:pPr>
            <a:r>
              <a:rPr lang="en-US"/>
              <a:t>Still, it always produces a </a:t>
            </a:r>
            <a:r>
              <a:rPr lang="en-US">
                <a:solidFill>
                  <a:srgbClr val="FF0000"/>
                </a:solidFill>
              </a:rPr>
              <a:t>huge number of rules</a:t>
            </a:r>
            <a:r>
              <a:rPr lang="en-US"/>
              <a:t>, thousands, tens of thousands, millions, ... </a:t>
            </a:r>
          </a:p>
          <a:p>
            <a:pPr>
              <a:spcBef>
                <a:spcPct val="15000"/>
              </a:spcBef>
            </a:pP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5331C5-DBA9-4657-AC54-647A2BA8423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 map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concepts of Association Rules</a:t>
            </a:r>
          </a:p>
          <a:p>
            <a:r>
              <a:rPr lang="en-US"/>
              <a:t>Apriori algorithm</a:t>
            </a:r>
          </a:p>
          <a:p>
            <a:r>
              <a:rPr lang="en-US">
                <a:solidFill>
                  <a:srgbClr val="FF0000"/>
                </a:solidFill>
              </a:rPr>
              <a:t>Different data formats for mining</a:t>
            </a:r>
          </a:p>
          <a:p>
            <a:r>
              <a:rPr lang="en-US"/>
              <a:t>Mining with multiple minimum supports</a:t>
            </a:r>
          </a:p>
          <a:p>
            <a:r>
              <a:rPr lang="en-US"/>
              <a:t>Mining class association rules</a:t>
            </a:r>
          </a:p>
          <a:p>
            <a:r>
              <a:rPr lang="en-US"/>
              <a:t>Sequential pattern mining</a:t>
            </a:r>
          </a:p>
          <a:p>
            <a:r>
              <a:rPr lang="en-US"/>
              <a:t>Summary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52AF3B-AA99-49BF-A2A4-2AE2FCA2DDE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Association rule mining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33488"/>
            <a:ext cx="8077200" cy="4895850"/>
          </a:xfrm>
        </p:spPr>
        <p:txBody>
          <a:bodyPr/>
          <a:lstStyle/>
          <a:p>
            <a:r>
              <a:rPr lang="en-GB" sz="2800"/>
              <a:t>Proposed by </a:t>
            </a:r>
            <a:r>
              <a:rPr lang="en-GB" sz="2800">
                <a:solidFill>
                  <a:srgbClr val="FF0000"/>
                </a:solidFill>
              </a:rPr>
              <a:t>Agrawal et al in 1993</a:t>
            </a:r>
            <a:r>
              <a:rPr lang="en-GB" sz="2800"/>
              <a:t>. </a:t>
            </a:r>
          </a:p>
          <a:p>
            <a:r>
              <a:rPr lang="en-GB" sz="2800"/>
              <a:t>It is an important data mining model studied extensively by the database and data mining community. </a:t>
            </a:r>
          </a:p>
          <a:p>
            <a:pPr>
              <a:spcBef>
                <a:spcPct val="15000"/>
              </a:spcBef>
            </a:pPr>
            <a:r>
              <a:rPr lang="en-US" sz="2800"/>
              <a:t>Assume all data are categorical.</a:t>
            </a:r>
          </a:p>
          <a:p>
            <a:pPr>
              <a:spcBef>
                <a:spcPct val="15000"/>
              </a:spcBef>
            </a:pPr>
            <a:r>
              <a:rPr lang="en-US" sz="2800"/>
              <a:t>No good algorithm for numeric data.</a:t>
            </a:r>
          </a:p>
          <a:p>
            <a:pPr>
              <a:spcBef>
                <a:spcPct val="15000"/>
              </a:spcBef>
            </a:pPr>
            <a:r>
              <a:rPr lang="en-US" sz="2800"/>
              <a:t>Initially used for </a:t>
            </a:r>
            <a:r>
              <a:rPr lang="en-US" sz="2800">
                <a:solidFill>
                  <a:srgbClr val="FF0000"/>
                </a:solidFill>
              </a:rPr>
              <a:t>Market Basket Analysis</a:t>
            </a:r>
            <a:r>
              <a:rPr lang="en-US" sz="2800"/>
              <a:t> to find how items purchased by customers are related.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GB" sz="2800"/>
              <a:t>		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GB" sz="2800"/>
              <a:t>	</a:t>
            </a:r>
            <a:r>
              <a:rPr lang="en-GB" sz="2800">
                <a:solidFill>
                  <a:srgbClr val="3333CC"/>
                </a:solidFill>
              </a:rPr>
              <a:t>Bread </a:t>
            </a:r>
            <a:r>
              <a:rPr lang="en-GB" sz="2800">
                <a:solidFill>
                  <a:srgbClr val="3333CC"/>
                </a:solidFill>
                <a:sym typeface="Symbol" pitchFamily="18" charset="2"/>
              </a:rPr>
              <a:t></a:t>
            </a:r>
            <a:r>
              <a:rPr lang="en-GB" sz="2800">
                <a:solidFill>
                  <a:srgbClr val="3333CC"/>
                </a:solidFill>
              </a:rPr>
              <a:t> Milk	   [sup = 5%, conf = 100%]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D0463E-4DD3-4C33-AA60-414B226F9BB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data formats for mining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341438"/>
            <a:ext cx="8269287" cy="4751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data can be in transaction form or table form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Transaction form:</a:t>
            </a:r>
            <a:r>
              <a:rPr lang="en-US"/>
              <a:t>	a, b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			a, c, d, e</a:t>
            </a:r>
          </a:p>
          <a:p>
            <a:pPr marL="742950" lvl="1" indent="-285750">
              <a:lnSpc>
                <a:spcPct val="90000"/>
              </a:lnSpc>
              <a:spcAft>
                <a:spcPct val="40000"/>
              </a:spcAft>
              <a:buFont typeface="Wingdings" pitchFamily="2" charset="2"/>
              <a:buNone/>
            </a:pPr>
            <a:r>
              <a:rPr lang="en-US"/>
              <a:t>					a, d, f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Table form:</a:t>
            </a:r>
            <a:r>
              <a:rPr lang="en-US"/>
              <a:t>		Attr1	Attr2	Attr3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			a, 	b, 	d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			b, 	c,	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Table data need to be converted to transaction form for association mining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99278-F99F-43EE-88E2-F8B21D8A8E3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a table to a set of transactions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Table form:</a:t>
            </a:r>
            <a:r>
              <a:rPr lang="en-US"/>
              <a:t>		Attr1	Attr2	Attr3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				a, 	b, 	d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				b, 	c,	e</a:t>
            </a:r>
          </a:p>
          <a:p>
            <a:pPr lvl="1">
              <a:buFont typeface="Wingdings" pitchFamily="2" charset="2"/>
              <a:buNone/>
            </a:pPr>
            <a:endParaRPr lang="en-US"/>
          </a:p>
          <a:p>
            <a:pPr lvl="1">
              <a:buFont typeface="Symbol" pitchFamily="18" charset="2"/>
              <a:buChar char="Þ"/>
            </a:pPr>
            <a:r>
              <a:rPr lang="en-US">
                <a:solidFill>
                  <a:srgbClr val="FF0000"/>
                </a:solidFill>
              </a:rPr>
              <a:t>Transaction form</a:t>
            </a:r>
            <a:r>
              <a:rPr lang="en-US"/>
              <a:t>:</a:t>
            </a:r>
          </a:p>
          <a:p>
            <a:pPr lvl="1">
              <a:buFont typeface="Symbol" pitchFamily="18" charset="2"/>
              <a:buNone/>
            </a:pPr>
            <a:r>
              <a:rPr lang="en-US"/>
              <a:t>		(Attr1, a), (Attr2, b), (Attr3, d)</a:t>
            </a:r>
          </a:p>
          <a:p>
            <a:pPr lvl="1">
              <a:buFont typeface="Symbol" pitchFamily="18" charset="2"/>
              <a:buNone/>
            </a:pPr>
            <a:r>
              <a:rPr lang="en-US"/>
              <a:t>		(Attr1, b), (Attr2, c), (Attr3, e)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 altLang="ja-JP" sz="2900">
                <a:solidFill>
                  <a:srgbClr val="3333CC"/>
                </a:solidFill>
                <a:ea typeface="ＭＳ Ｐゴシック" pitchFamily="34" charset="-128"/>
              </a:rPr>
              <a:t>candidate-gen</a:t>
            </a:r>
            <a:r>
              <a:rPr lang="en-US" altLang="ja-JP" sz="2900">
                <a:ea typeface="ＭＳ Ｐゴシック" pitchFamily="34" charset="-128"/>
              </a:rPr>
              <a:t> can be slightly improved. Why?</a:t>
            </a:r>
            <a:endParaRPr lang="en-US" sz="290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68A9FC-A6B1-4CE2-8AD7-90527BBDF41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 map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concepts of Association Rules</a:t>
            </a:r>
          </a:p>
          <a:p>
            <a:r>
              <a:rPr lang="en-US"/>
              <a:t>Apriori algorithm</a:t>
            </a:r>
          </a:p>
          <a:p>
            <a:r>
              <a:rPr lang="en-US"/>
              <a:t>Different data formats for mining</a:t>
            </a:r>
          </a:p>
          <a:p>
            <a:r>
              <a:rPr lang="en-US">
                <a:solidFill>
                  <a:srgbClr val="FF0000"/>
                </a:solidFill>
              </a:rPr>
              <a:t>Mining with multiple minimum supports</a:t>
            </a:r>
          </a:p>
          <a:p>
            <a:r>
              <a:rPr lang="en-US"/>
              <a:t>Mining class association rules</a:t>
            </a:r>
          </a:p>
          <a:p>
            <a:r>
              <a:rPr lang="en-US"/>
              <a:t>Sequential pattern mining</a:t>
            </a:r>
          </a:p>
          <a:p>
            <a:r>
              <a:rPr lang="en-US"/>
              <a:t>Summary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4DB909-ACAB-44E4-9AF7-907CCF72618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the association mining</a:t>
            </a:r>
            <a:endParaRPr lang="en-US" sz="2500">
              <a:solidFill>
                <a:schemeClr val="hlink"/>
              </a:solidFill>
            </a:endParaRP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7924800" cy="4608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Single minsup</a:t>
            </a:r>
            <a:r>
              <a:rPr lang="en-US">
                <a:cs typeface="Times New Roman" pitchFamily="18" charset="0"/>
              </a:rPr>
              <a:t>: It assumes that all items in the data are of the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same nature</a:t>
            </a:r>
            <a:r>
              <a:rPr lang="en-US">
                <a:cs typeface="Times New Roman" pitchFamily="18" charset="0"/>
              </a:rPr>
              <a:t> and/or have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similar frequencies</a:t>
            </a:r>
            <a:r>
              <a:rPr lang="en-US"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Not true:</a:t>
            </a:r>
            <a:r>
              <a:rPr lang="en-US">
                <a:cs typeface="Times New Roman" pitchFamily="18" charset="0"/>
              </a:rPr>
              <a:t> In many applications, some items appear very frequently in the data, while others rarely appear. </a:t>
            </a: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cs typeface="Times New Roman" pitchFamily="18" charset="0"/>
              </a:rPr>
              <a:t>	E.g., in a supermarket, people buy </a:t>
            </a:r>
            <a:r>
              <a:rPr lang="en-US" sz="2600" i="1">
                <a:solidFill>
                  <a:srgbClr val="3333CC"/>
                </a:solidFill>
                <a:cs typeface="Times New Roman" pitchFamily="18" charset="0"/>
              </a:rPr>
              <a:t>food processor</a:t>
            </a:r>
            <a:r>
              <a:rPr lang="en-US" sz="2600">
                <a:cs typeface="Times New Roman" pitchFamily="18" charset="0"/>
              </a:rPr>
              <a:t> and </a:t>
            </a:r>
            <a:r>
              <a:rPr lang="en-US" sz="2600" i="1">
                <a:solidFill>
                  <a:srgbClr val="3333CC"/>
                </a:solidFill>
                <a:cs typeface="Times New Roman" pitchFamily="18" charset="0"/>
              </a:rPr>
              <a:t>cooking pan</a:t>
            </a:r>
            <a:r>
              <a:rPr lang="en-US" sz="2600">
                <a:cs typeface="Times New Roman" pitchFamily="18" charset="0"/>
              </a:rPr>
              <a:t> much less frequently than they buy </a:t>
            </a:r>
            <a:r>
              <a:rPr lang="en-US" sz="2600" i="1">
                <a:solidFill>
                  <a:srgbClr val="3333CC"/>
                </a:solidFill>
                <a:cs typeface="Times New Roman" pitchFamily="18" charset="0"/>
              </a:rPr>
              <a:t>bread</a:t>
            </a:r>
            <a:r>
              <a:rPr lang="en-US" sz="2600">
                <a:cs typeface="Times New Roman" pitchFamily="18" charset="0"/>
              </a:rPr>
              <a:t> and </a:t>
            </a:r>
            <a:r>
              <a:rPr lang="en-US" sz="2600" i="1">
                <a:solidFill>
                  <a:srgbClr val="3333CC"/>
                </a:solidFill>
                <a:cs typeface="Times New Roman" pitchFamily="18" charset="0"/>
              </a:rPr>
              <a:t>milk</a:t>
            </a:r>
            <a:r>
              <a:rPr lang="en-US" sz="2600"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6E6D9-C54C-4131-8EE4-B6906B60AAD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68300"/>
            <a:ext cx="7793038" cy="1143000"/>
          </a:xfrm>
        </p:spPr>
        <p:txBody>
          <a:bodyPr/>
          <a:lstStyle/>
          <a:p>
            <a:r>
              <a:rPr lang="en-US"/>
              <a:t>Rare Item Problem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84313"/>
            <a:ext cx="8345488" cy="4648200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>
                <a:cs typeface="Times New Roman" pitchFamily="18" charset="0"/>
              </a:rPr>
              <a:t>If the frequencies of items vary a great deal, we will encounter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two problems</a:t>
            </a:r>
          </a:p>
          <a:p>
            <a:pPr marL="742950" lvl="1" indent="-285750">
              <a:spcAft>
                <a:spcPct val="30000"/>
              </a:spcAft>
            </a:pP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If minsup is set too high</a:t>
            </a:r>
            <a:r>
              <a:rPr lang="en-US">
                <a:cs typeface="Times New Roman" pitchFamily="18" charset="0"/>
              </a:rPr>
              <a:t>, those rules that involve rare items will not be found. </a:t>
            </a:r>
          </a:p>
          <a:p>
            <a:pPr marL="742950" lvl="1" indent="-285750"/>
            <a:r>
              <a:rPr lang="en-US">
                <a:cs typeface="Times New Roman" pitchFamily="18" charset="0"/>
              </a:rPr>
              <a:t>To find rules that involve both frequent and rare items,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minsup has to be set very low</a:t>
            </a:r>
            <a:r>
              <a:rPr lang="en-US">
                <a:cs typeface="Times New Roman" pitchFamily="18" charset="0"/>
              </a:rPr>
              <a:t>. This may cause </a:t>
            </a:r>
            <a:r>
              <a:rPr lang="en-US">
                <a:solidFill>
                  <a:srgbClr val="3333CC"/>
                </a:solidFill>
                <a:cs typeface="Times New Roman" pitchFamily="18" charset="0"/>
              </a:rPr>
              <a:t>combinatorial explosion</a:t>
            </a:r>
            <a:r>
              <a:rPr lang="en-US">
                <a:cs typeface="Times New Roman" pitchFamily="18" charset="0"/>
              </a:rPr>
              <a:t> because those frequent items will be associated with one another in all possible ways.</a:t>
            </a:r>
            <a:r>
              <a:rPr lang="en-US" b="1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99C44-1275-4A7B-B762-38471054605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128000" cy="1143000"/>
          </a:xfrm>
        </p:spPr>
        <p:txBody>
          <a:bodyPr/>
          <a:lstStyle/>
          <a:p>
            <a:r>
              <a:rPr lang="en-US"/>
              <a:t>Multiple minsups model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557338"/>
            <a:ext cx="8001000" cy="4535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cs typeface="Times New Roman" pitchFamily="18" charset="0"/>
              </a:rPr>
              <a:t>The minimum support of a rule is expressed in terms of</a:t>
            </a:r>
            <a:r>
              <a:rPr lang="en-US" sz="2600" i="1">
                <a:cs typeface="Times New Roman" pitchFamily="18" charset="0"/>
              </a:rPr>
              <a:t> </a:t>
            </a:r>
            <a:r>
              <a:rPr lang="en-US" sz="2600" i="1">
                <a:solidFill>
                  <a:srgbClr val="FF0000"/>
                </a:solidFill>
                <a:cs typeface="Times New Roman" pitchFamily="18" charset="0"/>
              </a:rPr>
              <a:t>minimum item supports </a:t>
            </a:r>
            <a:r>
              <a:rPr lang="en-US" sz="2600">
                <a:solidFill>
                  <a:srgbClr val="FF0000"/>
                </a:solidFill>
                <a:cs typeface="Times New Roman" pitchFamily="18" charset="0"/>
              </a:rPr>
              <a:t>(MIS)</a:t>
            </a:r>
            <a:r>
              <a:rPr lang="en-US" sz="2600">
                <a:cs typeface="Times New Roman" pitchFamily="18" charset="0"/>
              </a:rPr>
              <a:t> of the items that appear in the rule. </a:t>
            </a:r>
          </a:p>
          <a:p>
            <a:pPr>
              <a:lnSpc>
                <a:spcPct val="90000"/>
              </a:lnSpc>
            </a:pPr>
            <a:r>
              <a:rPr lang="en-US" sz="2600">
                <a:cs typeface="Times New Roman" pitchFamily="18" charset="0"/>
              </a:rPr>
              <a:t>Each item can have a </a:t>
            </a:r>
            <a:r>
              <a:rPr lang="en-US" sz="2600">
                <a:solidFill>
                  <a:srgbClr val="FF0000"/>
                </a:solidFill>
                <a:cs typeface="Times New Roman" pitchFamily="18" charset="0"/>
              </a:rPr>
              <a:t>minimum item support.</a:t>
            </a:r>
            <a:r>
              <a:rPr lang="en-US" sz="260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600">
                <a:cs typeface="Times New Roman" pitchFamily="18" charset="0"/>
              </a:rPr>
              <a:t>By providing different MIS values for different items, the user effectively expresses different support requirements for different rules. </a:t>
            </a:r>
          </a:p>
          <a:p>
            <a:pPr>
              <a:lnSpc>
                <a:spcPct val="90000"/>
              </a:lnSpc>
            </a:pPr>
            <a:r>
              <a:rPr lang="en-US" altLang="ja-JP" sz="2600">
                <a:ea typeface="ＭＳ Ｐゴシック" pitchFamily="34" charset="-128"/>
              </a:rPr>
              <a:t>To prevent very frequent items and very rare items from appearing in the same itemsets, we introduce a </a:t>
            </a:r>
            <a:r>
              <a:rPr lang="en-US" altLang="ja-JP" sz="2600" b="1">
                <a:ea typeface="ＭＳ Ｐゴシック" pitchFamily="34" charset="-128"/>
              </a:rPr>
              <a:t>support difference constraint</a:t>
            </a:r>
            <a:r>
              <a:rPr lang="en-US" altLang="ja-JP" sz="2600">
                <a:ea typeface="ＭＳ Ｐゴシック" pitchFamily="34" charset="-128"/>
              </a:rPr>
              <a:t>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600" i="1">
                <a:ea typeface="ＭＳ Ｐゴシック" pitchFamily="34" charset="-128"/>
              </a:rPr>
              <a:t>	max</a:t>
            </a:r>
            <a:r>
              <a:rPr lang="en-US" altLang="ja-JP" sz="2600" i="1" baseline="-25000">
                <a:ea typeface="ＭＳ Ｐゴシック" pitchFamily="34" charset="-128"/>
              </a:rPr>
              <a:t>i</a:t>
            </a:r>
            <a:r>
              <a:rPr lang="en-US" altLang="ja-JP" sz="2600" baseline="-25000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 altLang="ja-JP" sz="2600" i="1" baseline="-25000">
                <a:ea typeface="ＭＳ Ｐゴシック" pitchFamily="34" charset="-128"/>
              </a:rPr>
              <a:t>s</a:t>
            </a:r>
            <a:r>
              <a:rPr lang="en-US" altLang="ja-JP" sz="2600">
                <a:ea typeface="ＭＳ Ｐゴシック" pitchFamily="34" charset="-128"/>
              </a:rPr>
              <a:t>{</a:t>
            </a:r>
            <a:r>
              <a:rPr lang="en-US" altLang="ja-JP" sz="2600" i="1">
                <a:ea typeface="ＭＳ Ｐゴシック" pitchFamily="34" charset="-128"/>
              </a:rPr>
              <a:t>sup</a:t>
            </a:r>
            <a:r>
              <a:rPr lang="en-US" altLang="ja-JP" sz="2600">
                <a:ea typeface="ＭＳ Ｐゴシック" pitchFamily="34" charset="-128"/>
              </a:rPr>
              <a:t>{</a:t>
            </a:r>
            <a:r>
              <a:rPr lang="en-US" altLang="ja-JP" sz="2600" i="1">
                <a:ea typeface="ＭＳ Ｐゴシック" pitchFamily="34" charset="-128"/>
              </a:rPr>
              <a:t>i</a:t>
            </a:r>
            <a:r>
              <a:rPr lang="en-US" altLang="ja-JP" sz="2600">
                <a:ea typeface="ＭＳ Ｐゴシック" pitchFamily="34" charset="-128"/>
              </a:rPr>
              <a:t>} </a:t>
            </a:r>
            <a:r>
              <a:rPr lang="en-US" altLang="ja-JP" sz="2600">
                <a:ea typeface="ＭＳ Ｐゴシック" pitchFamily="34" charset="-128"/>
                <a:sym typeface="Symbol" pitchFamily="18" charset="2"/>
              </a:rPr>
              <a:t></a:t>
            </a:r>
            <a:r>
              <a:rPr lang="en-US" altLang="ja-JP" sz="2600">
                <a:ea typeface="ＭＳ Ｐゴシック" pitchFamily="34" charset="-128"/>
              </a:rPr>
              <a:t> </a:t>
            </a:r>
            <a:r>
              <a:rPr lang="en-US" altLang="ja-JP" sz="2600" i="1">
                <a:ea typeface="ＭＳ Ｐゴシック" pitchFamily="34" charset="-128"/>
              </a:rPr>
              <a:t>min</a:t>
            </a:r>
            <a:r>
              <a:rPr lang="en-US" altLang="ja-JP" sz="2600" i="1" baseline="-25000">
                <a:ea typeface="ＭＳ Ｐゴシック" pitchFamily="34" charset="-128"/>
              </a:rPr>
              <a:t>i</a:t>
            </a:r>
            <a:r>
              <a:rPr lang="en-US" altLang="ja-JP" sz="2600" baseline="-25000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 altLang="ja-JP" sz="2600" i="1" baseline="-25000">
                <a:ea typeface="ＭＳ Ｐゴシック" pitchFamily="34" charset="-128"/>
              </a:rPr>
              <a:t>s</a:t>
            </a:r>
            <a:r>
              <a:rPr lang="en-US" altLang="ja-JP" sz="2600">
                <a:ea typeface="ＭＳ Ｐゴシック" pitchFamily="34" charset="-128"/>
              </a:rPr>
              <a:t>{</a:t>
            </a:r>
            <a:r>
              <a:rPr lang="en-US" altLang="ja-JP" sz="2600" i="1">
                <a:ea typeface="ＭＳ Ｐゴシック" pitchFamily="34" charset="-128"/>
              </a:rPr>
              <a:t>sup</a:t>
            </a:r>
            <a:r>
              <a:rPr lang="en-US" altLang="ja-JP" sz="2600">
                <a:ea typeface="ＭＳ Ｐゴシック" pitchFamily="34" charset="-128"/>
              </a:rPr>
              <a:t>(</a:t>
            </a:r>
            <a:r>
              <a:rPr lang="en-US" altLang="ja-JP" sz="2600" i="1">
                <a:ea typeface="ＭＳ Ｐゴシック" pitchFamily="34" charset="-128"/>
              </a:rPr>
              <a:t>i</a:t>
            </a:r>
            <a:r>
              <a:rPr lang="en-US" altLang="ja-JP" sz="2600">
                <a:ea typeface="ＭＳ Ｐゴシック" pitchFamily="34" charset="-128"/>
              </a:rPr>
              <a:t>)} ≤ </a:t>
            </a:r>
            <a:r>
              <a:rPr lang="en-US" altLang="ja-JP" sz="2600" i="1">
                <a:ea typeface="ＭＳ Ｐゴシック" pitchFamily="34" charset="-128"/>
                <a:sym typeface="Symbol" pitchFamily="18" charset="2"/>
              </a:rPr>
              <a:t></a:t>
            </a:r>
            <a:r>
              <a:rPr lang="en-US" altLang="ja-JP" sz="2600">
                <a:ea typeface="ＭＳ Ｐゴシック" pitchFamily="34" charset="-128"/>
              </a:rPr>
              <a:t>, </a:t>
            </a:r>
            <a:endParaRPr lang="en-US" sz="2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E5CDA-D45A-42AC-BA1E-92CC77CB90FD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93037" cy="1143000"/>
          </a:xfrm>
        </p:spPr>
        <p:txBody>
          <a:bodyPr/>
          <a:lstStyle/>
          <a:p>
            <a:r>
              <a:rPr lang="en-US"/>
              <a:t>Minsup of a rule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28775"/>
            <a:ext cx="8421688" cy="4503738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Let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MIS(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>
                <a:cs typeface="Times New Roman" pitchFamily="18" charset="0"/>
              </a:rPr>
              <a:t> be the MIS value of item </a:t>
            </a:r>
            <a:r>
              <a:rPr lang="en-US" i="1">
                <a:cs typeface="Times New Roman" pitchFamily="18" charset="0"/>
              </a:rPr>
              <a:t>i</a:t>
            </a:r>
            <a:r>
              <a:rPr lang="en-US">
                <a:cs typeface="Times New Roman" pitchFamily="18" charset="0"/>
              </a:rPr>
              <a:t>. The </a:t>
            </a:r>
            <a:r>
              <a:rPr lang="en-US" i="1">
                <a:cs typeface="Times New Roman" pitchFamily="18" charset="0"/>
              </a:rPr>
              <a:t>minsup </a:t>
            </a:r>
            <a:r>
              <a:rPr lang="en-US">
                <a:cs typeface="Times New Roman" pitchFamily="18" charset="0"/>
              </a:rPr>
              <a:t>of a rule </a:t>
            </a:r>
            <a:r>
              <a:rPr lang="en-US" i="1">
                <a:cs typeface="Times New Roman" pitchFamily="18" charset="0"/>
              </a:rPr>
              <a:t>R</a:t>
            </a:r>
            <a:r>
              <a:rPr lang="en-US">
                <a:cs typeface="Times New Roman" pitchFamily="18" charset="0"/>
              </a:rPr>
              <a:t> is the lowest MIS value of the items in the rule. </a:t>
            </a:r>
          </a:p>
          <a:p>
            <a:r>
              <a:rPr lang="en-US">
                <a:cs typeface="Times New Roman" pitchFamily="18" charset="0"/>
              </a:rPr>
              <a:t>I.e., a rule </a:t>
            </a:r>
            <a:r>
              <a:rPr lang="en-US" i="1">
                <a:cs typeface="Times New Roman" pitchFamily="18" charset="0"/>
              </a:rPr>
              <a:t>R</a:t>
            </a:r>
            <a:r>
              <a:rPr lang="en-US">
                <a:cs typeface="Times New Roman" pitchFamily="18" charset="0"/>
              </a:rPr>
              <a:t>:   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baseline="-30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,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baseline="-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, …,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3000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30000">
                <a:solidFill>
                  <a:srgbClr val="FF0000"/>
                </a:solidFill>
                <a:cs typeface="Times New Roman" pitchFamily="18" charset="0"/>
              </a:rPr>
              <a:t>k+</a:t>
            </a:r>
            <a:r>
              <a:rPr lang="en-US" baseline="-30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, …, 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30000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>
                <a:cs typeface="Times New Roman" pitchFamily="18" charset="0"/>
              </a:rPr>
              <a:t> satisfies its minimum support if its actual support is </a:t>
            </a:r>
            <a:r>
              <a:rPr lang="en-US">
                <a:cs typeface="Times New Roman" pitchFamily="18" charset="0"/>
                <a:sym typeface="Symbol" pitchFamily="18" charset="2"/>
              </a:rPr>
              <a:t></a:t>
            </a:r>
            <a:endParaRPr lang="en-US"/>
          </a:p>
          <a:p>
            <a:pPr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		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min(MIS(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baseline="-30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), MIS(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baseline="-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), …, MIS(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i="1" baseline="-30000">
                <a:solidFill>
                  <a:srgbClr val="FF0000"/>
                </a:solidFill>
                <a:cs typeface="Times New Roman" pitchFamily="18" charset="0"/>
              </a:rPr>
              <a:t>r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)).</a:t>
            </a:r>
            <a:r>
              <a:rPr lang="en-US"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15CA4-FDC1-40D3-AF07-AA30393496D4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41325"/>
            <a:ext cx="7793037" cy="1143000"/>
          </a:xfrm>
        </p:spPr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001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Consider the following items: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cs typeface="Times New Roman" pitchFamily="18" charset="0"/>
              </a:rPr>
              <a:t>		</a:t>
            </a:r>
            <a:r>
              <a:rPr lang="en-US" sz="2600" i="1">
                <a:solidFill>
                  <a:srgbClr val="FF0000"/>
                </a:solidFill>
                <a:cs typeface="Times New Roman" pitchFamily="18" charset="0"/>
              </a:rPr>
              <a:t>bread</a:t>
            </a:r>
            <a:r>
              <a:rPr lang="en-US" sz="2600">
                <a:solidFill>
                  <a:srgbClr val="FF0000"/>
                </a:solidFill>
                <a:cs typeface="Times New Roman" pitchFamily="18" charset="0"/>
              </a:rPr>
              <a:t>, </a:t>
            </a:r>
            <a:r>
              <a:rPr lang="en-US" sz="2600" i="1">
                <a:solidFill>
                  <a:srgbClr val="FF0000"/>
                </a:solidFill>
                <a:cs typeface="Times New Roman" pitchFamily="18" charset="0"/>
              </a:rPr>
              <a:t>shoes</a:t>
            </a:r>
            <a:r>
              <a:rPr lang="en-US" sz="2600">
                <a:solidFill>
                  <a:srgbClr val="FF0000"/>
                </a:solidFill>
                <a:cs typeface="Times New Roman" pitchFamily="18" charset="0"/>
              </a:rPr>
              <a:t>, </a:t>
            </a:r>
            <a:r>
              <a:rPr lang="en-US" sz="2600" i="1">
                <a:solidFill>
                  <a:srgbClr val="FF0000"/>
                </a:solidFill>
                <a:cs typeface="Times New Roman" pitchFamily="18" charset="0"/>
              </a:rPr>
              <a:t>clothes</a:t>
            </a:r>
            <a:r>
              <a:rPr lang="en-US" sz="2600">
                <a:cs typeface="Times New Roman" pitchFamily="18" charset="0"/>
              </a:rPr>
              <a:t> 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cs typeface="Times New Roman" pitchFamily="18" charset="0"/>
              </a:rPr>
              <a:t>	The user-specified MIS values are as follows: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cs typeface="Times New Roman" pitchFamily="18" charset="0"/>
              </a:rPr>
              <a:t>		MIS(</a:t>
            </a:r>
            <a:r>
              <a:rPr lang="en-US" sz="2600" i="1">
                <a:cs typeface="Times New Roman" pitchFamily="18" charset="0"/>
              </a:rPr>
              <a:t>bread</a:t>
            </a:r>
            <a:r>
              <a:rPr lang="en-US" sz="2600">
                <a:cs typeface="Times New Roman" pitchFamily="18" charset="0"/>
              </a:rPr>
              <a:t>) = 2% 	MIS(</a:t>
            </a:r>
            <a:r>
              <a:rPr lang="en-US" sz="2600" i="1">
                <a:cs typeface="Times New Roman" pitchFamily="18" charset="0"/>
              </a:rPr>
              <a:t>shoes</a:t>
            </a:r>
            <a:r>
              <a:rPr lang="en-US" sz="2600">
                <a:cs typeface="Times New Roman" pitchFamily="18" charset="0"/>
              </a:rPr>
              <a:t>) = 0.1%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cs typeface="Times New Roman" pitchFamily="18" charset="0"/>
              </a:rPr>
              <a:t>		MIS(</a:t>
            </a:r>
            <a:r>
              <a:rPr lang="en-US" sz="2600" i="1">
                <a:cs typeface="Times New Roman" pitchFamily="18" charset="0"/>
              </a:rPr>
              <a:t>clothes</a:t>
            </a:r>
            <a:r>
              <a:rPr lang="en-US" sz="2600">
                <a:cs typeface="Times New Roman" pitchFamily="18" charset="0"/>
              </a:rPr>
              <a:t>) = 0.2%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cs typeface="Times New Roman" pitchFamily="18" charset="0"/>
              </a:rPr>
              <a:t>	The following rule </a:t>
            </a:r>
            <a:r>
              <a:rPr lang="en-US" sz="2600">
                <a:solidFill>
                  <a:srgbClr val="FF0000"/>
                </a:solidFill>
                <a:cs typeface="Times New Roman" pitchFamily="18" charset="0"/>
              </a:rPr>
              <a:t>doesn’t satisfy its minsup</a:t>
            </a:r>
            <a:r>
              <a:rPr lang="en-US" sz="2600">
                <a:cs typeface="Times New Roman" pitchFamily="18" charset="0"/>
              </a:rPr>
              <a:t>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cs typeface="Times New Roman" pitchFamily="18" charset="0"/>
              </a:rPr>
              <a:t>		</a:t>
            </a:r>
            <a:r>
              <a:rPr lang="en-US" sz="2600" i="1">
                <a:cs typeface="Times New Roman" pitchFamily="18" charset="0"/>
              </a:rPr>
              <a:t>clothes</a:t>
            </a:r>
            <a:r>
              <a:rPr lang="en-US" sz="2600">
                <a:cs typeface="Times New Roman" pitchFamily="18" charset="0"/>
              </a:rPr>
              <a:t> </a:t>
            </a:r>
            <a:r>
              <a:rPr lang="en-US" sz="2600"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600">
                <a:cs typeface="Times New Roman" pitchFamily="18" charset="0"/>
              </a:rPr>
              <a:t> </a:t>
            </a:r>
            <a:r>
              <a:rPr lang="en-US" sz="2600" i="1">
                <a:cs typeface="Times New Roman" pitchFamily="18" charset="0"/>
              </a:rPr>
              <a:t>bread</a:t>
            </a:r>
            <a:r>
              <a:rPr lang="en-US" sz="2600">
                <a:cs typeface="Times New Roman" pitchFamily="18" charset="0"/>
              </a:rPr>
              <a:t> [sup=0.15%,conf =70%]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cs typeface="Times New Roman" pitchFamily="18" charset="0"/>
              </a:rPr>
              <a:t>	The following rule </a:t>
            </a:r>
            <a:r>
              <a:rPr lang="en-US" sz="2600">
                <a:solidFill>
                  <a:srgbClr val="FF0000"/>
                </a:solidFill>
                <a:cs typeface="Times New Roman" pitchFamily="18" charset="0"/>
              </a:rPr>
              <a:t>satisfies its minsup</a:t>
            </a:r>
            <a:r>
              <a:rPr lang="en-US" sz="2600">
                <a:cs typeface="Times New Roman" pitchFamily="18" charset="0"/>
              </a:rPr>
              <a:t>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cs typeface="Times New Roman" pitchFamily="18" charset="0"/>
              </a:rPr>
              <a:t>		</a:t>
            </a:r>
            <a:r>
              <a:rPr lang="en-US" sz="2600" i="1">
                <a:cs typeface="Times New Roman" pitchFamily="18" charset="0"/>
              </a:rPr>
              <a:t>clothes</a:t>
            </a:r>
            <a:r>
              <a:rPr lang="en-US" sz="2600">
                <a:cs typeface="Times New Roman" pitchFamily="18" charset="0"/>
              </a:rPr>
              <a:t> </a:t>
            </a:r>
            <a:r>
              <a:rPr lang="en-US" sz="2600"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600">
                <a:cs typeface="Times New Roman" pitchFamily="18" charset="0"/>
              </a:rPr>
              <a:t> </a:t>
            </a:r>
            <a:r>
              <a:rPr lang="en-US" sz="2600" i="1">
                <a:cs typeface="Times New Roman" pitchFamily="18" charset="0"/>
              </a:rPr>
              <a:t>shoes</a:t>
            </a:r>
            <a:r>
              <a:rPr lang="en-US" sz="2600">
                <a:cs typeface="Times New Roman" pitchFamily="18" charset="0"/>
              </a:rPr>
              <a:t> [sup=0.15%,conf =70%]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60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4BADB9-E0DE-428D-A185-E44C6B24036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441325"/>
            <a:ext cx="8128000" cy="1143000"/>
          </a:xfrm>
        </p:spPr>
        <p:txBody>
          <a:bodyPr/>
          <a:lstStyle/>
          <a:p>
            <a:r>
              <a:rPr lang="en-US"/>
              <a:t>Downward closure property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57338"/>
            <a:ext cx="7772400" cy="4767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 the new model, </a:t>
            </a:r>
            <a:r>
              <a:rPr lang="en-US">
                <a:solidFill>
                  <a:srgbClr val="FF0000"/>
                </a:solidFill>
              </a:rPr>
              <a:t>the property no longer holds </a:t>
            </a:r>
            <a:r>
              <a:rPr lang="en-US">
                <a:solidFill>
                  <a:srgbClr val="3333CC"/>
                </a:solidFill>
              </a:rPr>
              <a:t>(?)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>
                <a:cs typeface="Times New Roman" pitchFamily="18" charset="0"/>
              </a:rPr>
              <a:t>E.g., </a:t>
            </a:r>
            <a:r>
              <a:rPr lang="en-US" sz="2600">
                <a:cs typeface="Times New Roman" pitchFamily="18" charset="0"/>
              </a:rPr>
              <a:t>Consider four items 1, 2, 3 and 4 in a database. Their minimum item supports are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cs typeface="Times New Roman" pitchFamily="18" charset="0"/>
              </a:rPr>
              <a:t>		MIS(1) = 10% 	MIS(2) = 20%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cs typeface="Times New Roman" pitchFamily="18" charset="0"/>
              </a:rPr>
              <a:t>		MIS(3) = 5% 	MIS(4) = 6%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/>
              <a:t>	{1, 2} with support 9% is infrequent, but {1, 2, 3} and {1, 2, 4} could be frequent.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34C6F3-D973-4C4A-8A37-2ADFC6107F09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deal with the problem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76363"/>
            <a:ext cx="8229600" cy="4789487"/>
          </a:xfrm>
        </p:spPr>
        <p:txBody>
          <a:bodyPr/>
          <a:lstStyle/>
          <a:p>
            <a:r>
              <a:rPr lang="en-GB" altLang="ja-JP">
                <a:solidFill>
                  <a:srgbClr val="FF0000"/>
                </a:solidFill>
                <a:ea typeface="ＭＳ Ｐゴシック" pitchFamily="34" charset="-128"/>
              </a:rPr>
              <a:t>We sort all items in </a:t>
            </a:r>
            <a:r>
              <a:rPr lang="en-GB" altLang="ja-JP" i="1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GB" altLang="ja-JP">
                <a:solidFill>
                  <a:srgbClr val="FF0000"/>
                </a:solidFill>
                <a:ea typeface="ＭＳ Ｐゴシック" pitchFamily="34" charset="-128"/>
              </a:rPr>
              <a:t> according to their MIS values (make it a total order). </a:t>
            </a:r>
          </a:p>
          <a:p>
            <a:r>
              <a:rPr lang="en-GB" altLang="ja-JP">
                <a:solidFill>
                  <a:srgbClr val="3333CC"/>
                </a:solidFill>
                <a:ea typeface="ＭＳ Ｐゴシック" pitchFamily="34" charset="-128"/>
              </a:rPr>
              <a:t>The order is used throughout the algorithm in each itemset.</a:t>
            </a:r>
            <a:r>
              <a:rPr lang="en-GB" altLang="ja-JP">
                <a:ea typeface="ＭＳ Ｐゴシック" pitchFamily="34" charset="-128"/>
              </a:rPr>
              <a:t> </a:t>
            </a:r>
          </a:p>
          <a:p>
            <a:r>
              <a:rPr lang="en-US" altLang="ja-JP">
                <a:ea typeface="ＭＳ Ｐゴシック" pitchFamily="34" charset="-128"/>
              </a:rPr>
              <a:t>Each itemset </a:t>
            </a:r>
            <a:r>
              <a:rPr lang="en-US" altLang="ja-JP" i="1">
                <a:ea typeface="ＭＳ Ｐゴシック" pitchFamily="34" charset="-128"/>
              </a:rPr>
              <a:t>w</a:t>
            </a:r>
            <a:r>
              <a:rPr lang="en-US" altLang="ja-JP">
                <a:ea typeface="ＭＳ Ｐゴシック" pitchFamily="34" charset="-128"/>
              </a:rPr>
              <a:t> is of the following form: </a:t>
            </a:r>
          </a:p>
          <a:p>
            <a:pPr lvl="1">
              <a:buFont typeface="Wingdings" pitchFamily="2" charset="2"/>
              <a:buNone/>
            </a:pPr>
            <a:r>
              <a:rPr lang="en-US" altLang="ja-JP">
                <a:ea typeface="ＭＳ Ｐゴシック" pitchFamily="34" charset="-128"/>
              </a:rPr>
              <a:t>{</a:t>
            </a:r>
            <a:r>
              <a:rPr lang="en-US" altLang="ja-JP" i="1">
                <a:ea typeface="ＭＳ Ｐゴシック" pitchFamily="34" charset="-128"/>
              </a:rPr>
              <a:t>w</a:t>
            </a:r>
            <a:r>
              <a:rPr lang="en-US" altLang="ja-JP">
                <a:ea typeface="ＭＳ Ｐゴシック" pitchFamily="34" charset="-128"/>
              </a:rPr>
              <a:t>[1], </a:t>
            </a:r>
            <a:r>
              <a:rPr lang="en-US" altLang="ja-JP" i="1">
                <a:ea typeface="ＭＳ Ｐゴシック" pitchFamily="34" charset="-128"/>
              </a:rPr>
              <a:t>w</a:t>
            </a:r>
            <a:r>
              <a:rPr lang="en-US" altLang="ja-JP">
                <a:ea typeface="ＭＳ Ｐゴシック" pitchFamily="34" charset="-128"/>
              </a:rPr>
              <a:t>[2], …, </a:t>
            </a:r>
            <a:r>
              <a:rPr lang="en-US" altLang="ja-JP" i="1">
                <a:ea typeface="ＭＳ Ｐゴシック" pitchFamily="34" charset="-128"/>
              </a:rPr>
              <a:t>w</a:t>
            </a:r>
            <a:r>
              <a:rPr lang="en-US" altLang="ja-JP">
                <a:ea typeface="ＭＳ Ｐゴシック" pitchFamily="34" charset="-128"/>
              </a:rPr>
              <a:t>[</a:t>
            </a:r>
            <a:r>
              <a:rPr lang="en-US" altLang="ja-JP" i="1">
                <a:ea typeface="ＭＳ Ｐゴシック" pitchFamily="34" charset="-128"/>
              </a:rPr>
              <a:t>k</a:t>
            </a:r>
            <a:r>
              <a:rPr lang="en-US" altLang="ja-JP">
                <a:ea typeface="ＭＳ Ｐゴシック" pitchFamily="34" charset="-128"/>
              </a:rPr>
              <a:t>]}, consisting of items, </a:t>
            </a:r>
          </a:p>
          <a:p>
            <a:pPr lvl="1">
              <a:buFont typeface="Wingdings" pitchFamily="2" charset="2"/>
              <a:buNone/>
            </a:pPr>
            <a:r>
              <a:rPr lang="en-US" altLang="ja-JP">
                <a:ea typeface="ＭＳ Ｐゴシック" pitchFamily="34" charset="-128"/>
              </a:rPr>
              <a:t>	</a:t>
            </a:r>
            <a:r>
              <a:rPr lang="en-US" altLang="ja-JP" i="1">
                <a:ea typeface="ＭＳ Ｐゴシック" pitchFamily="34" charset="-128"/>
              </a:rPr>
              <a:t>w</a:t>
            </a:r>
            <a:r>
              <a:rPr lang="en-US" altLang="ja-JP">
                <a:ea typeface="ＭＳ Ｐゴシック" pitchFamily="34" charset="-128"/>
              </a:rPr>
              <a:t>[1], </a:t>
            </a:r>
            <a:r>
              <a:rPr lang="en-US" altLang="ja-JP" i="1">
                <a:ea typeface="ＭＳ Ｐゴシック" pitchFamily="34" charset="-128"/>
              </a:rPr>
              <a:t>w</a:t>
            </a:r>
            <a:r>
              <a:rPr lang="en-US" altLang="ja-JP">
                <a:ea typeface="ＭＳ Ｐゴシック" pitchFamily="34" charset="-128"/>
              </a:rPr>
              <a:t>[2], …, </a:t>
            </a:r>
            <a:r>
              <a:rPr lang="en-US" altLang="ja-JP" i="1">
                <a:ea typeface="ＭＳ Ｐゴシック" pitchFamily="34" charset="-128"/>
              </a:rPr>
              <a:t>w</a:t>
            </a:r>
            <a:r>
              <a:rPr lang="en-US" altLang="ja-JP">
                <a:ea typeface="ＭＳ Ｐゴシック" pitchFamily="34" charset="-128"/>
              </a:rPr>
              <a:t>[</a:t>
            </a:r>
            <a:r>
              <a:rPr lang="en-US" altLang="ja-JP" i="1">
                <a:ea typeface="ＭＳ Ｐゴシック" pitchFamily="34" charset="-128"/>
              </a:rPr>
              <a:t>k</a:t>
            </a:r>
            <a:r>
              <a:rPr lang="en-US" altLang="ja-JP">
                <a:ea typeface="ＭＳ Ｐゴシック" pitchFamily="34" charset="-128"/>
              </a:rPr>
              <a:t>], </a:t>
            </a:r>
          </a:p>
          <a:p>
            <a:pPr lvl="1">
              <a:buFont typeface="Wingdings" pitchFamily="2" charset="2"/>
              <a:buNone/>
            </a:pPr>
            <a:r>
              <a:rPr lang="en-US" altLang="ja-JP">
                <a:ea typeface="ＭＳ Ｐゴシック" pitchFamily="34" charset="-128"/>
              </a:rPr>
              <a:t>where MIS(</a:t>
            </a:r>
            <a:r>
              <a:rPr lang="en-US" altLang="ja-JP" i="1">
                <a:ea typeface="ＭＳ Ｐゴシック" pitchFamily="34" charset="-128"/>
              </a:rPr>
              <a:t>w</a:t>
            </a:r>
            <a:r>
              <a:rPr lang="en-US" altLang="ja-JP">
                <a:ea typeface="ＭＳ Ｐゴシック" pitchFamily="34" charset="-128"/>
              </a:rPr>
              <a:t>[1]) 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</a:t>
            </a:r>
            <a:r>
              <a:rPr lang="en-US" altLang="ja-JP">
                <a:ea typeface="ＭＳ Ｐゴシック" pitchFamily="34" charset="-128"/>
              </a:rPr>
              <a:t> MIS(</a:t>
            </a:r>
            <a:r>
              <a:rPr lang="en-US" altLang="ja-JP" i="1">
                <a:ea typeface="ＭＳ Ｐゴシック" pitchFamily="34" charset="-128"/>
              </a:rPr>
              <a:t>w</a:t>
            </a:r>
            <a:r>
              <a:rPr lang="en-US" altLang="ja-JP">
                <a:ea typeface="ＭＳ Ｐゴシック" pitchFamily="34" charset="-128"/>
              </a:rPr>
              <a:t>[2]) 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</a:t>
            </a:r>
            <a:r>
              <a:rPr lang="en-US" altLang="ja-JP">
                <a:ea typeface="ＭＳ Ｐゴシック" pitchFamily="34" charset="-128"/>
              </a:rPr>
              <a:t> … 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</a:t>
            </a:r>
            <a:r>
              <a:rPr lang="en-US" altLang="ja-JP">
                <a:ea typeface="ＭＳ Ｐゴシック" pitchFamily="34" charset="-128"/>
              </a:rPr>
              <a:t> MIS(</a:t>
            </a:r>
            <a:r>
              <a:rPr lang="en-US" altLang="ja-JP" i="1">
                <a:ea typeface="ＭＳ Ｐゴシック" pitchFamily="34" charset="-128"/>
              </a:rPr>
              <a:t>w</a:t>
            </a:r>
            <a:r>
              <a:rPr lang="en-US" altLang="ja-JP">
                <a:ea typeface="ＭＳ Ｐゴシック" pitchFamily="34" charset="-128"/>
              </a:rPr>
              <a:t>[</a:t>
            </a:r>
            <a:r>
              <a:rPr lang="en-US" altLang="ja-JP" i="1">
                <a:ea typeface="ＭＳ Ｐゴシック" pitchFamily="34" charset="-128"/>
              </a:rPr>
              <a:t>k</a:t>
            </a:r>
            <a:r>
              <a:rPr lang="en-US" altLang="ja-JP">
                <a:ea typeface="ＭＳ Ｐゴシック" pitchFamily="34" charset="-128"/>
              </a:rPr>
              <a:t>]). </a:t>
            </a:r>
            <a:endParaRPr lang="en-GB" altLang="ja-JP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0663D5-16A3-4C1A-BA6B-0CF5A8F16A8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model: data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557338"/>
            <a:ext cx="8269288" cy="4500562"/>
          </a:xfrm>
        </p:spPr>
        <p:txBody>
          <a:bodyPr/>
          <a:lstStyle/>
          <a:p>
            <a:r>
              <a:rPr lang="en-US" i="1">
                <a:solidFill>
                  <a:srgbClr val="FF0000"/>
                </a:solidFill>
              </a:rPr>
              <a:t>I</a:t>
            </a:r>
            <a:r>
              <a:rPr lang="en-US">
                <a:solidFill>
                  <a:srgbClr val="FF0000"/>
                </a:solidFill>
              </a:rPr>
              <a:t> = {</a:t>
            </a:r>
            <a:r>
              <a:rPr lang="en-US" i="1">
                <a:solidFill>
                  <a:srgbClr val="FF0000"/>
                </a:solidFill>
              </a:rPr>
              <a:t>i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 </a:t>
            </a:r>
            <a:r>
              <a:rPr lang="en-US" i="1">
                <a:solidFill>
                  <a:srgbClr val="FF0000"/>
                </a:solidFill>
              </a:rPr>
              <a:t>i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, …, </a:t>
            </a:r>
            <a:r>
              <a:rPr lang="en-US" i="1">
                <a:solidFill>
                  <a:srgbClr val="FF0000"/>
                </a:solidFill>
              </a:rPr>
              <a:t>i</a:t>
            </a:r>
            <a:r>
              <a:rPr lang="en-US" i="1" baseline="-25000">
                <a:solidFill>
                  <a:srgbClr val="FF0000"/>
                </a:solidFill>
              </a:rPr>
              <a:t>m</a:t>
            </a:r>
            <a:r>
              <a:rPr lang="en-US">
                <a:solidFill>
                  <a:srgbClr val="FF0000"/>
                </a:solidFill>
              </a:rPr>
              <a:t>}</a:t>
            </a:r>
            <a:r>
              <a:rPr lang="en-US"/>
              <a:t>: a set of </a:t>
            </a:r>
            <a:r>
              <a:rPr lang="en-US" i="1"/>
              <a:t>items</a:t>
            </a:r>
            <a:r>
              <a:rPr lang="en-US"/>
              <a:t>.</a:t>
            </a:r>
          </a:p>
          <a:p>
            <a:r>
              <a:rPr lang="en-US">
                <a:solidFill>
                  <a:srgbClr val="FF0000"/>
                </a:solidFill>
              </a:rPr>
              <a:t>Transaction</a:t>
            </a:r>
            <a:r>
              <a:rPr lang="en-US"/>
              <a:t> </a:t>
            </a:r>
            <a:r>
              <a:rPr lang="en-US" i="1">
                <a:solidFill>
                  <a:srgbClr val="FF0000"/>
                </a:solidFill>
              </a:rPr>
              <a:t>t</a:t>
            </a:r>
            <a:r>
              <a:rPr lang="en-US"/>
              <a:t> : </a:t>
            </a:r>
          </a:p>
          <a:p>
            <a:pPr marL="742950" lvl="1" indent="-285750"/>
            <a:r>
              <a:rPr lang="en-US" sz="3000" i="1"/>
              <a:t>t</a:t>
            </a:r>
            <a:r>
              <a:rPr lang="en-US" sz="3000"/>
              <a:t> a set of items, and </a:t>
            </a:r>
            <a:r>
              <a:rPr lang="en-US" sz="3000" i="1"/>
              <a:t>t</a:t>
            </a:r>
            <a:r>
              <a:rPr lang="en-US" sz="3000"/>
              <a:t> </a:t>
            </a:r>
            <a:r>
              <a:rPr lang="en-US" sz="3000">
                <a:sym typeface="Symbol" pitchFamily="18" charset="2"/>
              </a:rPr>
              <a:t></a:t>
            </a:r>
            <a:r>
              <a:rPr lang="en-US" sz="3000"/>
              <a:t> </a:t>
            </a:r>
            <a:r>
              <a:rPr lang="en-US" sz="3000" i="1"/>
              <a:t>I</a:t>
            </a:r>
            <a:r>
              <a:rPr lang="en-US" sz="3000"/>
              <a:t>.</a:t>
            </a:r>
          </a:p>
          <a:p>
            <a:r>
              <a:rPr lang="en-US">
                <a:solidFill>
                  <a:srgbClr val="FF0000"/>
                </a:solidFill>
              </a:rPr>
              <a:t>Transaction Database </a:t>
            </a:r>
            <a:r>
              <a:rPr lang="en-US" i="1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:</a:t>
            </a:r>
            <a:r>
              <a:rPr lang="en-US"/>
              <a:t> a set of transactions </a:t>
            </a:r>
            <a:r>
              <a:rPr lang="en-US" i="1"/>
              <a:t>T</a:t>
            </a:r>
            <a:r>
              <a:rPr lang="en-US"/>
              <a:t> = {t</a:t>
            </a:r>
            <a:r>
              <a:rPr lang="en-US" baseline="-25000"/>
              <a:t>1</a:t>
            </a:r>
            <a:r>
              <a:rPr lang="en-US"/>
              <a:t>, t</a:t>
            </a:r>
            <a:r>
              <a:rPr lang="en-US" baseline="-25000"/>
              <a:t>2</a:t>
            </a:r>
            <a:r>
              <a:rPr lang="en-US"/>
              <a:t>, …, t</a:t>
            </a:r>
            <a:r>
              <a:rPr lang="en-US" baseline="-25000"/>
              <a:t>n</a:t>
            </a:r>
            <a:r>
              <a:rPr lang="en-US"/>
              <a:t>}.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16FA46-3BE6-4BE5-87F3-0066525E4CB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52400"/>
            <a:ext cx="8229600" cy="1139825"/>
          </a:xfrm>
        </p:spPr>
        <p:txBody>
          <a:bodyPr/>
          <a:lstStyle/>
          <a:p>
            <a:r>
              <a:rPr lang="en-GB"/>
              <a:t>The MSapriori algorithm</a:t>
            </a:r>
            <a:endParaRPr lang="en-US"/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44563"/>
            <a:ext cx="8470900" cy="52212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b="1">
                <a:ea typeface="ＭＳ Ｐゴシック" pitchFamily="34" charset="-128"/>
              </a:rPr>
              <a:t>Algorithm MSapriori(</a:t>
            </a:r>
            <a:r>
              <a:rPr lang="en-US" altLang="ja-JP" sz="1700" b="1" i="1">
                <a:ea typeface="ＭＳ Ｐゴシック" pitchFamily="34" charset="-128"/>
              </a:rPr>
              <a:t>T, MS, </a:t>
            </a:r>
            <a:r>
              <a:rPr lang="en-US" altLang="ja-JP" sz="1700" b="1" i="1">
                <a:ea typeface="ＭＳ Ｐゴシック" pitchFamily="34" charset="-128"/>
                <a:sym typeface="Symbol" pitchFamily="18" charset="2"/>
              </a:rPr>
              <a:t></a:t>
            </a:r>
            <a:r>
              <a:rPr lang="en-US" altLang="ja-JP" sz="1700" b="1">
                <a:ea typeface="ＭＳ Ｐゴシック" pitchFamily="34" charset="-128"/>
              </a:rPr>
              <a:t>)</a:t>
            </a:r>
            <a:r>
              <a:rPr lang="en-US" altLang="ja-JP" sz="1700">
                <a:ea typeface="ＭＳ Ｐゴシック" pitchFamily="34" charset="-128"/>
              </a:rPr>
              <a:t>	// </a:t>
            </a:r>
            <a:r>
              <a:rPr lang="en-US" altLang="ja-JP" sz="1700" i="1">
                <a:ea typeface="ＭＳ Ｐゴシック" pitchFamily="34" charset="-128"/>
                <a:sym typeface="Symbol" pitchFamily="18" charset="2"/>
              </a:rPr>
              <a:t> </a:t>
            </a:r>
            <a:r>
              <a:rPr lang="en-US" altLang="ja-JP" sz="1700">
                <a:ea typeface="ＭＳ Ｐゴシック" pitchFamily="34" charset="-128"/>
                <a:sym typeface="Symbol" pitchFamily="18" charset="2"/>
              </a:rPr>
              <a:t>is for support difference constraint</a:t>
            </a:r>
            <a:endParaRPr lang="en-US" altLang="ja-JP" sz="170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i="1">
                <a:ea typeface="ＭＳ Ｐゴシック" pitchFamily="34" charset="-128"/>
              </a:rPr>
              <a:t>	M</a:t>
            </a:r>
            <a:r>
              <a:rPr lang="en-US" altLang="ja-JP" sz="1700" b="1">
                <a:ea typeface="ＭＳ Ｐゴシック" pitchFamily="34" charset="-128"/>
              </a:rPr>
              <a:t> </a:t>
            </a:r>
            <a:r>
              <a:rPr lang="en-US" altLang="ja-JP" sz="170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1700" b="1">
                <a:ea typeface="ＭＳ Ｐゴシック" pitchFamily="34" charset="-128"/>
              </a:rPr>
              <a:t> </a:t>
            </a:r>
            <a:r>
              <a:rPr lang="en-US" altLang="ja-JP" sz="1700">
                <a:ea typeface="ＭＳ Ｐゴシック" pitchFamily="34" charset="-128"/>
              </a:rPr>
              <a:t>sort(</a:t>
            </a:r>
            <a:r>
              <a:rPr lang="en-US" altLang="ja-JP" sz="1700" i="1">
                <a:ea typeface="ＭＳ Ｐゴシック" pitchFamily="34" charset="-128"/>
              </a:rPr>
              <a:t>I, MS</a:t>
            </a:r>
            <a:r>
              <a:rPr lang="en-US" altLang="ja-JP" sz="1700">
                <a:ea typeface="ＭＳ Ｐゴシック" pitchFamily="34" charset="-128"/>
              </a:rPr>
              <a:t>);</a:t>
            </a:r>
            <a:r>
              <a:rPr lang="en-US" altLang="ja-JP" sz="1700" b="1">
                <a:ea typeface="ＭＳ Ｐゴシック" pitchFamily="34" charset="-128"/>
              </a:rPr>
              <a:t>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>
                <a:ea typeface="ＭＳ Ｐゴシック" pitchFamily="34" charset="-128"/>
              </a:rPr>
              <a:t>	</a:t>
            </a:r>
            <a:r>
              <a:rPr lang="en-US" altLang="ja-JP" sz="1700" i="1">
                <a:ea typeface="ＭＳ Ｐゴシック" pitchFamily="34" charset="-128"/>
              </a:rPr>
              <a:t>L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1700">
                <a:ea typeface="ＭＳ Ｐゴシック" pitchFamily="34" charset="-128"/>
              </a:rPr>
              <a:t> init-pass(</a:t>
            </a:r>
            <a:r>
              <a:rPr lang="en-US" altLang="ja-JP" sz="1700" i="1">
                <a:ea typeface="ＭＳ Ｐゴシック" pitchFamily="34" charset="-128"/>
              </a:rPr>
              <a:t>M</a:t>
            </a:r>
            <a:r>
              <a:rPr lang="en-US" altLang="ja-JP" sz="1700">
                <a:ea typeface="ＭＳ Ｐゴシック" pitchFamily="34" charset="-128"/>
              </a:rPr>
              <a:t>,</a:t>
            </a:r>
            <a:r>
              <a:rPr lang="en-US" altLang="ja-JP" sz="1700" i="1">
                <a:ea typeface="ＭＳ Ｐゴシック" pitchFamily="34" charset="-128"/>
              </a:rPr>
              <a:t> T</a:t>
            </a:r>
            <a:r>
              <a:rPr lang="en-US" altLang="ja-JP" sz="1700">
                <a:ea typeface="ＭＳ Ｐゴシック" pitchFamily="34" charset="-128"/>
              </a:rPr>
              <a:t>); 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i="1">
                <a:ea typeface="ＭＳ Ｐゴシック" pitchFamily="34" charset="-128"/>
              </a:rPr>
              <a:t>	F</a:t>
            </a:r>
            <a:r>
              <a:rPr lang="en-US" altLang="ja-JP" sz="1700" baseline="-25000">
                <a:ea typeface="ＭＳ Ｐゴシック" pitchFamily="34" charset="-128"/>
              </a:rPr>
              <a:t>1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1700">
                <a:ea typeface="ＭＳ Ｐゴシック" pitchFamily="34" charset="-128"/>
              </a:rPr>
              <a:t> {{</a:t>
            </a:r>
            <a:r>
              <a:rPr lang="en-US" altLang="ja-JP" sz="1700" i="1">
                <a:ea typeface="ＭＳ Ｐゴシック" pitchFamily="34" charset="-128"/>
              </a:rPr>
              <a:t>i</a:t>
            </a:r>
            <a:r>
              <a:rPr lang="en-US" altLang="ja-JP" sz="1700">
                <a:ea typeface="ＭＳ Ｐゴシック" pitchFamily="34" charset="-128"/>
              </a:rPr>
              <a:t>} | </a:t>
            </a:r>
            <a:r>
              <a:rPr lang="en-US" altLang="ja-JP" sz="1700" i="1">
                <a:ea typeface="ＭＳ Ｐゴシック" pitchFamily="34" charset="-128"/>
              </a:rPr>
              <a:t>i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 i="1">
                <a:ea typeface="ＭＳ Ｐゴシック" pitchFamily="34" charset="-128"/>
              </a:rPr>
              <a:t>L</a:t>
            </a:r>
            <a:r>
              <a:rPr lang="en-US" altLang="ja-JP" sz="1700">
                <a:ea typeface="ＭＳ Ｐゴシック" pitchFamily="34" charset="-128"/>
              </a:rPr>
              <a:t>, </a:t>
            </a:r>
            <a:r>
              <a:rPr lang="en-US" altLang="ja-JP" sz="1700" i="1">
                <a:ea typeface="ＭＳ Ｐゴシック" pitchFamily="34" charset="-128"/>
              </a:rPr>
              <a:t>i</a:t>
            </a:r>
            <a:r>
              <a:rPr lang="en-US" altLang="ja-JP" sz="1700">
                <a:ea typeface="ＭＳ Ｐゴシック" pitchFamily="34" charset="-128"/>
              </a:rPr>
              <a:t>.</a:t>
            </a:r>
            <a:r>
              <a:rPr lang="en-US" altLang="ja-JP" sz="1700" i="1">
                <a:ea typeface="ＭＳ Ｐゴシック" pitchFamily="34" charset="-128"/>
              </a:rPr>
              <a:t>count/n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>
                <a:ea typeface="ＭＳ Ｐゴシック" pitchFamily="34" charset="-128"/>
                <a:sym typeface="Symbol" pitchFamily="18" charset="2"/>
              </a:rPr>
              <a:t></a:t>
            </a:r>
            <a:r>
              <a:rPr lang="en-US" altLang="ja-JP" sz="1700">
                <a:ea typeface="ＭＳ Ｐゴシック" pitchFamily="34" charset="-128"/>
              </a:rPr>
              <a:t> MIS(</a:t>
            </a:r>
            <a:r>
              <a:rPr lang="en-US" altLang="ja-JP" sz="1700" i="1">
                <a:ea typeface="ＭＳ Ｐゴシック" pitchFamily="34" charset="-128"/>
              </a:rPr>
              <a:t>i</a:t>
            </a:r>
            <a:r>
              <a:rPr lang="en-US" altLang="ja-JP" sz="1700">
                <a:ea typeface="ＭＳ Ｐゴシック" pitchFamily="34" charset="-128"/>
              </a:rPr>
              <a:t>)};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b="1">
                <a:ea typeface="ＭＳ Ｐゴシック" pitchFamily="34" charset="-128"/>
              </a:rPr>
              <a:t>	for</a:t>
            </a:r>
            <a:r>
              <a:rPr lang="en-US" altLang="ja-JP" sz="1700">
                <a:ea typeface="ＭＳ Ｐゴシック" pitchFamily="34" charset="-128"/>
              </a:rPr>
              <a:t> (</a:t>
            </a:r>
            <a:r>
              <a:rPr lang="en-US" altLang="ja-JP" sz="1700" i="1">
                <a:ea typeface="ＭＳ Ｐゴシック" pitchFamily="34" charset="-128"/>
              </a:rPr>
              <a:t>k</a:t>
            </a:r>
            <a:r>
              <a:rPr lang="en-US" altLang="ja-JP" sz="1700">
                <a:ea typeface="ＭＳ Ｐゴシック" pitchFamily="34" charset="-128"/>
              </a:rPr>
              <a:t> = 2; </a:t>
            </a:r>
            <a:r>
              <a:rPr lang="en-US" altLang="ja-JP" sz="1700" i="1">
                <a:ea typeface="ＭＳ Ｐゴシック" pitchFamily="34" charset="-128"/>
              </a:rPr>
              <a:t>F</a:t>
            </a:r>
            <a:r>
              <a:rPr lang="en-US" altLang="ja-JP" sz="1700" i="1" baseline="-25000">
                <a:ea typeface="ＭＳ Ｐゴシック" pitchFamily="34" charset="-128"/>
              </a:rPr>
              <a:t>k</a:t>
            </a:r>
            <a:r>
              <a:rPr lang="en-US" altLang="ja-JP" sz="1700" baseline="-25000">
                <a:ea typeface="ＭＳ Ｐゴシック" pitchFamily="34" charset="-128"/>
              </a:rPr>
              <a:t>-1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>
                <a:ea typeface="ＭＳ Ｐゴシック" pitchFamily="34" charset="-128"/>
                <a:sym typeface="Symbol" pitchFamily="18" charset="2"/>
              </a:rPr>
              <a:t>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>
                <a:ea typeface="ＭＳ Ｐゴシック" pitchFamily="34" charset="-128"/>
                <a:sym typeface="Symbol" pitchFamily="18" charset="2"/>
              </a:rPr>
              <a:t></a:t>
            </a:r>
            <a:r>
              <a:rPr lang="en-US" altLang="ja-JP" sz="1700">
                <a:ea typeface="ＭＳ Ｐゴシック" pitchFamily="34" charset="-128"/>
              </a:rPr>
              <a:t>; </a:t>
            </a:r>
            <a:r>
              <a:rPr lang="en-US" altLang="ja-JP" sz="1700" i="1">
                <a:ea typeface="ＭＳ Ｐゴシック" pitchFamily="34" charset="-128"/>
              </a:rPr>
              <a:t>k</a:t>
            </a:r>
            <a:r>
              <a:rPr lang="en-US" altLang="ja-JP" sz="1700">
                <a:ea typeface="ＭＳ Ｐゴシック" pitchFamily="34" charset="-128"/>
              </a:rPr>
              <a:t>++) </a:t>
            </a:r>
            <a:r>
              <a:rPr lang="en-US" altLang="ja-JP" sz="1700" b="1">
                <a:ea typeface="ＭＳ Ｐゴシック" pitchFamily="34" charset="-128"/>
              </a:rPr>
              <a:t>do	</a:t>
            </a:r>
            <a:r>
              <a:rPr lang="en-US" altLang="ja-JP" sz="1700">
                <a:ea typeface="ＭＳ Ｐゴシック" pitchFamily="34" charset="-128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i="1">
                <a:ea typeface="ＭＳ Ｐゴシック" pitchFamily="34" charset="-128"/>
              </a:rPr>
              <a:t>		</a:t>
            </a:r>
            <a:r>
              <a:rPr lang="en-US" altLang="ja-JP" sz="1700" b="1">
                <a:ea typeface="ＭＳ Ｐゴシック" pitchFamily="34" charset="-128"/>
              </a:rPr>
              <a:t>if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 i="1">
                <a:ea typeface="ＭＳ Ｐゴシック" pitchFamily="34" charset="-128"/>
              </a:rPr>
              <a:t>k</a:t>
            </a:r>
            <a:r>
              <a:rPr lang="en-US" altLang="ja-JP" sz="1700">
                <a:ea typeface="ＭＳ Ｐゴシック" pitchFamily="34" charset="-128"/>
              </a:rPr>
              <a:t>=2 </a:t>
            </a:r>
            <a:r>
              <a:rPr lang="en-US" altLang="ja-JP" sz="1700" b="1">
                <a:ea typeface="ＭＳ Ｐゴシック" pitchFamily="34" charset="-128"/>
              </a:rPr>
              <a:t>then</a:t>
            </a:r>
            <a:r>
              <a:rPr lang="en-US" altLang="ja-JP" sz="1700">
                <a:ea typeface="ＭＳ Ｐゴシック" pitchFamily="34" charset="-128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i="1">
                <a:ea typeface="ＭＳ Ｐゴシック" pitchFamily="34" charset="-128"/>
              </a:rPr>
              <a:t>		   C</a:t>
            </a:r>
            <a:r>
              <a:rPr lang="en-US" altLang="ja-JP" sz="1700" i="1" baseline="-25000">
                <a:ea typeface="ＭＳ Ｐゴシック" pitchFamily="34" charset="-128"/>
              </a:rPr>
              <a:t>k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1700">
                <a:ea typeface="ＭＳ Ｐゴシック" pitchFamily="34" charset="-128"/>
              </a:rPr>
              <a:t> level2-candidate-gen(</a:t>
            </a:r>
            <a:r>
              <a:rPr lang="en-US" altLang="ja-JP" sz="1700" i="1">
                <a:ea typeface="ＭＳ Ｐゴシック" pitchFamily="34" charset="-128"/>
              </a:rPr>
              <a:t>L, </a:t>
            </a:r>
            <a:r>
              <a:rPr lang="en-US" altLang="ja-JP" sz="1700" i="1">
                <a:ea typeface="ＭＳ Ｐゴシック" pitchFamily="34" charset="-128"/>
                <a:sym typeface="Symbol" pitchFamily="18" charset="2"/>
              </a:rPr>
              <a:t></a:t>
            </a:r>
            <a:r>
              <a:rPr lang="en-US" altLang="ja-JP" sz="1700">
                <a:ea typeface="ＭＳ Ｐゴシック" pitchFamily="34" charset="-128"/>
              </a:rPr>
              <a:t>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i="1">
                <a:ea typeface="ＭＳ Ｐゴシック" pitchFamily="34" charset="-128"/>
              </a:rPr>
              <a:t>		</a:t>
            </a:r>
            <a:r>
              <a:rPr lang="en-US" altLang="ja-JP" sz="1700" b="1">
                <a:ea typeface="ＭＳ Ｐゴシック" pitchFamily="34" charset="-128"/>
              </a:rPr>
              <a:t>else </a:t>
            </a:r>
            <a:r>
              <a:rPr lang="en-US" altLang="ja-JP" sz="1700" i="1">
                <a:ea typeface="ＭＳ Ｐゴシック" pitchFamily="34" charset="-128"/>
              </a:rPr>
              <a:t>C</a:t>
            </a:r>
            <a:r>
              <a:rPr lang="en-US" altLang="ja-JP" sz="1700" i="1" baseline="-25000">
                <a:ea typeface="ＭＳ Ｐゴシック" pitchFamily="34" charset="-128"/>
              </a:rPr>
              <a:t>k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1700">
                <a:ea typeface="ＭＳ Ｐゴシック" pitchFamily="34" charset="-128"/>
              </a:rPr>
              <a:t> MScandidate-gen(</a:t>
            </a:r>
            <a:r>
              <a:rPr lang="en-US" altLang="ja-JP" sz="1700" i="1">
                <a:ea typeface="ＭＳ Ｐゴシック" pitchFamily="34" charset="-128"/>
              </a:rPr>
              <a:t>F</a:t>
            </a:r>
            <a:r>
              <a:rPr lang="en-US" altLang="ja-JP" sz="1700" i="1" baseline="-25000">
                <a:ea typeface="ＭＳ Ｐゴシック" pitchFamily="34" charset="-128"/>
              </a:rPr>
              <a:t>k</a:t>
            </a:r>
            <a:r>
              <a:rPr lang="en-US" altLang="ja-JP" sz="1700" baseline="-25000">
                <a:ea typeface="ＭＳ Ｐゴシック" pitchFamily="34" charset="-128"/>
              </a:rPr>
              <a:t>-1, </a:t>
            </a:r>
            <a:r>
              <a:rPr lang="en-US" altLang="ja-JP" sz="1700" i="1">
                <a:ea typeface="ＭＳ Ｐゴシック" pitchFamily="34" charset="-128"/>
                <a:sym typeface="Symbol" pitchFamily="18" charset="2"/>
              </a:rPr>
              <a:t></a:t>
            </a:r>
            <a:r>
              <a:rPr lang="en-US" altLang="ja-JP" sz="1700">
                <a:ea typeface="ＭＳ Ｐゴシック" pitchFamily="34" charset="-128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>
                <a:ea typeface="ＭＳ Ｐゴシック" pitchFamily="34" charset="-128"/>
              </a:rPr>
              <a:t>		</a:t>
            </a:r>
            <a:r>
              <a:rPr lang="en-US" altLang="ja-JP" sz="1700" b="1">
                <a:ea typeface="ＭＳ Ｐゴシック" pitchFamily="34" charset="-128"/>
              </a:rPr>
              <a:t>end;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b="1">
                <a:ea typeface="ＭＳ Ｐゴシック" pitchFamily="34" charset="-128"/>
              </a:rPr>
              <a:t>		for</a:t>
            </a:r>
            <a:r>
              <a:rPr lang="en-US" altLang="ja-JP" sz="1700">
                <a:ea typeface="ＭＳ Ｐゴシック" pitchFamily="34" charset="-128"/>
              </a:rPr>
              <a:t> each transaction </a:t>
            </a:r>
            <a:r>
              <a:rPr lang="en-US" altLang="ja-JP" sz="1700" i="1">
                <a:ea typeface="ＭＳ Ｐゴシック" pitchFamily="34" charset="-128"/>
              </a:rPr>
              <a:t>t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 i="1">
                <a:ea typeface="ＭＳ Ｐゴシック" pitchFamily="34" charset="-128"/>
              </a:rPr>
              <a:t>T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 b="1">
                <a:ea typeface="ＭＳ Ｐゴシック" pitchFamily="34" charset="-128"/>
              </a:rPr>
              <a:t>do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b="1">
                <a:ea typeface="ＭＳ Ｐゴシック" pitchFamily="34" charset="-128"/>
              </a:rPr>
              <a:t>		    for</a:t>
            </a:r>
            <a:r>
              <a:rPr lang="en-US" altLang="ja-JP" sz="1700">
                <a:ea typeface="ＭＳ Ｐゴシック" pitchFamily="34" charset="-128"/>
              </a:rPr>
              <a:t> each candidate </a:t>
            </a:r>
            <a:r>
              <a:rPr lang="en-US" altLang="ja-JP" sz="1700" i="1">
                <a:ea typeface="ＭＳ Ｐゴシック" pitchFamily="34" charset="-128"/>
              </a:rPr>
              <a:t>c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 i="1">
                <a:ea typeface="ＭＳ Ｐゴシック" pitchFamily="34" charset="-128"/>
              </a:rPr>
              <a:t>C</a:t>
            </a:r>
            <a:r>
              <a:rPr lang="en-US" altLang="ja-JP" sz="1700" i="1" baseline="-25000">
                <a:ea typeface="ＭＳ Ｐゴシック" pitchFamily="34" charset="-128"/>
              </a:rPr>
              <a:t>k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 b="1">
                <a:ea typeface="ＭＳ Ｐゴシック" pitchFamily="34" charset="-128"/>
              </a:rPr>
              <a:t>do</a:t>
            </a:r>
            <a:r>
              <a:rPr lang="en-US" altLang="ja-JP" sz="1700">
                <a:ea typeface="ＭＳ Ｐゴシック" pitchFamily="34" charset="-128"/>
              </a:rPr>
              <a:t> 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b="1">
                <a:ea typeface="ＭＳ Ｐゴシック" pitchFamily="34" charset="-128"/>
              </a:rPr>
              <a:t>		         if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 i="1">
                <a:ea typeface="ＭＳ Ｐゴシック" pitchFamily="34" charset="-128"/>
              </a:rPr>
              <a:t>c</a:t>
            </a:r>
            <a:r>
              <a:rPr lang="en-US" altLang="ja-JP" sz="1700">
                <a:ea typeface="ＭＳ Ｐゴシック" pitchFamily="34" charset="-128"/>
              </a:rPr>
              <a:t> is contained in </a:t>
            </a:r>
            <a:r>
              <a:rPr lang="en-US" altLang="ja-JP" sz="1700" i="1">
                <a:ea typeface="ＭＳ Ｐゴシック" pitchFamily="34" charset="-128"/>
              </a:rPr>
              <a:t>t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 b="1">
                <a:ea typeface="ＭＳ Ｐゴシック" pitchFamily="34" charset="-128"/>
              </a:rPr>
              <a:t>then</a:t>
            </a:r>
            <a:r>
              <a:rPr lang="en-US" altLang="ja-JP" sz="1700">
                <a:ea typeface="ＭＳ Ｐゴシック" pitchFamily="34" charset="-128"/>
              </a:rPr>
              <a:t>	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i="1">
                <a:ea typeface="ＭＳ Ｐゴシック" pitchFamily="34" charset="-128"/>
              </a:rPr>
              <a:t>			 c</a:t>
            </a:r>
            <a:r>
              <a:rPr lang="en-US" altLang="ja-JP" sz="1700">
                <a:ea typeface="ＭＳ Ｐゴシック" pitchFamily="34" charset="-128"/>
              </a:rPr>
              <a:t>.</a:t>
            </a:r>
            <a:r>
              <a:rPr lang="en-US" altLang="ja-JP" sz="1700" i="1">
                <a:ea typeface="ＭＳ Ｐゴシック" pitchFamily="34" charset="-128"/>
              </a:rPr>
              <a:t>count</a:t>
            </a:r>
            <a:r>
              <a:rPr lang="en-US" altLang="ja-JP" sz="1700">
                <a:ea typeface="ＭＳ Ｐゴシック" pitchFamily="34" charset="-128"/>
              </a:rPr>
              <a:t>++;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b="1">
                <a:ea typeface="ＭＳ Ｐゴシック" pitchFamily="34" charset="-128"/>
              </a:rPr>
              <a:t>		         if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 i="1">
                <a:ea typeface="ＭＳ Ｐゴシック" pitchFamily="34" charset="-128"/>
              </a:rPr>
              <a:t>c – </a:t>
            </a:r>
            <a:r>
              <a:rPr lang="en-US" altLang="ja-JP" sz="1700">
                <a:ea typeface="ＭＳ Ｐゴシック" pitchFamily="34" charset="-128"/>
              </a:rPr>
              <a:t>{</a:t>
            </a:r>
            <a:r>
              <a:rPr lang="en-US" altLang="ja-JP" sz="1700" i="1">
                <a:ea typeface="ＭＳ Ｐゴシック" pitchFamily="34" charset="-128"/>
              </a:rPr>
              <a:t>c</a:t>
            </a:r>
            <a:r>
              <a:rPr lang="en-US" altLang="ja-JP" sz="1700">
                <a:ea typeface="ＭＳ Ｐゴシック" pitchFamily="34" charset="-128"/>
              </a:rPr>
              <a:t>[1]} is contained in </a:t>
            </a:r>
            <a:r>
              <a:rPr lang="en-US" altLang="ja-JP" sz="1700" i="1">
                <a:ea typeface="ＭＳ Ｐゴシック" pitchFamily="34" charset="-128"/>
              </a:rPr>
              <a:t>t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 b="1">
                <a:ea typeface="ＭＳ Ｐゴシック" pitchFamily="34" charset="-128"/>
              </a:rPr>
              <a:t>then</a:t>
            </a:r>
            <a:r>
              <a:rPr lang="en-US" altLang="ja-JP" sz="1700">
                <a:ea typeface="ＭＳ Ｐゴシック" pitchFamily="34" charset="-128"/>
              </a:rPr>
              <a:t>	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i="1">
                <a:ea typeface="ＭＳ Ｐゴシック" pitchFamily="34" charset="-128"/>
              </a:rPr>
              <a:t>			c</a:t>
            </a:r>
            <a:r>
              <a:rPr lang="en-US" altLang="ja-JP" sz="1700">
                <a:ea typeface="ＭＳ Ｐゴシック" pitchFamily="34" charset="-128"/>
              </a:rPr>
              <a:t>.</a:t>
            </a:r>
            <a:r>
              <a:rPr lang="en-US" altLang="ja-JP" sz="1700" i="1">
                <a:ea typeface="ＭＳ Ｐゴシック" pitchFamily="34" charset="-128"/>
              </a:rPr>
              <a:t>tailCount</a:t>
            </a:r>
            <a:r>
              <a:rPr lang="en-US" altLang="ja-JP" sz="1700">
                <a:ea typeface="ＭＳ Ｐゴシック" pitchFamily="34" charset="-128"/>
              </a:rPr>
              <a:t>++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b="1">
                <a:ea typeface="ＭＳ Ｐゴシック" pitchFamily="34" charset="-128"/>
              </a:rPr>
              <a:t>		    end</a:t>
            </a:r>
            <a:r>
              <a:rPr lang="en-US" altLang="ja-JP" sz="1700">
                <a:ea typeface="ＭＳ Ｐゴシック" pitchFamily="34" charset="-128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b="1">
                <a:ea typeface="ＭＳ Ｐゴシック" pitchFamily="34" charset="-128"/>
              </a:rPr>
              <a:t>		end</a:t>
            </a:r>
            <a:r>
              <a:rPr lang="en-US" altLang="ja-JP" sz="1700">
                <a:ea typeface="ＭＳ Ｐゴシック" pitchFamily="34" charset="-128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i="1">
                <a:ea typeface="ＭＳ Ｐゴシック" pitchFamily="34" charset="-128"/>
              </a:rPr>
              <a:t>	       F</a:t>
            </a:r>
            <a:r>
              <a:rPr lang="en-US" altLang="ja-JP" sz="1700" i="1" baseline="-25000">
                <a:ea typeface="ＭＳ Ｐゴシック" pitchFamily="34" charset="-128"/>
              </a:rPr>
              <a:t>k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1700">
                <a:ea typeface="ＭＳ Ｐゴシック" pitchFamily="34" charset="-128"/>
              </a:rPr>
              <a:t> {</a:t>
            </a:r>
            <a:r>
              <a:rPr lang="en-US" altLang="ja-JP" sz="1700" i="1">
                <a:ea typeface="ＭＳ Ｐゴシック" pitchFamily="34" charset="-128"/>
              </a:rPr>
              <a:t>c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 i="1">
                <a:ea typeface="ＭＳ Ｐゴシック" pitchFamily="34" charset="-128"/>
              </a:rPr>
              <a:t>C</a:t>
            </a:r>
            <a:r>
              <a:rPr lang="en-US" altLang="ja-JP" sz="1700" i="1" baseline="-25000">
                <a:ea typeface="ＭＳ Ｐゴシック" pitchFamily="34" charset="-128"/>
              </a:rPr>
              <a:t>k</a:t>
            </a:r>
            <a:r>
              <a:rPr lang="en-US" altLang="ja-JP" sz="1700">
                <a:ea typeface="ＭＳ Ｐゴシック" pitchFamily="34" charset="-128"/>
              </a:rPr>
              <a:t> | </a:t>
            </a:r>
            <a:r>
              <a:rPr lang="en-US" altLang="ja-JP" sz="1700" i="1">
                <a:ea typeface="ＭＳ Ｐゴシック" pitchFamily="34" charset="-128"/>
              </a:rPr>
              <a:t>c</a:t>
            </a:r>
            <a:r>
              <a:rPr lang="en-US" altLang="ja-JP" sz="1700">
                <a:ea typeface="ＭＳ Ｐゴシック" pitchFamily="34" charset="-128"/>
              </a:rPr>
              <a:t>.</a:t>
            </a:r>
            <a:r>
              <a:rPr lang="en-US" altLang="ja-JP" sz="1700" i="1">
                <a:ea typeface="ＭＳ Ｐゴシック" pitchFamily="34" charset="-128"/>
              </a:rPr>
              <a:t>count/n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>
                <a:ea typeface="ＭＳ Ｐゴシック" pitchFamily="34" charset="-128"/>
                <a:sym typeface="Symbol" pitchFamily="18" charset="2"/>
              </a:rPr>
              <a:t>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 i="1">
                <a:ea typeface="ＭＳ Ｐゴシック" pitchFamily="34" charset="-128"/>
              </a:rPr>
              <a:t>MIS</a:t>
            </a:r>
            <a:r>
              <a:rPr lang="en-US" altLang="ja-JP" sz="1700">
                <a:ea typeface="ＭＳ Ｐゴシック" pitchFamily="34" charset="-128"/>
              </a:rPr>
              <a:t>(</a:t>
            </a:r>
            <a:r>
              <a:rPr lang="en-US" altLang="ja-JP" sz="1700" i="1">
                <a:ea typeface="ＭＳ Ｐゴシック" pitchFamily="34" charset="-128"/>
              </a:rPr>
              <a:t>c</a:t>
            </a:r>
            <a:r>
              <a:rPr lang="en-US" altLang="ja-JP" sz="1700">
                <a:ea typeface="ＭＳ Ｐゴシック" pitchFamily="34" charset="-128"/>
              </a:rPr>
              <a:t>[1])}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 b="1">
                <a:ea typeface="ＭＳ Ｐゴシック" pitchFamily="34" charset="-128"/>
              </a:rPr>
              <a:t>	end</a:t>
            </a:r>
            <a:r>
              <a:rPr lang="en-US" altLang="ja-JP" sz="1700">
                <a:ea typeface="ＭＳ Ｐゴシック" pitchFamily="34" charset="-128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1700">
                <a:ea typeface="ＭＳ Ｐゴシック" pitchFamily="34" charset="-128"/>
              </a:rPr>
              <a:t>	return </a:t>
            </a:r>
            <a:r>
              <a:rPr lang="en-US" altLang="ja-JP" sz="1700" i="1">
                <a:ea typeface="ＭＳ Ｐゴシック" pitchFamily="34" charset="-128"/>
              </a:rPr>
              <a:t>F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altLang="ja-JP" sz="1700">
                <a:ea typeface="ＭＳ Ｐゴシック" pitchFamily="34" charset="-128"/>
              </a:rPr>
              <a:t> </a:t>
            </a:r>
            <a:r>
              <a:rPr lang="en-US" altLang="ja-JP" sz="1700">
                <a:ea typeface="ＭＳ Ｐゴシック" pitchFamily="34" charset="-128"/>
                <a:sym typeface="MT Extra" pitchFamily="18" charset="2"/>
              </a:rPr>
              <a:t></a:t>
            </a:r>
            <a:r>
              <a:rPr lang="en-US" altLang="ja-JP" sz="1700" baseline="-25000">
                <a:ea typeface="ＭＳ Ｐゴシック" pitchFamily="34" charset="-128"/>
              </a:rPr>
              <a:t>k</a:t>
            </a:r>
            <a:r>
              <a:rPr lang="en-US" altLang="ja-JP" sz="1700" i="1">
                <a:ea typeface="ＭＳ Ｐゴシック" pitchFamily="34" charset="-128"/>
              </a:rPr>
              <a:t>F</a:t>
            </a:r>
            <a:r>
              <a:rPr lang="en-US" altLang="ja-JP" sz="1700" baseline="-25000">
                <a:ea typeface="ＭＳ Ｐゴシック" pitchFamily="34" charset="-128"/>
              </a:rPr>
              <a:t>k</a:t>
            </a:r>
            <a:r>
              <a:rPr lang="en-US" altLang="ja-JP" sz="1700">
                <a:ea typeface="ＭＳ Ｐゴシック" pitchFamily="34" charset="-128"/>
              </a:rPr>
              <a:t>;</a:t>
            </a:r>
            <a:endParaRPr lang="en-US" sz="170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FCC73-155A-41B2-A930-6E60FF9CE6D2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404813"/>
            <a:ext cx="7764462" cy="1143000"/>
          </a:xfrm>
        </p:spPr>
        <p:txBody>
          <a:bodyPr/>
          <a:lstStyle/>
          <a:p>
            <a:r>
              <a:rPr lang="en-US"/>
              <a:t>Candidate itemset generation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7986712" cy="446246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</a:rPr>
              <a:t>Special treatments needed:</a:t>
            </a:r>
          </a:p>
          <a:p>
            <a:pPr marL="742950" lvl="1" indent="-285750"/>
            <a:r>
              <a:rPr lang="en-US"/>
              <a:t>Sorting the items according to their MIS values</a:t>
            </a:r>
          </a:p>
          <a:p>
            <a:pPr marL="742950" lvl="1" indent="-285750"/>
            <a:r>
              <a:rPr lang="en-US"/>
              <a:t>First pass over data (the first three lines)</a:t>
            </a:r>
          </a:p>
          <a:p>
            <a:pPr marL="1143000" lvl="2" indent="-228600"/>
            <a:r>
              <a:rPr lang="en-US"/>
              <a:t>Let us look at this in detail.</a:t>
            </a:r>
          </a:p>
          <a:p>
            <a:pPr marL="742950" lvl="1" indent="-285750"/>
            <a:r>
              <a:rPr lang="en-US">
                <a:cs typeface="Times New Roman" pitchFamily="18" charset="0"/>
              </a:rPr>
              <a:t>Candidate generation at level-2</a:t>
            </a:r>
          </a:p>
          <a:p>
            <a:pPr marL="1143000" lvl="2" indent="-228600"/>
            <a:r>
              <a:rPr lang="en-US">
                <a:cs typeface="Times New Roman" pitchFamily="18" charset="0"/>
              </a:rPr>
              <a:t>Read it in the handout.</a:t>
            </a:r>
          </a:p>
          <a:p>
            <a:pPr marL="742950" lvl="1" indent="-285750"/>
            <a:r>
              <a:rPr lang="en-US">
                <a:cs typeface="Times New Roman" pitchFamily="18" charset="0"/>
              </a:rPr>
              <a:t>Pruning step in level-</a:t>
            </a:r>
            <a:r>
              <a:rPr lang="en-US" i="1">
                <a:cs typeface="Times New Roman" pitchFamily="18" charset="0"/>
              </a:rPr>
              <a:t>k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k</a:t>
            </a:r>
            <a:r>
              <a:rPr lang="en-US">
                <a:cs typeface="Times New Roman" pitchFamily="18" charset="0"/>
              </a:rPr>
              <a:t> &gt; 2) candidate generation. </a:t>
            </a:r>
          </a:p>
          <a:p>
            <a:pPr marL="1143000" lvl="2" indent="-228600"/>
            <a:r>
              <a:rPr lang="en-US">
                <a:cs typeface="Times New Roman" pitchFamily="18" charset="0"/>
              </a:rPr>
              <a:t>Read it in the handout.</a:t>
            </a:r>
          </a:p>
          <a:p>
            <a:pPr marL="742950" lvl="1" indent="-285750"/>
            <a:endParaRPr 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40A2-6264-4F61-9FCC-F8DBC4F2ABE5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pass over data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marL="571500" indent="-571500"/>
            <a:r>
              <a:rPr lang="en-US" altLang="ja-JP">
                <a:ea typeface="ＭＳ Ｐゴシック" pitchFamily="34" charset="-128"/>
              </a:rPr>
              <a:t>It makes a pass over the data to record the support count of each item. </a:t>
            </a:r>
          </a:p>
          <a:p>
            <a:pPr marL="571500" indent="-571500"/>
            <a:r>
              <a:rPr lang="en-US" altLang="ja-JP">
                <a:ea typeface="ＭＳ Ｐゴシック" pitchFamily="34" charset="-128"/>
              </a:rPr>
              <a:t>It then follows the sorted order to find the first item </a:t>
            </a:r>
            <a:r>
              <a:rPr lang="en-US" altLang="ja-JP" i="1">
                <a:ea typeface="ＭＳ Ｐゴシック" pitchFamily="34" charset="-128"/>
              </a:rPr>
              <a:t>i</a:t>
            </a:r>
            <a:r>
              <a:rPr lang="en-US" altLang="ja-JP">
                <a:ea typeface="ＭＳ Ｐゴシック" pitchFamily="34" charset="-128"/>
              </a:rPr>
              <a:t> in </a:t>
            </a:r>
            <a:r>
              <a:rPr lang="en-US" altLang="ja-JP" i="1">
                <a:ea typeface="ＭＳ Ｐゴシック" pitchFamily="34" charset="-128"/>
              </a:rPr>
              <a:t>M</a:t>
            </a:r>
            <a:r>
              <a:rPr lang="en-US" altLang="ja-JP">
                <a:ea typeface="ＭＳ Ｐゴシック" pitchFamily="34" charset="-128"/>
              </a:rPr>
              <a:t> that meets MIS(</a:t>
            </a:r>
            <a:r>
              <a:rPr lang="en-US" altLang="ja-JP" i="1">
                <a:ea typeface="ＭＳ Ｐゴシック" pitchFamily="34" charset="-128"/>
              </a:rPr>
              <a:t>i</a:t>
            </a:r>
            <a:r>
              <a:rPr lang="en-US" altLang="ja-JP">
                <a:ea typeface="ＭＳ Ｐゴシック" pitchFamily="34" charset="-128"/>
              </a:rPr>
              <a:t>). </a:t>
            </a:r>
          </a:p>
          <a:p>
            <a:pPr marL="839788" lvl="1" indent="-495300"/>
            <a:r>
              <a:rPr lang="en-US" altLang="ja-JP" i="1">
                <a:ea typeface="ＭＳ Ｐゴシック" pitchFamily="34" charset="-128"/>
              </a:rPr>
              <a:t>i</a:t>
            </a:r>
            <a:r>
              <a:rPr lang="en-US" altLang="ja-JP">
                <a:ea typeface="ＭＳ Ｐゴシック" pitchFamily="34" charset="-128"/>
              </a:rPr>
              <a:t> is inserted into </a:t>
            </a:r>
            <a:r>
              <a:rPr lang="en-US" altLang="ja-JP" i="1">
                <a:ea typeface="ＭＳ Ｐゴシック" pitchFamily="34" charset="-128"/>
              </a:rPr>
              <a:t>L</a:t>
            </a:r>
            <a:r>
              <a:rPr lang="en-US" altLang="ja-JP">
                <a:ea typeface="ＭＳ Ｐゴシック" pitchFamily="34" charset="-128"/>
              </a:rPr>
              <a:t>. </a:t>
            </a:r>
          </a:p>
          <a:p>
            <a:pPr marL="839788" lvl="1" indent="-495300"/>
            <a:r>
              <a:rPr lang="en-US" altLang="ja-JP">
                <a:ea typeface="ＭＳ Ｐゴシック" pitchFamily="34" charset="-128"/>
              </a:rPr>
              <a:t>For each subsequent item </a:t>
            </a:r>
            <a:r>
              <a:rPr lang="en-US" altLang="ja-JP" i="1">
                <a:ea typeface="ＭＳ Ｐゴシック" pitchFamily="34" charset="-128"/>
              </a:rPr>
              <a:t>j</a:t>
            </a:r>
            <a:r>
              <a:rPr lang="en-US" altLang="ja-JP">
                <a:ea typeface="ＭＳ Ｐゴシック" pitchFamily="34" charset="-128"/>
              </a:rPr>
              <a:t> in </a:t>
            </a:r>
            <a:r>
              <a:rPr lang="en-US" altLang="ja-JP" i="1">
                <a:ea typeface="ＭＳ Ｐゴシック" pitchFamily="34" charset="-128"/>
              </a:rPr>
              <a:t>M</a:t>
            </a:r>
            <a:r>
              <a:rPr lang="en-US" altLang="ja-JP">
                <a:ea typeface="ＭＳ Ｐゴシック" pitchFamily="34" charset="-128"/>
              </a:rPr>
              <a:t> after </a:t>
            </a:r>
            <a:r>
              <a:rPr lang="en-US" altLang="ja-JP" i="1">
                <a:ea typeface="ＭＳ Ｐゴシック" pitchFamily="34" charset="-128"/>
              </a:rPr>
              <a:t>i</a:t>
            </a:r>
            <a:r>
              <a:rPr lang="en-US" altLang="ja-JP">
                <a:ea typeface="ＭＳ Ｐゴシック" pitchFamily="34" charset="-128"/>
              </a:rPr>
              <a:t>, if </a:t>
            </a:r>
            <a:r>
              <a:rPr lang="en-US" altLang="ja-JP" i="1">
                <a:ea typeface="ＭＳ Ｐゴシック" pitchFamily="34" charset="-128"/>
              </a:rPr>
              <a:t>j</a:t>
            </a:r>
            <a:r>
              <a:rPr lang="en-US" altLang="ja-JP">
                <a:ea typeface="ＭＳ Ｐゴシック" pitchFamily="34" charset="-128"/>
              </a:rPr>
              <a:t>.</a:t>
            </a:r>
            <a:r>
              <a:rPr lang="en-US" altLang="ja-JP" i="1">
                <a:ea typeface="ＭＳ Ｐゴシック" pitchFamily="34" charset="-128"/>
              </a:rPr>
              <a:t>count</a:t>
            </a:r>
            <a:r>
              <a:rPr lang="en-US" altLang="ja-JP">
                <a:ea typeface="ＭＳ Ｐゴシック" pitchFamily="34" charset="-128"/>
              </a:rPr>
              <a:t>/</a:t>
            </a:r>
            <a:r>
              <a:rPr lang="en-US" altLang="ja-JP" i="1">
                <a:ea typeface="ＭＳ Ｐゴシック" pitchFamily="34" charset="-128"/>
              </a:rPr>
              <a:t>n</a:t>
            </a:r>
            <a:r>
              <a:rPr lang="en-US" altLang="ja-JP">
                <a:ea typeface="ＭＳ Ｐゴシック" pitchFamily="34" charset="-128"/>
              </a:rPr>
              <a:t> 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</a:t>
            </a:r>
            <a:r>
              <a:rPr lang="en-US" altLang="ja-JP">
                <a:ea typeface="ＭＳ Ｐゴシック" pitchFamily="34" charset="-128"/>
              </a:rPr>
              <a:t> MIS(</a:t>
            </a:r>
            <a:r>
              <a:rPr lang="en-US" altLang="ja-JP" i="1">
                <a:ea typeface="ＭＳ Ｐゴシック" pitchFamily="34" charset="-128"/>
              </a:rPr>
              <a:t>i</a:t>
            </a:r>
            <a:r>
              <a:rPr lang="en-US" altLang="ja-JP">
                <a:ea typeface="ＭＳ Ｐゴシック" pitchFamily="34" charset="-128"/>
              </a:rPr>
              <a:t>) then </a:t>
            </a:r>
            <a:r>
              <a:rPr lang="en-US" altLang="ja-JP" i="1">
                <a:ea typeface="ＭＳ Ｐゴシック" pitchFamily="34" charset="-128"/>
              </a:rPr>
              <a:t>j</a:t>
            </a:r>
            <a:r>
              <a:rPr lang="en-US" altLang="ja-JP">
                <a:ea typeface="ＭＳ Ｐゴシック" pitchFamily="34" charset="-128"/>
              </a:rPr>
              <a:t> is also inserted into </a:t>
            </a:r>
            <a:r>
              <a:rPr lang="en-US" altLang="ja-JP" i="1">
                <a:ea typeface="ＭＳ Ｐゴシック" pitchFamily="34" charset="-128"/>
              </a:rPr>
              <a:t>L</a:t>
            </a:r>
            <a:r>
              <a:rPr lang="en-US" altLang="ja-JP">
                <a:ea typeface="ＭＳ Ｐゴシック" pitchFamily="34" charset="-128"/>
              </a:rPr>
              <a:t>, where </a:t>
            </a:r>
            <a:r>
              <a:rPr lang="en-US" altLang="ja-JP" i="1">
                <a:ea typeface="ＭＳ Ｐゴシック" pitchFamily="34" charset="-128"/>
              </a:rPr>
              <a:t>j</a:t>
            </a:r>
            <a:r>
              <a:rPr lang="en-US" altLang="ja-JP">
                <a:ea typeface="ＭＳ Ｐゴシック" pitchFamily="34" charset="-128"/>
              </a:rPr>
              <a:t>.</a:t>
            </a:r>
            <a:r>
              <a:rPr lang="en-US" altLang="ja-JP" i="1">
                <a:ea typeface="ＭＳ Ｐゴシック" pitchFamily="34" charset="-128"/>
              </a:rPr>
              <a:t>count</a:t>
            </a:r>
            <a:r>
              <a:rPr lang="en-US" altLang="ja-JP">
                <a:ea typeface="ＭＳ Ｐゴシック" pitchFamily="34" charset="-128"/>
              </a:rPr>
              <a:t> is the support count of </a:t>
            </a:r>
            <a:r>
              <a:rPr lang="en-US" altLang="ja-JP" i="1">
                <a:ea typeface="ＭＳ Ｐゴシック" pitchFamily="34" charset="-128"/>
              </a:rPr>
              <a:t>j</a:t>
            </a:r>
            <a:r>
              <a:rPr lang="en-US" altLang="ja-JP">
                <a:ea typeface="ＭＳ Ｐゴシック" pitchFamily="34" charset="-128"/>
              </a:rPr>
              <a:t> and </a:t>
            </a:r>
            <a:r>
              <a:rPr lang="en-US" altLang="ja-JP" i="1">
                <a:ea typeface="ＭＳ Ｐゴシック" pitchFamily="34" charset="-128"/>
              </a:rPr>
              <a:t>n</a:t>
            </a:r>
            <a:r>
              <a:rPr lang="en-US" altLang="ja-JP">
                <a:ea typeface="ＭＳ Ｐゴシック" pitchFamily="34" charset="-128"/>
              </a:rPr>
              <a:t> is the total number of transactions in </a:t>
            </a:r>
            <a:r>
              <a:rPr lang="en-US" altLang="ja-JP" i="1">
                <a:ea typeface="ＭＳ Ｐゴシック" pitchFamily="34" charset="-128"/>
              </a:rPr>
              <a:t>T</a:t>
            </a:r>
            <a:r>
              <a:rPr lang="en-US" altLang="ja-JP">
                <a:ea typeface="ＭＳ Ｐゴシック" pitchFamily="34" charset="-128"/>
              </a:rPr>
              <a:t>.</a:t>
            </a:r>
            <a:r>
              <a:rPr lang="en-US" altLang="ja-JP">
                <a:solidFill>
                  <a:srgbClr val="3333CC"/>
                </a:solidFill>
                <a:ea typeface="ＭＳ Ｐゴシック" pitchFamily="34" charset="-128"/>
              </a:rPr>
              <a:t> Why?</a:t>
            </a:r>
          </a:p>
          <a:p>
            <a:pPr marL="571500" indent="-571500"/>
            <a:r>
              <a:rPr lang="en-US" i="1"/>
              <a:t>L</a:t>
            </a:r>
            <a:r>
              <a:rPr lang="en-US"/>
              <a:t> is used by function </a:t>
            </a:r>
            <a:r>
              <a:rPr lang="en-US" altLang="ja-JP">
                <a:ea typeface="ＭＳ Ｐゴシック" pitchFamily="34" charset="-128"/>
              </a:rPr>
              <a:t>level2-candidate-gen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04CCAF-5EBB-41AD-A359-EEB4F7BA4DD9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pass over data: an example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8229600" cy="482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600">
                <a:solidFill>
                  <a:srgbClr val="3333CC"/>
                </a:solidFill>
                <a:ea typeface="ＭＳ Ｐゴシック" pitchFamily="34" charset="-128"/>
              </a:rPr>
              <a:t>Consider the four items 1, 2, 3 and 4 in a data set. Their minimum item supports are: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600">
                <a:ea typeface="ＭＳ Ｐゴシック" pitchFamily="34" charset="-128"/>
              </a:rPr>
              <a:t>		MIS(1) = 10% 	MIS(2) = 20%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600">
                <a:ea typeface="ＭＳ Ｐゴシック" pitchFamily="34" charset="-128"/>
              </a:rPr>
              <a:t>		MIS(3) = 5% 	MIS(4) = 6% </a:t>
            </a:r>
          </a:p>
          <a:p>
            <a:pPr>
              <a:lnSpc>
                <a:spcPct val="90000"/>
              </a:lnSpc>
            </a:pPr>
            <a:r>
              <a:rPr lang="en-US" altLang="ja-JP" sz="2600">
                <a:ea typeface="ＭＳ Ｐゴシック" pitchFamily="34" charset="-128"/>
              </a:rPr>
              <a:t>Assume our data set has 100 transactions. The first pass gives us the following support counts: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600">
                <a:ea typeface="ＭＳ Ｐゴシック" pitchFamily="34" charset="-128"/>
              </a:rPr>
              <a:t>		{3}.</a:t>
            </a:r>
            <a:r>
              <a:rPr lang="en-US" altLang="ja-JP" sz="2600" i="1">
                <a:ea typeface="ＭＳ Ｐゴシック" pitchFamily="34" charset="-128"/>
              </a:rPr>
              <a:t>count</a:t>
            </a:r>
            <a:r>
              <a:rPr lang="en-US" altLang="ja-JP" sz="2600">
                <a:ea typeface="ＭＳ Ｐゴシック" pitchFamily="34" charset="-128"/>
              </a:rPr>
              <a:t> = 6, {4}.</a:t>
            </a:r>
            <a:r>
              <a:rPr lang="en-US" altLang="ja-JP" sz="2600" i="1">
                <a:ea typeface="ＭＳ Ｐゴシック" pitchFamily="34" charset="-128"/>
              </a:rPr>
              <a:t>count</a:t>
            </a:r>
            <a:r>
              <a:rPr lang="en-US" altLang="ja-JP" sz="2600">
                <a:ea typeface="ＭＳ Ｐゴシック" pitchFamily="34" charset="-128"/>
              </a:rPr>
              <a:t> = 3,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600">
                <a:ea typeface="ＭＳ Ｐゴシック" pitchFamily="34" charset="-128"/>
              </a:rPr>
              <a:t>		{1}.</a:t>
            </a:r>
            <a:r>
              <a:rPr lang="en-US" altLang="ja-JP" sz="2600" i="1">
                <a:ea typeface="ＭＳ Ｐゴシック" pitchFamily="34" charset="-128"/>
              </a:rPr>
              <a:t>count</a:t>
            </a:r>
            <a:r>
              <a:rPr lang="en-US" altLang="ja-JP" sz="2600">
                <a:ea typeface="ＭＳ Ｐゴシック" pitchFamily="34" charset="-128"/>
              </a:rPr>
              <a:t> = 9, {2}.</a:t>
            </a:r>
            <a:r>
              <a:rPr lang="en-US" altLang="ja-JP" sz="2600" i="1">
                <a:ea typeface="ＭＳ Ｐゴシック" pitchFamily="34" charset="-128"/>
              </a:rPr>
              <a:t>count</a:t>
            </a:r>
            <a:r>
              <a:rPr lang="en-US" altLang="ja-JP" sz="2600">
                <a:ea typeface="ＭＳ Ｐゴシック" pitchFamily="34" charset="-128"/>
              </a:rPr>
              <a:t> = 25. </a:t>
            </a:r>
            <a:endParaRPr lang="en-US" altLang="ja-JP" sz="2600" i="1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2600" b="1">
                <a:solidFill>
                  <a:srgbClr val="FF0000"/>
                </a:solidFill>
                <a:ea typeface="ＭＳ Ｐゴシック" pitchFamily="34" charset="-128"/>
              </a:rPr>
              <a:t>Then </a:t>
            </a:r>
            <a:r>
              <a:rPr lang="en-US" altLang="ja-JP" sz="2600" i="1">
                <a:solidFill>
                  <a:srgbClr val="FF0000"/>
                </a:solidFill>
                <a:ea typeface="ＭＳ Ｐゴシック" pitchFamily="34" charset="-128"/>
              </a:rPr>
              <a:t>L</a:t>
            </a:r>
            <a:r>
              <a:rPr lang="en-US" altLang="ja-JP" sz="2600">
                <a:solidFill>
                  <a:srgbClr val="FF0000"/>
                </a:solidFill>
                <a:ea typeface="ＭＳ Ｐゴシック" pitchFamily="34" charset="-128"/>
              </a:rPr>
              <a:t> = {3, 1, 2}, and </a:t>
            </a:r>
            <a:r>
              <a:rPr lang="en-US" altLang="ja-JP" sz="2600" i="1">
                <a:solidFill>
                  <a:srgbClr val="FF0000"/>
                </a:solidFill>
                <a:ea typeface="ＭＳ Ｐゴシック" pitchFamily="34" charset="-128"/>
              </a:rPr>
              <a:t>F</a:t>
            </a:r>
            <a:r>
              <a:rPr lang="en-US" altLang="ja-JP" sz="2600" baseline="-25000">
                <a:solidFill>
                  <a:srgbClr val="FF0000"/>
                </a:solidFill>
                <a:ea typeface="ＭＳ Ｐゴシック" pitchFamily="34" charset="-128"/>
              </a:rPr>
              <a:t>1</a:t>
            </a:r>
            <a:r>
              <a:rPr lang="en-US" altLang="ja-JP" sz="2600">
                <a:solidFill>
                  <a:srgbClr val="FF0000"/>
                </a:solidFill>
                <a:ea typeface="ＭＳ Ｐゴシック" pitchFamily="34" charset="-128"/>
              </a:rPr>
              <a:t> = {{3}, {2}}</a:t>
            </a:r>
          </a:p>
          <a:p>
            <a:pPr>
              <a:lnSpc>
                <a:spcPct val="90000"/>
              </a:lnSpc>
            </a:pPr>
            <a:r>
              <a:rPr lang="en-US" altLang="ja-JP" sz="2600">
                <a:ea typeface="ＭＳ Ｐゴシック" pitchFamily="34" charset="-128"/>
              </a:rPr>
              <a:t>Item 4 is not in </a:t>
            </a:r>
            <a:r>
              <a:rPr lang="en-US" altLang="ja-JP" sz="2600" i="1">
                <a:ea typeface="ＭＳ Ｐゴシック" pitchFamily="34" charset="-128"/>
              </a:rPr>
              <a:t>L</a:t>
            </a:r>
            <a:r>
              <a:rPr lang="en-US" altLang="ja-JP" sz="2600">
                <a:ea typeface="ＭＳ Ｐゴシック" pitchFamily="34" charset="-128"/>
              </a:rPr>
              <a:t> because 4</a:t>
            </a:r>
            <a:r>
              <a:rPr lang="en-US" altLang="ja-JP" sz="2600" i="1">
                <a:ea typeface="ＭＳ Ｐゴシック" pitchFamily="34" charset="-128"/>
              </a:rPr>
              <a:t>.count</a:t>
            </a:r>
            <a:r>
              <a:rPr lang="en-US" altLang="ja-JP" sz="2600">
                <a:ea typeface="ＭＳ Ｐゴシック" pitchFamily="34" charset="-128"/>
              </a:rPr>
              <a:t>/</a:t>
            </a:r>
            <a:r>
              <a:rPr lang="en-US" altLang="ja-JP" sz="2600" i="1">
                <a:ea typeface="ＭＳ Ｐゴシック" pitchFamily="34" charset="-128"/>
              </a:rPr>
              <a:t>n</a:t>
            </a:r>
            <a:r>
              <a:rPr lang="en-US" altLang="ja-JP" sz="2600">
                <a:ea typeface="ＭＳ Ｐゴシック" pitchFamily="34" charset="-128"/>
              </a:rPr>
              <a:t> &lt; MIS(3) (= 5%), </a:t>
            </a:r>
          </a:p>
          <a:p>
            <a:pPr>
              <a:lnSpc>
                <a:spcPct val="90000"/>
              </a:lnSpc>
            </a:pPr>
            <a:r>
              <a:rPr lang="en-US" altLang="ja-JP" sz="2600">
                <a:ea typeface="ＭＳ Ｐゴシック" pitchFamily="34" charset="-128"/>
              </a:rPr>
              <a:t>{1} is not in </a:t>
            </a:r>
            <a:r>
              <a:rPr lang="en-US" altLang="ja-JP" sz="2600" i="1">
                <a:ea typeface="ＭＳ Ｐゴシック" pitchFamily="34" charset="-128"/>
              </a:rPr>
              <a:t>F</a:t>
            </a:r>
            <a:r>
              <a:rPr lang="en-US" altLang="ja-JP" sz="2600" baseline="-25000">
                <a:ea typeface="ＭＳ Ｐゴシック" pitchFamily="34" charset="-128"/>
              </a:rPr>
              <a:t>1</a:t>
            </a:r>
            <a:r>
              <a:rPr lang="en-US" altLang="ja-JP" sz="2600">
                <a:ea typeface="ＭＳ Ｐゴシック" pitchFamily="34" charset="-128"/>
              </a:rPr>
              <a:t> because 1</a:t>
            </a:r>
            <a:r>
              <a:rPr lang="en-US" altLang="ja-JP" sz="2600" i="1">
                <a:ea typeface="ＭＳ Ｐゴシック" pitchFamily="34" charset="-128"/>
              </a:rPr>
              <a:t>.count</a:t>
            </a:r>
            <a:r>
              <a:rPr lang="en-US" altLang="ja-JP" sz="2600">
                <a:ea typeface="ＭＳ Ｐゴシック" pitchFamily="34" charset="-128"/>
              </a:rPr>
              <a:t>/</a:t>
            </a:r>
            <a:r>
              <a:rPr lang="en-US" altLang="ja-JP" sz="2600" i="1">
                <a:ea typeface="ＭＳ Ｐゴシック" pitchFamily="34" charset="-128"/>
              </a:rPr>
              <a:t>n</a:t>
            </a:r>
            <a:r>
              <a:rPr lang="en-US" altLang="ja-JP" sz="2600">
                <a:ea typeface="ＭＳ Ｐゴシック" pitchFamily="34" charset="-128"/>
              </a:rPr>
              <a:t> &lt; MIS(1) (= 10%). </a:t>
            </a:r>
            <a:endParaRPr lang="en-US" sz="2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B7CCED-F570-4DBD-9328-B4661D1AD8D8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generation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229600" cy="4754562"/>
          </a:xfrm>
        </p:spPr>
        <p:txBody>
          <a:bodyPr/>
          <a:lstStyle/>
          <a:p>
            <a:r>
              <a:rPr lang="en-US" altLang="ja-JP">
                <a:ea typeface="ＭＳ Ｐゴシック" pitchFamily="34" charset="-128"/>
              </a:rPr>
              <a:t>The following two lines in MSapriori algorithm are important for rule generation, which are not needed for the Apriori algorithm</a:t>
            </a:r>
          </a:p>
          <a:p>
            <a:pPr>
              <a:buFont typeface="Wingdings" pitchFamily="2" charset="2"/>
              <a:buNone/>
            </a:pPr>
            <a:r>
              <a:rPr lang="en-US" altLang="ja-JP" b="1">
                <a:ea typeface="ＭＳ Ｐゴシック" pitchFamily="34" charset="-128"/>
              </a:rPr>
              <a:t>	if</a:t>
            </a:r>
            <a:r>
              <a:rPr lang="en-US" altLang="ja-JP">
                <a:ea typeface="ＭＳ Ｐゴシック" pitchFamily="34" charset="-128"/>
              </a:rPr>
              <a:t> </a:t>
            </a:r>
            <a:r>
              <a:rPr lang="en-US" altLang="ja-JP" i="1">
                <a:ea typeface="ＭＳ Ｐゴシック" pitchFamily="34" charset="-128"/>
              </a:rPr>
              <a:t>c – </a:t>
            </a:r>
            <a:r>
              <a:rPr lang="en-US" altLang="ja-JP">
                <a:ea typeface="ＭＳ Ｐゴシック" pitchFamily="34" charset="-128"/>
              </a:rPr>
              <a:t>{</a:t>
            </a:r>
            <a:r>
              <a:rPr lang="en-US" altLang="ja-JP" i="1">
                <a:ea typeface="ＭＳ Ｐゴシック" pitchFamily="34" charset="-128"/>
              </a:rPr>
              <a:t>c</a:t>
            </a:r>
            <a:r>
              <a:rPr lang="en-US" altLang="ja-JP">
                <a:ea typeface="ＭＳ Ｐゴシック" pitchFamily="34" charset="-128"/>
              </a:rPr>
              <a:t>[1]} is contained in </a:t>
            </a:r>
            <a:r>
              <a:rPr lang="en-US" altLang="ja-JP" i="1">
                <a:ea typeface="ＭＳ Ｐゴシック" pitchFamily="34" charset="-128"/>
              </a:rPr>
              <a:t>t</a:t>
            </a:r>
            <a:r>
              <a:rPr lang="en-US" altLang="ja-JP">
                <a:ea typeface="ＭＳ Ｐゴシック" pitchFamily="34" charset="-128"/>
              </a:rPr>
              <a:t> </a:t>
            </a:r>
            <a:r>
              <a:rPr lang="en-US" altLang="ja-JP" b="1">
                <a:ea typeface="ＭＳ Ｐゴシック" pitchFamily="34" charset="-128"/>
              </a:rPr>
              <a:t>then</a:t>
            </a:r>
            <a:r>
              <a:rPr lang="en-US" altLang="ja-JP">
                <a:ea typeface="ＭＳ Ｐゴシック" pitchFamily="34" charset="-128"/>
              </a:rPr>
              <a:t>		</a:t>
            </a:r>
          </a:p>
          <a:p>
            <a:pPr>
              <a:buFont typeface="Wingdings" pitchFamily="2" charset="2"/>
              <a:buNone/>
            </a:pPr>
            <a:r>
              <a:rPr lang="en-US" altLang="ja-JP" i="1">
                <a:ea typeface="ＭＳ Ｐゴシック" pitchFamily="34" charset="-128"/>
              </a:rPr>
              <a:t>		c</a:t>
            </a:r>
            <a:r>
              <a:rPr lang="en-US" altLang="ja-JP">
                <a:ea typeface="ＭＳ Ｐゴシック" pitchFamily="34" charset="-128"/>
              </a:rPr>
              <a:t>.</a:t>
            </a:r>
            <a:r>
              <a:rPr lang="en-US" altLang="ja-JP" i="1">
                <a:ea typeface="ＭＳ Ｐゴシック" pitchFamily="34" charset="-128"/>
              </a:rPr>
              <a:t>tailCount</a:t>
            </a:r>
            <a:r>
              <a:rPr lang="en-US" altLang="ja-JP">
                <a:ea typeface="ＭＳ Ｐゴシック" pitchFamily="34" charset="-128"/>
              </a:rPr>
              <a:t>++</a:t>
            </a:r>
          </a:p>
          <a:p>
            <a:r>
              <a:rPr lang="en-US" altLang="ja-JP">
                <a:ea typeface="ＭＳ Ｐゴシック" pitchFamily="34" charset="-128"/>
              </a:rPr>
              <a:t>Many rules cannot be generated without them.</a:t>
            </a:r>
          </a:p>
          <a:p>
            <a:r>
              <a:rPr lang="en-US" altLang="ja-JP">
                <a:ea typeface="ＭＳ Ｐゴシック" pitchFamily="34" charset="-128"/>
              </a:rPr>
              <a:t>Why?	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B4C224-AC12-4F89-93BC-849FC3D4F496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404813"/>
            <a:ext cx="8077200" cy="1143000"/>
          </a:xfrm>
        </p:spPr>
        <p:txBody>
          <a:bodyPr/>
          <a:lstStyle/>
          <a:p>
            <a:r>
              <a:rPr lang="en-US"/>
              <a:t>On multiple minsup rule mining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76363"/>
            <a:ext cx="7772400" cy="4648200"/>
          </a:xfrm>
        </p:spPr>
        <p:txBody>
          <a:bodyPr/>
          <a:lstStyle/>
          <a:p>
            <a:r>
              <a:rPr lang="en-US" sz="2600"/>
              <a:t>Multiple minsup model </a:t>
            </a:r>
            <a:r>
              <a:rPr lang="en-US" sz="2600">
                <a:solidFill>
                  <a:srgbClr val="FF0000"/>
                </a:solidFill>
              </a:rPr>
              <a:t>subsumes</a:t>
            </a:r>
            <a:r>
              <a:rPr lang="en-US" sz="2600"/>
              <a:t> the single support model.</a:t>
            </a:r>
          </a:p>
          <a:p>
            <a:r>
              <a:rPr lang="en-US" sz="2600"/>
              <a:t>It is a </a:t>
            </a:r>
            <a:r>
              <a:rPr lang="en-US" sz="2600">
                <a:solidFill>
                  <a:srgbClr val="FF0000"/>
                </a:solidFill>
              </a:rPr>
              <a:t>more realistic</a:t>
            </a:r>
            <a:r>
              <a:rPr lang="en-US" sz="2600"/>
              <a:t> model for practical applications.</a:t>
            </a:r>
          </a:p>
          <a:p>
            <a:r>
              <a:rPr lang="en-US" sz="2600">
                <a:cs typeface="Times New Roman" pitchFamily="18" charset="0"/>
              </a:rPr>
              <a:t>The model enables us to found </a:t>
            </a:r>
            <a:r>
              <a:rPr lang="en-US" sz="2600">
                <a:solidFill>
                  <a:srgbClr val="FF0000"/>
                </a:solidFill>
                <a:cs typeface="Times New Roman" pitchFamily="18" charset="0"/>
              </a:rPr>
              <a:t>rare item rules</a:t>
            </a:r>
            <a:r>
              <a:rPr lang="en-US" sz="2600">
                <a:cs typeface="Times New Roman" pitchFamily="18" charset="0"/>
              </a:rPr>
              <a:t> yet without producing a huge number of meaningless rules with frequent items.</a:t>
            </a:r>
          </a:p>
          <a:p>
            <a:r>
              <a:rPr lang="en-US" sz="2600">
                <a:solidFill>
                  <a:srgbClr val="3333CC"/>
                </a:solidFill>
                <a:cs typeface="Times New Roman" pitchFamily="18" charset="0"/>
              </a:rPr>
              <a:t>By setting MIS values of some items to 100% (or more), we effectively instruct the algorithms not to generate rules only involving these items</a:t>
            </a:r>
            <a:r>
              <a:rPr lang="en-US" sz="2600">
                <a:cs typeface="Times New Roman" pitchFamily="18" charset="0"/>
              </a:rPr>
              <a:t>.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A42C2B-27E8-4AAD-8CDA-0D2A97317AE4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 map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concepts of Association Rules</a:t>
            </a:r>
          </a:p>
          <a:p>
            <a:r>
              <a:rPr lang="en-US"/>
              <a:t>Apriori algorithm</a:t>
            </a:r>
          </a:p>
          <a:p>
            <a:r>
              <a:rPr lang="en-US"/>
              <a:t>Different data formats for mining</a:t>
            </a:r>
          </a:p>
          <a:p>
            <a:r>
              <a:rPr lang="en-US"/>
              <a:t>Mining with multiple minimum supports</a:t>
            </a:r>
          </a:p>
          <a:p>
            <a:r>
              <a:rPr lang="en-US">
                <a:solidFill>
                  <a:srgbClr val="FF0000"/>
                </a:solidFill>
              </a:rPr>
              <a:t>Mining class association rules</a:t>
            </a:r>
          </a:p>
          <a:p>
            <a:r>
              <a:rPr lang="en-US"/>
              <a:t>Sequential pattern mining</a:t>
            </a:r>
          </a:p>
          <a:p>
            <a:r>
              <a:rPr lang="en-US"/>
              <a:t>Summary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882AED-9046-49CD-BA47-119111FBB561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Mining class association rules (CAR)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r>
              <a:rPr lang="en-US"/>
              <a:t>Normal association rule mining does not have any target. </a:t>
            </a:r>
          </a:p>
          <a:p>
            <a:r>
              <a:rPr lang="en-US" altLang="ja-JP">
                <a:ea typeface="ＭＳ Ｐゴシック" pitchFamily="34" charset="-128"/>
              </a:rPr>
              <a:t>It finds all possible rules that exist in data, i.e., any item can appear as a consequent or a condition of a rule. </a:t>
            </a:r>
          </a:p>
          <a:p>
            <a:r>
              <a:rPr lang="en-US" altLang="ja-JP">
                <a:ea typeface="ＭＳ Ｐゴシック" pitchFamily="34" charset="-128"/>
              </a:rPr>
              <a:t>However, in some applications, the user is interested in some targets. </a:t>
            </a:r>
          </a:p>
          <a:p>
            <a:pPr lvl="1"/>
            <a:r>
              <a:rPr lang="en-US" altLang="ja-JP">
                <a:ea typeface="ＭＳ Ｐゴシック" pitchFamily="34" charset="-128"/>
              </a:rPr>
              <a:t>E.g, the user has a set of text documents from some known topics. He/she wants to find out what words are associated or correlated with each topic. 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83501D-E169-4482-880D-46F0DE920992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definition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r>
              <a:rPr lang="en-US" altLang="ja-JP" sz="2600">
                <a:ea typeface="ＭＳ Ｐゴシック" pitchFamily="34" charset="-128"/>
              </a:rPr>
              <a:t>Let </a:t>
            </a:r>
            <a:r>
              <a:rPr lang="en-US" altLang="ja-JP" sz="2600" i="1">
                <a:ea typeface="ＭＳ Ｐゴシック" pitchFamily="34" charset="-128"/>
              </a:rPr>
              <a:t>T</a:t>
            </a:r>
            <a:r>
              <a:rPr lang="en-US" altLang="ja-JP" sz="2600">
                <a:ea typeface="ＭＳ Ｐゴシック" pitchFamily="34" charset="-128"/>
              </a:rPr>
              <a:t> be a transaction data set consisting of </a:t>
            </a:r>
            <a:r>
              <a:rPr lang="en-US" altLang="ja-JP" sz="2600" i="1">
                <a:ea typeface="ＭＳ Ｐゴシック" pitchFamily="34" charset="-128"/>
              </a:rPr>
              <a:t>n</a:t>
            </a:r>
            <a:r>
              <a:rPr lang="en-US" altLang="ja-JP" sz="2600">
                <a:ea typeface="ＭＳ Ｐゴシック" pitchFamily="34" charset="-128"/>
              </a:rPr>
              <a:t> transactions. </a:t>
            </a:r>
          </a:p>
          <a:p>
            <a:r>
              <a:rPr lang="en-US" altLang="ja-JP" sz="2600">
                <a:ea typeface="ＭＳ Ｐゴシック" pitchFamily="34" charset="-128"/>
              </a:rPr>
              <a:t>Each transaction is also labeled with a class </a:t>
            </a:r>
            <a:r>
              <a:rPr lang="en-US" altLang="ja-JP" sz="2600" i="1">
                <a:ea typeface="ＭＳ Ｐゴシック" pitchFamily="34" charset="-128"/>
              </a:rPr>
              <a:t>y</a:t>
            </a:r>
            <a:r>
              <a:rPr lang="en-US" altLang="ja-JP" sz="2600">
                <a:ea typeface="ＭＳ Ｐゴシック" pitchFamily="34" charset="-128"/>
              </a:rPr>
              <a:t>. </a:t>
            </a:r>
          </a:p>
          <a:p>
            <a:r>
              <a:rPr lang="en-US" altLang="ja-JP" sz="2600">
                <a:ea typeface="ＭＳ Ｐゴシック" pitchFamily="34" charset="-128"/>
              </a:rPr>
              <a:t>Let </a:t>
            </a:r>
            <a:r>
              <a:rPr lang="en-US" altLang="ja-JP" sz="2600" i="1">
                <a:ea typeface="ＭＳ Ｐゴシック" pitchFamily="34" charset="-128"/>
              </a:rPr>
              <a:t>I</a:t>
            </a:r>
            <a:r>
              <a:rPr lang="en-US" altLang="ja-JP" sz="2600">
                <a:ea typeface="ＭＳ Ｐゴシック" pitchFamily="34" charset="-128"/>
              </a:rPr>
              <a:t> be the set of all items in </a:t>
            </a:r>
            <a:r>
              <a:rPr lang="en-US" altLang="ja-JP" sz="2600" i="1">
                <a:ea typeface="ＭＳ Ｐゴシック" pitchFamily="34" charset="-128"/>
              </a:rPr>
              <a:t>T</a:t>
            </a:r>
            <a:r>
              <a:rPr lang="en-US" altLang="ja-JP" sz="2600">
                <a:ea typeface="ＭＳ Ｐゴシック" pitchFamily="34" charset="-128"/>
              </a:rPr>
              <a:t>, </a:t>
            </a:r>
            <a:r>
              <a:rPr lang="en-US" altLang="ja-JP" sz="2600" i="1">
                <a:ea typeface="ＭＳ Ｐゴシック" pitchFamily="34" charset="-128"/>
              </a:rPr>
              <a:t>Y</a:t>
            </a:r>
            <a:r>
              <a:rPr lang="en-US" altLang="ja-JP" sz="2600">
                <a:ea typeface="ＭＳ Ｐゴシック" pitchFamily="34" charset="-128"/>
              </a:rPr>
              <a:t> be the set of all class labels and </a:t>
            </a:r>
            <a:r>
              <a:rPr lang="en-US" altLang="ja-JP" sz="2600" i="1">
                <a:ea typeface="ＭＳ Ｐゴシック" pitchFamily="34" charset="-128"/>
              </a:rPr>
              <a:t>I </a:t>
            </a:r>
            <a:r>
              <a:rPr lang="en-US" altLang="ja-JP" sz="2600">
                <a:ea typeface="ＭＳ Ｐゴシック" pitchFamily="34" charset="-128"/>
                <a:sym typeface="Symbol" pitchFamily="18" charset="2"/>
              </a:rPr>
              <a:t></a:t>
            </a:r>
            <a:r>
              <a:rPr lang="en-US" altLang="ja-JP" sz="2600" i="1">
                <a:ea typeface="ＭＳ Ｐゴシック" pitchFamily="34" charset="-128"/>
              </a:rPr>
              <a:t> Y = </a:t>
            </a:r>
            <a:r>
              <a:rPr lang="en-US" altLang="ja-JP" sz="2600">
                <a:ea typeface="ＭＳ Ｐゴシック" pitchFamily="34" charset="-128"/>
                <a:sym typeface="Symbol" pitchFamily="18" charset="2"/>
              </a:rPr>
              <a:t></a:t>
            </a:r>
            <a:r>
              <a:rPr lang="en-US" altLang="ja-JP" sz="2600">
                <a:ea typeface="ＭＳ Ｐゴシック" pitchFamily="34" charset="-128"/>
              </a:rPr>
              <a:t>. </a:t>
            </a:r>
          </a:p>
          <a:p>
            <a:r>
              <a:rPr lang="en-US" altLang="ja-JP" sz="2600">
                <a:ea typeface="ＭＳ Ｐゴシック" pitchFamily="34" charset="-128"/>
              </a:rPr>
              <a:t>A </a:t>
            </a:r>
            <a:r>
              <a:rPr lang="en-US" altLang="ja-JP" sz="2600" b="1">
                <a:ea typeface="ＭＳ Ｐゴシック" pitchFamily="34" charset="-128"/>
              </a:rPr>
              <a:t>class association rule</a:t>
            </a:r>
            <a:r>
              <a:rPr lang="en-US" altLang="ja-JP" sz="2600">
                <a:ea typeface="ＭＳ Ｐゴシック" pitchFamily="34" charset="-128"/>
              </a:rPr>
              <a:t> (</a:t>
            </a:r>
            <a:r>
              <a:rPr lang="en-US" altLang="ja-JP" sz="2600" b="1">
                <a:ea typeface="ＭＳ Ｐゴシック" pitchFamily="34" charset="-128"/>
              </a:rPr>
              <a:t>CAR</a:t>
            </a:r>
            <a:r>
              <a:rPr lang="en-US" altLang="ja-JP" sz="2600">
                <a:ea typeface="ＭＳ Ｐゴシック" pitchFamily="34" charset="-128"/>
              </a:rPr>
              <a:t>) is an implication of the form </a:t>
            </a:r>
            <a:endParaRPr lang="en-US" altLang="ja-JP" sz="2600" i="1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ja-JP" sz="2600" i="1">
                <a:ea typeface="ＭＳ Ｐゴシック" pitchFamily="34" charset="-128"/>
              </a:rPr>
              <a:t>		X</a:t>
            </a:r>
            <a:r>
              <a:rPr lang="en-US" altLang="ja-JP" sz="2600">
                <a:ea typeface="ＭＳ Ｐゴシック" pitchFamily="34" charset="-128"/>
              </a:rPr>
              <a:t> </a:t>
            </a:r>
            <a:r>
              <a:rPr lang="en-US" altLang="ja-JP" sz="260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altLang="ja-JP" sz="2600">
                <a:ea typeface="ＭＳ Ｐゴシック" pitchFamily="34" charset="-128"/>
              </a:rPr>
              <a:t> </a:t>
            </a:r>
            <a:r>
              <a:rPr lang="en-US" altLang="ja-JP" sz="2600" i="1">
                <a:ea typeface="ＭＳ Ｐゴシック" pitchFamily="34" charset="-128"/>
              </a:rPr>
              <a:t>y</a:t>
            </a:r>
            <a:r>
              <a:rPr lang="en-US" altLang="ja-JP" sz="2600">
                <a:ea typeface="ＭＳ Ｐゴシック" pitchFamily="34" charset="-128"/>
              </a:rPr>
              <a:t>, where </a:t>
            </a:r>
            <a:r>
              <a:rPr lang="en-US" altLang="ja-JP" sz="2600" i="1">
                <a:ea typeface="ＭＳ Ｐゴシック" pitchFamily="34" charset="-128"/>
              </a:rPr>
              <a:t>X</a:t>
            </a:r>
            <a:r>
              <a:rPr lang="en-US" altLang="ja-JP" sz="2600">
                <a:ea typeface="ＭＳ Ｐゴシック" pitchFamily="34" charset="-128"/>
              </a:rPr>
              <a:t> </a:t>
            </a:r>
            <a:r>
              <a:rPr lang="en-US" altLang="ja-JP" sz="2600">
                <a:ea typeface="ＭＳ Ｐゴシック" pitchFamily="34" charset="-128"/>
                <a:sym typeface="Symbol" pitchFamily="18" charset="2"/>
              </a:rPr>
              <a:t></a:t>
            </a:r>
            <a:r>
              <a:rPr lang="en-US" altLang="ja-JP" sz="2600">
                <a:ea typeface="ＭＳ Ｐゴシック" pitchFamily="34" charset="-128"/>
              </a:rPr>
              <a:t> </a:t>
            </a:r>
            <a:r>
              <a:rPr lang="en-US" altLang="ja-JP" sz="2600" i="1">
                <a:ea typeface="ＭＳ Ｐゴシック" pitchFamily="34" charset="-128"/>
              </a:rPr>
              <a:t>I</a:t>
            </a:r>
            <a:r>
              <a:rPr lang="en-US" altLang="ja-JP" sz="2600">
                <a:ea typeface="ＭＳ Ｐゴシック" pitchFamily="34" charset="-128"/>
              </a:rPr>
              <a:t>, and </a:t>
            </a:r>
            <a:r>
              <a:rPr lang="en-US" altLang="ja-JP" sz="2600" i="1">
                <a:ea typeface="ＭＳ Ｐゴシック" pitchFamily="34" charset="-128"/>
              </a:rPr>
              <a:t>y</a:t>
            </a:r>
            <a:r>
              <a:rPr lang="en-US" altLang="ja-JP" sz="2600">
                <a:ea typeface="ＭＳ Ｐゴシック" pitchFamily="34" charset="-128"/>
              </a:rPr>
              <a:t> </a:t>
            </a:r>
            <a:r>
              <a:rPr lang="en-US" altLang="ja-JP" sz="2600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 altLang="ja-JP" sz="2600">
                <a:ea typeface="ＭＳ Ｐゴシック" pitchFamily="34" charset="-128"/>
              </a:rPr>
              <a:t> </a:t>
            </a:r>
            <a:r>
              <a:rPr lang="en-US" altLang="ja-JP" sz="2600" i="1">
                <a:ea typeface="ＭＳ Ｐゴシック" pitchFamily="34" charset="-128"/>
              </a:rPr>
              <a:t>Y</a:t>
            </a:r>
            <a:r>
              <a:rPr lang="en-US" altLang="ja-JP" sz="2600">
                <a:ea typeface="ＭＳ Ｐゴシック" pitchFamily="34" charset="-128"/>
              </a:rPr>
              <a:t>. </a:t>
            </a:r>
          </a:p>
          <a:p>
            <a:r>
              <a:rPr lang="en-US" altLang="ja-JP" sz="2600">
                <a:ea typeface="ＭＳ Ｐゴシック" pitchFamily="34" charset="-128"/>
              </a:rPr>
              <a:t>The definitions of </a:t>
            </a:r>
            <a:r>
              <a:rPr lang="en-US" altLang="ja-JP" sz="2600" b="1">
                <a:ea typeface="ＭＳ Ｐゴシック" pitchFamily="34" charset="-128"/>
              </a:rPr>
              <a:t>support</a:t>
            </a:r>
            <a:r>
              <a:rPr lang="en-US" altLang="ja-JP" sz="2600">
                <a:ea typeface="ＭＳ Ｐゴシック" pitchFamily="34" charset="-128"/>
              </a:rPr>
              <a:t> and </a:t>
            </a:r>
            <a:r>
              <a:rPr lang="en-US" altLang="ja-JP" sz="2600" b="1">
                <a:ea typeface="ＭＳ Ｐゴシック" pitchFamily="34" charset="-128"/>
              </a:rPr>
              <a:t>confidence</a:t>
            </a:r>
            <a:r>
              <a:rPr lang="en-US" altLang="ja-JP" sz="2600">
                <a:ea typeface="ＭＳ Ｐゴシック" pitchFamily="34" charset="-128"/>
              </a:rPr>
              <a:t> are the same as those for normal association rules. </a:t>
            </a:r>
            <a:endParaRPr lang="en-US" sz="2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56BF58-2185-490E-B8C6-510518CC738D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100" b="1">
                <a:ea typeface="ＭＳ Ｐゴシック" pitchFamily="34" charset="-128"/>
              </a:rPr>
              <a:t>A text document data set</a:t>
            </a:r>
            <a:endParaRPr lang="en-US" altLang="ja-JP" sz="21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>
                <a:ea typeface="ＭＳ Ｐゴシック" pitchFamily="34" charset="-128"/>
              </a:rPr>
              <a:t>	doc 1: 	Student, Teach, School 	 : Education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>
                <a:ea typeface="ＭＳ Ｐゴシック" pitchFamily="34" charset="-128"/>
              </a:rPr>
              <a:t>	doc 2: 	Student, School 		 : Education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>
                <a:ea typeface="ＭＳ Ｐゴシック" pitchFamily="34" charset="-128"/>
              </a:rPr>
              <a:t>	doc 3: 	Teach, School, City, Game 	 : Education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>
                <a:ea typeface="ＭＳ Ｐゴシック" pitchFamily="34" charset="-128"/>
              </a:rPr>
              <a:t>	doc 4: 	Baseball, Basketball		 : Sport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>
                <a:ea typeface="ＭＳ Ｐゴシック" pitchFamily="34" charset="-128"/>
              </a:rPr>
              <a:t>	doc 5: 	Basketball, Player, Spectator  	 : Sport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>
                <a:ea typeface="ＭＳ Ｐゴシック" pitchFamily="34" charset="-128"/>
              </a:rPr>
              <a:t>	doc 6: 	Baseball, Coach, Game, Team : Sport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>
                <a:ea typeface="ＭＳ Ｐゴシック" pitchFamily="34" charset="-128"/>
              </a:rPr>
              <a:t>	doc 7: 	Basketball, Team, City, Game 	 : Sport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ja-JP" sz="2100" b="1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2100">
                <a:ea typeface="ＭＳ Ｐゴシック" pitchFamily="34" charset="-128"/>
              </a:rPr>
              <a:t>Let </a:t>
            </a:r>
            <a:r>
              <a:rPr lang="en-US" altLang="ja-JP" sz="2100" i="1">
                <a:ea typeface="ＭＳ Ｐゴシック" pitchFamily="34" charset="-128"/>
              </a:rPr>
              <a:t>minsup</a:t>
            </a:r>
            <a:r>
              <a:rPr lang="en-US" altLang="ja-JP" sz="2100">
                <a:ea typeface="ＭＳ Ｐゴシック" pitchFamily="34" charset="-128"/>
              </a:rPr>
              <a:t> = 20% and </a:t>
            </a:r>
            <a:r>
              <a:rPr lang="en-US" altLang="ja-JP" sz="2100" i="1">
                <a:ea typeface="ＭＳ Ｐゴシック" pitchFamily="34" charset="-128"/>
              </a:rPr>
              <a:t>minconf</a:t>
            </a:r>
            <a:r>
              <a:rPr lang="en-US" altLang="ja-JP" sz="2100">
                <a:ea typeface="ＭＳ Ｐゴシック" pitchFamily="34" charset="-128"/>
              </a:rPr>
              <a:t> = 60%. The following are two examples of class association rules: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>
                <a:ea typeface="ＭＳ Ｐゴシック" pitchFamily="34" charset="-128"/>
              </a:rPr>
              <a:t>		Student, School </a:t>
            </a:r>
            <a:r>
              <a:rPr lang="en-US" altLang="ja-JP" sz="210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altLang="ja-JP" sz="2100">
                <a:ea typeface="ＭＳ Ｐゴシック" pitchFamily="34" charset="-128"/>
              </a:rPr>
              <a:t> Education	[sup= 2/7, conf = 2/2]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100">
                <a:ea typeface="ＭＳ Ｐゴシック" pitchFamily="34" charset="-128"/>
              </a:rPr>
              <a:t>		game </a:t>
            </a:r>
            <a:r>
              <a:rPr lang="en-US" altLang="ja-JP" sz="210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altLang="ja-JP" sz="2100">
                <a:ea typeface="ＭＳ Ｐゴシック" pitchFamily="34" charset="-128"/>
              </a:rPr>
              <a:t> Sport</a:t>
            </a:r>
            <a:r>
              <a:rPr lang="en-US" altLang="ja-JP" sz="2100" i="1">
                <a:ea typeface="ＭＳ Ｐゴシック" pitchFamily="34" charset="-128"/>
              </a:rPr>
              <a:t>			</a:t>
            </a:r>
            <a:r>
              <a:rPr lang="en-US" altLang="ja-JP" sz="2100">
                <a:ea typeface="ＭＳ Ｐゴシック" pitchFamily="34" charset="-128"/>
              </a:rPr>
              <a:t>[sup= 2/7, conf = 2/3] </a:t>
            </a:r>
            <a:endParaRPr lang="en-US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E72C65-22B1-4A87-8923-1CE3D8E660D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data: supermarket data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3488"/>
            <a:ext cx="8229600" cy="4897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Market basket transactions: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t1: </a:t>
            </a:r>
            <a:r>
              <a:rPr lang="en-US">
                <a:solidFill>
                  <a:srgbClr val="FF0000"/>
                </a:solidFill>
              </a:rPr>
              <a:t>{bread, cheese, milk}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t2: </a:t>
            </a:r>
            <a:r>
              <a:rPr lang="en-US">
                <a:solidFill>
                  <a:srgbClr val="FF0000"/>
                </a:solidFill>
              </a:rPr>
              <a:t>{apple, eggs, salt, yogurt}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… 		</a:t>
            </a:r>
            <a:r>
              <a:rPr lang="en-US">
                <a:solidFill>
                  <a:srgbClr val="FF0000"/>
                </a:solidFill>
              </a:rPr>
              <a:t>…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tn: </a:t>
            </a:r>
            <a:r>
              <a:rPr lang="en-US">
                <a:solidFill>
                  <a:srgbClr val="FF0000"/>
                </a:solidFill>
              </a:rPr>
              <a:t>{biscuit, eggs, milk}</a:t>
            </a:r>
          </a:p>
          <a:p>
            <a:pPr>
              <a:lnSpc>
                <a:spcPct val="90000"/>
              </a:lnSpc>
            </a:pPr>
            <a:r>
              <a:rPr lang="en-US"/>
              <a:t>Concepts: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An </a:t>
            </a:r>
            <a:r>
              <a:rPr lang="en-US" i="1">
                <a:solidFill>
                  <a:srgbClr val="FF0000"/>
                </a:solidFill>
              </a:rPr>
              <a:t>item</a:t>
            </a:r>
            <a:r>
              <a:rPr lang="en-US">
                <a:solidFill>
                  <a:srgbClr val="FF0000"/>
                </a:solidFill>
              </a:rPr>
              <a:t>:</a:t>
            </a:r>
            <a:r>
              <a:rPr lang="en-US"/>
              <a:t>  an item/article in a basket</a:t>
            </a:r>
          </a:p>
          <a:p>
            <a:pPr lvl="1">
              <a:lnSpc>
                <a:spcPct val="90000"/>
              </a:lnSpc>
            </a:pPr>
            <a:r>
              <a:rPr lang="en-US" i="1">
                <a:solidFill>
                  <a:srgbClr val="FF0000"/>
                </a:solidFill>
              </a:rPr>
              <a:t>I</a:t>
            </a:r>
            <a:r>
              <a:rPr lang="en-US">
                <a:solidFill>
                  <a:srgbClr val="FF0000"/>
                </a:solidFill>
              </a:rPr>
              <a:t>: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the set of all items sold in the store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A </a:t>
            </a:r>
            <a:r>
              <a:rPr lang="en-US" i="1">
                <a:solidFill>
                  <a:srgbClr val="FF0000"/>
                </a:solidFill>
              </a:rPr>
              <a:t>transaction</a:t>
            </a:r>
            <a:r>
              <a:rPr lang="en-US">
                <a:solidFill>
                  <a:srgbClr val="FF0000"/>
                </a:solidFill>
              </a:rPr>
              <a:t>:</a:t>
            </a:r>
            <a:r>
              <a:rPr lang="en-US"/>
              <a:t> items purchased in a basket; it may have TID (transaction ID)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A </a:t>
            </a:r>
            <a:r>
              <a:rPr lang="en-US" i="1">
                <a:solidFill>
                  <a:srgbClr val="FF0000"/>
                </a:solidFill>
              </a:rPr>
              <a:t>transactional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i="1">
                <a:solidFill>
                  <a:srgbClr val="FF0000"/>
                </a:solidFill>
              </a:rPr>
              <a:t>dataset</a:t>
            </a:r>
            <a:r>
              <a:rPr lang="en-US"/>
              <a:t>: A set of transactions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E2DE26-36E0-4EBD-BA9C-047994580823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Mining algorithm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3488"/>
            <a:ext cx="8229600" cy="4897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600">
                <a:ea typeface="ＭＳ Ｐゴシック" pitchFamily="34" charset="-128"/>
              </a:rPr>
              <a:t>Unlike normal association rules, CARs can be mined directly in one step. </a:t>
            </a:r>
          </a:p>
          <a:p>
            <a:pPr>
              <a:lnSpc>
                <a:spcPct val="90000"/>
              </a:lnSpc>
            </a:pPr>
            <a:r>
              <a:rPr lang="en-US" altLang="ja-JP" sz="2600">
                <a:ea typeface="ＭＳ Ｐゴシック" pitchFamily="34" charset="-128"/>
              </a:rPr>
              <a:t>The key operation is to find all </a:t>
            </a:r>
            <a:r>
              <a:rPr lang="en-US" altLang="ja-JP" sz="2600" b="1">
                <a:ea typeface="ＭＳ Ｐゴシック" pitchFamily="34" charset="-128"/>
              </a:rPr>
              <a:t>ruleitems</a:t>
            </a:r>
            <a:r>
              <a:rPr lang="en-US" altLang="ja-JP" sz="2600">
                <a:ea typeface="ＭＳ Ｐゴシック" pitchFamily="34" charset="-128"/>
              </a:rPr>
              <a:t> that have support above </a:t>
            </a:r>
            <a:r>
              <a:rPr lang="en-US" altLang="ja-JP" sz="2600" i="1">
                <a:ea typeface="ＭＳ Ｐゴシック" pitchFamily="34" charset="-128"/>
              </a:rPr>
              <a:t>minsup</a:t>
            </a:r>
            <a:r>
              <a:rPr lang="en-US" altLang="ja-JP" sz="2600">
                <a:ea typeface="ＭＳ Ｐゴシック" pitchFamily="34" charset="-128"/>
              </a:rPr>
              <a:t>. A </a:t>
            </a:r>
            <a:r>
              <a:rPr lang="en-US" altLang="ja-JP" sz="2600" b="1">
                <a:ea typeface="ＭＳ Ｐゴシック" pitchFamily="34" charset="-128"/>
              </a:rPr>
              <a:t>ruleitem</a:t>
            </a:r>
            <a:r>
              <a:rPr lang="en-US" altLang="ja-JP" sz="2600">
                <a:ea typeface="ＭＳ Ｐゴシック" pitchFamily="34" charset="-128"/>
              </a:rPr>
              <a:t> is of the form: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600">
                <a:ea typeface="ＭＳ Ｐゴシック" pitchFamily="34" charset="-128"/>
              </a:rPr>
              <a:t>		(</a:t>
            </a:r>
            <a:r>
              <a:rPr lang="en-US" altLang="ja-JP" sz="2600" i="1">
                <a:ea typeface="ＭＳ Ｐゴシック" pitchFamily="34" charset="-128"/>
              </a:rPr>
              <a:t>condset</a:t>
            </a:r>
            <a:r>
              <a:rPr lang="en-US" altLang="ja-JP" sz="2600">
                <a:ea typeface="ＭＳ Ｐゴシック" pitchFamily="34" charset="-128"/>
              </a:rPr>
              <a:t>, </a:t>
            </a:r>
            <a:r>
              <a:rPr lang="en-US" altLang="ja-JP" sz="2600" i="1">
                <a:ea typeface="ＭＳ Ｐゴシック" pitchFamily="34" charset="-128"/>
              </a:rPr>
              <a:t>y</a:t>
            </a:r>
            <a:r>
              <a:rPr lang="en-US" altLang="ja-JP" sz="2600">
                <a:ea typeface="ＭＳ Ｐゴシック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600">
                <a:ea typeface="ＭＳ Ｐゴシック" pitchFamily="34" charset="-128"/>
              </a:rPr>
              <a:t>	where </a:t>
            </a:r>
            <a:r>
              <a:rPr lang="en-US" altLang="ja-JP" sz="2600" b="1">
                <a:ea typeface="ＭＳ Ｐゴシック" pitchFamily="34" charset="-128"/>
              </a:rPr>
              <a:t>condset</a:t>
            </a:r>
            <a:r>
              <a:rPr lang="en-US" altLang="ja-JP" sz="2600">
                <a:ea typeface="ＭＳ Ｐゴシック" pitchFamily="34" charset="-128"/>
              </a:rPr>
              <a:t> is a set of items from </a:t>
            </a:r>
            <a:r>
              <a:rPr lang="en-US" altLang="ja-JP" sz="2600" i="1">
                <a:ea typeface="ＭＳ Ｐゴシック" pitchFamily="34" charset="-128"/>
              </a:rPr>
              <a:t>I </a:t>
            </a:r>
            <a:r>
              <a:rPr lang="en-US" altLang="ja-JP" sz="2600">
                <a:ea typeface="ＭＳ Ｐゴシック" pitchFamily="34" charset="-128"/>
              </a:rPr>
              <a:t>(</a:t>
            </a:r>
            <a:r>
              <a:rPr lang="en-US" altLang="ja-JP" sz="2600" i="1">
                <a:ea typeface="ＭＳ Ｐゴシック" pitchFamily="34" charset="-128"/>
              </a:rPr>
              <a:t>i.e., condset </a:t>
            </a:r>
            <a:r>
              <a:rPr lang="en-US" altLang="ja-JP" sz="2600">
                <a:ea typeface="ＭＳ Ｐゴシック" pitchFamily="34" charset="-128"/>
                <a:sym typeface="Symbol" pitchFamily="18" charset="2"/>
              </a:rPr>
              <a:t></a:t>
            </a:r>
            <a:r>
              <a:rPr lang="en-US" altLang="ja-JP" sz="2600">
                <a:ea typeface="ＭＳ Ｐゴシック" pitchFamily="34" charset="-128"/>
              </a:rPr>
              <a:t> </a:t>
            </a:r>
            <a:r>
              <a:rPr lang="en-US" altLang="ja-JP" sz="2600" i="1">
                <a:ea typeface="ＭＳ Ｐゴシック" pitchFamily="34" charset="-128"/>
              </a:rPr>
              <a:t>I</a:t>
            </a:r>
            <a:r>
              <a:rPr lang="en-US" altLang="ja-JP" sz="2600">
                <a:ea typeface="ＭＳ Ｐゴシック" pitchFamily="34" charset="-128"/>
              </a:rPr>
              <a:t>), and  </a:t>
            </a:r>
            <a:r>
              <a:rPr lang="en-US" altLang="ja-JP" sz="2600" i="1">
                <a:ea typeface="ＭＳ Ｐゴシック" pitchFamily="34" charset="-128"/>
              </a:rPr>
              <a:t>y</a:t>
            </a:r>
            <a:r>
              <a:rPr lang="en-US" altLang="ja-JP" sz="2600">
                <a:ea typeface="ＭＳ Ｐゴシック" pitchFamily="34" charset="-128"/>
              </a:rPr>
              <a:t> </a:t>
            </a:r>
            <a:r>
              <a:rPr lang="en-US" altLang="ja-JP" sz="2600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 altLang="ja-JP" sz="2600">
                <a:ea typeface="ＭＳ Ｐゴシック" pitchFamily="34" charset="-128"/>
              </a:rPr>
              <a:t> </a:t>
            </a:r>
            <a:r>
              <a:rPr lang="en-US" altLang="ja-JP" sz="2600" i="1">
                <a:ea typeface="ＭＳ Ｐゴシック" pitchFamily="34" charset="-128"/>
              </a:rPr>
              <a:t>Y</a:t>
            </a:r>
            <a:r>
              <a:rPr lang="en-US" altLang="ja-JP" sz="2600">
                <a:ea typeface="ＭＳ Ｐゴシック" pitchFamily="34" charset="-128"/>
              </a:rPr>
              <a:t> is a class label. </a:t>
            </a:r>
          </a:p>
          <a:p>
            <a:pPr>
              <a:lnSpc>
                <a:spcPct val="90000"/>
              </a:lnSpc>
            </a:pPr>
            <a:r>
              <a:rPr lang="en-US" altLang="ja-JP" sz="2600">
                <a:ea typeface="ＭＳ Ｐゴシック" pitchFamily="34" charset="-128"/>
              </a:rPr>
              <a:t>Each ruleitem basically represents a rule: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600" i="1">
                <a:ea typeface="ＭＳ Ｐゴシック" pitchFamily="34" charset="-128"/>
              </a:rPr>
              <a:t>		condset </a:t>
            </a:r>
            <a:r>
              <a:rPr lang="en-US" altLang="ja-JP" sz="260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altLang="ja-JP" sz="2600">
                <a:ea typeface="ＭＳ Ｐゴシック" pitchFamily="34" charset="-128"/>
              </a:rPr>
              <a:t> </a:t>
            </a:r>
            <a:r>
              <a:rPr lang="en-US" altLang="ja-JP" sz="2600" i="1">
                <a:ea typeface="ＭＳ Ｐゴシック" pitchFamily="34" charset="-128"/>
              </a:rPr>
              <a:t>y</a:t>
            </a:r>
            <a:r>
              <a:rPr lang="en-US" altLang="ja-JP" sz="2600">
                <a:ea typeface="ＭＳ Ｐゴシック" pitchFamily="34" charset="-128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2600"/>
              <a:t>The Apriori algorithm can be modified to generate CARs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C0C9E-BBCB-401D-8708-1D8F0AA47A9B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minimum class supports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60463"/>
            <a:ext cx="82296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0000"/>
                </a:solidFill>
              </a:rPr>
              <a:t>The multiple minimum support idea can also be applied here.</a:t>
            </a:r>
            <a:r>
              <a:rPr lang="en-US" sz="2600">
                <a:solidFill>
                  <a:srgbClr val="3333CC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ja-JP" sz="2600">
                <a:ea typeface="ＭＳ Ｐゴシック" pitchFamily="34" charset="-128"/>
              </a:rPr>
              <a:t>The user can specify different </a:t>
            </a:r>
            <a:r>
              <a:rPr lang="en-US" altLang="ja-JP" sz="2600">
                <a:solidFill>
                  <a:srgbClr val="FF0000"/>
                </a:solidFill>
                <a:ea typeface="ＭＳ Ｐゴシック" pitchFamily="34" charset="-128"/>
              </a:rPr>
              <a:t>minimum supports to different classes</a:t>
            </a:r>
            <a:r>
              <a:rPr lang="en-US" altLang="ja-JP" sz="2600">
                <a:ea typeface="ＭＳ Ｐゴシック" pitchFamily="34" charset="-128"/>
              </a:rPr>
              <a:t>, which effectively assign a different minimum support to rules of each class. </a:t>
            </a:r>
          </a:p>
          <a:p>
            <a:pPr>
              <a:lnSpc>
                <a:spcPct val="90000"/>
              </a:lnSpc>
            </a:pPr>
            <a:r>
              <a:rPr lang="en-US" altLang="ja-JP" sz="2600">
                <a:ea typeface="ＭＳ Ｐゴシック" pitchFamily="34" charset="-128"/>
              </a:rPr>
              <a:t>For example, we have a data set with two classes, Yes and No. We may want </a:t>
            </a:r>
          </a:p>
          <a:p>
            <a:pPr lvl="1">
              <a:lnSpc>
                <a:spcPct val="90000"/>
              </a:lnSpc>
            </a:pPr>
            <a:r>
              <a:rPr lang="en-US" altLang="ja-JP" sz="2200">
                <a:ea typeface="ＭＳ Ｐゴシック" pitchFamily="34" charset="-128"/>
              </a:rPr>
              <a:t>rules of class Yes to have the minimum support of 5% and </a:t>
            </a:r>
          </a:p>
          <a:p>
            <a:pPr lvl="1">
              <a:lnSpc>
                <a:spcPct val="90000"/>
              </a:lnSpc>
            </a:pPr>
            <a:r>
              <a:rPr lang="en-US" altLang="ja-JP" sz="2200">
                <a:ea typeface="ＭＳ Ｐゴシック" pitchFamily="34" charset="-128"/>
              </a:rPr>
              <a:t>rules of class No to have the minimum support of 10%. </a:t>
            </a:r>
            <a:endParaRPr lang="en-US" sz="2200">
              <a:solidFill>
                <a:srgbClr val="3333CC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ja-JP" sz="2600">
                <a:solidFill>
                  <a:srgbClr val="3333CC"/>
                </a:solidFill>
                <a:ea typeface="ＭＳ Ｐゴシック" pitchFamily="34" charset="-128"/>
              </a:rPr>
              <a:t>By setting minimum class supports to 100% (or more for some classes), we tell the algorithm not to generate rules of those classes.</a:t>
            </a:r>
            <a:r>
              <a:rPr lang="en-US" altLang="ja-JP" sz="2600">
                <a:ea typeface="ＭＳ Ｐゴシック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This is a very useful trick in applications.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5159B4-88F4-4D90-B137-ADB0A11C567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 map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concepts of Association Rules</a:t>
            </a:r>
          </a:p>
          <a:p>
            <a:r>
              <a:rPr lang="en-US"/>
              <a:t>Apriori algorithm</a:t>
            </a:r>
          </a:p>
          <a:p>
            <a:r>
              <a:rPr lang="en-US"/>
              <a:t>Different data formats for mining</a:t>
            </a:r>
          </a:p>
          <a:p>
            <a:r>
              <a:rPr lang="en-US"/>
              <a:t>Mining with multiple minimum supports</a:t>
            </a:r>
          </a:p>
          <a:p>
            <a:r>
              <a:rPr lang="en-US"/>
              <a:t>Mining class association rules</a:t>
            </a:r>
          </a:p>
          <a:p>
            <a:r>
              <a:rPr lang="en-US">
                <a:solidFill>
                  <a:srgbClr val="FF0000"/>
                </a:solidFill>
              </a:rPr>
              <a:t>Sequential pattern mining</a:t>
            </a:r>
          </a:p>
          <a:p>
            <a:r>
              <a:rPr lang="en-US"/>
              <a:t>Summary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491023-4D54-420B-934A-34AC56E9E491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pattern mining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>
                <a:ea typeface="ＭＳ Ｐゴシック" pitchFamily="34" charset="-128"/>
              </a:rPr>
              <a:t>Association rule mining does not consider the order of transactions. 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pitchFamily="34" charset="-128"/>
              </a:rPr>
              <a:t>In many applications such orderings are significant. E.g.,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pitchFamily="34" charset="-128"/>
              </a:rPr>
              <a:t>in market basket analysis, it is interesting to know whether people buy some items in sequence, </a:t>
            </a:r>
          </a:p>
          <a:p>
            <a:pPr lvl="2">
              <a:lnSpc>
                <a:spcPct val="90000"/>
              </a:lnSpc>
            </a:pPr>
            <a:r>
              <a:rPr lang="en-US" altLang="ja-JP">
                <a:ea typeface="ＭＳ Ｐゴシック" pitchFamily="34" charset="-128"/>
              </a:rPr>
              <a:t>e.g., buying bed first and then bed sheets some time later.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pitchFamily="34" charset="-128"/>
              </a:rPr>
              <a:t>In Web usage mining, it is useful to find navigational patterns of users in a Web site from sequences of page visits of users 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A637CE-3A3D-4BD2-AE39-8AAA05759B25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concepts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229600" cy="4681537"/>
          </a:xfrm>
        </p:spPr>
        <p:txBody>
          <a:bodyPr/>
          <a:lstStyle/>
          <a:p>
            <a:r>
              <a:rPr lang="en-US" altLang="ja-JP" sz="2600">
                <a:solidFill>
                  <a:srgbClr val="3333CC"/>
                </a:solidFill>
                <a:ea typeface="ＭＳ Ｐゴシック" pitchFamily="34" charset="-128"/>
              </a:rPr>
              <a:t>Let </a:t>
            </a:r>
            <a:r>
              <a:rPr lang="en-US" altLang="ja-JP" sz="2600" i="1">
                <a:solidFill>
                  <a:srgbClr val="3333CC"/>
                </a:solidFill>
                <a:ea typeface="ＭＳ Ｐゴシック" pitchFamily="34" charset="-128"/>
              </a:rPr>
              <a:t>I</a:t>
            </a:r>
            <a:r>
              <a:rPr lang="en-US" altLang="ja-JP" sz="2600">
                <a:solidFill>
                  <a:srgbClr val="3333CC"/>
                </a:solidFill>
                <a:ea typeface="ＭＳ Ｐゴシック" pitchFamily="34" charset="-128"/>
              </a:rPr>
              <a:t> = {</a:t>
            </a:r>
            <a:r>
              <a:rPr lang="en-US" altLang="ja-JP" sz="2600" i="1">
                <a:solidFill>
                  <a:srgbClr val="3333CC"/>
                </a:solidFill>
                <a:ea typeface="ＭＳ Ｐゴシック" pitchFamily="34" charset="-128"/>
              </a:rPr>
              <a:t>i</a:t>
            </a:r>
            <a:r>
              <a:rPr lang="en-US" altLang="ja-JP" sz="2600" baseline="-25000">
                <a:solidFill>
                  <a:srgbClr val="3333CC"/>
                </a:solidFill>
                <a:ea typeface="ＭＳ Ｐゴシック" pitchFamily="34" charset="-128"/>
              </a:rPr>
              <a:t>1</a:t>
            </a:r>
            <a:r>
              <a:rPr lang="en-US" altLang="ja-JP" sz="2600" i="1">
                <a:solidFill>
                  <a:srgbClr val="3333CC"/>
                </a:solidFill>
                <a:ea typeface="ＭＳ Ｐゴシック" pitchFamily="34" charset="-128"/>
              </a:rPr>
              <a:t>, i</a:t>
            </a:r>
            <a:r>
              <a:rPr lang="en-US" altLang="ja-JP" sz="2600" baseline="-25000">
                <a:solidFill>
                  <a:srgbClr val="3333CC"/>
                </a:solidFill>
                <a:ea typeface="ＭＳ Ｐゴシック" pitchFamily="34" charset="-128"/>
              </a:rPr>
              <a:t>2</a:t>
            </a:r>
            <a:r>
              <a:rPr lang="en-US" altLang="ja-JP" sz="2600" i="1">
                <a:solidFill>
                  <a:srgbClr val="3333CC"/>
                </a:solidFill>
                <a:ea typeface="ＭＳ Ｐゴシック" pitchFamily="34" charset="-128"/>
              </a:rPr>
              <a:t>, …, i</a:t>
            </a:r>
            <a:r>
              <a:rPr lang="en-US" altLang="ja-JP" sz="2600" i="1" baseline="-25000">
                <a:solidFill>
                  <a:srgbClr val="3333CC"/>
                </a:solidFill>
                <a:ea typeface="ＭＳ Ｐゴシック" pitchFamily="34" charset="-128"/>
              </a:rPr>
              <a:t>m</a:t>
            </a:r>
            <a:r>
              <a:rPr lang="en-US" altLang="ja-JP" sz="2600">
                <a:solidFill>
                  <a:srgbClr val="3333CC"/>
                </a:solidFill>
                <a:ea typeface="ＭＳ Ｐゴシック" pitchFamily="34" charset="-128"/>
              </a:rPr>
              <a:t>} be a set of items</a:t>
            </a:r>
            <a:r>
              <a:rPr lang="en-US" altLang="ja-JP" sz="2600">
                <a:ea typeface="ＭＳ Ｐゴシック" pitchFamily="34" charset="-128"/>
              </a:rPr>
              <a:t>.  </a:t>
            </a:r>
          </a:p>
          <a:p>
            <a:r>
              <a:rPr lang="en-US" altLang="ja-JP" sz="2600" b="1">
                <a:solidFill>
                  <a:srgbClr val="FF0000"/>
                </a:solidFill>
                <a:ea typeface="ＭＳ Ｐゴシック" pitchFamily="34" charset="-128"/>
              </a:rPr>
              <a:t>Sequence</a:t>
            </a:r>
            <a:r>
              <a:rPr lang="en-US" altLang="ja-JP" sz="2600" b="1">
                <a:ea typeface="ＭＳ Ｐゴシック" pitchFamily="34" charset="-128"/>
              </a:rPr>
              <a:t>:</a:t>
            </a:r>
            <a:r>
              <a:rPr lang="en-US" altLang="ja-JP" sz="2600">
                <a:ea typeface="ＭＳ Ｐゴシック" pitchFamily="34" charset="-128"/>
              </a:rPr>
              <a:t> An ordered list of itemsets. </a:t>
            </a:r>
          </a:p>
          <a:p>
            <a:r>
              <a:rPr lang="en-US" altLang="ja-JP" sz="2600" b="1">
                <a:solidFill>
                  <a:srgbClr val="FF0000"/>
                </a:solidFill>
                <a:ea typeface="ＭＳ Ｐゴシック" pitchFamily="34" charset="-128"/>
              </a:rPr>
              <a:t>Itemset/element</a:t>
            </a:r>
            <a:r>
              <a:rPr lang="en-US" altLang="ja-JP" sz="2600">
                <a:ea typeface="ＭＳ Ｐゴシック" pitchFamily="34" charset="-128"/>
              </a:rPr>
              <a:t>: A non-empty set of items </a:t>
            </a:r>
            <a:r>
              <a:rPr lang="en-US" altLang="ja-JP" sz="2600" i="1">
                <a:ea typeface="ＭＳ Ｐゴシック" pitchFamily="34" charset="-128"/>
              </a:rPr>
              <a:t>X</a:t>
            </a:r>
            <a:r>
              <a:rPr lang="en-US" altLang="ja-JP" sz="2600">
                <a:ea typeface="ＭＳ Ｐゴシック" pitchFamily="34" charset="-128"/>
              </a:rPr>
              <a:t> </a:t>
            </a:r>
            <a:r>
              <a:rPr lang="en-US" altLang="ja-JP" sz="2600">
                <a:ea typeface="ＭＳ Ｐゴシック" pitchFamily="34" charset="-128"/>
                <a:sym typeface="Symbol" pitchFamily="18" charset="2"/>
              </a:rPr>
              <a:t></a:t>
            </a:r>
            <a:r>
              <a:rPr lang="en-US" altLang="ja-JP" sz="2600">
                <a:ea typeface="ＭＳ Ｐゴシック" pitchFamily="34" charset="-128"/>
              </a:rPr>
              <a:t> </a:t>
            </a:r>
            <a:r>
              <a:rPr lang="en-US" altLang="ja-JP" sz="2600" i="1">
                <a:ea typeface="ＭＳ Ｐゴシック" pitchFamily="34" charset="-128"/>
              </a:rPr>
              <a:t>I</a:t>
            </a:r>
            <a:r>
              <a:rPr lang="en-US" altLang="ja-JP" sz="2600">
                <a:ea typeface="ＭＳ Ｐゴシック" pitchFamily="34" charset="-128"/>
              </a:rPr>
              <a:t>. We denote a sequence </a:t>
            </a:r>
            <a:r>
              <a:rPr lang="en-US" altLang="ja-JP" sz="2600" i="1">
                <a:ea typeface="ＭＳ Ｐゴシック" pitchFamily="34" charset="-128"/>
              </a:rPr>
              <a:t>s</a:t>
            </a:r>
            <a:r>
              <a:rPr lang="en-US" altLang="ja-JP" sz="2600">
                <a:ea typeface="ＭＳ Ｐゴシック" pitchFamily="34" charset="-128"/>
              </a:rPr>
              <a:t> by </a:t>
            </a:r>
            <a:r>
              <a:rPr lang="en-US" altLang="ja-JP" sz="2600">
                <a:ea typeface="ＭＳ Ｐゴシック" pitchFamily="34" charset="-128"/>
                <a:sym typeface="Symbol" pitchFamily="18" charset="2"/>
              </a:rPr>
              <a:t></a:t>
            </a:r>
            <a:r>
              <a:rPr lang="en-US" altLang="ja-JP" sz="2600" i="1">
                <a:ea typeface="ＭＳ Ｐゴシック" pitchFamily="34" charset="-128"/>
              </a:rPr>
              <a:t>a</a:t>
            </a:r>
            <a:r>
              <a:rPr lang="en-US" altLang="ja-JP" sz="2600" baseline="-25000">
                <a:ea typeface="ＭＳ Ｐゴシック" pitchFamily="34" charset="-128"/>
              </a:rPr>
              <a:t>1</a:t>
            </a:r>
            <a:r>
              <a:rPr lang="en-US" altLang="ja-JP" sz="2600" i="1">
                <a:ea typeface="ＭＳ Ｐゴシック" pitchFamily="34" charset="-128"/>
              </a:rPr>
              <a:t>a</a:t>
            </a:r>
            <a:r>
              <a:rPr lang="en-US" altLang="ja-JP" sz="2600" baseline="-25000">
                <a:ea typeface="ＭＳ Ｐゴシック" pitchFamily="34" charset="-128"/>
              </a:rPr>
              <a:t>2</a:t>
            </a:r>
            <a:r>
              <a:rPr lang="en-US" altLang="ja-JP" sz="2600" i="1">
                <a:ea typeface="ＭＳ Ｐゴシック" pitchFamily="34" charset="-128"/>
              </a:rPr>
              <a:t>…a</a:t>
            </a:r>
            <a:r>
              <a:rPr lang="en-US" altLang="ja-JP" sz="2600" i="1" baseline="-25000">
                <a:ea typeface="ＭＳ Ｐゴシック" pitchFamily="34" charset="-128"/>
              </a:rPr>
              <a:t>r</a:t>
            </a:r>
            <a:r>
              <a:rPr lang="en-US" altLang="ja-JP" sz="2600">
                <a:ea typeface="ＭＳ Ｐゴシック" pitchFamily="34" charset="-128"/>
                <a:sym typeface="Symbol" pitchFamily="18" charset="2"/>
              </a:rPr>
              <a:t></a:t>
            </a:r>
            <a:r>
              <a:rPr lang="en-US" altLang="ja-JP" sz="2600">
                <a:ea typeface="ＭＳ Ｐゴシック" pitchFamily="34" charset="-128"/>
              </a:rPr>
              <a:t>, where </a:t>
            </a:r>
            <a:r>
              <a:rPr lang="en-US" altLang="ja-JP" sz="2600" i="1">
                <a:ea typeface="ＭＳ Ｐゴシック" pitchFamily="34" charset="-128"/>
              </a:rPr>
              <a:t>a</a:t>
            </a:r>
            <a:r>
              <a:rPr lang="en-US" altLang="ja-JP" sz="2600" i="1" baseline="-25000">
                <a:ea typeface="ＭＳ Ｐゴシック" pitchFamily="34" charset="-128"/>
              </a:rPr>
              <a:t>i</a:t>
            </a:r>
            <a:r>
              <a:rPr lang="en-US" altLang="ja-JP" sz="2600">
                <a:ea typeface="ＭＳ Ｐゴシック" pitchFamily="34" charset="-128"/>
              </a:rPr>
              <a:t> is an itemset, which is also called an </a:t>
            </a:r>
            <a:r>
              <a:rPr lang="en-US" altLang="ja-JP" sz="2600" b="1">
                <a:ea typeface="ＭＳ Ｐゴシック" pitchFamily="34" charset="-128"/>
              </a:rPr>
              <a:t>element</a:t>
            </a:r>
            <a:r>
              <a:rPr lang="en-US" altLang="ja-JP" sz="2600">
                <a:ea typeface="ＭＳ Ｐゴシック" pitchFamily="34" charset="-128"/>
              </a:rPr>
              <a:t> of </a:t>
            </a:r>
            <a:r>
              <a:rPr lang="en-US" altLang="ja-JP" sz="2600" i="1">
                <a:ea typeface="ＭＳ Ｐゴシック" pitchFamily="34" charset="-128"/>
              </a:rPr>
              <a:t>s</a:t>
            </a:r>
            <a:r>
              <a:rPr lang="en-US" altLang="ja-JP" sz="2600">
                <a:ea typeface="ＭＳ Ｐゴシック" pitchFamily="34" charset="-128"/>
              </a:rPr>
              <a:t>.  </a:t>
            </a:r>
          </a:p>
          <a:p>
            <a:r>
              <a:rPr lang="en-US" altLang="zh-CN" sz="2600">
                <a:ea typeface="宋体" charset="-122"/>
              </a:rPr>
              <a:t>An element (or an itemset) of a sequence is denoted by {</a:t>
            </a:r>
            <a:r>
              <a:rPr lang="en-US" altLang="zh-CN" sz="2600" i="1">
                <a:ea typeface="宋体" charset="-122"/>
              </a:rPr>
              <a:t>x</a:t>
            </a:r>
            <a:r>
              <a:rPr lang="en-US" altLang="zh-CN" sz="2600" baseline="-25000">
                <a:ea typeface="宋体" charset="-122"/>
              </a:rPr>
              <a:t>1</a:t>
            </a:r>
            <a:r>
              <a:rPr lang="en-US" altLang="zh-CN" sz="2600">
                <a:ea typeface="宋体" charset="-122"/>
              </a:rPr>
              <a:t>, </a:t>
            </a:r>
            <a:r>
              <a:rPr lang="en-US" altLang="zh-CN" sz="2600" i="1">
                <a:ea typeface="宋体" charset="-122"/>
              </a:rPr>
              <a:t>x</a:t>
            </a:r>
            <a:r>
              <a:rPr lang="en-US" altLang="zh-CN" sz="2600" baseline="-25000">
                <a:ea typeface="宋体" charset="-122"/>
              </a:rPr>
              <a:t>2</a:t>
            </a:r>
            <a:r>
              <a:rPr lang="en-US" altLang="zh-CN" sz="2600">
                <a:ea typeface="宋体" charset="-122"/>
              </a:rPr>
              <a:t>, …, </a:t>
            </a:r>
            <a:r>
              <a:rPr lang="en-US" altLang="zh-CN" sz="2600" i="1">
                <a:ea typeface="宋体" charset="-122"/>
              </a:rPr>
              <a:t>x</a:t>
            </a:r>
            <a:r>
              <a:rPr lang="en-US" altLang="zh-CN" sz="2600" i="1" baseline="-25000">
                <a:ea typeface="宋体" charset="-122"/>
              </a:rPr>
              <a:t>k</a:t>
            </a:r>
            <a:r>
              <a:rPr lang="en-US" altLang="zh-CN" sz="2600">
                <a:ea typeface="宋体" charset="-122"/>
              </a:rPr>
              <a:t>}, where </a:t>
            </a:r>
            <a:r>
              <a:rPr lang="en-US" altLang="zh-CN" sz="2600" i="1">
                <a:ea typeface="宋体" charset="-122"/>
              </a:rPr>
              <a:t>x</a:t>
            </a:r>
            <a:r>
              <a:rPr lang="en-US" altLang="zh-CN" sz="2600" i="1" baseline="-25000">
                <a:ea typeface="宋体" charset="-122"/>
              </a:rPr>
              <a:t>j</a:t>
            </a:r>
            <a:r>
              <a:rPr lang="en-US" altLang="zh-CN" sz="2600">
                <a:ea typeface="宋体" charset="-122"/>
              </a:rPr>
              <a:t> </a:t>
            </a:r>
            <a:r>
              <a:rPr lang="en-US" altLang="zh-CN" sz="2600">
                <a:ea typeface="宋体" charset="-122"/>
                <a:sym typeface="Symbol" pitchFamily="18" charset="2"/>
              </a:rPr>
              <a:t></a:t>
            </a:r>
            <a:r>
              <a:rPr lang="en-US" altLang="zh-CN" sz="2600">
                <a:ea typeface="宋体" charset="-122"/>
              </a:rPr>
              <a:t> </a:t>
            </a:r>
            <a:r>
              <a:rPr lang="en-US" altLang="ja-JP" sz="2600" i="1">
                <a:ea typeface="ＭＳ Ｐゴシック" pitchFamily="34" charset="-128"/>
              </a:rPr>
              <a:t>I</a:t>
            </a:r>
            <a:r>
              <a:rPr lang="en-US" altLang="zh-CN" sz="2600">
                <a:ea typeface="宋体" charset="-122"/>
              </a:rPr>
              <a:t> is an item. </a:t>
            </a:r>
          </a:p>
          <a:p>
            <a:r>
              <a:rPr lang="en-US" altLang="zh-CN" sz="2600">
                <a:ea typeface="宋体" charset="-122"/>
              </a:rPr>
              <a:t>We assume without loss of generality that items in an element of a sequence are in </a:t>
            </a:r>
            <a:r>
              <a:rPr lang="en-US" altLang="zh-CN" sz="2600" b="1">
                <a:ea typeface="宋体" charset="-122"/>
              </a:rPr>
              <a:t>lexicographic order</a:t>
            </a:r>
            <a:r>
              <a:rPr lang="en-US" altLang="zh-CN" sz="2600">
                <a:ea typeface="宋体" charset="-122"/>
              </a:rPr>
              <a:t>.</a:t>
            </a:r>
            <a:r>
              <a:rPr lang="en-US" altLang="ja-JP" sz="2600">
                <a:ea typeface="ＭＳ Ｐゴシック" pitchFamily="34" charset="-128"/>
              </a:rPr>
              <a:t> </a:t>
            </a:r>
            <a:endParaRPr lang="en-US" sz="2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E067C-51EF-439E-A611-E9C868651C01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concepts (contd)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2600" b="1">
                <a:solidFill>
                  <a:srgbClr val="FF0000"/>
                </a:solidFill>
                <a:ea typeface="ＭＳ Ｐゴシック" pitchFamily="34" charset="-128"/>
              </a:rPr>
              <a:t>Size</a:t>
            </a:r>
            <a:r>
              <a:rPr lang="en-US" altLang="ja-JP" sz="2600">
                <a:ea typeface="ＭＳ Ｐゴシック" pitchFamily="34" charset="-128"/>
              </a:rPr>
              <a:t>: The </a:t>
            </a:r>
            <a:r>
              <a:rPr lang="en-US" altLang="ja-JP" sz="2600" b="1">
                <a:ea typeface="ＭＳ Ｐゴシック" pitchFamily="34" charset="-128"/>
              </a:rPr>
              <a:t>size</a:t>
            </a:r>
            <a:r>
              <a:rPr lang="en-US" altLang="ja-JP" sz="2600">
                <a:ea typeface="ＭＳ Ｐゴシック" pitchFamily="34" charset="-128"/>
              </a:rPr>
              <a:t> of a sequence is the number of elements (or itemsets) in the sequence. </a:t>
            </a:r>
          </a:p>
          <a:p>
            <a:r>
              <a:rPr lang="en-US" altLang="ja-JP" sz="2600" b="1">
                <a:solidFill>
                  <a:srgbClr val="FF0000"/>
                </a:solidFill>
                <a:ea typeface="ＭＳ Ｐゴシック" pitchFamily="34" charset="-128"/>
              </a:rPr>
              <a:t>Length</a:t>
            </a:r>
            <a:r>
              <a:rPr lang="en-US" altLang="ja-JP" sz="2600">
                <a:ea typeface="ＭＳ Ｐゴシック" pitchFamily="34" charset="-128"/>
              </a:rPr>
              <a:t>: The </a:t>
            </a:r>
            <a:r>
              <a:rPr lang="en-US" altLang="ja-JP" sz="2600" b="1">
                <a:ea typeface="ＭＳ Ｐゴシック" pitchFamily="34" charset="-128"/>
              </a:rPr>
              <a:t>length</a:t>
            </a:r>
            <a:r>
              <a:rPr lang="en-US" altLang="ja-JP" sz="2600">
                <a:ea typeface="ＭＳ Ｐゴシック" pitchFamily="34" charset="-128"/>
              </a:rPr>
              <a:t> of a sequence is the number of items in the sequence. </a:t>
            </a:r>
          </a:p>
          <a:p>
            <a:pPr lvl="1"/>
            <a:r>
              <a:rPr lang="en-US" altLang="ja-JP" sz="2200">
                <a:ea typeface="ＭＳ Ｐゴシック" pitchFamily="34" charset="-128"/>
              </a:rPr>
              <a:t>A sequence of length </a:t>
            </a:r>
            <a:r>
              <a:rPr lang="en-US" altLang="ja-JP" sz="2200" i="1">
                <a:ea typeface="ＭＳ Ｐゴシック" pitchFamily="34" charset="-128"/>
              </a:rPr>
              <a:t>k</a:t>
            </a:r>
            <a:r>
              <a:rPr lang="en-US" altLang="ja-JP" sz="2200">
                <a:ea typeface="ＭＳ Ｐゴシック" pitchFamily="34" charset="-128"/>
              </a:rPr>
              <a:t> is called </a:t>
            </a:r>
            <a:r>
              <a:rPr lang="en-US" altLang="ja-JP" sz="2200" b="1" i="1">
                <a:ea typeface="ＭＳ Ｐゴシック" pitchFamily="34" charset="-128"/>
              </a:rPr>
              <a:t>k</a:t>
            </a:r>
            <a:r>
              <a:rPr lang="en-US" altLang="ja-JP" sz="2200" b="1">
                <a:ea typeface="ＭＳ Ｐゴシック" pitchFamily="34" charset="-128"/>
              </a:rPr>
              <a:t>-sequence</a:t>
            </a:r>
            <a:r>
              <a:rPr lang="en-US" altLang="ja-JP" sz="2200">
                <a:ea typeface="ＭＳ Ｐゴシック" pitchFamily="34" charset="-128"/>
              </a:rPr>
              <a:t>. </a:t>
            </a:r>
          </a:p>
          <a:p>
            <a:r>
              <a:rPr lang="en-US" altLang="ja-JP" sz="2600">
                <a:ea typeface="ＭＳ Ｐゴシック" pitchFamily="34" charset="-128"/>
              </a:rPr>
              <a:t>A sequence </a:t>
            </a:r>
            <a:r>
              <a:rPr lang="en-US" altLang="ja-JP" sz="2600" i="1">
                <a:ea typeface="ＭＳ Ｐゴシック" pitchFamily="34" charset="-128"/>
              </a:rPr>
              <a:t>s</a:t>
            </a:r>
            <a:r>
              <a:rPr lang="en-US" altLang="ja-JP" sz="2600" baseline="-25000">
                <a:ea typeface="ＭＳ Ｐゴシック" pitchFamily="34" charset="-128"/>
              </a:rPr>
              <a:t>1</a:t>
            </a:r>
            <a:r>
              <a:rPr lang="en-US" altLang="ja-JP" sz="2600">
                <a:ea typeface="ＭＳ Ｐゴシック" pitchFamily="34" charset="-128"/>
              </a:rPr>
              <a:t> = </a:t>
            </a:r>
            <a:r>
              <a:rPr lang="en-US" altLang="ja-JP" sz="2600">
                <a:ea typeface="ＭＳ Ｐゴシック" pitchFamily="34" charset="-128"/>
                <a:sym typeface="Symbol" pitchFamily="18" charset="2"/>
              </a:rPr>
              <a:t></a:t>
            </a:r>
            <a:r>
              <a:rPr lang="en-US" altLang="ja-JP" sz="2600" i="1">
                <a:ea typeface="ＭＳ Ｐゴシック" pitchFamily="34" charset="-128"/>
              </a:rPr>
              <a:t>a</a:t>
            </a:r>
            <a:r>
              <a:rPr lang="en-US" altLang="ja-JP" sz="2600" baseline="-25000">
                <a:ea typeface="ＭＳ Ｐゴシック" pitchFamily="34" charset="-128"/>
              </a:rPr>
              <a:t>1</a:t>
            </a:r>
            <a:r>
              <a:rPr lang="en-US" altLang="ja-JP" sz="2600" i="1">
                <a:ea typeface="ＭＳ Ｐゴシック" pitchFamily="34" charset="-128"/>
              </a:rPr>
              <a:t>a</a:t>
            </a:r>
            <a:r>
              <a:rPr lang="en-US" altLang="ja-JP" sz="2600" baseline="-25000">
                <a:ea typeface="ＭＳ Ｐゴシック" pitchFamily="34" charset="-128"/>
              </a:rPr>
              <a:t>2</a:t>
            </a:r>
            <a:r>
              <a:rPr lang="en-US" altLang="ja-JP" sz="2600" i="1">
                <a:ea typeface="ＭＳ Ｐゴシック" pitchFamily="34" charset="-128"/>
              </a:rPr>
              <a:t>…a</a:t>
            </a:r>
            <a:r>
              <a:rPr lang="en-US" altLang="ja-JP" sz="2600" baseline="-25000">
                <a:ea typeface="ＭＳ Ｐゴシック" pitchFamily="34" charset="-128"/>
              </a:rPr>
              <a:t>r</a:t>
            </a:r>
            <a:r>
              <a:rPr lang="en-US" altLang="ja-JP" sz="2600">
                <a:ea typeface="ＭＳ Ｐゴシック" pitchFamily="34" charset="-128"/>
                <a:sym typeface="Symbol" pitchFamily="18" charset="2"/>
              </a:rPr>
              <a:t></a:t>
            </a:r>
            <a:r>
              <a:rPr lang="en-US" altLang="ja-JP" sz="2600">
                <a:ea typeface="ＭＳ Ｐゴシック" pitchFamily="34" charset="-128"/>
              </a:rPr>
              <a:t> is a </a:t>
            </a:r>
            <a:r>
              <a:rPr lang="en-US" altLang="ja-JP" sz="2600" b="1">
                <a:ea typeface="ＭＳ Ｐゴシック" pitchFamily="34" charset="-128"/>
              </a:rPr>
              <a:t>subsequence</a:t>
            </a:r>
            <a:r>
              <a:rPr lang="en-US" altLang="ja-JP" sz="2600">
                <a:ea typeface="ＭＳ Ｐゴシック" pitchFamily="34" charset="-128"/>
              </a:rPr>
              <a:t> of another sequence </a:t>
            </a:r>
            <a:r>
              <a:rPr lang="en-US" altLang="ja-JP" sz="2600" i="1">
                <a:ea typeface="ＭＳ Ｐゴシック" pitchFamily="34" charset="-128"/>
              </a:rPr>
              <a:t>s</a:t>
            </a:r>
            <a:r>
              <a:rPr lang="en-US" altLang="ja-JP" sz="2600" baseline="-25000">
                <a:ea typeface="ＭＳ Ｐゴシック" pitchFamily="34" charset="-128"/>
              </a:rPr>
              <a:t>2</a:t>
            </a:r>
            <a:r>
              <a:rPr lang="en-US" altLang="ja-JP" sz="2600">
                <a:ea typeface="ＭＳ Ｐゴシック" pitchFamily="34" charset="-128"/>
              </a:rPr>
              <a:t> = </a:t>
            </a:r>
            <a:r>
              <a:rPr lang="en-US" altLang="ja-JP" sz="2600">
                <a:ea typeface="ＭＳ Ｐゴシック" pitchFamily="34" charset="-128"/>
                <a:sym typeface="Symbol" pitchFamily="18" charset="2"/>
              </a:rPr>
              <a:t></a:t>
            </a:r>
            <a:r>
              <a:rPr lang="en-US" altLang="ja-JP" sz="2600" i="1">
                <a:ea typeface="ＭＳ Ｐゴシック" pitchFamily="34" charset="-128"/>
              </a:rPr>
              <a:t>b</a:t>
            </a:r>
            <a:r>
              <a:rPr lang="en-US" altLang="ja-JP" sz="2600" baseline="-25000">
                <a:ea typeface="ＭＳ Ｐゴシック" pitchFamily="34" charset="-128"/>
              </a:rPr>
              <a:t>1</a:t>
            </a:r>
            <a:r>
              <a:rPr lang="en-US" altLang="ja-JP" sz="2600" i="1">
                <a:ea typeface="ＭＳ Ｐゴシック" pitchFamily="34" charset="-128"/>
              </a:rPr>
              <a:t>b</a:t>
            </a:r>
            <a:r>
              <a:rPr lang="en-US" altLang="ja-JP" sz="2600" baseline="-25000">
                <a:ea typeface="ＭＳ Ｐゴシック" pitchFamily="34" charset="-128"/>
              </a:rPr>
              <a:t>2</a:t>
            </a:r>
            <a:r>
              <a:rPr lang="en-US" altLang="ja-JP" sz="2600" i="1">
                <a:ea typeface="ＭＳ Ｐゴシック" pitchFamily="34" charset="-128"/>
              </a:rPr>
              <a:t>…b</a:t>
            </a:r>
            <a:r>
              <a:rPr lang="en-US" altLang="ja-JP" sz="2600" baseline="-25000">
                <a:ea typeface="ＭＳ Ｐゴシック" pitchFamily="34" charset="-128"/>
              </a:rPr>
              <a:t>v</a:t>
            </a:r>
            <a:r>
              <a:rPr lang="en-US" altLang="ja-JP" sz="2600">
                <a:ea typeface="ＭＳ Ｐゴシック" pitchFamily="34" charset="-128"/>
                <a:sym typeface="Symbol" pitchFamily="18" charset="2"/>
              </a:rPr>
              <a:t></a:t>
            </a:r>
            <a:r>
              <a:rPr lang="en-US" altLang="ja-JP" sz="2600">
                <a:ea typeface="ＭＳ Ｐゴシック" pitchFamily="34" charset="-128"/>
              </a:rPr>
              <a:t>, or </a:t>
            </a:r>
            <a:r>
              <a:rPr lang="en-US" altLang="ja-JP" sz="2600" i="1">
                <a:ea typeface="ＭＳ Ｐゴシック" pitchFamily="34" charset="-128"/>
              </a:rPr>
              <a:t>s</a:t>
            </a:r>
            <a:r>
              <a:rPr lang="en-US" altLang="ja-JP" sz="2600" baseline="-25000">
                <a:ea typeface="ＭＳ Ｐゴシック" pitchFamily="34" charset="-128"/>
              </a:rPr>
              <a:t>2</a:t>
            </a:r>
            <a:r>
              <a:rPr lang="en-US" altLang="ja-JP" sz="2600">
                <a:ea typeface="ＭＳ Ｐゴシック" pitchFamily="34" charset="-128"/>
              </a:rPr>
              <a:t> is a </a:t>
            </a:r>
            <a:r>
              <a:rPr lang="en-US" altLang="ja-JP" sz="2600" b="1">
                <a:ea typeface="ＭＳ Ｐゴシック" pitchFamily="34" charset="-128"/>
              </a:rPr>
              <a:t>supersequence</a:t>
            </a:r>
            <a:r>
              <a:rPr lang="en-US" altLang="ja-JP" sz="2600">
                <a:ea typeface="ＭＳ Ｐゴシック" pitchFamily="34" charset="-128"/>
              </a:rPr>
              <a:t> of </a:t>
            </a:r>
            <a:r>
              <a:rPr lang="en-US" altLang="ja-JP" sz="2600" i="1">
                <a:ea typeface="ＭＳ Ｐゴシック" pitchFamily="34" charset="-128"/>
              </a:rPr>
              <a:t>s</a:t>
            </a:r>
            <a:r>
              <a:rPr lang="en-US" altLang="ja-JP" sz="2600" baseline="-25000">
                <a:ea typeface="ＭＳ Ｐゴシック" pitchFamily="34" charset="-128"/>
              </a:rPr>
              <a:t>1</a:t>
            </a:r>
            <a:r>
              <a:rPr lang="en-US" altLang="ja-JP" sz="2600">
                <a:ea typeface="ＭＳ Ｐゴシック" pitchFamily="34" charset="-128"/>
              </a:rPr>
              <a:t>, if there exist integers 1 ≤ </a:t>
            </a:r>
            <a:r>
              <a:rPr lang="en-US" altLang="ja-JP" sz="2600" i="1">
                <a:ea typeface="ＭＳ Ｐゴシック" pitchFamily="34" charset="-128"/>
              </a:rPr>
              <a:t>j</a:t>
            </a:r>
            <a:r>
              <a:rPr lang="en-US" altLang="ja-JP" sz="2600" baseline="-25000">
                <a:ea typeface="ＭＳ Ｐゴシック" pitchFamily="34" charset="-128"/>
              </a:rPr>
              <a:t>1</a:t>
            </a:r>
            <a:r>
              <a:rPr lang="en-US" altLang="ja-JP" sz="2600">
                <a:ea typeface="ＭＳ Ｐゴシック" pitchFamily="34" charset="-128"/>
              </a:rPr>
              <a:t> &lt; </a:t>
            </a:r>
            <a:r>
              <a:rPr lang="en-US" altLang="ja-JP" sz="2600" i="1">
                <a:ea typeface="ＭＳ Ｐゴシック" pitchFamily="34" charset="-128"/>
              </a:rPr>
              <a:t>j</a:t>
            </a:r>
            <a:r>
              <a:rPr lang="en-US" altLang="ja-JP" sz="2600" baseline="-25000">
                <a:ea typeface="ＭＳ Ｐゴシック" pitchFamily="34" charset="-128"/>
              </a:rPr>
              <a:t>2</a:t>
            </a:r>
            <a:r>
              <a:rPr lang="en-US" altLang="ja-JP" sz="2600" i="1">
                <a:ea typeface="ＭＳ Ｐゴシック" pitchFamily="34" charset="-128"/>
              </a:rPr>
              <a:t> &lt; … &lt; j</a:t>
            </a:r>
            <a:r>
              <a:rPr lang="en-US" altLang="ja-JP" sz="2600" baseline="-25000">
                <a:ea typeface="ＭＳ Ｐゴシック" pitchFamily="34" charset="-128"/>
              </a:rPr>
              <a:t>r</a:t>
            </a:r>
            <a:r>
              <a:rPr lang="en-US" altLang="ja-JP" sz="2600" baseline="-25000">
                <a:ea typeface="ＭＳ Ｐゴシック" pitchFamily="34" charset="-128"/>
                <a:sym typeface="Symbol" pitchFamily="18" charset="2"/>
              </a:rPr>
              <a:t></a:t>
            </a:r>
            <a:r>
              <a:rPr lang="en-US" altLang="ja-JP" sz="2600" baseline="-25000">
                <a:ea typeface="ＭＳ Ｐゴシック" pitchFamily="34" charset="-128"/>
              </a:rPr>
              <a:t>1</a:t>
            </a:r>
            <a:r>
              <a:rPr lang="en-US" altLang="ja-JP" sz="2600">
                <a:ea typeface="ＭＳ Ｐゴシック" pitchFamily="34" charset="-128"/>
              </a:rPr>
              <a:t> </a:t>
            </a:r>
            <a:r>
              <a:rPr lang="en-US" altLang="ja-JP" sz="2600" i="1">
                <a:ea typeface="ＭＳ Ｐゴシック" pitchFamily="34" charset="-128"/>
              </a:rPr>
              <a:t>&lt; j</a:t>
            </a:r>
            <a:r>
              <a:rPr lang="en-US" altLang="ja-JP" sz="2600" baseline="-25000">
                <a:ea typeface="ＭＳ Ｐゴシック" pitchFamily="34" charset="-128"/>
              </a:rPr>
              <a:t>r </a:t>
            </a:r>
            <a:r>
              <a:rPr lang="en-US" altLang="ja-JP" sz="2600">
                <a:ea typeface="ＭＳ Ｐゴシック" pitchFamily="34" charset="-128"/>
                <a:sym typeface="Symbol" pitchFamily="18" charset="2"/>
              </a:rPr>
              <a:t></a:t>
            </a:r>
            <a:r>
              <a:rPr lang="en-US" altLang="ja-JP" sz="2600">
                <a:ea typeface="ＭＳ Ｐゴシック" pitchFamily="34" charset="-128"/>
              </a:rPr>
              <a:t> </a:t>
            </a:r>
            <a:r>
              <a:rPr lang="en-US" altLang="ja-JP" sz="2600" i="1">
                <a:ea typeface="ＭＳ Ｐゴシック" pitchFamily="34" charset="-128"/>
              </a:rPr>
              <a:t>v</a:t>
            </a:r>
            <a:r>
              <a:rPr lang="en-US" altLang="ja-JP" sz="2600">
                <a:ea typeface="ＭＳ Ｐゴシック" pitchFamily="34" charset="-128"/>
              </a:rPr>
              <a:t> such that </a:t>
            </a:r>
            <a:r>
              <a:rPr lang="en-US" altLang="ja-JP" sz="2600" i="1">
                <a:ea typeface="ＭＳ Ｐゴシック" pitchFamily="34" charset="-128"/>
              </a:rPr>
              <a:t>a</a:t>
            </a:r>
            <a:r>
              <a:rPr lang="en-US" altLang="ja-JP" sz="2600" baseline="-25000">
                <a:ea typeface="ＭＳ Ｐゴシック" pitchFamily="34" charset="-128"/>
              </a:rPr>
              <a:t>1</a:t>
            </a:r>
            <a:r>
              <a:rPr lang="en-US" altLang="ja-JP" sz="2600" i="1">
                <a:ea typeface="ＭＳ Ｐゴシック" pitchFamily="34" charset="-128"/>
              </a:rPr>
              <a:t> </a:t>
            </a:r>
            <a:r>
              <a:rPr lang="en-US" altLang="ja-JP" sz="2600">
                <a:ea typeface="ＭＳ Ｐゴシック" pitchFamily="34" charset="-128"/>
                <a:sym typeface="Symbol" pitchFamily="18" charset="2"/>
              </a:rPr>
              <a:t></a:t>
            </a:r>
            <a:r>
              <a:rPr lang="en-US" altLang="ja-JP" sz="2600" i="1">
                <a:ea typeface="ＭＳ Ｐゴシック" pitchFamily="34" charset="-128"/>
              </a:rPr>
              <a:t> b</a:t>
            </a:r>
            <a:r>
              <a:rPr lang="en-US" altLang="ja-JP" sz="2600" baseline="-25000">
                <a:ea typeface="ＭＳ Ｐゴシック" pitchFamily="34" charset="-128"/>
              </a:rPr>
              <a:t>j1</a:t>
            </a:r>
            <a:r>
              <a:rPr lang="en-US" altLang="ja-JP" sz="2600" i="1">
                <a:ea typeface="ＭＳ Ｐゴシック" pitchFamily="34" charset="-128"/>
              </a:rPr>
              <a:t>, a</a:t>
            </a:r>
            <a:r>
              <a:rPr lang="en-US" altLang="ja-JP" sz="2600" baseline="-25000">
                <a:ea typeface="ＭＳ Ｐゴシック" pitchFamily="34" charset="-128"/>
              </a:rPr>
              <a:t>2</a:t>
            </a:r>
            <a:r>
              <a:rPr lang="en-US" altLang="ja-JP" sz="2600" i="1">
                <a:ea typeface="ＭＳ Ｐゴシック" pitchFamily="34" charset="-128"/>
              </a:rPr>
              <a:t> </a:t>
            </a:r>
            <a:r>
              <a:rPr lang="en-US" altLang="ja-JP" sz="2600">
                <a:ea typeface="ＭＳ Ｐゴシック" pitchFamily="34" charset="-128"/>
                <a:sym typeface="Symbol" pitchFamily="18" charset="2"/>
              </a:rPr>
              <a:t></a:t>
            </a:r>
            <a:r>
              <a:rPr lang="en-US" altLang="ja-JP" sz="2600" i="1">
                <a:ea typeface="ＭＳ Ｐゴシック" pitchFamily="34" charset="-128"/>
              </a:rPr>
              <a:t> b</a:t>
            </a:r>
            <a:r>
              <a:rPr lang="en-US" altLang="ja-JP" sz="2600" baseline="-25000">
                <a:ea typeface="ＭＳ Ｐゴシック" pitchFamily="34" charset="-128"/>
              </a:rPr>
              <a:t>j2</a:t>
            </a:r>
            <a:r>
              <a:rPr lang="en-US" altLang="ja-JP" sz="2600" i="1">
                <a:ea typeface="ＭＳ Ｐゴシック" pitchFamily="34" charset="-128"/>
              </a:rPr>
              <a:t>, …, a</a:t>
            </a:r>
            <a:r>
              <a:rPr lang="en-US" altLang="ja-JP" sz="2600" baseline="-25000">
                <a:ea typeface="ＭＳ Ｐゴシック" pitchFamily="34" charset="-128"/>
              </a:rPr>
              <a:t>r </a:t>
            </a:r>
            <a:r>
              <a:rPr lang="en-US" altLang="ja-JP" sz="2600">
                <a:ea typeface="ＭＳ Ｐゴシック" pitchFamily="34" charset="-128"/>
                <a:sym typeface="Symbol" pitchFamily="18" charset="2"/>
              </a:rPr>
              <a:t></a:t>
            </a:r>
            <a:r>
              <a:rPr lang="en-US" altLang="ja-JP" sz="2600" i="1">
                <a:ea typeface="ＭＳ Ｐゴシック" pitchFamily="34" charset="-128"/>
              </a:rPr>
              <a:t> b</a:t>
            </a:r>
            <a:r>
              <a:rPr lang="en-US" altLang="ja-JP" sz="2600" baseline="-25000">
                <a:ea typeface="ＭＳ Ｐゴシック" pitchFamily="34" charset="-128"/>
              </a:rPr>
              <a:t>jr</a:t>
            </a:r>
            <a:r>
              <a:rPr lang="en-US" altLang="ja-JP" sz="2600" i="1">
                <a:ea typeface="ＭＳ Ｐゴシック" pitchFamily="34" charset="-128"/>
              </a:rPr>
              <a:t>.</a:t>
            </a:r>
            <a:r>
              <a:rPr lang="en-US" altLang="ja-JP" sz="2600">
                <a:ea typeface="ＭＳ Ｐゴシック" pitchFamily="34" charset="-128"/>
              </a:rPr>
              <a:t> We also say that </a:t>
            </a:r>
            <a:r>
              <a:rPr lang="en-US" altLang="ja-JP" sz="2600" i="1">
                <a:ea typeface="ＭＳ Ｐゴシック" pitchFamily="34" charset="-128"/>
              </a:rPr>
              <a:t>s</a:t>
            </a:r>
            <a:r>
              <a:rPr lang="en-US" altLang="ja-JP" sz="2600" baseline="-25000">
                <a:ea typeface="ＭＳ Ｐゴシック" pitchFamily="34" charset="-128"/>
              </a:rPr>
              <a:t>2</a:t>
            </a:r>
            <a:r>
              <a:rPr lang="en-US" altLang="ja-JP" sz="2600">
                <a:ea typeface="ＭＳ Ｐゴシック" pitchFamily="34" charset="-128"/>
              </a:rPr>
              <a:t> </a:t>
            </a:r>
            <a:r>
              <a:rPr lang="en-US" altLang="ja-JP" sz="2600" b="1">
                <a:ea typeface="ＭＳ Ｐゴシック" pitchFamily="34" charset="-128"/>
              </a:rPr>
              <a:t>contains</a:t>
            </a:r>
            <a:r>
              <a:rPr lang="en-US" altLang="ja-JP" sz="2600">
                <a:ea typeface="ＭＳ Ｐゴシック" pitchFamily="34" charset="-128"/>
              </a:rPr>
              <a:t> </a:t>
            </a:r>
            <a:r>
              <a:rPr lang="en-US" altLang="ja-JP" sz="2600" i="1">
                <a:ea typeface="ＭＳ Ｐゴシック" pitchFamily="34" charset="-128"/>
              </a:rPr>
              <a:t>s</a:t>
            </a:r>
            <a:r>
              <a:rPr lang="en-US" altLang="ja-JP" sz="2600" baseline="-25000">
                <a:ea typeface="ＭＳ Ｐゴシック" pitchFamily="34" charset="-128"/>
              </a:rPr>
              <a:t>1</a:t>
            </a:r>
            <a:r>
              <a:rPr lang="en-US" altLang="ja-JP" sz="2600">
                <a:ea typeface="ＭＳ Ｐゴシック" pitchFamily="34" charset="-128"/>
              </a:rPr>
              <a:t>. </a:t>
            </a:r>
            <a:endParaRPr lang="en-US" sz="2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6E4C8-D8C3-4B47-B59F-23485E257027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0900" cy="4530725"/>
          </a:xfrm>
        </p:spPr>
        <p:txBody>
          <a:bodyPr/>
          <a:lstStyle/>
          <a:p>
            <a:r>
              <a:rPr lang="en-US" altLang="ja-JP">
                <a:ea typeface="ＭＳ Ｐゴシック" pitchFamily="34" charset="-128"/>
              </a:rPr>
              <a:t>Let </a:t>
            </a:r>
            <a:r>
              <a:rPr lang="en-US" altLang="ja-JP" i="1">
                <a:ea typeface="ＭＳ Ｐゴシック" pitchFamily="34" charset="-128"/>
              </a:rPr>
              <a:t>I</a:t>
            </a:r>
            <a:r>
              <a:rPr lang="en-US" altLang="ja-JP">
                <a:ea typeface="ＭＳ Ｐゴシック" pitchFamily="34" charset="-128"/>
              </a:rPr>
              <a:t> = {1, 2, 3, 4, 5, 6, 7, 8, 9}. </a:t>
            </a:r>
          </a:p>
          <a:p>
            <a:r>
              <a:rPr lang="en-US" altLang="ja-JP">
                <a:ea typeface="ＭＳ Ｐゴシック" pitchFamily="34" charset="-128"/>
              </a:rPr>
              <a:t>Sequence 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</a:t>
            </a:r>
            <a:r>
              <a:rPr lang="en-US" altLang="ja-JP">
                <a:ea typeface="ＭＳ Ｐゴシック" pitchFamily="34" charset="-128"/>
              </a:rPr>
              <a:t>{3}{4, 5}{8}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</a:t>
            </a:r>
            <a:r>
              <a:rPr lang="en-US" altLang="ja-JP">
                <a:ea typeface="ＭＳ Ｐゴシック" pitchFamily="34" charset="-128"/>
              </a:rPr>
              <a:t> is </a:t>
            </a:r>
            <a:r>
              <a:rPr lang="en-US" altLang="ja-JP" b="1">
                <a:ea typeface="ＭＳ Ｐゴシック" pitchFamily="34" charset="-128"/>
              </a:rPr>
              <a:t>contained</a:t>
            </a:r>
            <a:r>
              <a:rPr lang="en-US" altLang="ja-JP">
                <a:ea typeface="ＭＳ Ｐゴシック" pitchFamily="34" charset="-128"/>
              </a:rPr>
              <a:t> in (or is a </a:t>
            </a:r>
            <a:r>
              <a:rPr lang="en-US" altLang="ja-JP" b="1">
                <a:ea typeface="ＭＳ Ｐゴシック" pitchFamily="34" charset="-128"/>
              </a:rPr>
              <a:t>subsequence</a:t>
            </a:r>
            <a:r>
              <a:rPr lang="en-US" altLang="ja-JP">
                <a:ea typeface="ＭＳ Ｐゴシック" pitchFamily="34" charset="-128"/>
              </a:rPr>
              <a:t> of) 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</a:t>
            </a:r>
            <a:r>
              <a:rPr lang="en-US" altLang="ja-JP">
                <a:ea typeface="ＭＳ Ｐゴシック" pitchFamily="34" charset="-128"/>
              </a:rPr>
              <a:t>{6} {3, 7}{9}{4, 5, 8}{3, 8}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</a:t>
            </a:r>
            <a:r>
              <a:rPr lang="en-US" altLang="ja-JP">
                <a:ea typeface="ＭＳ Ｐゴシック" pitchFamily="34" charset="-128"/>
              </a:rPr>
              <a:t> </a:t>
            </a:r>
          </a:p>
          <a:p>
            <a:pPr lvl="1"/>
            <a:r>
              <a:rPr lang="en-US" altLang="ja-JP">
                <a:ea typeface="ＭＳ Ｐゴシック" pitchFamily="34" charset="-128"/>
              </a:rPr>
              <a:t>because {3} 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</a:t>
            </a:r>
            <a:r>
              <a:rPr lang="en-US" altLang="ja-JP">
                <a:ea typeface="ＭＳ Ｐゴシック" pitchFamily="34" charset="-128"/>
              </a:rPr>
              <a:t> {3, 7}, {4, 5} 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</a:t>
            </a:r>
            <a:r>
              <a:rPr lang="en-US" altLang="ja-JP">
                <a:ea typeface="ＭＳ Ｐゴシック" pitchFamily="34" charset="-128"/>
              </a:rPr>
              <a:t> {4, 5, 8}, and {8} 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</a:t>
            </a:r>
            <a:r>
              <a:rPr lang="en-US" altLang="ja-JP">
                <a:ea typeface="ＭＳ Ｐゴシック" pitchFamily="34" charset="-128"/>
              </a:rPr>
              <a:t> {3, 8}. </a:t>
            </a:r>
          </a:p>
          <a:p>
            <a:pPr lvl="1"/>
            <a:r>
              <a:rPr lang="en-US" altLang="ja-JP">
                <a:ea typeface="ＭＳ Ｐゴシック" pitchFamily="34" charset="-128"/>
              </a:rPr>
              <a:t>However, 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</a:t>
            </a:r>
            <a:r>
              <a:rPr lang="en-US" altLang="ja-JP">
                <a:ea typeface="ＭＳ Ｐゴシック" pitchFamily="34" charset="-128"/>
              </a:rPr>
              <a:t>{3}{8}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</a:t>
            </a:r>
            <a:r>
              <a:rPr lang="en-US" altLang="ja-JP">
                <a:ea typeface="ＭＳ Ｐゴシック" pitchFamily="34" charset="-128"/>
              </a:rPr>
              <a:t> is not contained in 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</a:t>
            </a:r>
            <a:r>
              <a:rPr lang="en-US" altLang="ja-JP">
                <a:ea typeface="ＭＳ Ｐゴシック" pitchFamily="34" charset="-128"/>
              </a:rPr>
              <a:t>{3, 8}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</a:t>
            </a:r>
            <a:r>
              <a:rPr lang="en-US" altLang="ja-JP">
                <a:ea typeface="ＭＳ Ｐゴシック" pitchFamily="34" charset="-128"/>
              </a:rPr>
              <a:t> or vice versa. </a:t>
            </a:r>
          </a:p>
          <a:p>
            <a:pPr lvl="1"/>
            <a:r>
              <a:rPr lang="en-US" altLang="ja-JP">
                <a:ea typeface="ＭＳ Ｐゴシック" pitchFamily="34" charset="-128"/>
              </a:rPr>
              <a:t>The size of the sequence 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</a:t>
            </a:r>
            <a:r>
              <a:rPr lang="en-US" altLang="ja-JP">
                <a:ea typeface="ＭＳ Ｐゴシック" pitchFamily="34" charset="-128"/>
              </a:rPr>
              <a:t>{3}{4, 5}{8}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</a:t>
            </a:r>
            <a:r>
              <a:rPr lang="en-US" altLang="ja-JP">
                <a:ea typeface="ＭＳ Ｐゴシック" pitchFamily="34" charset="-128"/>
              </a:rPr>
              <a:t> is 3, and the length of the sequence is 4. </a:t>
            </a: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3F97EE-832C-4C95-989D-E6A2627DF41D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Given a set </a:t>
            </a:r>
            <a:r>
              <a:rPr lang="en-US" altLang="zh-CN" i="1">
                <a:ea typeface="宋体" charset="-122"/>
              </a:rPr>
              <a:t>S</a:t>
            </a:r>
            <a:r>
              <a:rPr lang="en-US" altLang="zh-CN">
                <a:ea typeface="宋体" charset="-122"/>
              </a:rPr>
              <a:t> of </a:t>
            </a:r>
            <a:r>
              <a:rPr lang="en-US" altLang="zh-CN">
                <a:solidFill>
                  <a:srgbClr val="3333CC"/>
                </a:solidFill>
                <a:ea typeface="宋体" charset="-122"/>
              </a:rPr>
              <a:t>input data sequences</a:t>
            </a:r>
            <a:r>
              <a:rPr lang="en-US" altLang="zh-CN">
                <a:ea typeface="宋体" charset="-122"/>
              </a:rPr>
              <a:t> (or sequence database), the problem of mining sequential patterns is to find all the sequences that have </a:t>
            </a:r>
            <a:r>
              <a:rPr lang="en-US" altLang="zh-CN">
                <a:solidFill>
                  <a:srgbClr val="3333CC"/>
                </a:solidFill>
                <a:ea typeface="宋体" charset="-122"/>
              </a:rPr>
              <a:t>a user-specified minimum support</a:t>
            </a:r>
            <a:r>
              <a:rPr lang="en-US" altLang="zh-CN">
                <a:ea typeface="宋体" charset="-122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Each such sequence is called a</a:t>
            </a:r>
            <a:r>
              <a:rPr lang="en-US" altLang="zh-CN" b="1">
                <a:ea typeface="宋体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宋体" charset="-122"/>
              </a:rPr>
              <a:t>frequent sequence</a:t>
            </a:r>
            <a:r>
              <a:rPr lang="en-US" altLang="zh-CN">
                <a:ea typeface="宋体" charset="-122"/>
              </a:rPr>
              <a:t>, or a </a:t>
            </a:r>
            <a:r>
              <a:rPr lang="en-US" altLang="zh-CN" b="1">
                <a:solidFill>
                  <a:srgbClr val="FF0000"/>
                </a:solidFill>
                <a:ea typeface="宋体" charset="-122"/>
              </a:rPr>
              <a:t>sequential pattern</a:t>
            </a:r>
            <a:r>
              <a:rPr lang="en-US" altLang="zh-CN">
                <a:ea typeface="宋体" charset="-122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The </a:t>
            </a:r>
            <a:r>
              <a:rPr lang="en-US" altLang="zh-CN" b="1">
                <a:ea typeface="宋体" charset="-122"/>
              </a:rPr>
              <a:t>support</a:t>
            </a:r>
            <a:r>
              <a:rPr lang="en-US" altLang="zh-CN">
                <a:ea typeface="宋体" charset="-122"/>
              </a:rPr>
              <a:t> for a sequence is the fraction of total data sequences in </a:t>
            </a:r>
            <a:r>
              <a:rPr lang="en-US" altLang="zh-CN" i="1">
                <a:ea typeface="宋体" charset="-122"/>
              </a:rPr>
              <a:t>S</a:t>
            </a:r>
            <a:r>
              <a:rPr lang="en-US" altLang="zh-CN">
                <a:ea typeface="宋体" charset="-122"/>
              </a:rPr>
              <a:t> that contains this sequence. 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2F48D-4A2E-4938-9283-CF3C06C560F7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71782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3A1BBC-C45F-4199-B6F1-55BB35590F77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(cond)</a:t>
            </a:r>
          </a:p>
        </p:txBody>
      </p:sp>
      <p:pic>
        <p:nvPicPr>
          <p:cNvPr id="71885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341438"/>
            <a:ext cx="8229600" cy="493236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F540A6-14FF-4EF3-8B0B-8172D15B36A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data: a set of documents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ja-JP" sz="2900" b="1" dirty="0">
                <a:solidFill>
                  <a:srgbClr val="FF0000"/>
                </a:solidFill>
                <a:ea typeface="ＭＳ Ｐゴシック" pitchFamily="34" charset="-128"/>
              </a:rPr>
              <a:t>A text document data set. Each document is treated as a “bag” of keywords</a:t>
            </a:r>
            <a:endParaRPr lang="en-US" altLang="ja-JP" sz="29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ja-JP" sz="2900" dirty="0">
                <a:ea typeface="ＭＳ Ｐゴシック" pitchFamily="34" charset="-128"/>
              </a:rPr>
              <a:t>	</a:t>
            </a:r>
            <a:r>
              <a:rPr lang="en-US" altLang="ja-JP" sz="2400" dirty="0">
                <a:ea typeface="ＭＳ Ｐゴシック" pitchFamily="34" charset="-128"/>
              </a:rPr>
              <a:t>doc1: 	Student, Teach, School 	 </a:t>
            </a:r>
          </a:p>
          <a:p>
            <a:pPr>
              <a:buFont typeface="Wingdings" pitchFamily="2" charset="2"/>
              <a:buNone/>
            </a:pPr>
            <a:r>
              <a:rPr lang="en-US" altLang="ja-JP" sz="2400" dirty="0">
                <a:ea typeface="ＭＳ Ｐゴシック" pitchFamily="34" charset="-128"/>
              </a:rPr>
              <a:t>	doc2: 	Student, School 		 </a:t>
            </a:r>
          </a:p>
          <a:p>
            <a:pPr>
              <a:buFont typeface="Wingdings" pitchFamily="2" charset="2"/>
              <a:buNone/>
            </a:pPr>
            <a:r>
              <a:rPr lang="en-US" altLang="ja-JP" sz="2400" dirty="0">
                <a:ea typeface="ＭＳ Ｐゴシック" pitchFamily="34" charset="-128"/>
              </a:rPr>
              <a:t>	doc3: 	Teach, School, City, Game 	 </a:t>
            </a:r>
          </a:p>
          <a:p>
            <a:pPr>
              <a:buFont typeface="Wingdings" pitchFamily="2" charset="2"/>
              <a:buNone/>
            </a:pPr>
            <a:r>
              <a:rPr lang="en-US" altLang="ja-JP" sz="2400" dirty="0">
                <a:ea typeface="ＭＳ Ｐゴシック" pitchFamily="34" charset="-128"/>
              </a:rPr>
              <a:t>	doc4: 	Baseball, Basketball		</a:t>
            </a:r>
          </a:p>
          <a:p>
            <a:pPr>
              <a:buFont typeface="Wingdings" pitchFamily="2" charset="2"/>
              <a:buNone/>
            </a:pPr>
            <a:r>
              <a:rPr lang="en-US" altLang="ja-JP" sz="2400" dirty="0">
                <a:ea typeface="ＭＳ Ｐゴシック" pitchFamily="34" charset="-128"/>
              </a:rPr>
              <a:t>	doc5: 	Basketball, Player, Spectator  	</a:t>
            </a:r>
          </a:p>
          <a:p>
            <a:pPr>
              <a:buFont typeface="Wingdings" pitchFamily="2" charset="2"/>
              <a:buNone/>
            </a:pPr>
            <a:r>
              <a:rPr lang="en-US" altLang="ja-JP" sz="2400" dirty="0">
                <a:ea typeface="ＭＳ Ｐゴシック" pitchFamily="34" charset="-128"/>
              </a:rPr>
              <a:t>	doc6: 	Baseball, Coach, Game, Team</a:t>
            </a:r>
          </a:p>
          <a:p>
            <a:pPr>
              <a:buFont typeface="Wingdings" pitchFamily="2" charset="2"/>
              <a:buNone/>
            </a:pPr>
            <a:r>
              <a:rPr lang="en-US" altLang="ja-JP" sz="2400" dirty="0">
                <a:ea typeface="ＭＳ Ｐゴシック" pitchFamily="34" charset="-128"/>
              </a:rPr>
              <a:t>	doc7: 	Basketball, Team, City, Game 	</a:t>
            </a:r>
            <a:endParaRPr lang="en-US" sz="24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FA3EA-6F3C-470E-9322-7BDE38FDF02C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GSP mining algorithm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233488"/>
            <a:ext cx="8243887" cy="612775"/>
          </a:xfrm>
        </p:spPr>
        <p:txBody>
          <a:bodyPr/>
          <a:lstStyle/>
          <a:p>
            <a:r>
              <a:rPr lang="en-US" sz="2600"/>
              <a:t>Very similar to the Apriori algorithm</a:t>
            </a:r>
          </a:p>
        </p:txBody>
      </p:sp>
      <p:pic>
        <p:nvPicPr>
          <p:cNvPr id="719876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719138" y="1808163"/>
            <a:ext cx="7920037" cy="4452937"/>
          </a:xfrm>
          <a:noFill/>
          <a:ln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8217FF-82EE-4A4A-8F64-68304538A7B2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Candidate generation</a:t>
            </a:r>
          </a:p>
        </p:txBody>
      </p:sp>
      <p:pic>
        <p:nvPicPr>
          <p:cNvPr id="72192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304925"/>
            <a:ext cx="8229600" cy="5076825"/>
          </a:xfr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9C0DD-968B-4D08-BFD0-91683C7B0C61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pic>
        <p:nvPicPr>
          <p:cNvPr id="72294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341438"/>
            <a:ext cx="8229600" cy="4789487"/>
          </a:xfr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B3D52-F4A2-4B2A-84A8-839694EE7A25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it is your turn …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49388"/>
            <a:ext cx="8229600" cy="45005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b="1">
                <a:solidFill>
                  <a:srgbClr val="FF0000"/>
                </a:solidFill>
              </a:rPr>
              <a:t>Programming assignment!</a:t>
            </a:r>
            <a:r>
              <a:rPr lang="en-US" sz="3200"/>
              <a:t> </a:t>
            </a:r>
          </a:p>
          <a:p>
            <a:r>
              <a:rPr lang="en-US" sz="2600">
                <a:solidFill>
                  <a:srgbClr val="3333CC"/>
                </a:solidFill>
              </a:rPr>
              <a:t>Implement two algorithms for sequential pattern mining considering</a:t>
            </a:r>
            <a:r>
              <a:rPr lang="en-US" sz="2600"/>
              <a:t> </a:t>
            </a:r>
          </a:p>
          <a:p>
            <a:pPr lvl="1"/>
            <a:r>
              <a:rPr lang="en-US" sz="2200"/>
              <a:t>multiple minimum supports</a:t>
            </a:r>
          </a:p>
          <a:p>
            <a:pPr lvl="1"/>
            <a:r>
              <a:rPr lang="en-US" sz="2200"/>
              <a:t>support difference constraint </a:t>
            </a:r>
          </a:p>
          <a:p>
            <a:r>
              <a:rPr lang="en-US" sz="2600">
                <a:solidFill>
                  <a:srgbClr val="3333CC"/>
                </a:solidFill>
              </a:rPr>
              <a:t>Algorithms</a:t>
            </a:r>
            <a:r>
              <a:rPr lang="en-US" sz="2600"/>
              <a:t>: (1) MS-GSP, and (2) MSprefixSpan</a:t>
            </a:r>
          </a:p>
          <a:p>
            <a:r>
              <a:rPr lang="en-US" sz="2600"/>
              <a:t>Each group implements only 1 algorithm</a:t>
            </a:r>
          </a:p>
          <a:p>
            <a:pPr lvl="1"/>
            <a:r>
              <a:rPr lang="en-US" sz="2200">
                <a:solidFill>
                  <a:srgbClr val="FF0000"/>
                </a:solidFill>
              </a:rPr>
              <a:t>Deadline: Sept 27, 2006 </a:t>
            </a:r>
            <a:r>
              <a:rPr lang="en-US" sz="2200"/>
              <a:t>(Demo your program on that day)</a:t>
            </a:r>
          </a:p>
          <a:p>
            <a:pPr lvl="1"/>
            <a:r>
              <a:rPr lang="en-US" sz="2200"/>
              <a:t>Test data sequences will be in one file in the same format as those in the book.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7F503-6FDF-4DB8-9F8D-0F2BE19D72DA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 map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concepts of Association Rules</a:t>
            </a:r>
          </a:p>
          <a:p>
            <a:r>
              <a:rPr lang="en-US"/>
              <a:t>Apriori algorithm</a:t>
            </a:r>
          </a:p>
          <a:p>
            <a:r>
              <a:rPr lang="en-US"/>
              <a:t>Different data formats for mining</a:t>
            </a:r>
          </a:p>
          <a:p>
            <a:r>
              <a:rPr lang="en-US"/>
              <a:t>Mining with multiple minimum supports</a:t>
            </a:r>
          </a:p>
          <a:p>
            <a:r>
              <a:rPr lang="en-US"/>
              <a:t>Mining class association rules</a:t>
            </a:r>
          </a:p>
          <a:p>
            <a:r>
              <a:rPr lang="en-US"/>
              <a:t>Sequential pattern mining</a:t>
            </a:r>
          </a:p>
          <a:p>
            <a:r>
              <a:rPr lang="en-US">
                <a:solidFill>
                  <a:srgbClr val="FF0000"/>
                </a:solidFill>
              </a:rPr>
              <a:t>Summary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8FD8EB-DB4C-4E97-B132-144028D8DA49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3050"/>
            <a:ext cx="7742238" cy="1147763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04925"/>
            <a:ext cx="8524875" cy="4968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/>
              <a:t>Association rule mining has been extensively studied in the data mining community. </a:t>
            </a:r>
          </a:p>
          <a:p>
            <a:pPr>
              <a:lnSpc>
                <a:spcPct val="80000"/>
              </a:lnSpc>
            </a:pPr>
            <a:r>
              <a:rPr lang="en-US" sz="2600"/>
              <a:t>So is sequential pattern mining</a:t>
            </a:r>
          </a:p>
          <a:p>
            <a:pPr>
              <a:lnSpc>
                <a:spcPct val="80000"/>
              </a:lnSpc>
            </a:pPr>
            <a:r>
              <a:rPr lang="en-US" sz="2600"/>
              <a:t>There are many efficient algorithms and model variations.</a:t>
            </a:r>
          </a:p>
          <a:p>
            <a:pPr>
              <a:lnSpc>
                <a:spcPct val="80000"/>
              </a:lnSpc>
            </a:pPr>
            <a:r>
              <a:rPr lang="en-US" sz="2600"/>
              <a:t>Other related work includes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2200"/>
              <a:t>Multi-level or generalized rule mining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2200"/>
              <a:t>Constrained rule mining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2200"/>
              <a:t>Incremental rule mining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2200"/>
              <a:t>Maximal frequent itemset mining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2200"/>
              <a:t>Closed itemset mining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2200"/>
              <a:t>Rule interestingness and visualization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2200"/>
              <a:t>Parallel algorithms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2200"/>
              <a:t>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8F920-3502-4BD8-AF80-8546FFAC98B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model: rules</a:t>
            </a:r>
            <a:endParaRPr lang="en-US" sz="220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304925"/>
            <a:ext cx="8305800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transaction </a:t>
            </a:r>
            <a:r>
              <a:rPr lang="en-US" i="1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 contains </a:t>
            </a:r>
            <a:r>
              <a:rPr lang="en-US" i="1">
                <a:solidFill>
                  <a:srgbClr val="FF0000"/>
                </a:solidFill>
              </a:rPr>
              <a:t>X</a:t>
            </a:r>
            <a:r>
              <a:rPr lang="en-US"/>
              <a:t>, a set of items (</a:t>
            </a:r>
            <a:r>
              <a:rPr lang="en-US">
                <a:solidFill>
                  <a:srgbClr val="3333CC"/>
                </a:solidFill>
              </a:rPr>
              <a:t>itemset</a:t>
            </a:r>
            <a:r>
              <a:rPr lang="en-US"/>
              <a:t>) in </a:t>
            </a:r>
            <a:r>
              <a:rPr lang="en-US" i="1"/>
              <a:t>I</a:t>
            </a:r>
            <a:r>
              <a:rPr lang="en-US"/>
              <a:t>, if </a:t>
            </a:r>
            <a:r>
              <a:rPr lang="en-US" i="1"/>
              <a:t>X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</a:t>
            </a:r>
            <a:r>
              <a:rPr lang="en-US"/>
              <a:t> </a:t>
            </a:r>
            <a:r>
              <a:rPr lang="en-US" i="1"/>
              <a:t>t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r>
              <a:rPr lang="en-US"/>
              <a:t>An </a:t>
            </a:r>
            <a:r>
              <a:rPr lang="en-US">
                <a:solidFill>
                  <a:srgbClr val="FF0000"/>
                </a:solidFill>
              </a:rPr>
              <a:t>association rule</a:t>
            </a:r>
            <a:r>
              <a:rPr lang="en-US"/>
              <a:t> is an implication of the form: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i="1"/>
              <a:t>		X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, where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  </a:t>
            </a:r>
            <a:r>
              <a:rPr lang="en-US" i="1">
                <a:sym typeface="Symbol" pitchFamily="18" charset="2"/>
              </a:rPr>
              <a:t>I, and X </a:t>
            </a:r>
            <a:r>
              <a:rPr lang="en-US">
                <a:sym typeface="Symbol" pitchFamily="18" charset="2"/>
              </a:rPr>
              <a:t></a:t>
            </a:r>
            <a:r>
              <a:rPr lang="en-US" i="1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  = 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endParaRPr lang="en-US" i="1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/>
              <a:t>An </a:t>
            </a:r>
            <a:r>
              <a:rPr lang="en-US">
                <a:solidFill>
                  <a:srgbClr val="FF0000"/>
                </a:solidFill>
              </a:rPr>
              <a:t>itemset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is a set of items.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/>
              <a:t>E.g., X = {milk, bread, cereal} is an itemset.</a:t>
            </a:r>
          </a:p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i="1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</a:rPr>
              <a:t>-itemset </a:t>
            </a:r>
            <a:r>
              <a:rPr lang="en-US"/>
              <a:t>is an itemset with </a:t>
            </a:r>
            <a:r>
              <a:rPr lang="en-US" i="1"/>
              <a:t>k</a:t>
            </a:r>
            <a:r>
              <a:rPr lang="en-US"/>
              <a:t> items.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/>
              <a:t>E.g., {milk, bread, cereal} is a 3-itemset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5CD36-666A-4416-BE29-77A7E3BD20A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strength measures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9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Support:</a:t>
            </a:r>
            <a:r>
              <a:rPr lang="en-US"/>
              <a:t> The rule holds with </a:t>
            </a:r>
            <a:r>
              <a:rPr lang="en-US">
                <a:solidFill>
                  <a:srgbClr val="3333CC"/>
                </a:solidFill>
              </a:rPr>
              <a:t>support</a:t>
            </a:r>
            <a:r>
              <a:rPr lang="en-US"/>
              <a:t> </a:t>
            </a:r>
            <a:r>
              <a:rPr lang="en-US" i="1"/>
              <a:t>sup</a:t>
            </a:r>
            <a:r>
              <a:rPr lang="en-US"/>
              <a:t> in </a:t>
            </a:r>
            <a:r>
              <a:rPr lang="en-US" i="1"/>
              <a:t>T</a:t>
            </a:r>
            <a:r>
              <a:rPr lang="en-US"/>
              <a:t> (the transaction data set) if sup% of transactions</a:t>
            </a:r>
            <a:r>
              <a:rPr lang="en-US" i="1"/>
              <a:t> </a:t>
            </a:r>
            <a:r>
              <a:rPr lang="en-US"/>
              <a:t>contain </a:t>
            </a:r>
            <a:r>
              <a:rPr lang="en-US" i="1"/>
              <a:t>X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 </a:t>
            </a:r>
            <a:r>
              <a:rPr lang="en-US" i="1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i="1">
                <a:solidFill>
                  <a:srgbClr val="3333CC"/>
                </a:solidFill>
                <a:sym typeface="Symbol" pitchFamily="18" charset="2"/>
              </a:rPr>
              <a:t>sup</a:t>
            </a:r>
            <a:r>
              <a:rPr lang="en-US">
                <a:solidFill>
                  <a:srgbClr val="3333CC"/>
                </a:solidFill>
                <a:sym typeface="Symbol" pitchFamily="18" charset="2"/>
              </a:rPr>
              <a:t> = Pr(</a:t>
            </a:r>
            <a:r>
              <a:rPr lang="en-US" i="1">
                <a:solidFill>
                  <a:srgbClr val="3333CC"/>
                </a:solidFill>
              </a:rPr>
              <a:t>X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>
                <a:solidFill>
                  <a:srgbClr val="3333CC"/>
                </a:solidFill>
                <a:sym typeface="Symbol" pitchFamily="18" charset="2"/>
              </a:rPr>
              <a:t> </a:t>
            </a:r>
            <a:r>
              <a:rPr lang="en-US" i="1">
                <a:solidFill>
                  <a:srgbClr val="3333CC"/>
                </a:solidFill>
                <a:sym typeface="Symbol" pitchFamily="18" charset="2"/>
              </a:rPr>
              <a:t>Y</a:t>
            </a:r>
            <a:r>
              <a:rPr lang="en-US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lang="en-US" i="1">
                <a:solidFill>
                  <a:srgbClr val="3333CC"/>
                </a:solidFill>
                <a:sym typeface="Symbol" pitchFamily="18" charset="2"/>
              </a:rPr>
              <a:t>.</a:t>
            </a:r>
            <a:r>
              <a:rPr lang="en-US" i="1">
                <a:sym typeface="Symbol" pitchFamily="18" charset="2"/>
              </a:rPr>
              <a:t>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Confidence:</a:t>
            </a:r>
            <a:r>
              <a:rPr lang="en-US"/>
              <a:t> The rule holds in </a:t>
            </a:r>
            <a:r>
              <a:rPr lang="en-US" i="1"/>
              <a:t>T</a:t>
            </a:r>
            <a:r>
              <a:rPr lang="en-US"/>
              <a:t> with </a:t>
            </a:r>
            <a:r>
              <a:rPr lang="en-US">
                <a:solidFill>
                  <a:srgbClr val="3333CC"/>
                </a:solidFill>
              </a:rPr>
              <a:t>confidence </a:t>
            </a:r>
            <a:r>
              <a:rPr lang="en-US" i="1"/>
              <a:t>conf</a:t>
            </a:r>
            <a:r>
              <a:rPr lang="en-US"/>
              <a:t> if </a:t>
            </a:r>
            <a:r>
              <a:rPr lang="en-US" i="1"/>
              <a:t>conf</a:t>
            </a:r>
            <a:r>
              <a:rPr lang="en-US"/>
              <a:t>% of tranactions that contain </a:t>
            </a:r>
            <a:r>
              <a:rPr lang="en-US" i="1"/>
              <a:t>X</a:t>
            </a:r>
            <a:r>
              <a:rPr lang="en-US"/>
              <a:t> also contain </a:t>
            </a:r>
            <a:r>
              <a:rPr lang="en-US" i="1"/>
              <a:t>Y.</a:t>
            </a:r>
          </a:p>
          <a:p>
            <a:pPr lvl="1">
              <a:lnSpc>
                <a:spcPct val="90000"/>
              </a:lnSpc>
            </a:pPr>
            <a:r>
              <a:rPr lang="en-US" i="1">
                <a:solidFill>
                  <a:srgbClr val="3333CC"/>
                </a:solidFill>
              </a:rPr>
              <a:t>conf</a:t>
            </a:r>
            <a:r>
              <a:rPr lang="en-US">
                <a:solidFill>
                  <a:srgbClr val="3333CC"/>
                </a:solidFill>
              </a:rPr>
              <a:t> = Pr(</a:t>
            </a:r>
            <a:r>
              <a:rPr lang="en-US" i="1">
                <a:solidFill>
                  <a:srgbClr val="3333CC"/>
                </a:solidFill>
              </a:rPr>
              <a:t>Y</a:t>
            </a:r>
            <a:r>
              <a:rPr lang="en-US">
                <a:solidFill>
                  <a:srgbClr val="3333CC"/>
                </a:solidFill>
              </a:rPr>
              <a:t> | </a:t>
            </a:r>
            <a:r>
              <a:rPr lang="en-US" i="1">
                <a:solidFill>
                  <a:srgbClr val="3333CC"/>
                </a:solidFill>
              </a:rPr>
              <a:t>X</a:t>
            </a:r>
            <a:r>
              <a:rPr lang="en-US">
                <a:solidFill>
                  <a:srgbClr val="3333CC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pitchFamily="18" charset="2"/>
              </a:rPr>
              <a:t>An association rule is a pattern that states when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 occurs, </a:t>
            </a:r>
            <a:r>
              <a:rPr lang="en-US" i="1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 occurs with certain probability.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9064C0-1C19-42C4-8A78-673CF54F5EF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404813"/>
            <a:ext cx="7793037" cy="1143000"/>
          </a:xfrm>
        </p:spPr>
        <p:txBody>
          <a:bodyPr/>
          <a:lstStyle/>
          <a:p>
            <a:r>
              <a:rPr lang="en-US"/>
              <a:t>Support and Confidence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41438"/>
            <a:ext cx="8077200" cy="4471987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Support count</a:t>
            </a:r>
            <a:r>
              <a:rPr lang="en-US"/>
              <a:t>: The support count of an itemset </a:t>
            </a:r>
            <a:r>
              <a:rPr lang="en-US" i="1"/>
              <a:t>X</a:t>
            </a:r>
            <a:r>
              <a:rPr lang="en-US"/>
              <a:t>, denoted by </a:t>
            </a:r>
            <a:r>
              <a:rPr lang="en-US" i="1">
                <a:solidFill>
                  <a:srgbClr val="FF0000"/>
                </a:solidFill>
              </a:rPr>
              <a:t>X.count</a:t>
            </a:r>
            <a:r>
              <a:rPr lang="en-US"/>
              <a:t>, in a data set </a:t>
            </a:r>
            <a:r>
              <a:rPr lang="en-US" i="1"/>
              <a:t>T</a:t>
            </a:r>
            <a:r>
              <a:rPr lang="en-US"/>
              <a:t> is the number of transactions in </a:t>
            </a:r>
            <a:r>
              <a:rPr lang="en-US" i="1"/>
              <a:t>T</a:t>
            </a:r>
            <a:r>
              <a:rPr lang="en-US"/>
              <a:t> that contain </a:t>
            </a:r>
            <a:r>
              <a:rPr lang="en-US" i="1"/>
              <a:t>X</a:t>
            </a:r>
            <a:r>
              <a:rPr lang="en-US"/>
              <a:t>. Assume </a:t>
            </a:r>
            <a:r>
              <a:rPr lang="en-US" i="1"/>
              <a:t>T</a:t>
            </a:r>
            <a:r>
              <a:rPr lang="en-US"/>
              <a:t> has </a:t>
            </a:r>
            <a:r>
              <a:rPr lang="en-US" i="1"/>
              <a:t>n</a:t>
            </a:r>
            <a:r>
              <a:rPr lang="en-US"/>
              <a:t> transactions. </a:t>
            </a:r>
          </a:p>
          <a:p>
            <a:r>
              <a:rPr lang="en-US"/>
              <a:t>Then, </a:t>
            </a:r>
          </a:p>
          <a:p>
            <a:endParaRPr lang="en-US"/>
          </a:p>
        </p:txBody>
      </p:sp>
      <p:sp>
        <p:nvSpPr>
          <p:cNvPr id="67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78916" name="Object 4"/>
          <p:cNvGraphicFramePr>
            <a:graphicFrameLocks noChangeAspect="1"/>
          </p:cNvGraphicFramePr>
          <p:nvPr/>
        </p:nvGraphicFramePr>
        <p:xfrm>
          <a:off x="1368425" y="3609975"/>
          <a:ext cx="4427538" cy="1079500"/>
        </p:xfrm>
        <a:graphic>
          <a:graphicData uri="http://schemas.openxmlformats.org/presentationml/2006/ole">
            <p:oleObj spid="_x0000_s678916" name="Equation" r:id="rId3" imgW="1460500" imgH="368300" progId="Equation.3">
              <p:embed/>
            </p:oleObj>
          </a:graphicData>
        </a:graphic>
      </p:graphicFrame>
      <p:sp>
        <p:nvSpPr>
          <p:cNvPr id="678919" name="Rectangle 7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78918" name="Object 6"/>
          <p:cNvGraphicFramePr>
            <a:graphicFrameLocks noChangeAspect="1"/>
          </p:cNvGraphicFramePr>
          <p:nvPr/>
        </p:nvGraphicFramePr>
        <p:xfrm>
          <a:off x="1403350" y="4833938"/>
          <a:ext cx="4608513" cy="1079500"/>
        </p:xfrm>
        <a:graphic>
          <a:graphicData uri="http://schemas.openxmlformats.org/presentationml/2006/ole">
            <p:oleObj spid="_x0000_s678918" name="Equation" r:id="rId4" imgW="1612900" imgH="368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10308</TotalTime>
  <Words>3441</Words>
  <Application>Microsoft PowerPoint</Application>
  <PresentationFormat>On-screen Show (4:3)</PresentationFormat>
  <Paragraphs>618</Paragraphs>
  <Slides>65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Garamond</vt:lpstr>
      <vt:lpstr>Times New Roman</vt:lpstr>
      <vt:lpstr>Wingdings</vt:lpstr>
      <vt:lpstr>Symbol</vt:lpstr>
      <vt:lpstr>ＭＳ Ｐゴシック</vt:lpstr>
      <vt:lpstr>Tahoma</vt:lpstr>
      <vt:lpstr>MT Extra</vt:lpstr>
      <vt:lpstr>Edge</vt:lpstr>
      <vt:lpstr>Microsoft Equation 3.0</vt:lpstr>
      <vt:lpstr>Chapter 2:  Association Rules &amp; Sequential Patterns</vt:lpstr>
      <vt:lpstr>Road map</vt:lpstr>
      <vt:lpstr>Association rule mining</vt:lpstr>
      <vt:lpstr>The model: data</vt:lpstr>
      <vt:lpstr>Transaction data: supermarket data</vt:lpstr>
      <vt:lpstr>Transaction data: a set of documents</vt:lpstr>
      <vt:lpstr>The model: rules</vt:lpstr>
      <vt:lpstr>Rule strength measures</vt:lpstr>
      <vt:lpstr>Support and Confidence</vt:lpstr>
      <vt:lpstr>Goal and key features</vt:lpstr>
      <vt:lpstr>An example</vt:lpstr>
      <vt:lpstr>Transaction data representation</vt:lpstr>
      <vt:lpstr>Many mining algorithms</vt:lpstr>
      <vt:lpstr>Road map</vt:lpstr>
      <vt:lpstr>The Apriori algorithm</vt:lpstr>
      <vt:lpstr>Step 1: Mining all frequent itemsets</vt:lpstr>
      <vt:lpstr>The Algorithm</vt:lpstr>
      <vt:lpstr>Example –  Finding frequent itemsets</vt:lpstr>
      <vt:lpstr>Details: ordering of items</vt:lpstr>
      <vt:lpstr>Details: the algorithm</vt:lpstr>
      <vt:lpstr>Apriori candidate generation</vt:lpstr>
      <vt:lpstr>Candidate-gen function</vt:lpstr>
      <vt:lpstr>An example</vt:lpstr>
      <vt:lpstr>Step 2: Generating rules from frequent itemsets</vt:lpstr>
      <vt:lpstr>Generating rules: an example</vt:lpstr>
      <vt:lpstr>Generating rules: summary</vt:lpstr>
      <vt:lpstr>On Apriori Algorithm</vt:lpstr>
      <vt:lpstr>More on association rule mining</vt:lpstr>
      <vt:lpstr>Road map</vt:lpstr>
      <vt:lpstr>Different data formats for mining</vt:lpstr>
      <vt:lpstr>From a table to a set of transactions</vt:lpstr>
      <vt:lpstr>Road map</vt:lpstr>
      <vt:lpstr>Problems with the association mining</vt:lpstr>
      <vt:lpstr>Rare Item Problem</vt:lpstr>
      <vt:lpstr>Multiple minsups model</vt:lpstr>
      <vt:lpstr>Minsup of a rule</vt:lpstr>
      <vt:lpstr>An Example</vt:lpstr>
      <vt:lpstr>Downward closure property</vt:lpstr>
      <vt:lpstr>To deal with the problem</vt:lpstr>
      <vt:lpstr>The MSapriori algorithm</vt:lpstr>
      <vt:lpstr>Candidate itemset generation</vt:lpstr>
      <vt:lpstr>First pass over data</vt:lpstr>
      <vt:lpstr>First pass over data: an example</vt:lpstr>
      <vt:lpstr>Rule generation</vt:lpstr>
      <vt:lpstr>On multiple minsup rule mining</vt:lpstr>
      <vt:lpstr>Road map</vt:lpstr>
      <vt:lpstr>Mining class association rules (CAR)</vt:lpstr>
      <vt:lpstr>Problem definition</vt:lpstr>
      <vt:lpstr>An example</vt:lpstr>
      <vt:lpstr>Mining algorithm</vt:lpstr>
      <vt:lpstr>Multiple minimum class supports</vt:lpstr>
      <vt:lpstr>Road map</vt:lpstr>
      <vt:lpstr>Sequential pattern mining</vt:lpstr>
      <vt:lpstr>Basic concepts</vt:lpstr>
      <vt:lpstr>Basic concepts (contd)</vt:lpstr>
      <vt:lpstr>An example</vt:lpstr>
      <vt:lpstr>Objective</vt:lpstr>
      <vt:lpstr>Example</vt:lpstr>
      <vt:lpstr>Example (cond)</vt:lpstr>
      <vt:lpstr>GSP mining algorithm</vt:lpstr>
      <vt:lpstr>Candidate generation</vt:lpstr>
      <vt:lpstr>An example</vt:lpstr>
      <vt:lpstr>Now it is your turn …</vt:lpstr>
      <vt:lpstr>Road map</vt:lpstr>
      <vt:lpstr>Summary</vt:lpstr>
    </vt:vector>
  </TitlesOfParts>
  <Company>UIC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mining</dc:title>
  <dc:creator>Bing Liu</dc:creator>
  <cp:lastModifiedBy>roopesh dewang</cp:lastModifiedBy>
  <cp:revision>1527</cp:revision>
  <dcterms:created xsi:type="dcterms:W3CDTF">2004-06-21T03:23:40Z</dcterms:created>
  <dcterms:modified xsi:type="dcterms:W3CDTF">2013-01-15T09:46:46Z</dcterms:modified>
</cp:coreProperties>
</file>