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70" r:id="rId14"/>
    <p:sldId id="271" r:id="rId15"/>
    <p:sldId id="279" r:id="rId16"/>
    <p:sldId id="280" r:id="rId17"/>
    <p:sldId id="281" r:id="rId18"/>
    <p:sldId id="282" r:id="rId19"/>
    <p:sldId id="283" r:id="rId20"/>
    <p:sldId id="286" r:id="rId21"/>
    <p:sldId id="284" r:id="rId22"/>
    <p:sldId id="285" r:id="rId23"/>
    <p:sldId id="276" r:id="rId24"/>
    <p:sldId id="277" r:id="rId25"/>
    <p:sldId id="278" r:id="rId26"/>
    <p:sldId id="314" r:id="rId27"/>
    <p:sldId id="31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13" r:id="rId37"/>
    <p:sldId id="297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9" r:id="rId47"/>
    <p:sldId id="310" r:id="rId48"/>
    <p:sldId id="311" r:id="rId49"/>
    <p:sldId id="312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FF52-4FB6-4AE7-8E28-046097EAA89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E22D9-1181-4A2D-8C5A-D76876B93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419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B3A0A-292B-4925-AC36-61FA27FDC969}" type="slidenum">
              <a:rPr kumimoji="0" lang="en-US" altLang="en-US" sz="1200"/>
              <a:pPr/>
              <a:t>2</a:t>
            </a:fld>
            <a:endParaRPr kumimoji="0"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ED9E59A-8516-4C19-9133-89F953D2FC63}" type="slidenum">
              <a:rPr kumimoji="0" lang="en-US" altLang="en-US" sz="1200"/>
              <a:pPr algn="r"/>
              <a:t>17</a:t>
            </a:fld>
            <a:endParaRPr kumimoji="0"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400996-BCD2-4767-A46F-2E5DF4F302C6}" type="slidenum">
              <a:rPr kumimoji="0" lang="en-US" altLang="en-US" sz="1200"/>
              <a:pPr/>
              <a:t>18</a:t>
            </a:fld>
            <a:endParaRPr kumimoji="0"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4A09516-261A-4247-A887-B82EB1E8C2D1}" type="slidenum">
              <a:rPr kumimoji="0" lang="en-US" altLang="en-US" sz="1200"/>
              <a:pPr algn="r"/>
              <a:t>19</a:t>
            </a:fld>
            <a:endParaRPr kumimoji="0"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949E5C-7E12-4962-B806-05B7606E1EE5}" type="slidenum">
              <a:rPr kumimoji="0" lang="en-US" altLang="en-US" sz="1200"/>
              <a:pPr/>
              <a:t>3</a:t>
            </a:fld>
            <a:endParaRPr kumimoji="0"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CE2446-C8BB-4A4B-9FF7-6B89333FB47A}" type="slidenum">
              <a:rPr kumimoji="0" lang="en-US" altLang="en-US" sz="1200"/>
              <a:pPr/>
              <a:t>4</a:t>
            </a:fld>
            <a:endParaRPr kumimoji="0"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FAF40-26E1-406F-8D77-16F21CC8DEBD}" type="slidenum">
              <a:rPr kumimoji="0" lang="en-US" altLang="en-US" sz="1200"/>
              <a:pPr/>
              <a:t>5</a:t>
            </a:fld>
            <a:endParaRPr kumimoji="0"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F9AB35-B3B4-4668-B6BF-CA856C0A570D}" type="slidenum">
              <a:rPr kumimoji="0" lang="en-US" altLang="en-US" sz="1200"/>
              <a:pPr/>
              <a:t>6</a:t>
            </a:fld>
            <a:endParaRPr kumimoji="0"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DFEBAF-173D-412D-A203-413F0C993697}" type="slidenum">
              <a:rPr kumimoji="0" lang="en-US" altLang="en-US" sz="1200"/>
              <a:pPr/>
              <a:t>7</a:t>
            </a:fld>
            <a:endParaRPr kumimoji="0"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FACCA2D-425D-4818-BF81-091107A9791A}" type="slidenum">
              <a:rPr kumimoji="0" lang="en-US" altLang="en-US" sz="1200"/>
              <a:pPr algn="r"/>
              <a:t>8</a:t>
            </a:fld>
            <a:endParaRPr kumimoji="0"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B9340B-D58D-4E3B-8087-7DBB632C6D68}" type="slidenum">
              <a:rPr kumimoji="0" lang="en-US" altLang="en-US" sz="1200"/>
              <a:pPr/>
              <a:t>15</a:t>
            </a:fld>
            <a:endParaRPr kumimoji="0"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F8DC1E9-1E99-440C-A1DF-177CD9B09F86}" type="slidenum">
              <a:rPr kumimoji="0" lang="en-US" altLang="en-US" sz="1200"/>
              <a:pPr algn="r"/>
              <a:t>16</a:t>
            </a:fld>
            <a:endParaRPr kumimoji="0"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A28E6B-7A48-41CB-BA6A-1E472606053F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A68877-0F0A-4D4E-A108-97BD93D64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20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r>
              <a:rPr lang="en-US" b="1" i="1" dirty="0" smtClean="0"/>
              <a:t>The </a:t>
            </a:r>
            <a:r>
              <a:rPr lang="en-US" b="1" i="1" dirty="0"/>
              <a:t>average number of bit used for fixed 3-bit code: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320753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246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43585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307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pixel redundancy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6" y="1447800"/>
            <a:ext cx="737190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gonz_p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9" b="42816"/>
          <a:stretch>
            <a:fillRect/>
          </a:stretch>
        </p:blipFill>
        <p:spPr bwMode="auto">
          <a:xfrm>
            <a:off x="1295400" y="3733800"/>
            <a:ext cx="35687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gonz_p3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92" t="58107" r="3470" b="2135"/>
          <a:stretch>
            <a:fillRect/>
          </a:stretch>
        </p:blipFill>
        <p:spPr bwMode="auto">
          <a:xfrm>
            <a:off x="5105400" y="3352800"/>
            <a:ext cx="3810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40386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original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53340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thresholded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0" y="3429000"/>
            <a:ext cx="191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bg2"/>
                </a:solidFill>
              </a:rPr>
              <a:t>(profile – line 100)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400800" y="41148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bg2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="" xmlns:p14="http://schemas.microsoft.com/office/powerpoint/2010/main" val="485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Psycho-visual </a:t>
            </a:r>
            <a:r>
              <a:rPr lang="en-US" b="1" i="1" dirty="0"/>
              <a:t>Redundancy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Certain </a:t>
            </a:r>
            <a:r>
              <a:rPr lang="en-US" b="1" i="1" dirty="0">
                <a:solidFill>
                  <a:schemeClr val="accent1"/>
                </a:solidFill>
              </a:rPr>
              <a:t>information has relatively less importance for the quality of image perception. </a:t>
            </a:r>
            <a:r>
              <a:rPr lang="en-US" i="1" dirty="0"/>
              <a:t>This information is said to be </a:t>
            </a:r>
            <a:r>
              <a:rPr lang="en-US" i="1" dirty="0" err="1"/>
              <a:t>psychovisually</a:t>
            </a:r>
            <a:r>
              <a:rPr lang="en-US" i="1" dirty="0"/>
              <a:t> redundant. </a:t>
            </a:r>
            <a:endParaRPr lang="en-US" dirty="0"/>
          </a:p>
          <a:p>
            <a:pPr algn="just"/>
            <a:r>
              <a:rPr lang="en-US" i="1" dirty="0" smtClean="0"/>
              <a:t>Unlike </a:t>
            </a:r>
            <a:r>
              <a:rPr lang="en-US" i="1" dirty="0"/>
              <a:t>coding and </a:t>
            </a:r>
            <a:r>
              <a:rPr lang="en-US" i="1" dirty="0" err="1"/>
              <a:t>interpixel</a:t>
            </a:r>
            <a:r>
              <a:rPr lang="en-US" i="1" dirty="0"/>
              <a:t> redundancies, the </a:t>
            </a:r>
            <a:r>
              <a:rPr lang="en-US" i="1" dirty="0" err="1"/>
              <a:t>psychovisual</a:t>
            </a:r>
            <a:r>
              <a:rPr lang="en-US" i="1" dirty="0"/>
              <a:t> redundancy is related with the real/quantifiable visual information. 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accent1"/>
                </a:solidFill>
              </a:rPr>
              <a:t>Its </a:t>
            </a:r>
            <a:r>
              <a:rPr lang="en-US" b="1" i="1" dirty="0">
                <a:solidFill>
                  <a:schemeClr val="accent1"/>
                </a:solidFill>
              </a:rPr>
              <a:t>elimination results a loss of quantitative information. However </a:t>
            </a:r>
            <a:r>
              <a:rPr lang="en-US" b="1" i="1" dirty="0" err="1">
                <a:solidFill>
                  <a:schemeClr val="accent1"/>
                </a:solidFill>
              </a:rPr>
              <a:t>psychovisually</a:t>
            </a:r>
            <a:r>
              <a:rPr lang="en-US" b="1" i="1" dirty="0">
                <a:solidFill>
                  <a:schemeClr val="accent1"/>
                </a:solidFill>
              </a:rPr>
              <a:t> the loss is negligible. </a:t>
            </a:r>
            <a:endParaRPr lang="en-US" b="1" dirty="0">
              <a:solidFill>
                <a:schemeClr val="accent1"/>
              </a:solidFill>
            </a:endParaRPr>
          </a:p>
          <a:p>
            <a:pPr algn="just"/>
            <a:r>
              <a:rPr lang="en-US" b="1" i="1" dirty="0" smtClean="0"/>
              <a:t>Removing </a:t>
            </a:r>
            <a:r>
              <a:rPr lang="en-US" b="1" i="1" dirty="0"/>
              <a:t>this type of redundancy is a </a:t>
            </a:r>
            <a:r>
              <a:rPr lang="en-US" b="1" i="1" dirty="0" err="1"/>
              <a:t>lossy</a:t>
            </a:r>
            <a:r>
              <a:rPr lang="en-US" b="1" i="1" dirty="0"/>
              <a:t> process and the lost information cannot be recovered. </a:t>
            </a:r>
            <a:endParaRPr lang="en-US" b="1" dirty="0"/>
          </a:p>
          <a:p>
            <a:pPr algn="just"/>
            <a:r>
              <a:rPr lang="en-US" i="1" dirty="0" smtClean="0"/>
              <a:t>The </a:t>
            </a:r>
            <a:r>
              <a:rPr lang="en-US" i="1" dirty="0"/>
              <a:t>method used to remove this type of redundancy is </a:t>
            </a:r>
            <a:r>
              <a:rPr lang="en-US" b="1" i="1" dirty="0">
                <a:solidFill>
                  <a:schemeClr val="accent1"/>
                </a:solidFill>
              </a:rPr>
              <a:t>called quantization which means the mapping of a broad range of input values to a limited number of output values. 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37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7732"/>
            <a:ext cx="7086600" cy="578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284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Image Compression Model (cont’d)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2514600"/>
            <a:ext cx="7772400" cy="4114800"/>
          </a:xfrm>
        </p:spPr>
        <p:txBody>
          <a:bodyPr/>
          <a:lstStyle/>
          <a:p>
            <a:endParaRPr lang="en-US" altLang="en-US" b="1" u="sng" smtClean="0"/>
          </a:p>
          <a:p>
            <a:endParaRPr lang="en-US" altLang="en-US" b="1" u="sng" smtClean="0"/>
          </a:p>
          <a:p>
            <a:r>
              <a:rPr lang="en-US" altLang="en-US" sz="2400" b="1" u="sng" smtClean="0"/>
              <a:t/>
            </a:r>
            <a:br>
              <a:rPr lang="en-US" altLang="en-US" sz="2400" b="1" u="sng" smtClean="0"/>
            </a:br>
            <a:endParaRPr lang="en-US" altLang="en-US" sz="2400" b="1" u="sng" smtClean="0"/>
          </a:p>
          <a:p>
            <a:endParaRPr lang="en-US" altLang="en-US" sz="2400" b="1" u="sng" smtClean="0"/>
          </a:p>
          <a:p>
            <a:r>
              <a:rPr lang="en-US" altLang="en-US" sz="2400" b="1" u="sng" smtClean="0"/>
              <a:t>Mapper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transforms input data in a way that facilitates reduction of interpixel redundancies.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3439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1524000" y="2057400"/>
            <a:ext cx="1524000" cy="1219200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20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74638"/>
            <a:ext cx="7772400" cy="1143000"/>
          </a:xfrm>
        </p:spPr>
        <p:txBody>
          <a:bodyPr/>
          <a:lstStyle/>
          <a:p>
            <a:r>
              <a:rPr lang="en-US" altLang="en-US" smtClean="0"/>
              <a:t>Image Compression Model (cont’d)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2362200"/>
            <a:ext cx="7772400" cy="4114800"/>
          </a:xfrm>
        </p:spPr>
        <p:txBody>
          <a:bodyPr/>
          <a:lstStyle/>
          <a:p>
            <a:endParaRPr lang="en-US" altLang="en-US" b="1" u="sng" dirty="0" smtClean="0"/>
          </a:p>
          <a:p>
            <a:endParaRPr lang="en-US" altLang="en-US" b="1" u="sng" dirty="0" smtClean="0"/>
          </a:p>
          <a:p>
            <a:pPr marL="0" indent="0">
              <a:buNone/>
            </a:pPr>
            <a:r>
              <a:rPr lang="en-US" altLang="en-US" sz="2400" b="1" u="sng" dirty="0" smtClean="0"/>
              <a:t/>
            </a:r>
            <a:br>
              <a:rPr lang="en-US" altLang="en-US" sz="2400" b="1" u="sng" dirty="0" smtClean="0"/>
            </a:br>
            <a:endParaRPr lang="en-US" altLang="en-US" sz="2400" b="1" u="sng" dirty="0" smtClean="0"/>
          </a:p>
          <a:p>
            <a:endParaRPr lang="en-US" altLang="en-US" sz="2400" b="1" u="sng" dirty="0" smtClean="0"/>
          </a:p>
          <a:p>
            <a:r>
              <a:rPr lang="en-US" altLang="en-US" sz="2400" b="1" u="sng" dirty="0" err="1" smtClean="0"/>
              <a:t>Quantizer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reduces the accuracy of the mapper’s output in accordance with some pre-established fidelity criteria.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439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124200" y="1905000"/>
            <a:ext cx="1524000" cy="1219200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3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74638"/>
            <a:ext cx="7772400" cy="1143000"/>
          </a:xfrm>
        </p:spPr>
        <p:txBody>
          <a:bodyPr/>
          <a:lstStyle/>
          <a:p>
            <a:r>
              <a:rPr lang="en-US" altLang="en-US" smtClean="0"/>
              <a:t>Image Compression Model (cont’d)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1100" y="2438400"/>
            <a:ext cx="7772400" cy="4114800"/>
          </a:xfrm>
        </p:spPr>
        <p:txBody>
          <a:bodyPr/>
          <a:lstStyle/>
          <a:p>
            <a:endParaRPr lang="en-US" altLang="en-US" b="1" u="sng" dirty="0" smtClean="0"/>
          </a:p>
          <a:p>
            <a:endParaRPr lang="en-US" altLang="en-US" b="1" u="sng" dirty="0" smtClean="0"/>
          </a:p>
          <a:p>
            <a:pPr marL="0" indent="0">
              <a:buNone/>
            </a:pPr>
            <a:r>
              <a:rPr lang="en-US" altLang="en-US" sz="2400" b="1" u="sng" dirty="0" smtClean="0"/>
              <a:t/>
            </a:r>
            <a:br>
              <a:rPr lang="en-US" altLang="en-US" sz="2400" b="1" u="sng" dirty="0" smtClean="0"/>
            </a:br>
            <a:endParaRPr lang="en-US" altLang="en-US" sz="2400" b="1" u="sng" dirty="0" smtClean="0"/>
          </a:p>
          <a:p>
            <a:endParaRPr lang="en-US" altLang="en-US" sz="2400" b="1" u="sng" dirty="0" smtClean="0"/>
          </a:p>
          <a:p>
            <a:r>
              <a:rPr lang="en-US" altLang="en-US" sz="2400" b="1" u="sng" dirty="0" smtClean="0"/>
              <a:t>Symbol encoder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assigns the shortest code to the most frequently occurring output values.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3439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4724400" y="1981200"/>
            <a:ext cx="1524000" cy="1219200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73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Image Compression Models (cont’d)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Inverse steps are performed.</a:t>
            </a:r>
          </a:p>
          <a:p>
            <a:r>
              <a:rPr lang="en-US" altLang="en-US" dirty="0" smtClean="0"/>
              <a:t>Note that quantization is </a:t>
            </a:r>
            <a:r>
              <a:rPr lang="en-US" altLang="en-US" dirty="0" smtClean="0">
                <a:solidFill>
                  <a:srgbClr val="E78A2D"/>
                </a:solidFill>
              </a:rPr>
              <a:t>irreversible</a:t>
            </a:r>
            <a:r>
              <a:rPr lang="en-US" altLang="en-US" dirty="0" smtClean="0"/>
              <a:t> in general.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356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74638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Fidelity Criteria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447800"/>
            <a:ext cx="7086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How close is              to              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1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Criteria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en-US" b="1" u="sng" dirty="0" smtClean="0"/>
              <a:t>Subjective:</a:t>
            </a:r>
            <a:r>
              <a:rPr lang="en-US" altLang="en-US" b="1" dirty="0" smtClean="0"/>
              <a:t> based on human observers  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en-US" b="1" u="sng" dirty="0" smtClean="0"/>
              <a:t>Objective:</a:t>
            </a:r>
            <a:r>
              <a:rPr lang="en-US" altLang="en-US" b="1" dirty="0" smtClean="0"/>
              <a:t> mathematically defined criteria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70104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05" y="1296093"/>
            <a:ext cx="2654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00400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23" y="3155156"/>
            <a:ext cx="8191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9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 of Image Compression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828800"/>
            <a:ext cx="8001000" cy="4114800"/>
          </a:xfrm>
        </p:spPr>
        <p:txBody>
          <a:bodyPr/>
          <a:lstStyle/>
          <a:p>
            <a:r>
              <a:rPr lang="en-US" altLang="en-US" smtClean="0"/>
              <a:t>The goal of image compression is to reduce the amount of data required to represent a digital image.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695950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187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Subjective Fidelity Criteria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3390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149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Quality Measure of a Compressed Image (Fidelity Criteria):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127" y="1396538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b="1" i="1" dirty="0" smtClean="0"/>
              <a:t>The </a:t>
            </a:r>
            <a:r>
              <a:rPr lang="en-US" sz="2800" b="1" i="1" dirty="0"/>
              <a:t>quality of such images can be evaluated by objective and subjective methods. </a:t>
            </a: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i="1" dirty="0" smtClean="0"/>
              <a:t>The </a:t>
            </a:r>
            <a:r>
              <a:rPr lang="en-US" sz="2800" b="1" i="1" dirty="0"/>
              <a:t>objective quality measures: 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9" y="3200400"/>
            <a:ext cx="7443236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527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7212"/>
            <a:ext cx="7394521" cy="48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56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Compression Methods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4" y="1066801"/>
            <a:ext cx="7956696" cy="53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9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Lossless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Lossy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" y="1422918"/>
            <a:ext cx="6761480" cy="413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5562600"/>
            <a:ext cx="40576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029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Coding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52600"/>
            <a:ext cx="8153400" cy="4114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Average information content of an image: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52600"/>
            <a:ext cx="8153400" cy="4114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Average information content of an image: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76800"/>
            <a:ext cx="41148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34200" y="5022850"/>
            <a:ext cx="2130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units/pixel</a:t>
            </a:r>
          </a:p>
          <a:p>
            <a:r>
              <a:rPr lang="en-US" altLang="en-US" sz="2400"/>
              <a:t>(e.g., bits/pixel)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1388282"/>
              </p:ext>
            </p:extLst>
          </p:nvPr>
        </p:nvGraphicFramePr>
        <p:xfrm>
          <a:off x="3335338" y="2362200"/>
          <a:ext cx="2555875" cy="996950"/>
        </p:xfrm>
        <a:graphic>
          <a:graphicData uri="http://schemas.openxmlformats.org/presentationml/2006/ole">
            <p:oleObj spid="_x0000_s13351" name="Equation" r:id="rId4" imgW="1104900" imgH="431800" progId="">
              <p:embed/>
            </p:oleObj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057400" y="395605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using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0"/>
            <a:ext cx="32797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08075" y="5151438"/>
            <a:ext cx="1576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C000"/>
                </a:solidFill>
              </a:rPr>
              <a:t>Entropy:</a:t>
            </a:r>
          </a:p>
        </p:txBody>
      </p:sp>
    </p:spTree>
    <p:extLst>
      <p:ext uri="{BB962C8B-B14F-4D97-AF65-F5344CB8AC3E}">
        <p14:creationId xmlns="" xmlns:p14="http://schemas.microsoft.com/office/powerpoint/2010/main" val="41583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Length Coding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5629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Length Coding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235" y="2690813"/>
            <a:ext cx="5414654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924800" cy="4648200"/>
          </a:xfrm>
          <a:solidFill>
            <a:srgbClr val="002060"/>
          </a:solidFill>
        </p:spPr>
        <p:txBody>
          <a:bodyPr/>
          <a:lstStyle/>
          <a:p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A = 0</a:t>
            </a:r>
            <a:br>
              <a:rPr lang="en-US" sz="2400" dirty="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400" dirty="0">
                <a:solidFill>
                  <a:srgbClr val="FF9999"/>
                </a:solidFill>
                <a:latin typeface="Verdana" pitchFamily="34" charset="0"/>
              </a:rPr>
              <a:t>B = 100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/>
            </a:r>
            <a:br>
              <a:rPr lang="en-US" sz="2400" dirty="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400" dirty="0">
                <a:solidFill>
                  <a:srgbClr val="66FFFF"/>
                </a:solidFill>
                <a:latin typeface="Verdana" pitchFamily="34" charset="0"/>
              </a:rPr>
              <a:t>C = 1010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/>
            </a:r>
            <a:br>
              <a:rPr lang="en-US" sz="2400" dirty="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400" dirty="0">
                <a:solidFill>
                  <a:srgbClr val="FF99FF"/>
                </a:solidFill>
                <a:latin typeface="Verdana" pitchFamily="34" charset="0"/>
              </a:rPr>
              <a:t>D = 1011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/>
            </a:r>
            <a:br>
              <a:rPr lang="en-US" sz="2400" dirty="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400" dirty="0">
                <a:solidFill>
                  <a:srgbClr val="99FF99"/>
                </a:solidFill>
                <a:latin typeface="Verdana" pitchFamily="34" charset="0"/>
              </a:rPr>
              <a:t>R = 11</a:t>
            </a:r>
          </a:p>
          <a:p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A</a:t>
            </a:r>
            <a:r>
              <a:rPr lang="en-US" sz="2400" dirty="0">
                <a:solidFill>
                  <a:srgbClr val="FF9999"/>
                </a:solidFill>
                <a:latin typeface="Verdana" pitchFamily="34" charset="0"/>
              </a:rPr>
              <a:t>B</a:t>
            </a:r>
            <a:r>
              <a:rPr lang="en-US" sz="2400" dirty="0">
                <a:solidFill>
                  <a:srgbClr val="99FF99"/>
                </a:solidFill>
                <a:latin typeface="Verdana" pitchFamily="34" charset="0"/>
              </a:rPr>
              <a:t>R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A</a:t>
            </a:r>
            <a:r>
              <a:rPr lang="en-US" sz="2400" dirty="0">
                <a:solidFill>
                  <a:srgbClr val="66FFFF"/>
                </a:solidFill>
                <a:latin typeface="Verdana" pitchFamily="34" charset="0"/>
              </a:rPr>
              <a:t>C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A</a:t>
            </a:r>
            <a:r>
              <a:rPr lang="en-US" sz="2400" dirty="0">
                <a:solidFill>
                  <a:srgbClr val="FF99FF"/>
                </a:solidFill>
                <a:latin typeface="Verdana" pitchFamily="34" charset="0"/>
              </a:rPr>
              <a:t>D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A</a:t>
            </a:r>
            <a:r>
              <a:rPr lang="en-US" sz="2400" dirty="0">
                <a:solidFill>
                  <a:srgbClr val="FF9999"/>
                </a:solidFill>
                <a:latin typeface="Verdana" pitchFamily="34" charset="0"/>
              </a:rPr>
              <a:t>B</a:t>
            </a:r>
            <a:r>
              <a:rPr lang="en-US" sz="2400" dirty="0">
                <a:solidFill>
                  <a:srgbClr val="99FF99"/>
                </a:solidFill>
                <a:latin typeface="Verdana" pitchFamily="34" charset="0"/>
              </a:rPr>
              <a:t>R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A = 0</a:t>
            </a:r>
            <a:r>
              <a:rPr lang="en-US" sz="2400" dirty="0">
                <a:solidFill>
                  <a:srgbClr val="FF9999"/>
                </a:solidFill>
                <a:latin typeface="Verdana" pitchFamily="34" charset="0"/>
              </a:rPr>
              <a:t>100</a:t>
            </a:r>
            <a:r>
              <a:rPr lang="en-US" sz="2400" dirty="0">
                <a:solidFill>
                  <a:srgbClr val="99FF99"/>
                </a:solidFill>
                <a:latin typeface="Verdana" pitchFamily="34" charset="0"/>
              </a:rPr>
              <a:t>11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0</a:t>
            </a:r>
            <a:r>
              <a:rPr lang="en-US" sz="2400" dirty="0">
                <a:solidFill>
                  <a:srgbClr val="66FFFF"/>
                </a:solidFill>
                <a:latin typeface="Verdana" pitchFamily="34" charset="0"/>
              </a:rPr>
              <a:t>1010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0</a:t>
            </a:r>
            <a:r>
              <a:rPr lang="en-US" sz="2400" dirty="0">
                <a:solidFill>
                  <a:srgbClr val="FF99FF"/>
                </a:solidFill>
                <a:latin typeface="Verdana" pitchFamily="34" charset="0"/>
              </a:rPr>
              <a:t>1011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0</a:t>
            </a:r>
            <a:r>
              <a:rPr lang="en-US" sz="2400" dirty="0">
                <a:solidFill>
                  <a:srgbClr val="FF9999"/>
                </a:solidFill>
                <a:latin typeface="Verdana" pitchFamily="34" charset="0"/>
              </a:rPr>
              <a:t>100</a:t>
            </a:r>
            <a:r>
              <a:rPr lang="en-US" sz="2400" dirty="0">
                <a:solidFill>
                  <a:srgbClr val="99FF99"/>
                </a:solidFill>
                <a:latin typeface="Verdana" pitchFamily="34" charset="0"/>
              </a:rPr>
              <a:t>11</a:t>
            </a:r>
            <a:r>
              <a:rPr lang="en-US" sz="2400" dirty="0">
                <a:solidFill>
                  <a:srgbClr val="FFFF99"/>
                </a:solidFill>
                <a:latin typeface="Verdana" pitchFamily="34" charset="0"/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</a:rPr>
              <a:t>This is eleven letters in 23 bits</a:t>
            </a:r>
          </a:p>
          <a:p>
            <a:r>
              <a:rPr lang="en-US" dirty="0">
                <a:solidFill>
                  <a:schemeClr val="bg1"/>
                </a:solidFill>
              </a:rPr>
              <a:t>A fixed-width encoding would require 3 bits for five different letters, or 33 bits for 11 letters</a:t>
            </a:r>
          </a:p>
          <a:p>
            <a:r>
              <a:rPr lang="en-US" dirty="0">
                <a:solidFill>
                  <a:schemeClr val="bg1"/>
                </a:solidFill>
              </a:rPr>
              <a:t>Notice that the encoded bit string </a:t>
            </a:r>
            <a:r>
              <a:rPr lang="en-US" i="1" dirty="0">
                <a:solidFill>
                  <a:schemeClr val="bg1"/>
                </a:solidFill>
              </a:rPr>
              <a:t>can</a:t>
            </a:r>
            <a:r>
              <a:rPr lang="en-US" dirty="0">
                <a:solidFill>
                  <a:schemeClr val="bg1"/>
                </a:solidFill>
              </a:rPr>
              <a:t> be decoded!</a:t>
            </a:r>
          </a:p>
        </p:txBody>
      </p:sp>
    </p:spTree>
    <p:extLst>
      <p:ext uri="{BB962C8B-B14F-4D97-AF65-F5344CB8AC3E}">
        <p14:creationId xmlns="" xmlns:p14="http://schemas.microsoft.com/office/powerpoint/2010/main" val="1469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this example, A was the most common letter</a:t>
            </a: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ABRACADABRA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s	code for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is 1 bit long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 err="1">
                <a:solidFill>
                  <a:schemeClr val="bg1"/>
                </a:solidFill>
                <a:latin typeface="Verdana" pitchFamily="34" charset="0"/>
              </a:rPr>
              <a:t>R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	code for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 is 2 bits long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 err="1">
                <a:solidFill>
                  <a:schemeClr val="bg1"/>
                </a:solidFill>
                <a:latin typeface="Verdana" pitchFamily="34" charset="0"/>
              </a:rPr>
              <a:t>B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	code for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is 3 bits long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	code for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is 4 bits long</a:t>
            </a:r>
            <a:endParaRPr lang="en-US" dirty="0">
              <a:solidFill>
                <a:schemeClr val="bg1"/>
              </a:solidFill>
              <a:latin typeface="Verdana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	code for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is 4 bits long</a:t>
            </a:r>
          </a:p>
        </p:txBody>
      </p:sp>
    </p:spTree>
    <p:extLst>
      <p:ext uri="{BB962C8B-B14F-4D97-AF65-F5344CB8AC3E}">
        <p14:creationId xmlns="" xmlns:p14="http://schemas.microsoft.com/office/powerpoint/2010/main" val="264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≠ Information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Data and information are 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synonymous terms!</a:t>
            </a:r>
          </a:p>
          <a:p>
            <a:r>
              <a:rPr lang="en-US" altLang="en-US" dirty="0" smtClean="0">
                <a:solidFill>
                  <a:srgbClr val="E78A2D"/>
                </a:solidFill>
              </a:rPr>
              <a:t>Data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is the means by which </a:t>
            </a:r>
            <a:r>
              <a:rPr lang="en-US" altLang="en-US" dirty="0" smtClean="0">
                <a:solidFill>
                  <a:srgbClr val="E78A2D"/>
                </a:solidFill>
              </a:rPr>
              <a:t>information</a:t>
            </a:r>
            <a:r>
              <a:rPr lang="en-US" altLang="en-US" dirty="0" smtClean="0"/>
              <a:t> is conveyed.</a:t>
            </a:r>
          </a:p>
          <a:p>
            <a:r>
              <a:rPr lang="en-US" altLang="en-US" dirty="0" smtClean="0"/>
              <a:t>Data compression aims to </a:t>
            </a:r>
            <a:r>
              <a:rPr lang="en-US" altLang="en-US" u="sng" dirty="0" smtClean="0"/>
              <a:t>reduce</a:t>
            </a:r>
            <a:r>
              <a:rPr lang="en-US" altLang="en-US" dirty="0" smtClean="0"/>
              <a:t> the amount of data required to represent a given quantity of information while </a:t>
            </a:r>
            <a:r>
              <a:rPr lang="en-US" altLang="en-US" u="sng" dirty="0" smtClean="0"/>
              <a:t>preserving</a:t>
            </a:r>
            <a:r>
              <a:rPr lang="en-US" altLang="en-US" dirty="0" smtClean="0"/>
              <a:t> as much information as possible.</a:t>
            </a:r>
          </a:p>
          <a:p>
            <a:endParaRPr lang="en-US" altLang="en-US" u="sn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3771363" cy="244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20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Huffman encoding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each encoding unit (letter, in this example), associate a frequency (number of times it occurs)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also use a percentage or a probability</a:t>
            </a:r>
          </a:p>
          <a:p>
            <a:r>
              <a:rPr lang="en-US" dirty="0">
                <a:solidFill>
                  <a:schemeClr val="bg1"/>
                </a:solidFill>
              </a:rPr>
              <a:t>Create a binary tree whose children are the encoding units with the smallest frequencies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frequency of the root is the sum of the frequencies of the leaves</a:t>
            </a:r>
          </a:p>
          <a:p>
            <a:r>
              <a:rPr lang="en-US" dirty="0">
                <a:solidFill>
                  <a:schemeClr val="bg1"/>
                </a:solidFill>
              </a:rPr>
              <a:t>Repeat this procedure until all the encoding units are in the binary tree</a:t>
            </a:r>
          </a:p>
        </p:txBody>
      </p:sp>
    </p:spTree>
    <p:extLst>
      <p:ext uri="{BB962C8B-B14F-4D97-AF65-F5344CB8AC3E}">
        <p14:creationId xmlns="" xmlns:p14="http://schemas.microsoft.com/office/powerpoint/2010/main" val="38568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step I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924800" cy="3048000"/>
          </a:xfrm>
          <a:solidFill>
            <a:srgbClr val="00206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Assume that relative frequencies are: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: 40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: 20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C</a:t>
            </a:r>
            <a:r>
              <a:rPr lang="en-US" sz="2000" dirty="0">
                <a:solidFill>
                  <a:schemeClr val="bg1"/>
                </a:solidFill>
              </a:rPr>
              <a:t>: 10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: 10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: 20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(I chose simpler numbers than the real frequencies)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Smallest number are 10 and 10 (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), so connect those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268" name="Picture 4" descr="C:\Workspace\Ideas for future assignments\Images\binary-tree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4572000"/>
            <a:ext cx="3656012" cy="1430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126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C:\Workspace\Ideas for future assignments\Images\binary-tree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72000"/>
            <a:ext cx="3656013" cy="1403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step II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sz="quarter" idx="1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have already been used, and the new node above them (call it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C+D</a:t>
            </a:r>
            <a:r>
              <a:rPr lang="en-US" dirty="0">
                <a:solidFill>
                  <a:schemeClr val="bg1"/>
                </a:solidFill>
              </a:rPr>
              <a:t>) has value 20</a:t>
            </a:r>
          </a:p>
          <a:p>
            <a:r>
              <a:rPr lang="en-US" dirty="0">
                <a:solidFill>
                  <a:schemeClr val="bg1"/>
                </a:solidFill>
              </a:rPr>
              <a:t>The smallest values are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C+D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all of which have value 20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 any two of these</a:t>
            </a:r>
          </a:p>
        </p:txBody>
      </p:sp>
      <p:pic>
        <p:nvPicPr>
          <p:cNvPr id="16388" name="Picture 4" descr="C:\Workspace\Ideas for future assignments\Images\binary-tree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656013" cy="2155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3674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 descr="C:\Workspace\Ideas for future assignments\Images\binary-tree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3656013" cy="2155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step III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sz="quarter" idx="1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smallest values is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, while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B+C+D</a:t>
            </a:r>
            <a:r>
              <a:rPr lang="en-US" dirty="0">
                <a:solidFill>
                  <a:schemeClr val="bg1"/>
                </a:solidFill>
              </a:rPr>
              <a:t> all have value 40</a:t>
            </a:r>
          </a:p>
          <a:p>
            <a:r>
              <a:rPr lang="en-US" dirty="0">
                <a:solidFill>
                  <a:schemeClr val="bg1"/>
                </a:solidFill>
              </a:rPr>
              <a:t>Connect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 to either of the others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6" name="Picture 4" descr="C:\Workspace\Ideas for future assignments\Images\binary-tree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3656013" cy="2978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62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step IV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Connect the final two nodes</a:t>
            </a:r>
          </a:p>
        </p:txBody>
      </p:sp>
      <p:pic>
        <p:nvPicPr>
          <p:cNvPr id="19460" name="Picture 4" descr="C:\Workspace\Ideas for future assignments\Images\binary-tree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3656013" cy="2978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Workspace\Ideas for future assignments\Images\binary-tree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2168525"/>
            <a:ext cx="3656012" cy="3851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C:\Workspace\Ideas for future assignments\Images\binary-tree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656013" cy="3851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Example, step V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229600" cy="914400"/>
          </a:xfrm>
        </p:spPr>
        <p:txBody>
          <a:bodyPr/>
          <a:lstStyle/>
          <a:p>
            <a:r>
              <a:rPr lang="en-US" sz="2400"/>
              <a:t>Assign 0 to left branches, 1 to right branches</a:t>
            </a:r>
          </a:p>
          <a:p>
            <a:r>
              <a:rPr lang="en-US" sz="2400"/>
              <a:t>Each encoding is a path from the root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sz="quarter" idx="2"/>
          </p:nvPr>
        </p:nvSpPr>
        <p:spPr>
          <a:xfrm>
            <a:off x="6400800" y="2209800"/>
            <a:ext cx="2362200" cy="4114800"/>
          </a:xfrm>
          <a:solidFill>
            <a:srgbClr val="00206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A = 0</a:t>
            </a:r>
            <a:br>
              <a:rPr lang="en-US" sz="2000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B = 100</a:t>
            </a:r>
            <a:br>
              <a:rPr lang="en-US" sz="2000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C = 1010</a:t>
            </a:r>
            <a:br>
              <a:rPr lang="en-US" sz="2000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D = 1011</a:t>
            </a:r>
            <a:br>
              <a:rPr lang="en-US" sz="2000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Verdana" pitchFamily="34" charset="0"/>
              </a:rPr>
              <a:t>R = 11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Each path terminates at a leaf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Do you see why encoded strings are decodable?</a:t>
            </a:r>
          </a:p>
        </p:txBody>
      </p:sp>
      <p:pic>
        <p:nvPicPr>
          <p:cNvPr id="20483" name="Picture 3" descr="C:\Workspace\Ideas for future assignments\Images\binary-tree-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656013" cy="3870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49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4" autoUpdateAnimBg="0"/>
      <p:bldP spid="20487" grpId="0" build="p" bldLvl="4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809874"/>
            <a:ext cx="2290763" cy="230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5251"/>
            <a:ext cx="806723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621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considerations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924800" cy="4648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It is not practical to create a Huffman encoding for a single short string, such as </a:t>
            </a:r>
            <a:r>
              <a:rPr lang="en-US" sz="2400" dirty="0">
                <a:latin typeface="Verdana" pitchFamily="34" charset="0"/>
              </a:rPr>
              <a:t>ABRACADABRA</a:t>
            </a:r>
          </a:p>
          <a:p>
            <a:pPr lvl="1"/>
            <a:r>
              <a:rPr lang="en-US" dirty="0"/>
              <a:t>To decode it, you would need the code table</a:t>
            </a:r>
          </a:p>
          <a:p>
            <a:pPr lvl="1"/>
            <a:r>
              <a:rPr lang="en-US" dirty="0"/>
              <a:t>If you include the code table in the entire message, the whole thing is bigger than just the ASCII message</a:t>
            </a:r>
          </a:p>
          <a:p>
            <a:r>
              <a:rPr lang="en-US" dirty="0"/>
              <a:t>Huffman encoding is practical if:</a:t>
            </a:r>
          </a:p>
          <a:p>
            <a:pPr lvl="1"/>
            <a:r>
              <a:rPr lang="en-US" dirty="0"/>
              <a:t>The encoded string is large relative to the code table, OR</a:t>
            </a:r>
          </a:p>
          <a:p>
            <a:pPr lvl="1"/>
            <a:r>
              <a:rPr lang="en-US" dirty="0"/>
              <a:t>We agree on the code table beforehand</a:t>
            </a:r>
          </a:p>
          <a:p>
            <a:pPr lvl="2"/>
            <a:r>
              <a:rPr lang="en-US" dirty="0"/>
              <a:t>For example, it’s easy to find a table of letter frequencies for English (or any other alphabet-based language)</a:t>
            </a:r>
          </a:p>
        </p:txBody>
      </p:sp>
    </p:spTree>
    <p:extLst>
      <p:ext uri="{BB962C8B-B14F-4D97-AF65-F5344CB8AC3E}">
        <p14:creationId xmlns="" xmlns:p14="http://schemas.microsoft.com/office/powerpoint/2010/main" val="33516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Shanon-Fano</a:t>
            </a:r>
            <a:r>
              <a:rPr lang="en-US" b="1" dirty="0"/>
              <a:t> </a:t>
            </a:r>
            <a:r>
              <a:rPr lang="en-US" b="1" dirty="0" smtClean="0"/>
              <a:t>Coding: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Sort the source symbols with their probabilities in a decreasing order.</a:t>
            </a:r>
          </a:p>
          <a:p>
            <a:r>
              <a:rPr lang="en-US" dirty="0">
                <a:solidFill>
                  <a:schemeClr val="bg1"/>
                </a:solidFill>
              </a:rPr>
              <a:t>Divide the full set of symbols into 2 parts such that each part has an equal or approximately equal probability.</a:t>
            </a:r>
          </a:p>
          <a:p>
            <a:r>
              <a:rPr lang="en-US" dirty="0">
                <a:solidFill>
                  <a:schemeClr val="bg1"/>
                </a:solidFill>
              </a:rPr>
              <a:t>Code the symbols in the first part with bit 0, and the symbols in the second part with bit 1.</a:t>
            </a:r>
          </a:p>
          <a:p>
            <a:r>
              <a:rPr lang="en-US" dirty="0">
                <a:solidFill>
                  <a:schemeClr val="bg1"/>
                </a:solidFill>
              </a:rPr>
              <a:t>Continue the process recursively until each block has only one symbol in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34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vs Information (cont’d)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The same amount of </a:t>
            </a:r>
            <a:r>
              <a:rPr lang="en-US" altLang="en-US" u="sng" dirty="0" smtClean="0"/>
              <a:t>information</a:t>
            </a:r>
            <a:r>
              <a:rPr lang="en-US" altLang="en-US" dirty="0" smtClean="0"/>
              <a:t> can be represented by various amount of </a:t>
            </a:r>
            <a:r>
              <a:rPr lang="en-US" altLang="en-US" u="sng" dirty="0" smtClean="0"/>
              <a:t>data</a:t>
            </a:r>
            <a:r>
              <a:rPr lang="en-US" altLang="en-US" dirty="0" smtClean="0"/>
              <a:t>, e.g.: </a:t>
            </a:r>
          </a:p>
          <a:p>
            <a:endParaRPr lang="en-US" alt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47800" y="2971800"/>
            <a:ext cx="6324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Your wife, Helen, will meet you at Logan Airport in Boston at 5 minutes past 6:00 pm tomorrow night</a:t>
            </a:r>
          </a:p>
          <a:p>
            <a:endParaRPr lang="en-US" altLang="en-US" i="1"/>
          </a:p>
          <a:p>
            <a:r>
              <a:rPr lang="en-US" altLang="en-US" i="1"/>
              <a:t>Your wife will meet you at Logan Airport at 5 minutes past 6:00 pm tomorrow night</a:t>
            </a:r>
          </a:p>
          <a:p>
            <a:endParaRPr lang="en-US" altLang="en-US" i="1"/>
          </a:p>
          <a:p>
            <a:r>
              <a:rPr lang="en-US" altLang="en-US" i="1"/>
              <a:t>Helen will meet you at Logan at 6:00 pm tomorrow night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29718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u="sng"/>
              <a:t>Ex1: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7200" y="392637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u="sng" dirty="0"/>
              <a:t>Ex2: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76394" y="46442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u="sng" dirty="0"/>
              <a:t>Ex3:</a:t>
            </a:r>
          </a:p>
        </p:txBody>
      </p:sp>
    </p:spTree>
    <p:extLst>
      <p:ext uri="{BB962C8B-B14F-4D97-AF65-F5344CB8AC3E}">
        <p14:creationId xmlns="" xmlns:p14="http://schemas.microsoft.com/office/powerpoint/2010/main" val="32149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6" y="1341513"/>
            <a:ext cx="6171744" cy="48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2746502"/>
              </p:ext>
            </p:extLst>
          </p:nvPr>
        </p:nvGraphicFramePr>
        <p:xfrm>
          <a:off x="6629400" y="304800"/>
          <a:ext cx="2090928" cy="3566160"/>
        </p:xfrm>
        <a:graphic>
          <a:graphicData uri="http://schemas.openxmlformats.org/drawingml/2006/table">
            <a:tbl>
              <a:tblPr/>
              <a:tblGrid>
                <a:gridCol w="773643"/>
                <a:gridCol w="131728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Symbol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Codeword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1100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1101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1110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745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808038"/>
          </a:xfrm>
        </p:spPr>
        <p:txBody>
          <a:bodyPr/>
          <a:lstStyle/>
          <a:p>
            <a:r>
              <a:rPr lang="en-US" dirty="0" smtClean="0"/>
              <a:t>Arithmetic Coding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4" y="1234697"/>
            <a:ext cx="7477596" cy="4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67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339637" cy="459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5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5943600" cy="418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60" y="4521569"/>
            <a:ext cx="5742932" cy="171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070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LZW compression</a:t>
            </a:r>
            <a:r>
              <a:rPr lang="en-US" dirty="0"/>
              <a:t> is the </a:t>
            </a:r>
            <a:r>
              <a:rPr lang="en-US" b="1" dirty="0"/>
              <a:t>compression</a:t>
            </a:r>
            <a:r>
              <a:rPr lang="en-US" dirty="0"/>
              <a:t> of a file into a smaller file using a table-based lookup algorithm invented by Abraham Lempel, Jacob </a:t>
            </a:r>
            <a:r>
              <a:rPr lang="en-US" dirty="0" err="1"/>
              <a:t>Ziv</a:t>
            </a:r>
            <a:r>
              <a:rPr lang="en-US" dirty="0"/>
              <a:t>, and Terry Welch.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53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When the LZW program starts to encode a file, the code table contains only the first 256 entries, with the remainder of the table being blank.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the first codes going into the compressed file are simply the single bytes from the input file being converted to 12 bits.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encoding continues, the LZW algorithm identifies repeated sequences in the data, and adds them to the code table. </a:t>
            </a:r>
            <a:endParaRPr lang="en-US" dirty="0" smtClean="0"/>
          </a:p>
          <a:p>
            <a:r>
              <a:rPr lang="en-US" dirty="0" smtClean="0"/>
              <a:t>Compression </a:t>
            </a:r>
            <a:r>
              <a:rPr lang="en-US" dirty="0"/>
              <a:t>starts the second time a sequence is encountered.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point is that a sequence from the input file is not added to the code table until it has already been placed in the compressed file as individual characters (codes 0 to 255). This is important because it allows the </a:t>
            </a:r>
            <a:r>
              <a:rPr lang="en-US" dirty="0" err="1"/>
              <a:t>uncompression</a:t>
            </a:r>
            <a:r>
              <a:rPr lang="en-US" dirty="0"/>
              <a:t> program to </a:t>
            </a:r>
            <a:r>
              <a:rPr lang="en-US" i="1" dirty="0"/>
              <a:t>reconstruct</a:t>
            </a:r>
            <a:r>
              <a:rPr lang="en-US" dirty="0"/>
              <a:t> the code table directly from the compressed data, without having to transmit the code table separately.</a:t>
            </a:r>
          </a:p>
        </p:txBody>
      </p:sp>
    </p:spTree>
    <p:extLst>
      <p:ext uri="{BB962C8B-B14F-4D97-AF65-F5344CB8AC3E}">
        <p14:creationId xmlns="" xmlns:p14="http://schemas.microsoft.com/office/powerpoint/2010/main" val="5770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LZW: Algorithm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56951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46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LZW compression </a:t>
            </a:r>
            <a:r>
              <a:rPr lang="en-US" dirty="0" smtClean="0"/>
              <a:t>algorithm: “ABABBABCABABBA” -- example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65811"/>
            <a:ext cx="39909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743200"/>
            <a:ext cx="266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output codes are: 1 2 4 5 2 3 4 6 1. Instead of sending 14 characters, only 9 codes need to be sent (compression ratio = 14/9 = 1.56).</a:t>
            </a:r>
          </a:p>
        </p:txBody>
      </p:sp>
    </p:spTree>
    <p:extLst>
      <p:ext uri="{BB962C8B-B14F-4D97-AF65-F5344CB8AC3E}">
        <p14:creationId xmlns="" xmlns:p14="http://schemas.microsoft.com/office/powerpoint/2010/main" val="30359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LZW: Decompression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33563"/>
            <a:ext cx="76581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746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1 2 4 5 2 3 4 6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34344"/>
            <a:ext cx="45529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32337" y="5867400"/>
            <a:ext cx="7772400" cy="742402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Final Result: A B AB BA B C AB ABB 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62797" y="3962400"/>
            <a:ext cx="39712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Input:</a:t>
            </a:r>
          </a:p>
          <a:p>
            <a:r>
              <a:rPr lang="en-US" sz="2800" b="1" dirty="0" smtClean="0"/>
              <a:t>A B AB BA B C AB ABB A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2750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Definitions: Compression Ratio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2893"/>
          <a:stretch>
            <a:fillRect/>
          </a:stretch>
        </p:blipFill>
        <p:spPr bwMode="auto">
          <a:xfrm>
            <a:off x="1371600" y="1905000"/>
            <a:ext cx="2209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981"/>
          <a:stretch>
            <a:fillRect/>
          </a:stretch>
        </p:blipFill>
        <p:spPr bwMode="auto">
          <a:xfrm>
            <a:off x="5867400" y="1905000"/>
            <a:ext cx="2252663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5" name="Right Arrow 5"/>
          <p:cNvSpPr>
            <a:spLocks noChangeArrowheads="1"/>
          </p:cNvSpPr>
          <p:nvPr/>
        </p:nvSpPr>
        <p:spPr bwMode="auto">
          <a:xfrm>
            <a:off x="4343400" y="3048000"/>
            <a:ext cx="990600" cy="533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3886200" y="2514600"/>
            <a:ext cx="173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compression</a:t>
            </a:r>
          </a:p>
        </p:txBody>
      </p:sp>
      <p:sp>
        <p:nvSpPr>
          <p:cNvPr id="15367" name="Rectangle 1"/>
          <p:cNvSpPr>
            <a:spLocks noChangeArrowheads="1"/>
          </p:cNvSpPr>
          <p:nvPr/>
        </p:nvSpPr>
        <p:spPr bwMode="auto">
          <a:xfrm>
            <a:off x="2466975" y="5767388"/>
            <a:ext cx="253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Compression ratio:</a:t>
            </a:r>
          </a:p>
        </p:txBody>
      </p:sp>
      <p:pic>
        <p:nvPicPr>
          <p:cNvPr id="153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838" t="8136" r="5302" b="10509"/>
          <a:stretch>
            <a:fillRect/>
          </a:stretch>
        </p:blipFill>
        <p:spPr bwMode="auto">
          <a:xfrm>
            <a:off x="5181600" y="5618163"/>
            <a:ext cx="106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60" y="1019695"/>
            <a:ext cx="4600575" cy="914400"/>
          </a:xfrm>
          <a:prstGeom prst="rect">
            <a:avLst/>
          </a:prstGeom>
          <a:noFill/>
          <a:ln w="9525">
            <a:solidFill>
              <a:schemeClr val="tx1">
                <a:alpha val="93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344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70" y="152400"/>
            <a:ext cx="513231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94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410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Example:  </a:t>
            </a:r>
            <a:r>
              <a:rPr lang="en-US" sz="2800" b="1" dirty="0">
                <a:latin typeface="+mn-lt"/>
              </a:rPr>
              <a:t>45 </a:t>
            </a:r>
            <a:r>
              <a:rPr lang="en-US" sz="2800" b="1" dirty="0" smtClean="0">
                <a:latin typeface="+mn-lt"/>
              </a:rPr>
              <a:t>bytes of the </a:t>
            </a:r>
            <a:r>
              <a:rPr lang="en-US" sz="2800" b="1" dirty="0">
                <a:latin typeface="+mn-lt"/>
              </a:rPr>
              <a:t>ASCII text string: </a:t>
            </a:r>
            <a:r>
              <a:rPr lang="en-US" sz="2800" b="1" dirty="0" smtClean="0">
                <a:latin typeface="+mn-lt"/>
              </a:rPr>
              <a:t/>
            </a:r>
            <a:br>
              <a:rPr lang="en-US" sz="2800" b="1" dirty="0" smtClean="0">
                <a:latin typeface="+mn-lt"/>
              </a:rPr>
            </a:br>
            <a:r>
              <a:rPr lang="en-US" sz="2800" b="1" i="1" dirty="0" smtClean="0">
                <a:latin typeface="+mn-lt"/>
              </a:rPr>
              <a:t>the/rain/in/Spain/falls/mainly/on/the/plain</a:t>
            </a:r>
            <a:r>
              <a:rPr lang="en-US" sz="2800" b="1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0838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4" y="533400"/>
            <a:ext cx="84053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21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544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Definitions: Data Redundancy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Relative data redundancy: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7000"/>
            <a:ext cx="15382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9353"/>
          <a:stretch>
            <a:fillRect/>
          </a:stretch>
        </p:blipFill>
        <p:spPr bwMode="auto">
          <a:xfrm>
            <a:off x="5105400" y="4495800"/>
            <a:ext cx="38782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4562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1987550" y="37338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Example:</a:t>
            </a:r>
          </a:p>
        </p:txBody>
      </p:sp>
    </p:spTree>
    <p:extLst>
      <p:ext uri="{BB962C8B-B14F-4D97-AF65-F5344CB8AC3E}">
        <p14:creationId xmlns="" xmlns:p14="http://schemas.microsoft.com/office/powerpoint/2010/main" val="18206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Data Redundancy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smtClean="0"/>
              <a:t>	(1) </a:t>
            </a:r>
            <a:r>
              <a:rPr lang="en-US" altLang="en-US" sz="2800" smtClean="0">
                <a:solidFill>
                  <a:srgbClr val="FFC000"/>
                </a:solidFill>
              </a:rPr>
              <a:t>Coding Redundancy</a:t>
            </a:r>
          </a:p>
          <a:p>
            <a:pPr>
              <a:buFontTx/>
              <a:buNone/>
            </a:pPr>
            <a:r>
              <a:rPr lang="en-US" altLang="en-US" sz="2800" smtClean="0"/>
              <a:t>	(2) </a:t>
            </a:r>
            <a:r>
              <a:rPr lang="en-US" altLang="en-US" sz="2800" smtClean="0">
                <a:solidFill>
                  <a:srgbClr val="FFC000"/>
                </a:solidFill>
              </a:rPr>
              <a:t>Interpixel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FFC000"/>
                </a:solidFill>
              </a:rPr>
              <a:t>Redundancy</a:t>
            </a:r>
          </a:p>
          <a:p>
            <a:pPr>
              <a:buFontTx/>
              <a:buNone/>
            </a:pPr>
            <a:r>
              <a:rPr lang="en-US" altLang="en-US" sz="2800" smtClean="0"/>
              <a:t>	(3) </a:t>
            </a:r>
            <a:r>
              <a:rPr lang="en-US" altLang="en-US" sz="2800" smtClean="0">
                <a:solidFill>
                  <a:srgbClr val="FFC000"/>
                </a:solidFill>
              </a:rPr>
              <a:t>Psychovisual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FFC000"/>
                </a:solidFill>
              </a:rPr>
              <a:t>Redundancy</a:t>
            </a:r>
          </a:p>
          <a:p>
            <a:pPr>
              <a:buFontTx/>
              <a:buNone/>
            </a:pPr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mtClean="0"/>
              <a:t>Compression attempts to reduce one or more of these redundancy types.</a:t>
            </a:r>
          </a:p>
        </p:txBody>
      </p:sp>
    </p:spTree>
    <p:extLst>
      <p:ext uri="{BB962C8B-B14F-4D97-AF65-F5344CB8AC3E}">
        <p14:creationId xmlns="" xmlns:p14="http://schemas.microsoft.com/office/powerpoint/2010/main" val="34868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74638"/>
            <a:ext cx="7772400" cy="1143000"/>
          </a:xfrm>
        </p:spPr>
        <p:txBody>
          <a:bodyPr/>
          <a:lstStyle/>
          <a:p>
            <a:r>
              <a:rPr lang="en-US" altLang="en-US" smtClean="0"/>
              <a:t>Coding Redundancy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76400"/>
            <a:ext cx="8077200" cy="4114800"/>
          </a:xfrm>
        </p:spPr>
        <p:txBody>
          <a:bodyPr/>
          <a:lstStyle/>
          <a:p>
            <a:r>
              <a:rPr lang="en-US" altLang="en-US" u="sng" smtClean="0"/>
              <a:t>Code:</a:t>
            </a:r>
            <a:r>
              <a:rPr lang="en-US" altLang="en-US" smtClean="0"/>
              <a:t> a list of symbols (letters, numbers, bits etc.)</a:t>
            </a:r>
          </a:p>
          <a:p>
            <a:r>
              <a:rPr lang="en-US" altLang="en-US" u="sng" smtClean="0"/>
              <a:t>Code word:</a:t>
            </a:r>
            <a:r>
              <a:rPr lang="en-US" altLang="en-US" smtClean="0"/>
              <a:t> a sequence of symbols used to represent a piece of information or an event (e.g., gray levels).</a:t>
            </a:r>
          </a:p>
          <a:p>
            <a:r>
              <a:rPr lang="en-US" altLang="en-US" u="sng" smtClean="0"/>
              <a:t>Code word length:</a:t>
            </a:r>
            <a:r>
              <a:rPr lang="en-US" altLang="en-US" smtClean="0"/>
              <a:t> number of symbols in each code word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41775"/>
            <a:ext cx="56388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306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88423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Coding Redundancy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Average number of bits required to represent each pixel is given by: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417118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599</TotalTime>
  <Words>1176</Words>
  <Application>Microsoft Office PowerPoint</Application>
  <PresentationFormat>On-screen Show (4:3)</PresentationFormat>
  <Paragraphs>207</Paragraphs>
  <Slides>53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Equity</vt:lpstr>
      <vt:lpstr>Equation</vt:lpstr>
      <vt:lpstr>Image Compression</vt:lpstr>
      <vt:lpstr>Goal of Image Compression</vt:lpstr>
      <vt:lpstr>Data ≠ Information</vt:lpstr>
      <vt:lpstr>Data vs Information (cont’d)</vt:lpstr>
      <vt:lpstr>Definitions: Compression Ratio</vt:lpstr>
      <vt:lpstr>Definitions: Data Redundancy</vt:lpstr>
      <vt:lpstr>Types of Data Redundancy</vt:lpstr>
      <vt:lpstr>Coding Redundancy</vt:lpstr>
      <vt:lpstr>  Coding Redundancy </vt:lpstr>
      <vt:lpstr>Coding redundancy</vt:lpstr>
      <vt:lpstr>Slide 11</vt:lpstr>
      <vt:lpstr>Inter pixel redundancy</vt:lpstr>
      <vt:lpstr>  Psycho-visual Redundancy </vt:lpstr>
      <vt:lpstr>Slide 14</vt:lpstr>
      <vt:lpstr>Image Compression Model (cont’d)</vt:lpstr>
      <vt:lpstr>Image Compression Model (cont’d)</vt:lpstr>
      <vt:lpstr>Image Compression Model (cont’d)</vt:lpstr>
      <vt:lpstr>Image Compression Models (cont’d)</vt:lpstr>
      <vt:lpstr>Fidelity Criteria</vt:lpstr>
      <vt:lpstr>Subjective Fidelity Criteria</vt:lpstr>
      <vt:lpstr>Quality Measure of a Compressed Image (Fidelity Criteria): </vt:lpstr>
      <vt:lpstr>Slide 22</vt:lpstr>
      <vt:lpstr>Compression Methods</vt:lpstr>
      <vt:lpstr>Lossless Vs Lossy </vt:lpstr>
      <vt:lpstr>Entropy Coding</vt:lpstr>
      <vt:lpstr>Run Length Coding</vt:lpstr>
      <vt:lpstr>Run Length Coding</vt:lpstr>
      <vt:lpstr>Huffman Encoding</vt:lpstr>
      <vt:lpstr>Why it works</vt:lpstr>
      <vt:lpstr>Creating a Huffman encoding</vt:lpstr>
      <vt:lpstr>Example, step I</vt:lpstr>
      <vt:lpstr>Example, step II</vt:lpstr>
      <vt:lpstr>Example, step III</vt:lpstr>
      <vt:lpstr>Example, step IV</vt:lpstr>
      <vt:lpstr>Example, step V</vt:lpstr>
      <vt:lpstr>Example 2:</vt:lpstr>
      <vt:lpstr>Slide 37</vt:lpstr>
      <vt:lpstr>Practical considerations</vt:lpstr>
      <vt:lpstr>Shanon-Fano Coding:</vt:lpstr>
      <vt:lpstr>Example:</vt:lpstr>
      <vt:lpstr>Arithmetic Coding</vt:lpstr>
      <vt:lpstr>Slide 42</vt:lpstr>
      <vt:lpstr>Slide 43</vt:lpstr>
      <vt:lpstr>LZW Compression</vt:lpstr>
      <vt:lpstr>Slide 45</vt:lpstr>
      <vt:lpstr>LZW: Algorithm</vt:lpstr>
      <vt:lpstr>LZW compression algorithm: “ABABBABCABABBA” -- example</vt:lpstr>
      <vt:lpstr>LZW: Decompression</vt:lpstr>
      <vt:lpstr>1 2 4 5 2 3 4 6 1</vt:lpstr>
      <vt:lpstr>Slide 50</vt:lpstr>
      <vt:lpstr>Example:  45 bytes of the ASCII text string:  the/rain/in/Spain/falls/mainly/on/the/plain.</vt:lpstr>
      <vt:lpstr>Slide 52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Rajitha</dc:creator>
  <cp:lastModifiedBy>hp</cp:lastModifiedBy>
  <cp:revision>44</cp:revision>
  <dcterms:created xsi:type="dcterms:W3CDTF">2015-09-27T10:59:17Z</dcterms:created>
  <dcterms:modified xsi:type="dcterms:W3CDTF">2018-11-13T05:56:05Z</dcterms:modified>
</cp:coreProperties>
</file>