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96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7719C-13A6-4B73-A704-4A71961E11DE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DDE1-61C6-4F84-8AF9-A26BFB807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66352E4-7623-4519-8AA3-112BA431F905}" type="slidenum">
              <a:rPr lang="en-GB" smtClean="0"/>
              <a:pPr>
                <a:buFont typeface="Times New Roman" pitchFamily="18" charset="0"/>
                <a:buNone/>
              </a:pPr>
              <a:t>8</a:t>
            </a:fld>
            <a:endParaRPr lang="en-GB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F6A3D-7DEE-47DC-89F3-17545B470BAA}" type="slidenum">
              <a:rPr lang="en-US"/>
              <a:pPr/>
              <a:t>59</a:t>
            </a:fld>
            <a:endParaRPr lang="en-US"/>
          </a:p>
        </p:txBody>
      </p:sp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gave each pixel the mean intensity or mean color of its cluster --- this is basically just vector quantizing the image intensities/colors.  Notice that there is no requirement that clusters be spatially localized and they’re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6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1663" cy="45227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65939-6E53-4541-BAEF-4CB6A749E8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448A68-607C-4DEF-B0DF-DDCA4E093A1F}" type="datetimeFigureOut">
              <a:rPr lang="en-US" smtClean="0"/>
              <a:pPr/>
              <a:t>4/1/2014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E4FB83-8ABC-410D-97C3-27FA7B96C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segmentation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AutoShape 8"/>
          <p:cNvSpPr>
            <a:spLocks noChangeArrowheads="1"/>
          </p:cNvSpPr>
          <p:nvPr/>
        </p:nvSpPr>
        <p:spPr bwMode="auto">
          <a:xfrm>
            <a:off x="785786" y="1928802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23"/>
          <p:cNvSpPr txBox="1">
            <a:spLocks noChangeArrowheads="1"/>
          </p:cNvSpPr>
          <p:nvPr/>
        </p:nvSpPr>
        <p:spPr bwMode="auto">
          <a:xfrm>
            <a:off x="2385986" y="1395402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 25</a:t>
            </a:r>
          </a:p>
        </p:txBody>
      </p:sp>
      <p:pic>
        <p:nvPicPr>
          <p:cNvPr id="821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6" y="2538402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7711" y="2538402"/>
            <a:ext cx="25050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714348" y="1571612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23"/>
          <p:cNvSpPr txBox="1">
            <a:spLocks noChangeArrowheads="1"/>
          </p:cNvSpPr>
          <p:nvPr/>
        </p:nvSpPr>
        <p:spPr bwMode="auto">
          <a:xfrm>
            <a:off x="2314548" y="1038212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50</a:t>
            </a:r>
          </a:p>
        </p:txBody>
      </p:sp>
      <p:pic>
        <p:nvPicPr>
          <p:cNvPr id="923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48" y="2181212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6748" y="2181212"/>
            <a:ext cx="24955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328586" y="1890706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3"/>
          <p:cNvSpPr txBox="1">
            <a:spLocks noChangeArrowheads="1"/>
          </p:cNvSpPr>
          <p:nvPr/>
        </p:nvSpPr>
        <p:spPr bwMode="auto">
          <a:xfrm>
            <a:off x="1928786" y="1357306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75</a:t>
            </a:r>
          </a:p>
        </p:txBody>
      </p:sp>
      <p:pic>
        <p:nvPicPr>
          <p:cNvPr id="1026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500306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986" y="2500306"/>
            <a:ext cx="2505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900090" y="1890706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2500290" y="1357306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100</a:t>
            </a:r>
          </a:p>
        </p:txBody>
      </p:sp>
      <p:pic>
        <p:nvPicPr>
          <p:cNvPr id="1128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500306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690" y="2500306"/>
            <a:ext cx="25050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714348" y="2071678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23"/>
          <p:cNvSpPr txBox="1">
            <a:spLocks noChangeArrowheads="1"/>
          </p:cNvSpPr>
          <p:nvPr/>
        </p:nvSpPr>
        <p:spPr bwMode="auto">
          <a:xfrm>
            <a:off x="2133600" y="1428744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125</a:t>
            </a:r>
          </a:p>
        </p:txBody>
      </p:sp>
      <p:pic>
        <p:nvPicPr>
          <p:cNvPr id="123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71744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71744"/>
            <a:ext cx="25050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828652" y="1604954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23"/>
          <p:cNvSpPr txBox="1">
            <a:spLocks noChangeArrowheads="1"/>
          </p:cNvSpPr>
          <p:nvPr/>
        </p:nvSpPr>
        <p:spPr bwMode="auto">
          <a:xfrm>
            <a:off x="2428852" y="1071554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150</a:t>
            </a:r>
          </a:p>
        </p:txBody>
      </p:sp>
      <p:pic>
        <p:nvPicPr>
          <p:cNvPr id="133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14554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3452" y="2214554"/>
            <a:ext cx="25241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614338" y="2033582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23"/>
          <p:cNvSpPr txBox="1">
            <a:spLocks noChangeArrowheads="1"/>
          </p:cNvSpPr>
          <p:nvPr/>
        </p:nvSpPr>
        <p:spPr bwMode="auto">
          <a:xfrm>
            <a:off x="2214538" y="1500182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175</a:t>
            </a:r>
          </a:p>
        </p:txBody>
      </p:sp>
      <p:pic>
        <p:nvPicPr>
          <p:cNvPr id="1435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643182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38" y="2643182"/>
            <a:ext cx="25241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685776" y="174783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23"/>
          <p:cNvSpPr txBox="1">
            <a:spLocks noChangeArrowheads="1"/>
          </p:cNvSpPr>
          <p:nvPr/>
        </p:nvSpPr>
        <p:spPr bwMode="auto">
          <a:xfrm>
            <a:off x="2285976" y="1214430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200</a:t>
            </a:r>
          </a:p>
        </p:txBody>
      </p:sp>
      <p:pic>
        <p:nvPicPr>
          <p:cNvPr id="153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357430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376" y="2357430"/>
            <a:ext cx="2514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828652" y="174783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3"/>
          <p:cNvSpPr txBox="1">
            <a:spLocks noChangeArrowheads="1"/>
          </p:cNvSpPr>
          <p:nvPr/>
        </p:nvSpPr>
        <p:spPr bwMode="auto">
          <a:xfrm>
            <a:off x="2428852" y="1214430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215</a:t>
            </a:r>
          </a:p>
        </p:txBody>
      </p:sp>
      <p:pic>
        <p:nvPicPr>
          <p:cNvPr id="164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357430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252" y="2357430"/>
            <a:ext cx="2524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900090" y="174783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23"/>
          <p:cNvSpPr txBox="1">
            <a:spLocks noChangeArrowheads="1"/>
          </p:cNvSpPr>
          <p:nvPr/>
        </p:nvSpPr>
        <p:spPr bwMode="auto">
          <a:xfrm>
            <a:off x="2500290" y="1214430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230</a:t>
            </a:r>
          </a:p>
        </p:txBody>
      </p:sp>
      <p:pic>
        <p:nvPicPr>
          <p:cNvPr id="1743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357430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690" y="235743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segmentation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57364"/>
            <a:ext cx="814393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 for images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9" y="2295525"/>
            <a:ext cx="75723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464344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Plain Image                                   Noise Image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596" y="5500702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Threshold </a:t>
            </a:r>
            <a:r>
              <a:rPr lang="en-IN" b="1" i="1" dirty="0">
                <a:solidFill>
                  <a:srgbClr val="C00000"/>
                </a:solidFill>
              </a:rPr>
              <a:t>t may be</a:t>
            </a:r>
          </a:p>
          <a:p>
            <a:r>
              <a:rPr lang="en-IN" b="1" dirty="0">
                <a:solidFill>
                  <a:srgbClr val="C00000"/>
                </a:solidFill>
              </a:rPr>
              <a:t>midway between two peaks with grey values </a:t>
            </a:r>
            <a:r>
              <a:rPr lang="en-IN" b="1" i="1" dirty="0">
                <a:solidFill>
                  <a:srgbClr val="C00000"/>
                </a:solidFill>
              </a:rPr>
              <a:t>p1 and </a:t>
            </a:r>
            <a:r>
              <a:rPr lang="en-IN" b="1" i="1" dirty="0" smtClean="0">
                <a:solidFill>
                  <a:srgbClr val="C00000"/>
                </a:solidFill>
              </a:rPr>
              <a:t>p2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4857760"/>
            <a:ext cx="1514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 overlap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28802"/>
            <a:ext cx="65817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429132"/>
            <a:ext cx="2228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1472" y="5429264"/>
            <a:ext cx="7286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inimum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choice for </a:t>
            </a:r>
            <a:r>
              <a:rPr lang="en-IN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 is usually better than the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midway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0034" y="1928802"/>
            <a:ext cx="7467600" cy="182880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We may select a threshold that maximizes the variance </a:t>
            </a:r>
            <a:r>
              <a:rPr lang="en-IN" i="1" dirty="0" smtClean="0">
                <a:solidFill>
                  <a:srgbClr val="C00000"/>
                </a:solidFill>
              </a:rPr>
              <a:t>between objects and background, or one that </a:t>
            </a:r>
            <a:r>
              <a:rPr lang="en-IN" dirty="0" smtClean="0">
                <a:solidFill>
                  <a:srgbClr val="C00000"/>
                </a:solidFill>
              </a:rPr>
              <a:t>attempts to optimize both these “within” and “between” variances.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/>
          <a:lstStyle/>
          <a:p>
            <a:r>
              <a:rPr lang="en-IN" dirty="0" smtClean="0"/>
              <a:t>For simplicity, we normalize the histogram </a:t>
            </a:r>
            <a:r>
              <a:rPr lang="en-IN" i="1" dirty="0" smtClean="0"/>
              <a:t>H(v) of the image to a proper distribution h(v) as</a:t>
            </a:r>
          </a:p>
          <a:p>
            <a:pPr>
              <a:buNone/>
            </a:pPr>
            <a:r>
              <a:rPr lang="en-IN" i="1" dirty="0" smtClean="0"/>
              <a:t>   </a:t>
            </a:r>
            <a:r>
              <a:rPr lang="en-IN" b="1" i="1" dirty="0" smtClean="0">
                <a:solidFill>
                  <a:srgbClr val="C00000"/>
                </a:solidFill>
              </a:rPr>
              <a:t>h(v) = 1.</a:t>
            </a:r>
          </a:p>
          <a:p>
            <a:pPr>
              <a:buNone/>
            </a:pPr>
            <a:endParaRPr lang="en-IN" i="1" dirty="0" smtClean="0"/>
          </a:p>
          <a:p>
            <a:r>
              <a:rPr lang="en-IN" dirty="0" smtClean="0"/>
              <a:t>This can be achieved by setting </a:t>
            </a:r>
          </a:p>
          <a:p>
            <a:pPr>
              <a:buNone/>
            </a:pPr>
            <a:r>
              <a:rPr lang="en-IN" i="1" dirty="0" smtClean="0"/>
              <a:t>    </a:t>
            </a:r>
            <a:r>
              <a:rPr lang="en-IN" b="1" i="1" dirty="0" smtClean="0">
                <a:solidFill>
                  <a:srgbClr val="C00000"/>
                </a:solidFill>
              </a:rPr>
              <a:t>h(v) = H(v)/n            for all v, </a:t>
            </a:r>
          </a:p>
          <a:p>
            <a:pPr>
              <a:buNone/>
            </a:pPr>
            <a:r>
              <a:rPr lang="en-IN" i="1" dirty="0" smtClean="0"/>
              <a:t>   where n is the total number of </a:t>
            </a:r>
            <a:r>
              <a:rPr lang="en-IN" dirty="0" smtClean="0"/>
              <a:t>pixels in the image. </a:t>
            </a:r>
          </a:p>
          <a:p>
            <a:pPr>
              <a:buNone/>
            </a:pPr>
            <a:r>
              <a:rPr lang="en-IN" dirty="0" smtClean="0"/>
              <a:t>   The variance of the grey values </a:t>
            </a:r>
            <a:r>
              <a:rPr lang="en-IN" i="1" dirty="0" smtClean="0"/>
              <a:t>σ2 in the image then (by definition) </a:t>
            </a:r>
            <a:r>
              <a:rPr lang="en-IN" dirty="0" smtClean="0"/>
              <a:t>equals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71480"/>
            <a:ext cx="822962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357430"/>
            <a:ext cx="2638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2357430"/>
            <a:ext cx="1714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4572008"/>
            <a:ext cx="63912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Iterative </a:t>
            </a:r>
            <a:r>
              <a:rPr lang="en-IN" dirty="0" err="1" smtClean="0"/>
              <a:t>thresholding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83724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85728"/>
            <a:ext cx="37483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633887"/>
            <a:ext cx="8072494" cy="387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1472" y="14287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Problem: noisy histograms (salt-and pepper noise)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</a:t>
            </a:r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29196"/>
          </a:xfrm>
        </p:spPr>
        <p:txBody>
          <a:bodyPr>
            <a:normAutofit/>
          </a:bodyPr>
          <a:lstStyle/>
          <a:p>
            <a:pPr algn="just"/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is a technique that approximates the histogram using a </a:t>
            </a:r>
            <a:r>
              <a:rPr lang="en-I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weighted sum of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distribution functions, and then sets a threshold in such a way that the number of incorrectly segmented pixels (as predicted from the approximation) is minimal.</a:t>
            </a:r>
          </a:p>
          <a:p>
            <a:r>
              <a:rPr lang="en-IN" dirty="0" smtClean="0"/>
              <a:t>If  the histogram is bimodal (two segments; objects and background), and that the histogram can be approximated well using a sum of two Gaussians. In this case, this means we model the normalized histogram </a:t>
            </a:r>
            <a:r>
              <a:rPr lang="en-IN" i="1" dirty="0" smtClean="0"/>
              <a:t>h as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5500702"/>
            <a:ext cx="3467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85720" y="571480"/>
            <a:ext cx="8115328" cy="17145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g0 and g1 are Gaussian functions with unknown mean and variance, and P0 and P1 are the global probabilities also unknown that a pixel belongs to segment 0 or 1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respectively.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I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P0 + P1 = 1.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4941640" cy="134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571876"/>
            <a:ext cx="4867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214554"/>
            <a:ext cx="29746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4357694"/>
            <a:ext cx="32289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3116"/>
            <a:ext cx="85915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78581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r>
              <a:rPr lang="en-IN" b="1" dirty="0" smtClean="0"/>
              <a:t>Enhancing threshold segmentation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086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478632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/>
              <a:t>Noisy Image                   Threshold Segmentation     Histogram of                                                      original image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5715016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Filtering should be applied before or after the </a:t>
            </a:r>
            <a:r>
              <a:rPr lang="en-IN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I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372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464344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Median filter Applied         </a:t>
            </a:r>
            <a:r>
              <a:rPr lang="en-IN" dirty="0" err="1" smtClean="0"/>
              <a:t>Thresholding</a:t>
            </a:r>
            <a:r>
              <a:rPr lang="en-IN" dirty="0" smtClean="0"/>
              <a:t> Result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Pre-or-post processing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43050"/>
            <a:ext cx="5400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57224" y="45005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Noisy Original                 </a:t>
            </a:r>
            <a:r>
              <a:rPr lang="en-IN" b="1" dirty="0" err="1" smtClean="0"/>
              <a:t>Thresholded</a:t>
            </a:r>
            <a:r>
              <a:rPr lang="en-IN" b="1" dirty="0" smtClean="0"/>
              <a:t> Image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5429264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Fails in this case</a:t>
            </a: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14356"/>
            <a:ext cx="443441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292893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Image Closing </a:t>
            </a:r>
          </a:p>
          <a:p>
            <a:r>
              <a:rPr lang="en-IN" dirty="0" smtClean="0"/>
              <a:t>using 7*7 square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307181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Thresholded</a:t>
            </a:r>
            <a:r>
              <a:rPr lang="en-IN" dirty="0" smtClean="0"/>
              <a:t> Result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071942"/>
            <a:ext cx="454862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71802" y="6211669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Image Closing </a:t>
            </a:r>
          </a:p>
          <a:p>
            <a:r>
              <a:rPr lang="en-IN" dirty="0" smtClean="0"/>
              <a:t>using 9*9 square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5008" y="3143248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Removing some small area segments  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Local </a:t>
            </a:r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971544"/>
          </a:xfrm>
        </p:spPr>
        <p:txBody>
          <a:bodyPr/>
          <a:lstStyle/>
          <a:p>
            <a:r>
              <a:rPr lang="en-IN" b="1" i="1" dirty="0" smtClean="0">
                <a:solidFill>
                  <a:srgbClr val="C00000"/>
                </a:solidFill>
              </a:rPr>
              <a:t>Global threshold</a:t>
            </a:r>
            <a:r>
              <a:rPr lang="en-IN" i="1" dirty="0" smtClean="0"/>
              <a:t>: The threshold was the same for the entire image.</a:t>
            </a:r>
            <a:endParaRPr lang="en-IN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643182"/>
            <a:ext cx="5553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564357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Pixel value 240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00364" y="564357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Pixel value 120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rot="5400000">
            <a:off x="1446588" y="4661306"/>
            <a:ext cx="1000132" cy="9644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rot="5400000">
            <a:off x="2661035" y="4661305"/>
            <a:ext cx="1928825" cy="3572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186254"/>
          </a:xfrm>
        </p:spPr>
        <p:txBody>
          <a:bodyPr/>
          <a:lstStyle/>
          <a:p>
            <a:pPr algn="just"/>
            <a:r>
              <a:rPr lang="en-IN" dirty="0" smtClean="0"/>
              <a:t>If we divide the image into </a:t>
            </a:r>
            <a:r>
              <a:rPr lang="en-IN" b="1" i="1" dirty="0" smtClean="0">
                <a:solidFill>
                  <a:srgbClr val="C00000"/>
                </a:solidFill>
              </a:rPr>
              <a:t>n </a:t>
            </a:r>
            <a:r>
              <a:rPr lang="en-IN" dirty="0" err="1" smtClean="0"/>
              <a:t>subimages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Then the </a:t>
            </a:r>
            <a:r>
              <a:rPr lang="en-IN" i="1" dirty="0" smtClean="0">
                <a:solidFill>
                  <a:srgbClr val="C00000"/>
                </a:solidFill>
              </a:rPr>
              <a:t>grey value of bone pixels in each </a:t>
            </a:r>
            <a:r>
              <a:rPr lang="en-IN" i="1" dirty="0" err="1" smtClean="0">
                <a:solidFill>
                  <a:srgbClr val="C00000"/>
                </a:solidFill>
              </a:rPr>
              <a:t>subimage</a:t>
            </a:r>
            <a:r>
              <a:rPr lang="en-IN" i="1" dirty="0" smtClean="0">
                <a:solidFill>
                  <a:srgbClr val="C00000"/>
                </a:solidFill>
              </a:rPr>
              <a:t> will be relatively constant</a:t>
            </a:r>
            <a:r>
              <a:rPr lang="en-IN" dirty="0" smtClean="0"/>
              <a:t>, because the gradient effect is comparatively.</a:t>
            </a:r>
          </a:p>
          <a:p>
            <a:pPr algn="just"/>
            <a:r>
              <a:rPr lang="en-IN" dirty="0" smtClean="0"/>
              <a:t>For each </a:t>
            </a:r>
            <a:r>
              <a:rPr lang="en-IN" dirty="0" err="1" smtClean="0"/>
              <a:t>subimage</a:t>
            </a:r>
            <a:r>
              <a:rPr lang="en-IN" dirty="0" smtClean="0"/>
              <a:t>, we can now find an appropriate</a:t>
            </a:r>
          </a:p>
          <a:p>
            <a:pPr algn="just">
              <a:buNone/>
            </a:pPr>
            <a:r>
              <a:rPr lang="en-IN" dirty="0" smtClean="0"/>
              <a:t>   threshold to extract the bone pixels. </a:t>
            </a:r>
          </a:p>
          <a:p>
            <a:pPr algn="just"/>
            <a:r>
              <a:rPr lang="en-IN" dirty="0" smtClean="0"/>
              <a:t>Merging the segmentation results of each </a:t>
            </a:r>
            <a:r>
              <a:rPr lang="en-IN" dirty="0" err="1" smtClean="0"/>
              <a:t>subimage</a:t>
            </a:r>
            <a:r>
              <a:rPr lang="en-IN" dirty="0" smtClean="0"/>
              <a:t> into a complete image again will give us a good segmentation of the whole image.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Advantages: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Simple to implement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Fast (especially if repeating on similar images)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Good for some kinds of images (</a:t>
            </a:r>
            <a:r>
              <a:rPr lang="en-IN" dirty="0" err="1" smtClean="0"/>
              <a:t>e.g.,documents</a:t>
            </a:r>
            <a:r>
              <a:rPr lang="en-IN" dirty="0" smtClean="0"/>
              <a:t>, controlled lighting)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Disadvantages: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No guarantees of object coherency may have holes, extraneous pixels, etc. </a:t>
            </a:r>
            <a:r>
              <a:rPr lang="en-IN" b="1" i="1" dirty="0" smtClean="0"/>
              <a:t>(incomplete) solution: post-processing with morphological operators</a:t>
            </a:r>
            <a:endParaRPr lang="en-IN" b="1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based segmentation</a:t>
            </a:r>
            <a:endParaRPr lang="en-IN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three basic types of gray-level discontinuities in a digital image: points, lines, and edges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common way to look for discontinuities is to run a mask through the image.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say that a point, line, and edge has been detected at the location on which the mask is centered if        ,where</a:t>
            </a:r>
            <a:endParaRPr kumimoji="0" lang="zh-TW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653136"/>
            <a:ext cx="1949615" cy="191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1"/>
          <p:cNvSpPr txBox="1">
            <a:spLocks/>
          </p:cNvSpPr>
          <p:nvPr/>
        </p:nvSpPr>
        <p:spPr>
          <a:xfrm>
            <a:off x="457200" y="1444294"/>
            <a:ext cx="4040188" cy="500904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detection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point detection mask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detection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 line detection mask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TW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內容版面配置區 9"/>
          <p:cNvSpPr txBox="1">
            <a:spLocks/>
          </p:cNvSpPr>
          <p:nvPr/>
        </p:nvSpPr>
        <p:spPr>
          <a:xfrm>
            <a:off x="4572000" y="1484784"/>
            <a:ext cx="4041775" cy="475252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77072"/>
            <a:ext cx="3096344" cy="231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3096344" cy="236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844824"/>
            <a:ext cx="1933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365104"/>
            <a:ext cx="2016224" cy="13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6"/>
          <p:cNvSpPr txBox="1">
            <a:spLocks/>
          </p:cNvSpPr>
          <p:nvPr/>
        </p:nvSpPr>
        <p:spPr>
          <a:xfrm>
            <a:off x="457200" y="1444294"/>
            <a:ext cx="4040188" cy="394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 detection: Gradient operation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899592" y="2348880"/>
          <a:ext cx="1800200" cy="892135"/>
        </p:xfrm>
        <a:graphic>
          <a:graphicData uri="http://schemas.openxmlformats.org/presentationml/2006/ole">
            <p:oleObj spid="_x0000_s1026" r:id="rId3" imgW="1079032" imgH="533169" progId="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99592" y="3429000"/>
          <a:ext cx="3308253" cy="576064"/>
        </p:xfrm>
        <a:graphic>
          <a:graphicData uri="http://schemas.openxmlformats.org/presentationml/2006/ole">
            <p:oleObj spid="_x0000_s1027" r:id="rId4" imgW="1917700" imgH="330200" progId="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899592" y="4293096"/>
          <a:ext cx="2232249" cy="830604"/>
        </p:xfrm>
        <a:graphic>
          <a:graphicData uri="http://schemas.openxmlformats.org/presentationml/2006/ole">
            <p:oleObj spid="_x0000_s1028" r:id="rId5" imgW="1231900" imgH="457200" progId="">
              <p:embed/>
            </p:oleObj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1484784"/>
            <a:ext cx="2880320" cy="220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4005064"/>
            <a:ext cx="2952328" cy="22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 Threshold based segmentation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000372"/>
            <a:ext cx="2986116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643050"/>
            <a:ext cx="4929222" cy="486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8596" y="4786322"/>
            <a:ext cx="271464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The bottom left and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images show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oversegmentation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400" b="1" dirty="0" err="1">
                <a:latin typeface="Times New Roman" pitchFamily="18" charset="0"/>
                <a:cs typeface="Times New Roman" pitchFamily="18" charset="0"/>
              </a:rPr>
              <a:t>undersegmentation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respectively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5"/>
          <p:cNvSpPr txBox="1">
            <a:spLocks/>
          </p:cNvSpPr>
          <p:nvPr/>
        </p:nvSpPr>
        <p:spPr>
          <a:xfrm>
            <a:off x="457200" y="1444294"/>
            <a:ext cx="4040188" cy="472101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 detection: Laplacian operation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899592" y="2708920"/>
          <a:ext cx="1823181" cy="720080"/>
        </p:xfrm>
        <a:graphic>
          <a:graphicData uri="http://schemas.openxmlformats.org/presentationml/2006/ole">
            <p:oleObj spid="_x0000_s2050" name="Equation" r:id="rId3" imgW="1129810" imgH="444307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99592" y="4005064"/>
          <a:ext cx="2336863" cy="720080"/>
        </p:xfrm>
        <a:graphic>
          <a:graphicData uri="http://schemas.openxmlformats.org/presentationml/2006/ole">
            <p:oleObj spid="_x0000_s2051" name="Equation" r:id="rId4" imgW="1638300" imgH="508000" progId="">
              <p:embed/>
            </p:oleObj>
          </a:graphicData>
        </a:graphic>
      </p:graphicFrame>
      <p:pic>
        <p:nvPicPr>
          <p:cNvPr id="5" name="圖片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84784"/>
            <a:ext cx="29523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789040"/>
            <a:ext cx="23762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Region growing: Groups pixels or sub-region into larger regions.</a:t>
            </a:r>
          </a:p>
          <a:p>
            <a:pPr lvl="1"/>
            <a:r>
              <a:rPr lang="en-US" altLang="zh-TW" sz="2700" dirty="0" smtClean="0"/>
              <a:t>step1:</a:t>
            </a:r>
          </a:p>
          <a:p>
            <a:pPr lvl="2"/>
            <a:r>
              <a:rPr lang="en-US" altLang="zh-TW" sz="2500" dirty="0" smtClean="0"/>
              <a:t>Start with a set of “seed” points and from   these grow regions by appending to each seed those neighboring pixels that have properties similar to the seed.</a:t>
            </a:r>
            <a:endParaRPr lang="en-US" altLang="zh-TW" sz="2700" dirty="0" smtClean="0"/>
          </a:p>
          <a:p>
            <a:pPr lvl="1"/>
            <a:r>
              <a:rPr lang="en-US" altLang="zh-TW" sz="2700" dirty="0" smtClean="0"/>
              <a:t>step2:</a:t>
            </a:r>
          </a:p>
          <a:p>
            <a:pPr lvl="2"/>
            <a:r>
              <a:rPr lang="en-US" altLang="zh-TW" sz="2500" dirty="0" smtClean="0"/>
              <a:t>Region splitting and merging</a:t>
            </a:r>
            <a:endParaRPr lang="zh-TW" altLang="zh-TW" sz="25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SRG</a:t>
            </a:r>
            <a:endParaRPr lang="zh-TW" altLang="en-US" sz="36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Advantage:</a:t>
            </a:r>
          </a:p>
          <a:p>
            <a:pPr lvl="1"/>
            <a:r>
              <a:rPr lang="en-US" altLang="zh-TW" dirty="0" smtClean="0"/>
              <a:t>With good connectivity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Disadvantage:</a:t>
            </a:r>
          </a:p>
          <a:p>
            <a:pPr lvl="1"/>
            <a:r>
              <a:rPr lang="en-US" altLang="zh-TW" dirty="0" smtClean="0"/>
              <a:t>Initial seed-points: </a:t>
            </a:r>
          </a:p>
          <a:p>
            <a:pPr lvl="2"/>
            <a:r>
              <a:rPr lang="en-US" altLang="zh-TW" dirty="0" smtClean="0"/>
              <a:t>different sets of initial seed-point cause different segmented result</a:t>
            </a:r>
          </a:p>
          <a:p>
            <a:pPr lvl="1"/>
            <a:r>
              <a:rPr lang="en-US" altLang="zh-TW" dirty="0" smtClean="0"/>
              <a:t>Time-consuming problem</a:t>
            </a:r>
          </a:p>
          <a:p>
            <a:pPr lvl="1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4000" dirty="0" smtClean="0">
                <a:solidFill>
                  <a:srgbClr val="0070C0"/>
                </a:solidFill>
              </a:rPr>
            </a:br>
            <a:r>
              <a:rPr lang="en-US" altLang="zh-TW" sz="4000" b="0" dirty="0" smtClean="0">
                <a:solidFill>
                  <a:schemeClr val="tx1"/>
                </a:solidFill>
                <a:effectLst/>
              </a:rPr>
              <a:t>SRG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Unseeded region growing:</a:t>
            </a:r>
          </a:p>
          <a:p>
            <a:pPr lvl="1"/>
            <a:r>
              <a:rPr lang="en-US" altLang="zh-TW" sz="2700" dirty="0" smtClean="0"/>
              <a:t>no explicit seed selection is necessary, the seeds can be generated by the segmentation procedure automatically.</a:t>
            </a:r>
          </a:p>
          <a:p>
            <a:pPr lvl="1"/>
            <a:r>
              <a:rPr lang="en-US" altLang="zh-TW" sz="2700" dirty="0" smtClean="0"/>
              <a:t>It is similar to SRG except the choice of seed point</a:t>
            </a:r>
            <a:endParaRPr lang="zh-TW" altLang="en-US" sz="27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USRG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Advantage:</a:t>
            </a:r>
          </a:p>
          <a:p>
            <a:pPr lvl="1"/>
            <a:r>
              <a:rPr lang="en-US" altLang="zh-TW" dirty="0" smtClean="0"/>
              <a:t>easy to use</a:t>
            </a:r>
          </a:p>
          <a:p>
            <a:pPr lvl="1"/>
            <a:r>
              <a:rPr lang="en-US" altLang="zh-TW" dirty="0" smtClean="0"/>
              <a:t>can readily incorporate high level knowledge of the image composition through region threshold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Disadvantage:</a:t>
            </a:r>
          </a:p>
          <a:p>
            <a:pPr lvl="1"/>
            <a:r>
              <a:rPr lang="en-US" altLang="zh-TW" dirty="0" smtClean="0"/>
              <a:t>slow speed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USRG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4000" dirty="0" smtClean="0">
                <a:solidFill>
                  <a:srgbClr val="0070C0"/>
                </a:solidFill>
              </a:rPr>
            </a:br>
            <a:r>
              <a:rPr lang="en-US" altLang="zh-TW" sz="4000" b="0" dirty="0" smtClean="0">
                <a:solidFill>
                  <a:schemeClr val="tx1"/>
                </a:solidFill>
                <a:effectLst/>
              </a:rPr>
              <a:t>fast </a:t>
            </a:r>
            <a:r>
              <a:rPr lang="en-US" altLang="zh-TW" sz="4000" b="0" dirty="0" smtClean="0">
                <a:solidFill>
                  <a:schemeClr val="tx1"/>
                </a:solidFill>
                <a:effectLst/>
              </a:rPr>
              <a:t>scanning(1)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721010"/>
          </a:xfrm>
        </p:spPr>
        <p:txBody>
          <a:bodyPr/>
          <a:lstStyle/>
          <a:p>
            <a:r>
              <a:rPr lang="en-US" altLang="zh-TW" dirty="0" smtClean="0"/>
              <a:t>Fast scanning Algorithm: </a:t>
            </a:r>
          </a:p>
          <a:p>
            <a:pPr lvl="1"/>
            <a:r>
              <a:rPr lang="en-US" altLang="zh-TW" dirty="0" smtClean="0"/>
              <a:t>The fast scanning algorithm somewhat resembles unseeded region growing</a:t>
            </a:r>
          </a:p>
          <a:p>
            <a:pPr lvl="1"/>
            <a:r>
              <a:rPr lang="en-US" altLang="zh-TW" dirty="0" smtClean="0"/>
              <a:t> the number of clusters of both two algorithm would not be decided before image passing through them.</a:t>
            </a:r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2304256" cy="22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789041"/>
            <a:ext cx="2304256" cy="2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fast scanning(2)</a:t>
            </a:r>
            <a:endParaRPr lang="zh-TW" altLang="en-US" sz="3600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1556792"/>
            <a:ext cx="2448272" cy="229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3933056"/>
            <a:ext cx="2448272" cy="220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553248"/>
            <a:ext cx="2448271" cy="23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1762" y="3933056"/>
            <a:ext cx="2442606" cy="226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fast scanning(3)</a:t>
            </a:r>
            <a:endParaRPr lang="zh-TW" altLang="en-US" sz="36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Last step: 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merge small region to big region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2376264" cy="223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2376264" cy="22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Advantage:</a:t>
            </a:r>
          </a:p>
          <a:p>
            <a:pPr lvl="1"/>
            <a:r>
              <a:rPr lang="en-US" altLang="zh-TW" dirty="0" smtClean="0"/>
              <a:t>The speed is very fast</a:t>
            </a:r>
          </a:p>
          <a:p>
            <a:pPr lvl="1"/>
            <a:r>
              <a:rPr lang="en-US" altLang="zh-TW" dirty="0" smtClean="0"/>
              <a:t>The result of segmentation will be intact with good connectivity</a:t>
            </a:r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Disadvantage:</a:t>
            </a:r>
          </a:p>
          <a:p>
            <a:pPr lvl="1"/>
            <a:r>
              <a:rPr lang="en-US" altLang="zh-TW" dirty="0" smtClean="0"/>
              <a:t>The matching of physical object is not good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It can be improved by morphology and geometric mathematic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D07E1449-5A7F-4249-AC59-18C72D1A134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600" dirty="0" smtClean="0">
                <a:solidFill>
                  <a:srgbClr val="0070C0"/>
                </a:solidFill>
              </a:rPr>
            </a:b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fast </a:t>
            </a:r>
            <a:r>
              <a:rPr lang="en-US" altLang="zh-TW" sz="3600" b="0" dirty="0" smtClean="0">
                <a:solidFill>
                  <a:schemeClr val="tx1"/>
                </a:solidFill>
                <a:effectLst/>
              </a:rPr>
              <a:t>scanning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32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200" dirty="0" smtClean="0">
                <a:solidFill>
                  <a:srgbClr val="0070C0"/>
                </a:solidFill>
              </a:rPr>
            </a:br>
            <a:r>
              <a:rPr lang="en-US" altLang="zh-TW" sz="32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95536" y="1916832"/>
            <a:ext cx="3657600" cy="3886200"/>
          </a:xfrm>
        </p:spPr>
        <p:txBody>
          <a:bodyPr/>
          <a:lstStyle/>
          <a:p>
            <a:r>
              <a:rPr lang="en-US" altLang="zh-TW" dirty="0" smtClean="0"/>
              <a:t>dilation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4427984" y="1700808"/>
            <a:ext cx="3657600" cy="3886200"/>
          </a:xfrm>
        </p:spPr>
        <p:txBody>
          <a:bodyPr/>
          <a:lstStyle/>
          <a:p>
            <a:r>
              <a:rPr lang="en-US" altLang="zh-TW" dirty="0" smtClean="0"/>
              <a:t>erosion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48880"/>
            <a:ext cx="3816424" cy="205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3888432" cy="202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467544" y="4869160"/>
          <a:ext cx="3888432" cy="273005"/>
        </p:xfrm>
        <a:graphic>
          <a:graphicData uri="http://schemas.openxmlformats.org/presentationml/2006/ole">
            <p:oleObj spid="_x0000_s3074" name="Equation" r:id="rId5" imgW="3251200" imgH="228600" progId="">
              <p:embed/>
            </p:oleObj>
          </a:graphicData>
        </a:graphic>
      </p:graphicFrame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5004048" y="4869160"/>
          <a:ext cx="3311525" cy="323850"/>
        </p:xfrm>
        <a:graphic>
          <a:graphicData uri="http://schemas.openxmlformats.org/presentationml/2006/ole">
            <p:oleObj spid="_x0000_s3075" name="Equation" r:id="rId6" imgW="2628900" imgH="25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2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200" dirty="0" smtClean="0">
                <a:solidFill>
                  <a:srgbClr val="0070C0"/>
                </a:solidFill>
              </a:rPr>
            </a:br>
            <a:r>
              <a:rPr lang="en-US" altLang="zh-TW" sz="32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dilation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erosion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3024336" cy="299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852936"/>
            <a:ext cx="3024337" cy="297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3200" dirty="0" smtClean="0">
                <a:solidFill>
                  <a:srgbClr val="0070C0"/>
                </a:solidFill>
              </a:rPr>
              <a:t>region-based segmentation</a:t>
            </a:r>
            <a:br>
              <a:rPr lang="en-US" altLang="zh-TW" sz="3200" dirty="0" smtClean="0">
                <a:solidFill>
                  <a:srgbClr val="0070C0"/>
                </a:solidFill>
              </a:rPr>
            </a:br>
            <a:r>
              <a:rPr lang="en-US" altLang="zh-TW" sz="32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949280"/>
            <a:ext cx="4040188" cy="5040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Erosion=&gt;Dilation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949280"/>
            <a:ext cx="4041775" cy="5040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Dilation=&gt;Erosion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opening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closing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2016224" cy="199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16832"/>
            <a:ext cx="20421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005064"/>
            <a:ext cx="2088232" cy="194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005064"/>
            <a:ext cx="208823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Clustering segmentation </a:t>
            </a:r>
            <a:br>
              <a:rPr lang="en-US" altLang="zh-TW" sz="2800" dirty="0" smtClean="0">
                <a:solidFill>
                  <a:srgbClr val="0070C0"/>
                </a:solidFill>
              </a:rPr>
            </a:br>
            <a:r>
              <a:rPr lang="en-US" dirty="0" smtClean="0"/>
              <a:t>What </a:t>
            </a:r>
            <a:r>
              <a:rPr lang="en-US" dirty="0"/>
              <a:t>is Cluster Analysis?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31888"/>
          </a:xfrm>
        </p:spPr>
        <p:txBody>
          <a:bodyPr>
            <a:normAutofit fontScale="77500" lnSpcReduction="20000"/>
          </a:bodyPr>
          <a:lstStyle/>
          <a:p>
            <a:pPr marL="292100" indent="-292100"/>
            <a:r>
              <a:rPr lang="en-US" sz="28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07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08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09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0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1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2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3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4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5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6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7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8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19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0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1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2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3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4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5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6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7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8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9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30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6833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76835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36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37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76839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6840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Notion of a Cluster can be Ambiguous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7863" y="2209800"/>
            <a:ext cx="3344862" cy="1479550"/>
            <a:chOff x="432" y="1200"/>
            <a:chExt cx="2107" cy="932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9637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38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39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0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1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2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3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4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5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6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7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8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49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0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1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2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3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4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5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56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953000" y="4419600"/>
            <a:ext cx="3344863" cy="1371600"/>
            <a:chOff x="3125" y="2592"/>
            <a:chExt cx="2107" cy="864"/>
          </a:xfrm>
        </p:grpSpPr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9660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1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2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3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4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5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6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7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8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69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0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1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2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3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4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5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6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7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8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79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9680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77863" y="4419600"/>
            <a:ext cx="3344862" cy="1371600"/>
            <a:chOff x="432" y="2592"/>
            <a:chExt cx="2107" cy="864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9683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4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5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6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7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8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89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0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1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2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3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4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5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6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7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8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699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0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1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2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953000" y="2209800"/>
            <a:ext cx="3344863" cy="1479550"/>
            <a:chOff x="3125" y="1200"/>
            <a:chExt cx="2107" cy="932"/>
          </a:xfrm>
        </p:grpSpPr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9706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7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8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09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0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1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2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6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7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8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19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0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1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2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3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4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725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9726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Types of Clusters: Contiguity-Based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446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Contiguous Cluster (Nearest neighbor or Transitive)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70661" name="Freeform 5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2" name="Freeform 6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3" name="Freeform 7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4" name="Oval 8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5" name="AutoShape 9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6" name="Oval 10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7" name="Line 11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8" name="Oval 12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69" name="Oval 13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70" name="Oval 14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0671" name="Oval 15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Types of Clusters: Density-Based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446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Density-based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cluster is a dense region of points, which is separated by low-density regions, from other regions of high density.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Used when the clusters are irregular or intertwined, and when noise and outliers are present.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686" name="Oval 6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87" name="AutoShape 7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88" name="Oval 8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89" name="Oval 9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90" name="Oval 10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91" name="Oval 11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71692" name="Oval 12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Euclidean Density – Center-based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/>
              <a:t>Euclidean density is the number of points within a specified radius of the point</a:t>
            </a:r>
          </a:p>
          <a:p>
            <a:pPr marL="292100" indent="-292100"/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8925" y="2724150"/>
            <a:ext cx="5578475" cy="33353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dendrogram.eps 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12776"/>
            <a:ext cx="3302000" cy="4127500"/>
          </a:xfrm>
          <a:prstGeom prst="rect">
            <a:avLst/>
          </a:prstGeom>
          <a:noFill/>
        </p:spPr>
      </p:pic>
      <p:pic>
        <p:nvPicPr>
          <p:cNvPr id="309251" name="Picture 3" descr="&#10;tocluster.eps  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4114800" cy="314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Choose a fixed number of clusters</a:t>
            </a:r>
          </a:p>
          <a:p>
            <a:endParaRPr lang="en-US" sz="2000"/>
          </a:p>
          <a:p>
            <a:r>
              <a:rPr lang="en-US" sz="2000"/>
              <a:t>Choose cluster centers and point-cluster allocations to minimize error </a:t>
            </a:r>
          </a:p>
          <a:p>
            <a:r>
              <a:rPr lang="en-US" sz="2000"/>
              <a:t>can’t do this by search, because there are too many possible allocations.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Algorithm</a:t>
            </a:r>
          </a:p>
          <a:p>
            <a:pPr lvl="1"/>
            <a:r>
              <a:rPr lang="en-US" sz="1800"/>
              <a:t>fix cluster centers; allocate points to closest cluster</a:t>
            </a:r>
          </a:p>
          <a:p>
            <a:pPr lvl="1"/>
            <a:r>
              <a:rPr lang="en-US" sz="1800"/>
              <a:t>fix allocation; compute best cluster centers</a:t>
            </a:r>
          </a:p>
          <a:p>
            <a:r>
              <a:rPr lang="en-US" sz="2000"/>
              <a:t>x could be any set of features for which we can compute a distance (careful about scaling)</a:t>
            </a:r>
          </a:p>
        </p:txBody>
      </p:sp>
      <p:pic>
        <p:nvPicPr>
          <p:cNvPr id="3461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5105400"/>
            <a:ext cx="40005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2" name="Picture 2" descr="scmixedveg.EPSF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2603500" cy="3251200"/>
          </a:xfrm>
          <a:prstGeom prst="rect">
            <a:avLst/>
          </a:prstGeom>
          <a:noFill/>
        </p:spPr>
      </p:pic>
      <p:pic>
        <p:nvPicPr>
          <p:cNvPr id="312323" name="Picture 3" descr="seggveg.eps    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447800"/>
            <a:ext cx="2603500" cy="3251200"/>
          </a:xfrm>
          <a:prstGeom prst="rect">
            <a:avLst/>
          </a:prstGeom>
          <a:noFill/>
        </p:spPr>
      </p:pic>
      <p:pic>
        <p:nvPicPr>
          <p:cNvPr id="312324" name="Picture 4" descr="segcveg.EPSF   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447800"/>
            <a:ext cx="2603500" cy="3251200"/>
          </a:xfrm>
          <a:prstGeom prst="rect">
            <a:avLst/>
          </a:prstGeom>
          <a:noFill/>
        </p:spPr>
      </p:pic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990600" y="5257800"/>
            <a:ext cx="710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K-means clustering using intensity alone and color alone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365125" y="585788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Image</a:t>
            </a:r>
          </a:p>
        </p:txBody>
      </p: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3048000" y="6096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Clusters on intensity</a:t>
            </a:r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019800" y="6096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Clusters on color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428868"/>
            <a:ext cx="3048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785926"/>
            <a:ext cx="545701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scmixedveg.EPSF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03500" cy="3251200"/>
          </a:xfrm>
          <a:prstGeom prst="rect">
            <a:avLst/>
          </a:prstGeom>
          <a:noFill/>
        </p:spPr>
      </p:pic>
      <p:pic>
        <p:nvPicPr>
          <p:cNvPr id="313347" name="Picture 3" descr="kmsegveg11.EPSF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0500" y="0"/>
            <a:ext cx="2603500" cy="3251200"/>
          </a:xfrm>
          <a:prstGeom prst="rect">
            <a:avLst/>
          </a:prstGeom>
          <a:noFill/>
        </p:spPr>
      </p:pic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2193925" y="4002088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K-means using color alone, 11 segments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279525" y="3405188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Image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6934200" y="3429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Clusters on color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scmixedveg.EPSF  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03500" cy="3251200"/>
          </a:xfrm>
          <a:prstGeom prst="rect">
            <a:avLst/>
          </a:prstGeom>
          <a:noFill/>
        </p:spPr>
      </p:pic>
      <p:pic>
        <p:nvPicPr>
          <p:cNvPr id="314371" name="Picture 3" descr="kmveg11seg-1.EPSF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0"/>
            <a:ext cx="2603500" cy="3251200"/>
          </a:xfrm>
          <a:prstGeom prst="rect">
            <a:avLst/>
          </a:prstGeom>
          <a:noFill/>
        </p:spPr>
      </p:pic>
      <p:pic>
        <p:nvPicPr>
          <p:cNvPr id="314372" name="Picture 4" descr="kmveg11seg-2.EPSF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0"/>
            <a:ext cx="2603500" cy="3251200"/>
          </a:xfrm>
          <a:prstGeom prst="rect">
            <a:avLst/>
          </a:prstGeom>
          <a:noFill/>
        </p:spPr>
      </p:pic>
      <p:pic>
        <p:nvPicPr>
          <p:cNvPr id="314373" name="Picture 5" descr="kmveg11seg-6.EPSF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603500" cy="3251200"/>
          </a:xfrm>
          <a:prstGeom prst="rect">
            <a:avLst/>
          </a:prstGeom>
          <a:noFill/>
        </p:spPr>
      </p:pic>
      <p:pic>
        <p:nvPicPr>
          <p:cNvPr id="314374" name="Picture 6" descr="kmveg11seg-7.EPSF                                              0002C550Powerbook HD                   985CFB00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352800"/>
            <a:ext cx="2603500" cy="3251200"/>
          </a:xfrm>
          <a:prstGeom prst="rect">
            <a:avLst/>
          </a:prstGeom>
          <a:noFill/>
        </p:spPr>
      </p:pic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136525" y="4154488"/>
            <a:ext cx="20208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K-means using</a:t>
            </a:r>
          </a:p>
          <a:p>
            <a:r>
              <a:rPr lang="en-US"/>
              <a:t>color alone,</a:t>
            </a:r>
          </a:p>
          <a:p>
            <a:r>
              <a:rPr lang="en-US"/>
              <a:t>11 segments.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/>
              <a:t>Limitations of K-means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K-means has problems when clusters are of differing </a:t>
            </a:r>
          </a:p>
          <a:p>
            <a:pPr lvl="1"/>
            <a:r>
              <a:rPr lang="en-US" sz="2400"/>
              <a:t>Sizes</a:t>
            </a:r>
          </a:p>
          <a:p>
            <a:pPr lvl="1"/>
            <a:r>
              <a:rPr lang="en-US" sz="2400"/>
              <a:t>Densities</a:t>
            </a:r>
          </a:p>
          <a:p>
            <a:pPr lvl="1"/>
            <a:r>
              <a:rPr lang="en-US" sz="2400"/>
              <a:t>Non-globular shapes</a:t>
            </a:r>
          </a:p>
          <a:p>
            <a:endParaRPr lang="en-US" sz="2800"/>
          </a:p>
          <a:p>
            <a:r>
              <a:rPr lang="en-US" sz="2800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534400" cy="5524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4744"/>
            <a:ext cx="8610600" cy="5524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2362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19200" y="56388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81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10200" y="5664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868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Overcoming K-means Limitations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				K-means Clusters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One solution is to use many clusters.</a:t>
            </a:r>
          </a:p>
          <a:p>
            <a:pPr lvl="1" eaLnBrk="0" hangingPunct="0"/>
            <a:r>
              <a:rPr lang="en-US" sz="200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Overcoming K-means Limitations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9800"/>
            <a:ext cx="7916862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44588" y="54864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				K-means Clusters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828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algn="just"/>
            <a:r>
              <a:rPr lang="en-IN" dirty="0" smtClean="0"/>
              <a:t>If we want to locate an object in an image, and we have available an example of what </a:t>
            </a:r>
            <a:r>
              <a:rPr lang="en-IN" dirty="0" smtClean="0"/>
              <a:t>it should </a:t>
            </a:r>
            <a:r>
              <a:rPr lang="en-IN" dirty="0" smtClean="0"/>
              <a:t>look like (a </a:t>
            </a:r>
            <a:r>
              <a:rPr lang="en-IN" i="1" dirty="0" smtClean="0"/>
              <a:t>template), we can find this object by matching the template to </a:t>
            </a:r>
            <a:r>
              <a:rPr lang="en-IN" i="1" dirty="0" smtClean="0"/>
              <a:t>various </a:t>
            </a:r>
            <a:r>
              <a:rPr lang="en-IN" dirty="0" smtClean="0"/>
              <a:t>image </a:t>
            </a:r>
            <a:r>
              <a:rPr lang="en-IN" dirty="0" smtClean="0"/>
              <a:t>locations until we have found the object</a:t>
            </a:r>
            <a:r>
              <a:rPr lang="en-IN" dirty="0" smtClean="0"/>
              <a:t>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 most </a:t>
            </a:r>
            <a:r>
              <a:rPr lang="en-IN" dirty="0" smtClean="0"/>
              <a:t>straightforward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IN" dirty="0" smtClean="0"/>
              <a:t> of determining whether a template ‘fits’ would be to place </a:t>
            </a:r>
            <a:r>
              <a:rPr lang="en-IN" dirty="0" smtClean="0"/>
              <a:t>the template </a:t>
            </a:r>
            <a:r>
              <a:rPr lang="en-IN" dirty="0" smtClean="0"/>
              <a:t>at a certain image location, and see whether the grey values of the </a:t>
            </a:r>
            <a:r>
              <a:rPr lang="en-IN" dirty="0" smtClean="0"/>
              <a:t>template and </a:t>
            </a:r>
            <a:r>
              <a:rPr lang="en-IN" dirty="0" smtClean="0"/>
              <a:t>the underlying image </a:t>
            </a:r>
            <a:r>
              <a:rPr lang="en-IN" dirty="0" err="1" smtClean="0"/>
              <a:t>image</a:t>
            </a:r>
            <a:r>
              <a:rPr lang="en-IN" dirty="0" smtClean="0"/>
              <a:t> grey values all match.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However, because there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will generally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 some differences between the image and template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noise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artifacts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this is not a very practical method. More useful is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quantitative measure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fit such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 is the image, g the M × N template, and the variables p and q determine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the template in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image.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will be small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template is similar to the part of the image under investigation; then all grey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 differences </a:t>
            </a:r>
            <a:r>
              <a:rPr lang="en-I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g(x, y)−f(</a:t>
            </a:r>
            <a:r>
              <a:rPr lang="en-IN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x+p</a:t>
            </a:r>
            <a:r>
              <a:rPr lang="en-I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y +q) are small and the sum M1 will be small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optimal template fit is found by minimizing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M1 to p and q.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556199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71678"/>
            <a:ext cx="6572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57988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520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Image matching. The left image gives a template of the object we wish to </a:t>
            </a:r>
            <a:r>
              <a:rPr lang="en-IN" dirty="0" smtClean="0"/>
              <a:t>locate in </a:t>
            </a:r>
            <a:r>
              <a:rPr lang="en-IN" dirty="0" smtClean="0"/>
              <a:t>the right image. This is achieved by matching of the template to various locations in the </a:t>
            </a:r>
            <a:r>
              <a:rPr lang="en-IN" dirty="0" smtClean="0"/>
              <a:t>right image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1484784"/>
            <a:ext cx="542117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500034" y="1857364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23"/>
          <p:cNvSpPr txBox="1">
            <a:spLocks noChangeArrowheads="1"/>
          </p:cNvSpPr>
          <p:nvPr/>
        </p:nvSpPr>
        <p:spPr bwMode="auto">
          <a:xfrm>
            <a:off x="2143108" y="1142984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0</a:t>
            </a:r>
          </a:p>
        </p:txBody>
      </p:sp>
      <p:pic>
        <p:nvPicPr>
          <p:cNvPr id="61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2" y="2571744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571744"/>
            <a:ext cx="24669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790572" y="175737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23"/>
          <p:cNvSpPr txBox="1">
            <a:spLocks noChangeArrowheads="1"/>
          </p:cNvSpPr>
          <p:nvPr/>
        </p:nvSpPr>
        <p:spPr bwMode="auto">
          <a:xfrm>
            <a:off x="2390772" y="1223970"/>
            <a:ext cx="6172200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Threshold value 10</a:t>
            </a:r>
          </a:p>
        </p:txBody>
      </p:sp>
      <p:pic>
        <p:nvPicPr>
          <p:cNvPr id="719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2" y="2366970"/>
            <a:ext cx="243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1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428868"/>
            <a:ext cx="25146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</TotalTime>
  <Words>1571</Words>
  <Application>Microsoft Office PowerPoint</Application>
  <PresentationFormat>On-screen Show (4:3)</PresentationFormat>
  <Paragraphs>256</Paragraphs>
  <Slides>71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Oriel</vt:lpstr>
      <vt:lpstr>Equation</vt:lpstr>
      <vt:lpstr>Image segmentation</vt:lpstr>
      <vt:lpstr>Types of segmentation</vt:lpstr>
      <vt:lpstr>Slide 3</vt:lpstr>
      <vt:lpstr>1. Threshold based segmentation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Histogram for images</vt:lpstr>
      <vt:lpstr>Histogram overlap</vt:lpstr>
      <vt:lpstr>Slide 22</vt:lpstr>
      <vt:lpstr>Minimum Variance</vt:lpstr>
      <vt:lpstr>Slide 24</vt:lpstr>
      <vt:lpstr>Iterative thresholding</vt:lpstr>
      <vt:lpstr>Slide 26</vt:lpstr>
      <vt:lpstr>Optimal thresholding</vt:lpstr>
      <vt:lpstr>Slide 28</vt:lpstr>
      <vt:lpstr>Slide 29</vt:lpstr>
      <vt:lpstr>Enhancing threshold segmentation</vt:lpstr>
      <vt:lpstr>Slide 31</vt:lpstr>
      <vt:lpstr>Pre-or-post processing</vt:lpstr>
      <vt:lpstr>Slide 33</vt:lpstr>
      <vt:lpstr>Need for Local Thresholding</vt:lpstr>
      <vt:lpstr>Steps:</vt:lpstr>
      <vt:lpstr>Summary</vt:lpstr>
      <vt:lpstr>Edge based segmentation</vt:lpstr>
      <vt:lpstr>Slide 38</vt:lpstr>
      <vt:lpstr>Slide 39</vt:lpstr>
      <vt:lpstr>Slide 40</vt:lpstr>
      <vt:lpstr>region-based segmentation SRG</vt:lpstr>
      <vt:lpstr>region-based segmentation SRG</vt:lpstr>
      <vt:lpstr>region-based segmentation USRG</vt:lpstr>
      <vt:lpstr>region-based segmentation USRG</vt:lpstr>
      <vt:lpstr>region-based segmentation fast scanning(1)</vt:lpstr>
      <vt:lpstr>region-based segmentation fast scanning(2)</vt:lpstr>
      <vt:lpstr>region-based segmentation fast scanning(3)</vt:lpstr>
      <vt:lpstr>region-based segmentation fast scanning</vt:lpstr>
      <vt:lpstr>region-based segmentation fast scanning-improved by morphology</vt:lpstr>
      <vt:lpstr>region-based segmentation fast scanning-improved by morphology</vt:lpstr>
      <vt:lpstr>region-based segmentation fast scanning-improved by morphology</vt:lpstr>
      <vt:lpstr>Clustering segmentation  What is Cluster Analysis?</vt:lpstr>
      <vt:lpstr>Notion of a Cluster can be Ambiguous</vt:lpstr>
      <vt:lpstr>Types of Clusters: Contiguity-Based</vt:lpstr>
      <vt:lpstr>Types of Clusters: Density-Based</vt:lpstr>
      <vt:lpstr>Euclidean Density – Center-based</vt:lpstr>
      <vt:lpstr>Slide 57</vt:lpstr>
      <vt:lpstr>K-Means</vt:lpstr>
      <vt:lpstr>Slide 59</vt:lpstr>
      <vt:lpstr>Slide 60</vt:lpstr>
      <vt:lpstr>Slide 61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Matching</vt:lpstr>
      <vt:lpstr>Slide 69</vt:lpstr>
      <vt:lpstr>Slide 70</vt:lpstr>
      <vt:lpstr>Slide 71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Rajitha</dc:creator>
  <cp:lastModifiedBy>Rajitha</cp:lastModifiedBy>
  <cp:revision>35</cp:revision>
  <dcterms:created xsi:type="dcterms:W3CDTF">2014-03-11T09:39:22Z</dcterms:created>
  <dcterms:modified xsi:type="dcterms:W3CDTF">2014-04-01T04:33:21Z</dcterms:modified>
</cp:coreProperties>
</file>