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302" r:id="rId22"/>
    <p:sldId id="299" r:id="rId23"/>
    <p:sldId id="300" r:id="rId24"/>
    <p:sldId id="301" r:id="rId25"/>
    <p:sldId id="298" r:id="rId26"/>
    <p:sldId id="303" r:id="rId27"/>
    <p:sldId id="296" r:id="rId28"/>
    <p:sldId id="297" r:id="rId29"/>
    <p:sldId id="310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304" r:id="rId38"/>
    <p:sldId id="305" r:id="rId39"/>
    <p:sldId id="306" r:id="rId40"/>
    <p:sldId id="307" r:id="rId41"/>
    <p:sldId id="286" r:id="rId42"/>
    <p:sldId id="287" r:id="rId43"/>
    <p:sldId id="288" r:id="rId44"/>
    <p:sldId id="309" r:id="rId45"/>
    <p:sldId id="308" r:id="rId46"/>
    <p:sldId id="289" r:id="rId47"/>
    <p:sldId id="290" r:id="rId48"/>
    <p:sldId id="291" r:id="rId49"/>
    <p:sldId id="292" r:id="rId50"/>
    <p:sldId id="293" r:id="rId51"/>
    <p:sldId id="294" r:id="rId52"/>
    <p:sldId id="29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39BF50-1750-49A8-894F-D03AE789E5AF}" type="datetimeFigureOut">
              <a:rPr lang="en-US" smtClean="0"/>
              <a:pPr/>
              <a:t>09-Oct-18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C6FF95-A1D9-4EEF-82C3-6946618EB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  <a:latin typeface="Verdana" pitchFamily="34" charset="0"/>
              </a:rPr>
              <a:t>Chapter 9</a:t>
            </a:r>
            <a:br>
              <a:rPr lang="en-US" altLang="zh-TW" sz="3200" dirty="0" smtClean="0">
                <a:solidFill>
                  <a:srgbClr val="C00000"/>
                </a:solidFill>
                <a:latin typeface="Verdana" pitchFamily="34" charset="0"/>
              </a:rPr>
            </a:br>
            <a:r>
              <a:rPr lang="en-US" altLang="zh-TW" sz="3200" dirty="0" smtClean="0">
                <a:solidFill>
                  <a:srgbClr val="C00000"/>
                </a:solidFill>
                <a:latin typeface="Verdana" pitchFamily="34" charset="0"/>
              </a:rPr>
              <a:t>Morphological </a:t>
            </a:r>
            <a:br>
              <a:rPr lang="en-US" altLang="zh-TW" sz="3200" dirty="0" smtClean="0">
                <a:solidFill>
                  <a:srgbClr val="C00000"/>
                </a:solidFill>
                <a:latin typeface="Verdana" pitchFamily="34" charset="0"/>
              </a:rPr>
            </a:br>
            <a:r>
              <a:rPr lang="en-US" altLang="zh-TW" sz="3200" dirty="0" smtClean="0">
                <a:solidFill>
                  <a:srgbClr val="C00000"/>
                </a:solidFill>
                <a:latin typeface="Verdana" pitchFamily="34" charset="0"/>
              </a:rPr>
              <a:t>Image Processing</a:t>
            </a:r>
            <a:r>
              <a:rPr lang="en-US" altLang="zh-TW" sz="3200" dirty="0" smtClean="0">
                <a:solidFill>
                  <a:srgbClr val="C00000"/>
                </a:solidFill>
              </a:rPr>
              <a:t/>
            </a:r>
            <a:br>
              <a:rPr lang="en-US" altLang="zh-TW" sz="3200" dirty="0" smtClean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8475" y="1322388"/>
            <a:ext cx="6207125" cy="55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2951163" y="500063"/>
            <a:ext cx="17011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 smtClean="0">
                <a:latin typeface="Verdana" pitchFamily="34" charset="0"/>
              </a:rPr>
              <a:t>Erosion</a:t>
            </a:r>
            <a:endParaRPr lang="en-US" altLang="zh-TW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2143125"/>
            <a:ext cx="8305800" cy="3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2214546" y="500042"/>
            <a:ext cx="4839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>
                <a:latin typeface="Verdana" pitchFamily="34" charset="0"/>
              </a:rPr>
              <a:t>Dilation and Erosion</a:t>
            </a:r>
          </a:p>
          <a:p>
            <a:pPr algn="ctr"/>
            <a:r>
              <a:rPr lang="en-US" altLang="zh-TW" sz="3600" dirty="0">
                <a:latin typeface="Verdana" pitchFamily="34" charset="0"/>
              </a:rPr>
              <a:t>Erosion Example</a:t>
            </a:r>
            <a:endParaRPr lang="en-US" altLang="zh-TW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2879725" y="665163"/>
            <a:ext cx="44390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latin typeface="Verdana" pitchFamily="34" charset="0"/>
              </a:rPr>
              <a:t>Opening and Closing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200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Opening: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smooth the contour of an object, break narrow isthmuses, and eliminate thin protrusions.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The opening </a:t>
            </a:r>
            <a:r>
              <a:rPr lang="en-US" altLang="zh-TW" sz="2000" i="1" dirty="0">
                <a:ea typeface="PMingLiU" pitchFamily="18" charset="-120"/>
              </a:rPr>
              <a:t>A</a:t>
            </a:r>
            <a:r>
              <a:rPr lang="en-US" altLang="zh-TW" sz="2000" dirty="0">
                <a:ea typeface="PMingLiU" pitchFamily="18" charset="-120"/>
              </a:rPr>
              <a:t> by </a:t>
            </a:r>
            <a:r>
              <a:rPr lang="en-US" altLang="zh-TW" sz="2000" i="1" dirty="0">
                <a:ea typeface="PMingLiU" pitchFamily="18" charset="-120"/>
              </a:rPr>
              <a:t>B</a:t>
            </a:r>
            <a:r>
              <a:rPr lang="en-US" altLang="zh-TW" sz="2000" dirty="0">
                <a:ea typeface="PMingLiU" pitchFamily="18" charset="-120"/>
              </a:rPr>
              <a:t> is the erosion of </a:t>
            </a:r>
            <a:r>
              <a:rPr lang="en-US" altLang="zh-TW" sz="2000" i="1" dirty="0">
                <a:ea typeface="PMingLiU" pitchFamily="18" charset="-120"/>
              </a:rPr>
              <a:t>A</a:t>
            </a:r>
            <a:r>
              <a:rPr lang="en-US" altLang="zh-TW" sz="2000" dirty="0">
                <a:ea typeface="PMingLiU" pitchFamily="18" charset="-120"/>
              </a:rPr>
              <a:t> by </a:t>
            </a:r>
            <a:r>
              <a:rPr lang="en-US" altLang="zh-TW" sz="2000" i="1" dirty="0">
                <a:ea typeface="PMingLiU" pitchFamily="18" charset="-120"/>
              </a:rPr>
              <a:t>B</a:t>
            </a:r>
            <a:r>
              <a:rPr lang="en-US" altLang="zh-TW" sz="2000" dirty="0">
                <a:ea typeface="PMingLiU" pitchFamily="18" charset="-120"/>
              </a:rPr>
              <a:t>, followed by a dilation of the result by </a:t>
            </a:r>
            <a:r>
              <a:rPr lang="en-US" altLang="zh-TW" sz="2000" i="1" dirty="0">
                <a:ea typeface="PMingLiU" pitchFamily="18" charset="-120"/>
              </a:rPr>
              <a:t>B</a:t>
            </a:r>
          </a:p>
          <a:p>
            <a:pPr lvl="1"/>
            <a:endParaRPr lang="en-US" altLang="zh-TW" sz="2000" i="1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Closing: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smooth sections of contours but it generally fuses narrow breaks and long thing gulfs, eliminates small holes, and fills gaps in the contour.</a:t>
            </a:r>
            <a:endParaRPr lang="en-US" altLang="zh-TW" sz="600" dirty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dirty="0">
                <a:ea typeface="PMingLiU" pitchFamily="18" charset="-120"/>
              </a:rPr>
              <a:t>    </a:t>
            </a:r>
          </a:p>
        </p:txBody>
      </p:sp>
      <p:graphicFrame>
        <p:nvGraphicFramePr>
          <p:cNvPr id="600069" name="Object 5"/>
          <p:cNvGraphicFramePr>
            <a:graphicFrameLocks noChangeAspect="1"/>
          </p:cNvGraphicFramePr>
          <p:nvPr/>
        </p:nvGraphicFramePr>
        <p:xfrm>
          <a:off x="2073275" y="3482975"/>
          <a:ext cx="3735388" cy="995363"/>
        </p:xfrm>
        <a:graphic>
          <a:graphicData uri="http://schemas.openxmlformats.org/presentationml/2006/ole">
            <p:oleObj spid="_x0000_s6146" name="方程式" r:id="rId3" imgW="1625400" imgH="431640" progId="Equation.3">
              <p:embed/>
            </p:oleObj>
          </a:graphicData>
        </a:graphic>
      </p:graphicFrame>
      <p:graphicFrame>
        <p:nvGraphicFramePr>
          <p:cNvPr id="600073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09788" y="5678488"/>
          <a:ext cx="2873375" cy="488950"/>
        </p:xfrm>
        <a:graphic>
          <a:graphicData uri="http://schemas.openxmlformats.org/presentationml/2006/ole">
            <p:oleObj spid="_x0000_s6147" name="方程式" r:id="rId4" imgW="1193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2143108" y="500042"/>
            <a:ext cx="49632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>
                <a:latin typeface="Verdana" pitchFamily="34" charset="0"/>
              </a:rPr>
              <a:t>Opening and Closing</a:t>
            </a:r>
          </a:p>
          <a:p>
            <a:pPr algn="ctr"/>
            <a:r>
              <a:rPr lang="en-US" altLang="zh-TW" sz="3600" dirty="0">
                <a:latin typeface="Verdana" pitchFamily="34" charset="0"/>
              </a:rPr>
              <a:t>Opening</a:t>
            </a:r>
            <a:endParaRPr lang="en-US" altLang="zh-TW" sz="3600" dirty="0"/>
          </a:p>
        </p:txBody>
      </p:sp>
      <p:pic>
        <p:nvPicPr>
          <p:cNvPr id="454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2025650"/>
            <a:ext cx="7834312" cy="39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88" y="1997075"/>
            <a:ext cx="802640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2905125" y="500063"/>
            <a:ext cx="44390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latin typeface="Verdana" pitchFamily="34" charset="0"/>
              </a:rPr>
              <a:t>Opening and Closing</a:t>
            </a:r>
          </a:p>
          <a:p>
            <a:pPr algn="ctr"/>
            <a:r>
              <a:rPr lang="en-US" altLang="zh-TW" sz="3200" dirty="0">
                <a:latin typeface="Verdana" pitchFamily="34" charset="0"/>
              </a:rPr>
              <a:t>Closing</a:t>
            </a:r>
            <a:endParaRPr lang="en-US" altLang="zh-TW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2071670" y="285728"/>
            <a:ext cx="49632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>
                <a:latin typeface="Verdana" pitchFamily="34" charset="0"/>
              </a:rPr>
              <a:t>Opening and Closing</a:t>
            </a:r>
          </a:p>
          <a:p>
            <a:pPr algn="ctr"/>
            <a:r>
              <a:rPr lang="en-US" altLang="zh-TW" sz="3600" dirty="0">
                <a:latin typeface="Verdana" pitchFamily="34" charset="0"/>
              </a:rPr>
              <a:t>Opening Example</a:t>
            </a:r>
            <a:endParaRPr lang="en-US" altLang="zh-TW" sz="3600" dirty="0"/>
          </a:p>
        </p:txBody>
      </p:sp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242888" y="1924050"/>
          <a:ext cx="8528050" cy="4543425"/>
        </p:xfrm>
        <a:graphic>
          <a:graphicData uri="http://schemas.openxmlformats.org/presentationml/2006/ole">
            <p:oleObj spid="_x0000_s7170" name="Image" r:id="rId3" imgW="9511111" imgH="50666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14480" y="285728"/>
            <a:ext cx="39068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Opening and Closing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Closing Example</a:t>
            </a:r>
            <a:endParaRPr lang="en-US" altLang="zh-TW" sz="2800" dirty="0"/>
          </a:p>
        </p:txBody>
      </p:sp>
      <p:graphicFrame>
        <p:nvGraphicFramePr>
          <p:cNvPr id="601092" name="Object 4"/>
          <p:cNvGraphicFramePr>
            <a:graphicFrameLocks noChangeAspect="1"/>
          </p:cNvGraphicFramePr>
          <p:nvPr/>
        </p:nvGraphicFramePr>
        <p:xfrm>
          <a:off x="2509838" y="2976563"/>
          <a:ext cx="5608637" cy="3262312"/>
        </p:xfrm>
        <a:graphic>
          <a:graphicData uri="http://schemas.openxmlformats.org/presentationml/2006/ole">
            <p:oleObj spid="_x0000_s8194" name="Image" r:id="rId3" imgW="6463492" imgH="3758730" progId="">
              <p:embed/>
            </p:oleObj>
          </a:graphicData>
        </a:graphic>
      </p:graphicFrame>
      <p:graphicFrame>
        <p:nvGraphicFramePr>
          <p:cNvPr id="601093" name="Object 5"/>
          <p:cNvGraphicFramePr>
            <a:graphicFrameLocks noChangeAspect="1"/>
          </p:cNvGraphicFramePr>
          <p:nvPr/>
        </p:nvGraphicFramePr>
        <p:xfrm>
          <a:off x="273050" y="1557338"/>
          <a:ext cx="1654175" cy="4252912"/>
        </p:xfrm>
        <a:graphic>
          <a:graphicData uri="http://schemas.openxmlformats.org/presentationml/2006/ole">
            <p:oleObj spid="_x0000_s8195" name="Image" r:id="rId4" imgW="1853315" imgH="4761905" progId="">
              <p:embed/>
            </p:oleObj>
          </a:graphicData>
        </a:graphic>
      </p:graphicFrame>
      <p:graphicFrame>
        <p:nvGraphicFramePr>
          <p:cNvPr id="601095" name="Object 7"/>
          <p:cNvGraphicFramePr>
            <a:graphicFrameLocks noChangeAspect="1"/>
          </p:cNvGraphicFramePr>
          <p:nvPr/>
        </p:nvGraphicFramePr>
        <p:xfrm>
          <a:off x="4014788" y="1668463"/>
          <a:ext cx="2657475" cy="1344612"/>
        </p:xfrm>
        <a:graphic>
          <a:graphicData uri="http://schemas.openxmlformats.org/presentationml/2006/ole">
            <p:oleObj spid="_x0000_s8196" name="Image" r:id="rId5" imgW="3212698" imgH="16248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2214546" y="571480"/>
            <a:ext cx="44390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latin typeface="Verdana" pitchFamily="34" charset="0"/>
              </a:rPr>
              <a:t>Opening and Closing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7975" y="1600200"/>
            <a:ext cx="8580438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TW" sz="2800" dirty="0">
                <a:ea typeface="PMingLiU" pitchFamily="18" charset="-120"/>
              </a:rPr>
              <a:t>The opening operation satisfies the following properties: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          is a subset (</a:t>
            </a:r>
            <a:r>
              <a:rPr lang="en-US" altLang="zh-TW" sz="2400" dirty="0" err="1">
                <a:ea typeface="PMingLiU" pitchFamily="18" charset="-120"/>
              </a:rPr>
              <a:t>subimage</a:t>
            </a:r>
            <a:r>
              <a:rPr lang="en-US" altLang="zh-TW" sz="2400" dirty="0">
                <a:ea typeface="PMingLiU" pitchFamily="18" charset="-120"/>
              </a:rPr>
              <a:t>) of </a:t>
            </a:r>
            <a:r>
              <a:rPr lang="en-US" altLang="zh-TW" sz="2400" i="1" dirty="0">
                <a:ea typeface="PMingLiU" pitchFamily="18" charset="-120"/>
              </a:rPr>
              <a:t>A</a:t>
            </a:r>
            <a:r>
              <a:rPr lang="en-US" altLang="zh-TW" sz="2400" dirty="0">
                <a:ea typeface="PMingLiU" pitchFamily="18" charset="-120"/>
              </a:rPr>
              <a:t>.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If </a:t>
            </a:r>
            <a:r>
              <a:rPr lang="en-US" altLang="zh-TW" sz="2400" i="1" dirty="0">
                <a:ea typeface="PMingLiU" pitchFamily="18" charset="-120"/>
              </a:rPr>
              <a:t>C </a:t>
            </a:r>
            <a:r>
              <a:rPr lang="en-US" altLang="zh-TW" sz="2400" dirty="0">
                <a:ea typeface="PMingLiU" pitchFamily="18" charset="-120"/>
              </a:rPr>
              <a:t>is a subset of</a:t>
            </a:r>
            <a:r>
              <a:rPr lang="en-US" altLang="zh-TW" sz="2400" i="1" dirty="0">
                <a:ea typeface="PMingLiU" pitchFamily="18" charset="-120"/>
              </a:rPr>
              <a:t> D</a:t>
            </a:r>
            <a:r>
              <a:rPr lang="en-US" altLang="zh-TW" sz="2400" dirty="0">
                <a:ea typeface="PMingLiU" pitchFamily="18" charset="-120"/>
              </a:rPr>
              <a:t>, then           is a subset of</a:t>
            </a:r>
            <a:r>
              <a:rPr lang="en-US" altLang="zh-TW" sz="2400" i="1" dirty="0">
                <a:ea typeface="PMingLiU" pitchFamily="18" charset="-120"/>
              </a:rPr>
              <a:t>           .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 </a:t>
            </a:r>
          </a:p>
          <a:p>
            <a:pPr lvl="1"/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800" dirty="0">
                <a:ea typeface="PMingLiU" pitchFamily="18" charset="-120"/>
              </a:rPr>
              <a:t>The closing operation satisfies the following properties:</a:t>
            </a:r>
          </a:p>
          <a:p>
            <a:pPr lvl="1"/>
            <a:r>
              <a:rPr lang="en-US" altLang="zh-TW" sz="2400" i="1" dirty="0">
                <a:ea typeface="PMingLiU" pitchFamily="18" charset="-120"/>
              </a:rPr>
              <a:t>A</a:t>
            </a:r>
            <a:r>
              <a:rPr lang="en-US" altLang="zh-TW" sz="2400" dirty="0">
                <a:ea typeface="PMingLiU" pitchFamily="18" charset="-120"/>
              </a:rPr>
              <a:t> is a subset (</a:t>
            </a:r>
            <a:r>
              <a:rPr lang="en-US" altLang="zh-TW" sz="2400" dirty="0" err="1">
                <a:ea typeface="PMingLiU" pitchFamily="18" charset="-120"/>
              </a:rPr>
              <a:t>subimage</a:t>
            </a:r>
            <a:r>
              <a:rPr lang="en-US" altLang="zh-TW" sz="2400" dirty="0">
                <a:ea typeface="PMingLiU" pitchFamily="18" charset="-120"/>
              </a:rPr>
              <a:t>) of            .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If </a:t>
            </a:r>
            <a:r>
              <a:rPr lang="en-US" altLang="zh-TW" sz="2400" i="1" dirty="0">
                <a:ea typeface="PMingLiU" pitchFamily="18" charset="-120"/>
              </a:rPr>
              <a:t>C </a:t>
            </a:r>
            <a:r>
              <a:rPr lang="en-US" altLang="zh-TW" sz="2400" dirty="0">
                <a:ea typeface="PMingLiU" pitchFamily="18" charset="-120"/>
              </a:rPr>
              <a:t>is a subset of</a:t>
            </a:r>
            <a:r>
              <a:rPr lang="en-US" altLang="zh-TW" sz="2400" i="1" dirty="0">
                <a:ea typeface="PMingLiU" pitchFamily="18" charset="-120"/>
              </a:rPr>
              <a:t> D</a:t>
            </a:r>
            <a:r>
              <a:rPr lang="en-US" altLang="zh-TW" sz="2400" dirty="0">
                <a:ea typeface="PMingLiU" pitchFamily="18" charset="-120"/>
              </a:rPr>
              <a:t>, then           is a subset of</a:t>
            </a:r>
            <a:r>
              <a:rPr lang="en-US" altLang="zh-TW" sz="2400" i="1" dirty="0">
                <a:ea typeface="PMingLiU" pitchFamily="18" charset="-120"/>
              </a:rPr>
              <a:t>           .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 </a:t>
            </a:r>
          </a:p>
        </p:txBody>
      </p:sp>
      <p:graphicFrame>
        <p:nvGraphicFramePr>
          <p:cNvPr id="602116" name="Object 4"/>
          <p:cNvGraphicFramePr>
            <a:graphicFrameLocks noChangeAspect="1"/>
          </p:cNvGraphicFramePr>
          <p:nvPr/>
        </p:nvGraphicFramePr>
        <p:xfrm>
          <a:off x="7358082" y="2857496"/>
          <a:ext cx="844550" cy="379412"/>
        </p:xfrm>
        <a:graphic>
          <a:graphicData uri="http://schemas.openxmlformats.org/presentationml/2006/ole">
            <p:oleObj spid="_x0000_s9218" name="方程式" r:id="rId3" imgW="368280" imgH="164880" progId="Equation.3">
              <p:embed/>
            </p:oleObj>
          </a:graphicData>
        </a:graphic>
      </p:graphicFrame>
      <p:graphicFrame>
        <p:nvGraphicFramePr>
          <p:cNvPr id="60211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00100" y="2500306"/>
          <a:ext cx="755650" cy="349250"/>
        </p:xfrm>
        <a:graphic>
          <a:graphicData uri="http://schemas.openxmlformats.org/presentationml/2006/ole">
            <p:oleObj spid="_x0000_s9219" name="方程式" r:id="rId4" imgW="355320" imgH="164880" progId="Equation.3">
              <p:embed/>
            </p:oleObj>
          </a:graphicData>
        </a:graphic>
      </p:graphicFrame>
      <p:graphicFrame>
        <p:nvGraphicFramePr>
          <p:cNvPr id="602121" name="Object 9"/>
          <p:cNvGraphicFramePr>
            <a:graphicFrameLocks noChangeAspect="1"/>
          </p:cNvGraphicFramePr>
          <p:nvPr/>
        </p:nvGraphicFramePr>
        <p:xfrm>
          <a:off x="1500166" y="3429000"/>
          <a:ext cx="2593975" cy="468312"/>
        </p:xfrm>
        <a:graphic>
          <a:graphicData uri="http://schemas.openxmlformats.org/presentationml/2006/ole">
            <p:oleObj spid="_x0000_s9220" name="方程式" r:id="rId5" imgW="1130040" imgH="203040" progId="Equation.3">
              <p:embed/>
            </p:oleObj>
          </a:graphicData>
        </a:graphic>
      </p:graphicFrame>
      <p:graphicFrame>
        <p:nvGraphicFramePr>
          <p:cNvPr id="602123" name="Object 11"/>
          <p:cNvGraphicFramePr>
            <a:graphicFrameLocks noChangeAspect="1"/>
          </p:cNvGraphicFramePr>
          <p:nvPr/>
        </p:nvGraphicFramePr>
        <p:xfrm>
          <a:off x="4714876" y="2857496"/>
          <a:ext cx="744538" cy="374650"/>
        </p:xfrm>
        <a:graphic>
          <a:graphicData uri="http://schemas.openxmlformats.org/presentationml/2006/ole">
            <p:oleObj spid="_x0000_s9221" name="方程式" r:id="rId6" imgW="355320" imgH="177480" progId="Equation.3">
              <p:embed/>
            </p:oleObj>
          </a:graphicData>
        </a:graphic>
      </p:graphicFrame>
      <p:graphicFrame>
        <p:nvGraphicFramePr>
          <p:cNvPr id="602124" name="Object 12"/>
          <p:cNvGraphicFramePr>
            <a:graphicFrameLocks noChangeAspect="1"/>
          </p:cNvGraphicFramePr>
          <p:nvPr/>
        </p:nvGraphicFramePr>
        <p:xfrm>
          <a:off x="5000628" y="4786322"/>
          <a:ext cx="782637" cy="349250"/>
        </p:xfrm>
        <a:graphic>
          <a:graphicData uri="http://schemas.openxmlformats.org/presentationml/2006/ole">
            <p:oleObj spid="_x0000_s9222" name="方程式" r:id="rId7" imgW="368280" imgH="164880" progId="Equation.3">
              <p:embed/>
            </p:oleObj>
          </a:graphicData>
        </a:graphic>
      </p:graphicFrame>
      <p:graphicFrame>
        <p:nvGraphicFramePr>
          <p:cNvPr id="602125" name="Object 13"/>
          <p:cNvGraphicFramePr>
            <a:graphicFrameLocks noChangeAspect="1"/>
          </p:cNvGraphicFramePr>
          <p:nvPr/>
        </p:nvGraphicFramePr>
        <p:xfrm>
          <a:off x="4714876" y="5214950"/>
          <a:ext cx="771525" cy="374650"/>
        </p:xfrm>
        <a:graphic>
          <a:graphicData uri="http://schemas.openxmlformats.org/presentationml/2006/ole">
            <p:oleObj spid="_x0000_s9223" name="方程式" r:id="rId8" imgW="368280" imgH="177480" progId="Equation.3">
              <p:embed/>
            </p:oleObj>
          </a:graphicData>
        </a:graphic>
      </p:graphicFrame>
      <p:graphicFrame>
        <p:nvGraphicFramePr>
          <p:cNvPr id="602126" name="Object 14"/>
          <p:cNvGraphicFramePr>
            <a:graphicFrameLocks noChangeAspect="1"/>
          </p:cNvGraphicFramePr>
          <p:nvPr/>
        </p:nvGraphicFramePr>
        <p:xfrm>
          <a:off x="7429520" y="5143512"/>
          <a:ext cx="798513" cy="347663"/>
        </p:xfrm>
        <a:graphic>
          <a:graphicData uri="http://schemas.openxmlformats.org/presentationml/2006/ole">
            <p:oleObj spid="_x0000_s9224" name="方程式" r:id="rId9" imgW="380880" imgH="164880" progId="Equation.3">
              <p:embed/>
            </p:oleObj>
          </a:graphicData>
        </a:graphic>
      </p:graphicFrame>
      <p:graphicFrame>
        <p:nvGraphicFramePr>
          <p:cNvPr id="602128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2976" y="5572140"/>
          <a:ext cx="2608263" cy="458787"/>
        </p:xfrm>
        <a:graphic>
          <a:graphicData uri="http://schemas.openxmlformats.org/presentationml/2006/ole">
            <p:oleObj spid="_x0000_s9225" name="方程式" r:id="rId10" imgW="11556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413" y="1243013"/>
            <a:ext cx="7269162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1785918" y="428604"/>
            <a:ext cx="44390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latin typeface="Verdana" pitchFamily="34" charset="0"/>
              </a:rPr>
              <a:t>Opening and Closing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642910" y="285728"/>
            <a:ext cx="65773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latin typeface="Verdana" pitchFamily="34" charset="0"/>
              </a:rPr>
              <a:t>The Hit-or-Miss Transformation</a:t>
            </a:r>
            <a:endParaRPr lang="en-US" altLang="zh-TW" sz="3200" dirty="0"/>
          </a:p>
        </p:txBody>
      </p:sp>
      <p:pic>
        <p:nvPicPr>
          <p:cNvPr id="4628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3775" y="1741488"/>
            <a:ext cx="1420813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62854" name="Object 6"/>
          <p:cNvGraphicFramePr>
            <a:graphicFrameLocks noChangeAspect="1"/>
          </p:cNvGraphicFramePr>
          <p:nvPr/>
        </p:nvGraphicFramePr>
        <p:xfrm>
          <a:off x="373063" y="1582738"/>
          <a:ext cx="6691312" cy="4800600"/>
        </p:xfrm>
        <a:graphic>
          <a:graphicData uri="http://schemas.openxmlformats.org/presentationml/2006/ole">
            <p:oleObj spid="_x0000_s10242" name="Image" r:id="rId4" imgW="6692063" imgH="4800000" progId="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52600" y="966788"/>
            <a:ext cx="4386263" cy="515938"/>
            <a:chOff x="1397" y="637"/>
            <a:chExt cx="2763" cy="325"/>
          </a:xfrm>
        </p:grpSpPr>
        <p:graphicFrame>
          <p:nvGraphicFramePr>
            <p:cNvPr id="462855" name="Object 7"/>
            <p:cNvGraphicFramePr>
              <a:graphicFrameLocks noChangeAspect="1"/>
            </p:cNvGraphicFramePr>
            <p:nvPr/>
          </p:nvGraphicFramePr>
          <p:xfrm>
            <a:off x="1397" y="637"/>
            <a:ext cx="2763" cy="325"/>
          </p:xfrm>
          <a:graphic>
            <a:graphicData uri="http://schemas.openxmlformats.org/presentationml/2006/ole">
              <p:oleObj spid="_x0000_s10244" name="方程式" r:id="rId5" imgW="1942920" imgH="228600" progId="Equation.3">
                <p:embed/>
              </p:oleObj>
            </a:graphicData>
          </a:graphic>
        </p:graphicFrame>
        <p:sp>
          <p:nvSpPr>
            <p:cNvPr id="462856" name="Rectangle 8"/>
            <p:cNvSpPr>
              <a:spLocks noChangeArrowheads="1"/>
            </p:cNvSpPr>
            <p:nvPr/>
          </p:nvSpPr>
          <p:spPr bwMode="auto">
            <a:xfrm>
              <a:off x="1508" y="658"/>
              <a:ext cx="302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TW" altLang="en-US" dirty="0" smtClean="0"/>
                <a:t> ＊</a:t>
              </a:r>
              <a:endParaRPr lang="zh-TW" altLang="en-US" dirty="0"/>
            </a:p>
          </p:txBody>
        </p:sp>
      </p:grpSp>
      <p:graphicFrame>
        <p:nvGraphicFramePr>
          <p:cNvPr id="462859" name="Object 11"/>
          <p:cNvGraphicFramePr>
            <a:graphicFrameLocks noChangeAspect="1"/>
          </p:cNvGraphicFramePr>
          <p:nvPr/>
        </p:nvGraphicFramePr>
        <p:xfrm>
          <a:off x="6429375" y="1030288"/>
          <a:ext cx="2235200" cy="458787"/>
        </p:xfrm>
        <a:graphic>
          <a:graphicData uri="http://schemas.openxmlformats.org/presentationml/2006/ole">
            <p:oleObj spid="_x0000_s10243" name="方程式" r:id="rId6" imgW="9903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825" y="1889125"/>
            <a:ext cx="76676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357166"/>
            <a:ext cx="7467600" cy="1143000"/>
          </a:xfrm>
        </p:spPr>
        <p:txBody>
          <a:bodyPr/>
          <a:lstStyle/>
          <a:p>
            <a:r>
              <a:rPr lang="en-IN" dirty="0" smtClean="0"/>
              <a:t>Some Basic Concepts from set theory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714348" y="500042"/>
            <a:ext cx="578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The Hit-or-Miss Transformation</a:t>
            </a:r>
            <a:endParaRPr lang="en-US" altLang="zh-TW" sz="2800" dirty="0"/>
          </a:p>
        </p:txBody>
      </p:sp>
      <p:pic>
        <p:nvPicPr>
          <p:cNvPr id="603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3775" y="1741488"/>
            <a:ext cx="1420813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03141" name="Object 5"/>
          <p:cNvGraphicFramePr>
            <a:graphicFrameLocks noChangeAspect="1"/>
          </p:cNvGraphicFramePr>
          <p:nvPr/>
        </p:nvGraphicFramePr>
        <p:xfrm>
          <a:off x="3028950" y="1744663"/>
          <a:ext cx="4195763" cy="4873625"/>
        </p:xfrm>
        <a:graphic>
          <a:graphicData uri="http://schemas.openxmlformats.org/presentationml/2006/ole">
            <p:oleObj spid="_x0000_s11266" name="Image" r:id="rId4" imgW="5485714" imgH="6374603" progId="">
              <p:embed/>
            </p:oleObj>
          </a:graphicData>
        </a:graphic>
      </p:graphicFrame>
      <p:graphicFrame>
        <p:nvGraphicFramePr>
          <p:cNvPr id="603142" name="Object 6"/>
          <p:cNvGraphicFramePr>
            <a:graphicFrameLocks noChangeAspect="1"/>
          </p:cNvGraphicFramePr>
          <p:nvPr/>
        </p:nvGraphicFramePr>
        <p:xfrm>
          <a:off x="255588" y="4400550"/>
          <a:ext cx="2674937" cy="1946275"/>
        </p:xfrm>
        <a:graphic>
          <a:graphicData uri="http://schemas.openxmlformats.org/presentationml/2006/ole">
            <p:oleObj spid="_x0000_s11267" name="Image" r:id="rId5" imgW="3352381" imgH="2438095" progId="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71625" y="996950"/>
            <a:ext cx="4386263" cy="515938"/>
            <a:chOff x="1397" y="637"/>
            <a:chExt cx="2763" cy="325"/>
          </a:xfrm>
        </p:grpSpPr>
        <p:graphicFrame>
          <p:nvGraphicFramePr>
            <p:cNvPr id="603144" name="Object 8"/>
            <p:cNvGraphicFramePr>
              <a:graphicFrameLocks noChangeAspect="1"/>
            </p:cNvGraphicFramePr>
            <p:nvPr/>
          </p:nvGraphicFramePr>
          <p:xfrm>
            <a:off x="1397" y="637"/>
            <a:ext cx="2763" cy="325"/>
          </p:xfrm>
          <a:graphic>
            <a:graphicData uri="http://schemas.openxmlformats.org/presentationml/2006/ole">
              <p:oleObj spid="_x0000_s11269" name="方程式" r:id="rId6" imgW="1942920" imgH="228600" progId="Equation.3">
                <p:embed/>
              </p:oleObj>
            </a:graphicData>
          </a:graphic>
        </p:graphicFrame>
        <p:sp>
          <p:nvSpPr>
            <p:cNvPr id="603145" name="Rectangle 9"/>
            <p:cNvSpPr>
              <a:spLocks noChangeArrowheads="1"/>
            </p:cNvSpPr>
            <p:nvPr/>
          </p:nvSpPr>
          <p:spPr bwMode="auto">
            <a:xfrm>
              <a:off x="1509" y="64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/>
                <a:t>＊</a:t>
              </a:r>
            </a:p>
          </p:txBody>
        </p:sp>
      </p:grpSp>
      <p:graphicFrame>
        <p:nvGraphicFramePr>
          <p:cNvPr id="603149" name="Object 13"/>
          <p:cNvGraphicFramePr>
            <a:graphicFrameLocks noChangeAspect="1"/>
          </p:cNvGraphicFramePr>
          <p:nvPr/>
        </p:nvGraphicFramePr>
        <p:xfrm>
          <a:off x="6480175" y="1022350"/>
          <a:ext cx="2235200" cy="458788"/>
        </p:xfrm>
        <a:graphic>
          <a:graphicData uri="http://schemas.openxmlformats.org/presentationml/2006/ole">
            <p:oleObj spid="_x0000_s11268" name="方程式" r:id="rId7" imgW="9903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7978297" cy="439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Hit and Miss Transform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20" y="1071546"/>
            <a:ext cx="732239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Duality</a:t>
            </a:r>
            <a:endParaRPr lang="en-IN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268" y="1554016"/>
            <a:ext cx="7609756" cy="41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Duality Proof</a:t>
            </a:r>
            <a:endParaRPr lang="en-IN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086" y="1798343"/>
            <a:ext cx="7605062" cy="377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28662" y="2000240"/>
            <a:ext cx="199865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en-US" sz="20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8662" y="2000240"/>
            <a:ext cx="3571900" cy="928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71670" y="928670"/>
            <a:ext cx="1214446" cy="31432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71538" y="5000636"/>
            <a:ext cx="285752" cy="1071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071670" y="5000636"/>
            <a:ext cx="1071570" cy="10001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143372" y="5072074"/>
            <a:ext cx="1285884" cy="1143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393405" y="246458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357554" y="421481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6380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786182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557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22233" y="5535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14546" y="61436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L/2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214678" y="52863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L/2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4214810" y="642939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0694" y="62865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143636" y="100010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 smtClean="0"/>
              <a:t>Erosion</a:t>
            </a:r>
          </a:p>
          <a:p>
            <a:pPr marL="342900" indent="-342900">
              <a:buAutoNum type="alphaLcParenR"/>
            </a:pPr>
            <a:r>
              <a:rPr lang="en-IN" dirty="0" smtClean="0"/>
              <a:t>Dilation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IN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535450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Erosion Result</a:t>
            </a:r>
            <a:endParaRPr lang="en-IN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647950"/>
            <a:ext cx="3190892" cy="327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Boundary Extraction</a:t>
            </a:r>
          </a:p>
          <a:p>
            <a:r>
              <a:rPr lang="en-US" dirty="0" smtClean="0"/>
              <a:t>Region Filling</a:t>
            </a:r>
          </a:p>
          <a:p>
            <a:r>
              <a:rPr lang="en-US" dirty="0" smtClean="0"/>
              <a:t>Connected Components Extraction</a:t>
            </a:r>
          </a:p>
          <a:p>
            <a:r>
              <a:rPr lang="en-US" dirty="0" smtClean="0"/>
              <a:t>Convex Hull</a:t>
            </a:r>
          </a:p>
          <a:p>
            <a:r>
              <a:rPr lang="en-US" dirty="0" smtClean="0"/>
              <a:t>Thinning</a:t>
            </a:r>
          </a:p>
          <a:p>
            <a:r>
              <a:rPr lang="en-US" dirty="0" smtClean="0"/>
              <a:t>Pruning</a:t>
            </a:r>
          </a:p>
          <a:p>
            <a:r>
              <a:rPr lang="en-US" dirty="0" smtClean="0"/>
              <a:t>Skeleton</a:t>
            </a:r>
          </a:p>
          <a:p>
            <a:r>
              <a:rPr lang="en-US" dirty="0" smtClean="0"/>
              <a:t>Thickening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3" y="3717925"/>
            <a:ext cx="7745412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495675" y="1630363"/>
          <a:ext cx="2181225" cy="1971675"/>
        </p:xfrm>
        <a:graphic>
          <a:graphicData uri="http://schemas.openxmlformats.org/presentationml/2006/ole">
            <p:oleObj spid="_x0000_s1026" name="Image" r:id="rId4" imgW="2780952" imgH="2514286" progId="">
              <p:embed/>
            </p:oleObj>
          </a:graphicData>
        </a:graphic>
      </p:graphicFrame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1781175" y="3213100"/>
            <a:ext cx="157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Translation</a:t>
            </a: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4779963" y="3587750"/>
            <a:ext cx="145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Reflection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H="1">
            <a:off x="2952750" y="3087688"/>
            <a:ext cx="825500" cy="11239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>
            <a:off x="4646613" y="3432175"/>
            <a:ext cx="0" cy="884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42910" y="357166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Basic Concepts from set theory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1620838" y="500063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Boundary Extraction</a:t>
            </a:r>
            <a:endParaRPr lang="en-US" altLang="zh-TW" sz="2800" dirty="0"/>
          </a:p>
        </p:txBody>
      </p:sp>
      <p:pic>
        <p:nvPicPr>
          <p:cNvPr id="464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0" y="3503613"/>
            <a:ext cx="7383463" cy="249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490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010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>
                <a:ea typeface="PMingLiU" pitchFamily="18" charset="-120"/>
              </a:rPr>
              <a:t>The boundary of a set </a:t>
            </a:r>
            <a:r>
              <a:rPr lang="en-US" altLang="zh-TW" sz="2800" i="1">
                <a:ea typeface="PMingLiU" pitchFamily="18" charset="-120"/>
              </a:rPr>
              <a:t>A</a:t>
            </a:r>
            <a:r>
              <a:rPr lang="en-US" altLang="zh-TW" sz="2800">
                <a:ea typeface="PMingLiU" pitchFamily="18" charset="-120"/>
              </a:rPr>
              <a:t>,</a:t>
            </a:r>
          </a:p>
          <a:p>
            <a:endParaRPr lang="en-US" altLang="zh-TW" sz="280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800">
                <a:ea typeface="PMingLiU" pitchFamily="18" charset="-120"/>
              </a:rPr>
              <a:t>    where </a:t>
            </a:r>
            <a:r>
              <a:rPr lang="en-US" altLang="zh-TW" sz="2800" i="1">
                <a:ea typeface="PMingLiU" pitchFamily="18" charset="-120"/>
              </a:rPr>
              <a:t>B</a:t>
            </a:r>
            <a:r>
              <a:rPr lang="en-US" altLang="zh-TW" sz="2800">
                <a:ea typeface="PMingLiU" pitchFamily="18" charset="-120"/>
              </a:rPr>
              <a:t> is a suitable structuring element.</a:t>
            </a:r>
          </a:p>
        </p:txBody>
      </p:sp>
      <p:graphicFrame>
        <p:nvGraphicFramePr>
          <p:cNvPr id="464908" name="Object 12"/>
          <p:cNvGraphicFramePr>
            <a:graphicFrameLocks noChangeAspect="1"/>
          </p:cNvGraphicFramePr>
          <p:nvPr/>
        </p:nvGraphicFramePr>
        <p:xfrm>
          <a:off x="1701800" y="2257425"/>
          <a:ext cx="2635250" cy="458788"/>
        </p:xfrm>
        <a:graphic>
          <a:graphicData uri="http://schemas.openxmlformats.org/presentationml/2006/ole">
            <p:oleObj spid="_x0000_s12290" name="方程式" r:id="rId4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2220913"/>
            <a:ext cx="7875587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1620838" y="500063"/>
            <a:ext cx="5938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pitchFamily="34" charset="0"/>
              </a:rPr>
              <a:t>Boundary Extraction Example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1071538" y="500042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Region Filling</a:t>
            </a:r>
            <a:endParaRPr lang="en-US" altLang="zh-TW" sz="2800" dirty="0"/>
          </a:p>
        </p:txBody>
      </p:sp>
      <p:sp>
        <p:nvSpPr>
          <p:cNvPr id="607237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200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>
                <a:ea typeface="PMingLiU" pitchFamily="18" charset="-120"/>
              </a:rPr>
              <a:t>The following procedure can fill the region:</a:t>
            </a:r>
          </a:p>
          <a:p>
            <a:endParaRPr lang="en-US" altLang="zh-TW" sz="280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800">
                <a:ea typeface="PMingLiU" pitchFamily="18" charset="-120"/>
              </a:rPr>
              <a:t>    where </a:t>
            </a:r>
            <a:r>
              <a:rPr lang="en-US" altLang="zh-TW" sz="2800" i="1">
                <a:ea typeface="PMingLiU" pitchFamily="18" charset="-120"/>
              </a:rPr>
              <a:t>X</a:t>
            </a:r>
            <a:r>
              <a:rPr lang="en-US" altLang="zh-TW" sz="2800" baseline="-25000">
                <a:ea typeface="PMingLiU" pitchFamily="18" charset="-120"/>
              </a:rPr>
              <a:t>0</a:t>
            </a:r>
            <a:r>
              <a:rPr lang="en-US" altLang="zh-TW" sz="2800">
                <a:ea typeface="PMingLiU" pitchFamily="18" charset="-120"/>
              </a:rPr>
              <a:t> = </a:t>
            </a:r>
            <a:r>
              <a:rPr lang="en-US" altLang="zh-TW" sz="2800" i="1">
                <a:ea typeface="PMingLiU" pitchFamily="18" charset="-120"/>
              </a:rPr>
              <a:t>p</a:t>
            </a:r>
            <a:r>
              <a:rPr lang="en-US" altLang="zh-TW" sz="2800">
                <a:ea typeface="PMingLiU" pitchFamily="18" charset="-120"/>
              </a:rPr>
              <a:t>, and </a:t>
            </a:r>
            <a:r>
              <a:rPr lang="en-US" altLang="zh-TW" sz="2800" i="1">
                <a:ea typeface="PMingLiU" pitchFamily="18" charset="-120"/>
              </a:rPr>
              <a:t>B</a:t>
            </a:r>
            <a:r>
              <a:rPr lang="en-US" altLang="zh-TW" sz="2800">
                <a:ea typeface="PMingLiU" pitchFamily="18" charset="-120"/>
              </a:rPr>
              <a:t> is the symmetric structuring element shown in Fig. 9.15.</a:t>
            </a:r>
          </a:p>
          <a:p>
            <a:r>
              <a:rPr lang="en-US" altLang="zh-TW" sz="2800">
                <a:ea typeface="PMingLiU" pitchFamily="18" charset="-120"/>
              </a:rPr>
              <a:t>Note that</a:t>
            </a:r>
            <a:r>
              <a:rPr lang="en-US" altLang="zh-TW" sz="2800" i="1">
                <a:ea typeface="PMingLiU" pitchFamily="18" charset="-120"/>
              </a:rPr>
              <a:t> p</a:t>
            </a:r>
            <a:r>
              <a:rPr lang="en-US" altLang="zh-TW" sz="2800">
                <a:ea typeface="PMingLiU" pitchFamily="18" charset="-120"/>
              </a:rPr>
              <a:t> is the initial point we should assign.</a:t>
            </a:r>
          </a:p>
        </p:txBody>
      </p:sp>
      <p:graphicFrame>
        <p:nvGraphicFramePr>
          <p:cNvPr id="60723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8113" y="2139950"/>
          <a:ext cx="3070225" cy="550863"/>
        </p:xfrm>
        <a:graphic>
          <a:graphicData uri="http://schemas.openxmlformats.org/presentationml/2006/ole">
            <p:oleObj spid="_x0000_s13314" name="方程式" r:id="rId3" imgW="1346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1635125" y="514350"/>
            <a:ext cx="59955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400" dirty="0">
                <a:latin typeface="Verdana" pitchFamily="34" charset="0"/>
              </a:rPr>
              <a:t>Region Filling</a:t>
            </a:r>
            <a:endParaRPr lang="en-US" altLang="zh-TW" sz="2400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73100" y="1624013"/>
            <a:ext cx="6770688" cy="4941887"/>
            <a:chOff x="424" y="1023"/>
            <a:chExt cx="4265" cy="3113"/>
          </a:xfrm>
        </p:grpSpPr>
        <p:pic>
          <p:nvPicPr>
            <p:cNvPr id="46899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8" y="1023"/>
              <a:ext cx="3911" cy="3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8997" name="Line 5"/>
            <p:cNvSpPr>
              <a:spLocks noChangeShapeType="1"/>
            </p:cNvSpPr>
            <p:nvPr/>
          </p:nvSpPr>
          <p:spPr bwMode="auto">
            <a:xfrm flipV="1">
              <a:off x="2304" y="2285"/>
              <a:ext cx="444" cy="1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8998" name="Text Box 6"/>
            <p:cNvSpPr txBox="1">
              <a:spLocks noChangeArrowheads="1"/>
            </p:cNvSpPr>
            <p:nvPr/>
          </p:nvSpPr>
          <p:spPr bwMode="auto">
            <a:xfrm>
              <a:off x="1954" y="2355"/>
              <a:ext cx="5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i="1">
                  <a:solidFill>
                    <a:srgbClr val="FF0000"/>
                  </a:solidFill>
                </a:rPr>
                <a:t>X</a:t>
              </a:r>
              <a:r>
                <a:rPr lang="en-US" altLang="zh-TW" baseline="-25000">
                  <a:solidFill>
                    <a:srgbClr val="FF0000"/>
                  </a:solidFill>
                </a:rPr>
                <a:t>0</a:t>
              </a:r>
              <a:r>
                <a:rPr lang="en-US" altLang="zh-TW" i="1">
                  <a:solidFill>
                    <a:srgbClr val="FF0000"/>
                  </a:solidFill>
                </a:rPr>
                <a:t>=p</a:t>
              </a:r>
            </a:p>
          </p:txBody>
        </p:sp>
        <p:graphicFrame>
          <p:nvGraphicFramePr>
            <p:cNvPr id="468999" name="Object 7"/>
            <p:cNvGraphicFramePr>
              <a:graphicFrameLocks noChangeAspect="1"/>
            </p:cNvGraphicFramePr>
            <p:nvPr/>
          </p:nvGraphicFramePr>
          <p:xfrm>
            <a:off x="424" y="3340"/>
            <a:ext cx="1934" cy="347"/>
          </p:xfrm>
          <a:graphic>
            <a:graphicData uri="http://schemas.openxmlformats.org/presentationml/2006/ole">
              <p:oleObj spid="_x0000_s14338" name="方程式" r:id="rId4" imgW="1346040" imgH="241200" progId="Equation.3">
                <p:embed/>
              </p:oleObj>
            </a:graphicData>
          </a:graphic>
        </p:graphicFrame>
        <p:sp>
          <p:nvSpPr>
            <p:cNvPr id="469002" name="Line 10"/>
            <p:cNvSpPr>
              <a:spLocks noChangeShapeType="1"/>
            </p:cNvSpPr>
            <p:nvPr/>
          </p:nvSpPr>
          <p:spPr bwMode="auto">
            <a:xfrm flipV="1">
              <a:off x="2285" y="1086"/>
              <a:ext cx="293" cy="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9003" name="Line 11"/>
            <p:cNvSpPr>
              <a:spLocks noChangeShapeType="1"/>
            </p:cNvSpPr>
            <p:nvPr/>
          </p:nvSpPr>
          <p:spPr bwMode="auto">
            <a:xfrm flipV="1">
              <a:off x="2304" y="1350"/>
              <a:ext cx="349" cy="8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9004" name="Text Box 12"/>
            <p:cNvSpPr txBox="1">
              <a:spLocks noChangeArrowheads="1"/>
            </p:cNvSpPr>
            <p:nvPr/>
          </p:nvSpPr>
          <p:spPr bwMode="auto">
            <a:xfrm>
              <a:off x="2095" y="1042"/>
              <a:ext cx="21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469005" name="Text Box 13"/>
            <p:cNvSpPr txBox="1">
              <a:spLocks noChangeArrowheads="1"/>
            </p:cNvSpPr>
            <p:nvPr/>
          </p:nvSpPr>
          <p:spPr bwMode="auto">
            <a:xfrm>
              <a:off x="2113" y="1306"/>
              <a:ext cx="21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469006" name="Line 14"/>
            <p:cNvSpPr>
              <a:spLocks noChangeShapeType="1"/>
            </p:cNvSpPr>
            <p:nvPr/>
          </p:nvSpPr>
          <p:spPr bwMode="auto">
            <a:xfrm>
              <a:off x="4325" y="4136"/>
              <a:ext cx="3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022475"/>
            <a:ext cx="785495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1000100" y="500042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Region Filling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038" y="2014538"/>
            <a:ext cx="6746875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1214414" y="500042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Extraction of Connected Components</a:t>
            </a:r>
            <a:endParaRPr lang="en-US" altLang="zh-TW" sz="2800" dirty="0"/>
          </a:p>
        </p:txBody>
      </p:sp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3203575" y="1570038"/>
          <a:ext cx="2954338" cy="522287"/>
        </p:xfrm>
        <a:graphic>
          <a:graphicData uri="http://schemas.openxmlformats.org/presentationml/2006/ole">
            <p:oleObj spid="_x0000_s15362" name="方程式" r:id="rId4" imgW="1295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441450"/>
            <a:ext cx="70358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1142976" y="428604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Extraction of Connected Components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70961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hull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0104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2866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1736725"/>
            <a:ext cx="836136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1022350" y="3562350"/>
          <a:ext cx="7400925" cy="2819400"/>
        </p:xfrm>
        <a:graphic>
          <a:graphicData uri="http://schemas.openxmlformats.org/presentationml/2006/ole">
            <p:oleObj spid="_x0000_s2050" name="Image" r:id="rId4" imgW="9866667" imgH="3758730" progId="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500042"/>
            <a:ext cx="7467600" cy="1143000"/>
          </a:xfrm>
        </p:spPr>
        <p:txBody>
          <a:bodyPr/>
          <a:lstStyle/>
          <a:p>
            <a:r>
              <a:rPr lang="en-IN" dirty="0" smtClean="0"/>
              <a:t>Logic operations involving Binary Images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400175"/>
            <a:ext cx="68008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1636713" y="514350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Thinning</a:t>
            </a:r>
          </a:p>
        </p:txBody>
      </p:sp>
      <p:sp>
        <p:nvSpPr>
          <p:cNvPr id="481286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661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ea typeface="PMingLiU" pitchFamily="18" charset="-120"/>
              </a:rPr>
              <a:t>The thinning of a set </a:t>
            </a:r>
            <a:r>
              <a:rPr lang="en-US" altLang="zh-TW" sz="2400" i="1" dirty="0">
                <a:ea typeface="PMingLiU" pitchFamily="18" charset="-120"/>
              </a:rPr>
              <a:t>A</a:t>
            </a:r>
            <a:r>
              <a:rPr lang="en-US" altLang="zh-TW" sz="2400" dirty="0">
                <a:ea typeface="PMingLiU" pitchFamily="18" charset="-120"/>
              </a:rPr>
              <a:t> by a structuring element </a:t>
            </a:r>
            <a:r>
              <a:rPr lang="en-US" altLang="zh-TW" sz="2400" i="1" dirty="0">
                <a:ea typeface="PMingLiU" pitchFamily="18" charset="-120"/>
              </a:rPr>
              <a:t>B</a:t>
            </a:r>
            <a:r>
              <a:rPr lang="en-US" altLang="zh-TW" sz="2400" dirty="0">
                <a:ea typeface="PMingLiU" pitchFamily="18" charset="-120"/>
              </a:rPr>
              <a:t> can be defined in terms of the hit-or-miss transform:</a:t>
            </a:r>
          </a:p>
          <a:p>
            <a:endParaRPr lang="en-US" altLang="zh-TW" sz="2400" dirty="0">
              <a:ea typeface="PMingLiU" pitchFamily="18" charset="-120"/>
            </a:endParaRPr>
          </a:p>
          <a:p>
            <a:endParaRPr lang="en-US" altLang="zh-TW" sz="2400" dirty="0">
              <a:ea typeface="PMingLiU" pitchFamily="18" charset="-120"/>
            </a:endParaRPr>
          </a:p>
          <a:p>
            <a:endParaRPr lang="en-US" altLang="zh-TW" sz="2400" dirty="0">
              <a:ea typeface="PMingLiU" pitchFamily="18" charset="-120"/>
            </a:endParaRPr>
          </a:p>
          <a:p>
            <a:r>
              <a:rPr lang="en-US" altLang="zh-TW" sz="2400" dirty="0">
                <a:ea typeface="PMingLiU" pitchFamily="18" charset="-120"/>
              </a:rPr>
              <a:t>A more useful expression for thinning A symmetrically is based on a sequence of structuring elements:</a:t>
            </a:r>
          </a:p>
        </p:txBody>
      </p:sp>
      <p:graphicFrame>
        <p:nvGraphicFramePr>
          <p:cNvPr id="48128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43088" y="2398713"/>
          <a:ext cx="3168650" cy="1096962"/>
        </p:xfrm>
        <a:graphic>
          <a:graphicData uri="http://schemas.openxmlformats.org/presentationml/2006/ole">
            <p:oleObj spid="_x0000_s16386" name="方程式" r:id="rId3" imgW="1320480" imgH="457200" progId="Equation.3">
              <p:embed/>
            </p:oleObj>
          </a:graphicData>
        </a:graphic>
      </p:graphicFrame>
      <p:graphicFrame>
        <p:nvGraphicFramePr>
          <p:cNvPr id="481293" name="Object 13"/>
          <p:cNvGraphicFramePr>
            <a:graphicFrameLocks noChangeAspect="1"/>
          </p:cNvGraphicFramePr>
          <p:nvPr/>
        </p:nvGraphicFramePr>
        <p:xfrm>
          <a:off x="1665288" y="4627563"/>
          <a:ext cx="3302000" cy="522287"/>
        </p:xfrm>
        <a:graphic>
          <a:graphicData uri="http://schemas.openxmlformats.org/presentationml/2006/ole">
            <p:oleObj spid="_x0000_s16387" name="方程式" r:id="rId4" imgW="1447560" imgH="228600" progId="Equation.3">
              <p:embed/>
            </p:oleObj>
          </a:graphicData>
        </a:graphic>
      </p:graphicFrame>
      <p:graphicFrame>
        <p:nvGraphicFramePr>
          <p:cNvPr id="481294" name="Object 14"/>
          <p:cNvGraphicFramePr>
            <a:graphicFrameLocks noChangeAspect="1"/>
          </p:cNvGraphicFramePr>
          <p:nvPr/>
        </p:nvGraphicFramePr>
        <p:xfrm>
          <a:off x="1679575" y="5248275"/>
          <a:ext cx="5416550" cy="522288"/>
        </p:xfrm>
        <a:graphic>
          <a:graphicData uri="http://schemas.openxmlformats.org/presentationml/2006/ole">
            <p:oleObj spid="_x0000_s16388" name="方程式" r:id="rId5" imgW="2374560" imgH="228600" progId="Equation.3">
              <p:embed/>
            </p:oleObj>
          </a:graphicData>
        </a:graphic>
      </p:graphicFrame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4000496" y="2428868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/>
              <a:t>＊</a:t>
            </a:r>
          </a:p>
        </p:txBody>
      </p:sp>
      <p:sp>
        <p:nvSpPr>
          <p:cNvPr id="481296" name="Text Box 16"/>
          <p:cNvSpPr txBox="1">
            <a:spLocks noChangeArrowheads="1"/>
          </p:cNvSpPr>
          <p:nvPr/>
        </p:nvSpPr>
        <p:spPr bwMode="auto">
          <a:xfrm>
            <a:off x="4143372" y="3000372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/>
              <a:t>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6088" y="1362075"/>
            <a:ext cx="57753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1636713" y="514350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Thinning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1676400"/>
            <a:ext cx="7086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1636713" y="514350"/>
            <a:ext cx="6954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Some Basic Morphological Algorithms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Skeletons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155" y="1000108"/>
            <a:ext cx="730581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010" y="1216396"/>
            <a:ext cx="6826575" cy="44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1666875" y="379413"/>
            <a:ext cx="71049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Summary of Morphological Operations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and Their Properties</a:t>
            </a:r>
            <a:endParaRPr lang="en-US" altLang="zh-TW" sz="2800" dirty="0"/>
          </a:p>
        </p:txBody>
      </p:sp>
      <p:pic>
        <p:nvPicPr>
          <p:cNvPr id="4915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513" y="1308100"/>
            <a:ext cx="7419975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125" y="1689100"/>
            <a:ext cx="74390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1682750" y="439738"/>
            <a:ext cx="71049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Summary of Morphological Operations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and Their Properties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6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1690688"/>
            <a:ext cx="833120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682750" y="439738"/>
            <a:ext cx="71049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Summary of Morphological Operations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and Their Properties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1682750" y="439738"/>
            <a:ext cx="71049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Summary of Morphological Operations</a:t>
            </a:r>
          </a:p>
          <a:p>
            <a:pPr algn="ctr"/>
            <a:r>
              <a:rPr lang="en-US" altLang="zh-TW" sz="2800" dirty="0">
                <a:latin typeface="Verdana" pitchFamily="34" charset="0"/>
              </a:rPr>
              <a:t>and Their Properties</a:t>
            </a:r>
            <a:endParaRPr lang="en-US" altLang="zh-TW" sz="2800" dirty="0"/>
          </a:p>
        </p:txBody>
      </p:sp>
      <p:graphicFrame>
        <p:nvGraphicFramePr>
          <p:cNvPr id="497670" name="Object 6"/>
          <p:cNvGraphicFramePr>
            <a:graphicFrameLocks noChangeAspect="1"/>
          </p:cNvGraphicFramePr>
          <p:nvPr/>
        </p:nvGraphicFramePr>
        <p:xfrm>
          <a:off x="1714500" y="1655763"/>
          <a:ext cx="6313488" cy="5006975"/>
        </p:xfrm>
        <a:graphic>
          <a:graphicData uri="http://schemas.openxmlformats.org/presentationml/2006/ole">
            <p:oleObj spid="_x0000_s17410" name="Image" r:id="rId3" imgW="8469841" imgH="67174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71638" y="1638300"/>
            <a:ext cx="6294437" cy="4919663"/>
            <a:chOff x="1053" y="1032"/>
            <a:chExt cx="3965" cy="3099"/>
          </a:xfrm>
        </p:grpSpPr>
        <p:graphicFrame>
          <p:nvGraphicFramePr>
            <p:cNvPr id="444420" name="Object 4"/>
            <p:cNvGraphicFramePr>
              <a:graphicFrameLocks noChangeAspect="1"/>
            </p:cNvGraphicFramePr>
            <p:nvPr/>
          </p:nvGraphicFramePr>
          <p:xfrm>
            <a:off x="1053" y="1101"/>
            <a:ext cx="3965" cy="3030"/>
          </p:xfrm>
          <a:graphic>
            <a:graphicData uri="http://schemas.openxmlformats.org/presentationml/2006/ole">
              <p:oleObj spid="_x0000_s3074" name="Image" r:id="rId3" imgW="7479365" imgH="5714286" progId="">
                <p:embed/>
              </p:oleObj>
            </a:graphicData>
          </a:graphic>
        </p:graphicFrame>
        <p:sp>
          <p:nvSpPr>
            <p:cNvPr id="444422" name="Text Box 6"/>
            <p:cNvSpPr txBox="1">
              <a:spLocks noChangeArrowheads="1"/>
            </p:cNvSpPr>
            <p:nvPr/>
          </p:nvSpPr>
          <p:spPr bwMode="auto">
            <a:xfrm>
              <a:off x="1463" y="103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444423" name="Text Box 7"/>
            <p:cNvSpPr txBox="1">
              <a:spLocks noChangeArrowheads="1"/>
            </p:cNvSpPr>
            <p:nvPr/>
          </p:nvSpPr>
          <p:spPr bwMode="auto">
            <a:xfrm>
              <a:off x="2652" y="103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</p:grpSp>
      <p:sp>
        <p:nvSpPr>
          <p:cNvPr id="7" name="Title 4"/>
          <p:cNvSpPr txBox="1">
            <a:spLocks/>
          </p:cNvSpPr>
          <p:nvPr/>
        </p:nvSpPr>
        <p:spPr>
          <a:xfrm>
            <a:off x="642910" y="571480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Logic operations involving Binary Images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1943100" y="500063"/>
            <a:ext cx="6173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latin typeface="Verdana" pitchFamily="34" charset="0"/>
              </a:rPr>
              <a:t>Extensions to Gray-Scale Images</a:t>
            </a:r>
            <a:endParaRPr lang="en-US" altLang="zh-TW" sz="2800" dirty="0"/>
          </a:p>
        </p:txBody>
      </p:sp>
      <p:pic>
        <p:nvPicPr>
          <p:cNvPr id="4997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1401763"/>
            <a:ext cx="7038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0" y="1719263"/>
            <a:ext cx="7123113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1943100" y="500063"/>
            <a:ext cx="5284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pitchFamily="34" charset="0"/>
              </a:rPr>
              <a:t>Extensions to Gray-Scale Images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1943100" y="500063"/>
            <a:ext cx="5284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pitchFamily="34" charset="0"/>
              </a:rPr>
              <a:t>Extensions to Gray-Scale Images</a:t>
            </a:r>
            <a:endParaRPr lang="en-US" altLang="zh-TW"/>
          </a:p>
        </p:txBody>
      </p:sp>
      <p:pic>
        <p:nvPicPr>
          <p:cNvPr id="5120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8325" y="3944938"/>
            <a:ext cx="5083175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1204913"/>
            <a:ext cx="50895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Text Box 2"/>
          <p:cNvSpPr txBox="1">
            <a:spLocks noChangeArrowheads="1"/>
          </p:cNvSpPr>
          <p:nvPr/>
        </p:nvSpPr>
        <p:spPr bwMode="auto">
          <a:xfrm>
            <a:off x="1285852" y="571480"/>
            <a:ext cx="67151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>
                <a:latin typeface="Verdana" pitchFamily="34" charset="0"/>
              </a:rPr>
              <a:t>Dilation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200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zh-TW" sz="2400" dirty="0">
                <a:ea typeface="PMingLiU" pitchFamily="18" charset="-120"/>
              </a:rPr>
              <a:t>With </a:t>
            </a:r>
            <a:r>
              <a:rPr lang="en-US" altLang="zh-TW" sz="2400" i="1" dirty="0">
                <a:ea typeface="PMingLiU" pitchFamily="18" charset="-120"/>
              </a:rPr>
              <a:t>A</a:t>
            </a:r>
            <a:r>
              <a:rPr lang="en-US" altLang="zh-TW" sz="2400" dirty="0">
                <a:ea typeface="PMingLiU" pitchFamily="18" charset="-120"/>
              </a:rPr>
              <a:t> and </a:t>
            </a:r>
            <a:r>
              <a:rPr lang="en-US" altLang="zh-TW" sz="2400" i="1" dirty="0">
                <a:ea typeface="PMingLiU" pitchFamily="18" charset="-120"/>
              </a:rPr>
              <a:t>B</a:t>
            </a:r>
            <a:r>
              <a:rPr lang="en-US" altLang="zh-TW" sz="2400" dirty="0">
                <a:ea typeface="PMingLiU" pitchFamily="18" charset="-120"/>
              </a:rPr>
              <a:t> as sets in </a:t>
            </a:r>
            <a:r>
              <a:rPr lang="en-US" altLang="zh-TW" sz="2400" i="1" dirty="0">
                <a:ea typeface="PMingLiU" pitchFamily="18" charset="-120"/>
              </a:rPr>
              <a:t>Z</a:t>
            </a:r>
            <a:r>
              <a:rPr lang="en-US" altLang="zh-TW" sz="2400" baseline="30000" dirty="0">
                <a:ea typeface="PMingLiU" pitchFamily="18" charset="-120"/>
              </a:rPr>
              <a:t>2</a:t>
            </a:r>
            <a:r>
              <a:rPr lang="en-US" altLang="zh-TW" sz="2400" dirty="0">
                <a:ea typeface="PMingLiU" pitchFamily="18" charset="-120"/>
              </a:rPr>
              <a:t>, the dilation of </a:t>
            </a:r>
            <a:r>
              <a:rPr lang="en-US" altLang="zh-TW" sz="2400" i="1" dirty="0">
                <a:ea typeface="PMingLiU" pitchFamily="18" charset="-120"/>
              </a:rPr>
              <a:t>A</a:t>
            </a:r>
            <a:r>
              <a:rPr lang="en-US" altLang="zh-TW" sz="2400" dirty="0">
                <a:ea typeface="PMingLiU" pitchFamily="18" charset="-120"/>
              </a:rPr>
              <a:t> by </a:t>
            </a:r>
            <a:r>
              <a:rPr lang="en-US" altLang="zh-TW" sz="2400" i="1" dirty="0">
                <a:ea typeface="PMingLiU" pitchFamily="18" charset="-120"/>
              </a:rPr>
              <a:t>B</a:t>
            </a:r>
            <a:r>
              <a:rPr lang="en-US" altLang="zh-TW" sz="2400" dirty="0">
                <a:ea typeface="PMingLiU" pitchFamily="18" charset="-120"/>
              </a:rPr>
              <a:t> is defined as</a:t>
            </a:r>
          </a:p>
          <a:p>
            <a:endParaRPr lang="en-US" altLang="zh-TW" sz="2400" dirty="0">
              <a:ea typeface="PMingLiU" pitchFamily="18" charset="-120"/>
            </a:endParaRPr>
          </a:p>
          <a:p>
            <a:endParaRPr lang="en-US" altLang="zh-TW" sz="800" dirty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400" dirty="0">
                <a:ea typeface="PMingLiU" pitchFamily="18" charset="-120"/>
              </a:rPr>
              <a:t>    where        : the reflection of </a:t>
            </a:r>
            <a:r>
              <a:rPr lang="en-US" altLang="zh-TW" sz="2400" i="1" dirty="0">
                <a:ea typeface="PMingLiU" pitchFamily="18" charset="-120"/>
              </a:rPr>
              <a:t>B </a:t>
            </a:r>
            <a:r>
              <a:rPr lang="en-US" altLang="zh-TW" sz="2400" dirty="0">
                <a:ea typeface="PMingLiU" pitchFamily="18" charset="-120"/>
              </a:rPr>
              <a:t>about its origin and shifting this reflection by</a:t>
            </a:r>
            <a:r>
              <a:rPr lang="en-US" altLang="zh-TW" sz="2400" i="1" dirty="0">
                <a:ea typeface="PMingLiU" pitchFamily="18" charset="-120"/>
              </a:rPr>
              <a:t> z</a:t>
            </a:r>
          </a:p>
          <a:p>
            <a:r>
              <a:rPr lang="en-US" altLang="zh-TW" sz="2400" dirty="0">
                <a:ea typeface="PMingLiU" pitchFamily="18" charset="-120"/>
              </a:rPr>
              <a:t>The dilation of </a:t>
            </a:r>
            <a:r>
              <a:rPr lang="en-US" altLang="zh-TW" sz="2400" i="1" dirty="0">
                <a:ea typeface="PMingLiU" pitchFamily="18" charset="-120"/>
              </a:rPr>
              <a:t>A</a:t>
            </a:r>
            <a:r>
              <a:rPr lang="en-US" altLang="zh-TW" sz="2400" dirty="0">
                <a:ea typeface="PMingLiU" pitchFamily="18" charset="-120"/>
              </a:rPr>
              <a:t> by </a:t>
            </a:r>
            <a:r>
              <a:rPr lang="en-US" altLang="zh-TW" sz="2400" i="1" dirty="0">
                <a:ea typeface="PMingLiU" pitchFamily="18" charset="-120"/>
              </a:rPr>
              <a:t>B</a:t>
            </a:r>
            <a:r>
              <a:rPr lang="en-US" altLang="zh-TW" sz="2400" dirty="0">
                <a:ea typeface="PMingLiU" pitchFamily="18" charset="-120"/>
              </a:rPr>
              <a:t> is the set of all displacements, </a:t>
            </a:r>
            <a:r>
              <a:rPr lang="en-US" altLang="zh-TW" sz="2400" i="1" dirty="0">
                <a:ea typeface="PMingLiU" pitchFamily="18" charset="-120"/>
              </a:rPr>
              <a:t>z</a:t>
            </a:r>
            <a:r>
              <a:rPr lang="en-US" altLang="zh-TW" sz="2400" dirty="0">
                <a:ea typeface="PMingLiU" pitchFamily="18" charset="-120"/>
              </a:rPr>
              <a:t>, such that     and </a:t>
            </a:r>
            <a:r>
              <a:rPr lang="en-US" altLang="zh-TW" sz="2400" i="1" dirty="0">
                <a:ea typeface="PMingLiU" pitchFamily="18" charset="-120"/>
              </a:rPr>
              <a:t>A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overlap by at least one element</a:t>
            </a:r>
            <a:r>
              <a:rPr lang="en-US" altLang="zh-TW" sz="2400" dirty="0">
                <a:ea typeface="PMingLiU" pitchFamily="18" charset="-120"/>
              </a:rPr>
              <a:t>. Thus,</a:t>
            </a:r>
          </a:p>
          <a:p>
            <a:endParaRPr lang="en-US" altLang="zh-TW" sz="2400" dirty="0">
              <a:ea typeface="PMingLiU" pitchFamily="18" charset="-120"/>
            </a:endParaRPr>
          </a:p>
          <a:p>
            <a:endParaRPr lang="en-US" altLang="zh-TW" sz="2400" dirty="0">
              <a:ea typeface="PMingLiU" pitchFamily="18" charset="-120"/>
            </a:endParaRPr>
          </a:p>
          <a:p>
            <a:r>
              <a:rPr lang="en-US" altLang="zh-TW" sz="2400" dirty="0">
                <a:ea typeface="PMingLiU" pitchFamily="18" charset="-120"/>
              </a:rPr>
              <a:t>Set B is referred to as the </a:t>
            </a: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structuring element</a:t>
            </a:r>
            <a:r>
              <a:rPr lang="en-US" altLang="zh-TW" sz="2400" dirty="0">
                <a:ea typeface="PMingLiU" pitchFamily="18" charset="-120"/>
              </a:rPr>
              <a:t> in dilation.</a:t>
            </a:r>
          </a:p>
        </p:txBody>
      </p:sp>
      <p:graphicFrame>
        <p:nvGraphicFramePr>
          <p:cNvPr id="44647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77975" y="4376738"/>
          <a:ext cx="3786188" cy="538162"/>
        </p:xfrm>
        <a:graphic>
          <a:graphicData uri="http://schemas.openxmlformats.org/presentationml/2006/ole">
            <p:oleObj spid="_x0000_s4098" name="方程式" r:id="rId3" imgW="1701720" imgH="241200" progId="Equation.3">
              <p:embed/>
            </p:oleObj>
          </a:graphicData>
        </a:graphic>
      </p:graphicFrame>
      <p:graphicFrame>
        <p:nvGraphicFramePr>
          <p:cNvPr id="446476" name="Object 12"/>
          <p:cNvGraphicFramePr>
            <a:graphicFrameLocks noChangeAspect="1"/>
          </p:cNvGraphicFramePr>
          <p:nvPr/>
        </p:nvGraphicFramePr>
        <p:xfrm>
          <a:off x="1574800" y="2052638"/>
          <a:ext cx="3619500" cy="555625"/>
        </p:xfrm>
        <a:graphic>
          <a:graphicData uri="http://schemas.openxmlformats.org/presentationml/2006/ole">
            <p:oleObj spid="_x0000_s4099" name="方程式" r:id="rId4" imgW="1574640" imgH="241200" progId="Equation.3">
              <p:embed/>
            </p:oleObj>
          </a:graphicData>
        </a:graphic>
      </p:graphicFrame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1857356" y="3000372"/>
          <a:ext cx="255587" cy="341312"/>
        </p:xfrm>
        <a:graphic>
          <a:graphicData uri="http://schemas.openxmlformats.org/presentationml/2006/ole">
            <p:oleObj spid="_x0000_s4100" name="方程式" r:id="rId5" imgW="152280" imgH="203040" progId="Equation.3">
              <p:embed/>
            </p:oleObj>
          </a:graphicData>
        </a:graphic>
      </p:graphicFrame>
      <p:graphicFrame>
        <p:nvGraphicFramePr>
          <p:cNvPr id="446478" name="Object 14"/>
          <p:cNvGraphicFramePr>
            <a:graphicFrameLocks noChangeAspect="1"/>
          </p:cNvGraphicFramePr>
          <p:nvPr/>
        </p:nvGraphicFramePr>
        <p:xfrm>
          <a:off x="1428728" y="4071942"/>
          <a:ext cx="255587" cy="341312"/>
        </p:xfrm>
        <a:graphic>
          <a:graphicData uri="http://schemas.openxmlformats.org/presentationml/2006/ole">
            <p:oleObj spid="_x0000_s4101" name="方程式" r:id="rId6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2951163" y="500063"/>
            <a:ext cx="1951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 smtClean="0">
                <a:latin typeface="Verdana" pitchFamily="34" charset="0"/>
              </a:rPr>
              <a:t>Dilation</a:t>
            </a:r>
            <a:endParaRPr lang="en-US" altLang="zh-TW" sz="3600" dirty="0"/>
          </a:p>
        </p:txBody>
      </p:sp>
      <p:pic>
        <p:nvPicPr>
          <p:cNvPr id="5939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825" y="1331913"/>
            <a:ext cx="6748463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768475"/>
            <a:ext cx="8247062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2571736" y="285728"/>
            <a:ext cx="36615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endParaRPr lang="en-US" altLang="zh-TW" sz="3200" dirty="0">
              <a:latin typeface="Verdana" pitchFamily="34" charset="0"/>
            </a:endParaRPr>
          </a:p>
          <a:p>
            <a:pPr algn="ctr"/>
            <a:r>
              <a:rPr lang="en-US" altLang="zh-TW" sz="3200" dirty="0">
                <a:latin typeface="Verdana" pitchFamily="34" charset="0"/>
              </a:rPr>
              <a:t>Dilation Example</a:t>
            </a:r>
            <a:endParaRPr lang="en-US" altLang="zh-TW" sz="3200" dirty="0"/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430588" y="6210300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Structuring element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2951163" y="500063"/>
            <a:ext cx="2084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TW" sz="4000" dirty="0" smtClean="0">
                <a:latin typeface="Verdana" pitchFamily="34" charset="0"/>
              </a:rPr>
              <a:t>Erosion</a:t>
            </a:r>
            <a:endParaRPr lang="en-US" altLang="zh-TW" sz="4000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200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>
                <a:ea typeface="PMingLiU" pitchFamily="18" charset="-120"/>
              </a:rPr>
              <a:t>For sets </a:t>
            </a:r>
            <a:r>
              <a:rPr lang="en-US" altLang="zh-TW" sz="2400" i="1">
                <a:ea typeface="PMingLiU" pitchFamily="18" charset="-120"/>
              </a:rPr>
              <a:t>A</a:t>
            </a:r>
            <a:r>
              <a:rPr lang="en-US" altLang="zh-TW" sz="2400">
                <a:ea typeface="PMingLiU" pitchFamily="18" charset="-120"/>
              </a:rPr>
              <a:t> and </a:t>
            </a:r>
            <a:r>
              <a:rPr lang="en-US" altLang="zh-TW" sz="2400" i="1">
                <a:ea typeface="PMingLiU" pitchFamily="18" charset="-120"/>
              </a:rPr>
              <a:t>B</a:t>
            </a:r>
            <a:r>
              <a:rPr lang="en-US" altLang="zh-TW" sz="2400">
                <a:ea typeface="PMingLiU" pitchFamily="18" charset="-120"/>
              </a:rPr>
              <a:t> in </a:t>
            </a:r>
            <a:r>
              <a:rPr lang="en-US" altLang="zh-TW" sz="2400" i="1">
                <a:ea typeface="PMingLiU" pitchFamily="18" charset="-120"/>
              </a:rPr>
              <a:t>Z</a:t>
            </a:r>
            <a:r>
              <a:rPr lang="en-US" altLang="zh-TW" sz="2400" baseline="30000">
                <a:ea typeface="PMingLiU" pitchFamily="18" charset="-120"/>
              </a:rPr>
              <a:t>2</a:t>
            </a:r>
            <a:r>
              <a:rPr lang="en-US" altLang="zh-TW" sz="2400">
                <a:ea typeface="PMingLiU" pitchFamily="18" charset="-120"/>
              </a:rPr>
              <a:t>, the erosion of </a:t>
            </a:r>
            <a:r>
              <a:rPr lang="en-US" altLang="zh-TW" sz="2400" i="1">
                <a:ea typeface="PMingLiU" pitchFamily="18" charset="-120"/>
              </a:rPr>
              <a:t>A</a:t>
            </a:r>
            <a:r>
              <a:rPr lang="en-US" altLang="zh-TW" sz="2400">
                <a:ea typeface="PMingLiU" pitchFamily="18" charset="-120"/>
              </a:rPr>
              <a:t> by </a:t>
            </a:r>
            <a:r>
              <a:rPr lang="en-US" altLang="zh-TW" sz="2400" i="1">
                <a:ea typeface="PMingLiU" pitchFamily="18" charset="-120"/>
              </a:rPr>
              <a:t>B</a:t>
            </a:r>
            <a:r>
              <a:rPr lang="en-US" altLang="zh-TW" sz="2400">
                <a:ea typeface="PMingLiU" pitchFamily="18" charset="-120"/>
              </a:rPr>
              <a:t> is defined as</a:t>
            </a:r>
          </a:p>
          <a:p>
            <a:endParaRPr lang="en-US" altLang="zh-TW" sz="2400">
              <a:ea typeface="PMingLiU" pitchFamily="18" charset="-120"/>
            </a:endParaRPr>
          </a:p>
          <a:p>
            <a:endParaRPr lang="en-US" altLang="zh-TW" sz="80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400">
                <a:ea typeface="PMingLiU" pitchFamily="18" charset="-120"/>
              </a:rPr>
              <a:t>    where        : the reflection of </a:t>
            </a:r>
            <a:r>
              <a:rPr lang="en-US" altLang="zh-TW" sz="2400" i="1">
                <a:ea typeface="PMingLiU" pitchFamily="18" charset="-120"/>
              </a:rPr>
              <a:t>B </a:t>
            </a:r>
            <a:r>
              <a:rPr lang="en-US" altLang="zh-TW" sz="2400">
                <a:ea typeface="PMingLiU" pitchFamily="18" charset="-120"/>
              </a:rPr>
              <a:t>about its origin and shifting this reflection by</a:t>
            </a:r>
            <a:r>
              <a:rPr lang="en-US" altLang="zh-TW" sz="2400" i="1">
                <a:ea typeface="PMingLiU" pitchFamily="18" charset="-120"/>
              </a:rPr>
              <a:t> z</a:t>
            </a:r>
          </a:p>
          <a:p>
            <a:r>
              <a:rPr lang="en-US" altLang="zh-TW" sz="2400">
                <a:ea typeface="PMingLiU" pitchFamily="18" charset="-120"/>
              </a:rPr>
              <a:t>The erosion of </a:t>
            </a:r>
            <a:r>
              <a:rPr lang="en-US" altLang="zh-TW" sz="2400" i="1">
                <a:ea typeface="PMingLiU" pitchFamily="18" charset="-120"/>
              </a:rPr>
              <a:t>A</a:t>
            </a:r>
            <a:r>
              <a:rPr lang="en-US" altLang="zh-TW" sz="2400">
                <a:ea typeface="PMingLiU" pitchFamily="18" charset="-120"/>
              </a:rPr>
              <a:t> by </a:t>
            </a:r>
            <a:r>
              <a:rPr lang="en-US" altLang="zh-TW" sz="2400" i="1">
                <a:ea typeface="PMingLiU" pitchFamily="18" charset="-120"/>
              </a:rPr>
              <a:t>B</a:t>
            </a:r>
            <a:r>
              <a:rPr lang="en-US" altLang="zh-TW" sz="2400">
                <a:ea typeface="PMingLiU" pitchFamily="18" charset="-120"/>
              </a:rPr>
              <a:t> is the set of all points </a:t>
            </a:r>
            <a:r>
              <a:rPr lang="en-US" altLang="zh-TW" sz="2400" i="1">
                <a:ea typeface="PMingLiU" pitchFamily="18" charset="-120"/>
              </a:rPr>
              <a:t>z</a:t>
            </a:r>
            <a:r>
              <a:rPr lang="en-US" altLang="zh-TW" sz="2400">
                <a:ea typeface="PMingLiU" pitchFamily="18" charset="-120"/>
              </a:rPr>
              <a:t>, such that </a:t>
            </a:r>
            <a:r>
              <a:rPr lang="en-US" altLang="zh-TW" sz="2400" i="1">
                <a:ea typeface="PMingLiU" pitchFamily="18" charset="-120"/>
              </a:rPr>
              <a:t>B</a:t>
            </a:r>
            <a:r>
              <a:rPr lang="en-US" altLang="zh-TW" sz="2400">
                <a:ea typeface="PMingLiU" pitchFamily="18" charset="-120"/>
              </a:rPr>
              <a:t>, translated by </a:t>
            </a:r>
            <a:r>
              <a:rPr lang="en-US" altLang="zh-TW" sz="2400" i="1">
                <a:ea typeface="PMingLiU" pitchFamily="18" charset="-120"/>
              </a:rPr>
              <a:t>z</a:t>
            </a:r>
            <a:r>
              <a:rPr lang="en-US" altLang="zh-TW" sz="2400">
                <a:ea typeface="PMingLiU" pitchFamily="18" charset="-120"/>
              </a:rPr>
              <a:t> is contained in </a:t>
            </a:r>
            <a:r>
              <a:rPr lang="en-US" altLang="zh-TW" sz="2400" i="1">
                <a:ea typeface="PMingLiU" pitchFamily="18" charset="-120"/>
              </a:rPr>
              <a:t>A</a:t>
            </a:r>
            <a:r>
              <a:rPr lang="en-US" altLang="zh-TW" sz="2400">
                <a:ea typeface="PMingLiU" pitchFamily="18" charset="-120"/>
              </a:rPr>
              <a:t>.     </a:t>
            </a:r>
          </a:p>
          <a:p>
            <a:endParaRPr lang="en-US" altLang="zh-TW" sz="2400">
              <a:ea typeface="PMingLiU" pitchFamily="18" charset="-120"/>
            </a:endParaRPr>
          </a:p>
        </p:txBody>
      </p:sp>
      <p:graphicFrame>
        <p:nvGraphicFramePr>
          <p:cNvPr id="5990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29256" y="4786322"/>
          <a:ext cx="2492375" cy="538163"/>
        </p:xfrm>
        <a:graphic>
          <a:graphicData uri="http://schemas.openxmlformats.org/presentationml/2006/ole">
            <p:oleObj spid="_x0000_s5122" name="方程式" r:id="rId3" imgW="1117440" imgH="241200" progId="Equation.3">
              <p:embed/>
            </p:oleObj>
          </a:graphicData>
        </a:graphic>
      </p:graphicFrame>
      <p:graphicFrame>
        <p:nvGraphicFramePr>
          <p:cNvPr id="599045" name="Object 5"/>
          <p:cNvGraphicFramePr>
            <a:graphicFrameLocks noChangeAspect="1"/>
          </p:cNvGraphicFramePr>
          <p:nvPr/>
        </p:nvGraphicFramePr>
        <p:xfrm>
          <a:off x="1865313" y="2038350"/>
          <a:ext cx="2976562" cy="555625"/>
        </p:xfrm>
        <a:graphic>
          <a:graphicData uri="http://schemas.openxmlformats.org/presentationml/2006/ole">
            <p:oleObj spid="_x0000_s5123" name="方程式" r:id="rId4" imgW="1295280" imgH="241200" progId="Equation.3">
              <p:embed/>
            </p:oleObj>
          </a:graphicData>
        </a:graphic>
      </p:graphicFrame>
      <p:graphicFrame>
        <p:nvGraphicFramePr>
          <p:cNvPr id="599046" name="Object 6"/>
          <p:cNvGraphicFramePr>
            <a:graphicFrameLocks noChangeAspect="1"/>
          </p:cNvGraphicFramePr>
          <p:nvPr/>
        </p:nvGraphicFramePr>
        <p:xfrm>
          <a:off x="1928794" y="3143248"/>
          <a:ext cx="255587" cy="341312"/>
        </p:xfrm>
        <a:graphic>
          <a:graphicData uri="http://schemas.openxmlformats.org/presentationml/2006/ole">
            <p:oleObj spid="_x0000_s5124" name="方程式" r:id="rId5" imgW="152280" imgH="203040" progId="Equation.3">
              <p:embed/>
            </p:oleObj>
          </a:graphicData>
        </a:graphic>
      </p:graphicFrame>
      <p:graphicFrame>
        <p:nvGraphicFramePr>
          <p:cNvPr id="599051" name="Object 11"/>
          <p:cNvGraphicFramePr>
            <a:graphicFrameLocks noChangeAspect="1"/>
          </p:cNvGraphicFramePr>
          <p:nvPr/>
        </p:nvGraphicFramePr>
        <p:xfrm>
          <a:off x="1514475" y="4910138"/>
          <a:ext cx="4827588" cy="1511300"/>
        </p:xfrm>
        <a:graphic>
          <a:graphicData uri="http://schemas.openxmlformats.org/presentationml/2006/ole">
            <p:oleObj spid="_x0000_s5125" name="方程式" r:id="rId6" imgW="251460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497</TotalTime>
  <Words>580</Words>
  <Application>Microsoft Office PowerPoint</Application>
  <PresentationFormat>On-screen Show (4:3)</PresentationFormat>
  <Paragraphs>137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Oriel</vt:lpstr>
      <vt:lpstr>Image</vt:lpstr>
      <vt:lpstr>方程式</vt:lpstr>
      <vt:lpstr>Chapter 9 Morphological  Image Processing </vt:lpstr>
      <vt:lpstr>Some Basic Concepts from set theory</vt:lpstr>
      <vt:lpstr>Slide 3</vt:lpstr>
      <vt:lpstr>Logic operations involving Binary Images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Hit and Miss Transform</vt:lpstr>
      <vt:lpstr>Slide 22</vt:lpstr>
      <vt:lpstr>Duality</vt:lpstr>
      <vt:lpstr>Duality Proof</vt:lpstr>
      <vt:lpstr>Examples</vt:lpstr>
      <vt:lpstr>Slide 26</vt:lpstr>
      <vt:lpstr>Exercises</vt:lpstr>
      <vt:lpstr>Erosion Result</vt:lpstr>
      <vt:lpstr>Morphological Algorithms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Convex hull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Morphological  Image Processing </dc:title>
  <dc:creator>Rajitha</dc:creator>
  <cp:lastModifiedBy>hp</cp:lastModifiedBy>
  <cp:revision>29</cp:revision>
  <dcterms:created xsi:type="dcterms:W3CDTF">2014-02-10T03:53:10Z</dcterms:created>
  <dcterms:modified xsi:type="dcterms:W3CDTF">2018-10-09T05:37:49Z</dcterms:modified>
</cp:coreProperties>
</file>