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7" r:id="rId16"/>
    <p:sldId id="274" r:id="rId17"/>
    <p:sldId id="275" r:id="rId18"/>
    <p:sldId id="276" r:id="rId19"/>
    <p:sldId id="283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53DA-129F-4F51-829D-BD4002A9A6B0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F727-F611-4BD1-BFDB-432B5F6B33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Concepts in Image Processing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3457575" cy="60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Image Forces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3316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068638"/>
            <a:ext cx="640873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3203575" y="1916113"/>
            <a:ext cx="1368425" cy="504825"/>
          </a:xfrm>
          <a:prstGeom prst="rightArrow">
            <a:avLst>
              <a:gd name="adj1" fmla="val 50000"/>
              <a:gd name="adj2" fmla="val 67767"/>
            </a:avLst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4716463" y="1196975"/>
            <a:ext cx="4248150" cy="1863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altLang="zh-CN" sz="2800" b="0" dirty="0">
                <a:solidFill>
                  <a:schemeClr val="tx1"/>
                </a:solidFill>
              </a:rPr>
              <a:t>Line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Function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altLang="zh-CN" sz="2800" b="0" dirty="0">
                <a:solidFill>
                  <a:schemeClr val="tx1"/>
                </a:solidFill>
              </a:rPr>
              <a:t>Edge Function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altLang="zh-CN" sz="2800" b="0" dirty="0">
                <a:solidFill>
                  <a:schemeClr val="tx1"/>
                </a:solidFill>
              </a:rPr>
              <a:t>Termination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Function</a:t>
            </a:r>
            <a:endParaRPr lang="en-US" altLang="zh-CN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7488237" cy="149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Line Function</a:t>
            </a:r>
          </a:p>
          <a:p>
            <a:pPr marL="457200" indent="-457200" algn="l"/>
            <a:endParaRPr lang="en-US" altLang="zh-CN" sz="3200" b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4340" name="Picture 5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060575"/>
            <a:ext cx="41767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539750" y="3500438"/>
            <a:ext cx="4176713" cy="60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solidFill>
                  <a:schemeClr val="tx1"/>
                </a:solidFill>
              </a:rPr>
              <a:t>PS: Used in</a:t>
            </a:r>
            <a:r>
              <a:rPr lang="en-US" altLang="zh-CN"/>
              <a:t> </a:t>
            </a:r>
            <a:r>
              <a:rPr lang="en-US" altLang="zh-CN" sz="3200" b="0">
                <a:solidFill>
                  <a:schemeClr val="tx1"/>
                </a:solidFill>
              </a:rPr>
              <a:t>Fig. 2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7488237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Edge Function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5364" name="Picture 4" descr="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773238"/>
            <a:ext cx="18002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1844675"/>
            <a:ext cx="2232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1188" y="3141663"/>
            <a:ext cx="7200900" cy="111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3200" b="0">
                <a:solidFill>
                  <a:schemeClr val="tx1"/>
                </a:solidFill>
              </a:rPr>
              <a:t>snake is attracted to contours with large image gradients.</a:t>
            </a:r>
            <a:r>
              <a:rPr lang="en-US" altLang="zh-CN" sz="2800" b="0">
                <a:solidFill>
                  <a:schemeClr val="tx1"/>
                </a:solidFill>
              </a:rPr>
              <a:t>  </a:t>
            </a:r>
            <a:endParaRPr lang="zh-CN" altLang="en-US" sz="2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6387" name="Picture 4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836613"/>
            <a:ext cx="7127875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229225"/>
            <a:ext cx="6769100" cy="1008063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smtClean="0">
                <a:ea typeface="宋体" pitchFamily="2" charset="-122"/>
              </a:rPr>
              <a:t>Add his energy term to snake means that it is attracted to zero-crossings but still constrained by its own smoothness.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569325" cy="1755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Scale Space Continuation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How to deal with a picture with very blurry energy functional</a:t>
            </a:r>
          </a:p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 and reduce the blurring?</a:t>
            </a:r>
          </a:p>
        </p:txBody>
      </p:sp>
      <p:pic>
        <p:nvPicPr>
          <p:cNvPr id="17412" name="Picture 4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08275"/>
            <a:ext cx="662463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6244194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8435" name="Picture 4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08050"/>
            <a:ext cx="5094288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7561262" cy="213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Termination Function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Use the curvature of level lines in a slightly smoothed mage to find terminations of line segments and corners.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9460" name="Picture 4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636838"/>
            <a:ext cx="54006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7561262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2800" b="0">
                <a:solidFill>
                  <a:schemeClr val="tx1"/>
                </a:solidFill>
              </a:rPr>
              <a:t>Combining E-edge and E-term, can creat a snake that is attracted to edges or terminations.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20484" name="Picture 5" descr="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854200"/>
            <a:ext cx="647382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7651" name="Picture 5" descr="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836613"/>
            <a:ext cx="81248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Active Contour Models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990600"/>
            <a:ext cx="411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 pitchFamily="34" charset="-128"/>
                <a:cs typeface="Arial" pitchFamily="34" charset="0"/>
              </a:rPr>
              <a:t>'coins.png'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Imshow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(I) title(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 pitchFamily="34" charset="-128"/>
                <a:cs typeface="Arial" pitchFamily="34" charset="0"/>
              </a:rPr>
              <a:t>'Original Image'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762000"/>
            <a:ext cx="209490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837948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838200"/>
            <a:ext cx="192168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81000" y="3657600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activecontour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(I,mask,300);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819400"/>
            <a:ext cx="29146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256043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95400"/>
            <a:ext cx="2482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295400"/>
            <a:ext cx="2529496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4191000"/>
            <a:ext cx="2325374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76200"/>
            <a:ext cx="11459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534891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91000"/>
            <a:ext cx="81410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538" y="1236688"/>
            <a:ext cx="7600462" cy="485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305800" cy="1143000"/>
          </a:xfrm>
        </p:spPr>
        <p:txBody>
          <a:bodyPr/>
          <a:lstStyle/>
          <a:p>
            <a:r>
              <a:rPr lang="en-US" dirty="0" smtClean="0"/>
              <a:t>Correlation Filters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705" y="1828800"/>
            <a:ext cx="749059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Figure 1: Diagram of the correlation proces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6286500" cy="504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305800" cy="1143000"/>
          </a:xfrm>
        </p:spPr>
        <p:txBody>
          <a:bodyPr/>
          <a:lstStyle/>
          <a:p>
            <a:r>
              <a:rPr lang="en-US" dirty="0" smtClean="0"/>
              <a:t>Super Pixel Segmentation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108" y="1371600"/>
            <a:ext cx="82586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 descr="Image result for superpixel segmentation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Image result for superpixel segmentation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AutoShape 6" descr="Image result for superpixel segmentation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71" y="1447801"/>
            <a:ext cx="79092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5791200"/>
            <a:ext cx="6755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Simple Linear Iterative Clustering </a:t>
            </a:r>
            <a:r>
              <a:rPr lang="en-US" b="1" dirty="0" smtClean="0"/>
              <a:t>SLIC is the popular algorithm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488237" cy="4401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3200" b="0" dirty="0">
                <a:solidFill>
                  <a:schemeClr val="tx1"/>
                </a:solidFill>
              </a:rPr>
              <a:t>Main Work: </a:t>
            </a:r>
            <a:endParaRPr lang="en-US" altLang="zh-CN" sz="3200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3200" dirty="0"/>
          </a:p>
          <a:p>
            <a:pPr algn="just"/>
            <a:r>
              <a:rPr lang="en-US" altLang="zh-CN" sz="2400" dirty="0"/>
              <a:t>F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inding </a:t>
            </a:r>
            <a:r>
              <a:rPr lang="en-US" altLang="zh-CN" sz="2400" b="0" dirty="0">
                <a:solidFill>
                  <a:schemeClr val="tx1"/>
                </a:solidFill>
              </a:rPr>
              <a:t>salient image contours-edges, lines, and subjective contours-as well as tracking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those contours </a:t>
            </a:r>
            <a:r>
              <a:rPr lang="en-US" altLang="zh-CN" sz="2400" b="0" dirty="0">
                <a:solidFill>
                  <a:schemeClr val="tx1"/>
                </a:solidFill>
              </a:rPr>
              <a:t>during motion and matching them in </a:t>
            </a:r>
            <a:r>
              <a:rPr lang="en-US" altLang="zh-CN" sz="2400" b="0" dirty="0" err="1">
                <a:solidFill>
                  <a:schemeClr val="tx1"/>
                </a:solidFill>
              </a:rPr>
              <a:t>stereopsis</a:t>
            </a:r>
            <a:r>
              <a:rPr lang="en-US" altLang="zh-CN" sz="2400" b="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altLang="zh-CN" sz="2400" b="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</a:rPr>
              <a:t>Traditional way: detect edges and linking them</a:t>
            </a:r>
          </a:p>
          <a:p>
            <a:pPr algn="just"/>
            <a:endParaRPr lang="en-US" altLang="zh-CN" sz="2400" b="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</a:rPr>
              <a:t>Now: use high level computation, and high-level mechanisms can interact with the contour model by pushing it toward an appropriate local minimum.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305800" cy="1143000"/>
          </a:xfrm>
        </p:spPr>
        <p:txBody>
          <a:bodyPr/>
          <a:lstStyle/>
          <a:p>
            <a:r>
              <a:rPr lang="en-US" dirty="0" smtClean="0"/>
              <a:t>Image Stenography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95800"/>
            <a:ext cx="3124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71600"/>
            <a:ext cx="7357876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495800"/>
            <a:ext cx="3914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14600"/>
            <a:ext cx="530066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Stenography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886200"/>
            <a:ext cx="579775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853" y="1905000"/>
            <a:ext cx="384074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81200"/>
            <a:ext cx="4095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38325"/>
            <a:ext cx="40576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52600"/>
            <a:ext cx="39909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5638800"/>
            <a:ext cx="2830002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199" y="5029200"/>
            <a:ext cx="465364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864" y="1545902"/>
            <a:ext cx="6406336" cy="439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43000" y="5181600"/>
            <a:ext cx="7488238" cy="646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</a:rPr>
              <a:t>Fig.1 Lower-left: original wood </a:t>
            </a:r>
            <a:r>
              <a:rPr lang="en-US" altLang="zh-CN" b="0" dirty="0" smtClean="0">
                <a:solidFill>
                  <a:schemeClr val="tx1"/>
                </a:solidFill>
              </a:rPr>
              <a:t>photograph </a:t>
            </a:r>
            <a:r>
              <a:rPr lang="en-US" altLang="zh-CN" b="0" dirty="0">
                <a:solidFill>
                  <a:schemeClr val="tx1"/>
                </a:solidFill>
              </a:rPr>
              <a:t>from </a:t>
            </a:r>
            <a:r>
              <a:rPr lang="en-US" altLang="zh-CN" b="0" dirty="0" err="1">
                <a:solidFill>
                  <a:schemeClr val="tx1"/>
                </a:solidFill>
              </a:rPr>
              <a:t>Brodatz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Others: Three different local minima for the active contour model.</a:t>
            </a:r>
          </a:p>
        </p:txBody>
      </p:sp>
      <p:pic>
        <p:nvPicPr>
          <p:cNvPr id="7172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836613"/>
            <a:ext cx="56911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488237" cy="3078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 dirty="0">
                <a:solidFill>
                  <a:schemeClr val="tx1"/>
                </a:solidFill>
              </a:rPr>
              <a:t>How good can snakes do?</a:t>
            </a: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</a:rPr>
              <a:t>Can not finding entire salient image contours but rely on other mechanisms to place them near the desired contour.</a:t>
            </a:r>
          </a:p>
          <a:p>
            <a:pPr marL="457200" indent="-457200" algn="l">
              <a:buFontTx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</a:rPr>
              <a:t>Once snakes were placed close to an intended contour, its energy minimization will take care of the rest of the way.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27088" y="1052513"/>
            <a:ext cx="7488237" cy="4872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Some terms:</a:t>
            </a:r>
          </a:p>
          <a:p>
            <a:pPr marL="457200" indent="-457200" algn="l"/>
            <a:endParaRPr lang="en-US" altLang="zh-CN" sz="3200" b="0">
              <a:solidFill>
                <a:schemeClr val="tx1"/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en-US" altLang="zh-CN" sz="2600" b="0">
                <a:solidFill>
                  <a:schemeClr val="tx1"/>
                </a:solidFill>
              </a:rPr>
              <a:t>Internal spline forces: impose a piecewise smoothness constraint.</a:t>
            </a:r>
          </a:p>
          <a:p>
            <a:pPr marL="457200" indent="-457200" algn="l">
              <a:buFontTx/>
              <a:buAutoNum type="arabicPeriod"/>
            </a:pPr>
            <a:r>
              <a:rPr lang="en-US" altLang="zh-CN" sz="2600" b="0">
                <a:solidFill>
                  <a:schemeClr val="tx1"/>
                </a:solidFill>
              </a:rPr>
              <a:t>Image forces: push the snake toward salient image features, such as lines, edges, and subjective contours.</a:t>
            </a:r>
          </a:p>
          <a:p>
            <a:pPr marL="457200" indent="-457200" algn="l">
              <a:buFontTx/>
              <a:buAutoNum type="arabicPeriod"/>
            </a:pPr>
            <a:r>
              <a:rPr lang="en-US" altLang="zh-CN" sz="2600" b="0">
                <a:solidFill>
                  <a:schemeClr val="tx1"/>
                </a:solidFill>
              </a:rPr>
              <a:t>External constraint forces: putting the snake near the desired local minimum. Can be user interface, automatic attentional mechanisms or high-level interpretations.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27088" y="1125538"/>
            <a:ext cx="7488237" cy="1200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457200" indent="-457200" algn="just"/>
            <a:r>
              <a:rPr lang="en-US" altLang="zh-CN" sz="2400" b="0" dirty="0">
                <a:solidFill>
                  <a:schemeClr val="tx1"/>
                </a:solidFill>
              </a:rPr>
              <a:t>Representing the position of a snake parametrically</a:t>
            </a:r>
          </a:p>
          <a:p>
            <a:pPr marL="457200" indent="-457200" algn="just"/>
            <a:r>
              <a:rPr lang="en-US" altLang="zh-CN" sz="2400" b="0" dirty="0">
                <a:solidFill>
                  <a:schemeClr val="tx1"/>
                </a:solidFill>
              </a:rPr>
              <a:t>by v(s) = (x(s), y(s)), we can write its energy</a:t>
            </a:r>
          </a:p>
          <a:p>
            <a:pPr marL="457200" indent="-457200" algn="just"/>
            <a:r>
              <a:rPr lang="en-US" altLang="zh-CN" sz="2400" b="0" dirty="0">
                <a:solidFill>
                  <a:schemeClr val="tx1"/>
                </a:solidFill>
              </a:rPr>
              <a:t>functional as</a:t>
            </a:r>
          </a:p>
        </p:txBody>
      </p:sp>
      <p:pic>
        <p:nvPicPr>
          <p:cNvPr id="10244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617788"/>
            <a:ext cx="58610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488237" cy="213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2.1 Internal Energy 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The internal spline energy can be written 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3200" b="0">
              <a:solidFill>
                <a:schemeClr val="tx1"/>
              </a:solidFill>
            </a:endParaRPr>
          </a:p>
        </p:txBody>
      </p:sp>
      <p:pic>
        <p:nvPicPr>
          <p:cNvPr id="11268" name="Picture 4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068638"/>
            <a:ext cx="74676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7488237" cy="111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>
                <a:solidFill>
                  <a:schemeClr val="tx1"/>
                </a:solidFill>
              </a:rPr>
              <a:t>Snake Pit: Specify the particular image feature in a certain picture.</a:t>
            </a:r>
          </a:p>
        </p:txBody>
      </p:sp>
      <p:pic>
        <p:nvPicPr>
          <p:cNvPr id="12292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916113"/>
            <a:ext cx="6624638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386</Words>
  <Application>Microsoft Office PowerPoint</Application>
  <PresentationFormat>On-screen Show (4:3)</PresentationFormat>
  <Paragraphs>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Advanced Concepts in Image Processing</vt:lpstr>
      <vt:lpstr>Active Contour Models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Correlation Filters</vt:lpstr>
      <vt:lpstr>Slide 25</vt:lpstr>
      <vt:lpstr>Slide 26</vt:lpstr>
      <vt:lpstr>Super Pixel Segmentation</vt:lpstr>
      <vt:lpstr>Slide 28</vt:lpstr>
      <vt:lpstr>Slide 29</vt:lpstr>
      <vt:lpstr>Image Stenography</vt:lpstr>
      <vt:lpstr>Slide 31</vt:lpstr>
      <vt:lpstr>Image Stenography</vt:lpstr>
      <vt:lpstr>Slide 33</vt:lpstr>
      <vt:lpstr>Slide 34</vt:lpstr>
      <vt:lpstr>Slide 35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Concepts in Image Processing</dc:title>
  <dc:creator>hp</dc:creator>
  <cp:lastModifiedBy>hp</cp:lastModifiedBy>
  <cp:revision>9</cp:revision>
  <dcterms:created xsi:type="dcterms:W3CDTF">2018-11-15T06:54:00Z</dcterms:created>
  <dcterms:modified xsi:type="dcterms:W3CDTF">2018-11-15T09:49:09Z</dcterms:modified>
</cp:coreProperties>
</file>