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61" r:id="rId3"/>
    <p:sldId id="263" r:id="rId4"/>
    <p:sldId id="264" r:id="rId5"/>
    <p:sldId id="265" r:id="rId6"/>
    <p:sldId id="266"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310" r:id="rId37"/>
    <p:sldId id="297" r:id="rId38"/>
    <p:sldId id="299" r:id="rId39"/>
    <p:sldId id="300" r:id="rId40"/>
    <p:sldId id="301" r:id="rId41"/>
    <p:sldId id="302" r:id="rId42"/>
    <p:sldId id="303" r:id="rId43"/>
    <p:sldId id="304" r:id="rId44"/>
    <p:sldId id="305" r:id="rId45"/>
    <p:sldId id="306" r:id="rId46"/>
    <p:sldId id="307" r:id="rId47"/>
    <p:sldId id="308" r:id="rId48"/>
    <p:sldId id="309"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350" autoAdjust="0"/>
  </p:normalViewPr>
  <p:slideViewPr>
    <p:cSldViewPr>
      <p:cViewPr varScale="1">
        <p:scale>
          <a:sx n="59" d="100"/>
          <a:sy n="59" d="100"/>
        </p:scale>
        <p:origin x="-168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B6DD1F-BD8B-4B3A-934F-3A7F8E52DA96}" type="datetimeFigureOut">
              <a:rPr lang="en-US" smtClean="0"/>
              <a:t>18-Nov-15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4AAB64-631A-4AB5-B6DF-D05CC9A99861}" type="slidenum">
              <a:rPr lang="en-US" smtClean="0"/>
              <a:t>‹#›</a:t>
            </a:fld>
            <a:endParaRPr lang="en-US"/>
          </a:p>
        </p:txBody>
      </p:sp>
    </p:spTree>
    <p:extLst>
      <p:ext uri="{BB962C8B-B14F-4D97-AF65-F5344CB8AC3E}">
        <p14:creationId xmlns:p14="http://schemas.microsoft.com/office/powerpoint/2010/main" val="620884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4AAB64-631A-4AB5-B6DF-D05CC9A99861}" type="slidenum">
              <a:rPr lang="en-US" smtClean="0"/>
              <a:t>1</a:t>
            </a:fld>
            <a:endParaRPr lang="en-US"/>
          </a:p>
        </p:txBody>
      </p:sp>
    </p:spTree>
    <p:extLst>
      <p:ext uri="{BB962C8B-B14F-4D97-AF65-F5344CB8AC3E}">
        <p14:creationId xmlns:p14="http://schemas.microsoft.com/office/powerpoint/2010/main" val="3830654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3A4B4B-5BB8-46BD-844C-20F52460429E}" type="slidenum">
              <a:rPr lang="en-US"/>
              <a:pPr/>
              <a:t>3</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Obligation - </a:t>
            </a:r>
            <a:r>
              <a:rPr lang="en-US" sz="1200" b="0" i="0" kern="1200" dirty="0" smtClean="0">
                <a:solidFill>
                  <a:schemeClr val="tx1"/>
                </a:solidFill>
                <a:effectLst/>
                <a:latin typeface="+mn-lt"/>
                <a:ea typeface="+mn-ea"/>
                <a:cs typeface="+mn-cs"/>
              </a:rPr>
              <a:t>an act or course of action to which a person is morally or legally bound; a duty or commitment.</a:t>
            </a:r>
            <a:endParaRPr lang="en-US" dirty="0"/>
          </a:p>
        </p:txBody>
      </p:sp>
      <p:sp>
        <p:nvSpPr>
          <p:cNvPr id="4" name="Slide Number Placeholder 3"/>
          <p:cNvSpPr>
            <a:spLocks noGrp="1"/>
          </p:cNvSpPr>
          <p:nvPr>
            <p:ph type="sldNum" sz="quarter" idx="10"/>
          </p:nvPr>
        </p:nvSpPr>
        <p:spPr/>
        <p:txBody>
          <a:bodyPr/>
          <a:lstStyle/>
          <a:p>
            <a:fld id="{D64AAB64-631A-4AB5-B6DF-D05CC9A99861}" type="slidenum">
              <a:rPr lang="en-US" smtClean="0"/>
              <a:t>21</a:t>
            </a:fld>
            <a:endParaRPr lang="en-US"/>
          </a:p>
        </p:txBody>
      </p:sp>
    </p:spTree>
    <p:extLst>
      <p:ext uri="{BB962C8B-B14F-4D97-AF65-F5344CB8AC3E}">
        <p14:creationId xmlns:p14="http://schemas.microsoft.com/office/powerpoint/2010/main" val="911622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humility - proper assessment of one’s character</a:t>
            </a:r>
            <a:endParaRPr lang="en-US"/>
          </a:p>
        </p:txBody>
      </p:sp>
      <p:sp>
        <p:nvSpPr>
          <p:cNvPr id="4" name="Slide Number Placeholder 3"/>
          <p:cNvSpPr>
            <a:spLocks noGrp="1"/>
          </p:cNvSpPr>
          <p:nvPr>
            <p:ph type="sldNum" sz="quarter" idx="10"/>
          </p:nvPr>
        </p:nvSpPr>
        <p:spPr/>
        <p:txBody>
          <a:bodyPr/>
          <a:lstStyle/>
          <a:p>
            <a:fld id="{D64AAB64-631A-4AB5-B6DF-D05CC9A99861}" type="slidenum">
              <a:rPr lang="en-US" smtClean="0"/>
              <a:t>36</a:t>
            </a:fld>
            <a:endParaRPr lang="en-US"/>
          </a:p>
        </p:txBody>
      </p:sp>
    </p:spTree>
    <p:extLst>
      <p:ext uri="{BB962C8B-B14F-4D97-AF65-F5344CB8AC3E}">
        <p14:creationId xmlns:p14="http://schemas.microsoft.com/office/powerpoint/2010/main" val="1720217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1A6E67-3F8F-46B9-A428-9BEE10A38FF9}" type="datetimeFigureOut">
              <a:rPr lang="en-US" smtClean="0"/>
              <a:t>18-Nov-15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CEE25-6881-4B77-AA82-82B526D7E9DF}" type="slidenum">
              <a:rPr lang="en-US" smtClean="0"/>
              <a:t>‹#›</a:t>
            </a:fld>
            <a:endParaRPr lang="en-US"/>
          </a:p>
        </p:txBody>
      </p:sp>
    </p:spTree>
    <p:extLst>
      <p:ext uri="{BB962C8B-B14F-4D97-AF65-F5344CB8AC3E}">
        <p14:creationId xmlns:p14="http://schemas.microsoft.com/office/powerpoint/2010/main" val="32522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1A6E67-3F8F-46B9-A428-9BEE10A38FF9}" type="datetimeFigureOut">
              <a:rPr lang="en-US" smtClean="0"/>
              <a:t>18-Nov-15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CEE25-6881-4B77-AA82-82B526D7E9DF}" type="slidenum">
              <a:rPr lang="en-US" smtClean="0"/>
              <a:t>‹#›</a:t>
            </a:fld>
            <a:endParaRPr lang="en-US"/>
          </a:p>
        </p:txBody>
      </p:sp>
    </p:spTree>
    <p:extLst>
      <p:ext uri="{BB962C8B-B14F-4D97-AF65-F5344CB8AC3E}">
        <p14:creationId xmlns:p14="http://schemas.microsoft.com/office/powerpoint/2010/main" val="780376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1A6E67-3F8F-46B9-A428-9BEE10A38FF9}" type="datetimeFigureOut">
              <a:rPr lang="en-US" smtClean="0"/>
              <a:t>18-Nov-15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CEE25-6881-4B77-AA82-82B526D7E9DF}" type="slidenum">
              <a:rPr lang="en-US" smtClean="0"/>
              <a:t>‹#›</a:t>
            </a:fld>
            <a:endParaRPr lang="en-US"/>
          </a:p>
        </p:txBody>
      </p:sp>
    </p:spTree>
    <p:extLst>
      <p:ext uri="{BB962C8B-B14F-4D97-AF65-F5344CB8AC3E}">
        <p14:creationId xmlns:p14="http://schemas.microsoft.com/office/powerpoint/2010/main" val="3059683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03/14/03</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The Professional Responsibilities of Software Engineers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1C521923-EDEA-477F-A2B0-E8BC8DFDBC45}" type="slidenum">
              <a:rPr lang="en-US"/>
              <a:pPr/>
              <a:t>‹#›</a:t>
            </a:fld>
            <a:endParaRPr lang="en-US"/>
          </a:p>
        </p:txBody>
      </p:sp>
    </p:spTree>
    <p:extLst>
      <p:ext uri="{BB962C8B-B14F-4D97-AF65-F5344CB8AC3E}">
        <p14:creationId xmlns:p14="http://schemas.microsoft.com/office/powerpoint/2010/main" val="858013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1A6E67-3F8F-46B9-A428-9BEE10A38FF9}" type="datetimeFigureOut">
              <a:rPr lang="en-US" smtClean="0"/>
              <a:t>18-Nov-15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CEE25-6881-4B77-AA82-82B526D7E9DF}" type="slidenum">
              <a:rPr lang="en-US" smtClean="0"/>
              <a:t>‹#›</a:t>
            </a:fld>
            <a:endParaRPr lang="en-US"/>
          </a:p>
        </p:txBody>
      </p:sp>
    </p:spTree>
    <p:extLst>
      <p:ext uri="{BB962C8B-B14F-4D97-AF65-F5344CB8AC3E}">
        <p14:creationId xmlns:p14="http://schemas.microsoft.com/office/powerpoint/2010/main" val="1799424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1A6E67-3F8F-46B9-A428-9BEE10A38FF9}" type="datetimeFigureOut">
              <a:rPr lang="en-US" smtClean="0"/>
              <a:t>18-Nov-15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CEE25-6881-4B77-AA82-82B526D7E9DF}" type="slidenum">
              <a:rPr lang="en-US" smtClean="0"/>
              <a:t>‹#›</a:t>
            </a:fld>
            <a:endParaRPr lang="en-US"/>
          </a:p>
        </p:txBody>
      </p:sp>
    </p:spTree>
    <p:extLst>
      <p:ext uri="{BB962C8B-B14F-4D97-AF65-F5344CB8AC3E}">
        <p14:creationId xmlns:p14="http://schemas.microsoft.com/office/powerpoint/2010/main" val="378943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1A6E67-3F8F-46B9-A428-9BEE10A38FF9}" type="datetimeFigureOut">
              <a:rPr lang="en-US" smtClean="0"/>
              <a:t>18-Nov-15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CEE25-6881-4B77-AA82-82B526D7E9DF}" type="slidenum">
              <a:rPr lang="en-US" smtClean="0"/>
              <a:t>‹#›</a:t>
            </a:fld>
            <a:endParaRPr lang="en-US"/>
          </a:p>
        </p:txBody>
      </p:sp>
    </p:spTree>
    <p:extLst>
      <p:ext uri="{BB962C8B-B14F-4D97-AF65-F5344CB8AC3E}">
        <p14:creationId xmlns:p14="http://schemas.microsoft.com/office/powerpoint/2010/main" val="3013134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1A6E67-3F8F-46B9-A428-9BEE10A38FF9}" type="datetimeFigureOut">
              <a:rPr lang="en-US" smtClean="0"/>
              <a:t>18-Nov-15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CEE25-6881-4B77-AA82-82B526D7E9DF}" type="slidenum">
              <a:rPr lang="en-US" smtClean="0"/>
              <a:t>‹#›</a:t>
            </a:fld>
            <a:endParaRPr lang="en-US"/>
          </a:p>
        </p:txBody>
      </p:sp>
    </p:spTree>
    <p:extLst>
      <p:ext uri="{BB962C8B-B14F-4D97-AF65-F5344CB8AC3E}">
        <p14:creationId xmlns:p14="http://schemas.microsoft.com/office/powerpoint/2010/main" val="2705290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1A6E67-3F8F-46B9-A428-9BEE10A38FF9}" type="datetimeFigureOut">
              <a:rPr lang="en-US" smtClean="0"/>
              <a:t>18-Nov-15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CEE25-6881-4B77-AA82-82B526D7E9DF}" type="slidenum">
              <a:rPr lang="en-US" smtClean="0"/>
              <a:t>‹#›</a:t>
            </a:fld>
            <a:endParaRPr lang="en-US"/>
          </a:p>
        </p:txBody>
      </p:sp>
    </p:spTree>
    <p:extLst>
      <p:ext uri="{BB962C8B-B14F-4D97-AF65-F5344CB8AC3E}">
        <p14:creationId xmlns:p14="http://schemas.microsoft.com/office/powerpoint/2010/main" val="3279733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A6E67-3F8F-46B9-A428-9BEE10A38FF9}" type="datetimeFigureOut">
              <a:rPr lang="en-US" smtClean="0"/>
              <a:t>18-Nov-15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1CEE25-6881-4B77-AA82-82B526D7E9DF}" type="slidenum">
              <a:rPr lang="en-US" smtClean="0"/>
              <a:t>‹#›</a:t>
            </a:fld>
            <a:endParaRPr lang="en-US"/>
          </a:p>
        </p:txBody>
      </p:sp>
    </p:spTree>
    <p:extLst>
      <p:ext uri="{BB962C8B-B14F-4D97-AF65-F5344CB8AC3E}">
        <p14:creationId xmlns:p14="http://schemas.microsoft.com/office/powerpoint/2010/main" val="1005725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1A6E67-3F8F-46B9-A428-9BEE10A38FF9}" type="datetimeFigureOut">
              <a:rPr lang="en-US" smtClean="0"/>
              <a:t>18-Nov-15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CEE25-6881-4B77-AA82-82B526D7E9DF}" type="slidenum">
              <a:rPr lang="en-US" smtClean="0"/>
              <a:t>‹#›</a:t>
            </a:fld>
            <a:endParaRPr lang="en-US"/>
          </a:p>
        </p:txBody>
      </p:sp>
    </p:spTree>
    <p:extLst>
      <p:ext uri="{BB962C8B-B14F-4D97-AF65-F5344CB8AC3E}">
        <p14:creationId xmlns:p14="http://schemas.microsoft.com/office/powerpoint/2010/main" val="4126555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1A6E67-3F8F-46B9-A428-9BEE10A38FF9}" type="datetimeFigureOut">
              <a:rPr lang="en-US" smtClean="0"/>
              <a:t>18-Nov-15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CEE25-6881-4B77-AA82-82B526D7E9DF}" type="slidenum">
              <a:rPr lang="en-US" smtClean="0"/>
              <a:t>‹#›</a:t>
            </a:fld>
            <a:endParaRPr lang="en-US"/>
          </a:p>
        </p:txBody>
      </p:sp>
    </p:spTree>
    <p:extLst>
      <p:ext uri="{BB962C8B-B14F-4D97-AF65-F5344CB8AC3E}">
        <p14:creationId xmlns:p14="http://schemas.microsoft.com/office/powerpoint/2010/main" val="200482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A6E67-3F8F-46B9-A428-9BEE10A38FF9}" type="datetimeFigureOut">
              <a:rPr lang="en-US" smtClean="0"/>
              <a:t>18-Nov-15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CEE25-6881-4B77-AA82-82B526D7E9DF}" type="slidenum">
              <a:rPr lang="en-US" smtClean="0"/>
              <a:t>‹#›</a:t>
            </a:fld>
            <a:endParaRPr lang="en-US"/>
          </a:p>
        </p:txBody>
      </p:sp>
    </p:spTree>
    <p:extLst>
      <p:ext uri="{BB962C8B-B14F-4D97-AF65-F5344CB8AC3E}">
        <p14:creationId xmlns:p14="http://schemas.microsoft.com/office/powerpoint/2010/main" val="141015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The Professional Responsibilities</a:t>
            </a:r>
            <a:br>
              <a:rPr lang="en-US" b="1" dirty="0" smtClean="0"/>
            </a:br>
            <a:r>
              <a:rPr lang="en-US" b="1" dirty="0" smtClean="0"/>
              <a:t>of Software Engineers</a:t>
            </a:r>
            <a:endParaRPr lang="en-US" dirty="0"/>
          </a:p>
        </p:txBody>
      </p:sp>
    </p:spTree>
    <p:extLst>
      <p:ext uri="{BB962C8B-B14F-4D97-AF65-F5344CB8AC3E}">
        <p14:creationId xmlns:p14="http://schemas.microsoft.com/office/powerpoint/2010/main" val="736121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24BED647-02E8-4310-970D-69648571E3D7}" type="slidenum">
              <a:rPr lang="en-US"/>
              <a:pPr/>
              <a:t>10</a:t>
            </a:fld>
            <a:endParaRPr lang="en-US"/>
          </a:p>
        </p:txBody>
      </p:sp>
      <p:sp>
        <p:nvSpPr>
          <p:cNvPr id="46082" name="Rectangle 2"/>
          <p:cNvSpPr>
            <a:spLocks noGrp="1" noChangeArrowheads="1"/>
          </p:cNvSpPr>
          <p:nvPr>
            <p:ph type="title"/>
          </p:nvPr>
        </p:nvSpPr>
        <p:spPr>
          <a:xfrm>
            <a:off x="457200" y="381000"/>
            <a:ext cx="6402388" cy="1371600"/>
          </a:xfrm>
        </p:spPr>
        <p:txBody>
          <a:bodyPr/>
          <a:lstStyle/>
          <a:p>
            <a:r>
              <a:rPr lang="en-US"/>
              <a:t>Main Responsibilities</a:t>
            </a:r>
          </a:p>
        </p:txBody>
      </p:sp>
      <p:sp>
        <p:nvSpPr>
          <p:cNvPr id="46083" name="Rectangle 3"/>
          <p:cNvSpPr>
            <a:spLocks noGrp="1" noChangeArrowheads="1"/>
          </p:cNvSpPr>
          <p:nvPr>
            <p:ph type="body" sz="half" idx="1"/>
          </p:nvPr>
        </p:nvSpPr>
        <p:spPr>
          <a:xfrm>
            <a:off x="606425" y="1981200"/>
            <a:ext cx="8077200" cy="4111625"/>
          </a:xfrm>
        </p:spPr>
        <p:txBody>
          <a:bodyPr/>
          <a:lstStyle/>
          <a:p>
            <a:pPr marL="609600" indent="-609600">
              <a:lnSpc>
                <a:spcPct val="80000"/>
              </a:lnSpc>
              <a:buClr>
                <a:schemeClr val="tx1"/>
              </a:buClr>
              <a:buFontTx/>
              <a:buAutoNum type="arabicPeriod"/>
            </a:pPr>
            <a:r>
              <a:rPr lang="en-US" sz="2800" b="1"/>
              <a:t>Personal</a:t>
            </a:r>
          </a:p>
          <a:p>
            <a:pPr marL="609600" indent="-609600">
              <a:lnSpc>
                <a:spcPct val="80000"/>
              </a:lnSpc>
              <a:buClr>
                <a:schemeClr val="tx1"/>
              </a:buClr>
              <a:buFontTx/>
              <a:buAutoNum type="arabicPeriod"/>
            </a:pPr>
            <a:endParaRPr lang="en-US" sz="2800" b="1"/>
          </a:p>
          <a:p>
            <a:pPr marL="609600" indent="-609600">
              <a:lnSpc>
                <a:spcPct val="80000"/>
              </a:lnSpc>
              <a:buClr>
                <a:schemeClr val="tx1"/>
              </a:buClr>
              <a:buFontTx/>
              <a:buAutoNum type="arabicPeriod"/>
            </a:pPr>
            <a:r>
              <a:rPr lang="en-US" sz="2800" b="1"/>
              <a:t>Social</a:t>
            </a:r>
            <a:r>
              <a:rPr lang="en-US" sz="2400" b="1"/>
              <a:t>                                                                </a:t>
            </a:r>
            <a:r>
              <a:rPr lang="en-US" sz="2800" i="1"/>
              <a:t>Social Responsibilities </a:t>
            </a:r>
            <a:r>
              <a:rPr lang="en-US" sz="2800"/>
              <a:t>are responsibilities towards society as a whole. We have a debt to repay because society has supported us when we needed it. (e.g. environmental activism, peace activism, national defence)</a:t>
            </a:r>
          </a:p>
          <a:p>
            <a:pPr marL="609600" indent="-609600">
              <a:lnSpc>
                <a:spcPct val="80000"/>
              </a:lnSpc>
              <a:buClr>
                <a:schemeClr val="tx1"/>
              </a:buClr>
              <a:buFontTx/>
              <a:buAutoNum type="arabicPeriod"/>
            </a:pPr>
            <a:endParaRPr lang="en-US" sz="2800" b="1"/>
          </a:p>
          <a:p>
            <a:pPr marL="609600" indent="-609600">
              <a:lnSpc>
                <a:spcPct val="80000"/>
              </a:lnSpc>
              <a:buClr>
                <a:schemeClr val="tx1"/>
              </a:buClr>
              <a:buFontTx/>
              <a:buAutoNum type="arabicPeriod"/>
            </a:pPr>
            <a:r>
              <a:rPr lang="en-US" sz="2800" b="1"/>
              <a:t>Professional </a:t>
            </a:r>
            <a:r>
              <a:rPr lang="en-US" sz="2400" b="1"/>
              <a:t> </a:t>
            </a:r>
          </a:p>
        </p:txBody>
      </p:sp>
      <p:pic>
        <p:nvPicPr>
          <p:cNvPr id="46084" name="Picture 4" descr="CollaborativeMg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51650" y="0"/>
            <a:ext cx="2292350" cy="2438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37479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C34B8072-2A3C-4D2D-9003-A8B80080A0BF}" type="slidenum">
              <a:rPr lang="en-US"/>
              <a:pPr/>
              <a:t>11</a:t>
            </a:fld>
            <a:endParaRPr lang="en-US"/>
          </a:p>
        </p:txBody>
      </p:sp>
      <p:sp>
        <p:nvSpPr>
          <p:cNvPr id="47106" name="Rectangle 2"/>
          <p:cNvSpPr>
            <a:spLocks noGrp="1" noChangeArrowheads="1"/>
          </p:cNvSpPr>
          <p:nvPr>
            <p:ph type="title"/>
          </p:nvPr>
        </p:nvSpPr>
        <p:spPr>
          <a:xfrm>
            <a:off x="457200" y="381000"/>
            <a:ext cx="6324600" cy="1371600"/>
          </a:xfrm>
        </p:spPr>
        <p:txBody>
          <a:bodyPr/>
          <a:lstStyle/>
          <a:p>
            <a:r>
              <a:rPr lang="en-US"/>
              <a:t>Main Responsibilities</a:t>
            </a:r>
          </a:p>
        </p:txBody>
      </p:sp>
      <p:sp>
        <p:nvSpPr>
          <p:cNvPr id="47107" name="Rectangle 3"/>
          <p:cNvSpPr>
            <a:spLocks noGrp="1" noChangeArrowheads="1"/>
          </p:cNvSpPr>
          <p:nvPr>
            <p:ph type="body" sz="half" idx="1"/>
          </p:nvPr>
        </p:nvSpPr>
        <p:spPr>
          <a:xfrm>
            <a:off x="457200" y="1981200"/>
            <a:ext cx="7391400" cy="4114800"/>
          </a:xfrm>
        </p:spPr>
        <p:txBody>
          <a:bodyPr/>
          <a:lstStyle/>
          <a:p>
            <a:pPr marL="609600" indent="-609600">
              <a:buClr>
                <a:schemeClr val="tx1"/>
              </a:buClr>
              <a:buFontTx/>
              <a:buAutoNum type="arabicPeriod"/>
            </a:pPr>
            <a:r>
              <a:rPr lang="en-US" sz="2400" b="1"/>
              <a:t>Personal</a:t>
            </a:r>
          </a:p>
          <a:p>
            <a:pPr marL="609600" indent="-609600">
              <a:buClr>
                <a:schemeClr val="tx1"/>
              </a:buClr>
              <a:buFontTx/>
              <a:buAutoNum type="arabicPeriod"/>
            </a:pPr>
            <a:endParaRPr lang="en-US" sz="2400" b="1"/>
          </a:p>
          <a:p>
            <a:pPr marL="609600" indent="-609600">
              <a:buClr>
                <a:schemeClr val="tx1"/>
              </a:buClr>
              <a:buFontTx/>
              <a:buAutoNum type="arabicPeriod"/>
            </a:pPr>
            <a:r>
              <a:rPr lang="en-US" sz="2400" b="1"/>
              <a:t>Social </a:t>
            </a:r>
          </a:p>
          <a:p>
            <a:pPr marL="609600" indent="-609600">
              <a:buClr>
                <a:schemeClr val="tx1"/>
              </a:buClr>
              <a:buFontTx/>
              <a:buAutoNum type="arabicPeriod"/>
            </a:pPr>
            <a:endParaRPr lang="en-US" sz="2400" b="1"/>
          </a:p>
          <a:p>
            <a:pPr marL="609600" indent="-609600">
              <a:buClr>
                <a:schemeClr val="tx1"/>
              </a:buClr>
              <a:buFontTx/>
              <a:buAutoNum type="arabicPeriod"/>
            </a:pPr>
            <a:r>
              <a:rPr lang="en-US" sz="2400" b="1"/>
              <a:t>Professional </a:t>
            </a:r>
          </a:p>
          <a:p>
            <a:pPr marL="609600" indent="-609600">
              <a:buFont typeface="Wingdings" pitchFamily="2" charset="2"/>
              <a:buNone/>
            </a:pPr>
            <a:r>
              <a:rPr lang="en-US" sz="2400" i="1"/>
              <a:t>      Professional Responsibilities </a:t>
            </a:r>
            <a:r>
              <a:rPr lang="en-US" sz="2400"/>
              <a:t>are additional responsibilities shared by members of a particular profession (e.g medicine, journalism, or engineering) Usually a code of responsibilities exists.</a:t>
            </a:r>
            <a:r>
              <a:rPr lang="en-US" sz="2400" b="1"/>
              <a:t> </a:t>
            </a:r>
          </a:p>
        </p:txBody>
      </p:sp>
      <p:pic>
        <p:nvPicPr>
          <p:cNvPr id="47108" name="Picture 4" descr="CollaborativeMg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51650" y="0"/>
            <a:ext cx="2292350" cy="2438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66474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1C804CBF-0BC9-436F-9226-489B911A5385}" type="slidenum">
              <a:rPr lang="en-US"/>
              <a:pPr/>
              <a:t>12</a:t>
            </a:fld>
            <a:endParaRPr lang="en-US"/>
          </a:p>
        </p:txBody>
      </p:sp>
      <p:sp>
        <p:nvSpPr>
          <p:cNvPr id="48130" name="Rectangle 2"/>
          <p:cNvSpPr>
            <a:spLocks noGrp="1" noChangeArrowheads="1"/>
          </p:cNvSpPr>
          <p:nvPr>
            <p:ph type="title"/>
          </p:nvPr>
        </p:nvSpPr>
        <p:spPr>
          <a:xfrm>
            <a:off x="457200" y="381000"/>
            <a:ext cx="6402388" cy="1371600"/>
          </a:xfrm>
        </p:spPr>
        <p:txBody>
          <a:bodyPr/>
          <a:lstStyle/>
          <a:p>
            <a:r>
              <a:rPr lang="en-US" sz="4000"/>
              <a:t>Conflict</a:t>
            </a:r>
            <a:r>
              <a:rPr lang="en-US" sz="4000" b="1"/>
              <a:t> </a:t>
            </a:r>
            <a:r>
              <a:rPr lang="en-US" sz="4000"/>
              <a:t>of Responsibilities</a:t>
            </a:r>
          </a:p>
        </p:txBody>
      </p:sp>
      <p:sp>
        <p:nvSpPr>
          <p:cNvPr id="48131" name="Rectangle 3"/>
          <p:cNvSpPr>
            <a:spLocks noGrp="1" noChangeArrowheads="1"/>
          </p:cNvSpPr>
          <p:nvPr>
            <p:ph type="body" sz="half" idx="1"/>
          </p:nvPr>
        </p:nvSpPr>
        <p:spPr>
          <a:xfrm>
            <a:off x="606425" y="1981200"/>
            <a:ext cx="8005763" cy="4111625"/>
          </a:xfrm>
        </p:spPr>
        <p:txBody>
          <a:bodyPr/>
          <a:lstStyle/>
          <a:p>
            <a:pPr>
              <a:lnSpc>
                <a:spcPct val="90000"/>
              </a:lnSpc>
            </a:pPr>
            <a:r>
              <a:rPr lang="en-US" sz="2800"/>
              <a:t>Is there a difference?</a:t>
            </a:r>
          </a:p>
          <a:p>
            <a:pPr>
              <a:lnSpc>
                <a:spcPct val="90000"/>
              </a:lnSpc>
            </a:pPr>
            <a:r>
              <a:rPr lang="en-US" sz="2800"/>
              <a:t>Can they conflict?</a:t>
            </a:r>
          </a:p>
          <a:p>
            <a:pPr lvl="1">
              <a:lnSpc>
                <a:spcPct val="90000"/>
              </a:lnSpc>
              <a:buFont typeface="Wingdings" pitchFamily="2" charset="2"/>
              <a:buNone/>
            </a:pPr>
            <a:endParaRPr lang="en-US" sz="2400"/>
          </a:p>
          <a:p>
            <a:pPr lvl="1">
              <a:lnSpc>
                <a:spcPct val="90000"/>
              </a:lnSpc>
              <a:buFont typeface="Wingdings" pitchFamily="2" charset="2"/>
              <a:buNone/>
            </a:pPr>
            <a:r>
              <a:rPr lang="en-US" sz="2000"/>
              <a:t>    Professional responsibilities include, but are not limited to, contractual obligations to an employer. These obligations may </a:t>
            </a:r>
            <a:r>
              <a:rPr lang="en-US" sz="2000" i="1"/>
              <a:t>appear </a:t>
            </a:r>
            <a:r>
              <a:rPr lang="en-US" sz="2000"/>
              <a:t>at times to conflict with Personal and Social responsibility.</a:t>
            </a:r>
          </a:p>
          <a:p>
            <a:pPr lvl="1">
              <a:lnSpc>
                <a:spcPct val="90000"/>
              </a:lnSpc>
              <a:buFont typeface="Wingdings" pitchFamily="2" charset="2"/>
              <a:buNone/>
            </a:pPr>
            <a:endParaRPr lang="en-US" sz="2400"/>
          </a:p>
          <a:p>
            <a:pPr lvl="1">
              <a:lnSpc>
                <a:spcPct val="90000"/>
              </a:lnSpc>
              <a:buFont typeface="Wingdings" pitchFamily="2" charset="2"/>
              <a:buNone/>
            </a:pPr>
            <a:r>
              <a:rPr lang="en-US" sz="2400" b="1" i="1"/>
              <a:t>The primary responsibility of an engineer is always to the safety and well-being of the public.</a:t>
            </a:r>
          </a:p>
          <a:p>
            <a:pPr>
              <a:lnSpc>
                <a:spcPct val="90000"/>
              </a:lnSpc>
            </a:pPr>
            <a:endParaRPr lang="en-US" sz="2800"/>
          </a:p>
        </p:txBody>
      </p:sp>
      <p:pic>
        <p:nvPicPr>
          <p:cNvPr id="48132" name="Picture 4" descr="CollaborativeMg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51650" y="0"/>
            <a:ext cx="2292350" cy="2438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81686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248BAA0C-69E3-4156-9864-8A4E9951951A}" type="slidenum">
              <a:rPr lang="en-US"/>
              <a:pPr/>
              <a:t>13</a:t>
            </a:fld>
            <a:endParaRPr lang="en-US"/>
          </a:p>
        </p:txBody>
      </p:sp>
      <p:sp>
        <p:nvSpPr>
          <p:cNvPr id="49154" name="Rectangle 2"/>
          <p:cNvSpPr>
            <a:spLocks noGrp="1" noChangeArrowheads="1"/>
          </p:cNvSpPr>
          <p:nvPr>
            <p:ph type="title"/>
          </p:nvPr>
        </p:nvSpPr>
        <p:spPr>
          <a:xfrm>
            <a:off x="457200" y="381000"/>
            <a:ext cx="6402388" cy="1371600"/>
          </a:xfrm>
        </p:spPr>
        <p:txBody>
          <a:bodyPr/>
          <a:lstStyle/>
          <a:p>
            <a:r>
              <a:rPr lang="en-US" sz="4000"/>
              <a:t>Conflict</a:t>
            </a:r>
            <a:r>
              <a:rPr lang="en-US" sz="4000" b="1"/>
              <a:t> </a:t>
            </a:r>
            <a:r>
              <a:rPr lang="en-US" sz="4000"/>
              <a:t>of Responsibilities</a:t>
            </a:r>
          </a:p>
        </p:txBody>
      </p:sp>
      <p:sp>
        <p:nvSpPr>
          <p:cNvPr id="49155" name="Rectangle 3"/>
          <p:cNvSpPr>
            <a:spLocks noGrp="1" noChangeArrowheads="1"/>
          </p:cNvSpPr>
          <p:nvPr>
            <p:ph type="body" sz="half" idx="1"/>
          </p:nvPr>
        </p:nvSpPr>
        <p:spPr>
          <a:xfrm>
            <a:off x="457200" y="1981200"/>
            <a:ext cx="8229600" cy="4114800"/>
          </a:xfrm>
        </p:spPr>
        <p:txBody>
          <a:bodyPr/>
          <a:lstStyle/>
          <a:p>
            <a:pPr marL="381000" indent="-381000">
              <a:lnSpc>
                <a:spcPct val="80000"/>
              </a:lnSpc>
              <a:buFont typeface="Wingdings" pitchFamily="2" charset="2"/>
              <a:buNone/>
            </a:pPr>
            <a:r>
              <a:rPr lang="en-US" sz="2000" b="1"/>
              <a:t>An Illustration - SDI (Star Wars): </a:t>
            </a:r>
          </a:p>
          <a:p>
            <a:pPr marL="381000" indent="-381000">
              <a:lnSpc>
                <a:spcPct val="80000"/>
              </a:lnSpc>
              <a:buFont typeface="Wingdings" pitchFamily="2" charset="2"/>
              <a:buNone/>
            </a:pPr>
            <a:r>
              <a:rPr lang="en-US" sz="2000"/>
              <a:t>Service on the “Committee on Computing in Support of</a:t>
            </a:r>
          </a:p>
          <a:p>
            <a:pPr marL="381000" indent="-381000">
              <a:lnSpc>
                <a:spcPct val="80000"/>
              </a:lnSpc>
              <a:buFont typeface="Wingdings" pitchFamily="2" charset="2"/>
              <a:buNone/>
            </a:pPr>
            <a:r>
              <a:rPr lang="en-US" sz="2000"/>
              <a:t>Battle Management”.</a:t>
            </a:r>
          </a:p>
          <a:p>
            <a:pPr marL="381000" indent="-381000">
              <a:lnSpc>
                <a:spcPct val="80000"/>
              </a:lnSpc>
              <a:buFont typeface="Wingdings" pitchFamily="2" charset="2"/>
              <a:buNone/>
            </a:pPr>
            <a:r>
              <a:rPr lang="en-US" sz="2000" b="1"/>
              <a:t>Some questions that arose:</a:t>
            </a:r>
          </a:p>
          <a:p>
            <a:pPr marL="381000" indent="-381000">
              <a:lnSpc>
                <a:spcPct val="80000"/>
              </a:lnSpc>
              <a:buClr>
                <a:schemeClr val="tx1"/>
              </a:buClr>
              <a:buFontTx/>
              <a:buAutoNum type="alphaLcParenR"/>
            </a:pPr>
            <a:r>
              <a:rPr lang="en-US" sz="2000"/>
              <a:t>Was it honest? (</a:t>
            </a:r>
            <a:r>
              <a:rPr lang="en-US" sz="2000" i="1"/>
              <a:t>personal responsibility</a:t>
            </a:r>
            <a:r>
              <a:rPr lang="en-US" sz="2000"/>
              <a:t>) </a:t>
            </a:r>
          </a:p>
          <a:p>
            <a:pPr marL="381000" indent="-381000">
              <a:lnSpc>
                <a:spcPct val="80000"/>
              </a:lnSpc>
              <a:buClr>
                <a:schemeClr val="tx1"/>
              </a:buClr>
              <a:buFontTx/>
              <a:buAutoNum type="alphaLcParenR"/>
            </a:pPr>
            <a:r>
              <a:rPr lang="en-US" sz="2000"/>
              <a:t>Had I made a </a:t>
            </a:r>
            <a:r>
              <a:rPr lang="en-US" sz="2000" i="1"/>
              <a:t>professional</a:t>
            </a:r>
            <a:r>
              <a:rPr lang="en-US" sz="2000"/>
              <a:t> commitment? Was our activity designing a system that would meet the needs of the customer as required by professional codes? What should a professional do if the answers were “yes” and “no”? </a:t>
            </a:r>
          </a:p>
          <a:p>
            <a:pPr marL="381000" indent="-381000">
              <a:lnSpc>
                <a:spcPct val="80000"/>
              </a:lnSpc>
              <a:buClr>
                <a:schemeClr val="tx1"/>
              </a:buClr>
              <a:buFontTx/>
              <a:buAutoNum type="alphaLcParenR"/>
            </a:pPr>
            <a:r>
              <a:rPr lang="en-US" sz="2000"/>
              <a:t>Was this project good for society? Should I explain my views to the public? </a:t>
            </a:r>
          </a:p>
          <a:p>
            <a:pPr marL="381000" indent="-381000">
              <a:lnSpc>
                <a:spcPct val="80000"/>
              </a:lnSpc>
              <a:buClr>
                <a:schemeClr val="tx1"/>
              </a:buClr>
              <a:buFontTx/>
              <a:buAutoNum type="alphaLcParenR"/>
            </a:pPr>
            <a:endParaRPr lang="en-US" sz="2000"/>
          </a:p>
          <a:p>
            <a:pPr marL="381000" indent="-381000">
              <a:lnSpc>
                <a:spcPct val="80000"/>
              </a:lnSpc>
              <a:buClr>
                <a:schemeClr val="tx1"/>
              </a:buClr>
              <a:buFont typeface="Wingdings" pitchFamily="2" charset="2"/>
              <a:buNone/>
            </a:pPr>
            <a:r>
              <a:rPr lang="en-US" sz="2000"/>
              <a:t>     Some regarded a “Yes” to (c) as unprofessional. The conflict in (b) was resolved by a detailed explanation.</a:t>
            </a:r>
          </a:p>
        </p:txBody>
      </p:sp>
      <p:pic>
        <p:nvPicPr>
          <p:cNvPr id="49156" name="Picture 4" descr="CollaborativeMg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51650" y="0"/>
            <a:ext cx="2292350" cy="2438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17074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A10FC4E1-3F6C-4887-B6A0-104E503A097E}" type="slidenum">
              <a:rPr lang="en-US"/>
              <a:pPr/>
              <a:t>14</a:t>
            </a:fld>
            <a:endParaRPr lang="en-US"/>
          </a:p>
        </p:txBody>
      </p:sp>
      <p:sp>
        <p:nvSpPr>
          <p:cNvPr id="51202" name="Rectangle 2"/>
          <p:cNvSpPr>
            <a:spLocks noGrp="1" noChangeArrowheads="1"/>
          </p:cNvSpPr>
          <p:nvPr>
            <p:ph type="title"/>
          </p:nvPr>
        </p:nvSpPr>
        <p:spPr>
          <a:xfrm>
            <a:off x="0" y="277813"/>
            <a:ext cx="6858000" cy="2084387"/>
          </a:xfrm>
        </p:spPr>
        <p:txBody>
          <a:bodyPr/>
          <a:lstStyle/>
          <a:p>
            <a:r>
              <a:rPr lang="en-US" sz="4000" b="1"/>
              <a:t>The Social Responsibility of Scientists And Engineers</a:t>
            </a:r>
            <a:endParaRPr lang="en-US" sz="4000"/>
          </a:p>
        </p:txBody>
      </p:sp>
      <p:sp>
        <p:nvSpPr>
          <p:cNvPr id="51203" name="Rectangle 3"/>
          <p:cNvSpPr>
            <a:spLocks noGrp="1" noChangeArrowheads="1"/>
          </p:cNvSpPr>
          <p:nvPr>
            <p:ph type="body" sz="half" idx="1"/>
          </p:nvPr>
        </p:nvSpPr>
        <p:spPr>
          <a:xfrm>
            <a:off x="457200" y="1752600"/>
            <a:ext cx="7924800" cy="4530725"/>
          </a:xfrm>
        </p:spPr>
        <p:txBody>
          <a:bodyPr/>
          <a:lstStyle/>
          <a:p>
            <a:pPr>
              <a:buFont typeface="Wingdings" pitchFamily="2" charset="2"/>
              <a:buNone/>
            </a:pPr>
            <a:endParaRPr lang="en-US" sz="2800" b="1" i="1"/>
          </a:p>
          <a:p>
            <a:pPr algn="ctr">
              <a:buFont typeface="Wingdings" pitchFamily="2" charset="2"/>
              <a:buNone/>
            </a:pPr>
            <a:r>
              <a:rPr lang="en-US" sz="2800" b="1" i="1"/>
              <a:t>“In the land of the blind, </a:t>
            </a:r>
          </a:p>
          <a:p>
            <a:pPr algn="ctr">
              <a:buFont typeface="Wingdings" pitchFamily="2" charset="2"/>
              <a:buNone/>
            </a:pPr>
            <a:r>
              <a:rPr lang="en-US" sz="2800" b="1" i="1"/>
              <a:t>the one eyed man is king”.</a:t>
            </a:r>
          </a:p>
          <a:p>
            <a:pPr>
              <a:buFont typeface="Wingdings" pitchFamily="2" charset="2"/>
              <a:buNone/>
            </a:pPr>
            <a:endParaRPr lang="en-US" sz="2800" b="1" i="1"/>
          </a:p>
          <a:p>
            <a:pPr>
              <a:buFont typeface="Wingdings" pitchFamily="2" charset="2"/>
              <a:buNone/>
            </a:pPr>
            <a:r>
              <a:rPr lang="en-US" sz="2800"/>
              <a:t>    In a world increasingly dependent on science and technology, Scientists and Engineers are the one-eyed people.</a:t>
            </a:r>
          </a:p>
          <a:p>
            <a:pPr>
              <a:buFont typeface="Wingdings" pitchFamily="2" charset="2"/>
              <a:buNone/>
            </a:pPr>
            <a:endParaRPr lang="en-US" sz="2800"/>
          </a:p>
          <a:p>
            <a:pPr>
              <a:buFont typeface="Wingdings" pitchFamily="2" charset="2"/>
              <a:buNone/>
            </a:pPr>
            <a:r>
              <a:rPr lang="en-US" sz="2800"/>
              <a:t>    The majority of our decision-makers are blind.</a:t>
            </a:r>
          </a:p>
        </p:txBody>
      </p:sp>
      <p:pic>
        <p:nvPicPr>
          <p:cNvPr id="51204" name="Picture 4" descr="CollaborativeMg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51650" y="0"/>
            <a:ext cx="2292350" cy="2438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059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BD2AE638-74AE-44FC-872F-3613413A2D2F}" type="slidenum">
              <a:rPr lang="en-US"/>
              <a:pPr/>
              <a:t>15</a:t>
            </a:fld>
            <a:endParaRPr lang="en-US"/>
          </a:p>
        </p:txBody>
      </p:sp>
      <p:sp>
        <p:nvSpPr>
          <p:cNvPr id="52226" name="Rectangle 2"/>
          <p:cNvSpPr>
            <a:spLocks noGrp="1" noChangeArrowheads="1"/>
          </p:cNvSpPr>
          <p:nvPr>
            <p:ph type="title"/>
          </p:nvPr>
        </p:nvSpPr>
        <p:spPr>
          <a:xfrm>
            <a:off x="0" y="277813"/>
            <a:ext cx="7315200" cy="1703387"/>
          </a:xfrm>
        </p:spPr>
        <p:txBody>
          <a:bodyPr/>
          <a:lstStyle/>
          <a:p>
            <a:r>
              <a:rPr lang="en-US" sz="4000" b="1"/>
              <a:t>The Social Responsibility of Scientists And Engineers</a:t>
            </a:r>
            <a:endParaRPr lang="en-US" sz="4000"/>
          </a:p>
        </p:txBody>
      </p:sp>
      <p:sp>
        <p:nvSpPr>
          <p:cNvPr id="52227" name="Rectangle 3"/>
          <p:cNvSpPr>
            <a:spLocks noGrp="1" noChangeArrowheads="1"/>
          </p:cNvSpPr>
          <p:nvPr>
            <p:ph type="body" sz="half" idx="1"/>
          </p:nvPr>
        </p:nvSpPr>
        <p:spPr>
          <a:xfrm>
            <a:off x="457200" y="2133600"/>
            <a:ext cx="8153400" cy="3841750"/>
          </a:xfrm>
        </p:spPr>
        <p:txBody>
          <a:bodyPr/>
          <a:lstStyle/>
          <a:p>
            <a:pPr>
              <a:lnSpc>
                <a:spcPct val="80000"/>
              </a:lnSpc>
              <a:buFont typeface="Wingdings" pitchFamily="2" charset="2"/>
              <a:buNone/>
            </a:pPr>
            <a:r>
              <a:rPr lang="en-US" sz="1800" b="1"/>
              <a:t>Consider the following public issues: </a:t>
            </a:r>
          </a:p>
          <a:p>
            <a:pPr>
              <a:lnSpc>
                <a:spcPct val="80000"/>
              </a:lnSpc>
              <a:buFont typeface="Wingdings" pitchFamily="2" charset="2"/>
              <a:buNone/>
            </a:pPr>
            <a:endParaRPr lang="en-US" sz="1800" b="1"/>
          </a:p>
          <a:p>
            <a:pPr>
              <a:lnSpc>
                <a:spcPct val="80000"/>
              </a:lnSpc>
            </a:pPr>
            <a:r>
              <a:rPr lang="en-US" sz="1800"/>
              <a:t>Can we reduce our energy expenditures without great disruption in people's lives?</a:t>
            </a:r>
          </a:p>
          <a:p>
            <a:pPr>
              <a:lnSpc>
                <a:spcPct val="80000"/>
              </a:lnSpc>
            </a:pPr>
            <a:r>
              <a:rPr lang="en-US" sz="1800"/>
              <a:t>How urgent is the need to reduce the level of greenhouse gasses?</a:t>
            </a:r>
          </a:p>
          <a:p>
            <a:pPr>
              <a:lnSpc>
                <a:spcPct val="80000"/>
              </a:lnSpc>
            </a:pPr>
            <a:r>
              <a:rPr lang="en-US" sz="1800"/>
              <a:t>Should we build more nuclear power generating stations?</a:t>
            </a:r>
          </a:p>
          <a:p>
            <a:pPr>
              <a:lnSpc>
                <a:spcPct val="80000"/>
              </a:lnSpc>
            </a:pPr>
            <a:r>
              <a:rPr lang="en-US" sz="1800"/>
              <a:t>Is it safe to allow nuclear power generating stations to be controlled by computers?</a:t>
            </a:r>
          </a:p>
          <a:p>
            <a:pPr>
              <a:lnSpc>
                <a:spcPct val="80000"/>
              </a:lnSpc>
            </a:pPr>
            <a:r>
              <a:rPr lang="en-US" sz="1800"/>
              <a:t>Can technology help us to reduce the amount of the paper that we use? Should we do that?</a:t>
            </a:r>
          </a:p>
          <a:p>
            <a:pPr>
              <a:lnSpc>
                <a:spcPct val="80000"/>
              </a:lnSpc>
            </a:pPr>
            <a:r>
              <a:rPr lang="en-US" sz="1800"/>
              <a:t>Is it safe to allow computers to control cars and trucks?</a:t>
            </a:r>
          </a:p>
          <a:p>
            <a:pPr>
              <a:lnSpc>
                <a:spcPct val="80000"/>
              </a:lnSpc>
              <a:buFont typeface="Wingdings" pitchFamily="2" charset="2"/>
              <a:buNone/>
            </a:pPr>
            <a:endParaRPr lang="en-US" sz="1800"/>
          </a:p>
          <a:p>
            <a:pPr>
              <a:lnSpc>
                <a:spcPct val="80000"/>
              </a:lnSpc>
              <a:buFont typeface="Wingdings" pitchFamily="2" charset="2"/>
              <a:buNone/>
            </a:pPr>
            <a:r>
              <a:rPr lang="en-US" sz="1800"/>
              <a:t>     Decisions will be taken by non-specialists, but the input will come from people like us. We must give them complete and accurate information.</a:t>
            </a:r>
          </a:p>
          <a:p>
            <a:pPr>
              <a:lnSpc>
                <a:spcPct val="80000"/>
              </a:lnSpc>
              <a:buFont typeface="Wingdings" pitchFamily="2" charset="2"/>
              <a:buNone/>
            </a:pPr>
            <a:endParaRPr lang="en-US" sz="1800"/>
          </a:p>
        </p:txBody>
      </p:sp>
      <p:pic>
        <p:nvPicPr>
          <p:cNvPr id="52228" name="Picture 4" descr="queue-of-traffic-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239000" y="0"/>
            <a:ext cx="19050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48366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25C6FBE7-DE19-4D50-B535-C4321C4D2FD3}" type="slidenum">
              <a:rPr lang="en-US"/>
              <a:pPr/>
              <a:t>16</a:t>
            </a:fld>
            <a:endParaRPr lang="en-US"/>
          </a:p>
        </p:txBody>
      </p:sp>
      <p:sp>
        <p:nvSpPr>
          <p:cNvPr id="53250" name="Rectangle 2"/>
          <p:cNvSpPr>
            <a:spLocks noGrp="1" noChangeArrowheads="1"/>
          </p:cNvSpPr>
          <p:nvPr>
            <p:ph type="title"/>
          </p:nvPr>
        </p:nvSpPr>
        <p:spPr>
          <a:xfrm>
            <a:off x="457200" y="277813"/>
            <a:ext cx="6781800" cy="1779587"/>
          </a:xfrm>
        </p:spPr>
        <p:txBody>
          <a:bodyPr/>
          <a:lstStyle/>
          <a:p>
            <a:r>
              <a:rPr lang="en-US" sz="4000" b="1"/>
              <a:t>The Social Responsibility of Scientists And Engineers</a:t>
            </a:r>
            <a:endParaRPr lang="en-US" sz="4000"/>
          </a:p>
        </p:txBody>
      </p:sp>
      <p:sp>
        <p:nvSpPr>
          <p:cNvPr id="53251" name="Rectangle 3"/>
          <p:cNvSpPr>
            <a:spLocks noGrp="1" noChangeArrowheads="1"/>
          </p:cNvSpPr>
          <p:nvPr>
            <p:ph type="body" sz="half" idx="1"/>
          </p:nvPr>
        </p:nvSpPr>
        <p:spPr>
          <a:xfrm>
            <a:off x="381000" y="2209800"/>
            <a:ext cx="8382000" cy="3684588"/>
          </a:xfrm>
          <a:noFill/>
          <a:ln/>
        </p:spPr>
        <p:txBody>
          <a:bodyPr>
            <a:normAutofit lnSpcReduction="10000"/>
          </a:bodyPr>
          <a:lstStyle/>
          <a:p>
            <a:pPr>
              <a:lnSpc>
                <a:spcPct val="80000"/>
              </a:lnSpc>
              <a:buFont typeface="Wingdings" pitchFamily="2" charset="2"/>
              <a:buNone/>
            </a:pPr>
            <a:r>
              <a:rPr lang="en-US" sz="1600"/>
              <a:t>Science and technology are the “black magic” of our age. We use arcane rituals and </a:t>
            </a:r>
          </a:p>
          <a:p>
            <a:pPr>
              <a:lnSpc>
                <a:spcPct val="80000"/>
              </a:lnSpc>
              <a:buFont typeface="Wingdings" pitchFamily="2" charset="2"/>
              <a:buNone/>
            </a:pPr>
            <a:r>
              <a:rPr lang="en-US" sz="1600"/>
              <a:t>obscure terminology.</a:t>
            </a:r>
          </a:p>
          <a:p>
            <a:pPr>
              <a:lnSpc>
                <a:spcPct val="80000"/>
              </a:lnSpc>
              <a:buFont typeface="Wingdings" pitchFamily="2" charset="2"/>
              <a:buNone/>
            </a:pPr>
            <a:endParaRPr lang="en-US" sz="1600"/>
          </a:p>
          <a:p>
            <a:pPr>
              <a:lnSpc>
                <a:spcPct val="80000"/>
              </a:lnSpc>
              <a:buFont typeface="Wingdings" pitchFamily="2" charset="2"/>
              <a:buNone/>
            </a:pPr>
            <a:r>
              <a:rPr lang="en-US" sz="1600"/>
              <a:t>The public thinks that science can solve any problem if given enough funds. Public officials</a:t>
            </a:r>
          </a:p>
          <a:p>
            <a:pPr>
              <a:lnSpc>
                <a:spcPct val="80000"/>
              </a:lnSpc>
              <a:buFont typeface="Wingdings" pitchFamily="2" charset="2"/>
              <a:buNone/>
            </a:pPr>
            <a:r>
              <a:rPr lang="en-US" sz="1600"/>
              <a:t>share this attitude. They fall for scientific fads.</a:t>
            </a:r>
          </a:p>
          <a:p>
            <a:pPr>
              <a:lnSpc>
                <a:spcPct val="80000"/>
              </a:lnSpc>
              <a:buFont typeface="Wingdings" pitchFamily="2" charset="2"/>
              <a:buNone/>
            </a:pPr>
            <a:r>
              <a:rPr lang="en-US" sz="1600"/>
              <a:t> </a:t>
            </a:r>
          </a:p>
          <a:p>
            <a:pPr>
              <a:lnSpc>
                <a:spcPct val="80000"/>
              </a:lnSpc>
              <a:buFont typeface="Wingdings" pitchFamily="2" charset="2"/>
              <a:buNone/>
            </a:pPr>
            <a:r>
              <a:rPr lang="en-US" sz="1600"/>
              <a:t>Buzzwords and big promises, favored over solid scientific work. </a:t>
            </a:r>
          </a:p>
          <a:p>
            <a:pPr>
              <a:lnSpc>
                <a:spcPct val="80000"/>
              </a:lnSpc>
              <a:buFont typeface="Wingdings" pitchFamily="2" charset="2"/>
              <a:buNone/>
            </a:pPr>
            <a:endParaRPr lang="en-US" sz="1600"/>
          </a:p>
          <a:p>
            <a:pPr>
              <a:lnSpc>
                <a:spcPct val="80000"/>
              </a:lnSpc>
              <a:buFont typeface="Wingdings" pitchFamily="2" charset="2"/>
              <a:buNone/>
            </a:pPr>
            <a:r>
              <a:rPr lang="en-US" sz="1600"/>
              <a:t>The rewards often go to the illusionists. The successful do not speak out. The others are</a:t>
            </a:r>
          </a:p>
          <a:p>
            <a:pPr>
              <a:lnSpc>
                <a:spcPct val="80000"/>
              </a:lnSpc>
              <a:buFont typeface="Wingdings" pitchFamily="2" charset="2"/>
              <a:buNone/>
            </a:pPr>
            <a:r>
              <a:rPr lang="en-US" sz="1600"/>
              <a:t>ignored (“sour grapes”). </a:t>
            </a:r>
          </a:p>
          <a:p>
            <a:pPr>
              <a:lnSpc>
                <a:spcPct val="80000"/>
              </a:lnSpc>
              <a:buFont typeface="Wingdings" pitchFamily="2" charset="2"/>
              <a:buNone/>
            </a:pPr>
            <a:endParaRPr lang="en-US" sz="1600"/>
          </a:p>
          <a:p>
            <a:pPr>
              <a:lnSpc>
                <a:spcPct val="80000"/>
              </a:lnSpc>
              <a:buFont typeface="Wingdings" pitchFamily="2" charset="2"/>
              <a:buNone/>
            </a:pPr>
            <a:r>
              <a:rPr lang="en-US" sz="1600"/>
              <a:t>Most of us “go along” to get funds.</a:t>
            </a:r>
          </a:p>
          <a:p>
            <a:pPr>
              <a:lnSpc>
                <a:spcPct val="80000"/>
              </a:lnSpc>
              <a:buFont typeface="Wingdings" pitchFamily="2" charset="2"/>
              <a:buNone/>
            </a:pPr>
            <a:endParaRPr lang="en-US" sz="1600"/>
          </a:p>
          <a:p>
            <a:pPr>
              <a:lnSpc>
                <a:spcPct val="80000"/>
              </a:lnSpc>
              <a:buFont typeface="Wingdings" pitchFamily="2" charset="2"/>
              <a:buNone/>
            </a:pPr>
            <a:r>
              <a:rPr lang="en-US" sz="1600" b="1"/>
              <a:t>Don’t we have a responsibility to see that society’s funds are well used?</a:t>
            </a:r>
          </a:p>
          <a:p>
            <a:pPr>
              <a:lnSpc>
                <a:spcPct val="80000"/>
              </a:lnSpc>
              <a:buFont typeface="Wingdings" pitchFamily="2" charset="2"/>
              <a:buNone/>
            </a:pPr>
            <a:r>
              <a:rPr lang="en-US" sz="1600"/>
              <a:t>     In your career you will often have to decide whether or not to participate in a project and, if you decide not to participate, whether you should make your decision public.</a:t>
            </a:r>
          </a:p>
        </p:txBody>
      </p:sp>
      <p:pic>
        <p:nvPicPr>
          <p:cNvPr id="53252" name="Picture 4" descr="queue-of-traffic-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239000" y="0"/>
            <a:ext cx="19050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90982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00B8C64E-9A20-4D00-B2F0-0B877272C609}" type="slidenum">
              <a:rPr lang="en-US"/>
              <a:pPr/>
              <a:t>17</a:t>
            </a:fld>
            <a:endParaRPr lang="en-US"/>
          </a:p>
        </p:txBody>
      </p:sp>
      <p:sp>
        <p:nvSpPr>
          <p:cNvPr id="54274" name="Rectangle 2"/>
          <p:cNvSpPr>
            <a:spLocks noGrp="1" noChangeArrowheads="1"/>
          </p:cNvSpPr>
          <p:nvPr>
            <p:ph type="title"/>
          </p:nvPr>
        </p:nvSpPr>
        <p:spPr>
          <a:xfrm>
            <a:off x="457200" y="277813"/>
            <a:ext cx="6781800" cy="1627187"/>
          </a:xfrm>
        </p:spPr>
        <p:txBody>
          <a:bodyPr/>
          <a:lstStyle/>
          <a:p>
            <a:r>
              <a:rPr lang="en-US" sz="4000" b="1"/>
              <a:t>The Professional Responsibilities of Engineers</a:t>
            </a:r>
            <a:endParaRPr lang="en-US" sz="4000"/>
          </a:p>
        </p:txBody>
      </p:sp>
      <p:sp>
        <p:nvSpPr>
          <p:cNvPr id="54277" name="Rectangle 5"/>
          <p:cNvSpPr>
            <a:spLocks noGrp="1" noChangeArrowheads="1"/>
          </p:cNvSpPr>
          <p:nvPr>
            <p:ph type="body" sz="half" idx="1"/>
          </p:nvPr>
        </p:nvSpPr>
        <p:spPr>
          <a:xfrm>
            <a:off x="457200" y="2133600"/>
            <a:ext cx="8534400" cy="4191000"/>
          </a:xfrm>
        </p:spPr>
        <p:txBody>
          <a:bodyPr/>
          <a:lstStyle/>
          <a:p>
            <a:pPr>
              <a:lnSpc>
                <a:spcPct val="80000"/>
              </a:lnSpc>
              <a:buFont typeface="Wingdings" pitchFamily="2" charset="2"/>
              <a:buNone/>
            </a:pPr>
            <a:r>
              <a:rPr lang="en-US" sz="1600" b="1" i="1" u="sng"/>
              <a:t>Unfortunately</a:t>
            </a:r>
            <a:r>
              <a:rPr lang="en-US" sz="1600"/>
              <a:t>, Software Engineers are not always Engineers.</a:t>
            </a:r>
          </a:p>
          <a:p>
            <a:pPr>
              <a:lnSpc>
                <a:spcPct val="80000"/>
              </a:lnSpc>
              <a:buFont typeface="Wingdings" pitchFamily="2" charset="2"/>
              <a:buNone/>
            </a:pPr>
            <a:endParaRPr lang="en-US" sz="1600"/>
          </a:p>
          <a:p>
            <a:pPr>
              <a:lnSpc>
                <a:spcPct val="80000"/>
              </a:lnSpc>
              <a:buFont typeface="Wingdings" pitchFamily="2" charset="2"/>
              <a:buNone/>
            </a:pPr>
            <a:r>
              <a:rPr lang="en-US" sz="1600"/>
              <a:t>     “Software Engineering” is a shallow course on programming, taught in a science department, not a professional program in Engineering. Many “software engineers” have no technical education.</a:t>
            </a:r>
          </a:p>
          <a:p>
            <a:pPr>
              <a:lnSpc>
                <a:spcPct val="80000"/>
              </a:lnSpc>
              <a:buFont typeface="Wingdings" pitchFamily="2" charset="2"/>
              <a:buNone/>
            </a:pPr>
            <a:endParaRPr lang="en-US" sz="1600"/>
          </a:p>
          <a:p>
            <a:pPr>
              <a:lnSpc>
                <a:spcPct val="80000"/>
              </a:lnSpc>
              <a:buFont typeface="Wingdings" pitchFamily="2" charset="2"/>
              <a:buNone/>
            </a:pPr>
            <a:r>
              <a:rPr lang="en-US" sz="1600"/>
              <a:t>      Many </a:t>
            </a:r>
            <a:r>
              <a:rPr lang="en-US" sz="1600" i="1" u="sng"/>
              <a:t>could not</a:t>
            </a:r>
            <a:r>
              <a:rPr lang="en-US" sz="1600" i="1"/>
              <a:t>  </a:t>
            </a:r>
            <a:r>
              <a:rPr lang="en-US" sz="1600"/>
              <a:t>be Professional Engineers.</a:t>
            </a:r>
          </a:p>
          <a:p>
            <a:pPr>
              <a:lnSpc>
                <a:spcPct val="80000"/>
              </a:lnSpc>
              <a:buFont typeface="Wingdings" pitchFamily="2" charset="2"/>
              <a:buNone/>
            </a:pPr>
            <a:r>
              <a:rPr lang="en-US" sz="1600"/>
              <a:t>      </a:t>
            </a:r>
          </a:p>
          <a:p>
            <a:pPr>
              <a:lnSpc>
                <a:spcPct val="80000"/>
              </a:lnSpc>
              <a:buFont typeface="Wingdings" pitchFamily="2" charset="2"/>
              <a:buNone/>
            </a:pPr>
            <a:r>
              <a:rPr lang="en-US" sz="1600"/>
              <a:t>      Many confuse software engineering with configuration management.</a:t>
            </a:r>
          </a:p>
          <a:p>
            <a:pPr>
              <a:lnSpc>
                <a:spcPct val="80000"/>
              </a:lnSpc>
              <a:buFont typeface="Wingdings" pitchFamily="2" charset="2"/>
              <a:buNone/>
            </a:pPr>
            <a:endParaRPr lang="en-US" sz="1600"/>
          </a:p>
          <a:p>
            <a:pPr>
              <a:lnSpc>
                <a:spcPct val="80000"/>
              </a:lnSpc>
              <a:buFont typeface="Wingdings" pitchFamily="2" charset="2"/>
              <a:buNone/>
            </a:pPr>
            <a:r>
              <a:rPr lang="en-US" sz="1600"/>
              <a:t>     An Engineer is someone who uses advanced knowledge of science, mathematics, and technology to build objects for use by others.</a:t>
            </a:r>
          </a:p>
          <a:p>
            <a:pPr>
              <a:lnSpc>
                <a:spcPct val="80000"/>
              </a:lnSpc>
              <a:buFont typeface="Wingdings" pitchFamily="2" charset="2"/>
              <a:buNone/>
            </a:pPr>
            <a:endParaRPr lang="en-US" sz="1600"/>
          </a:p>
          <a:p>
            <a:pPr>
              <a:lnSpc>
                <a:spcPct val="80000"/>
              </a:lnSpc>
              <a:buFont typeface="Wingdings" pitchFamily="2" charset="2"/>
              <a:buNone/>
            </a:pPr>
            <a:r>
              <a:rPr lang="en-US" sz="1600"/>
              <a:t>     Most programmers or software engineers, are Engineers, under qualified, unlicensed, and often unprofessional. They are unaware of their professional responsibilities. </a:t>
            </a:r>
          </a:p>
          <a:p>
            <a:pPr>
              <a:lnSpc>
                <a:spcPct val="80000"/>
              </a:lnSpc>
              <a:buFont typeface="Wingdings" pitchFamily="2" charset="2"/>
              <a:buNone/>
            </a:pPr>
            <a:endParaRPr lang="en-US" sz="1600"/>
          </a:p>
          <a:p>
            <a:pPr>
              <a:lnSpc>
                <a:spcPct val="80000"/>
              </a:lnSpc>
              <a:buFont typeface="Wingdings" pitchFamily="2" charset="2"/>
              <a:buNone/>
            </a:pPr>
            <a:r>
              <a:rPr lang="en-US" sz="1600" b="1" i="1" u="sng"/>
              <a:t>Programmers need to learn about the professional responsibility of engineers.</a:t>
            </a:r>
          </a:p>
        </p:txBody>
      </p:sp>
      <p:pic>
        <p:nvPicPr>
          <p:cNvPr id="54278" name="Picture 6" descr="screen-stressed-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239000" y="0"/>
            <a:ext cx="19050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07288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7715C3CB-FE87-463E-AED5-D3F310ACB781}" type="slidenum">
              <a:rPr lang="en-US"/>
              <a:pPr/>
              <a:t>18</a:t>
            </a:fld>
            <a:endParaRPr lang="en-US"/>
          </a:p>
        </p:txBody>
      </p:sp>
      <p:sp>
        <p:nvSpPr>
          <p:cNvPr id="55298" name="Rectangle 2"/>
          <p:cNvSpPr>
            <a:spLocks noGrp="1" noChangeArrowheads="1"/>
          </p:cNvSpPr>
          <p:nvPr>
            <p:ph type="title"/>
          </p:nvPr>
        </p:nvSpPr>
        <p:spPr>
          <a:xfrm>
            <a:off x="228600" y="277813"/>
            <a:ext cx="7010400" cy="1143000"/>
          </a:xfrm>
        </p:spPr>
        <p:txBody>
          <a:bodyPr>
            <a:normAutofit fontScale="90000"/>
          </a:bodyPr>
          <a:lstStyle/>
          <a:p>
            <a:r>
              <a:rPr lang="en-US" sz="4000" b="1"/>
              <a:t>Why do we have licensed Professional Engineers?</a:t>
            </a:r>
          </a:p>
        </p:txBody>
      </p:sp>
      <p:sp>
        <p:nvSpPr>
          <p:cNvPr id="55299" name="Rectangle 3"/>
          <p:cNvSpPr>
            <a:spLocks noGrp="1" noChangeArrowheads="1"/>
          </p:cNvSpPr>
          <p:nvPr>
            <p:ph type="body" sz="half" idx="1"/>
          </p:nvPr>
        </p:nvSpPr>
        <p:spPr>
          <a:xfrm>
            <a:off x="457200" y="1981200"/>
            <a:ext cx="8075613" cy="4114800"/>
          </a:xfrm>
        </p:spPr>
        <p:txBody>
          <a:bodyPr/>
          <a:lstStyle/>
          <a:p>
            <a:pPr>
              <a:lnSpc>
                <a:spcPct val="80000"/>
              </a:lnSpc>
              <a:buFont typeface="Wingdings" pitchFamily="2" charset="2"/>
              <a:buNone/>
            </a:pPr>
            <a:r>
              <a:rPr lang="en-US" sz="2000" b="1"/>
              <a:t>An old system introduced because:</a:t>
            </a:r>
          </a:p>
          <a:p>
            <a:pPr>
              <a:lnSpc>
                <a:spcPct val="80000"/>
              </a:lnSpc>
              <a:buFont typeface="Wingdings" pitchFamily="2" charset="2"/>
              <a:buNone/>
            </a:pPr>
            <a:endParaRPr lang="en-US" sz="2000" b="1"/>
          </a:p>
          <a:p>
            <a:pPr>
              <a:lnSpc>
                <a:spcPct val="80000"/>
              </a:lnSpc>
            </a:pPr>
            <a:r>
              <a:rPr lang="en-US" sz="2000"/>
              <a:t>Some products potentially dangerous. Incompetent designs a danger to public. </a:t>
            </a:r>
          </a:p>
          <a:p>
            <a:pPr>
              <a:lnSpc>
                <a:spcPct val="80000"/>
              </a:lnSpc>
            </a:pPr>
            <a:r>
              <a:rPr lang="en-US" sz="2000"/>
              <a:t>Purchasers and some employers are often unable to judge the competence of designers.</a:t>
            </a:r>
          </a:p>
          <a:p>
            <a:pPr>
              <a:lnSpc>
                <a:spcPct val="80000"/>
              </a:lnSpc>
            </a:pPr>
            <a:r>
              <a:rPr lang="en-US" sz="2000"/>
              <a:t>Competent, conscientious, disciplined professionals want public to distinguish between themselves and others. Bad work by a few damages the reputations and business prospects of all.</a:t>
            </a:r>
          </a:p>
          <a:p>
            <a:pPr>
              <a:lnSpc>
                <a:spcPct val="80000"/>
              </a:lnSpc>
            </a:pPr>
            <a:r>
              <a:rPr lang="en-US" sz="2000"/>
              <a:t>Financial pressures may tempt employers to “cut corners”. We are protected better when professional obligations go beyond loyalty or obedience to an employer. </a:t>
            </a:r>
            <a:r>
              <a:rPr lang="en-US" sz="2000" b="1" i="1" u="sng"/>
              <a:t>Professionals do say “No”.</a:t>
            </a:r>
          </a:p>
          <a:p>
            <a:pPr>
              <a:lnSpc>
                <a:spcPct val="80000"/>
              </a:lnSpc>
              <a:buFont typeface="Wingdings" pitchFamily="2" charset="2"/>
              <a:buNone/>
            </a:pPr>
            <a:endParaRPr lang="en-US" sz="2000"/>
          </a:p>
          <a:p>
            <a:pPr>
              <a:lnSpc>
                <a:spcPct val="80000"/>
              </a:lnSpc>
              <a:buFont typeface="Wingdings" pitchFamily="2" charset="2"/>
              <a:buNone/>
            </a:pPr>
            <a:r>
              <a:rPr lang="en-US" sz="2000" b="1" i="1" u="sng"/>
              <a:t>Don’t all of these reasons apply to software construction?</a:t>
            </a:r>
          </a:p>
        </p:txBody>
      </p:sp>
      <p:pic>
        <p:nvPicPr>
          <p:cNvPr id="55300" name="Picture 4" descr="cogs-gears-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239000" y="0"/>
            <a:ext cx="19050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61510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BA7ACA6D-1607-4417-A797-C0EC5AB505EC}" type="slidenum">
              <a:rPr lang="en-US"/>
              <a:pPr/>
              <a:t>19</a:t>
            </a:fld>
            <a:endParaRPr lang="en-US"/>
          </a:p>
        </p:txBody>
      </p:sp>
      <p:sp>
        <p:nvSpPr>
          <p:cNvPr id="56322" name="Rectangle 2"/>
          <p:cNvSpPr>
            <a:spLocks noGrp="1" noChangeArrowheads="1"/>
          </p:cNvSpPr>
          <p:nvPr>
            <p:ph type="title"/>
          </p:nvPr>
        </p:nvSpPr>
        <p:spPr>
          <a:xfrm>
            <a:off x="457200" y="381000"/>
            <a:ext cx="6778625" cy="1371600"/>
          </a:xfrm>
        </p:spPr>
        <p:txBody>
          <a:bodyPr>
            <a:normAutofit fontScale="90000"/>
          </a:bodyPr>
          <a:lstStyle/>
          <a:p>
            <a:r>
              <a:rPr lang="en-US"/>
              <a:t>What is the Professional Engineering Societies ?</a:t>
            </a:r>
          </a:p>
        </p:txBody>
      </p:sp>
      <p:sp>
        <p:nvSpPr>
          <p:cNvPr id="56323" name="Rectangle 3"/>
          <p:cNvSpPr>
            <a:spLocks noGrp="1" noChangeArrowheads="1"/>
          </p:cNvSpPr>
          <p:nvPr>
            <p:ph type="body" sz="half" idx="1"/>
          </p:nvPr>
        </p:nvSpPr>
        <p:spPr>
          <a:xfrm>
            <a:off x="457200" y="1981200"/>
            <a:ext cx="8382000" cy="3581400"/>
          </a:xfrm>
        </p:spPr>
        <p:txBody>
          <a:bodyPr/>
          <a:lstStyle/>
          <a:p>
            <a:pPr marL="457200" indent="-457200">
              <a:lnSpc>
                <a:spcPct val="90000"/>
              </a:lnSpc>
              <a:buClr>
                <a:schemeClr val="tx1"/>
              </a:buClr>
              <a:buSzPct val="90000"/>
              <a:buFontTx/>
              <a:buAutoNum type="arabicPeriod"/>
            </a:pPr>
            <a:r>
              <a:rPr lang="en-US" sz="2000"/>
              <a:t>Professional Engineering Societies were established by legislation to assure competence and awareness of professional responsibilities.</a:t>
            </a:r>
          </a:p>
          <a:p>
            <a:pPr marL="457200" indent="-457200">
              <a:lnSpc>
                <a:spcPct val="90000"/>
              </a:lnSpc>
              <a:buClr>
                <a:schemeClr val="tx1"/>
              </a:buClr>
              <a:buSzPct val="90000"/>
              <a:buFontTx/>
              <a:buAutoNum type="arabicPeriod"/>
            </a:pPr>
            <a:endParaRPr lang="en-US" sz="2000"/>
          </a:p>
          <a:p>
            <a:pPr marL="457200" indent="-457200">
              <a:lnSpc>
                <a:spcPct val="90000"/>
              </a:lnSpc>
              <a:buClr>
                <a:schemeClr val="tx1"/>
              </a:buClr>
              <a:buSzPct val="90000"/>
              <a:buFontTx/>
              <a:buAutoNum type="arabicPeriod"/>
            </a:pPr>
            <a:r>
              <a:rPr lang="en-US" sz="2000"/>
              <a:t>Regulations require that certain products be produced or approved by a recognized Professional Engineer.</a:t>
            </a:r>
          </a:p>
          <a:p>
            <a:pPr marL="457200" indent="-457200">
              <a:lnSpc>
                <a:spcPct val="90000"/>
              </a:lnSpc>
              <a:buClr>
                <a:schemeClr val="tx1"/>
              </a:buClr>
              <a:buSzPct val="90000"/>
              <a:buFontTx/>
              <a:buAutoNum type="arabicPeriod"/>
            </a:pPr>
            <a:endParaRPr lang="en-US" sz="2000"/>
          </a:p>
          <a:p>
            <a:pPr marL="457200" indent="-457200">
              <a:lnSpc>
                <a:spcPct val="90000"/>
              </a:lnSpc>
              <a:buClr>
                <a:schemeClr val="tx1"/>
              </a:buClr>
              <a:buSzPct val="90000"/>
              <a:buFontTx/>
              <a:buAutoNum type="arabicPeriod"/>
            </a:pPr>
            <a:r>
              <a:rPr lang="en-US" sz="2000"/>
              <a:t>There is a separate committee to accredit programs. Accreditation is a very serious process. Graduates of accredited programs have an easier path to recognition as a Professional Engineer. [5]</a:t>
            </a:r>
          </a:p>
          <a:p>
            <a:pPr marL="457200" indent="-457200">
              <a:lnSpc>
                <a:spcPct val="90000"/>
              </a:lnSpc>
              <a:buSzPct val="90000"/>
              <a:buFont typeface="Wingdings" pitchFamily="2" charset="2"/>
              <a:buNone/>
            </a:pPr>
            <a:endParaRPr lang="en-US" sz="2000"/>
          </a:p>
          <a:p>
            <a:pPr marL="457200" indent="-457200">
              <a:lnSpc>
                <a:spcPct val="90000"/>
              </a:lnSpc>
              <a:buFont typeface="Wingdings" pitchFamily="2" charset="2"/>
              <a:buNone/>
            </a:pPr>
            <a:r>
              <a:rPr lang="en-US" sz="2000"/>
              <a:t>An exam on responsibilities is required in any case. [6]</a:t>
            </a:r>
          </a:p>
        </p:txBody>
      </p:sp>
      <p:pic>
        <p:nvPicPr>
          <p:cNvPr id="56324" name="Picture 4" descr="wrestle-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239000" y="0"/>
            <a:ext cx="19050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33950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The Professional Responsibilities of Software Engineers</a:t>
            </a:r>
          </a:p>
        </p:txBody>
      </p:sp>
      <p:sp>
        <p:nvSpPr>
          <p:cNvPr id="7" name="Slide Number Placeholder 5"/>
          <p:cNvSpPr>
            <a:spLocks noGrp="1"/>
          </p:cNvSpPr>
          <p:nvPr>
            <p:ph type="sldNum" sz="quarter" idx="12"/>
          </p:nvPr>
        </p:nvSpPr>
        <p:spPr/>
        <p:txBody>
          <a:bodyPr/>
          <a:lstStyle/>
          <a:p>
            <a:fld id="{90ECF2BB-E817-464F-96D8-8D655DB0850C}" type="slidenum">
              <a:rPr lang="en-US"/>
              <a:pPr/>
              <a:t>2</a:t>
            </a:fld>
            <a:endParaRPr lang="en-US"/>
          </a:p>
        </p:txBody>
      </p:sp>
      <p:sp>
        <p:nvSpPr>
          <p:cNvPr id="28674" name="Rectangle 2"/>
          <p:cNvSpPr>
            <a:spLocks noGrp="1" noChangeArrowheads="1"/>
          </p:cNvSpPr>
          <p:nvPr>
            <p:ph type="title"/>
          </p:nvPr>
        </p:nvSpPr>
        <p:spPr/>
        <p:txBody>
          <a:bodyPr/>
          <a:lstStyle/>
          <a:p>
            <a:r>
              <a:rPr lang="en-US"/>
              <a:t>PRoSE</a:t>
            </a:r>
          </a:p>
        </p:txBody>
      </p:sp>
      <p:sp>
        <p:nvSpPr>
          <p:cNvPr id="28675" name="Rectangle 3"/>
          <p:cNvSpPr>
            <a:spLocks noGrp="1" noChangeArrowheads="1"/>
          </p:cNvSpPr>
          <p:nvPr>
            <p:ph type="body" idx="1"/>
          </p:nvPr>
        </p:nvSpPr>
        <p:spPr>
          <a:xfrm>
            <a:off x="457200" y="2813050"/>
            <a:ext cx="8229600" cy="3282950"/>
          </a:xfrm>
        </p:spPr>
        <p:txBody>
          <a:bodyPr/>
          <a:lstStyle/>
          <a:p>
            <a:pPr lvl="4">
              <a:buFont typeface="Wingdings" pitchFamily="2" charset="2"/>
              <a:buNone/>
            </a:pPr>
            <a:r>
              <a:rPr lang="en-US" sz="3200" b="1"/>
              <a:t>P - Professional </a:t>
            </a:r>
          </a:p>
          <a:p>
            <a:pPr lvl="4">
              <a:buFont typeface="Wingdings" pitchFamily="2" charset="2"/>
              <a:buNone/>
            </a:pPr>
            <a:r>
              <a:rPr lang="en-US" sz="3200" b="1"/>
              <a:t>R - Responsibilities</a:t>
            </a:r>
          </a:p>
          <a:p>
            <a:pPr lvl="4">
              <a:buFont typeface="Wingdings" pitchFamily="2" charset="2"/>
              <a:buNone/>
            </a:pPr>
            <a:r>
              <a:rPr lang="en-US" sz="3200" b="1"/>
              <a:t>o - of </a:t>
            </a:r>
          </a:p>
          <a:p>
            <a:pPr lvl="4">
              <a:buFont typeface="Wingdings" pitchFamily="2" charset="2"/>
              <a:buNone/>
            </a:pPr>
            <a:r>
              <a:rPr lang="en-US" sz="3200" b="1"/>
              <a:t>S - Software </a:t>
            </a:r>
          </a:p>
          <a:p>
            <a:pPr lvl="4">
              <a:buFont typeface="Wingdings" pitchFamily="2" charset="2"/>
              <a:buNone/>
            </a:pPr>
            <a:r>
              <a:rPr lang="en-US" sz="3200" b="1"/>
              <a:t>E - Engineers</a:t>
            </a:r>
            <a:r>
              <a:rPr lang="en-US"/>
              <a:t> </a:t>
            </a:r>
          </a:p>
        </p:txBody>
      </p:sp>
      <p:sp>
        <p:nvSpPr>
          <p:cNvPr id="28676" name="Rectangle 4"/>
          <p:cNvSpPr>
            <a:spLocks noChangeArrowheads="1"/>
          </p:cNvSpPr>
          <p:nvPr/>
        </p:nvSpPr>
        <p:spPr bwMode="auto">
          <a:xfrm>
            <a:off x="914400" y="1371600"/>
            <a:ext cx="73215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3200" b="1">
                <a:latin typeface="Arial" charset="0"/>
              </a:rPr>
              <a:t>A correctly designed system is an electronic poetry in motion</a:t>
            </a:r>
          </a:p>
        </p:txBody>
      </p:sp>
    </p:spTree>
    <p:extLst>
      <p:ext uri="{BB962C8B-B14F-4D97-AF65-F5344CB8AC3E}">
        <p14:creationId xmlns:p14="http://schemas.microsoft.com/office/powerpoint/2010/main" val="12331860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 calcmode="lin" valueType="num">
                                      <p:cBhvr additive="base">
                                        <p:cTn id="12" dur="500" fill="hold"/>
                                        <p:tgtEl>
                                          <p:spTgt spid="28675">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8675">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nodeType="after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 calcmode="lin" valueType="num">
                                      <p:cBhvr additive="base">
                                        <p:cTn id="17" dur="500" fill="hold"/>
                                        <p:tgtEl>
                                          <p:spTgt spid="2867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8675">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 calcmode="lin" valueType="num">
                                      <p:cBhvr additive="base">
                                        <p:cTn id="22" dur="500" fill="hold"/>
                                        <p:tgtEl>
                                          <p:spTgt spid="28675">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8675">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nodeType="after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 calcmode="lin" valueType="num">
                                      <p:cBhvr additive="base">
                                        <p:cTn id="27" dur="500" fill="hold"/>
                                        <p:tgtEl>
                                          <p:spTgt spid="2867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86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034BF0DF-2555-47C5-912A-AB3559CDBDF8}" type="slidenum">
              <a:rPr lang="en-US"/>
              <a:pPr/>
              <a:t>20</a:t>
            </a:fld>
            <a:endParaRPr lang="en-US"/>
          </a:p>
        </p:txBody>
      </p:sp>
      <p:sp>
        <p:nvSpPr>
          <p:cNvPr id="57346" name="Rectangle 2"/>
          <p:cNvSpPr>
            <a:spLocks noGrp="1" noChangeArrowheads="1"/>
          </p:cNvSpPr>
          <p:nvPr>
            <p:ph type="title"/>
          </p:nvPr>
        </p:nvSpPr>
        <p:spPr>
          <a:xfrm>
            <a:off x="457201" y="381000"/>
            <a:ext cx="6400800" cy="1371600"/>
          </a:xfrm>
        </p:spPr>
        <p:txBody>
          <a:bodyPr>
            <a:normAutofit fontScale="90000"/>
          </a:bodyPr>
          <a:lstStyle/>
          <a:p>
            <a:r>
              <a:rPr lang="en-US" dirty="0"/>
              <a:t>Why are “Software Engineers” different?</a:t>
            </a:r>
          </a:p>
        </p:txBody>
      </p:sp>
      <p:sp>
        <p:nvSpPr>
          <p:cNvPr id="57347" name="Rectangle 3"/>
          <p:cNvSpPr>
            <a:spLocks noGrp="1" noChangeArrowheads="1"/>
          </p:cNvSpPr>
          <p:nvPr>
            <p:ph type="body" sz="half" idx="1"/>
          </p:nvPr>
        </p:nvSpPr>
        <p:spPr>
          <a:xfrm>
            <a:off x="304800" y="1981200"/>
            <a:ext cx="8686800" cy="3540125"/>
          </a:xfrm>
        </p:spPr>
        <p:txBody>
          <a:bodyPr>
            <a:normAutofit lnSpcReduction="10000"/>
          </a:bodyPr>
          <a:lstStyle/>
          <a:p>
            <a:pPr>
              <a:lnSpc>
                <a:spcPct val="80000"/>
              </a:lnSpc>
            </a:pPr>
            <a:r>
              <a:rPr lang="en-US" sz="1800" dirty="0"/>
              <a:t>The result of a “software crisis” (optimism).</a:t>
            </a:r>
          </a:p>
          <a:p>
            <a:pPr>
              <a:lnSpc>
                <a:spcPct val="80000"/>
              </a:lnSpc>
            </a:pPr>
            <a:r>
              <a:rPr lang="en-US" sz="1800" dirty="0"/>
              <a:t>Originally dealt with as a scientific problem. The basis of software engineering was not well understood.</a:t>
            </a:r>
          </a:p>
          <a:p>
            <a:pPr>
              <a:lnSpc>
                <a:spcPct val="80000"/>
              </a:lnSpc>
            </a:pPr>
            <a:r>
              <a:rPr lang="en-US" sz="1800" dirty="0"/>
              <a:t>First meetings attended by many mathematicians and scientists, few engineers.</a:t>
            </a:r>
          </a:p>
          <a:p>
            <a:pPr>
              <a:lnSpc>
                <a:spcPct val="80000"/>
              </a:lnSpc>
            </a:pPr>
            <a:r>
              <a:rPr lang="en-US" sz="1800" dirty="0"/>
              <a:t>Many engineers were still blissfully unaware of the importance of computers in their profession.</a:t>
            </a:r>
          </a:p>
          <a:p>
            <a:pPr>
              <a:lnSpc>
                <a:spcPct val="80000"/>
              </a:lnSpc>
            </a:pPr>
            <a:r>
              <a:rPr lang="en-US" sz="1800" dirty="0"/>
              <a:t>The word is “Engineering” used to indicate practical concerns, not a profession.</a:t>
            </a:r>
          </a:p>
          <a:p>
            <a:pPr>
              <a:lnSpc>
                <a:spcPct val="80000"/>
              </a:lnSpc>
            </a:pPr>
            <a:r>
              <a:rPr lang="en-US" sz="1800" dirty="0"/>
              <a:t>Professional societies did not take it seriously. Software Engineering has developed </a:t>
            </a:r>
            <a:r>
              <a:rPr lang="en-US" sz="1800" i="1" dirty="0"/>
              <a:t>outside </a:t>
            </a:r>
            <a:r>
              <a:rPr lang="en-US" sz="1800" dirty="0"/>
              <a:t>of the Engineering Community. </a:t>
            </a:r>
          </a:p>
          <a:p>
            <a:pPr>
              <a:lnSpc>
                <a:spcPct val="80000"/>
              </a:lnSpc>
            </a:pPr>
            <a:r>
              <a:rPr lang="en-US" sz="1800" dirty="0"/>
              <a:t>It has been left to Computer Science departments, taught by people who are not Engineers.</a:t>
            </a:r>
          </a:p>
          <a:p>
            <a:pPr>
              <a:lnSpc>
                <a:spcPct val="80000"/>
              </a:lnSpc>
            </a:pPr>
            <a:r>
              <a:rPr lang="en-US" sz="1800" dirty="0"/>
              <a:t>Because badly designed computer programs are hard to manage, emphasis  has been on project management, project scheduling, version control, etc.</a:t>
            </a:r>
          </a:p>
          <a:p>
            <a:pPr>
              <a:lnSpc>
                <a:spcPct val="80000"/>
              </a:lnSpc>
              <a:buFont typeface="Wingdings" pitchFamily="2" charset="2"/>
              <a:buNone/>
            </a:pPr>
            <a:endParaRPr lang="en-US" sz="1800" dirty="0"/>
          </a:p>
          <a:p>
            <a:pPr>
              <a:lnSpc>
                <a:spcPct val="80000"/>
              </a:lnSpc>
              <a:buFont typeface="Wingdings" pitchFamily="2" charset="2"/>
              <a:buNone/>
            </a:pPr>
            <a:r>
              <a:rPr lang="en-US" sz="1800" dirty="0"/>
              <a:t>Today, the engineering societies are beginning to do what they were always required to do. </a:t>
            </a:r>
          </a:p>
        </p:txBody>
      </p:sp>
      <p:pic>
        <p:nvPicPr>
          <p:cNvPr id="57348" name="Picture 4" descr="had-enough-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781800" y="0"/>
            <a:ext cx="2362200" cy="177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11494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8CA792AF-0C73-49FE-910E-26FD5B907A81}" type="slidenum">
              <a:rPr lang="en-US"/>
              <a:pPr/>
              <a:t>21</a:t>
            </a:fld>
            <a:endParaRPr lang="en-US"/>
          </a:p>
        </p:txBody>
      </p:sp>
      <p:sp>
        <p:nvSpPr>
          <p:cNvPr id="58370" name="Rectangle 2"/>
          <p:cNvSpPr>
            <a:spLocks noGrp="1" noChangeArrowheads="1"/>
          </p:cNvSpPr>
          <p:nvPr>
            <p:ph type="title"/>
          </p:nvPr>
        </p:nvSpPr>
        <p:spPr>
          <a:xfrm>
            <a:off x="457200" y="381000"/>
            <a:ext cx="6778625" cy="1371600"/>
          </a:xfrm>
        </p:spPr>
        <p:txBody>
          <a:bodyPr>
            <a:normAutofit fontScale="90000"/>
          </a:bodyPr>
          <a:lstStyle/>
          <a:p>
            <a:r>
              <a:rPr lang="en-US"/>
              <a:t>What are the obligations of the engineer?</a:t>
            </a:r>
          </a:p>
        </p:txBody>
      </p:sp>
      <p:sp>
        <p:nvSpPr>
          <p:cNvPr id="58371" name="Rectangle 3"/>
          <p:cNvSpPr>
            <a:spLocks noGrp="1" noChangeArrowheads="1"/>
          </p:cNvSpPr>
          <p:nvPr>
            <p:ph type="body" sz="half" idx="1"/>
          </p:nvPr>
        </p:nvSpPr>
        <p:spPr>
          <a:xfrm>
            <a:off x="457200" y="1981200"/>
            <a:ext cx="8154988" cy="4114800"/>
          </a:xfrm>
        </p:spPr>
        <p:txBody>
          <a:bodyPr/>
          <a:lstStyle/>
          <a:p>
            <a:pPr marL="609600" indent="-609600">
              <a:buClr>
                <a:schemeClr val="tx1"/>
              </a:buClr>
              <a:buFontTx/>
              <a:buAutoNum type="arabicPeriod"/>
            </a:pPr>
            <a:r>
              <a:rPr lang="en-US"/>
              <a:t>Accept individual responsibility.</a:t>
            </a:r>
          </a:p>
          <a:p>
            <a:pPr marL="609600" indent="-609600">
              <a:buClr>
                <a:schemeClr val="tx1"/>
              </a:buClr>
              <a:buFontTx/>
              <a:buAutoNum type="arabicPeriod"/>
            </a:pPr>
            <a:r>
              <a:rPr lang="en-US"/>
              <a:t>Solve the real problem</a:t>
            </a:r>
          </a:p>
          <a:p>
            <a:pPr marL="609600" indent="-609600">
              <a:buClr>
                <a:schemeClr val="tx1"/>
              </a:buClr>
              <a:buFontTx/>
              <a:buAutoNum type="arabicPeriod"/>
            </a:pPr>
            <a:r>
              <a:rPr lang="en-US"/>
              <a:t>Be honest about capabilities</a:t>
            </a:r>
          </a:p>
          <a:p>
            <a:pPr marL="609600" indent="-609600">
              <a:buClr>
                <a:schemeClr val="tx1"/>
              </a:buClr>
              <a:buFontTx/>
              <a:buAutoNum type="arabicPeriod"/>
            </a:pPr>
            <a:r>
              <a:rPr lang="en-US"/>
              <a:t>Produce reviewable designs</a:t>
            </a:r>
          </a:p>
          <a:p>
            <a:pPr marL="609600" indent="-609600">
              <a:buClr>
                <a:schemeClr val="tx1"/>
              </a:buClr>
              <a:buFontTx/>
              <a:buAutoNum type="arabicPeriod"/>
            </a:pPr>
            <a:r>
              <a:rPr lang="en-US"/>
              <a:t>Maintainability</a:t>
            </a:r>
          </a:p>
        </p:txBody>
      </p:sp>
      <p:pic>
        <p:nvPicPr>
          <p:cNvPr id="58372" name="Picture 4" descr="integration-01"/>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239000" y="0"/>
            <a:ext cx="19050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226008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21D0147C-0779-4A56-84DC-522972B903DB}" type="slidenum">
              <a:rPr lang="en-US"/>
              <a:pPr/>
              <a:t>22</a:t>
            </a:fld>
            <a:endParaRPr lang="en-US"/>
          </a:p>
        </p:txBody>
      </p:sp>
      <p:sp>
        <p:nvSpPr>
          <p:cNvPr id="59394" name="Rectangle 2"/>
          <p:cNvSpPr>
            <a:spLocks noGrp="1" noChangeArrowheads="1"/>
          </p:cNvSpPr>
          <p:nvPr>
            <p:ph type="title"/>
          </p:nvPr>
        </p:nvSpPr>
        <p:spPr>
          <a:xfrm>
            <a:off x="457200" y="381000"/>
            <a:ext cx="6778625" cy="1371600"/>
          </a:xfrm>
        </p:spPr>
        <p:txBody>
          <a:bodyPr>
            <a:normAutofit fontScale="90000"/>
          </a:bodyPr>
          <a:lstStyle/>
          <a:p>
            <a:r>
              <a:rPr lang="en-US"/>
              <a:t>What are the obligations of the engineer?</a:t>
            </a:r>
          </a:p>
        </p:txBody>
      </p:sp>
      <p:sp>
        <p:nvSpPr>
          <p:cNvPr id="59395" name="Rectangle 3"/>
          <p:cNvSpPr>
            <a:spLocks noGrp="1" noChangeArrowheads="1"/>
          </p:cNvSpPr>
          <p:nvPr>
            <p:ph type="body" sz="half" idx="1"/>
          </p:nvPr>
        </p:nvSpPr>
        <p:spPr>
          <a:xfrm>
            <a:off x="606425" y="1981200"/>
            <a:ext cx="8005763" cy="4111625"/>
          </a:xfrm>
        </p:spPr>
        <p:txBody>
          <a:bodyPr/>
          <a:lstStyle/>
          <a:p>
            <a:pPr marL="457200" indent="-457200">
              <a:lnSpc>
                <a:spcPct val="90000"/>
              </a:lnSpc>
              <a:buClr>
                <a:schemeClr val="tx1"/>
              </a:buClr>
              <a:buFontTx/>
              <a:buAutoNum type="arabicPeriod"/>
            </a:pPr>
            <a:r>
              <a:rPr lang="en-US" sz="2800"/>
              <a:t>Accept individual responsibility.</a:t>
            </a:r>
          </a:p>
          <a:p>
            <a:pPr marL="838200" lvl="1" indent="-381000">
              <a:lnSpc>
                <a:spcPct val="90000"/>
              </a:lnSpc>
            </a:pPr>
            <a:r>
              <a:rPr lang="en-US" sz="2400"/>
              <a:t>Following orders does not justify approving bad designs.</a:t>
            </a:r>
          </a:p>
          <a:p>
            <a:pPr marL="838200" lvl="1" indent="-381000">
              <a:lnSpc>
                <a:spcPct val="90000"/>
              </a:lnSpc>
            </a:pPr>
            <a:r>
              <a:rPr lang="en-US" sz="2400"/>
              <a:t>One cannot always be a “team player”.</a:t>
            </a:r>
          </a:p>
          <a:p>
            <a:pPr marL="838200" lvl="1" indent="-381000">
              <a:lnSpc>
                <a:spcPct val="90000"/>
              </a:lnSpc>
            </a:pPr>
            <a:r>
              <a:rPr lang="en-US" sz="2400"/>
              <a:t>Professional standards have priority over other pressures</a:t>
            </a:r>
          </a:p>
          <a:p>
            <a:pPr marL="457200" indent="-457200">
              <a:lnSpc>
                <a:spcPct val="90000"/>
              </a:lnSpc>
              <a:buClr>
                <a:schemeClr val="tx1"/>
              </a:buClr>
              <a:buFontTx/>
              <a:buAutoNum type="arabicPeriod"/>
            </a:pPr>
            <a:r>
              <a:rPr lang="en-US" sz="2800"/>
              <a:t>Solve the real problem</a:t>
            </a:r>
          </a:p>
          <a:p>
            <a:pPr marL="838200" lvl="1" indent="-381000">
              <a:lnSpc>
                <a:spcPct val="90000"/>
              </a:lnSpc>
            </a:pPr>
            <a:r>
              <a:rPr lang="en-US" sz="2400"/>
              <a:t>Look beyond the customer’s opinions</a:t>
            </a:r>
          </a:p>
          <a:p>
            <a:pPr marL="838200" lvl="1" indent="-381000">
              <a:lnSpc>
                <a:spcPct val="90000"/>
              </a:lnSpc>
            </a:pPr>
            <a:r>
              <a:rPr lang="en-US" sz="2400"/>
              <a:t>Have a precise description of a problem.</a:t>
            </a:r>
          </a:p>
          <a:p>
            <a:pPr marL="838200" lvl="1" indent="-381000">
              <a:lnSpc>
                <a:spcPct val="90000"/>
              </a:lnSpc>
            </a:pPr>
            <a:r>
              <a:rPr lang="en-US" sz="2400"/>
              <a:t>Get that description reviewed before building.</a:t>
            </a:r>
          </a:p>
        </p:txBody>
      </p:sp>
      <p:pic>
        <p:nvPicPr>
          <p:cNvPr id="59396" name="Picture 4" descr="integration-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239000" y="0"/>
            <a:ext cx="19050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35842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4B49946F-4DD7-4ACA-ACCF-D3E430AF83D5}" type="slidenum">
              <a:rPr lang="en-US"/>
              <a:pPr/>
              <a:t>23</a:t>
            </a:fld>
            <a:endParaRPr lang="en-US"/>
          </a:p>
        </p:txBody>
      </p:sp>
      <p:sp>
        <p:nvSpPr>
          <p:cNvPr id="61442" name="Rectangle 2"/>
          <p:cNvSpPr>
            <a:spLocks noGrp="1" noChangeArrowheads="1"/>
          </p:cNvSpPr>
          <p:nvPr>
            <p:ph type="title"/>
          </p:nvPr>
        </p:nvSpPr>
        <p:spPr>
          <a:xfrm>
            <a:off x="457200" y="381000"/>
            <a:ext cx="6778625" cy="1371600"/>
          </a:xfrm>
        </p:spPr>
        <p:txBody>
          <a:bodyPr>
            <a:normAutofit fontScale="90000"/>
          </a:bodyPr>
          <a:lstStyle/>
          <a:p>
            <a:r>
              <a:rPr lang="en-US"/>
              <a:t>What are the obligations of the engineer?</a:t>
            </a:r>
          </a:p>
        </p:txBody>
      </p:sp>
      <p:sp>
        <p:nvSpPr>
          <p:cNvPr id="61443" name="Rectangle 3"/>
          <p:cNvSpPr>
            <a:spLocks noGrp="1" noChangeArrowheads="1"/>
          </p:cNvSpPr>
          <p:nvPr>
            <p:ph type="body" sz="half" idx="1"/>
          </p:nvPr>
        </p:nvSpPr>
        <p:spPr>
          <a:xfrm>
            <a:off x="304800" y="1981200"/>
            <a:ext cx="8378825" cy="4111625"/>
          </a:xfrm>
        </p:spPr>
        <p:txBody>
          <a:bodyPr/>
          <a:lstStyle/>
          <a:p>
            <a:pPr>
              <a:lnSpc>
                <a:spcPct val="90000"/>
              </a:lnSpc>
              <a:buFont typeface="Wingdings" pitchFamily="2" charset="2"/>
              <a:buNone/>
            </a:pPr>
            <a:r>
              <a:rPr lang="en-US" sz="2400"/>
              <a:t>3. Be honest about capabilities</a:t>
            </a:r>
          </a:p>
          <a:p>
            <a:pPr marL="762000" lvl="1" indent="-304800">
              <a:lnSpc>
                <a:spcPct val="90000"/>
              </a:lnSpc>
            </a:pPr>
            <a:r>
              <a:rPr lang="en-US" sz="2000"/>
              <a:t>Don’t offer technical solutions where there are none.</a:t>
            </a:r>
          </a:p>
          <a:p>
            <a:pPr marL="762000" lvl="1" indent="-304800">
              <a:lnSpc>
                <a:spcPct val="90000"/>
              </a:lnSpc>
            </a:pPr>
            <a:r>
              <a:rPr lang="en-US" sz="2000"/>
              <a:t>Don’t do studies when you already know the answer.</a:t>
            </a:r>
          </a:p>
          <a:p>
            <a:pPr marL="762000" lvl="1" indent="-304800">
              <a:lnSpc>
                <a:spcPct val="90000"/>
              </a:lnSpc>
              <a:buFontTx/>
              <a:buChar char="•"/>
            </a:pPr>
            <a:endParaRPr lang="en-US" sz="2000"/>
          </a:p>
          <a:p>
            <a:pPr>
              <a:lnSpc>
                <a:spcPct val="90000"/>
              </a:lnSpc>
              <a:buFont typeface="Wingdings" pitchFamily="2" charset="2"/>
              <a:buNone/>
            </a:pPr>
            <a:r>
              <a:rPr lang="en-US" sz="2400"/>
              <a:t>4. Produce reviewable designs</a:t>
            </a:r>
          </a:p>
          <a:p>
            <a:pPr marL="762000" lvl="1" indent="-304800">
              <a:lnSpc>
                <a:spcPct val="90000"/>
              </a:lnSpc>
            </a:pPr>
            <a:r>
              <a:rPr lang="en-US" sz="2000"/>
              <a:t>No individual is infallible.</a:t>
            </a:r>
          </a:p>
          <a:p>
            <a:pPr marL="762000" lvl="1" indent="-304800">
              <a:lnSpc>
                <a:spcPct val="90000"/>
              </a:lnSpc>
            </a:pPr>
            <a:r>
              <a:rPr lang="en-US" sz="2000"/>
              <a:t>Document to make reviewing easy.</a:t>
            </a:r>
          </a:p>
          <a:p>
            <a:pPr marL="762000" lvl="1" indent="-304800">
              <a:lnSpc>
                <a:spcPct val="90000"/>
              </a:lnSpc>
              <a:buFontTx/>
              <a:buChar char="•"/>
            </a:pPr>
            <a:endParaRPr lang="en-US" sz="2000"/>
          </a:p>
          <a:p>
            <a:pPr>
              <a:lnSpc>
                <a:spcPct val="90000"/>
              </a:lnSpc>
              <a:buFont typeface="Wingdings" pitchFamily="2" charset="2"/>
              <a:buNone/>
            </a:pPr>
            <a:r>
              <a:rPr lang="en-US" sz="2400"/>
              <a:t>5. Maintainability</a:t>
            </a:r>
          </a:p>
          <a:p>
            <a:pPr marL="762000" lvl="1" indent="-304800">
              <a:lnSpc>
                <a:spcPct val="90000"/>
              </a:lnSpc>
            </a:pPr>
            <a:r>
              <a:rPr lang="en-US" sz="2000"/>
              <a:t>Produce a product that can be maintained without you. - It’s not your personal product.</a:t>
            </a:r>
          </a:p>
        </p:txBody>
      </p:sp>
      <p:pic>
        <p:nvPicPr>
          <p:cNvPr id="61444" name="Picture 4" descr="integration-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239000" y="0"/>
            <a:ext cx="19050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58532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ABD2F77A-C548-4810-828E-726B937459DD}" type="slidenum">
              <a:rPr lang="en-US"/>
              <a:pPr/>
              <a:t>24</a:t>
            </a:fld>
            <a:endParaRPr lang="en-US"/>
          </a:p>
        </p:txBody>
      </p:sp>
      <p:sp>
        <p:nvSpPr>
          <p:cNvPr id="63490" name="Rectangle 2"/>
          <p:cNvSpPr>
            <a:spLocks noGrp="1" noChangeArrowheads="1"/>
          </p:cNvSpPr>
          <p:nvPr>
            <p:ph type="title"/>
          </p:nvPr>
        </p:nvSpPr>
        <p:spPr>
          <a:xfrm>
            <a:off x="457200" y="381000"/>
            <a:ext cx="6778625" cy="1371600"/>
          </a:xfrm>
        </p:spPr>
        <p:txBody>
          <a:bodyPr/>
          <a:lstStyle/>
          <a:p>
            <a:r>
              <a:rPr lang="en-US" sz="4000" b="1"/>
              <a:t>Professional Practice in Software Development</a:t>
            </a:r>
            <a:endParaRPr lang="en-US" sz="4000"/>
          </a:p>
        </p:txBody>
      </p:sp>
      <p:sp>
        <p:nvSpPr>
          <p:cNvPr id="63491" name="Rectangle 3"/>
          <p:cNvSpPr>
            <a:spLocks noGrp="1" noChangeArrowheads="1"/>
          </p:cNvSpPr>
          <p:nvPr>
            <p:ph type="body" sz="half" idx="1"/>
          </p:nvPr>
        </p:nvSpPr>
        <p:spPr>
          <a:xfrm>
            <a:off x="457200" y="1828800"/>
            <a:ext cx="8686800" cy="4419600"/>
          </a:xfrm>
        </p:spPr>
        <p:txBody>
          <a:bodyPr/>
          <a:lstStyle/>
          <a:p>
            <a:pPr>
              <a:lnSpc>
                <a:spcPct val="80000"/>
              </a:lnSpc>
              <a:buFont typeface="Wingdings" pitchFamily="2" charset="2"/>
              <a:buNone/>
            </a:pPr>
            <a:r>
              <a:rPr lang="en-US" sz="1400" b="1"/>
              <a:t>Some responses to a critical consultant:</a:t>
            </a:r>
          </a:p>
          <a:p>
            <a:pPr>
              <a:lnSpc>
                <a:spcPct val="80000"/>
              </a:lnSpc>
            </a:pPr>
            <a:r>
              <a:rPr lang="en-US" sz="1400"/>
              <a:t>“Of course it’s wrong, but that is what my boss told me to do.”</a:t>
            </a:r>
          </a:p>
          <a:p>
            <a:pPr>
              <a:lnSpc>
                <a:spcPct val="80000"/>
              </a:lnSpc>
            </a:pPr>
            <a:r>
              <a:rPr lang="en-US" sz="1400"/>
              <a:t>“We already know the answer, but they will pay us $1,000,000 for the study.</a:t>
            </a:r>
          </a:p>
          <a:p>
            <a:pPr>
              <a:lnSpc>
                <a:spcPct val="80000"/>
              </a:lnSpc>
            </a:pPr>
            <a:r>
              <a:rPr lang="en-US" sz="1400"/>
              <a:t>“It’s not the right way, but it’s the customer’s suggestion.”</a:t>
            </a:r>
          </a:p>
          <a:p>
            <a:pPr>
              <a:lnSpc>
                <a:spcPct val="80000"/>
              </a:lnSpc>
            </a:pPr>
            <a:r>
              <a:rPr lang="en-US" sz="1400"/>
              <a:t>“At XYZ corporation, we don’t tell our customers that they are wrong, we take their contracts.”</a:t>
            </a:r>
          </a:p>
          <a:p>
            <a:pPr>
              <a:lnSpc>
                <a:spcPct val="80000"/>
              </a:lnSpc>
            </a:pPr>
            <a:r>
              <a:rPr lang="en-US" sz="1400"/>
              <a:t>“That’s not the real problem, but they asked us to do it.”</a:t>
            </a:r>
          </a:p>
          <a:p>
            <a:pPr>
              <a:lnSpc>
                <a:spcPct val="80000"/>
              </a:lnSpc>
            </a:pPr>
            <a:r>
              <a:rPr lang="en-US" sz="1400"/>
              <a:t>“We can’t give them what they need, but we’ll do the best we can.”</a:t>
            </a:r>
          </a:p>
          <a:p>
            <a:pPr>
              <a:lnSpc>
                <a:spcPct val="80000"/>
              </a:lnSpc>
            </a:pPr>
            <a:r>
              <a:rPr lang="en-US" sz="1400"/>
              <a:t>“We’ve got a deadline; we’ll worry about maintainability when we get the maintenance contract.</a:t>
            </a:r>
          </a:p>
          <a:p>
            <a:pPr>
              <a:lnSpc>
                <a:spcPct val="80000"/>
              </a:lnSpc>
            </a:pPr>
            <a:r>
              <a:rPr lang="en-US" sz="1400"/>
              <a:t> “We don’t like people criticizing our designs!”</a:t>
            </a:r>
          </a:p>
          <a:p>
            <a:pPr>
              <a:lnSpc>
                <a:spcPct val="80000"/>
              </a:lnSpc>
              <a:buFont typeface="Wingdings" pitchFamily="2" charset="2"/>
              <a:buNone/>
            </a:pPr>
            <a:endParaRPr lang="en-US" sz="1400" b="1"/>
          </a:p>
          <a:p>
            <a:pPr>
              <a:lnSpc>
                <a:spcPct val="80000"/>
              </a:lnSpc>
              <a:buFont typeface="Wingdings" pitchFamily="2" charset="2"/>
              <a:buNone/>
            </a:pPr>
            <a:r>
              <a:rPr lang="en-US" sz="1400" b="1"/>
              <a:t>My personal favorites came from the IT manager of J&amp;J and MedAmerica:</a:t>
            </a:r>
            <a:r>
              <a:rPr lang="en-US" sz="1400"/>
              <a:t> </a:t>
            </a:r>
          </a:p>
          <a:p>
            <a:pPr>
              <a:lnSpc>
                <a:spcPct val="80000"/>
              </a:lnSpc>
            </a:pPr>
            <a:r>
              <a:rPr lang="en-US" sz="1400"/>
              <a:t>“It is what it is. Take initiative, make it happened”</a:t>
            </a:r>
          </a:p>
          <a:p>
            <a:pPr>
              <a:lnSpc>
                <a:spcPct val="80000"/>
              </a:lnSpc>
            </a:pPr>
            <a:r>
              <a:rPr lang="en-US" sz="1400"/>
              <a:t>“We pay you big box because you are good, so We don’t need to allocate resources for QA”</a:t>
            </a:r>
          </a:p>
          <a:p>
            <a:pPr>
              <a:lnSpc>
                <a:spcPct val="80000"/>
              </a:lnSpc>
              <a:buFont typeface="Wingdings" pitchFamily="2" charset="2"/>
              <a:buNone/>
            </a:pPr>
            <a:endParaRPr lang="en-US" sz="900"/>
          </a:p>
          <a:p>
            <a:pPr>
              <a:lnSpc>
                <a:spcPct val="80000"/>
              </a:lnSpc>
              <a:buFont typeface="Wingdings" pitchFamily="2" charset="2"/>
              <a:buNone/>
            </a:pPr>
            <a:r>
              <a:rPr lang="en-US" sz="900"/>
              <a:t>     </a:t>
            </a:r>
            <a:r>
              <a:rPr lang="en-US" sz="1600"/>
              <a:t>These remarks showed that the speakers were unaware of the professional responsibilities of engineers.</a:t>
            </a:r>
          </a:p>
          <a:p>
            <a:pPr>
              <a:lnSpc>
                <a:spcPct val="80000"/>
              </a:lnSpc>
              <a:buFont typeface="Wingdings" pitchFamily="2" charset="2"/>
              <a:buNone/>
            </a:pPr>
            <a:endParaRPr lang="en-US" sz="1600"/>
          </a:p>
          <a:p>
            <a:pPr>
              <a:lnSpc>
                <a:spcPct val="80000"/>
              </a:lnSpc>
              <a:buFont typeface="Wingdings" pitchFamily="2" charset="2"/>
              <a:buNone/>
            </a:pPr>
            <a:r>
              <a:rPr lang="en-US" sz="1600"/>
              <a:t>     Some had not heard of those responsibilities.</a:t>
            </a:r>
          </a:p>
          <a:p>
            <a:pPr>
              <a:lnSpc>
                <a:spcPct val="80000"/>
              </a:lnSpc>
              <a:buFont typeface="Wingdings" pitchFamily="2" charset="2"/>
              <a:buNone/>
            </a:pPr>
            <a:r>
              <a:rPr lang="en-US" sz="1600"/>
              <a:t>      </a:t>
            </a:r>
          </a:p>
          <a:p>
            <a:pPr>
              <a:lnSpc>
                <a:spcPct val="80000"/>
              </a:lnSpc>
              <a:buFont typeface="Wingdings" pitchFamily="2" charset="2"/>
              <a:buNone/>
            </a:pPr>
            <a:r>
              <a:rPr lang="en-US" sz="1600"/>
              <a:t>     Some had no such excuse!</a:t>
            </a:r>
          </a:p>
        </p:txBody>
      </p:sp>
      <p:pic>
        <p:nvPicPr>
          <p:cNvPr id="63492" name="Picture 4" descr="chess-fallenking-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239000" y="0"/>
            <a:ext cx="19050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81794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BC1DEC6A-72BB-4429-A5FA-047F6D9E83F2}" type="slidenum">
              <a:rPr lang="en-US"/>
              <a:pPr/>
              <a:t>25</a:t>
            </a:fld>
            <a:endParaRPr lang="en-US"/>
          </a:p>
        </p:txBody>
      </p:sp>
      <p:sp>
        <p:nvSpPr>
          <p:cNvPr id="64514" name="Rectangle 2"/>
          <p:cNvSpPr>
            <a:spLocks noGrp="1" noChangeArrowheads="1"/>
          </p:cNvSpPr>
          <p:nvPr>
            <p:ph type="title"/>
          </p:nvPr>
        </p:nvSpPr>
        <p:spPr>
          <a:xfrm>
            <a:off x="457200" y="381000"/>
            <a:ext cx="6778625" cy="1371600"/>
          </a:xfrm>
        </p:spPr>
        <p:txBody>
          <a:bodyPr/>
          <a:lstStyle/>
          <a:p>
            <a:r>
              <a:rPr lang="en-US" sz="4000" b="1"/>
              <a:t>A Simple Example: Pacemakers</a:t>
            </a:r>
            <a:endParaRPr lang="en-US" sz="4000"/>
          </a:p>
        </p:txBody>
      </p:sp>
      <p:sp>
        <p:nvSpPr>
          <p:cNvPr id="64515" name="Rectangle 3"/>
          <p:cNvSpPr>
            <a:spLocks noGrp="1" noChangeArrowheads="1"/>
          </p:cNvSpPr>
          <p:nvPr>
            <p:ph type="body" sz="half" idx="1"/>
          </p:nvPr>
        </p:nvSpPr>
        <p:spPr>
          <a:xfrm>
            <a:off x="457200" y="1981200"/>
            <a:ext cx="8001000" cy="4114800"/>
          </a:xfrm>
        </p:spPr>
        <p:txBody>
          <a:bodyPr/>
          <a:lstStyle/>
          <a:p>
            <a:pPr>
              <a:lnSpc>
                <a:spcPct val="80000"/>
              </a:lnSpc>
              <a:buFont typeface="Wingdings" pitchFamily="2" charset="2"/>
              <a:buNone/>
            </a:pPr>
            <a:r>
              <a:rPr lang="en-US" sz="1800"/>
              <a:t>Their importance to the user is obvious! </a:t>
            </a:r>
          </a:p>
          <a:p>
            <a:pPr>
              <a:lnSpc>
                <a:spcPct val="80000"/>
              </a:lnSpc>
              <a:buFont typeface="Wingdings" pitchFamily="2" charset="2"/>
              <a:buNone/>
            </a:pPr>
            <a:r>
              <a:rPr lang="en-US" sz="1800"/>
              <a:t>They are also important to those nearby. </a:t>
            </a:r>
          </a:p>
          <a:p>
            <a:pPr>
              <a:lnSpc>
                <a:spcPct val="80000"/>
              </a:lnSpc>
              <a:buFont typeface="Wingdings" pitchFamily="2" charset="2"/>
              <a:buNone/>
            </a:pPr>
            <a:r>
              <a:rPr lang="en-US" sz="1800"/>
              <a:t>They are controlled by software.</a:t>
            </a:r>
          </a:p>
          <a:p>
            <a:pPr>
              <a:lnSpc>
                <a:spcPct val="80000"/>
              </a:lnSpc>
              <a:buFont typeface="Wingdings" pitchFamily="2" charset="2"/>
              <a:buNone/>
            </a:pPr>
            <a:endParaRPr lang="en-US" sz="1800"/>
          </a:p>
          <a:p>
            <a:pPr lvl="1">
              <a:lnSpc>
                <a:spcPct val="80000"/>
              </a:lnSpc>
            </a:pPr>
            <a:r>
              <a:rPr lang="en-US" sz="1600"/>
              <a:t>Many modes of operation</a:t>
            </a:r>
          </a:p>
          <a:p>
            <a:pPr lvl="1">
              <a:lnSpc>
                <a:spcPct val="80000"/>
              </a:lnSpc>
            </a:pPr>
            <a:r>
              <a:rPr lang="en-US" sz="1600"/>
              <a:t>Computer controlled telemetry system</a:t>
            </a:r>
          </a:p>
          <a:p>
            <a:pPr lvl="1">
              <a:lnSpc>
                <a:spcPct val="80000"/>
              </a:lnSpc>
            </a:pPr>
            <a:r>
              <a:rPr lang="en-US" sz="1600"/>
              <a:t>Data collection</a:t>
            </a:r>
          </a:p>
          <a:p>
            <a:pPr lvl="1">
              <a:lnSpc>
                <a:spcPct val="80000"/>
              </a:lnSpc>
            </a:pPr>
            <a:r>
              <a:rPr lang="en-US" sz="1600"/>
              <a:t>“Programmable” by remove control</a:t>
            </a:r>
          </a:p>
          <a:p>
            <a:pPr lvl="1">
              <a:lnSpc>
                <a:spcPct val="80000"/>
              </a:lnSpc>
            </a:pPr>
            <a:r>
              <a:rPr lang="en-US" sz="1600"/>
              <a:t>“When needed” intervention.</a:t>
            </a:r>
          </a:p>
          <a:p>
            <a:pPr lvl="1">
              <a:lnSpc>
                <a:spcPct val="80000"/>
              </a:lnSpc>
            </a:pPr>
            <a:r>
              <a:rPr lang="en-US" sz="1600"/>
              <a:t>Rate responds to body activity.</a:t>
            </a:r>
          </a:p>
          <a:p>
            <a:pPr lvl="1">
              <a:lnSpc>
                <a:spcPct val="80000"/>
              </a:lnSpc>
            </a:pPr>
            <a:r>
              <a:rPr lang="en-US" sz="1600"/>
              <a:t>Packaged in a small sealed unit</a:t>
            </a:r>
          </a:p>
          <a:p>
            <a:pPr lvl="1">
              <a:lnSpc>
                <a:spcPct val="80000"/>
              </a:lnSpc>
            </a:pPr>
            <a:r>
              <a:rPr lang="en-US" sz="1600"/>
              <a:t>Must survive in a “hostile environment”</a:t>
            </a:r>
          </a:p>
          <a:p>
            <a:pPr lvl="1">
              <a:lnSpc>
                <a:spcPct val="80000"/>
              </a:lnSpc>
            </a:pPr>
            <a:endParaRPr lang="en-US" sz="1600"/>
          </a:p>
          <a:p>
            <a:pPr>
              <a:lnSpc>
                <a:spcPct val="80000"/>
              </a:lnSpc>
              <a:buFont typeface="Wingdings" pitchFamily="2" charset="2"/>
              <a:buNone/>
            </a:pPr>
            <a:r>
              <a:rPr lang="en-US" sz="1800"/>
              <a:t>Clearly the type of device that should be built by engineers.</a:t>
            </a:r>
          </a:p>
          <a:p>
            <a:pPr>
              <a:lnSpc>
                <a:spcPct val="80000"/>
              </a:lnSpc>
              <a:buFont typeface="Wingdings" pitchFamily="2" charset="2"/>
              <a:buNone/>
            </a:pPr>
            <a:r>
              <a:rPr lang="en-US" sz="1800"/>
              <a:t>The program is critical and should be well documented and reviewable.</a:t>
            </a:r>
          </a:p>
          <a:p>
            <a:pPr>
              <a:lnSpc>
                <a:spcPct val="80000"/>
              </a:lnSpc>
            </a:pPr>
            <a:endParaRPr lang="en-US" sz="1800"/>
          </a:p>
        </p:txBody>
      </p:sp>
      <p:pic>
        <p:nvPicPr>
          <p:cNvPr id="64516" name="Picture 4" descr="burnout-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239000" y="0"/>
            <a:ext cx="19050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742147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54AD4345-CAE5-4DBD-9516-80ED2D7BBCCD}" type="slidenum">
              <a:rPr lang="en-US"/>
              <a:pPr/>
              <a:t>26</a:t>
            </a:fld>
            <a:endParaRPr lang="en-US"/>
          </a:p>
        </p:txBody>
      </p:sp>
      <p:sp>
        <p:nvSpPr>
          <p:cNvPr id="65538" name="Rectangle 2"/>
          <p:cNvSpPr>
            <a:spLocks noGrp="1" noChangeArrowheads="1"/>
          </p:cNvSpPr>
          <p:nvPr>
            <p:ph type="title"/>
          </p:nvPr>
        </p:nvSpPr>
        <p:spPr>
          <a:xfrm>
            <a:off x="457200" y="381000"/>
            <a:ext cx="6778625" cy="1371600"/>
          </a:xfrm>
        </p:spPr>
        <p:txBody>
          <a:bodyPr/>
          <a:lstStyle/>
          <a:p>
            <a:r>
              <a:rPr lang="en-US" sz="4000" b="1"/>
              <a:t>What Should be Done for Pacemaker Software?</a:t>
            </a:r>
            <a:endParaRPr lang="en-US" sz="4000"/>
          </a:p>
        </p:txBody>
      </p:sp>
      <p:sp>
        <p:nvSpPr>
          <p:cNvPr id="65539" name="Rectangle 3"/>
          <p:cNvSpPr>
            <a:spLocks noGrp="1" noChangeArrowheads="1"/>
          </p:cNvSpPr>
          <p:nvPr>
            <p:ph type="body" sz="half" idx="1"/>
          </p:nvPr>
        </p:nvSpPr>
        <p:spPr>
          <a:xfrm>
            <a:off x="606425" y="1981200"/>
            <a:ext cx="8077200" cy="4111625"/>
          </a:xfrm>
        </p:spPr>
        <p:txBody>
          <a:bodyPr/>
          <a:lstStyle/>
          <a:p>
            <a:pPr marL="381000" indent="-381000">
              <a:lnSpc>
                <a:spcPct val="80000"/>
              </a:lnSpc>
              <a:buClr>
                <a:schemeClr val="tx1"/>
              </a:buClr>
              <a:buFontTx/>
              <a:buAutoNum type="arabicPeriod"/>
            </a:pPr>
            <a:endParaRPr lang="en-US" sz="1800"/>
          </a:p>
          <a:p>
            <a:pPr marL="381000" indent="-381000">
              <a:lnSpc>
                <a:spcPct val="80000"/>
              </a:lnSpc>
              <a:buClr>
                <a:schemeClr val="tx1"/>
              </a:buClr>
              <a:buFontTx/>
              <a:buAutoNum type="arabicPeriod"/>
            </a:pPr>
            <a:r>
              <a:rPr lang="en-US" sz="2000"/>
              <a:t>Programmer should have a precise description of the environment and requirements [7]</a:t>
            </a:r>
          </a:p>
          <a:p>
            <a:pPr marL="381000" indent="-381000">
              <a:lnSpc>
                <a:spcPct val="80000"/>
              </a:lnSpc>
              <a:buClr>
                <a:schemeClr val="tx1"/>
              </a:buClr>
              <a:buFontTx/>
              <a:buAutoNum type="arabicPeriod"/>
            </a:pPr>
            <a:r>
              <a:rPr lang="en-US" sz="2000"/>
              <a:t>Black box description should have been produced for review.</a:t>
            </a:r>
          </a:p>
          <a:p>
            <a:pPr marL="381000" indent="-381000">
              <a:lnSpc>
                <a:spcPct val="80000"/>
              </a:lnSpc>
              <a:buClr>
                <a:schemeClr val="tx1"/>
              </a:buClr>
              <a:buFontTx/>
              <a:buAutoNum type="arabicPeriod"/>
            </a:pPr>
            <a:r>
              <a:rPr lang="en-US" sz="2000"/>
              <a:t>Document should have been reviewable and reviewed by Cardiologists. </a:t>
            </a:r>
          </a:p>
          <a:p>
            <a:pPr marL="381000" indent="-381000">
              <a:lnSpc>
                <a:spcPct val="80000"/>
              </a:lnSpc>
              <a:buClr>
                <a:schemeClr val="tx1"/>
              </a:buClr>
              <a:buFontTx/>
              <a:buAutoNum type="arabicPeriod"/>
            </a:pPr>
            <a:r>
              <a:rPr lang="en-US" sz="2000"/>
              <a:t>The code should have been documented in a way that permitted systematic review and revision.[8]</a:t>
            </a:r>
          </a:p>
          <a:p>
            <a:pPr marL="381000" indent="-381000">
              <a:lnSpc>
                <a:spcPct val="80000"/>
              </a:lnSpc>
              <a:buClr>
                <a:schemeClr val="tx1"/>
              </a:buClr>
              <a:buFontTx/>
              <a:buAutoNum type="arabicPeriod"/>
            </a:pPr>
            <a:r>
              <a:rPr lang="en-US" sz="2000"/>
              <a:t>Code should have been subject to systematic inspection. </a:t>
            </a:r>
          </a:p>
          <a:p>
            <a:pPr marL="381000" indent="-381000">
              <a:lnSpc>
                <a:spcPct val="80000"/>
              </a:lnSpc>
              <a:buClr>
                <a:schemeClr val="tx1"/>
              </a:buClr>
              <a:buFontTx/>
              <a:buAutoNum type="arabicPeriod"/>
            </a:pPr>
            <a:r>
              <a:rPr lang="en-US" sz="2000"/>
              <a:t>Doctor should have been provide with well-organized precise documentation that explained the behavior of the device to him.</a:t>
            </a:r>
          </a:p>
          <a:p>
            <a:pPr marL="381000" indent="-381000">
              <a:lnSpc>
                <a:spcPct val="80000"/>
              </a:lnSpc>
              <a:buClr>
                <a:schemeClr val="tx1"/>
              </a:buClr>
              <a:buFontTx/>
              <a:buAutoNum type="arabicPeriod"/>
            </a:pPr>
            <a:endParaRPr lang="en-US" sz="1800"/>
          </a:p>
          <a:p>
            <a:pPr marL="381000" indent="-381000">
              <a:lnSpc>
                <a:spcPct val="80000"/>
              </a:lnSpc>
              <a:buFont typeface="Wingdings" pitchFamily="2" charset="2"/>
              <a:buNone/>
            </a:pPr>
            <a:r>
              <a:rPr lang="en-US" sz="1800" b="1" i="1" u="sng"/>
              <a:t>All of these things would be expected of a professional engineer.</a:t>
            </a:r>
          </a:p>
          <a:p>
            <a:pPr marL="381000" indent="-381000">
              <a:lnSpc>
                <a:spcPct val="80000"/>
              </a:lnSpc>
            </a:pPr>
            <a:endParaRPr lang="en-US" sz="1800" b="1" i="1" u="sng"/>
          </a:p>
        </p:txBody>
      </p:sp>
      <p:pic>
        <p:nvPicPr>
          <p:cNvPr id="65540" name="Picture 4" descr="burnout-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239000" y="0"/>
            <a:ext cx="19050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14973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EF4ACF28-118D-4DED-AC43-7B1949BB1D4B}" type="slidenum">
              <a:rPr lang="en-US"/>
              <a:pPr/>
              <a:t>27</a:t>
            </a:fld>
            <a:endParaRPr lang="en-US"/>
          </a:p>
        </p:txBody>
      </p:sp>
      <p:sp>
        <p:nvSpPr>
          <p:cNvPr id="66562" name="Rectangle 2"/>
          <p:cNvSpPr>
            <a:spLocks noGrp="1" noChangeArrowheads="1"/>
          </p:cNvSpPr>
          <p:nvPr>
            <p:ph type="title"/>
          </p:nvPr>
        </p:nvSpPr>
        <p:spPr>
          <a:xfrm>
            <a:off x="457200" y="381000"/>
            <a:ext cx="6778625" cy="1371600"/>
          </a:xfrm>
        </p:spPr>
        <p:txBody>
          <a:bodyPr/>
          <a:lstStyle/>
          <a:p>
            <a:r>
              <a:rPr lang="en-US" sz="4000" b="1"/>
              <a:t>Pacemaker Software Anecdote</a:t>
            </a:r>
            <a:endParaRPr lang="en-US" sz="4000"/>
          </a:p>
        </p:txBody>
      </p:sp>
      <p:sp>
        <p:nvSpPr>
          <p:cNvPr id="66563" name="Rectangle 3"/>
          <p:cNvSpPr>
            <a:spLocks noGrp="1" noChangeArrowheads="1"/>
          </p:cNvSpPr>
          <p:nvPr>
            <p:ph type="body" sz="half" idx="1"/>
          </p:nvPr>
        </p:nvSpPr>
        <p:spPr>
          <a:xfrm>
            <a:off x="685800" y="1828800"/>
            <a:ext cx="8005763" cy="4111625"/>
          </a:xfrm>
        </p:spPr>
        <p:txBody>
          <a:bodyPr/>
          <a:lstStyle/>
          <a:p>
            <a:pPr>
              <a:lnSpc>
                <a:spcPct val="80000"/>
              </a:lnSpc>
              <a:buFont typeface="Wingdings" pitchFamily="2" charset="2"/>
              <a:buNone/>
            </a:pPr>
            <a:r>
              <a:rPr lang="en-US" sz="1600"/>
              <a:t>     Pacemaker “refused” the surgeon’s command; neither surgeon nor  technician understood why. </a:t>
            </a:r>
          </a:p>
          <a:p>
            <a:pPr>
              <a:lnSpc>
                <a:spcPct val="80000"/>
              </a:lnSpc>
              <a:buFont typeface="Wingdings" pitchFamily="2" charset="2"/>
              <a:buNone/>
            </a:pPr>
            <a:endParaRPr lang="en-US" sz="1600"/>
          </a:p>
          <a:p>
            <a:pPr>
              <a:lnSpc>
                <a:spcPct val="80000"/>
              </a:lnSpc>
              <a:buFont typeface="Wingdings" pitchFamily="2" charset="2"/>
              <a:buNone/>
            </a:pPr>
            <a:r>
              <a:rPr lang="en-US" sz="1600"/>
              <a:t>     The explanation was found in a footnote after several hours of reading. It took 30 minutes to find it the second time. Engineer responsible could explain  the hardware aspects in great detail. He referred to a programmer, who could not be found, to explain the code. </a:t>
            </a:r>
          </a:p>
          <a:p>
            <a:pPr>
              <a:lnSpc>
                <a:spcPct val="80000"/>
              </a:lnSpc>
              <a:buFont typeface="Wingdings" pitchFamily="2" charset="2"/>
              <a:buNone/>
            </a:pPr>
            <a:endParaRPr lang="en-US" sz="1600"/>
          </a:p>
          <a:p>
            <a:pPr>
              <a:lnSpc>
                <a:spcPct val="80000"/>
              </a:lnSpc>
              <a:buFont typeface="Wingdings" pitchFamily="2" charset="2"/>
              <a:buNone/>
            </a:pPr>
            <a:r>
              <a:rPr lang="en-US" sz="1600"/>
              <a:t>      Programming had been viewed as a trivial task; Responsible engineer did not </a:t>
            </a:r>
          </a:p>
          <a:p>
            <a:pPr>
              <a:lnSpc>
                <a:spcPct val="80000"/>
              </a:lnSpc>
              <a:buFont typeface="Wingdings" pitchFamily="2" charset="2"/>
              <a:buNone/>
            </a:pPr>
            <a:r>
              <a:rPr lang="en-US" sz="1600"/>
              <a:t>      review it.</a:t>
            </a:r>
          </a:p>
          <a:p>
            <a:pPr>
              <a:lnSpc>
                <a:spcPct val="80000"/>
              </a:lnSpc>
              <a:buFont typeface="Wingdings" pitchFamily="2" charset="2"/>
              <a:buNone/>
            </a:pPr>
            <a:endParaRPr lang="en-US" sz="1600"/>
          </a:p>
          <a:p>
            <a:pPr>
              <a:lnSpc>
                <a:spcPct val="80000"/>
              </a:lnSpc>
              <a:buFont typeface="Wingdings" pitchFamily="2" charset="2"/>
              <a:buNone/>
            </a:pPr>
            <a:r>
              <a:rPr lang="en-US" sz="1600" b="1"/>
              <a:t>As a result of inadequate review, there are fundamental weaknesses</a:t>
            </a:r>
          </a:p>
          <a:p>
            <a:pPr>
              <a:lnSpc>
                <a:spcPct val="80000"/>
              </a:lnSpc>
              <a:buFont typeface="Wingdings" pitchFamily="2" charset="2"/>
              <a:buNone/>
            </a:pPr>
            <a:r>
              <a:rPr lang="en-US" sz="1600"/>
              <a:t>• Motion sensor does not measure physical activity</a:t>
            </a:r>
          </a:p>
          <a:p>
            <a:pPr>
              <a:lnSpc>
                <a:spcPct val="80000"/>
              </a:lnSpc>
              <a:buFont typeface="Wingdings" pitchFamily="2" charset="2"/>
              <a:buNone/>
            </a:pPr>
            <a:r>
              <a:rPr lang="en-US" sz="1600"/>
              <a:t>• Expected rate adjustment is inflexible.</a:t>
            </a:r>
          </a:p>
          <a:p>
            <a:pPr>
              <a:lnSpc>
                <a:spcPct val="80000"/>
              </a:lnSpc>
              <a:buFont typeface="Wingdings" pitchFamily="2" charset="2"/>
              <a:buNone/>
            </a:pPr>
            <a:r>
              <a:rPr lang="en-US" sz="1600"/>
              <a:t>The problem solved was not the real problem.</a:t>
            </a:r>
          </a:p>
          <a:p>
            <a:pPr>
              <a:lnSpc>
                <a:spcPct val="80000"/>
              </a:lnSpc>
              <a:buFont typeface="Wingdings" pitchFamily="2" charset="2"/>
              <a:buNone/>
            </a:pPr>
            <a:endParaRPr lang="en-US" sz="1600"/>
          </a:p>
          <a:p>
            <a:pPr>
              <a:lnSpc>
                <a:spcPct val="80000"/>
              </a:lnSpc>
              <a:buFont typeface="Wingdings" pitchFamily="2" charset="2"/>
              <a:buNone/>
            </a:pPr>
            <a:r>
              <a:rPr lang="en-US" sz="1600" b="1"/>
              <a:t>This was a typical software product.</a:t>
            </a:r>
          </a:p>
          <a:p>
            <a:pPr>
              <a:lnSpc>
                <a:spcPct val="80000"/>
              </a:lnSpc>
              <a:buFont typeface="Wingdings" pitchFamily="2" charset="2"/>
              <a:buNone/>
            </a:pPr>
            <a:r>
              <a:rPr lang="en-US" sz="1600"/>
              <a:t>The software was written as it would have been written 25 years ago.</a:t>
            </a:r>
          </a:p>
        </p:txBody>
      </p:sp>
      <p:pic>
        <p:nvPicPr>
          <p:cNvPr id="66564" name="Picture 4" descr="burnout-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239000" y="0"/>
            <a:ext cx="19050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68490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103DEAFC-4607-4D86-8547-759E6DC073FB}" type="slidenum">
              <a:rPr lang="en-US"/>
              <a:pPr/>
              <a:t>28</a:t>
            </a:fld>
            <a:endParaRPr lang="en-US"/>
          </a:p>
        </p:txBody>
      </p:sp>
      <p:sp>
        <p:nvSpPr>
          <p:cNvPr id="67586" name="Rectangle 2"/>
          <p:cNvSpPr>
            <a:spLocks noGrp="1" noChangeArrowheads="1"/>
          </p:cNvSpPr>
          <p:nvPr>
            <p:ph type="title"/>
          </p:nvPr>
        </p:nvSpPr>
        <p:spPr/>
        <p:txBody>
          <a:bodyPr/>
          <a:lstStyle/>
          <a:p>
            <a:r>
              <a:rPr lang="en-US"/>
              <a:t>More examples</a:t>
            </a:r>
          </a:p>
        </p:txBody>
      </p:sp>
      <p:sp>
        <p:nvSpPr>
          <p:cNvPr id="67587" name="Rectangle 3"/>
          <p:cNvSpPr>
            <a:spLocks noGrp="1" noChangeArrowheads="1"/>
          </p:cNvSpPr>
          <p:nvPr>
            <p:ph type="body" sz="half" idx="1"/>
          </p:nvPr>
        </p:nvSpPr>
        <p:spPr>
          <a:xfrm>
            <a:off x="457200" y="1981200"/>
            <a:ext cx="8154988" cy="4114800"/>
          </a:xfrm>
        </p:spPr>
        <p:txBody>
          <a:bodyPr/>
          <a:lstStyle/>
          <a:p>
            <a:r>
              <a:rPr lang="en-US" sz="2800"/>
              <a:t>Med America PDA</a:t>
            </a:r>
          </a:p>
          <a:p>
            <a:r>
              <a:rPr lang="en-US" sz="2800"/>
              <a:t>Firewalls (Software vs. hardware)</a:t>
            </a:r>
          </a:p>
          <a:p>
            <a:r>
              <a:rPr lang="en-US" sz="2800"/>
              <a:t>Heart Surgeries and what doctors don’t want to tell Software engineers</a:t>
            </a:r>
          </a:p>
        </p:txBody>
      </p:sp>
      <p:pic>
        <p:nvPicPr>
          <p:cNvPr id="67588" name="Picture 4" descr="burnout-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239000" y="0"/>
            <a:ext cx="19050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043311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821F7A57-C431-4CA6-B08B-81AC5BB1397F}" type="slidenum">
              <a:rPr lang="en-US"/>
              <a:pPr/>
              <a:t>29</a:t>
            </a:fld>
            <a:endParaRPr lang="en-US"/>
          </a:p>
        </p:txBody>
      </p:sp>
      <p:sp>
        <p:nvSpPr>
          <p:cNvPr id="68610" name="Rectangle 2"/>
          <p:cNvSpPr>
            <a:spLocks noGrp="1" noChangeArrowheads="1"/>
          </p:cNvSpPr>
          <p:nvPr>
            <p:ph type="title"/>
          </p:nvPr>
        </p:nvSpPr>
        <p:spPr/>
        <p:txBody>
          <a:bodyPr/>
          <a:lstStyle/>
          <a:p>
            <a:r>
              <a:rPr lang="en-US" sz="4000" b="1"/>
              <a:t>Software used by Professional Engineers and other concerns</a:t>
            </a:r>
            <a:endParaRPr lang="en-US" sz="4000"/>
          </a:p>
        </p:txBody>
      </p:sp>
      <p:sp>
        <p:nvSpPr>
          <p:cNvPr id="68611" name="Rectangle 3"/>
          <p:cNvSpPr>
            <a:spLocks noGrp="1" noChangeArrowheads="1"/>
          </p:cNvSpPr>
          <p:nvPr>
            <p:ph type="body" sz="half" idx="1"/>
          </p:nvPr>
        </p:nvSpPr>
        <p:spPr>
          <a:xfrm>
            <a:off x="606425" y="1981200"/>
            <a:ext cx="8005763" cy="4111625"/>
          </a:xfrm>
        </p:spPr>
        <p:txBody>
          <a:bodyPr>
            <a:normAutofit lnSpcReduction="10000"/>
          </a:bodyPr>
          <a:lstStyle/>
          <a:p>
            <a:pPr>
              <a:buFont typeface="Wingdings" pitchFamily="2" charset="2"/>
              <a:buNone/>
            </a:pPr>
            <a:r>
              <a:rPr lang="en-US" sz="2400"/>
              <a:t>Professional Engineers take responsibility for their products, but, ...</a:t>
            </a:r>
          </a:p>
          <a:p>
            <a:r>
              <a:rPr lang="en-US" sz="2400"/>
              <a:t>To design those products they use software that comes with a disclaimer instead of a warranty,</a:t>
            </a:r>
          </a:p>
          <a:p>
            <a:r>
              <a:rPr lang="en-US" sz="2400"/>
              <a:t>Professional Engineers belong to a society that enforces codes of professional behavior, but </a:t>
            </a:r>
          </a:p>
          <a:p>
            <a:r>
              <a:rPr lang="en-US" sz="2400"/>
              <a:t>they must use tools produced by people who do not belong to such a society.</a:t>
            </a:r>
          </a:p>
          <a:p>
            <a:pPr>
              <a:buFont typeface="Wingdings" pitchFamily="2" charset="2"/>
              <a:buNone/>
            </a:pPr>
            <a:r>
              <a:rPr lang="en-US" sz="2400" b="1" i="1" u="sng"/>
              <a:t>This cannot be a stable situation!</a:t>
            </a:r>
          </a:p>
          <a:p>
            <a:pPr>
              <a:buFont typeface="Wingdings" pitchFamily="2" charset="2"/>
              <a:buNone/>
            </a:pPr>
            <a:r>
              <a:rPr lang="en-US" sz="2400" b="1" i="1" u="sng"/>
              <a:t>OS’s as bridges </a:t>
            </a:r>
            <a:r>
              <a:rPr lang="en-US" sz="1000" b="1" i="1" u="sng"/>
              <a:t>(</a:t>
            </a:r>
            <a:r>
              <a:rPr lang="en-US" sz="1400" b="1" i="1" u="sng"/>
              <a:t>Tacoma Narrows Bridge November 7, 1940</a:t>
            </a:r>
            <a:r>
              <a:rPr lang="en-US" sz="1400"/>
              <a:t> )</a:t>
            </a:r>
            <a:r>
              <a:rPr lang="en-US" sz="2400" b="1" i="1" u="sng"/>
              <a:t>  </a:t>
            </a:r>
          </a:p>
        </p:txBody>
      </p:sp>
      <p:graphicFrame>
        <p:nvGraphicFramePr>
          <p:cNvPr id="68612" name="Object 4">
            <a:hlinkClick r:id="" action="ppaction://ole?verb=0"/>
          </p:cNvPr>
          <p:cNvGraphicFramePr>
            <a:graphicFrameLocks noGrp="1" noChangeAspect="1"/>
          </p:cNvGraphicFramePr>
          <p:nvPr>
            <p:ph sz="half" idx="2"/>
          </p:nvPr>
        </p:nvGraphicFramePr>
        <p:xfrm>
          <a:off x="6629400" y="4964113"/>
          <a:ext cx="1638300" cy="436562"/>
        </p:xfrm>
        <a:graphic>
          <a:graphicData uri="http://schemas.openxmlformats.org/presentationml/2006/ole">
            <mc:AlternateContent xmlns:mc="http://schemas.openxmlformats.org/markup-compatibility/2006">
              <mc:Choice xmlns:v="urn:schemas-microsoft-com:vml" Requires="v">
                <p:oleObj spid="_x0000_s1062" name="Package" r:id="rId3" imgW="1638360" imgH="485640" progId="Package">
                  <p:embed/>
                </p:oleObj>
              </mc:Choice>
              <mc:Fallback>
                <p:oleObj name="Package" r:id="rId3" imgW="1638360" imgH="485640" progId="Packag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964113"/>
                        <a:ext cx="1638300"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9445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4B1CA9A0-705F-48AF-8DBF-23755629A27B}" type="slidenum">
              <a:rPr lang="en-US"/>
              <a:pPr/>
              <a:t>3</a:t>
            </a:fld>
            <a:endParaRPr lang="en-US"/>
          </a:p>
        </p:txBody>
      </p:sp>
      <p:sp>
        <p:nvSpPr>
          <p:cNvPr id="13314" name="Rectangle 2"/>
          <p:cNvSpPr>
            <a:spLocks noGrp="1" noChangeArrowheads="1"/>
          </p:cNvSpPr>
          <p:nvPr>
            <p:ph type="title"/>
          </p:nvPr>
        </p:nvSpPr>
        <p:spPr>
          <a:xfrm>
            <a:off x="457200" y="381000"/>
            <a:ext cx="6778625" cy="1371600"/>
          </a:xfrm>
        </p:spPr>
        <p:txBody>
          <a:bodyPr/>
          <a:lstStyle/>
          <a:p>
            <a:r>
              <a:rPr lang="en-US" sz="4000"/>
              <a:t>How is software designed </a:t>
            </a:r>
            <a:br>
              <a:rPr lang="en-US" sz="4000"/>
            </a:br>
            <a:r>
              <a:rPr lang="en-US"/>
              <a:t>today</a:t>
            </a:r>
          </a:p>
        </p:txBody>
      </p:sp>
      <p:sp>
        <p:nvSpPr>
          <p:cNvPr id="13315" name="Rectangle 3"/>
          <p:cNvSpPr>
            <a:spLocks noGrp="1" noChangeArrowheads="1"/>
          </p:cNvSpPr>
          <p:nvPr>
            <p:ph type="body" sz="half" idx="1"/>
          </p:nvPr>
        </p:nvSpPr>
        <p:spPr>
          <a:xfrm>
            <a:off x="457200" y="1981200"/>
            <a:ext cx="8075613" cy="4114800"/>
          </a:xfrm>
        </p:spPr>
        <p:txBody>
          <a:bodyPr/>
          <a:lstStyle/>
          <a:p>
            <a:pPr>
              <a:lnSpc>
                <a:spcPct val="90000"/>
              </a:lnSpc>
            </a:pPr>
            <a:r>
              <a:rPr lang="en-US"/>
              <a:t>Fools Rush In... (Ignorance is bliss)</a:t>
            </a:r>
          </a:p>
          <a:p>
            <a:pPr>
              <a:lnSpc>
                <a:spcPct val="90000"/>
              </a:lnSpc>
            </a:pPr>
            <a:r>
              <a:rPr lang="en-US"/>
              <a:t>Software Myths -Managers [1,2]</a:t>
            </a:r>
            <a:endParaRPr lang="en-US" sz="1800"/>
          </a:p>
          <a:p>
            <a:pPr lvl="1">
              <a:lnSpc>
                <a:spcPct val="90000"/>
              </a:lnSpc>
            </a:pPr>
            <a:r>
              <a:rPr lang="en-US" sz="2400"/>
              <a:t>We have standards and procedures for building software, so developers have everything they need to know. </a:t>
            </a:r>
          </a:p>
          <a:p>
            <a:pPr lvl="1">
              <a:lnSpc>
                <a:spcPct val="90000"/>
              </a:lnSpc>
            </a:pPr>
            <a:r>
              <a:rPr lang="en-US" sz="2400"/>
              <a:t>We have state-of-the-art software development tools; after all, we buy the latest computers. </a:t>
            </a:r>
          </a:p>
          <a:p>
            <a:pPr lvl="1">
              <a:lnSpc>
                <a:spcPct val="90000"/>
              </a:lnSpc>
            </a:pPr>
            <a:r>
              <a:rPr lang="en-US" sz="2400"/>
              <a:t>If we're behind schedule, we can add more programmers to catch up. </a:t>
            </a:r>
          </a:p>
          <a:p>
            <a:pPr lvl="1">
              <a:lnSpc>
                <a:spcPct val="90000"/>
              </a:lnSpc>
            </a:pPr>
            <a:r>
              <a:rPr lang="en-US" sz="2400"/>
              <a:t>A good manger can manage any project.</a:t>
            </a:r>
            <a:r>
              <a:rPr lang="en-US" sz="2000"/>
              <a:t> </a:t>
            </a:r>
            <a:endParaRPr lang="en-US" sz="2400"/>
          </a:p>
        </p:txBody>
      </p:sp>
      <p:pic>
        <p:nvPicPr>
          <p:cNvPr id="13318" name="Picture 6" descr="fatal-error-01"/>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239000" y="0"/>
            <a:ext cx="19050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71130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A240CBF2-08D2-4C99-88F7-EF6971561C81}" type="slidenum">
              <a:rPr lang="en-US"/>
              <a:pPr/>
              <a:t>30</a:t>
            </a:fld>
            <a:endParaRPr lang="en-US"/>
          </a:p>
        </p:txBody>
      </p:sp>
      <p:sp>
        <p:nvSpPr>
          <p:cNvPr id="70658" name="Rectangle 2"/>
          <p:cNvSpPr>
            <a:spLocks noGrp="1" noChangeArrowheads="1"/>
          </p:cNvSpPr>
          <p:nvPr>
            <p:ph type="title"/>
          </p:nvPr>
        </p:nvSpPr>
        <p:spPr>
          <a:xfrm>
            <a:off x="457200" y="277813"/>
            <a:ext cx="6781800" cy="1931987"/>
          </a:xfrm>
        </p:spPr>
        <p:txBody>
          <a:bodyPr/>
          <a:lstStyle/>
          <a:p>
            <a:r>
              <a:rPr lang="en-US" sz="4000" b="1"/>
              <a:t>The “Know How” isn’t There!</a:t>
            </a:r>
            <a:r>
              <a:rPr lang="en-US" sz="4000"/>
              <a:t/>
            </a:r>
            <a:br>
              <a:rPr lang="en-US" sz="4000"/>
            </a:br>
            <a:endParaRPr lang="en-US" sz="4000"/>
          </a:p>
        </p:txBody>
      </p:sp>
      <p:sp>
        <p:nvSpPr>
          <p:cNvPr id="70659" name="Rectangle 3"/>
          <p:cNvSpPr>
            <a:spLocks noGrp="1" noChangeArrowheads="1"/>
          </p:cNvSpPr>
          <p:nvPr>
            <p:ph type="body" sz="half" idx="1"/>
          </p:nvPr>
        </p:nvSpPr>
        <p:spPr>
          <a:xfrm>
            <a:off x="606425" y="1981200"/>
            <a:ext cx="8077200" cy="4111625"/>
          </a:xfrm>
        </p:spPr>
        <p:txBody>
          <a:bodyPr/>
          <a:lstStyle/>
          <a:p>
            <a:pPr>
              <a:lnSpc>
                <a:spcPct val="80000"/>
              </a:lnSpc>
              <a:buFont typeface="Wingdings" pitchFamily="2" charset="2"/>
              <a:buNone/>
            </a:pPr>
            <a:r>
              <a:rPr lang="en-US" sz="1800"/>
              <a:t>If we look at other areas of engineering, we know what software</a:t>
            </a:r>
          </a:p>
          <a:p>
            <a:pPr>
              <a:lnSpc>
                <a:spcPct val="80000"/>
              </a:lnSpc>
              <a:buFont typeface="Wingdings" pitchFamily="2" charset="2"/>
              <a:buNone/>
            </a:pPr>
            <a:r>
              <a:rPr lang="en-US" sz="1800"/>
              <a:t>engineers should do.  If we look at current practice, those things are not</a:t>
            </a:r>
          </a:p>
          <a:p>
            <a:pPr>
              <a:lnSpc>
                <a:spcPct val="80000"/>
              </a:lnSpc>
              <a:buFont typeface="Wingdings" pitchFamily="2" charset="2"/>
              <a:buNone/>
            </a:pPr>
            <a:r>
              <a:rPr lang="en-US" sz="1800"/>
              <a:t>done.</a:t>
            </a:r>
          </a:p>
          <a:p>
            <a:pPr>
              <a:lnSpc>
                <a:spcPct val="80000"/>
              </a:lnSpc>
              <a:buFont typeface="Wingdings" pitchFamily="2" charset="2"/>
              <a:buNone/>
            </a:pPr>
            <a:endParaRPr lang="en-US" sz="1800"/>
          </a:p>
          <a:p>
            <a:pPr>
              <a:lnSpc>
                <a:spcPct val="80000"/>
              </a:lnSpc>
              <a:buFont typeface="Wingdings" pitchFamily="2" charset="2"/>
              <a:buNone/>
            </a:pPr>
            <a:r>
              <a:rPr lang="en-US" sz="1800"/>
              <a:t>It’s not just a matter of lack of will.  It’s not just a matter of lack of </a:t>
            </a:r>
          </a:p>
          <a:p>
            <a:pPr>
              <a:lnSpc>
                <a:spcPct val="80000"/>
              </a:lnSpc>
              <a:buFont typeface="Wingdings" pitchFamily="2" charset="2"/>
              <a:buNone/>
            </a:pPr>
            <a:r>
              <a:rPr lang="en-US" sz="1800"/>
              <a:t>awareness.  Most programmers do not know how to do the things that</a:t>
            </a:r>
          </a:p>
          <a:p>
            <a:pPr>
              <a:lnSpc>
                <a:spcPct val="80000"/>
              </a:lnSpc>
              <a:buFont typeface="Wingdings" pitchFamily="2" charset="2"/>
              <a:buNone/>
            </a:pPr>
            <a:r>
              <a:rPr lang="en-US" sz="1800"/>
              <a:t>they should do.</a:t>
            </a:r>
          </a:p>
          <a:p>
            <a:pPr>
              <a:lnSpc>
                <a:spcPct val="80000"/>
              </a:lnSpc>
              <a:buFont typeface="Wingdings" pitchFamily="2" charset="2"/>
              <a:buNone/>
            </a:pPr>
            <a:endParaRPr lang="en-US" sz="1800"/>
          </a:p>
          <a:p>
            <a:pPr>
              <a:lnSpc>
                <a:spcPct val="80000"/>
              </a:lnSpc>
              <a:buFont typeface="Wingdings" pitchFamily="2" charset="2"/>
              <a:buNone/>
            </a:pPr>
            <a:r>
              <a:rPr lang="en-US" sz="1800"/>
              <a:t>They do not know how to:</a:t>
            </a:r>
          </a:p>
          <a:p>
            <a:pPr>
              <a:lnSpc>
                <a:spcPct val="80000"/>
              </a:lnSpc>
            </a:pPr>
            <a:r>
              <a:rPr lang="en-US" sz="1800"/>
              <a:t>document requirements in a way that can be reviewed by subject matter experts,</a:t>
            </a:r>
          </a:p>
          <a:p>
            <a:pPr>
              <a:lnSpc>
                <a:spcPct val="80000"/>
              </a:lnSpc>
            </a:pPr>
            <a:r>
              <a:rPr lang="en-US" sz="1800"/>
              <a:t>document code precisely and completely,</a:t>
            </a:r>
          </a:p>
          <a:p>
            <a:pPr>
              <a:lnSpc>
                <a:spcPct val="80000"/>
              </a:lnSpc>
            </a:pPr>
            <a:r>
              <a:rPr lang="en-US" sz="1800"/>
              <a:t>inspect code systematically.</a:t>
            </a:r>
          </a:p>
          <a:p>
            <a:pPr>
              <a:lnSpc>
                <a:spcPct val="80000"/>
              </a:lnSpc>
              <a:buFont typeface="Wingdings" pitchFamily="2" charset="2"/>
              <a:buNone/>
            </a:pPr>
            <a:r>
              <a:rPr lang="en-US" sz="1800" b="1" i="1" u="sng"/>
              <a:t>SDF - Trying to give that “know how”.</a:t>
            </a:r>
          </a:p>
          <a:p>
            <a:pPr>
              <a:lnSpc>
                <a:spcPct val="80000"/>
              </a:lnSpc>
              <a:buFont typeface="Wingdings" pitchFamily="2" charset="2"/>
              <a:buNone/>
            </a:pPr>
            <a:endParaRPr lang="en-US" sz="1800" i="1"/>
          </a:p>
        </p:txBody>
      </p:sp>
      <p:pic>
        <p:nvPicPr>
          <p:cNvPr id="70660" name="Picture 4" descr="bright-idea-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239000" y="0"/>
            <a:ext cx="19050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895592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1AE54E6D-4F3C-409D-8A25-BC54DBC42D47}" type="slidenum">
              <a:rPr lang="en-US"/>
              <a:pPr/>
              <a:t>31</a:t>
            </a:fld>
            <a:endParaRPr lang="en-US"/>
          </a:p>
        </p:txBody>
      </p:sp>
      <p:sp>
        <p:nvSpPr>
          <p:cNvPr id="248834" name="Rectangle 2"/>
          <p:cNvSpPr>
            <a:spLocks noGrp="1" noChangeArrowheads="1"/>
          </p:cNvSpPr>
          <p:nvPr>
            <p:ph type="title"/>
          </p:nvPr>
        </p:nvSpPr>
        <p:spPr>
          <a:xfrm>
            <a:off x="457200" y="277813"/>
            <a:ext cx="6781800" cy="1931987"/>
          </a:xfrm>
        </p:spPr>
        <p:txBody>
          <a:bodyPr/>
          <a:lstStyle/>
          <a:p>
            <a:r>
              <a:rPr lang="en-US" sz="4000" b="1"/>
              <a:t>The “Know How” isn’t There!</a:t>
            </a:r>
            <a:r>
              <a:rPr lang="en-US" sz="4000"/>
              <a:t/>
            </a:r>
            <a:br>
              <a:rPr lang="en-US" sz="4000"/>
            </a:br>
            <a:endParaRPr lang="en-US" sz="4000"/>
          </a:p>
        </p:txBody>
      </p:sp>
      <p:sp>
        <p:nvSpPr>
          <p:cNvPr id="248835" name="Rectangle 3"/>
          <p:cNvSpPr>
            <a:spLocks noGrp="1" noChangeArrowheads="1"/>
          </p:cNvSpPr>
          <p:nvPr>
            <p:ph type="body" sz="half" idx="1"/>
          </p:nvPr>
        </p:nvSpPr>
        <p:spPr>
          <a:xfrm>
            <a:off x="606425" y="3048000"/>
            <a:ext cx="8077200" cy="838200"/>
          </a:xfrm>
        </p:spPr>
        <p:txBody>
          <a:bodyPr>
            <a:normAutofit fontScale="55000" lnSpcReduction="20000"/>
          </a:bodyPr>
          <a:lstStyle/>
          <a:p>
            <a:pPr>
              <a:buFont typeface="Wingdings" pitchFamily="2" charset="2"/>
              <a:buNone/>
            </a:pPr>
            <a:r>
              <a:rPr lang="en-US" sz="4800"/>
              <a:t>Is there a Solution to this</a:t>
            </a:r>
          </a:p>
          <a:p>
            <a:pPr algn="ctr">
              <a:buFont typeface="Wingdings" pitchFamily="2" charset="2"/>
              <a:buNone/>
            </a:pPr>
            <a:r>
              <a:rPr lang="en-US" sz="4800"/>
              <a:t>problem?</a:t>
            </a:r>
            <a:endParaRPr lang="en-US" sz="4800" i="1"/>
          </a:p>
        </p:txBody>
      </p:sp>
      <p:pic>
        <p:nvPicPr>
          <p:cNvPr id="248836" name="Picture 4" descr="bright-idea-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239000" y="0"/>
            <a:ext cx="19050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237747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BDA9E5E9-25D1-4351-BCE4-CD8233D02294}" type="slidenum">
              <a:rPr lang="en-US"/>
              <a:pPr/>
              <a:t>32</a:t>
            </a:fld>
            <a:endParaRPr lang="en-US"/>
          </a:p>
        </p:txBody>
      </p:sp>
      <p:sp>
        <p:nvSpPr>
          <p:cNvPr id="71682" name="Rectangle 2"/>
          <p:cNvSpPr>
            <a:spLocks noGrp="1" noChangeArrowheads="1"/>
          </p:cNvSpPr>
          <p:nvPr>
            <p:ph type="title"/>
          </p:nvPr>
        </p:nvSpPr>
        <p:spPr>
          <a:xfrm>
            <a:off x="457200" y="277813"/>
            <a:ext cx="6781800" cy="1855787"/>
          </a:xfrm>
        </p:spPr>
        <p:txBody>
          <a:bodyPr/>
          <a:lstStyle/>
          <a:p>
            <a:r>
              <a:rPr lang="en-US" sz="4000" b="1"/>
              <a:t>Improving Professionalism in Software Development</a:t>
            </a:r>
            <a:endParaRPr lang="en-US" sz="4000"/>
          </a:p>
        </p:txBody>
      </p:sp>
      <p:sp>
        <p:nvSpPr>
          <p:cNvPr id="71683" name="Rectangle 3"/>
          <p:cNvSpPr>
            <a:spLocks noGrp="1" noChangeArrowheads="1"/>
          </p:cNvSpPr>
          <p:nvPr>
            <p:ph type="body" sz="half" idx="1"/>
          </p:nvPr>
        </p:nvSpPr>
        <p:spPr>
          <a:xfrm>
            <a:off x="457200" y="2536825"/>
            <a:ext cx="7848600" cy="3559175"/>
          </a:xfrm>
        </p:spPr>
        <p:txBody>
          <a:bodyPr/>
          <a:lstStyle/>
          <a:p>
            <a:pPr marL="609600" indent="-609600">
              <a:buFont typeface="Wingdings" pitchFamily="2" charset="2"/>
              <a:buNone/>
            </a:pPr>
            <a:r>
              <a:rPr lang="en-US" sz="2800" b="1"/>
              <a:t>Three steps:</a:t>
            </a:r>
          </a:p>
          <a:p>
            <a:pPr marL="609600" indent="-609600">
              <a:buClr>
                <a:schemeClr val="tx1"/>
              </a:buClr>
              <a:buFontTx/>
              <a:buAutoNum type="arabicPeriod"/>
            </a:pPr>
            <a:r>
              <a:rPr lang="en-US" sz="2800"/>
              <a:t>Work with Professional Engineering societies.</a:t>
            </a:r>
          </a:p>
          <a:p>
            <a:pPr marL="609600" indent="-609600">
              <a:buClr>
                <a:schemeClr val="tx1"/>
              </a:buClr>
              <a:buFontTx/>
              <a:buAutoNum type="arabicPeriod"/>
            </a:pPr>
            <a:r>
              <a:rPr lang="en-US" sz="2800"/>
              <a:t>Develop better educational programs.</a:t>
            </a:r>
          </a:p>
          <a:p>
            <a:pPr marL="609600" indent="-609600">
              <a:buClr>
                <a:schemeClr val="tx1"/>
              </a:buClr>
              <a:buFontTx/>
              <a:buAutoNum type="arabicPeriod"/>
            </a:pPr>
            <a:r>
              <a:rPr lang="en-US" sz="2800"/>
              <a:t>Develop accreditation procedures for Software Engineering programs.</a:t>
            </a:r>
          </a:p>
          <a:p>
            <a:pPr marL="609600" indent="-609600"/>
            <a:endParaRPr lang="en-US" sz="2800"/>
          </a:p>
        </p:txBody>
      </p:sp>
      <p:pic>
        <p:nvPicPr>
          <p:cNvPr id="71684" name="Picture 4" descr="the-future-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239000" y="0"/>
            <a:ext cx="19050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516694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31498C0C-F15B-4AA7-AD66-D966A1EAD4D2}" type="slidenum">
              <a:rPr lang="en-US"/>
              <a:pPr/>
              <a:t>33</a:t>
            </a:fld>
            <a:endParaRPr lang="en-US"/>
          </a:p>
        </p:txBody>
      </p:sp>
      <p:sp>
        <p:nvSpPr>
          <p:cNvPr id="72706" name="Rectangle 2"/>
          <p:cNvSpPr>
            <a:spLocks noGrp="1" noChangeArrowheads="1"/>
          </p:cNvSpPr>
          <p:nvPr>
            <p:ph type="title"/>
          </p:nvPr>
        </p:nvSpPr>
        <p:spPr>
          <a:xfrm>
            <a:off x="457200" y="381000"/>
            <a:ext cx="6778625" cy="1371600"/>
          </a:xfrm>
        </p:spPr>
        <p:txBody>
          <a:bodyPr/>
          <a:lstStyle/>
          <a:p>
            <a:r>
              <a:rPr lang="en-US" sz="4000"/>
              <a:t>Work with Professional Engineering societies</a:t>
            </a:r>
          </a:p>
        </p:txBody>
      </p:sp>
      <p:sp>
        <p:nvSpPr>
          <p:cNvPr id="72707" name="Rectangle 3"/>
          <p:cNvSpPr>
            <a:spLocks noGrp="1" noChangeArrowheads="1"/>
          </p:cNvSpPr>
          <p:nvPr>
            <p:ph type="body" sz="half" idx="1"/>
          </p:nvPr>
        </p:nvSpPr>
        <p:spPr>
          <a:xfrm>
            <a:off x="457200" y="1981200"/>
            <a:ext cx="8075613" cy="4114800"/>
          </a:xfrm>
        </p:spPr>
        <p:txBody>
          <a:bodyPr/>
          <a:lstStyle/>
          <a:p>
            <a:r>
              <a:rPr lang="en-US" sz="2400"/>
              <a:t>We should stop fighting and work with the Engineering groups on the establishing standards for a new “flavor” of Engineer, either “Software Engineer” or “Computer Engineer”</a:t>
            </a:r>
          </a:p>
          <a:p>
            <a:endParaRPr lang="en-US" sz="2400"/>
          </a:p>
          <a:p>
            <a:r>
              <a:rPr lang="en-US" sz="2400"/>
              <a:t>We should take the advantage of the experience that this groups have in setting professional standards</a:t>
            </a:r>
          </a:p>
          <a:p>
            <a:endParaRPr lang="en-US" sz="2400"/>
          </a:p>
          <a:p>
            <a:r>
              <a:rPr lang="en-US" sz="2400"/>
              <a:t>We should use existing legislations to enforce those standards.</a:t>
            </a:r>
          </a:p>
        </p:txBody>
      </p:sp>
      <p:pic>
        <p:nvPicPr>
          <p:cNvPr id="72708" name="Picture 4" descr="direction-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239000" y="0"/>
            <a:ext cx="19050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258423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5AF7E744-7FBC-4F88-9136-9631906B1F5B}" type="slidenum">
              <a:rPr lang="en-US"/>
              <a:pPr/>
              <a:t>34</a:t>
            </a:fld>
            <a:endParaRPr lang="en-US"/>
          </a:p>
        </p:txBody>
      </p:sp>
      <p:sp>
        <p:nvSpPr>
          <p:cNvPr id="74754" name="Rectangle 2"/>
          <p:cNvSpPr>
            <a:spLocks noGrp="1" noChangeArrowheads="1"/>
          </p:cNvSpPr>
          <p:nvPr>
            <p:ph type="title"/>
          </p:nvPr>
        </p:nvSpPr>
        <p:spPr>
          <a:xfrm>
            <a:off x="457200" y="277813"/>
            <a:ext cx="6705600" cy="2084387"/>
          </a:xfrm>
        </p:spPr>
        <p:txBody>
          <a:bodyPr/>
          <a:lstStyle/>
          <a:p>
            <a:r>
              <a:rPr lang="en-US" sz="4000"/>
              <a:t>Develop accreditation procedures for Software Engineering programs</a:t>
            </a:r>
          </a:p>
        </p:txBody>
      </p:sp>
      <p:sp>
        <p:nvSpPr>
          <p:cNvPr id="74755" name="Rectangle 3"/>
          <p:cNvSpPr>
            <a:spLocks noGrp="1" noChangeArrowheads="1"/>
          </p:cNvSpPr>
          <p:nvPr>
            <p:ph type="body" sz="half" idx="1"/>
          </p:nvPr>
        </p:nvSpPr>
        <p:spPr>
          <a:xfrm>
            <a:off x="381000" y="2438400"/>
            <a:ext cx="8610600" cy="3473450"/>
          </a:xfrm>
        </p:spPr>
        <p:txBody>
          <a:bodyPr/>
          <a:lstStyle/>
          <a:p>
            <a:pPr marL="609600" indent="-609600">
              <a:lnSpc>
                <a:spcPct val="80000"/>
              </a:lnSpc>
              <a:buFontTx/>
              <a:buNone/>
            </a:pPr>
            <a:r>
              <a:rPr lang="en-US" sz="2400"/>
              <a:t>It is time to develop standards for the educational programs</a:t>
            </a:r>
          </a:p>
          <a:p>
            <a:pPr marL="609600" indent="-609600">
              <a:lnSpc>
                <a:spcPct val="80000"/>
              </a:lnSpc>
              <a:buFontTx/>
              <a:buNone/>
            </a:pPr>
            <a:r>
              <a:rPr lang="en-US" sz="2400"/>
              <a:t>that will be uniquely designed and target needs of  Software</a:t>
            </a:r>
          </a:p>
          <a:p>
            <a:pPr marL="609600" indent="-609600">
              <a:lnSpc>
                <a:spcPct val="80000"/>
              </a:lnSpc>
              <a:buFontTx/>
              <a:buNone/>
            </a:pPr>
            <a:r>
              <a:rPr lang="en-US" sz="2400"/>
              <a:t>Engineering as a discipline not as a subprogram of Electrical</a:t>
            </a:r>
          </a:p>
          <a:p>
            <a:pPr marL="609600" indent="-609600">
              <a:lnSpc>
                <a:spcPct val="80000"/>
              </a:lnSpc>
              <a:buFontTx/>
              <a:buNone/>
            </a:pPr>
            <a:r>
              <a:rPr lang="en-US" sz="2400"/>
              <a:t>Engineering or Computer Science.  </a:t>
            </a:r>
          </a:p>
          <a:p>
            <a:pPr marL="609600" indent="-609600">
              <a:lnSpc>
                <a:spcPct val="80000"/>
              </a:lnSpc>
              <a:buFontTx/>
              <a:buNone/>
            </a:pPr>
            <a:endParaRPr lang="en-US" sz="2400"/>
          </a:p>
          <a:p>
            <a:pPr marL="609600" indent="-609600">
              <a:lnSpc>
                <a:spcPct val="80000"/>
              </a:lnSpc>
              <a:buFontTx/>
              <a:buNone/>
            </a:pPr>
            <a:r>
              <a:rPr lang="en-US" sz="2400"/>
              <a:t>The aim [of education] must be the training of independently</a:t>
            </a:r>
          </a:p>
          <a:p>
            <a:pPr marL="609600" indent="-609600">
              <a:lnSpc>
                <a:spcPct val="80000"/>
              </a:lnSpc>
              <a:buFontTx/>
              <a:buNone/>
            </a:pPr>
            <a:r>
              <a:rPr lang="en-US" sz="2400"/>
              <a:t>acting and thinking individuals who, however, see in the </a:t>
            </a:r>
          </a:p>
          <a:p>
            <a:pPr marL="609600" indent="-609600">
              <a:lnSpc>
                <a:spcPct val="80000"/>
              </a:lnSpc>
              <a:buFontTx/>
              <a:buNone/>
            </a:pPr>
            <a:r>
              <a:rPr lang="en-US" sz="2400"/>
              <a:t>service to the community their highest life achievement. </a:t>
            </a:r>
          </a:p>
          <a:p>
            <a:pPr marL="609600" indent="-609600">
              <a:lnSpc>
                <a:spcPct val="80000"/>
              </a:lnSpc>
              <a:buFontTx/>
              <a:buNone/>
            </a:pPr>
            <a:r>
              <a:rPr lang="en-US" sz="2400"/>
              <a:t>                                      – Albert Einstein</a:t>
            </a:r>
          </a:p>
        </p:txBody>
      </p:sp>
      <p:pic>
        <p:nvPicPr>
          <p:cNvPr id="74756" name="Picture 4" descr="direction-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239000" y="0"/>
            <a:ext cx="19050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221984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F5E5C4CB-897F-406B-AB08-C6BDFE80C2CF}" type="slidenum">
              <a:rPr lang="en-US"/>
              <a:pPr/>
              <a:t>35</a:t>
            </a:fld>
            <a:endParaRPr lang="en-US"/>
          </a:p>
        </p:txBody>
      </p:sp>
      <p:sp>
        <p:nvSpPr>
          <p:cNvPr id="75778" name="Rectangle 2"/>
          <p:cNvSpPr>
            <a:spLocks noGrp="1" noChangeArrowheads="1"/>
          </p:cNvSpPr>
          <p:nvPr>
            <p:ph type="title"/>
          </p:nvPr>
        </p:nvSpPr>
        <p:spPr>
          <a:xfrm>
            <a:off x="457200" y="381000"/>
            <a:ext cx="6778625" cy="1371600"/>
          </a:xfrm>
        </p:spPr>
        <p:txBody>
          <a:bodyPr/>
          <a:lstStyle/>
          <a:p>
            <a:r>
              <a:rPr lang="en-US" sz="4000"/>
              <a:t>Develop better educational programs</a:t>
            </a:r>
          </a:p>
        </p:txBody>
      </p:sp>
      <p:sp>
        <p:nvSpPr>
          <p:cNvPr id="75779" name="Rectangle 3"/>
          <p:cNvSpPr>
            <a:spLocks noGrp="1" noChangeArrowheads="1"/>
          </p:cNvSpPr>
          <p:nvPr>
            <p:ph type="body" sz="half" idx="1"/>
          </p:nvPr>
        </p:nvSpPr>
        <p:spPr>
          <a:xfrm>
            <a:off x="457200" y="1981200"/>
            <a:ext cx="8229600" cy="4114800"/>
          </a:xfrm>
        </p:spPr>
        <p:txBody>
          <a:bodyPr/>
          <a:lstStyle/>
          <a:p>
            <a:pPr marL="609600" indent="-609600">
              <a:buFontTx/>
              <a:buNone/>
            </a:pPr>
            <a:r>
              <a:rPr lang="en-US" sz="2800"/>
              <a:t>     We are not ready to work with the accreditation committees even if they are:</a:t>
            </a:r>
          </a:p>
          <a:p>
            <a:pPr marL="609600" indent="-609600"/>
            <a:r>
              <a:rPr lang="en-US" sz="2800"/>
              <a:t>Little agreement on the essential knowledge required of those practicing Software Engineering</a:t>
            </a:r>
          </a:p>
          <a:p>
            <a:pPr marL="609600" indent="-609600"/>
            <a:r>
              <a:rPr lang="en-US" sz="2800"/>
              <a:t>We need to remember that Engineering is not Management our current programs and literature confuse them.</a:t>
            </a:r>
          </a:p>
        </p:txBody>
      </p:sp>
      <p:pic>
        <p:nvPicPr>
          <p:cNvPr id="75780" name="Picture 4" descr="direction-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239000" y="0"/>
            <a:ext cx="19050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094528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Virtues of Professional Responsibility</a:t>
            </a:r>
            <a:endParaRPr lang="en-US" dirty="0"/>
          </a:p>
        </p:txBody>
      </p:sp>
      <p:sp>
        <p:nvSpPr>
          <p:cNvPr id="6" name="Content Placeholder 5"/>
          <p:cNvSpPr>
            <a:spLocks noGrp="1"/>
          </p:cNvSpPr>
          <p:nvPr>
            <p:ph idx="1"/>
          </p:nvPr>
        </p:nvSpPr>
        <p:spPr/>
        <p:txBody>
          <a:bodyPr>
            <a:normAutofit fontScale="77500" lnSpcReduction="20000"/>
          </a:bodyPr>
          <a:lstStyle/>
          <a:p>
            <a:r>
              <a:rPr lang="en-US" dirty="0" smtClean="0"/>
              <a:t>Self-direction (Self-governance) virtues - </a:t>
            </a:r>
            <a:r>
              <a:rPr lang="en-US" dirty="0"/>
              <a:t>fundamental and necessary in exercising </a:t>
            </a:r>
            <a:r>
              <a:rPr lang="en-US" dirty="0" smtClean="0"/>
              <a:t>moral responsibility</a:t>
            </a:r>
            <a:r>
              <a:rPr lang="en-US" dirty="0"/>
              <a:t>. On the basis of ‘understanding and cognition’, it includes </a:t>
            </a:r>
            <a:r>
              <a:rPr lang="en-US" dirty="0" smtClean="0"/>
              <a:t>self-understanding, humility, </a:t>
            </a:r>
            <a:r>
              <a:rPr lang="en-US" dirty="0"/>
              <a:t>and good </a:t>
            </a:r>
            <a:r>
              <a:rPr lang="en-US"/>
              <a:t>moral </a:t>
            </a:r>
            <a:r>
              <a:rPr lang="en-US" smtClean="0"/>
              <a:t>judgment. </a:t>
            </a:r>
            <a:r>
              <a:rPr lang="en-US" dirty="0"/>
              <a:t>On the basis of ‘commitment and action’, it covers courage, </a:t>
            </a:r>
            <a:r>
              <a:rPr lang="en-US" dirty="0" smtClean="0"/>
              <a:t>self-discipline, perseverance</a:t>
            </a:r>
            <a:r>
              <a:rPr lang="en-US" dirty="0"/>
              <a:t>, self-respect, and integrity. Honesty a virtue common to both </a:t>
            </a:r>
            <a:r>
              <a:rPr lang="en-US" dirty="0" smtClean="0"/>
              <a:t>bases as </a:t>
            </a:r>
            <a:r>
              <a:rPr lang="en-US" dirty="0"/>
              <a:t>it implies truthfulness in thoughts and words and trustworthiness in actions.</a:t>
            </a:r>
            <a:endParaRPr lang="en-US" dirty="0" smtClean="0"/>
          </a:p>
          <a:p>
            <a:r>
              <a:rPr lang="en-US" dirty="0" smtClean="0"/>
              <a:t>Public-spirited virtues</a:t>
            </a:r>
          </a:p>
          <a:p>
            <a:r>
              <a:rPr lang="en-US" dirty="0" smtClean="0"/>
              <a:t>Team-work virtues</a:t>
            </a:r>
          </a:p>
          <a:p>
            <a:r>
              <a:rPr lang="en-US" dirty="0" smtClean="0"/>
              <a:t>Proficiency virtues</a:t>
            </a:r>
          </a:p>
          <a:p>
            <a:r>
              <a:rPr lang="en-US" dirty="0" smtClean="0"/>
              <a:t>Cardinal(chief) virtues</a:t>
            </a:r>
          </a:p>
          <a:p>
            <a:endParaRPr lang="en-US" dirty="0" smtClean="0"/>
          </a:p>
          <a:p>
            <a:endParaRPr lang="en-US" dirty="0"/>
          </a:p>
        </p:txBody>
      </p:sp>
    </p:spTree>
    <p:extLst>
      <p:ext uri="{BB962C8B-B14F-4D97-AF65-F5344CB8AC3E}">
        <p14:creationId xmlns:p14="http://schemas.microsoft.com/office/powerpoint/2010/main" val="2402953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C34610AF-22F7-4DBC-AD5D-486E1E4DCAC7}" type="slidenum">
              <a:rPr lang="en-US"/>
              <a:pPr/>
              <a:t>37</a:t>
            </a:fld>
            <a:endParaRPr lang="en-US"/>
          </a:p>
        </p:txBody>
      </p:sp>
      <p:sp>
        <p:nvSpPr>
          <p:cNvPr id="77826" name="Rectangle 2"/>
          <p:cNvSpPr>
            <a:spLocks noGrp="1" noChangeArrowheads="1"/>
          </p:cNvSpPr>
          <p:nvPr>
            <p:ph type="title"/>
          </p:nvPr>
        </p:nvSpPr>
        <p:spPr>
          <a:xfrm>
            <a:off x="457200" y="381000"/>
            <a:ext cx="6402388" cy="1371600"/>
          </a:xfrm>
        </p:spPr>
        <p:txBody>
          <a:bodyPr/>
          <a:lstStyle/>
          <a:p>
            <a:r>
              <a:rPr lang="en-US"/>
              <a:t>Recap the PRoSE</a:t>
            </a:r>
          </a:p>
        </p:txBody>
      </p:sp>
      <p:sp>
        <p:nvSpPr>
          <p:cNvPr id="77827" name="Rectangle 3"/>
          <p:cNvSpPr>
            <a:spLocks noGrp="1" noChangeArrowheads="1"/>
          </p:cNvSpPr>
          <p:nvPr>
            <p:ph type="body" sz="half" idx="1"/>
          </p:nvPr>
        </p:nvSpPr>
        <p:spPr>
          <a:xfrm>
            <a:off x="228600" y="2057400"/>
            <a:ext cx="8686800" cy="4073525"/>
          </a:xfrm>
        </p:spPr>
        <p:txBody>
          <a:bodyPr/>
          <a:lstStyle/>
          <a:p>
            <a:pPr marL="609600" indent="-609600">
              <a:lnSpc>
                <a:spcPct val="90000"/>
              </a:lnSpc>
              <a:buFont typeface="Wingdings" pitchFamily="2" charset="2"/>
              <a:buNone/>
            </a:pPr>
            <a:r>
              <a:rPr lang="en-US" sz="2800"/>
              <a:t>PRoSE - is a poetry in motion. </a:t>
            </a:r>
          </a:p>
          <a:p>
            <a:pPr marL="609600" indent="-609600">
              <a:lnSpc>
                <a:spcPct val="90000"/>
              </a:lnSpc>
              <a:buFont typeface="Wingdings" pitchFamily="2" charset="2"/>
              <a:buNone/>
            </a:pPr>
            <a:r>
              <a:rPr lang="en-US" sz="2800"/>
              <a:t>It’s time to quit “firefighting” ways of the software</a:t>
            </a:r>
          </a:p>
          <a:p>
            <a:pPr marL="609600" indent="-609600">
              <a:lnSpc>
                <a:spcPct val="90000"/>
              </a:lnSpc>
              <a:buFont typeface="Wingdings" pitchFamily="2" charset="2"/>
              <a:buNone/>
            </a:pPr>
            <a:r>
              <a:rPr lang="en-US" sz="2800"/>
              <a:t>development and start utilizing engineering principals.</a:t>
            </a:r>
          </a:p>
          <a:p>
            <a:pPr marL="609600" indent="-609600">
              <a:lnSpc>
                <a:spcPct val="90000"/>
              </a:lnSpc>
              <a:buFont typeface="Wingdings" pitchFamily="2" charset="2"/>
              <a:buNone/>
            </a:pPr>
            <a:endParaRPr lang="en-US" sz="2800"/>
          </a:p>
          <a:p>
            <a:pPr marL="609600" indent="-609600">
              <a:lnSpc>
                <a:spcPct val="90000"/>
              </a:lnSpc>
              <a:buFont typeface="Wingdings" pitchFamily="2" charset="2"/>
              <a:buNone/>
            </a:pPr>
            <a:r>
              <a:rPr lang="en-US" sz="2800" b="1"/>
              <a:t>Responsibility of Software Engineers:</a:t>
            </a:r>
            <a:endParaRPr lang="en-US" sz="2800"/>
          </a:p>
          <a:p>
            <a:pPr marL="1752600" lvl="3" indent="-381000">
              <a:lnSpc>
                <a:spcPct val="90000"/>
              </a:lnSpc>
              <a:buClr>
                <a:schemeClr val="tx1"/>
              </a:buClr>
              <a:buFontTx/>
              <a:buAutoNum type="arabicPeriod"/>
            </a:pPr>
            <a:r>
              <a:rPr lang="en-US" sz="2800" b="1"/>
              <a:t>Personal</a:t>
            </a:r>
          </a:p>
          <a:p>
            <a:pPr marL="1752600" lvl="3" indent="-381000">
              <a:lnSpc>
                <a:spcPct val="90000"/>
              </a:lnSpc>
              <a:buClr>
                <a:schemeClr val="tx1"/>
              </a:buClr>
              <a:buFontTx/>
              <a:buAutoNum type="arabicPeriod"/>
            </a:pPr>
            <a:r>
              <a:rPr lang="en-US" sz="2800" b="1"/>
              <a:t>Social </a:t>
            </a:r>
          </a:p>
          <a:p>
            <a:pPr marL="1752600" lvl="3" indent="-381000">
              <a:lnSpc>
                <a:spcPct val="90000"/>
              </a:lnSpc>
              <a:buClr>
                <a:schemeClr val="tx1"/>
              </a:buClr>
              <a:buFontTx/>
              <a:buAutoNum type="arabicPeriod"/>
            </a:pPr>
            <a:r>
              <a:rPr lang="en-US" sz="2800" b="1"/>
              <a:t>Professional</a:t>
            </a:r>
            <a:endParaRPr lang="en-US" sz="2800"/>
          </a:p>
        </p:txBody>
      </p:sp>
      <p:pic>
        <p:nvPicPr>
          <p:cNvPr id="77828" name="Picture 4" descr="CollaborativeMg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51650" y="0"/>
            <a:ext cx="2292350" cy="2438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641127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2E7F1C75-4F6C-4CC6-B4AC-680DA000B985}" type="slidenum">
              <a:rPr lang="en-US"/>
              <a:pPr/>
              <a:t>38</a:t>
            </a:fld>
            <a:endParaRPr lang="en-US"/>
          </a:p>
        </p:txBody>
      </p:sp>
      <p:sp>
        <p:nvSpPr>
          <p:cNvPr id="76802" name="Rectangle 2"/>
          <p:cNvSpPr>
            <a:spLocks noGrp="1" noChangeArrowheads="1"/>
          </p:cNvSpPr>
          <p:nvPr>
            <p:ph type="title"/>
          </p:nvPr>
        </p:nvSpPr>
        <p:spPr>
          <a:xfrm>
            <a:off x="457200" y="381000"/>
            <a:ext cx="5867400" cy="1371600"/>
          </a:xfrm>
        </p:spPr>
        <p:txBody>
          <a:bodyPr>
            <a:normAutofit fontScale="90000"/>
          </a:bodyPr>
          <a:lstStyle/>
          <a:p>
            <a:r>
              <a:rPr lang="en-US" sz="4000" b="1"/>
              <a:t>Software Engineering Code of Ethics and Professional Practice</a:t>
            </a:r>
          </a:p>
        </p:txBody>
      </p:sp>
      <p:sp>
        <p:nvSpPr>
          <p:cNvPr id="76803" name="Rectangle 3"/>
          <p:cNvSpPr>
            <a:spLocks noGrp="1" noChangeArrowheads="1"/>
          </p:cNvSpPr>
          <p:nvPr>
            <p:ph type="body" sz="half" idx="1"/>
          </p:nvPr>
        </p:nvSpPr>
        <p:spPr>
          <a:xfrm>
            <a:off x="606425" y="2336800"/>
            <a:ext cx="8077200" cy="1628775"/>
          </a:xfrm>
        </p:spPr>
        <p:txBody>
          <a:bodyPr/>
          <a:lstStyle/>
          <a:p>
            <a:pPr>
              <a:lnSpc>
                <a:spcPct val="90000"/>
              </a:lnSpc>
              <a:buFont typeface="Wingdings" pitchFamily="2" charset="2"/>
              <a:buNone/>
            </a:pPr>
            <a:r>
              <a:rPr lang="en-US" sz="2800" b="1"/>
              <a:t>   Recommended and jointly approved by the ACM and the IEEE-CS as the standard for teaching and practicing software engineering.</a:t>
            </a:r>
          </a:p>
        </p:txBody>
      </p:sp>
      <p:pic>
        <p:nvPicPr>
          <p:cNvPr id="76804" name="Picture 4" descr="acm_iee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324600" y="0"/>
            <a:ext cx="2819400" cy="1481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311876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47A18479-2BE2-4A99-AB58-4BD5154A6A90}" type="slidenum">
              <a:rPr lang="en-US"/>
              <a:pPr/>
              <a:t>39</a:t>
            </a:fld>
            <a:endParaRPr lang="en-US"/>
          </a:p>
        </p:txBody>
      </p:sp>
      <p:sp>
        <p:nvSpPr>
          <p:cNvPr id="81922" name="Rectangle 2"/>
          <p:cNvSpPr>
            <a:spLocks noGrp="1" noChangeArrowheads="1"/>
          </p:cNvSpPr>
          <p:nvPr>
            <p:ph type="title"/>
          </p:nvPr>
        </p:nvSpPr>
        <p:spPr>
          <a:xfrm>
            <a:off x="457200" y="381000"/>
            <a:ext cx="5867400" cy="1371600"/>
          </a:xfrm>
        </p:spPr>
        <p:txBody>
          <a:bodyPr>
            <a:normAutofit fontScale="90000"/>
          </a:bodyPr>
          <a:lstStyle/>
          <a:p>
            <a:r>
              <a:rPr lang="en-US" sz="4000" b="1"/>
              <a:t>Software Engineering Code of Ethics and Professional Practice</a:t>
            </a:r>
          </a:p>
        </p:txBody>
      </p:sp>
      <p:sp>
        <p:nvSpPr>
          <p:cNvPr id="81923" name="Rectangle 3"/>
          <p:cNvSpPr>
            <a:spLocks noGrp="1" noChangeArrowheads="1"/>
          </p:cNvSpPr>
          <p:nvPr>
            <p:ph type="body" sz="half" idx="1"/>
          </p:nvPr>
        </p:nvSpPr>
        <p:spPr>
          <a:xfrm>
            <a:off x="381000" y="2209800"/>
            <a:ext cx="8223250" cy="3756025"/>
          </a:xfrm>
        </p:spPr>
        <p:txBody>
          <a:bodyPr/>
          <a:lstStyle/>
          <a:p>
            <a:pPr>
              <a:lnSpc>
                <a:spcPct val="80000"/>
              </a:lnSpc>
              <a:buFont typeface="Wingdings" pitchFamily="2" charset="2"/>
              <a:buNone/>
            </a:pPr>
            <a:r>
              <a:rPr lang="en-US" sz="2000" b="1"/>
              <a:t>    The Code contains eight Principles related to the behavior of and decisions made by professional software engineers, including practitioners, educators, managers, supervisors and policy makers, as well as trainees and students of the profession. </a:t>
            </a:r>
          </a:p>
          <a:p>
            <a:pPr>
              <a:lnSpc>
                <a:spcPct val="80000"/>
              </a:lnSpc>
              <a:buFont typeface="Wingdings" pitchFamily="2" charset="2"/>
              <a:buNone/>
            </a:pPr>
            <a:endParaRPr lang="en-US" sz="2000" b="1"/>
          </a:p>
          <a:p>
            <a:pPr>
              <a:lnSpc>
                <a:spcPct val="80000"/>
              </a:lnSpc>
              <a:buFont typeface="Wingdings" pitchFamily="2" charset="2"/>
              <a:buNone/>
            </a:pPr>
            <a:r>
              <a:rPr lang="en-US" sz="2000" b="1"/>
              <a:t>     These obligations are founded in the software engineer's humanity, in special care owed to people affected by the work of software engineers, and in the unique elements of the practice of software engineering. </a:t>
            </a:r>
          </a:p>
          <a:p>
            <a:pPr>
              <a:lnSpc>
                <a:spcPct val="80000"/>
              </a:lnSpc>
              <a:buFont typeface="Wingdings" pitchFamily="2" charset="2"/>
              <a:buNone/>
            </a:pPr>
            <a:r>
              <a:rPr lang="en-US" sz="2000" b="1"/>
              <a:t>    </a:t>
            </a:r>
          </a:p>
          <a:p>
            <a:pPr>
              <a:lnSpc>
                <a:spcPct val="80000"/>
              </a:lnSpc>
              <a:buFont typeface="Wingdings" pitchFamily="2" charset="2"/>
              <a:buNone/>
            </a:pPr>
            <a:r>
              <a:rPr lang="en-US" sz="2000" b="1"/>
              <a:t>     </a:t>
            </a:r>
            <a:r>
              <a:rPr lang="en-US" sz="2000" b="1" i="1" u="sng"/>
              <a:t>The Code prescribes these as obligations of anyone claiming to be or aspiring to be a software engineer.</a:t>
            </a:r>
          </a:p>
        </p:txBody>
      </p:sp>
      <p:pic>
        <p:nvPicPr>
          <p:cNvPr id="81924" name="Picture 4" descr="acm_iee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324600" y="0"/>
            <a:ext cx="2819400" cy="1481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41195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The Professional Responsibilities of Software Engineers</a:t>
            </a:r>
          </a:p>
        </p:txBody>
      </p:sp>
      <p:sp>
        <p:nvSpPr>
          <p:cNvPr id="7" name="Slide Number Placeholder 5"/>
          <p:cNvSpPr>
            <a:spLocks noGrp="1"/>
          </p:cNvSpPr>
          <p:nvPr>
            <p:ph type="sldNum" sz="quarter" idx="12"/>
          </p:nvPr>
        </p:nvSpPr>
        <p:spPr/>
        <p:txBody>
          <a:bodyPr/>
          <a:lstStyle/>
          <a:p>
            <a:fld id="{B6B89B64-F558-4870-AEB1-D0F74B2FCD9C}" type="slidenum">
              <a:rPr lang="en-US"/>
              <a:pPr/>
              <a:t>4</a:t>
            </a:fld>
            <a:endParaRPr lang="en-US"/>
          </a:p>
        </p:txBody>
      </p:sp>
      <p:sp>
        <p:nvSpPr>
          <p:cNvPr id="20483" name="Rectangle 3"/>
          <p:cNvSpPr>
            <a:spLocks noGrp="1" noChangeArrowheads="1"/>
          </p:cNvSpPr>
          <p:nvPr>
            <p:ph type="body" idx="1"/>
          </p:nvPr>
        </p:nvSpPr>
        <p:spPr>
          <a:xfrm>
            <a:off x="457200" y="1828800"/>
            <a:ext cx="8229600" cy="4419600"/>
          </a:xfrm>
        </p:spPr>
        <p:txBody>
          <a:bodyPr/>
          <a:lstStyle/>
          <a:p>
            <a:r>
              <a:rPr lang="en-US" sz="3600"/>
              <a:t>Software Myths – Client [1,2]</a:t>
            </a:r>
          </a:p>
          <a:p>
            <a:pPr lvl="1"/>
            <a:r>
              <a:rPr lang="en-US" sz="2400"/>
              <a:t>A general statement of objectives is sufficient to begin writing programs - we can fill in the details later.</a:t>
            </a:r>
          </a:p>
          <a:p>
            <a:pPr lvl="1"/>
            <a:r>
              <a:rPr lang="en-US" sz="2400"/>
              <a:t>Requirement changes are easy to accommodate because software is flexible.</a:t>
            </a:r>
          </a:p>
          <a:p>
            <a:pPr lvl="1"/>
            <a:r>
              <a:rPr lang="en-US" sz="2400"/>
              <a:t>I know what my problem is, therefore I know how to solve it.</a:t>
            </a:r>
          </a:p>
        </p:txBody>
      </p:sp>
      <p:sp>
        <p:nvSpPr>
          <p:cNvPr id="20485" name="Rectangle 5"/>
          <p:cNvSpPr>
            <a:spLocks noChangeArrowheads="1"/>
          </p:cNvSpPr>
          <p:nvPr/>
        </p:nvSpPr>
        <p:spPr bwMode="auto">
          <a:xfrm>
            <a:off x="457200" y="228600"/>
            <a:ext cx="6781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4400">
                <a:solidFill>
                  <a:schemeClr val="tx2"/>
                </a:solidFill>
                <a:effectLst>
                  <a:outerShdw blurRad="38100" dist="38100" dir="2700000" algn="tl">
                    <a:srgbClr val="000000"/>
                  </a:outerShdw>
                </a:effectLst>
              </a:rPr>
              <a:t>How is software designed </a:t>
            </a:r>
            <a:br>
              <a:rPr lang="en-US" sz="4400">
                <a:solidFill>
                  <a:schemeClr val="tx2"/>
                </a:solidFill>
                <a:effectLst>
                  <a:outerShdw blurRad="38100" dist="38100" dir="2700000" algn="tl">
                    <a:srgbClr val="000000"/>
                  </a:outerShdw>
                </a:effectLst>
              </a:rPr>
            </a:br>
            <a:r>
              <a:rPr lang="en-US" sz="4400">
                <a:solidFill>
                  <a:schemeClr val="tx2"/>
                </a:solidFill>
                <a:effectLst>
                  <a:outerShdw blurRad="38100" dist="38100" dir="2700000" algn="tl">
                    <a:srgbClr val="000000"/>
                  </a:outerShdw>
                </a:effectLst>
              </a:rPr>
              <a:t>today</a:t>
            </a:r>
          </a:p>
        </p:txBody>
      </p:sp>
      <p:pic>
        <p:nvPicPr>
          <p:cNvPr id="20486" name="Picture 6" descr="fatal-erro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0"/>
            <a:ext cx="19050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5351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7E710302-855B-416C-AEDC-C9228F7146B5}" type="slidenum">
              <a:rPr lang="en-US"/>
              <a:pPr/>
              <a:t>40</a:t>
            </a:fld>
            <a:endParaRPr lang="en-US"/>
          </a:p>
        </p:txBody>
      </p:sp>
      <p:sp>
        <p:nvSpPr>
          <p:cNvPr id="82946" name="Rectangle 2"/>
          <p:cNvSpPr>
            <a:spLocks noGrp="1" noChangeArrowheads="1"/>
          </p:cNvSpPr>
          <p:nvPr>
            <p:ph type="title"/>
          </p:nvPr>
        </p:nvSpPr>
        <p:spPr>
          <a:xfrm>
            <a:off x="457200" y="381000"/>
            <a:ext cx="5867400" cy="1371600"/>
          </a:xfrm>
        </p:spPr>
        <p:txBody>
          <a:bodyPr/>
          <a:lstStyle/>
          <a:p>
            <a:r>
              <a:rPr lang="en-US" sz="4000" b="1"/>
              <a:t>Principles of Software Engineering Code of Ethics</a:t>
            </a:r>
          </a:p>
        </p:txBody>
      </p:sp>
      <p:sp>
        <p:nvSpPr>
          <p:cNvPr id="82947" name="Rectangle 3"/>
          <p:cNvSpPr>
            <a:spLocks noGrp="1" noChangeArrowheads="1"/>
          </p:cNvSpPr>
          <p:nvPr>
            <p:ph type="body" sz="half" idx="1"/>
          </p:nvPr>
        </p:nvSpPr>
        <p:spPr>
          <a:xfrm>
            <a:off x="1447800" y="2057400"/>
            <a:ext cx="6096000" cy="4114800"/>
          </a:xfrm>
        </p:spPr>
        <p:txBody>
          <a:bodyPr/>
          <a:lstStyle/>
          <a:p>
            <a:pPr marL="533400" indent="-533400">
              <a:buClr>
                <a:schemeClr val="tx1"/>
              </a:buClr>
              <a:buFontTx/>
              <a:buAutoNum type="arabicPeriod"/>
            </a:pPr>
            <a:r>
              <a:rPr lang="en-US" sz="2800" b="1"/>
              <a:t>PUBLIC</a:t>
            </a:r>
            <a:r>
              <a:rPr lang="en-US" sz="2800"/>
              <a:t> </a:t>
            </a:r>
          </a:p>
          <a:p>
            <a:pPr marL="533400" indent="-533400">
              <a:buClr>
                <a:schemeClr val="tx1"/>
              </a:buClr>
              <a:buFontTx/>
              <a:buAutoNum type="arabicPeriod"/>
            </a:pPr>
            <a:r>
              <a:rPr lang="en-US" sz="2800" b="1"/>
              <a:t>CLIENT AND EMPLOYER</a:t>
            </a:r>
            <a:r>
              <a:rPr lang="en-US" sz="2800"/>
              <a:t> </a:t>
            </a:r>
          </a:p>
          <a:p>
            <a:pPr marL="533400" indent="-533400">
              <a:buClr>
                <a:schemeClr val="tx1"/>
              </a:buClr>
              <a:buFontTx/>
              <a:buAutoNum type="arabicPeriod"/>
            </a:pPr>
            <a:r>
              <a:rPr lang="en-US" sz="2800" b="1"/>
              <a:t>PRODUCT</a:t>
            </a:r>
            <a:endParaRPr lang="en-US" sz="2800"/>
          </a:p>
          <a:p>
            <a:pPr marL="533400" indent="-533400">
              <a:buClr>
                <a:schemeClr val="tx1"/>
              </a:buClr>
              <a:buFontTx/>
              <a:buAutoNum type="arabicPeriod"/>
            </a:pPr>
            <a:r>
              <a:rPr lang="en-US" sz="2800" b="1"/>
              <a:t>JUDGMENT</a:t>
            </a:r>
            <a:endParaRPr lang="en-US" sz="2800"/>
          </a:p>
          <a:p>
            <a:pPr marL="533400" indent="-533400">
              <a:buClr>
                <a:schemeClr val="tx1"/>
              </a:buClr>
              <a:buFontTx/>
              <a:buAutoNum type="arabicPeriod"/>
            </a:pPr>
            <a:r>
              <a:rPr lang="en-US" sz="2800" b="1"/>
              <a:t>MANAGEMENT</a:t>
            </a:r>
            <a:endParaRPr lang="en-US" sz="2800"/>
          </a:p>
          <a:p>
            <a:pPr marL="533400" indent="-533400">
              <a:buClr>
                <a:schemeClr val="tx1"/>
              </a:buClr>
              <a:buFontTx/>
              <a:buAutoNum type="arabicPeriod"/>
            </a:pPr>
            <a:r>
              <a:rPr lang="en-US" sz="2800" b="1"/>
              <a:t>PROFESSION</a:t>
            </a:r>
            <a:endParaRPr lang="en-US" sz="2800"/>
          </a:p>
          <a:p>
            <a:pPr marL="533400" indent="-533400">
              <a:buClr>
                <a:schemeClr val="tx1"/>
              </a:buClr>
              <a:buFontTx/>
              <a:buAutoNum type="arabicPeriod"/>
            </a:pPr>
            <a:r>
              <a:rPr lang="en-US" sz="2800" b="1"/>
              <a:t>COLLEAGUES</a:t>
            </a:r>
            <a:r>
              <a:rPr lang="en-US" sz="2800"/>
              <a:t> </a:t>
            </a:r>
          </a:p>
          <a:p>
            <a:pPr marL="533400" indent="-533400">
              <a:buClr>
                <a:schemeClr val="tx1"/>
              </a:buClr>
              <a:buFontTx/>
              <a:buAutoNum type="arabicPeriod"/>
            </a:pPr>
            <a:r>
              <a:rPr lang="en-US" sz="2800" b="1"/>
              <a:t>SELF</a:t>
            </a:r>
            <a:endParaRPr lang="en-US" sz="2800"/>
          </a:p>
        </p:txBody>
      </p:sp>
      <p:pic>
        <p:nvPicPr>
          <p:cNvPr id="82948" name="Picture 4" descr="acm_iee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324600" y="0"/>
            <a:ext cx="2819400" cy="1481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28235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2947">
                                            <p:txEl>
                                              <p:pRg st="1" end="1"/>
                                            </p:txEl>
                                          </p:spTgt>
                                        </p:tgtEl>
                                        <p:attrNameLst>
                                          <p:attrName>style.visibility</p:attrName>
                                        </p:attrNameLst>
                                      </p:cBhvr>
                                      <p:to>
                                        <p:strVal val="visible"/>
                                      </p:to>
                                    </p:set>
                                    <p:anim calcmode="lin" valueType="num">
                                      <p:cBhvr additive="base">
                                        <p:cTn id="13" dur="500" fill="hold"/>
                                        <p:tgtEl>
                                          <p:spTgt spid="829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9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2947">
                                            <p:txEl>
                                              <p:pRg st="2" end="2"/>
                                            </p:txEl>
                                          </p:spTgt>
                                        </p:tgtEl>
                                        <p:attrNameLst>
                                          <p:attrName>style.visibility</p:attrName>
                                        </p:attrNameLst>
                                      </p:cBhvr>
                                      <p:to>
                                        <p:strVal val="visible"/>
                                      </p:to>
                                    </p:set>
                                    <p:anim calcmode="lin" valueType="num">
                                      <p:cBhvr additive="base">
                                        <p:cTn id="19" dur="500" fill="hold"/>
                                        <p:tgtEl>
                                          <p:spTgt spid="829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2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2947">
                                            <p:txEl>
                                              <p:pRg st="3" end="3"/>
                                            </p:txEl>
                                          </p:spTgt>
                                        </p:tgtEl>
                                        <p:attrNameLst>
                                          <p:attrName>style.visibility</p:attrName>
                                        </p:attrNameLst>
                                      </p:cBhvr>
                                      <p:to>
                                        <p:strVal val="visible"/>
                                      </p:to>
                                    </p:set>
                                    <p:anim calcmode="lin" valueType="num">
                                      <p:cBhvr additive="base">
                                        <p:cTn id="25" dur="500" fill="hold"/>
                                        <p:tgtEl>
                                          <p:spTgt spid="829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29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2947">
                                            <p:txEl>
                                              <p:pRg st="4" end="4"/>
                                            </p:txEl>
                                          </p:spTgt>
                                        </p:tgtEl>
                                        <p:attrNameLst>
                                          <p:attrName>style.visibility</p:attrName>
                                        </p:attrNameLst>
                                      </p:cBhvr>
                                      <p:to>
                                        <p:strVal val="visible"/>
                                      </p:to>
                                    </p:set>
                                    <p:anim calcmode="lin" valueType="num">
                                      <p:cBhvr additive="base">
                                        <p:cTn id="31" dur="500" fill="hold"/>
                                        <p:tgtEl>
                                          <p:spTgt spid="829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29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2947">
                                            <p:txEl>
                                              <p:pRg st="5" end="5"/>
                                            </p:txEl>
                                          </p:spTgt>
                                        </p:tgtEl>
                                        <p:attrNameLst>
                                          <p:attrName>style.visibility</p:attrName>
                                        </p:attrNameLst>
                                      </p:cBhvr>
                                      <p:to>
                                        <p:strVal val="visible"/>
                                      </p:to>
                                    </p:set>
                                    <p:anim calcmode="lin" valueType="num">
                                      <p:cBhvr additive="base">
                                        <p:cTn id="37" dur="500" fill="hold"/>
                                        <p:tgtEl>
                                          <p:spTgt spid="829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29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2947">
                                            <p:txEl>
                                              <p:pRg st="6" end="6"/>
                                            </p:txEl>
                                          </p:spTgt>
                                        </p:tgtEl>
                                        <p:attrNameLst>
                                          <p:attrName>style.visibility</p:attrName>
                                        </p:attrNameLst>
                                      </p:cBhvr>
                                      <p:to>
                                        <p:strVal val="visible"/>
                                      </p:to>
                                    </p:set>
                                    <p:anim calcmode="lin" valueType="num">
                                      <p:cBhvr additive="base">
                                        <p:cTn id="43" dur="500" fill="hold"/>
                                        <p:tgtEl>
                                          <p:spTgt spid="829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29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2947">
                                            <p:txEl>
                                              <p:pRg st="7" end="7"/>
                                            </p:txEl>
                                          </p:spTgt>
                                        </p:tgtEl>
                                        <p:attrNameLst>
                                          <p:attrName>style.visibility</p:attrName>
                                        </p:attrNameLst>
                                      </p:cBhvr>
                                      <p:to>
                                        <p:strVal val="visible"/>
                                      </p:to>
                                    </p:set>
                                    <p:anim calcmode="lin" valueType="num">
                                      <p:cBhvr additive="base">
                                        <p:cTn id="49" dur="500" fill="hold"/>
                                        <p:tgtEl>
                                          <p:spTgt spid="8294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29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72F7E816-61EF-4D53-B48D-F08070A81B81}" type="slidenum">
              <a:rPr lang="en-US"/>
              <a:pPr/>
              <a:t>41</a:t>
            </a:fld>
            <a:endParaRPr lang="en-US"/>
          </a:p>
        </p:txBody>
      </p:sp>
      <p:sp>
        <p:nvSpPr>
          <p:cNvPr id="83970" name="Rectangle 2"/>
          <p:cNvSpPr>
            <a:spLocks noGrp="1" noChangeArrowheads="1"/>
          </p:cNvSpPr>
          <p:nvPr>
            <p:ph type="title"/>
          </p:nvPr>
        </p:nvSpPr>
        <p:spPr>
          <a:xfrm>
            <a:off x="457200" y="381000"/>
            <a:ext cx="5867400" cy="1371600"/>
          </a:xfrm>
        </p:spPr>
        <p:txBody>
          <a:bodyPr/>
          <a:lstStyle/>
          <a:p>
            <a:r>
              <a:rPr lang="en-US" b="1"/>
              <a:t>Principle 1 PUBLIC</a:t>
            </a:r>
          </a:p>
        </p:txBody>
      </p:sp>
      <p:sp>
        <p:nvSpPr>
          <p:cNvPr id="83971" name="Rectangle 3"/>
          <p:cNvSpPr>
            <a:spLocks noGrp="1" noChangeArrowheads="1"/>
          </p:cNvSpPr>
          <p:nvPr>
            <p:ph type="body" sz="half" idx="1"/>
          </p:nvPr>
        </p:nvSpPr>
        <p:spPr>
          <a:xfrm>
            <a:off x="228600" y="1600200"/>
            <a:ext cx="8610600" cy="4495800"/>
          </a:xfrm>
        </p:spPr>
        <p:txBody>
          <a:bodyPr/>
          <a:lstStyle/>
          <a:p>
            <a:pPr>
              <a:lnSpc>
                <a:spcPct val="80000"/>
              </a:lnSpc>
              <a:buFont typeface="Wingdings" pitchFamily="2" charset="2"/>
              <a:buNone/>
            </a:pPr>
            <a:endParaRPr lang="en-US" sz="1800" b="1"/>
          </a:p>
          <a:p>
            <a:pPr>
              <a:lnSpc>
                <a:spcPct val="80000"/>
              </a:lnSpc>
              <a:buFont typeface="Wingdings" pitchFamily="2" charset="2"/>
              <a:buNone/>
            </a:pPr>
            <a:r>
              <a:rPr lang="en-US" sz="1800" b="1"/>
              <a:t>Software engineers shall act consistently with the public interest. In particular, software engineers shall, as appropriate:</a:t>
            </a:r>
          </a:p>
          <a:p>
            <a:pPr>
              <a:lnSpc>
                <a:spcPct val="80000"/>
              </a:lnSpc>
              <a:buFont typeface="Wingdings" pitchFamily="2" charset="2"/>
              <a:buNone/>
            </a:pPr>
            <a:endParaRPr lang="en-US" sz="1800" b="1"/>
          </a:p>
          <a:p>
            <a:pPr>
              <a:lnSpc>
                <a:spcPct val="80000"/>
              </a:lnSpc>
              <a:buFont typeface="Wingdings" pitchFamily="2" charset="2"/>
              <a:buNone/>
            </a:pPr>
            <a:r>
              <a:rPr lang="en-US" sz="1400" b="1"/>
              <a:t>1.01. Accept full responsibility for their own work.</a:t>
            </a:r>
          </a:p>
          <a:p>
            <a:pPr>
              <a:lnSpc>
                <a:spcPct val="80000"/>
              </a:lnSpc>
              <a:buFont typeface="Wingdings" pitchFamily="2" charset="2"/>
              <a:buNone/>
            </a:pPr>
            <a:r>
              <a:rPr lang="en-US" sz="1400" b="1"/>
              <a:t>1.02. Moderate the interests of the software engineer, the employer, the client and the users with the public good.</a:t>
            </a:r>
          </a:p>
          <a:p>
            <a:pPr>
              <a:lnSpc>
                <a:spcPct val="80000"/>
              </a:lnSpc>
              <a:buFont typeface="Wingdings" pitchFamily="2" charset="2"/>
              <a:buNone/>
            </a:pPr>
            <a:r>
              <a:rPr lang="en-US" sz="1400" b="1"/>
              <a:t>1.03. Approve software only if they have a well-founded belief that it is safe, meets specifications, passes appropriate tests, and does not diminish quality of life, diminish privacy or harm the environment. The ultimate effect of the work should be to the public good.</a:t>
            </a:r>
          </a:p>
          <a:p>
            <a:pPr>
              <a:lnSpc>
                <a:spcPct val="80000"/>
              </a:lnSpc>
              <a:buFont typeface="Wingdings" pitchFamily="2" charset="2"/>
              <a:buNone/>
            </a:pPr>
            <a:r>
              <a:rPr lang="en-US" sz="1400" b="1"/>
              <a:t>1.04. Disclose to appropriate persons or authorities any actual or potential danger to the user, the public, or the environment, that they reasonably believe to be associated with software or related documents.</a:t>
            </a:r>
          </a:p>
          <a:p>
            <a:pPr>
              <a:lnSpc>
                <a:spcPct val="80000"/>
              </a:lnSpc>
              <a:buFont typeface="Wingdings" pitchFamily="2" charset="2"/>
              <a:buNone/>
            </a:pPr>
            <a:r>
              <a:rPr lang="en-US" sz="1400" b="1"/>
              <a:t>1.05. Cooperate in efforts to address matters of grave public concern caused by software, its installation, maintenance, support or documentation.</a:t>
            </a:r>
          </a:p>
          <a:p>
            <a:pPr>
              <a:lnSpc>
                <a:spcPct val="80000"/>
              </a:lnSpc>
              <a:buFont typeface="Wingdings" pitchFamily="2" charset="2"/>
              <a:buNone/>
            </a:pPr>
            <a:r>
              <a:rPr lang="en-US" sz="1400" b="1"/>
              <a:t>1.06. Be fair and avoid deception in all statements, particularly public ones, concerning software or related documents, methods and tools.</a:t>
            </a:r>
          </a:p>
          <a:p>
            <a:pPr>
              <a:lnSpc>
                <a:spcPct val="80000"/>
              </a:lnSpc>
              <a:buFont typeface="Wingdings" pitchFamily="2" charset="2"/>
              <a:buNone/>
            </a:pPr>
            <a:r>
              <a:rPr lang="en-US" sz="1400" b="1"/>
              <a:t>1.07. Consider issues of physical disabilities, allocation of resources, economic disadvantage and other factors that can diminish access to the benefits of software.</a:t>
            </a:r>
          </a:p>
          <a:p>
            <a:pPr>
              <a:lnSpc>
                <a:spcPct val="80000"/>
              </a:lnSpc>
              <a:buFont typeface="Wingdings" pitchFamily="2" charset="2"/>
              <a:buNone/>
            </a:pPr>
            <a:r>
              <a:rPr lang="en-US" sz="1400" b="1"/>
              <a:t>1.08. Be encouraged to volunteer professional skills to good causes and contribute to public education concerning the discipline.</a:t>
            </a:r>
          </a:p>
        </p:txBody>
      </p:sp>
      <p:pic>
        <p:nvPicPr>
          <p:cNvPr id="83972" name="Picture 4" descr="acm_iee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324600" y="0"/>
            <a:ext cx="2819400" cy="1481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528321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F38779EE-FCC8-459C-B0BB-322E06D348C9}" type="slidenum">
              <a:rPr lang="en-US"/>
              <a:pPr/>
              <a:t>42</a:t>
            </a:fld>
            <a:endParaRPr lang="en-US"/>
          </a:p>
        </p:txBody>
      </p:sp>
      <p:sp>
        <p:nvSpPr>
          <p:cNvPr id="84994" name="Rectangle 2"/>
          <p:cNvSpPr>
            <a:spLocks noGrp="1" noChangeArrowheads="1"/>
          </p:cNvSpPr>
          <p:nvPr>
            <p:ph type="title"/>
          </p:nvPr>
        </p:nvSpPr>
        <p:spPr>
          <a:xfrm>
            <a:off x="457200" y="228600"/>
            <a:ext cx="6172200" cy="1371600"/>
          </a:xfrm>
        </p:spPr>
        <p:txBody>
          <a:bodyPr/>
          <a:lstStyle/>
          <a:p>
            <a:r>
              <a:rPr lang="en-US" sz="4000" b="1"/>
              <a:t>Principle 2 CLIENT AND EMPLOYER</a:t>
            </a:r>
            <a:r>
              <a:rPr lang="en-US" sz="4000"/>
              <a:t> </a:t>
            </a:r>
          </a:p>
        </p:txBody>
      </p:sp>
      <p:sp>
        <p:nvSpPr>
          <p:cNvPr id="84995" name="Rectangle 3"/>
          <p:cNvSpPr>
            <a:spLocks noGrp="1" noChangeArrowheads="1"/>
          </p:cNvSpPr>
          <p:nvPr>
            <p:ph type="body" sz="half" idx="1"/>
          </p:nvPr>
        </p:nvSpPr>
        <p:spPr>
          <a:xfrm>
            <a:off x="381000" y="1676400"/>
            <a:ext cx="8534400" cy="4114800"/>
          </a:xfrm>
        </p:spPr>
        <p:txBody>
          <a:bodyPr>
            <a:normAutofit lnSpcReduction="10000"/>
          </a:bodyPr>
          <a:lstStyle/>
          <a:p>
            <a:pPr>
              <a:lnSpc>
                <a:spcPct val="80000"/>
              </a:lnSpc>
              <a:buFont typeface="Wingdings" pitchFamily="2" charset="2"/>
              <a:buNone/>
            </a:pPr>
            <a:r>
              <a:rPr lang="en-US" sz="1800" b="1"/>
              <a:t>     Software engineers shall act in a manner that is in the best interests of their client and employer, consistent with the public interest. In particular, software engineers shall, as appropriate:</a:t>
            </a:r>
          </a:p>
          <a:p>
            <a:pPr>
              <a:lnSpc>
                <a:spcPct val="80000"/>
              </a:lnSpc>
              <a:buFont typeface="Wingdings" pitchFamily="2" charset="2"/>
              <a:buNone/>
            </a:pPr>
            <a:endParaRPr lang="en-US" sz="1200" b="1"/>
          </a:p>
          <a:p>
            <a:pPr>
              <a:lnSpc>
                <a:spcPct val="80000"/>
              </a:lnSpc>
              <a:buFont typeface="Wingdings" pitchFamily="2" charset="2"/>
              <a:buNone/>
            </a:pPr>
            <a:r>
              <a:rPr lang="en-US" sz="1400" b="1"/>
              <a:t>2.01. Provide service in their areas of competence, being honest and forthright about any limitations of their experience and education.</a:t>
            </a:r>
          </a:p>
          <a:p>
            <a:pPr>
              <a:lnSpc>
                <a:spcPct val="80000"/>
              </a:lnSpc>
              <a:buFont typeface="Wingdings" pitchFamily="2" charset="2"/>
              <a:buNone/>
            </a:pPr>
            <a:r>
              <a:rPr lang="en-US" sz="1400" b="1"/>
              <a:t>2.02. Not knowingly use software that is obtained or retained either illegally or unethically.</a:t>
            </a:r>
          </a:p>
          <a:p>
            <a:pPr>
              <a:lnSpc>
                <a:spcPct val="80000"/>
              </a:lnSpc>
              <a:buFont typeface="Wingdings" pitchFamily="2" charset="2"/>
              <a:buNone/>
            </a:pPr>
            <a:r>
              <a:rPr lang="en-US" sz="1400" b="1"/>
              <a:t>2.03. Use the property of a client or employer only in ways properly authorized, and with the client's or employer's knowledge and consent.</a:t>
            </a:r>
          </a:p>
          <a:p>
            <a:pPr>
              <a:lnSpc>
                <a:spcPct val="80000"/>
              </a:lnSpc>
              <a:buFont typeface="Wingdings" pitchFamily="2" charset="2"/>
              <a:buNone/>
            </a:pPr>
            <a:r>
              <a:rPr lang="en-US" sz="1400" b="1"/>
              <a:t>2.04. Ensure that any document upon which they rely has been approved, when required, by   someone authorized to approve it.</a:t>
            </a:r>
          </a:p>
          <a:p>
            <a:pPr>
              <a:lnSpc>
                <a:spcPct val="80000"/>
              </a:lnSpc>
              <a:buFont typeface="Wingdings" pitchFamily="2" charset="2"/>
              <a:buNone/>
            </a:pPr>
            <a:r>
              <a:rPr lang="en-US" sz="1400" b="1"/>
              <a:t>2.05. Keep private any confidential information gained in their professional work, where such confidentiality is consistent with the public interest and consistent with the law.</a:t>
            </a:r>
          </a:p>
          <a:p>
            <a:pPr>
              <a:lnSpc>
                <a:spcPct val="80000"/>
              </a:lnSpc>
              <a:buFont typeface="Wingdings" pitchFamily="2" charset="2"/>
              <a:buNone/>
            </a:pPr>
            <a:r>
              <a:rPr lang="en-US" sz="1400" b="1"/>
              <a:t>2.06. Identify, document, collect evidence and report to the client or the employer promptly if, in their opinion, a project is likely to fail, to prove too expensive, to violate intellectual property law, or otherwise to be problematic.</a:t>
            </a:r>
          </a:p>
          <a:p>
            <a:pPr>
              <a:lnSpc>
                <a:spcPct val="80000"/>
              </a:lnSpc>
              <a:buFont typeface="Wingdings" pitchFamily="2" charset="2"/>
              <a:buNone/>
            </a:pPr>
            <a:r>
              <a:rPr lang="en-US" sz="1400" b="1"/>
              <a:t>2.07. Identify, document, and report significant issues of social concern, of which they are aware, in software or related documents, to the employer or the client.</a:t>
            </a:r>
          </a:p>
          <a:p>
            <a:pPr>
              <a:lnSpc>
                <a:spcPct val="80000"/>
              </a:lnSpc>
              <a:buFont typeface="Wingdings" pitchFamily="2" charset="2"/>
              <a:buNone/>
            </a:pPr>
            <a:r>
              <a:rPr lang="en-US" sz="1400" b="1"/>
              <a:t>2.08. Accept no outside work detrimental to the work they perform for their primary employer.</a:t>
            </a:r>
          </a:p>
          <a:p>
            <a:pPr>
              <a:lnSpc>
                <a:spcPct val="80000"/>
              </a:lnSpc>
              <a:buFont typeface="Wingdings" pitchFamily="2" charset="2"/>
              <a:buNone/>
            </a:pPr>
            <a:r>
              <a:rPr lang="en-US" sz="1400" b="1"/>
              <a:t>2.09. Promote no interest adverse to their employer or client, unless a higher ethical concern is being compromised; in that case, inform the employer or another appropriate authority of the  ethical concern.</a:t>
            </a:r>
          </a:p>
        </p:txBody>
      </p:sp>
      <p:pic>
        <p:nvPicPr>
          <p:cNvPr id="84996" name="Picture 4" descr="acm_iee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629400" y="0"/>
            <a:ext cx="2514600" cy="1320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842805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613F2EE0-9345-4821-8640-D4BC0E2869FE}" type="slidenum">
              <a:rPr lang="en-US"/>
              <a:pPr/>
              <a:t>43</a:t>
            </a:fld>
            <a:endParaRPr lang="en-US"/>
          </a:p>
        </p:txBody>
      </p:sp>
      <p:sp>
        <p:nvSpPr>
          <p:cNvPr id="86018" name="Rectangle 2"/>
          <p:cNvSpPr>
            <a:spLocks noGrp="1" noChangeArrowheads="1"/>
          </p:cNvSpPr>
          <p:nvPr>
            <p:ph type="title"/>
          </p:nvPr>
        </p:nvSpPr>
        <p:spPr>
          <a:xfrm>
            <a:off x="457200" y="0"/>
            <a:ext cx="6172200" cy="1371600"/>
          </a:xfrm>
        </p:spPr>
        <p:txBody>
          <a:bodyPr/>
          <a:lstStyle/>
          <a:p>
            <a:r>
              <a:rPr lang="en-US" sz="4000" b="1"/>
              <a:t>Principle 3 PRODUCT</a:t>
            </a:r>
            <a:r>
              <a:rPr lang="en-US" sz="4000"/>
              <a:t> </a:t>
            </a:r>
          </a:p>
        </p:txBody>
      </p:sp>
      <p:sp>
        <p:nvSpPr>
          <p:cNvPr id="86019" name="Rectangle 3"/>
          <p:cNvSpPr>
            <a:spLocks noGrp="1" noChangeArrowheads="1"/>
          </p:cNvSpPr>
          <p:nvPr>
            <p:ph type="body" sz="half" idx="1"/>
          </p:nvPr>
        </p:nvSpPr>
        <p:spPr>
          <a:xfrm>
            <a:off x="457200" y="1371600"/>
            <a:ext cx="8077200" cy="4800600"/>
          </a:xfrm>
        </p:spPr>
        <p:txBody>
          <a:bodyPr/>
          <a:lstStyle/>
          <a:p>
            <a:pPr>
              <a:lnSpc>
                <a:spcPct val="80000"/>
              </a:lnSpc>
              <a:buFont typeface="Wingdings" pitchFamily="2" charset="2"/>
              <a:buNone/>
            </a:pPr>
            <a:r>
              <a:rPr lang="en-US" sz="1800" b="1"/>
              <a:t>     Software engineers shall ensure that their products and related modifications meet the highest professional standards possible. In particular, software engineers shall, as appropriate</a:t>
            </a:r>
            <a:r>
              <a:rPr lang="en-US" sz="1400" b="1"/>
              <a:t>:</a:t>
            </a:r>
          </a:p>
          <a:p>
            <a:pPr>
              <a:lnSpc>
                <a:spcPct val="80000"/>
              </a:lnSpc>
              <a:buFont typeface="Wingdings" pitchFamily="2" charset="2"/>
              <a:buNone/>
            </a:pPr>
            <a:endParaRPr lang="en-US" sz="1400" b="1"/>
          </a:p>
          <a:p>
            <a:pPr>
              <a:lnSpc>
                <a:spcPct val="80000"/>
              </a:lnSpc>
              <a:buFont typeface="Wingdings" pitchFamily="2" charset="2"/>
              <a:buNone/>
            </a:pPr>
            <a:r>
              <a:rPr lang="en-US" sz="1000" b="1"/>
              <a:t>3.01. Strive for high quality, acceptable cost and a reasonable schedule, ensuring significant tradeoffs are clear to and accepted by the employer and the client, and are available for consideration by the user and the public.</a:t>
            </a:r>
          </a:p>
          <a:p>
            <a:pPr>
              <a:lnSpc>
                <a:spcPct val="80000"/>
              </a:lnSpc>
              <a:buFont typeface="Wingdings" pitchFamily="2" charset="2"/>
              <a:buNone/>
            </a:pPr>
            <a:r>
              <a:rPr lang="en-US" sz="1000" b="1"/>
              <a:t>3.02. Ensure proper and achievable goals and objectives for any project on which they work or propose.</a:t>
            </a:r>
          </a:p>
          <a:p>
            <a:pPr>
              <a:lnSpc>
                <a:spcPct val="80000"/>
              </a:lnSpc>
              <a:buFont typeface="Wingdings" pitchFamily="2" charset="2"/>
              <a:buNone/>
            </a:pPr>
            <a:r>
              <a:rPr lang="en-US" sz="1000" b="1"/>
              <a:t>3.03. Identify, define and address ethical, economic, cultural, legal and environmental issues related to work projects.</a:t>
            </a:r>
          </a:p>
          <a:p>
            <a:pPr>
              <a:lnSpc>
                <a:spcPct val="80000"/>
              </a:lnSpc>
              <a:buFont typeface="Wingdings" pitchFamily="2" charset="2"/>
              <a:buNone/>
            </a:pPr>
            <a:r>
              <a:rPr lang="en-US" sz="1000" b="1"/>
              <a:t>3.04. Ensure that they are qualified for any project on which they work or propose to work by an appropriate combination of education and training, and experience.</a:t>
            </a:r>
          </a:p>
          <a:p>
            <a:pPr>
              <a:lnSpc>
                <a:spcPct val="80000"/>
              </a:lnSpc>
              <a:buFont typeface="Wingdings" pitchFamily="2" charset="2"/>
              <a:buNone/>
            </a:pPr>
            <a:r>
              <a:rPr lang="en-US" sz="1000" b="1"/>
              <a:t>3.05. Ensure an appropriate method is used for any project on which they work or propose to work.</a:t>
            </a:r>
          </a:p>
          <a:p>
            <a:pPr>
              <a:lnSpc>
                <a:spcPct val="80000"/>
              </a:lnSpc>
              <a:buFont typeface="Wingdings" pitchFamily="2" charset="2"/>
              <a:buNone/>
            </a:pPr>
            <a:r>
              <a:rPr lang="en-US" sz="1000" b="1"/>
              <a:t>3.06. Work to follow professional standards, when available, that are most appropriate for the task at hand, departing from these only when ethically or technically justified.</a:t>
            </a:r>
          </a:p>
          <a:p>
            <a:pPr>
              <a:lnSpc>
                <a:spcPct val="80000"/>
              </a:lnSpc>
              <a:buFont typeface="Wingdings" pitchFamily="2" charset="2"/>
              <a:buNone/>
            </a:pPr>
            <a:r>
              <a:rPr lang="en-US" sz="1000" b="1"/>
              <a:t>3.07. Strive to fully understand the specifications for software on which they work.</a:t>
            </a:r>
          </a:p>
          <a:p>
            <a:pPr>
              <a:lnSpc>
                <a:spcPct val="80000"/>
              </a:lnSpc>
              <a:buFont typeface="Wingdings" pitchFamily="2" charset="2"/>
              <a:buNone/>
            </a:pPr>
            <a:r>
              <a:rPr lang="en-US" sz="1000" b="1"/>
              <a:t>3.08. Ensure that specifications for software on which they work have been well documented, satisfy the users’ requirements and have the appropriate approvals.</a:t>
            </a:r>
          </a:p>
          <a:p>
            <a:pPr>
              <a:lnSpc>
                <a:spcPct val="80000"/>
              </a:lnSpc>
              <a:buFont typeface="Wingdings" pitchFamily="2" charset="2"/>
              <a:buNone/>
            </a:pPr>
            <a:r>
              <a:rPr lang="en-US" sz="1000" b="1"/>
              <a:t>3.09. Ensure realistic quantitative estimates of cost, scheduling, personnel, quality and outcomes on any project on which they work or propose to work and provide an uncertainty assessment of these estimates.</a:t>
            </a:r>
          </a:p>
          <a:p>
            <a:pPr>
              <a:lnSpc>
                <a:spcPct val="80000"/>
              </a:lnSpc>
              <a:buFont typeface="Wingdings" pitchFamily="2" charset="2"/>
              <a:buNone/>
            </a:pPr>
            <a:r>
              <a:rPr lang="en-US" sz="1000" b="1"/>
              <a:t>3.10. Ensure adequate testing, debugging, and review of software and related documents on which they work.</a:t>
            </a:r>
          </a:p>
          <a:p>
            <a:pPr>
              <a:lnSpc>
                <a:spcPct val="80000"/>
              </a:lnSpc>
              <a:buFont typeface="Wingdings" pitchFamily="2" charset="2"/>
              <a:buNone/>
            </a:pPr>
            <a:r>
              <a:rPr lang="en-US" sz="1000" b="1"/>
              <a:t>3.11. Ensure adequate documentation, including significant problems discovered and solutions adopted, for any project on which they work.</a:t>
            </a:r>
          </a:p>
          <a:p>
            <a:pPr>
              <a:lnSpc>
                <a:spcPct val="80000"/>
              </a:lnSpc>
              <a:buFont typeface="Wingdings" pitchFamily="2" charset="2"/>
              <a:buNone/>
            </a:pPr>
            <a:r>
              <a:rPr lang="en-US" sz="1000" b="1"/>
              <a:t>3.12. Work to develop software and related documents that respect the privacy of those who will be affected by that software.</a:t>
            </a:r>
          </a:p>
          <a:p>
            <a:pPr>
              <a:lnSpc>
                <a:spcPct val="80000"/>
              </a:lnSpc>
              <a:buFont typeface="Wingdings" pitchFamily="2" charset="2"/>
              <a:buNone/>
            </a:pPr>
            <a:r>
              <a:rPr lang="en-US" sz="1000" b="1"/>
              <a:t>3.13. Be careful to use only accurate data derived by ethical and lawful means, and use it only in ways properly authorized.</a:t>
            </a:r>
          </a:p>
          <a:p>
            <a:pPr>
              <a:lnSpc>
                <a:spcPct val="80000"/>
              </a:lnSpc>
              <a:buFont typeface="Wingdings" pitchFamily="2" charset="2"/>
              <a:buNone/>
            </a:pPr>
            <a:r>
              <a:rPr lang="en-US" sz="1000" b="1"/>
              <a:t>3.14. Maintain the integrity of data, being sensitive to outdated or flawed occurrences.</a:t>
            </a:r>
          </a:p>
          <a:p>
            <a:pPr>
              <a:lnSpc>
                <a:spcPct val="80000"/>
              </a:lnSpc>
              <a:buFont typeface="Wingdings" pitchFamily="2" charset="2"/>
              <a:buNone/>
            </a:pPr>
            <a:r>
              <a:rPr lang="en-US" sz="1000" b="1"/>
              <a:t>3.15 Treat all forms of software maintenance with the same professionalism as new development.</a:t>
            </a:r>
          </a:p>
        </p:txBody>
      </p:sp>
      <p:pic>
        <p:nvPicPr>
          <p:cNvPr id="86020" name="Picture 4" descr="acm_iee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629400" y="0"/>
            <a:ext cx="2514600" cy="1320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653744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62491AB2-3645-4080-A0CE-5A4FA75C2DD8}" type="slidenum">
              <a:rPr lang="en-US"/>
              <a:pPr/>
              <a:t>44</a:t>
            </a:fld>
            <a:endParaRPr lang="en-US"/>
          </a:p>
        </p:txBody>
      </p:sp>
      <p:sp>
        <p:nvSpPr>
          <p:cNvPr id="87042" name="Rectangle 2"/>
          <p:cNvSpPr>
            <a:spLocks noGrp="1" noChangeArrowheads="1"/>
          </p:cNvSpPr>
          <p:nvPr>
            <p:ph type="title"/>
          </p:nvPr>
        </p:nvSpPr>
        <p:spPr>
          <a:xfrm>
            <a:off x="457200" y="0"/>
            <a:ext cx="6172200" cy="1371600"/>
          </a:xfrm>
        </p:spPr>
        <p:txBody>
          <a:bodyPr/>
          <a:lstStyle/>
          <a:p>
            <a:r>
              <a:rPr lang="en-US" sz="4000" b="1"/>
              <a:t>Principle 4 JUDGMENT</a:t>
            </a:r>
            <a:r>
              <a:rPr lang="en-US" sz="4000"/>
              <a:t> </a:t>
            </a:r>
          </a:p>
        </p:txBody>
      </p:sp>
      <p:sp>
        <p:nvSpPr>
          <p:cNvPr id="87043" name="Rectangle 3"/>
          <p:cNvSpPr>
            <a:spLocks noGrp="1" noChangeArrowheads="1"/>
          </p:cNvSpPr>
          <p:nvPr>
            <p:ph type="body" sz="half" idx="1"/>
          </p:nvPr>
        </p:nvSpPr>
        <p:spPr>
          <a:xfrm>
            <a:off x="457200" y="1524000"/>
            <a:ext cx="8382000" cy="3429000"/>
          </a:xfrm>
        </p:spPr>
        <p:txBody>
          <a:bodyPr/>
          <a:lstStyle/>
          <a:p>
            <a:pPr>
              <a:lnSpc>
                <a:spcPct val="80000"/>
              </a:lnSpc>
              <a:buFont typeface="Wingdings" pitchFamily="2" charset="2"/>
              <a:buNone/>
            </a:pPr>
            <a:r>
              <a:rPr lang="en-US" sz="1800" b="1"/>
              <a:t>      Software engineers shall maintain integrity and independence in their professional judgment. In particular, software engineers shall, as appropriate:</a:t>
            </a:r>
          </a:p>
          <a:p>
            <a:pPr>
              <a:lnSpc>
                <a:spcPct val="80000"/>
              </a:lnSpc>
              <a:buFont typeface="Wingdings" pitchFamily="2" charset="2"/>
              <a:buNone/>
            </a:pPr>
            <a:endParaRPr lang="en-US" sz="1800" b="1"/>
          </a:p>
          <a:p>
            <a:pPr>
              <a:lnSpc>
                <a:spcPct val="80000"/>
              </a:lnSpc>
              <a:buFont typeface="Wingdings" pitchFamily="2" charset="2"/>
              <a:buNone/>
            </a:pPr>
            <a:r>
              <a:rPr lang="en-US" sz="1400" b="1"/>
              <a:t>4.01. Temper all technical judgments by the need to support and maintain human values.</a:t>
            </a:r>
          </a:p>
          <a:p>
            <a:pPr>
              <a:lnSpc>
                <a:spcPct val="80000"/>
              </a:lnSpc>
              <a:buFont typeface="Wingdings" pitchFamily="2" charset="2"/>
              <a:buNone/>
            </a:pPr>
            <a:r>
              <a:rPr lang="en-US" sz="1400" b="1"/>
              <a:t>4.02 Only endorse documents either prepared under their supervision or within their areas of competence and with which they are in agreement.</a:t>
            </a:r>
          </a:p>
          <a:p>
            <a:pPr>
              <a:lnSpc>
                <a:spcPct val="80000"/>
              </a:lnSpc>
              <a:buFont typeface="Wingdings" pitchFamily="2" charset="2"/>
              <a:buNone/>
            </a:pPr>
            <a:r>
              <a:rPr lang="en-US" sz="1400" b="1"/>
              <a:t>4.03. Maintain professional objectivity with respect to any software or related documents they are asked to evaluate.</a:t>
            </a:r>
          </a:p>
          <a:p>
            <a:pPr>
              <a:lnSpc>
                <a:spcPct val="80000"/>
              </a:lnSpc>
              <a:buFont typeface="Wingdings" pitchFamily="2" charset="2"/>
              <a:buNone/>
            </a:pPr>
            <a:r>
              <a:rPr lang="en-US" sz="1400" b="1"/>
              <a:t>4.04. Not engage in deceptive financial practices such as bribery, double billing, or other improper financial practices.</a:t>
            </a:r>
          </a:p>
          <a:p>
            <a:pPr>
              <a:lnSpc>
                <a:spcPct val="80000"/>
              </a:lnSpc>
              <a:buFont typeface="Wingdings" pitchFamily="2" charset="2"/>
              <a:buNone/>
            </a:pPr>
            <a:r>
              <a:rPr lang="en-US" sz="1400" b="1"/>
              <a:t>4.05. Disclose to all concerned parties those conflicts of interest that cannot reasonably be avoided or escaped.</a:t>
            </a:r>
          </a:p>
          <a:p>
            <a:pPr>
              <a:lnSpc>
                <a:spcPct val="80000"/>
              </a:lnSpc>
              <a:buFont typeface="Wingdings" pitchFamily="2" charset="2"/>
              <a:buNone/>
            </a:pPr>
            <a:r>
              <a:rPr lang="en-US" sz="1400" b="1"/>
              <a:t>4.06. Refuse to participate, as members or advisors, in a private, governmental or professional body concerned with software related issues, in which they, their employers or their clients have undisclosed potential conflicts of interest.</a:t>
            </a:r>
          </a:p>
        </p:txBody>
      </p:sp>
      <p:pic>
        <p:nvPicPr>
          <p:cNvPr id="87044" name="Picture 4" descr="acm_iee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629400" y="0"/>
            <a:ext cx="2514600" cy="1320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474781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9DC20B61-09F1-46B8-A0DE-97AD56AF4A55}" type="slidenum">
              <a:rPr lang="en-US"/>
              <a:pPr/>
              <a:t>45</a:t>
            </a:fld>
            <a:endParaRPr lang="en-US"/>
          </a:p>
        </p:txBody>
      </p:sp>
      <p:sp>
        <p:nvSpPr>
          <p:cNvPr id="88066" name="Rectangle 2"/>
          <p:cNvSpPr>
            <a:spLocks noGrp="1" noChangeArrowheads="1"/>
          </p:cNvSpPr>
          <p:nvPr>
            <p:ph type="title"/>
          </p:nvPr>
        </p:nvSpPr>
        <p:spPr>
          <a:xfrm>
            <a:off x="0" y="0"/>
            <a:ext cx="6629400" cy="1371600"/>
          </a:xfrm>
        </p:spPr>
        <p:txBody>
          <a:bodyPr/>
          <a:lstStyle/>
          <a:p>
            <a:r>
              <a:rPr lang="en-US" sz="4000" b="1"/>
              <a:t>Principle 5 MANAGEMENT</a:t>
            </a:r>
            <a:r>
              <a:rPr lang="en-US" sz="4000"/>
              <a:t> </a:t>
            </a:r>
          </a:p>
        </p:txBody>
      </p:sp>
      <p:sp>
        <p:nvSpPr>
          <p:cNvPr id="88067" name="Rectangle 3"/>
          <p:cNvSpPr>
            <a:spLocks noGrp="1" noChangeArrowheads="1"/>
          </p:cNvSpPr>
          <p:nvPr>
            <p:ph type="body" sz="half" idx="1"/>
          </p:nvPr>
        </p:nvSpPr>
        <p:spPr>
          <a:xfrm>
            <a:off x="228600" y="1219200"/>
            <a:ext cx="8610600" cy="4953000"/>
          </a:xfrm>
        </p:spPr>
        <p:txBody>
          <a:bodyPr/>
          <a:lstStyle/>
          <a:p>
            <a:pPr>
              <a:lnSpc>
                <a:spcPct val="80000"/>
              </a:lnSpc>
              <a:buFont typeface="Wingdings" pitchFamily="2" charset="2"/>
              <a:buNone/>
            </a:pPr>
            <a:r>
              <a:rPr lang="en-US" sz="1800" b="1"/>
              <a:t>      </a:t>
            </a:r>
          </a:p>
          <a:p>
            <a:pPr>
              <a:lnSpc>
                <a:spcPct val="80000"/>
              </a:lnSpc>
              <a:buFont typeface="Wingdings" pitchFamily="2" charset="2"/>
              <a:buNone/>
            </a:pPr>
            <a:r>
              <a:rPr lang="en-US" sz="1800" b="1"/>
              <a:t>     Software engineering managers and leaders shall subscribe to and promote an ethical approach to the management of software development and maintenance . In particular, those managing or leading software engineers shall, as appropriate:</a:t>
            </a:r>
          </a:p>
          <a:p>
            <a:pPr>
              <a:lnSpc>
                <a:spcPct val="80000"/>
              </a:lnSpc>
              <a:buFont typeface="Wingdings" pitchFamily="2" charset="2"/>
              <a:buNone/>
            </a:pPr>
            <a:endParaRPr lang="en-US" sz="1800" b="1"/>
          </a:p>
          <a:p>
            <a:pPr>
              <a:lnSpc>
                <a:spcPct val="80000"/>
              </a:lnSpc>
              <a:buFont typeface="Wingdings" pitchFamily="2" charset="2"/>
              <a:buNone/>
            </a:pPr>
            <a:r>
              <a:rPr lang="en-US" sz="1200" b="1"/>
              <a:t>5.01 Ensure good management for any project on which they work, including effective procedures for promotion of quality and reduction of risk.</a:t>
            </a:r>
          </a:p>
          <a:p>
            <a:pPr>
              <a:lnSpc>
                <a:spcPct val="80000"/>
              </a:lnSpc>
              <a:buFont typeface="Wingdings" pitchFamily="2" charset="2"/>
              <a:buNone/>
            </a:pPr>
            <a:r>
              <a:rPr lang="en-US" sz="1200" b="1"/>
              <a:t>5.02. Ensure that software engineers are informed of standards before being held to them.</a:t>
            </a:r>
          </a:p>
          <a:p>
            <a:pPr>
              <a:lnSpc>
                <a:spcPct val="80000"/>
              </a:lnSpc>
              <a:buFont typeface="Wingdings" pitchFamily="2" charset="2"/>
              <a:buNone/>
            </a:pPr>
            <a:r>
              <a:rPr lang="en-US" sz="1200" b="1"/>
              <a:t>5.03. Ensure that software engineers know the employer's policies and procedures for protecting passwords, files and information that is confidential to the employer or confidential to others.</a:t>
            </a:r>
          </a:p>
          <a:p>
            <a:pPr>
              <a:lnSpc>
                <a:spcPct val="80000"/>
              </a:lnSpc>
              <a:buFont typeface="Wingdings" pitchFamily="2" charset="2"/>
              <a:buNone/>
            </a:pPr>
            <a:r>
              <a:rPr lang="en-US" sz="1200" b="1"/>
              <a:t>5.04. Assign work only after taking into account appropriate contributions of education and experience tempered with a desire to further that education and experience.</a:t>
            </a:r>
          </a:p>
          <a:p>
            <a:pPr>
              <a:lnSpc>
                <a:spcPct val="80000"/>
              </a:lnSpc>
              <a:buFont typeface="Wingdings" pitchFamily="2" charset="2"/>
              <a:buNone/>
            </a:pPr>
            <a:r>
              <a:rPr lang="en-US" sz="1200" b="1"/>
              <a:t>5.05. Ensure realistic quantitative estimates of cost, scheduling, personnel, quality and outcomes on any project on which they work or propose to work, and provide an uncertainty assessment of these estimates. </a:t>
            </a:r>
          </a:p>
          <a:p>
            <a:pPr>
              <a:lnSpc>
                <a:spcPct val="80000"/>
              </a:lnSpc>
              <a:buFont typeface="Wingdings" pitchFamily="2" charset="2"/>
              <a:buNone/>
            </a:pPr>
            <a:r>
              <a:rPr lang="en-US" sz="1200" b="1"/>
              <a:t>5.06. Attract potential software engineers only by full and accurate description of the conditions of employment.</a:t>
            </a:r>
          </a:p>
          <a:p>
            <a:pPr>
              <a:lnSpc>
                <a:spcPct val="80000"/>
              </a:lnSpc>
              <a:buFont typeface="Wingdings" pitchFamily="2" charset="2"/>
              <a:buNone/>
            </a:pPr>
            <a:r>
              <a:rPr lang="en-US" sz="1200" b="1"/>
              <a:t>5.07. Offer fair and just remuneration.</a:t>
            </a:r>
          </a:p>
          <a:p>
            <a:pPr>
              <a:lnSpc>
                <a:spcPct val="80000"/>
              </a:lnSpc>
              <a:buFont typeface="Wingdings" pitchFamily="2" charset="2"/>
              <a:buNone/>
            </a:pPr>
            <a:r>
              <a:rPr lang="en-US" sz="1200" b="1"/>
              <a:t>5.08. Not unjustly prevent someone from taking a position for which that person is suitably qualified.</a:t>
            </a:r>
          </a:p>
          <a:p>
            <a:pPr>
              <a:lnSpc>
                <a:spcPct val="80000"/>
              </a:lnSpc>
              <a:buFont typeface="Wingdings" pitchFamily="2" charset="2"/>
              <a:buNone/>
            </a:pPr>
            <a:r>
              <a:rPr lang="en-US" sz="1200" b="1"/>
              <a:t>5.09. Ensure that there is a fair agreement concerning ownership of any software, processes, research, writing, or other intellectual property to which a software engineer has contributed.</a:t>
            </a:r>
          </a:p>
          <a:p>
            <a:pPr>
              <a:lnSpc>
                <a:spcPct val="80000"/>
              </a:lnSpc>
              <a:buFont typeface="Wingdings" pitchFamily="2" charset="2"/>
              <a:buNone/>
            </a:pPr>
            <a:r>
              <a:rPr lang="en-US" sz="1200" b="1"/>
              <a:t>5.10. Provide for due process in hearing charges of violation of an employer's policy or of this Code.</a:t>
            </a:r>
          </a:p>
          <a:p>
            <a:pPr>
              <a:lnSpc>
                <a:spcPct val="80000"/>
              </a:lnSpc>
              <a:buFont typeface="Wingdings" pitchFamily="2" charset="2"/>
              <a:buNone/>
            </a:pPr>
            <a:r>
              <a:rPr lang="en-US" sz="1200" b="1"/>
              <a:t>5.11. Not ask a software engineer to do anything inconsistent with this Code.</a:t>
            </a:r>
          </a:p>
          <a:p>
            <a:pPr>
              <a:lnSpc>
                <a:spcPct val="80000"/>
              </a:lnSpc>
              <a:buFont typeface="Wingdings" pitchFamily="2" charset="2"/>
              <a:buNone/>
            </a:pPr>
            <a:r>
              <a:rPr lang="en-US" sz="1200" b="1"/>
              <a:t>5.12. Not punish anyone for expressing ethical concerns about a project.</a:t>
            </a:r>
          </a:p>
        </p:txBody>
      </p:sp>
      <p:pic>
        <p:nvPicPr>
          <p:cNvPr id="88068" name="Picture 4" descr="acm_iee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629400" y="0"/>
            <a:ext cx="2514600" cy="1320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906532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6B047CFC-0579-44A1-839B-0F13E43E82A0}" type="slidenum">
              <a:rPr lang="en-US"/>
              <a:pPr/>
              <a:t>46</a:t>
            </a:fld>
            <a:endParaRPr lang="en-US"/>
          </a:p>
        </p:txBody>
      </p:sp>
      <p:sp>
        <p:nvSpPr>
          <p:cNvPr id="89090" name="Rectangle 2"/>
          <p:cNvSpPr>
            <a:spLocks noGrp="1" noChangeArrowheads="1"/>
          </p:cNvSpPr>
          <p:nvPr>
            <p:ph type="title"/>
          </p:nvPr>
        </p:nvSpPr>
        <p:spPr>
          <a:xfrm>
            <a:off x="0" y="0"/>
            <a:ext cx="6629400" cy="1752600"/>
          </a:xfrm>
        </p:spPr>
        <p:txBody>
          <a:bodyPr/>
          <a:lstStyle/>
          <a:p>
            <a:r>
              <a:rPr lang="en-US" sz="4000" b="1"/>
              <a:t>Principle 6 PROFESSION</a:t>
            </a:r>
            <a:r>
              <a:rPr lang="en-US" sz="4000"/>
              <a:t> </a:t>
            </a:r>
          </a:p>
        </p:txBody>
      </p:sp>
      <p:sp>
        <p:nvSpPr>
          <p:cNvPr id="89091" name="Rectangle 3"/>
          <p:cNvSpPr>
            <a:spLocks noGrp="1" noChangeArrowheads="1"/>
          </p:cNvSpPr>
          <p:nvPr>
            <p:ph type="body" sz="half" idx="1"/>
          </p:nvPr>
        </p:nvSpPr>
        <p:spPr>
          <a:xfrm>
            <a:off x="152400" y="1524000"/>
            <a:ext cx="8686800" cy="4648200"/>
          </a:xfrm>
        </p:spPr>
        <p:txBody>
          <a:bodyPr/>
          <a:lstStyle/>
          <a:p>
            <a:pPr>
              <a:lnSpc>
                <a:spcPct val="80000"/>
              </a:lnSpc>
              <a:buFont typeface="Wingdings" pitchFamily="2" charset="2"/>
              <a:buNone/>
            </a:pPr>
            <a:r>
              <a:rPr lang="en-US" sz="1800" b="1"/>
              <a:t>     Software engineers shall advance the integrity and reputation of the profession consistent with the public interest. In particular, software engineers shall, as appropriate:</a:t>
            </a:r>
            <a:r>
              <a:rPr lang="en-US" sz="1800"/>
              <a:t> </a:t>
            </a:r>
          </a:p>
          <a:p>
            <a:pPr>
              <a:lnSpc>
                <a:spcPct val="80000"/>
              </a:lnSpc>
              <a:buFont typeface="Wingdings" pitchFamily="2" charset="2"/>
              <a:buNone/>
            </a:pPr>
            <a:endParaRPr lang="en-US" sz="1800"/>
          </a:p>
          <a:p>
            <a:pPr>
              <a:lnSpc>
                <a:spcPct val="80000"/>
              </a:lnSpc>
              <a:buFont typeface="Wingdings" pitchFamily="2" charset="2"/>
              <a:buNone/>
            </a:pPr>
            <a:r>
              <a:rPr lang="en-US" sz="1200" b="1"/>
              <a:t>6.01. Help develop an organizational environment favorable to acting ethically.</a:t>
            </a:r>
          </a:p>
          <a:p>
            <a:pPr>
              <a:lnSpc>
                <a:spcPct val="80000"/>
              </a:lnSpc>
              <a:buFont typeface="Wingdings" pitchFamily="2" charset="2"/>
              <a:buNone/>
            </a:pPr>
            <a:r>
              <a:rPr lang="en-US" sz="1200" b="1"/>
              <a:t>6.02. Promote public knowledge of software engineering.</a:t>
            </a:r>
          </a:p>
          <a:p>
            <a:pPr>
              <a:lnSpc>
                <a:spcPct val="80000"/>
              </a:lnSpc>
              <a:buFont typeface="Wingdings" pitchFamily="2" charset="2"/>
              <a:buNone/>
            </a:pPr>
            <a:r>
              <a:rPr lang="en-US" sz="1200" b="1"/>
              <a:t>6.03. Extend software engineering knowledge by appropriate participation in professional organizations, meetings and publications.</a:t>
            </a:r>
          </a:p>
          <a:p>
            <a:pPr>
              <a:lnSpc>
                <a:spcPct val="80000"/>
              </a:lnSpc>
              <a:buFont typeface="Wingdings" pitchFamily="2" charset="2"/>
              <a:buNone/>
            </a:pPr>
            <a:r>
              <a:rPr lang="en-US" sz="1200" b="1"/>
              <a:t>6.04. Support, as members of a profession, other software engineers striving to follow this Code.</a:t>
            </a:r>
          </a:p>
          <a:p>
            <a:pPr>
              <a:lnSpc>
                <a:spcPct val="80000"/>
              </a:lnSpc>
              <a:buFont typeface="Wingdings" pitchFamily="2" charset="2"/>
              <a:buNone/>
            </a:pPr>
            <a:r>
              <a:rPr lang="en-US" sz="1200" b="1"/>
              <a:t>6.05. Not promote their own interest at the expense of the profession, client or employer.</a:t>
            </a:r>
          </a:p>
          <a:p>
            <a:pPr>
              <a:lnSpc>
                <a:spcPct val="80000"/>
              </a:lnSpc>
              <a:buFont typeface="Wingdings" pitchFamily="2" charset="2"/>
              <a:buNone/>
            </a:pPr>
            <a:r>
              <a:rPr lang="en-US" sz="1200" b="1"/>
              <a:t>6.06. Obey all laws governing their work, unless, in exceptional circumstances, such compliance is inconsistent with the public interest.</a:t>
            </a:r>
          </a:p>
          <a:p>
            <a:pPr>
              <a:lnSpc>
                <a:spcPct val="80000"/>
              </a:lnSpc>
              <a:buFont typeface="Wingdings" pitchFamily="2" charset="2"/>
              <a:buNone/>
            </a:pPr>
            <a:r>
              <a:rPr lang="en-US" sz="1200" b="1"/>
              <a:t>6.07. Be accurate in stating the characteristics of software on which they work, avoiding not only false claims but also claims that might reasonably be supposed to be speculative, vacuous, deceptive, misleading, or doubtful.</a:t>
            </a:r>
          </a:p>
          <a:p>
            <a:pPr>
              <a:lnSpc>
                <a:spcPct val="80000"/>
              </a:lnSpc>
              <a:buFont typeface="Wingdings" pitchFamily="2" charset="2"/>
              <a:buNone/>
            </a:pPr>
            <a:r>
              <a:rPr lang="en-US" sz="1200" b="1"/>
              <a:t>6.08. Take responsibility for detecting, correcting, and reporting errors in software and associated documents on which they work.</a:t>
            </a:r>
          </a:p>
          <a:p>
            <a:pPr>
              <a:lnSpc>
                <a:spcPct val="80000"/>
              </a:lnSpc>
              <a:buFont typeface="Wingdings" pitchFamily="2" charset="2"/>
              <a:buNone/>
            </a:pPr>
            <a:r>
              <a:rPr lang="en-US" sz="1200" b="1"/>
              <a:t>6.09. Ensure that clients, employers, and supervisors know of the software engineer's commitment to this Code of ethics, and the subsequent ramifications of such commitment.</a:t>
            </a:r>
          </a:p>
          <a:p>
            <a:pPr>
              <a:lnSpc>
                <a:spcPct val="80000"/>
              </a:lnSpc>
              <a:buFont typeface="Wingdings" pitchFamily="2" charset="2"/>
              <a:buNone/>
            </a:pPr>
            <a:r>
              <a:rPr lang="en-US" sz="1200" b="1"/>
              <a:t>6.10. Avoid associations with businesses and organizations which are in conflict with this code.</a:t>
            </a:r>
          </a:p>
          <a:p>
            <a:pPr>
              <a:lnSpc>
                <a:spcPct val="80000"/>
              </a:lnSpc>
              <a:buFont typeface="Wingdings" pitchFamily="2" charset="2"/>
              <a:buNone/>
            </a:pPr>
            <a:r>
              <a:rPr lang="en-US" sz="1200" b="1"/>
              <a:t>6.11. Recognize that violations of this Code are inconsistent with being a professional software engineer.</a:t>
            </a:r>
          </a:p>
          <a:p>
            <a:pPr>
              <a:lnSpc>
                <a:spcPct val="80000"/>
              </a:lnSpc>
              <a:buFont typeface="Wingdings" pitchFamily="2" charset="2"/>
              <a:buNone/>
            </a:pPr>
            <a:r>
              <a:rPr lang="en-US" sz="1200" b="1"/>
              <a:t>6.12. Express concerns to the people involved when significant violations of this Code are detected unless this is impossible, counter-productive, or dangerous.</a:t>
            </a:r>
          </a:p>
          <a:p>
            <a:pPr>
              <a:lnSpc>
                <a:spcPct val="80000"/>
              </a:lnSpc>
              <a:buFont typeface="Wingdings" pitchFamily="2" charset="2"/>
              <a:buNone/>
            </a:pPr>
            <a:r>
              <a:rPr lang="en-US" sz="1200" b="1"/>
              <a:t>6.13. Report significant violations of this Code to appropriate authorities when it is clear that consultation with people involved in these significant violations is impossible, counter-productive or dangerous.</a:t>
            </a:r>
          </a:p>
        </p:txBody>
      </p:sp>
      <p:pic>
        <p:nvPicPr>
          <p:cNvPr id="89092" name="Picture 4" descr="acm_iee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629400" y="0"/>
            <a:ext cx="2514600" cy="1320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383263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3438770E-0798-4636-9CC9-7F4A73F96B1A}" type="slidenum">
              <a:rPr lang="en-US"/>
              <a:pPr/>
              <a:t>47</a:t>
            </a:fld>
            <a:endParaRPr lang="en-US"/>
          </a:p>
        </p:txBody>
      </p:sp>
      <p:sp>
        <p:nvSpPr>
          <p:cNvPr id="90114" name="Rectangle 2"/>
          <p:cNvSpPr>
            <a:spLocks noGrp="1" noChangeArrowheads="1"/>
          </p:cNvSpPr>
          <p:nvPr>
            <p:ph type="title"/>
          </p:nvPr>
        </p:nvSpPr>
        <p:spPr>
          <a:xfrm>
            <a:off x="533400" y="0"/>
            <a:ext cx="6096000" cy="1371600"/>
          </a:xfrm>
        </p:spPr>
        <p:txBody>
          <a:bodyPr/>
          <a:lstStyle/>
          <a:p>
            <a:r>
              <a:rPr lang="en-US" sz="4000" b="1"/>
              <a:t>Principle 7 COLLEAGUES</a:t>
            </a:r>
            <a:r>
              <a:rPr lang="en-US" sz="4000"/>
              <a:t> </a:t>
            </a:r>
          </a:p>
        </p:txBody>
      </p:sp>
      <p:sp>
        <p:nvSpPr>
          <p:cNvPr id="90115" name="Rectangle 3"/>
          <p:cNvSpPr>
            <a:spLocks noGrp="1" noChangeArrowheads="1"/>
          </p:cNvSpPr>
          <p:nvPr>
            <p:ph type="body" sz="half" idx="1"/>
          </p:nvPr>
        </p:nvSpPr>
        <p:spPr>
          <a:xfrm>
            <a:off x="533400" y="1828800"/>
            <a:ext cx="7772400" cy="3505200"/>
          </a:xfrm>
        </p:spPr>
        <p:txBody>
          <a:bodyPr/>
          <a:lstStyle/>
          <a:p>
            <a:pPr>
              <a:lnSpc>
                <a:spcPct val="80000"/>
              </a:lnSpc>
              <a:buFont typeface="Wingdings" pitchFamily="2" charset="2"/>
              <a:buNone/>
            </a:pPr>
            <a:r>
              <a:rPr lang="en-US" sz="1800" b="1"/>
              <a:t>     Software engineers shall be fair to and supportive of their colleagues. In particular, software engineers shall, as appropriate:</a:t>
            </a:r>
          </a:p>
          <a:p>
            <a:pPr>
              <a:lnSpc>
                <a:spcPct val="80000"/>
              </a:lnSpc>
              <a:buFont typeface="Wingdings" pitchFamily="2" charset="2"/>
              <a:buNone/>
            </a:pPr>
            <a:endParaRPr lang="en-US" sz="1800" b="1"/>
          </a:p>
          <a:p>
            <a:pPr>
              <a:lnSpc>
                <a:spcPct val="80000"/>
              </a:lnSpc>
              <a:buFont typeface="Wingdings" pitchFamily="2" charset="2"/>
              <a:buNone/>
            </a:pPr>
            <a:r>
              <a:rPr lang="en-US" sz="1400" b="1"/>
              <a:t>7.01. Encourage colleagues to adhere to this Code.</a:t>
            </a:r>
          </a:p>
          <a:p>
            <a:pPr>
              <a:lnSpc>
                <a:spcPct val="80000"/>
              </a:lnSpc>
              <a:buFont typeface="Wingdings" pitchFamily="2" charset="2"/>
              <a:buNone/>
            </a:pPr>
            <a:r>
              <a:rPr lang="en-US" sz="1400" b="1"/>
              <a:t>7.02. Assist colleagues in professional development.</a:t>
            </a:r>
          </a:p>
          <a:p>
            <a:pPr>
              <a:lnSpc>
                <a:spcPct val="80000"/>
              </a:lnSpc>
              <a:buFont typeface="Wingdings" pitchFamily="2" charset="2"/>
              <a:buNone/>
            </a:pPr>
            <a:r>
              <a:rPr lang="en-US" sz="1400" b="1"/>
              <a:t>7.03. Credit fully the work of others and refrain from taking undue credit.</a:t>
            </a:r>
          </a:p>
          <a:p>
            <a:pPr>
              <a:lnSpc>
                <a:spcPct val="80000"/>
              </a:lnSpc>
              <a:buFont typeface="Wingdings" pitchFamily="2" charset="2"/>
              <a:buNone/>
            </a:pPr>
            <a:r>
              <a:rPr lang="en-US" sz="1400" b="1"/>
              <a:t>7.04. Review the work of others in an objective, candid, and properly-documented way.</a:t>
            </a:r>
          </a:p>
          <a:p>
            <a:pPr>
              <a:lnSpc>
                <a:spcPct val="80000"/>
              </a:lnSpc>
              <a:buFont typeface="Wingdings" pitchFamily="2" charset="2"/>
              <a:buNone/>
            </a:pPr>
            <a:r>
              <a:rPr lang="en-US" sz="1400" b="1"/>
              <a:t>7.05. Give a fair hearing to the opinions, concerns, or complaints of a colleague.</a:t>
            </a:r>
          </a:p>
          <a:p>
            <a:pPr>
              <a:lnSpc>
                <a:spcPct val="80000"/>
              </a:lnSpc>
              <a:buFont typeface="Wingdings" pitchFamily="2" charset="2"/>
              <a:buNone/>
            </a:pPr>
            <a:r>
              <a:rPr lang="en-US" sz="1400" b="1"/>
              <a:t>7.06. Assist colleagues in being fully aware of current standard work practices including policies and procedures for protecting passwords, files and other confidential information, and security measures in general.</a:t>
            </a:r>
          </a:p>
          <a:p>
            <a:pPr>
              <a:lnSpc>
                <a:spcPct val="80000"/>
              </a:lnSpc>
              <a:buFont typeface="Wingdings" pitchFamily="2" charset="2"/>
              <a:buNone/>
            </a:pPr>
            <a:r>
              <a:rPr lang="en-US" sz="1400" b="1"/>
              <a:t>7.07. Not unfairly intervene in the career of any colleague; however, concern for the employer, the client or public interest may compel software engineers, in good faith, to question the competence of a colleague.</a:t>
            </a:r>
          </a:p>
          <a:p>
            <a:pPr>
              <a:lnSpc>
                <a:spcPct val="80000"/>
              </a:lnSpc>
              <a:buFont typeface="Wingdings" pitchFamily="2" charset="2"/>
              <a:buNone/>
            </a:pPr>
            <a:r>
              <a:rPr lang="en-US" sz="1400" b="1"/>
              <a:t>7.08. In situations outside of their own areas of competence, call upon the opinions of other professionals who have competence in that area.</a:t>
            </a:r>
          </a:p>
        </p:txBody>
      </p:sp>
      <p:pic>
        <p:nvPicPr>
          <p:cNvPr id="90116" name="Picture 4" descr="acm_iee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629400" y="0"/>
            <a:ext cx="2514600" cy="1320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019654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28C33609-6C3D-4659-96E4-0203488EB7C9}" type="slidenum">
              <a:rPr lang="en-US"/>
              <a:pPr/>
              <a:t>48</a:t>
            </a:fld>
            <a:endParaRPr lang="en-US"/>
          </a:p>
        </p:txBody>
      </p:sp>
      <p:sp>
        <p:nvSpPr>
          <p:cNvPr id="91138" name="Rectangle 2"/>
          <p:cNvSpPr>
            <a:spLocks noGrp="1" noChangeArrowheads="1"/>
          </p:cNvSpPr>
          <p:nvPr>
            <p:ph type="title"/>
          </p:nvPr>
        </p:nvSpPr>
        <p:spPr>
          <a:xfrm>
            <a:off x="0" y="0"/>
            <a:ext cx="6629400" cy="1752600"/>
          </a:xfrm>
        </p:spPr>
        <p:txBody>
          <a:bodyPr/>
          <a:lstStyle/>
          <a:p>
            <a:r>
              <a:rPr lang="en-US" sz="4000" b="1"/>
              <a:t>Principle 8 SELF</a:t>
            </a:r>
          </a:p>
        </p:txBody>
      </p:sp>
      <p:sp>
        <p:nvSpPr>
          <p:cNvPr id="91139" name="Rectangle 3"/>
          <p:cNvSpPr>
            <a:spLocks noGrp="1" noChangeArrowheads="1"/>
          </p:cNvSpPr>
          <p:nvPr>
            <p:ph type="body" sz="half" idx="1"/>
          </p:nvPr>
        </p:nvSpPr>
        <p:spPr>
          <a:xfrm>
            <a:off x="228600" y="1447800"/>
            <a:ext cx="8686800" cy="4648200"/>
          </a:xfrm>
        </p:spPr>
        <p:txBody>
          <a:bodyPr/>
          <a:lstStyle/>
          <a:p>
            <a:pPr>
              <a:lnSpc>
                <a:spcPct val="80000"/>
              </a:lnSpc>
              <a:buFont typeface="Wingdings" pitchFamily="2" charset="2"/>
              <a:buNone/>
            </a:pPr>
            <a:r>
              <a:rPr lang="en-US" sz="1800" b="1"/>
              <a:t>     Software engineers shall participate in lifelong learning regarding the practice of their profession and shall promote an ethical approach to the practice of the profession. In particular, software engineers shall continually endeavor to:7.01. Encourage colleagues to adhere to this Code.</a:t>
            </a:r>
          </a:p>
          <a:p>
            <a:pPr>
              <a:lnSpc>
                <a:spcPct val="80000"/>
              </a:lnSpc>
              <a:buFont typeface="Wingdings" pitchFamily="2" charset="2"/>
              <a:buNone/>
            </a:pPr>
            <a:endParaRPr lang="en-US" sz="1800" b="1"/>
          </a:p>
          <a:p>
            <a:pPr>
              <a:lnSpc>
                <a:spcPct val="80000"/>
              </a:lnSpc>
              <a:buFont typeface="Wingdings" pitchFamily="2" charset="2"/>
              <a:buNone/>
            </a:pPr>
            <a:endParaRPr lang="en-US" sz="1800" b="1"/>
          </a:p>
          <a:p>
            <a:pPr>
              <a:lnSpc>
                <a:spcPct val="80000"/>
              </a:lnSpc>
              <a:buFont typeface="Wingdings" pitchFamily="2" charset="2"/>
              <a:buNone/>
            </a:pPr>
            <a:r>
              <a:rPr lang="en-US" sz="1400" b="1"/>
              <a:t>8.01. Further their knowledge of developments in the analysis, specification, design, development, maintenance and testing of software and related documents, together with the management of the development process.</a:t>
            </a:r>
          </a:p>
          <a:p>
            <a:pPr>
              <a:lnSpc>
                <a:spcPct val="80000"/>
              </a:lnSpc>
              <a:buFont typeface="Wingdings" pitchFamily="2" charset="2"/>
              <a:buNone/>
            </a:pPr>
            <a:r>
              <a:rPr lang="en-US" sz="1400" b="1"/>
              <a:t>8.02. Improve their ability to create safe, reliable, and useful quality software at reasonable cost and within a reasonable time.</a:t>
            </a:r>
          </a:p>
          <a:p>
            <a:pPr>
              <a:lnSpc>
                <a:spcPct val="80000"/>
              </a:lnSpc>
              <a:buFont typeface="Wingdings" pitchFamily="2" charset="2"/>
              <a:buNone/>
            </a:pPr>
            <a:r>
              <a:rPr lang="en-US" sz="1400" b="1"/>
              <a:t>8.03. Improve their ability to produce accurate, informative, and well-written documentation.</a:t>
            </a:r>
          </a:p>
          <a:p>
            <a:pPr>
              <a:lnSpc>
                <a:spcPct val="80000"/>
              </a:lnSpc>
              <a:buFont typeface="Wingdings" pitchFamily="2" charset="2"/>
              <a:buNone/>
            </a:pPr>
            <a:r>
              <a:rPr lang="en-US" sz="1400" b="1"/>
              <a:t>8.04. Improve their understanding of the software and related documents on which they work and of the environment in which they will be used.</a:t>
            </a:r>
          </a:p>
          <a:p>
            <a:pPr>
              <a:lnSpc>
                <a:spcPct val="80000"/>
              </a:lnSpc>
              <a:buFont typeface="Wingdings" pitchFamily="2" charset="2"/>
              <a:buNone/>
            </a:pPr>
            <a:r>
              <a:rPr lang="en-US" sz="1400" b="1"/>
              <a:t>8.05. Improve their knowledge of relevant standards and the law governing the software and related documents on which they work.</a:t>
            </a:r>
          </a:p>
          <a:p>
            <a:pPr>
              <a:lnSpc>
                <a:spcPct val="80000"/>
              </a:lnSpc>
              <a:buFont typeface="Wingdings" pitchFamily="2" charset="2"/>
              <a:buNone/>
            </a:pPr>
            <a:r>
              <a:rPr lang="en-US" sz="1400" b="1"/>
              <a:t>8.06 Improve their knowledge of this Code, its interpretation, and its application to their work.</a:t>
            </a:r>
          </a:p>
          <a:p>
            <a:pPr>
              <a:lnSpc>
                <a:spcPct val="80000"/>
              </a:lnSpc>
              <a:buFont typeface="Wingdings" pitchFamily="2" charset="2"/>
              <a:buNone/>
            </a:pPr>
            <a:r>
              <a:rPr lang="en-US" sz="1400" b="1"/>
              <a:t>8.07 Not give unfair treatment to anyone because of any irrelevant prejudices.</a:t>
            </a:r>
          </a:p>
          <a:p>
            <a:pPr>
              <a:lnSpc>
                <a:spcPct val="80000"/>
              </a:lnSpc>
              <a:buFont typeface="Wingdings" pitchFamily="2" charset="2"/>
              <a:buNone/>
            </a:pPr>
            <a:r>
              <a:rPr lang="en-US" sz="1400" b="1"/>
              <a:t>8.08. Not influence others to undertake any action that involves a breach of this Code.</a:t>
            </a:r>
          </a:p>
          <a:p>
            <a:pPr>
              <a:lnSpc>
                <a:spcPct val="80000"/>
              </a:lnSpc>
              <a:buFont typeface="Wingdings" pitchFamily="2" charset="2"/>
              <a:buNone/>
            </a:pPr>
            <a:r>
              <a:rPr lang="en-US" sz="1400" b="1"/>
              <a:t>8.09. Recognize that personal violations of this Code are inconsistent with being a professional software engineer.</a:t>
            </a:r>
          </a:p>
        </p:txBody>
      </p:sp>
      <p:pic>
        <p:nvPicPr>
          <p:cNvPr id="91140" name="Picture 4" descr="acm_iee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629400" y="0"/>
            <a:ext cx="2514600" cy="1320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17419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DCD19C7A-064F-4D70-A6A8-8D3D1E7899A9}" type="slidenum">
              <a:rPr lang="en-US"/>
              <a:pPr/>
              <a:t>5</a:t>
            </a:fld>
            <a:endParaRPr lang="en-US"/>
          </a:p>
        </p:txBody>
      </p:sp>
      <p:sp>
        <p:nvSpPr>
          <p:cNvPr id="21506" name="Rectangle 2"/>
          <p:cNvSpPr>
            <a:spLocks noGrp="1" noChangeArrowheads="1"/>
          </p:cNvSpPr>
          <p:nvPr>
            <p:ph type="title"/>
          </p:nvPr>
        </p:nvSpPr>
        <p:spPr>
          <a:xfrm>
            <a:off x="457200" y="277813"/>
            <a:ext cx="6629400" cy="1550987"/>
          </a:xfrm>
        </p:spPr>
        <p:txBody>
          <a:bodyPr/>
          <a:lstStyle/>
          <a:p>
            <a:r>
              <a:rPr lang="en-US"/>
              <a:t>How is software designed today</a:t>
            </a:r>
          </a:p>
        </p:txBody>
      </p:sp>
      <p:sp>
        <p:nvSpPr>
          <p:cNvPr id="21507" name="Rectangle 3"/>
          <p:cNvSpPr>
            <a:spLocks noGrp="1" noChangeArrowheads="1"/>
          </p:cNvSpPr>
          <p:nvPr>
            <p:ph type="body" sz="half" idx="1"/>
          </p:nvPr>
        </p:nvSpPr>
        <p:spPr>
          <a:xfrm>
            <a:off x="457200" y="1828800"/>
            <a:ext cx="8382000" cy="4530725"/>
          </a:xfrm>
        </p:spPr>
        <p:txBody>
          <a:bodyPr/>
          <a:lstStyle/>
          <a:p>
            <a:r>
              <a:rPr lang="en-US" sz="3600"/>
              <a:t>Software Myths - Practitioner</a:t>
            </a:r>
          </a:p>
          <a:p>
            <a:pPr lvl="1"/>
            <a:r>
              <a:rPr lang="en-US" sz="2400"/>
              <a:t>If I miss something now, I can fix it later.</a:t>
            </a:r>
          </a:p>
          <a:p>
            <a:pPr lvl="1"/>
            <a:r>
              <a:rPr lang="en-US" sz="2400"/>
              <a:t>Once the program is written and running, my job is done.</a:t>
            </a:r>
          </a:p>
          <a:p>
            <a:pPr lvl="1"/>
            <a:r>
              <a:rPr lang="en-US" sz="2400"/>
              <a:t>Until a program is running, there's no way of assessing its quality.</a:t>
            </a:r>
          </a:p>
          <a:p>
            <a:pPr lvl="1"/>
            <a:r>
              <a:rPr lang="en-US" sz="2400"/>
              <a:t>The only deliverable for a software project is a working program. </a:t>
            </a:r>
          </a:p>
          <a:p>
            <a:pPr>
              <a:buFont typeface="Wingdings" pitchFamily="2" charset="2"/>
              <a:buNone/>
            </a:pPr>
            <a:endParaRPr lang="en-US" sz="2400"/>
          </a:p>
        </p:txBody>
      </p:sp>
      <p:pic>
        <p:nvPicPr>
          <p:cNvPr id="21508" name="Picture 4" descr="fatal-error-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239000" y="0"/>
            <a:ext cx="19050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99494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8F56F6B6-D20A-4298-95C6-28A9EBD7DCD1}" type="slidenum">
              <a:rPr lang="en-US"/>
              <a:pPr/>
              <a:t>6</a:t>
            </a:fld>
            <a:endParaRPr lang="en-US"/>
          </a:p>
        </p:txBody>
      </p:sp>
      <p:sp>
        <p:nvSpPr>
          <p:cNvPr id="23554" name="Rectangle 2"/>
          <p:cNvSpPr>
            <a:spLocks noGrp="1" noChangeArrowheads="1"/>
          </p:cNvSpPr>
          <p:nvPr>
            <p:ph type="title"/>
          </p:nvPr>
        </p:nvSpPr>
        <p:spPr>
          <a:xfrm>
            <a:off x="381000" y="533400"/>
            <a:ext cx="6781800" cy="1143000"/>
          </a:xfrm>
        </p:spPr>
        <p:txBody>
          <a:bodyPr>
            <a:normAutofit fontScale="90000"/>
          </a:bodyPr>
          <a:lstStyle/>
          <a:p>
            <a:r>
              <a:rPr lang="en-US"/>
              <a:t>How is software designed today</a:t>
            </a:r>
          </a:p>
        </p:txBody>
      </p:sp>
      <p:sp>
        <p:nvSpPr>
          <p:cNvPr id="23555" name="Rectangle 3"/>
          <p:cNvSpPr>
            <a:spLocks noGrp="1" noChangeArrowheads="1"/>
          </p:cNvSpPr>
          <p:nvPr>
            <p:ph type="body" sz="half" idx="1"/>
          </p:nvPr>
        </p:nvSpPr>
        <p:spPr>
          <a:xfrm>
            <a:off x="457200" y="1981200"/>
            <a:ext cx="8382000" cy="4530725"/>
          </a:xfrm>
        </p:spPr>
        <p:txBody>
          <a:bodyPr/>
          <a:lstStyle/>
          <a:p>
            <a:pPr>
              <a:buFont typeface="Wingdings" pitchFamily="2" charset="2"/>
              <a:buNone/>
            </a:pPr>
            <a:r>
              <a:rPr lang="en-US" sz="3600" b="1"/>
              <a:t>Software Realities</a:t>
            </a:r>
          </a:p>
          <a:p>
            <a:pPr>
              <a:buFont typeface="Wingdings" pitchFamily="2" charset="2"/>
              <a:buNone/>
            </a:pPr>
            <a:r>
              <a:rPr lang="en-US" sz="3600"/>
              <a:t>* The cost of finding an error rises an order of magnitude for every phase before the error is discovered. [4]</a:t>
            </a:r>
          </a:p>
          <a:p>
            <a:pPr>
              <a:buFont typeface="Wingdings" pitchFamily="2" charset="2"/>
              <a:buNone/>
            </a:pPr>
            <a:r>
              <a:rPr lang="en-US" sz="3600"/>
              <a:t>* 60%-90% of the total cost is maintenance. </a:t>
            </a:r>
          </a:p>
        </p:txBody>
      </p:sp>
      <p:pic>
        <p:nvPicPr>
          <p:cNvPr id="23556" name="Picture 4" descr="fatal-error-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239000" y="0"/>
            <a:ext cx="19050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50398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The Professional Responsibilities of Software Engineers</a:t>
            </a:r>
          </a:p>
        </p:txBody>
      </p:sp>
      <p:sp>
        <p:nvSpPr>
          <p:cNvPr id="6" name="Slide Number Placeholder 5"/>
          <p:cNvSpPr>
            <a:spLocks noGrp="1"/>
          </p:cNvSpPr>
          <p:nvPr>
            <p:ph type="sldNum" sz="quarter" idx="12"/>
          </p:nvPr>
        </p:nvSpPr>
        <p:spPr/>
        <p:txBody>
          <a:bodyPr/>
          <a:lstStyle/>
          <a:p>
            <a:fld id="{B56118F9-E7C2-4533-A5B9-B147BB957F88}" type="slidenum">
              <a:rPr lang="en-US"/>
              <a:pPr/>
              <a:t>7</a:t>
            </a:fld>
            <a:endParaRPr lang="en-US"/>
          </a:p>
        </p:txBody>
      </p:sp>
      <p:sp>
        <p:nvSpPr>
          <p:cNvPr id="39938" name="Rectangle 2"/>
          <p:cNvSpPr>
            <a:spLocks noGrp="1" noChangeArrowheads="1"/>
          </p:cNvSpPr>
          <p:nvPr>
            <p:ph type="title"/>
          </p:nvPr>
        </p:nvSpPr>
        <p:spPr/>
        <p:txBody>
          <a:bodyPr/>
          <a:lstStyle/>
          <a:p>
            <a:r>
              <a:rPr lang="en-US" b="1"/>
              <a:t>The PRoSE by D. L. Parnas</a:t>
            </a:r>
          </a:p>
        </p:txBody>
      </p:sp>
      <p:sp>
        <p:nvSpPr>
          <p:cNvPr id="39939" name="Rectangle 3"/>
          <p:cNvSpPr>
            <a:spLocks noGrp="1" noChangeArrowheads="1"/>
          </p:cNvSpPr>
          <p:nvPr>
            <p:ph type="body" idx="1"/>
          </p:nvPr>
        </p:nvSpPr>
        <p:spPr>
          <a:xfrm>
            <a:off x="457200" y="1676400"/>
            <a:ext cx="8229600" cy="4114800"/>
          </a:xfrm>
        </p:spPr>
        <p:txBody>
          <a:bodyPr/>
          <a:lstStyle/>
          <a:p>
            <a:pPr algn="ctr">
              <a:buFont typeface="Wingdings" pitchFamily="2" charset="2"/>
              <a:buNone/>
            </a:pPr>
            <a:endParaRPr lang="en-US" b="1"/>
          </a:p>
          <a:p>
            <a:pPr algn="ctr">
              <a:buFont typeface="Wingdings" pitchFamily="2" charset="2"/>
              <a:buNone/>
            </a:pPr>
            <a:r>
              <a:rPr lang="en-US" b="1"/>
              <a:t>Abstract</a:t>
            </a:r>
          </a:p>
          <a:p>
            <a:pPr>
              <a:buFont typeface="Wingdings" pitchFamily="2" charset="2"/>
              <a:buNone/>
            </a:pPr>
            <a:r>
              <a:rPr lang="en-US" sz="2400"/>
              <a:t>    Registered Engineers are expected to be aware of their responsibilities as professionals. Those who practice Software Engineering often enter that profession without either an engineering education or professional registration. The primary responsibility is to make sure that their products are “fit for use”.</a:t>
            </a:r>
            <a:endParaRPr lang="en-US"/>
          </a:p>
        </p:txBody>
      </p:sp>
    </p:spTree>
    <p:extLst>
      <p:ext uri="{BB962C8B-B14F-4D97-AF65-F5344CB8AC3E}">
        <p14:creationId xmlns:p14="http://schemas.microsoft.com/office/powerpoint/2010/main" val="1138646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A8D4BF25-BEC3-42A6-92FD-97E1CED700DA}" type="slidenum">
              <a:rPr lang="en-US"/>
              <a:pPr/>
              <a:t>8</a:t>
            </a:fld>
            <a:endParaRPr lang="en-US"/>
          </a:p>
        </p:txBody>
      </p:sp>
      <p:sp>
        <p:nvSpPr>
          <p:cNvPr id="40962" name="Rectangle 2"/>
          <p:cNvSpPr>
            <a:spLocks noGrp="1" noChangeArrowheads="1"/>
          </p:cNvSpPr>
          <p:nvPr>
            <p:ph type="title"/>
          </p:nvPr>
        </p:nvSpPr>
        <p:spPr>
          <a:xfrm>
            <a:off x="603250" y="457200"/>
            <a:ext cx="6192838" cy="1187450"/>
          </a:xfrm>
        </p:spPr>
        <p:txBody>
          <a:bodyPr/>
          <a:lstStyle/>
          <a:p>
            <a:r>
              <a:rPr lang="en-US"/>
              <a:t>Main Responsibilities</a:t>
            </a:r>
          </a:p>
        </p:txBody>
      </p:sp>
      <p:sp>
        <p:nvSpPr>
          <p:cNvPr id="40963" name="Rectangle 3"/>
          <p:cNvSpPr>
            <a:spLocks noGrp="1" noChangeArrowheads="1"/>
          </p:cNvSpPr>
          <p:nvPr>
            <p:ph type="body" sz="half" idx="1"/>
          </p:nvPr>
        </p:nvSpPr>
        <p:spPr>
          <a:xfrm>
            <a:off x="1600200" y="2122488"/>
            <a:ext cx="5257800" cy="3043237"/>
          </a:xfrm>
        </p:spPr>
        <p:txBody>
          <a:bodyPr/>
          <a:lstStyle/>
          <a:p>
            <a:pPr marL="609600" indent="-609600">
              <a:lnSpc>
                <a:spcPct val="90000"/>
              </a:lnSpc>
              <a:buClr>
                <a:schemeClr val="tx1"/>
              </a:buClr>
              <a:buFontTx/>
              <a:buAutoNum type="arabicPeriod"/>
            </a:pPr>
            <a:r>
              <a:rPr lang="en-US" sz="3600" b="1"/>
              <a:t>Personal</a:t>
            </a:r>
          </a:p>
          <a:p>
            <a:pPr marL="609600" indent="-609600">
              <a:lnSpc>
                <a:spcPct val="90000"/>
              </a:lnSpc>
              <a:buClr>
                <a:schemeClr val="tx1"/>
              </a:buClr>
              <a:buFontTx/>
              <a:buAutoNum type="arabicPeriod"/>
            </a:pPr>
            <a:endParaRPr lang="en-US" sz="3600" b="1"/>
          </a:p>
          <a:p>
            <a:pPr marL="609600" indent="-609600">
              <a:lnSpc>
                <a:spcPct val="90000"/>
              </a:lnSpc>
              <a:buClr>
                <a:schemeClr val="tx1"/>
              </a:buClr>
              <a:buFontTx/>
              <a:buAutoNum type="arabicPeriod"/>
            </a:pPr>
            <a:r>
              <a:rPr lang="en-US" sz="3600" b="1"/>
              <a:t>Social </a:t>
            </a:r>
          </a:p>
          <a:p>
            <a:pPr marL="609600" indent="-609600">
              <a:lnSpc>
                <a:spcPct val="90000"/>
              </a:lnSpc>
              <a:buClr>
                <a:schemeClr val="tx1"/>
              </a:buClr>
              <a:buFontTx/>
              <a:buAutoNum type="arabicPeriod"/>
            </a:pPr>
            <a:endParaRPr lang="en-US" sz="3600" b="1"/>
          </a:p>
          <a:p>
            <a:pPr marL="609600" indent="-609600">
              <a:lnSpc>
                <a:spcPct val="90000"/>
              </a:lnSpc>
              <a:buClr>
                <a:schemeClr val="tx1"/>
              </a:buClr>
              <a:buFontTx/>
              <a:buAutoNum type="arabicPeriod"/>
            </a:pPr>
            <a:r>
              <a:rPr lang="en-US" sz="3600" b="1"/>
              <a:t>Professional</a:t>
            </a:r>
            <a:r>
              <a:rPr lang="en-US" sz="2800" b="1"/>
              <a:t> </a:t>
            </a:r>
            <a:endParaRPr lang="en-US" sz="2800"/>
          </a:p>
          <a:p>
            <a:pPr marL="609600" indent="-609600" algn="ctr">
              <a:lnSpc>
                <a:spcPct val="90000"/>
              </a:lnSpc>
              <a:buClr>
                <a:schemeClr val="tx1"/>
              </a:buClr>
              <a:buFontTx/>
              <a:buAutoNum type="arabicPeriod"/>
            </a:pPr>
            <a:endParaRPr lang="en-US" sz="2800" b="1"/>
          </a:p>
        </p:txBody>
      </p:sp>
      <p:pic>
        <p:nvPicPr>
          <p:cNvPr id="40964" name="Picture 4" descr="CollaborativeMg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51650" y="0"/>
            <a:ext cx="2292350" cy="2438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25523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The Professional Responsibilities of Software Engineers</a:t>
            </a:r>
          </a:p>
        </p:txBody>
      </p:sp>
      <p:sp>
        <p:nvSpPr>
          <p:cNvPr id="7" name="Slide Number Placeholder 6"/>
          <p:cNvSpPr>
            <a:spLocks noGrp="1"/>
          </p:cNvSpPr>
          <p:nvPr>
            <p:ph type="sldNum" sz="quarter" idx="12"/>
          </p:nvPr>
        </p:nvSpPr>
        <p:spPr/>
        <p:txBody>
          <a:bodyPr/>
          <a:lstStyle/>
          <a:p>
            <a:fld id="{70CA0685-673A-400B-AC0B-24893C141C60}" type="slidenum">
              <a:rPr lang="en-US"/>
              <a:pPr/>
              <a:t>9</a:t>
            </a:fld>
            <a:endParaRPr lang="en-US"/>
          </a:p>
        </p:txBody>
      </p:sp>
      <p:sp>
        <p:nvSpPr>
          <p:cNvPr id="45058" name="Rectangle 2"/>
          <p:cNvSpPr>
            <a:spLocks noGrp="1" noChangeArrowheads="1"/>
          </p:cNvSpPr>
          <p:nvPr>
            <p:ph type="title"/>
          </p:nvPr>
        </p:nvSpPr>
        <p:spPr>
          <a:xfrm>
            <a:off x="457200" y="381000"/>
            <a:ext cx="6402388" cy="1371600"/>
          </a:xfrm>
        </p:spPr>
        <p:txBody>
          <a:bodyPr/>
          <a:lstStyle/>
          <a:p>
            <a:r>
              <a:rPr lang="en-US"/>
              <a:t>Main Responsibilities</a:t>
            </a:r>
          </a:p>
        </p:txBody>
      </p:sp>
      <p:sp>
        <p:nvSpPr>
          <p:cNvPr id="45059" name="Rectangle 3"/>
          <p:cNvSpPr>
            <a:spLocks noGrp="1" noChangeArrowheads="1"/>
          </p:cNvSpPr>
          <p:nvPr>
            <p:ph type="body" sz="half" idx="1"/>
          </p:nvPr>
        </p:nvSpPr>
        <p:spPr>
          <a:xfrm>
            <a:off x="457200" y="1981200"/>
            <a:ext cx="8001000" cy="4454525"/>
          </a:xfrm>
        </p:spPr>
        <p:txBody>
          <a:bodyPr/>
          <a:lstStyle/>
          <a:p>
            <a:pPr marL="609600" indent="-609600">
              <a:lnSpc>
                <a:spcPct val="90000"/>
              </a:lnSpc>
              <a:buClr>
                <a:schemeClr val="tx1"/>
              </a:buClr>
              <a:buFontTx/>
              <a:buAutoNum type="arabicPeriod"/>
            </a:pPr>
            <a:r>
              <a:rPr lang="en-US" sz="2800" b="1" dirty="0"/>
              <a:t>Personal </a:t>
            </a:r>
            <a:r>
              <a:rPr lang="en-US" sz="2800" i="1" dirty="0"/>
              <a:t>                                     </a:t>
            </a:r>
            <a:r>
              <a:rPr lang="en-US" sz="2800" i="1" dirty="0" smtClean="0"/>
              <a:t>Personal </a:t>
            </a:r>
            <a:r>
              <a:rPr lang="en-US" sz="2800" i="1" dirty="0"/>
              <a:t>Responsibilities </a:t>
            </a:r>
            <a:r>
              <a:rPr lang="en-US" sz="2800" dirty="0"/>
              <a:t>are general obligations towards other individuals; most are shared by all persons (e.g. honesty, concern for others).</a:t>
            </a:r>
            <a:endParaRPr lang="en-US" sz="2800" b="1" dirty="0"/>
          </a:p>
          <a:p>
            <a:pPr marL="609600" indent="-609600">
              <a:lnSpc>
                <a:spcPct val="90000"/>
              </a:lnSpc>
              <a:buClr>
                <a:schemeClr val="tx1"/>
              </a:buClr>
              <a:buFontTx/>
              <a:buAutoNum type="arabicPeriod"/>
            </a:pPr>
            <a:r>
              <a:rPr lang="en-US" sz="2800" b="1" dirty="0"/>
              <a:t>Social </a:t>
            </a:r>
          </a:p>
          <a:p>
            <a:pPr marL="609600" indent="-609600">
              <a:lnSpc>
                <a:spcPct val="90000"/>
              </a:lnSpc>
              <a:buClr>
                <a:schemeClr val="tx1"/>
              </a:buClr>
              <a:buFontTx/>
              <a:buAutoNum type="arabicPeriod"/>
            </a:pPr>
            <a:endParaRPr lang="en-US" sz="2800" b="1" dirty="0"/>
          </a:p>
          <a:p>
            <a:pPr marL="609600" indent="-609600">
              <a:lnSpc>
                <a:spcPct val="90000"/>
              </a:lnSpc>
              <a:buClr>
                <a:schemeClr val="tx1"/>
              </a:buClr>
              <a:buFontTx/>
              <a:buAutoNum type="arabicPeriod"/>
            </a:pPr>
            <a:r>
              <a:rPr lang="en-US" sz="2800" b="1" dirty="0"/>
              <a:t>Professional  </a:t>
            </a:r>
          </a:p>
        </p:txBody>
      </p:sp>
      <p:pic>
        <p:nvPicPr>
          <p:cNvPr id="45060" name="Picture 4" descr="CollaborativeMg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51650" y="0"/>
            <a:ext cx="2292350" cy="2438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09930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5356</Words>
  <Application>Microsoft Office PowerPoint</Application>
  <PresentationFormat>On-screen Show (4:3)</PresentationFormat>
  <Paragraphs>529</Paragraphs>
  <Slides>48</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Office Theme</vt:lpstr>
      <vt:lpstr>Package</vt:lpstr>
      <vt:lpstr>The Professional Responsibilities of Software Engineers</vt:lpstr>
      <vt:lpstr>PRoSE</vt:lpstr>
      <vt:lpstr>How is software designed  today</vt:lpstr>
      <vt:lpstr>PowerPoint Presentation</vt:lpstr>
      <vt:lpstr>How is software designed today</vt:lpstr>
      <vt:lpstr>How is software designed today</vt:lpstr>
      <vt:lpstr>The PRoSE by D. L. Parnas</vt:lpstr>
      <vt:lpstr>Main Responsibilities</vt:lpstr>
      <vt:lpstr>Main Responsibilities</vt:lpstr>
      <vt:lpstr>Main Responsibilities</vt:lpstr>
      <vt:lpstr>Main Responsibilities</vt:lpstr>
      <vt:lpstr>Conflict of Responsibilities</vt:lpstr>
      <vt:lpstr>Conflict of Responsibilities</vt:lpstr>
      <vt:lpstr>The Social Responsibility of Scientists And Engineers</vt:lpstr>
      <vt:lpstr>The Social Responsibility of Scientists And Engineers</vt:lpstr>
      <vt:lpstr>The Social Responsibility of Scientists And Engineers</vt:lpstr>
      <vt:lpstr>The Professional Responsibilities of Engineers</vt:lpstr>
      <vt:lpstr>Why do we have licensed Professional Engineers?</vt:lpstr>
      <vt:lpstr>What is the Professional Engineering Societies ?</vt:lpstr>
      <vt:lpstr>Why are “Software Engineers” different?</vt:lpstr>
      <vt:lpstr>What are the obligations of the engineer?</vt:lpstr>
      <vt:lpstr>What are the obligations of the engineer?</vt:lpstr>
      <vt:lpstr>What are the obligations of the engineer?</vt:lpstr>
      <vt:lpstr>Professional Practice in Software Development</vt:lpstr>
      <vt:lpstr>A Simple Example: Pacemakers</vt:lpstr>
      <vt:lpstr>What Should be Done for Pacemaker Software?</vt:lpstr>
      <vt:lpstr>Pacemaker Software Anecdote</vt:lpstr>
      <vt:lpstr>More examples</vt:lpstr>
      <vt:lpstr>Software used by Professional Engineers and other concerns</vt:lpstr>
      <vt:lpstr>The “Know How” isn’t There! </vt:lpstr>
      <vt:lpstr>The “Know How” isn’t There! </vt:lpstr>
      <vt:lpstr>Improving Professionalism in Software Development</vt:lpstr>
      <vt:lpstr>Work with Professional Engineering societies</vt:lpstr>
      <vt:lpstr>Develop accreditation procedures for Software Engineering programs</vt:lpstr>
      <vt:lpstr>Develop better educational programs</vt:lpstr>
      <vt:lpstr>Virtues of Professional Responsibility</vt:lpstr>
      <vt:lpstr>Recap the PRoSE</vt:lpstr>
      <vt:lpstr>Software Engineering Code of Ethics and Professional Practice</vt:lpstr>
      <vt:lpstr>Software Engineering Code of Ethics and Professional Practice</vt:lpstr>
      <vt:lpstr>Principles of Software Engineering Code of Ethics</vt:lpstr>
      <vt:lpstr>Principle 1 PUBLIC</vt:lpstr>
      <vt:lpstr>Principle 2 CLIENT AND EMPLOYER </vt:lpstr>
      <vt:lpstr>Principle 3 PRODUCT </vt:lpstr>
      <vt:lpstr>Principle 4 JUDGMENT </vt:lpstr>
      <vt:lpstr>Principle 5 MANAGEMENT </vt:lpstr>
      <vt:lpstr>Principle 6 PROFESSION </vt:lpstr>
      <vt:lpstr>Principle 7 COLLEAGUES </vt:lpstr>
      <vt:lpstr>Principle 8 SELF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Professional Responsibilities of Software Engineers</dc:title>
  <dc:creator>Swati</dc:creator>
  <cp:lastModifiedBy>Swati</cp:lastModifiedBy>
  <cp:revision>37</cp:revision>
  <dcterms:created xsi:type="dcterms:W3CDTF">2015-11-04T01:16:17Z</dcterms:created>
  <dcterms:modified xsi:type="dcterms:W3CDTF">2015-11-19T00:35:40Z</dcterms:modified>
</cp:coreProperties>
</file>