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2694" y="1392936"/>
            <a:ext cx="11786871" cy="4996180"/>
          </a:xfrm>
          <a:custGeom>
            <a:avLst/>
            <a:gdLst/>
            <a:ahLst/>
            <a:cxnLst/>
            <a:rect l="l" t="t" r="r" b="b"/>
            <a:pathLst>
              <a:path w="11786870" h="4996180">
                <a:moveTo>
                  <a:pt x="0" y="4995672"/>
                </a:moveTo>
                <a:lnTo>
                  <a:pt x="11786616" y="4995672"/>
                </a:lnTo>
                <a:lnTo>
                  <a:pt x="11786616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2694" y="1392936"/>
            <a:ext cx="11786871" cy="4996180"/>
          </a:xfrm>
          <a:custGeom>
            <a:avLst/>
            <a:gdLst/>
            <a:ahLst/>
            <a:cxnLst/>
            <a:rect l="l" t="t" r="r" b="b"/>
            <a:pathLst>
              <a:path w="11786870" h="4996180">
                <a:moveTo>
                  <a:pt x="0" y="4995672"/>
                </a:moveTo>
                <a:lnTo>
                  <a:pt x="11786616" y="4995672"/>
                </a:lnTo>
                <a:lnTo>
                  <a:pt x="11786616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2694" y="1392936"/>
            <a:ext cx="11786871" cy="4996180"/>
          </a:xfrm>
          <a:custGeom>
            <a:avLst/>
            <a:gdLst/>
            <a:ahLst/>
            <a:cxnLst/>
            <a:rect l="l" t="t" r="r" b="b"/>
            <a:pathLst>
              <a:path w="11786870" h="4996180">
                <a:moveTo>
                  <a:pt x="0" y="4995672"/>
                </a:moveTo>
                <a:lnTo>
                  <a:pt x="11786616" y="4995672"/>
                </a:lnTo>
                <a:lnTo>
                  <a:pt x="11786616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3811" y="532638"/>
            <a:ext cx="356438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2709" y="1777949"/>
            <a:ext cx="898715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2514604"/>
            <a:ext cx="11786871" cy="3874135"/>
          </a:xfrm>
          <a:custGeom>
            <a:avLst/>
            <a:gdLst/>
            <a:ahLst/>
            <a:cxnLst/>
            <a:rect l="l" t="t" r="r" b="b"/>
            <a:pathLst>
              <a:path w="11786870" h="3874135">
                <a:moveTo>
                  <a:pt x="0" y="3874008"/>
                </a:moveTo>
                <a:lnTo>
                  <a:pt x="11786616" y="3874008"/>
                </a:lnTo>
                <a:lnTo>
                  <a:pt x="11786616" y="0"/>
                </a:lnTo>
                <a:lnTo>
                  <a:pt x="0" y="0"/>
                </a:lnTo>
                <a:lnTo>
                  <a:pt x="0" y="387400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1028"/>
            <a:ext cx="11786871" cy="5080"/>
          </a:xfrm>
          <a:custGeom>
            <a:avLst/>
            <a:gdLst/>
            <a:ahLst/>
            <a:cxnLst/>
            <a:rect l="l" t="t" r="r" b="b"/>
            <a:pathLst>
              <a:path w="11786870" h="5079">
                <a:moveTo>
                  <a:pt x="0" y="4571"/>
                </a:moveTo>
                <a:lnTo>
                  <a:pt x="11786616" y="4571"/>
                </a:lnTo>
                <a:lnTo>
                  <a:pt x="11786616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9307" y="2514600"/>
            <a:ext cx="203200" cy="4343400"/>
          </a:xfrm>
          <a:custGeom>
            <a:avLst/>
            <a:gdLst/>
            <a:ahLst/>
            <a:cxnLst/>
            <a:rect l="l" t="t" r="r" b="b"/>
            <a:pathLst>
              <a:path w="203200" h="4343400">
                <a:moveTo>
                  <a:pt x="0" y="4343397"/>
                </a:moveTo>
                <a:lnTo>
                  <a:pt x="202692" y="4343397"/>
                </a:lnTo>
                <a:lnTo>
                  <a:pt x="202692" y="0"/>
                </a:lnTo>
                <a:lnTo>
                  <a:pt x="0" y="0"/>
                </a:lnTo>
                <a:lnTo>
                  <a:pt x="0" y="4343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514600"/>
            <a:ext cx="203200" cy="4343400"/>
          </a:xfrm>
          <a:custGeom>
            <a:avLst/>
            <a:gdLst/>
            <a:ahLst/>
            <a:cxnLst/>
            <a:rect l="l" t="t" r="r" b="b"/>
            <a:pathLst>
              <a:path w="203200" h="4343400">
                <a:moveTo>
                  <a:pt x="0" y="4343399"/>
                </a:moveTo>
                <a:lnTo>
                  <a:pt x="202692" y="4343399"/>
                </a:lnTo>
                <a:lnTo>
                  <a:pt x="202692" y="0"/>
                </a:lnTo>
                <a:lnTo>
                  <a:pt x="0" y="0"/>
                </a:lnTo>
                <a:lnTo>
                  <a:pt x="0" y="434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2514600"/>
          </a:xfrm>
          <a:custGeom>
            <a:avLst/>
            <a:gdLst/>
            <a:ahLst/>
            <a:cxnLst/>
            <a:rect l="l" t="t" r="r" b="b"/>
            <a:pathLst>
              <a:path w="12192000" h="2514600">
                <a:moveTo>
                  <a:pt x="0" y="2514600"/>
                </a:moveTo>
                <a:lnTo>
                  <a:pt x="12192000" y="2514600"/>
                </a:lnTo>
                <a:lnTo>
                  <a:pt x="1219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1" y="6391655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2"/>
                </a:moveTo>
                <a:lnTo>
                  <a:pt x="11777472" y="309372"/>
                </a:lnTo>
                <a:lnTo>
                  <a:pt x="11777472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263" y="2420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1" y="0"/>
                </a:lnTo>
              </a:path>
            </a:pathLst>
          </a:custGeom>
          <a:ln w="12192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694" y="152400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9092" y="2115311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6347" y="2210565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202" y="2186432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06450" y="469900"/>
                </a:lnTo>
                <a:lnTo>
                  <a:pt x="337185" y="468629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305815" y="453389"/>
                </a:lnTo>
                <a:lnTo>
                  <a:pt x="276605" y="452120"/>
                </a:lnTo>
                <a:lnTo>
                  <a:pt x="220599" y="444500"/>
                </a:lnTo>
                <a:lnTo>
                  <a:pt x="169037" y="427989"/>
                </a:lnTo>
                <a:lnTo>
                  <a:pt x="123189" y="405129"/>
                </a:lnTo>
                <a:lnTo>
                  <a:pt x="83947" y="375920"/>
                </a:lnTo>
                <a:lnTo>
                  <a:pt x="52577" y="340360"/>
                </a:lnTo>
                <a:lnTo>
                  <a:pt x="30099" y="300989"/>
                </a:lnTo>
                <a:lnTo>
                  <a:pt x="18287" y="25781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21386" y="16510"/>
                </a:lnTo>
                <a:lnTo>
                  <a:pt x="393573" y="8889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21386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2589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1279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7310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4320"/>
                </a:lnTo>
                <a:lnTo>
                  <a:pt x="54355" y="312420"/>
                </a:lnTo>
                <a:lnTo>
                  <a:pt x="78994" y="346710"/>
                </a:lnTo>
                <a:lnTo>
                  <a:pt x="112013" y="377189"/>
                </a:lnTo>
                <a:lnTo>
                  <a:pt x="152273" y="401320"/>
                </a:lnTo>
                <a:lnTo>
                  <a:pt x="198627" y="420370"/>
                </a:lnTo>
                <a:lnTo>
                  <a:pt x="250062" y="43307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69469" y="165100"/>
                </a:lnTo>
                <a:lnTo>
                  <a:pt x="74295" y="156210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2389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59155" y="53339"/>
                </a:lnTo>
                <a:lnTo>
                  <a:pt x="408050" y="66039"/>
                </a:lnTo>
                <a:lnTo>
                  <a:pt x="451992" y="83820"/>
                </a:lnTo>
                <a:lnTo>
                  <a:pt x="489712" y="106679"/>
                </a:lnTo>
                <a:lnTo>
                  <a:pt x="520191" y="134620"/>
                </a:lnTo>
                <a:lnTo>
                  <a:pt x="532638" y="151129"/>
                </a:lnTo>
                <a:lnTo>
                  <a:pt x="537590" y="157479"/>
                </a:lnTo>
                <a:lnTo>
                  <a:pt x="542416" y="166370"/>
                </a:lnTo>
                <a:lnTo>
                  <a:pt x="546608" y="173989"/>
                </a:lnTo>
                <a:lnTo>
                  <a:pt x="550545" y="182879"/>
                </a:lnTo>
                <a:lnTo>
                  <a:pt x="560577" y="22606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8289"/>
                </a:lnTo>
                <a:lnTo>
                  <a:pt x="546100" y="297179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31367" y="321310"/>
                </a:lnTo>
                <a:lnTo>
                  <a:pt x="504189" y="350520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186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2710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85087" y="953262"/>
            <a:ext cx="702373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5695" marR="5080" indent="-2373630">
              <a:lnSpc>
                <a:spcPct val="100000"/>
              </a:lnSpc>
              <a:spcBef>
                <a:spcPts val="100"/>
              </a:spcBef>
            </a:pPr>
            <a:r>
              <a:rPr sz="4200" u="none" spc="-5" dirty="0">
                <a:solidFill>
                  <a:srgbClr val="6F2F9F"/>
                </a:solidFill>
              </a:rPr>
              <a:t>Clinical </a:t>
            </a:r>
            <a:r>
              <a:rPr sz="4200" u="none" dirty="0">
                <a:solidFill>
                  <a:srgbClr val="6F2F9F"/>
                </a:solidFill>
              </a:rPr>
              <a:t>Decision</a:t>
            </a:r>
            <a:r>
              <a:rPr sz="4200" u="none" spc="-60" dirty="0">
                <a:solidFill>
                  <a:srgbClr val="6F2F9F"/>
                </a:solidFill>
              </a:rPr>
              <a:t> </a:t>
            </a:r>
            <a:r>
              <a:rPr sz="4200" u="none" dirty="0">
                <a:solidFill>
                  <a:srgbClr val="6F2F9F"/>
                </a:solidFill>
              </a:rPr>
              <a:t>Support  </a:t>
            </a:r>
            <a:r>
              <a:rPr sz="4200" u="none" spc="-5" dirty="0">
                <a:solidFill>
                  <a:srgbClr val="6F2F9F"/>
                </a:solidFill>
              </a:rPr>
              <a:t>Systems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46303" y="412753"/>
            <a:ext cx="889127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dirty="0">
                <a:solidFill>
                  <a:srgbClr val="001F5F"/>
                </a:solidFill>
              </a:rPr>
              <a:t>3- </a:t>
            </a:r>
            <a:r>
              <a:rPr sz="3300" u="none" spc="-5" dirty="0">
                <a:solidFill>
                  <a:srgbClr val="001F5F"/>
                </a:solidFill>
              </a:rPr>
              <a:t>Tools for Patient-Specific</a:t>
            </a:r>
            <a:r>
              <a:rPr sz="3300" u="none" spc="-70" dirty="0">
                <a:solidFill>
                  <a:srgbClr val="001F5F"/>
                </a:solidFill>
              </a:rPr>
              <a:t> </a:t>
            </a:r>
            <a:r>
              <a:rPr sz="3300" u="none" dirty="0">
                <a:solidFill>
                  <a:srgbClr val="001F5F"/>
                </a:solidFill>
              </a:rPr>
              <a:t>Consultation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481078" y="2056002"/>
            <a:ext cx="11106151" cy="3178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Georgia"/>
                <a:cs typeface="Georgia"/>
              </a:rPr>
              <a:t>Provide customized </a:t>
            </a:r>
            <a:r>
              <a:rPr sz="3200" b="1" dirty="0">
                <a:latin typeface="Georgia"/>
                <a:cs typeface="Georgia"/>
              </a:rPr>
              <a:t>assessments or </a:t>
            </a:r>
            <a:r>
              <a:rPr sz="3200" b="1" spc="-5" dirty="0">
                <a:latin typeface="Georgia"/>
                <a:cs typeface="Georgia"/>
              </a:rPr>
              <a:t>advice </a:t>
            </a:r>
            <a:r>
              <a:rPr sz="3200" b="1" dirty="0">
                <a:latin typeface="Georgia"/>
                <a:cs typeface="Georgia"/>
              </a:rPr>
              <a:t>based on  sets of patient-specific</a:t>
            </a:r>
            <a:r>
              <a:rPr sz="3200" b="1" spc="-4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data: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Font typeface="Wingdings 2"/>
              <a:buChar char=""/>
            </a:pPr>
            <a:endParaRPr sz="4600">
              <a:latin typeface="Times New Roman"/>
              <a:cs typeface="Times New Roman"/>
            </a:endParaRPr>
          </a:p>
          <a:p>
            <a:pPr marL="561340" lvl="1" indent="-274955">
              <a:lnSpc>
                <a:spcPct val="100000"/>
              </a:lnSpc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Suggest differential</a:t>
            </a:r>
            <a:r>
              <a:rPr sz="2800" b="1" spc="4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diagnoses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7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Advice </a:t>
            </a: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about additional tests and</a:t>
            </a:r>
            <a:r>
              <a:rPr sz="2800" b="1" spc="13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examinations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70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Treatment </a:t>
            </a: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advice (therapy, </a:t>
            </a:r>
            <a:r>
              <a:rPr sz="2800" b="1" spc="-15" dirty="0">
                <a:solidFill>
                  <a:srgbClr val="6F2F9F"/>
                </a:solidFill>
                <a:latin typeface="Georgia"/>
                <a:cs typeface="Georgia"/>
              </a:rPr>
              <a:t>surgery</a:t>
            </a:r>
            <a:r>
              <a:rPr sz="2800" b="1" spc="-15" dirty="0">
                <a:solidFill>
                  <a:srgbClr val="636B85"/>
                </a:solidFill>
                <a:latin typeface="Georgia"/>
                <a:cs typeface="Georgia"/>
              </a:rPr>
              <a:t>,</a:t>
            </a:r>
            <a:r>
              <a:rPr sz="2800" b="1" spc="9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…)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96010" y="412753"/>
            <a:ext cx="899414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001F5F"/>
                </a:solidFill>
              </a:rPr>
              <a:t>Characterizing </a:t>
            </a:r>
            <a:r>
              <a:rPr sz="3300" u="none" dirty="0">
                <a:solidFill>
                  <a:srgbClr val="001F5F"/>
                </a:solidFill>
              </a:rPr>
              <a:t>Decision-Support</a:t>
            </a:r>
            <a:r>
              <a:rPr sz="3300" u="none" spc="-80" dirty="0">
                <a:solidFill>
                  <a:srgbClr val="001F5F"/>
                </a:solidFill>
              </a:rPr>
              <a:t> </a:t>
            </a:r>
            <a:r>
              <a:rPr sz="3300" u="none" spc="-5" dirty="0">
                <a:solidFill>
                  <a:srgbClr val="001F5F"/>
                </a:solidFill>
              </a:rPr>
              <a:t>Systems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755395" y="1469508"/>
            <a:ext cx="8666480" cy="4356321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5" dirty="0">
                <a:latin typeface="Georgia"/>
                <a:cs typeface="Georgia"/>
              </a:rPr>
              <a:t>System</a:t>
            </a:r>
            <a:r>
              <a:rPr sz="2800" b="1" spc="1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function</a:t>
            </a:r>
            <a:endParaRPr sz="2800">
              <a:latin typeface="Georgia"/>
              <a:cs typeface="Georgia"/>
            </a:endParaRPr>
          </a:p>
          <a:p>
            <a:pPr marL="560705" marR="912494" lvl="1" indent="-274320">
              <a:lnSpc>
                <a:spcPts val="2600"/>
              </a:lnSpc>
              <a:spcBef>
                <a:spcPts val="62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Determining </a:t>
            </a:r>
            <a:r>
              <a:rPr sz="2400" b="1" i="1" dirty="0">
                <a:solidFill>
                  <a:srgbClr val="C00000"/>
                </a:solidFill>
                <a:latin typeface="Georgia"/>
                <a:cs typeface="Georgia"/>
              </a:rPr>
              <a:t>what is </a:t>
            </a:r>
            <a:r>
              <a:rPr sz="2400" b="1" i="1" spc="-5" dirty="0">
                <a:solidFill>
                  <a:srgbClr val="C00000"/>
                </a:solidFill>
                <a:latin typeface="Georgia"/>
                <a:cs typeface="Georgia"/>
              </a:rPr>
              <a:t>true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about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patient (e.g.  </a:t>
            </a:r>
            <a:r>
              <a:rPr sz="2400" b="1" spc="-10" dirty="0">
                <a:solidFill>
                  <a:srgbClr val="C00000"/>
                </a:solidFill>
                <a:latin typeface="Georgia"/>
                <a:cs typeface="Georgia"/>
              </a:rPr>
              <a:t>correct</a:t>
            </a:r>
            <a:r>
              <a:rPr sz="2400" b="1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diagnosis)</a:t>
            </a:r>
            <a:endParaRPr sz="2400">
              <a:latin typeface="Georgia"/>
              <a:cs typeface="Georgia"/>
            </a:endParaRPr>
          </a:p>
          <a:p>
            <a:pPr marL="560705" marR="5080" lvl="1" indent="-274320">
              <a:lnSpc>
                <a:spcPts val="2580"/>
              </a:lnSpc>
              <a:spcBef>
                <a:spcPts val="580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Determining </a:t>
            </a:r>
            <a:r>
              <a:rPr sz="2400" b="1" i="1" dirty="0">
                <a:solidFill>
                  <a:srgbClr val="C00000"/>
                </a:solidFill>
                <a:latin typeface="Georgia"/>
                <a:cs typeface="Georgia"/>
              </a:rPr>
              <a:t>what to do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(what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test to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order,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to treat 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or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not, what </a:t>
            </a:r>
            <a:r>
              <a:rPr sz="2400" b="1" spc="-10" dirty="0">
                <a:solidFill>
                  <a:srgbClr val="C00000"/>
                </a:solidFill>
                <a:latin typeface="Georgia"/>
                <a:cs typeface="Georgia"/>
              </a:rPr>
              <a:t>therapy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plan</a:t>
            </a:r>
            <a:r>
              <a:rPr sz="2400" b="1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…)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B400"/>
              </a:buClr>
              <a:buFont typeface="Wingdings"/>
              <a:buChar char=""/>
            </a:pP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10" dirty="0">
                <a:latin typeface="Georgia"/>
                <a:cs typeface="Georgia"/>
              </a:rPr>
              <a:t>The </a:t>
            </a:r>
            <a:r>
              <a:rPr sz="2800" b="1" spc="-5" dirty="0">
                <a:latin typeface="Georgia"/>
                <a:cs typeface="Georgia"/>
              </a:rPr>
              <a:t>mode </a:t>
            </a:r>
            <a:r>
              <a:rPr sz="2800" b="1" spc="-10" dirty="0">
                <a:latin typeface="Georgia"/>
                <a:cs typeface="Georgia"/>
              </a:rPr>
              <a:t>for </a:t>
            </a:r>
            <a:r>
              <a:rPr sz="2800" b="1" spc="-5" dirty="0">
                <a:latin typeface="Georgia"/>
                <a:cs typeface="Georgia"/>
              </a:rPr>
              <a:t>giving</a:t>
            </a:r>
            <a:r>
              <a:rPr sz="2800" b="1" spc="4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560705" marR="1019175" lvl="1" indent="-274320">
              <a:lnSpc>
                <a:spcPts val="2590"/>
              </a:lnSpc>
              <a:spcBef>
                <a:spcPts val="630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Georgia"/>
                <a:cs typeface="Georgia"/>
              </a:rPr>
              <a:t>Passive </a:t>
            </a:r>
            <a:r>
              <a:rPr sz="2400" b="1" i="1" dirty="0">
                <a:solidFill>
                  <a:srgbClr val="C00000"/>
                </a:solidFill>
                <a:latin typeface="Georgia"/>
                <a:cs typeface="Georgia"/>
              </a:rPr>
              <a:t>role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(physician uses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system</a:t>
            </a:r>
            <a:r>
              <a:rPr sz="2400" b="1" spc="-10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when 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advice</a:t>
            </a:r>
            <a:r>
              <a:rPr sz="2400" b="1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needed)</a:t>
            </a:r>
            <a:endParaRPr sz="2400">
              <a:latin typeface="Georgia"/>
              <a:cs typeface="Georgia"/>
            </a:endParaRPr>
          </a:p>
          <a:p>
            <a:pPr marL="560705" marR="344170" lvl="1" indent="-274320">
              <a:lnSpc>
                <a:spcPts val="2590"/>
              </a:lnSpc>
              <a:spcBef>
                <a:spcPts val="580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i="1" spc="-10" dirty="0">
                <a:solidFill>
                  <a:srgbClr val="C00000"/>
                </a:solidFill>
                <a:latin typeface="Georgia"/>
                <a:cs typeface="Georgia"/>
              </a:rPr>
              <a:t>Active </a:t>
            </a:r>
            <a:r>
              <a:rPr sz="2400" b="1" i="1" dirty="0">
                <a:solidFill>
                  <a:srgbClr val="C00000"/>
                </a:solidFill>
                <a:latin typeface="Georgia"/>
                <a:cs typeface="Georgia"/>
              </a:rPr>
              <a:t>role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(the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system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gives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advice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automatically  under certain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conditions</a:t>
            </a: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44161" y="412753"/>
            <a:ext cx="349504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001F5F"/>
                </a:solidFill>
              </a:rPr>
              <a:t>Passive</a:t>
            </a:r>
            <a:r>
              <a:rPr sz="3300" u="none" spc="-85" dirty="0">
                <a:solidFill>
                  <a:srgbClr val="001F5F"/>
                </a:solidFill>
              </a:rPr>
              <a:t> </a:t>
            </a:r>
            <a:r>
              <a:rPr sz="3300" u="none" spc="-5" dirty="0">
                <a:solidFill>
                  <a:srgbClr val="001F5F"/>
                </a:solidFill>
              </a:rPr>
              <a:t>Systems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2212595" y="1291093"/>
            <a:ext cx="7148831" cy="48814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Georgia"/>
                <a:cs typeface="Georgia"/>
              </a:rPr>
              <a:t>The </a:t>
            </a:r>
            <a:r>
              <a:rPr sz="3200" b="1" dirty="0">
                <a:latin typeface="Georgia"/>
                <a:cs typeface="Georgia"/>
              </a:rPr>
              <a:t>user has </a:t>
            </a:r>
            <a:r>
              <a:rPr sz="3200" b="1" spc="-5" dirty="0">
                <a:latin typeface="Georgia"/>
                <a:cs typeface="Georgia"/>
              </a:rPr>
              <a:t>total</a:t>
            </a:r>
            <a:r>
              <a:rPr sz="3200" b="1" spc="-5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control:</a:t>
            </a:r>
            <a:endParaRPr sz="32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35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Requires</a:t>
            </a:r>
            <a:r>
              <a:rPr sz="2800" b="1" spc="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33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Analyses the</a:t>
            </a:r>
            <a:r>
              <a:rPr sz="2800" b="1" spc="2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340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Accepts/Rejects 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the</a:t>
            </a:r>
            <a:r>
              <a:rPr sz="2800" b="1" spc="30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dirty="0">
                <a:latin typeface="Georgia"/>
                <a:cs typeface="Georgia"/>
              </a:rPr>
              <a:t>Domain </a:t>
            </a:r>
            <a:r>
              <a:rPr sz="3200" b="1" spc="5" dirty="0">
                <a:latin typeface="Georgia"/>
                <a:cs typeface="Georgia"/>
              </a:rPr>
              <a:t>of</a:t>
            </a:r>
            <a:r>
              <a:rPr sz="3200" b="1" spc="-5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use:</a:t>
            </a:r>
            <a:endParaRPr sz="32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35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Wide domain like </a:t>
            </a: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internal</a:t>
            </a:r>
            <a:r>
              <a:rPr sz="2800" b="1" spc="7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medicine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35"/>
              </a:spcBef>
            </a:pPr>
            <a:r>
              <a:rPr sz="2100" spc="-10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Examples: 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QMR,</a:t>
            </a:r>
            <a:r>
              <a:rPr sz="2800" b="1" spc="5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DXPLAIN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33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F2F9F"/>
                </a:solidFill>
                <a:latin typeface="Georgia"/>
                <a:cs typeface="Georgia"/>
              </a:rPr>
              <a:t>Narrow</a:t>
            </a:r>
            <a:r>
              <a:rPr sz="2800" b="1" spc="-3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Georgia"/>
                <a:cs typeface="Georgia"/>
              </a:rPr>
              <a:t>domain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40"/>
              </a:spcBef>
            </a:pPr>
            <a:r>
              <a:rPr sz="2100" spc="-5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Acute abdominal</a:t>
            </a:r>
            <a:r>
              <a:rPr sz="2800" b="1" spc="2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pain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35"/>
              </a:spcBef>
            </a:pPr>
            <a:r>
              <a:rPr sz="2100" spc="-10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Analysis </a:t>
            </a:r>
            <a:r>
              <a:rPr sz="2800" b="1" spc="-5" dirty="0">
                <a:solidFill>
                  <a:srgbClr val="A40020"/>
                </a:solidFill>
                <a:latin typeface="Georgia"/>
                <a:cs typeface="Georgia"/>
              </a:rPr>
              <a:t>of</a:t>
            </a:r>
            <a:r>
              <a:rPr sz="2800" b="1" spc="30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A40020"/>
                </a:solidFill>
                <a:latin typeface="Georgia"/>
                <a:cs typeface="Georgia"/>
              </a:rPr>
              <a:t>ECG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76751" y="412753"/>
            <a:ext cx="32308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Active</a:t>
            </a:r>
            <a:r>
              <a:rPr sz="3300" u="none" spc="-75" dirty="0">
                <a:solidFill>
                  <a:srgbClr val="6F2F9F"/>
                </a:solidFill>
              </a:rPr>
              <a:t> </a:t>
            </a:r>
            <a:r>
              <a:rPr sz="3300" u="none" spc="-5" dirty="0">
                <a:solidFill>
                  <a:srgbClr val="6F2F9F"/>
                </a:solidFill>
              </a:rPr>
              <a:t>Systems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2136396" y="1290129"/>
            <a:ext cx="6931659" cy="536813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Georgia"/>
                <a:cs typeface="Georgia"/>
              </a:rPr>
              <a:t>The </a:t>
            </a:r>
            <a:r>
              <a:rPr sz="3200" b="1" dirty="0">
                <a:latin typeface="Georgia"/>
                <a:cs typeface="Georgia"/>
              </a:rPr>
              <a:t>user has partial</a:t>
            </a:r>
            <a:r>
              <a:rPr sz="3200" b="1" spc="-5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control</a:t>
            </a:r>
            <a:endParaRPr sz="32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90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System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gives</a:t>
            </a:r>
            <a:r>
              <a:rPr sz="2800" b="1" spc="2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70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User </a:t>
            </a: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evaluates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the</a:t>
            </a:r>
            <a:r>
              <a:rPr sz="2800" b="1" spc="2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75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The </a:t>
            </a: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user accepts/rejects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the</a:t>
            </a:r>
            <a:r>
              <a:rPr sz="2800" b="1" spc="3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dirty="0">
                <a:latin typeface="Georgia"/>
                <a:cs typeface="Georgia"/>
              </a:rPr>
              <a:t>Domain of</a:t>
            </a:r>
            <a:r>
              <a:rPr sz="3200" b="1" spc="5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use</a:t>
            </a:r>
            <a:endParaRPr sz="32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690"/>
              </a:spcBef>
              <a:buClr>
                <a:srgbClr val="CCB400"/>
              </a:buClr>
              <a:buSzPct val="69642"/>
              <a:buFont typeface="Wingdings"/>
              <a:buChar char=""/>
              <a:tabLst>
                <a:tab pos="561340" algn="l"/>
              </a:tabLst>
            </a:pPr>
            <a:r>
              <a:rPr sz="2800" b="1" spc="-5" dirty="0">
                <a:solidFill>
                  <a:srgbClr val="636B85"/>
                </a:solidFill>
                <a:latin typeface="Georgia"/>
                <a:cs typeface="Georgia"/>
              </a:rPr>
              <a:t>Limited</a:t>
            </a:r>
            <a:r>
              <a:rPr sz="2800" b="1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636B85"/>
                </a:solidFill>
                <a:latin typeface="Georgia"/>
                <a:cs typeface="Georgia"/>
              </a:rPr>
              <a:t>domain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0"/>
              </a:spcBef>
            </a:pPr>
            <a:r>
              <a:rPr sz="2100" spc="-5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5" dirty="0">
                <a:latin typeface="Georgia"/>
                <a:cs typeface="Georgia"/>
              </a:rPr>
              <a:t>Drug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interactions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</a:pPr>
            <a:r>
              <a:rPr sz="2100" spc="-10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10" dirty="0">
                <a:latin typeface="Georgia"/>
                <a:cs typeface="Georgia"/>
              </a:rPr>
              <a:t>Protocol conformance</a:t>
            </a:r>
            <a:r>
              <a:rPr sz="2800" b="1" spc="1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control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</a:pPr>
            <a:r>
              <a:rPr sz="2100" spc="-5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5" dirty="0">
                <a:latin typeface="Georgia"/>
                <a:cs typeface="Georgia"/>
              </a:rPr>
              <a:t>Laboratory results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warnings</a:t>
            </a:r>
            <a:endParaRPr sz="28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0"/>
              </a:spcBef>
            </a:pPr>
            <a:r>
              <a:rPr sz="2100" spc="-10" dirty="0">
                <a:solidFill>
                  <a:srgbClr val="8BACAD"/>
                </a:solidFill>
                <a:latin typeface="Wingdings 2"/>
                <a:cs typeface="Wingdings 2"/>
              </a:rPr>
              <a:t></a:t>
            </a:r>
            <a:r>
              <a:rPr sz="2800" b="1" spc="-10" dirty="0">
                <a:latin typeface="Georgia"/>
                <a:cs typeface="Georgia"/>
              </a:rPr>
              <a:t>Medical </a:t>
            </a:r>
            <a:r>
              <a:rPr sz="2800" b="1" spc="-5" dirty="0">
                <a:latin typeface="Georgia"/>
                <a:cs typeface="Georgia"/>
              </a:rPr>
              <a:t>devices</a:t>
            </a:r>
            <a:r>
              <a:rPr sz="2800" b="1" spc="4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control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7" y="412753"/>
            <a:ext cx="11164571" cy="46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6F2F9F"/>
                </a:solidFill>
                <a:latin typeface="Georgia"/>
                <a:cs typeface="Georgia"/>
              </a:rPr>
              <a:t>Need for</a:t>
            </a:r>
            <a:r>
              <a:rPr sz="3300" b="1" spc="-1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3300" b="1" spc="-5" dirty="0">
                <a:solidFill>
                  <a:srgbClr val="6F2F9F"/>
                </a:solidFill>
                <a:latin typeface="Georgia"/>
                <a:cs typeface="Georgia"/>
              </a:rPr>
              <a:t>CDSS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Times New Roman"/>
              <a:cs typeface="Times New Roman"/>
            </a:endParaRPr>
          </a:p>
          <a:p>
            <a:pPr marL="286385" marR="1705610" indent="-274320">
              <a:lnSpc>
                <a:spcPct val="100000"/>
              </a:lnSpc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b="1" dirty="0">
                <a:latin typeface="Georgia"/>
                <a:cs typeface="Georgia"/>
              </a:rPr>
              <a:t>Limited </a:t>
            </a:r>
            <a:r>
              <a:rPr sz="3600" b="1" spc="-5" dirty="0">
                <a:latin typeface="Georgia"/>
                <a:cs typeface="Georgia"/>
              </a:rPr>
              <a:t>resources </a:t>
            </a:r>
            <a:r>
              <a:rPr sz="3600" b="1" dirty="0">
                <a:latin typeface="Georgia"/>
                <a:cs typeface="Georgia"/>
              </a:rPr>
              <a:t>- increased </a:t>
            </a:r>
            <a:r>
              <a:rPr sz="3600" b="1" spc="-5" dirty="0">
                <a:latin typeface="Georgia"/>
                <a:cs typeface="Georgia"/>
              </a:rPr>
              <a:t>demand,  Physicians </a:t>
            </a:r>
            <a:r>
              <a:rPr sz="3600" b="1" dirty="0">
                <a:latin typeface="Georgia"/>
                <a:cs typeface="Georgia"/>
              </a:rPr>
              <a:t>are</a:t>
            </a:r>
            <a:r>
              <a:rPr sz="3600" b="1" spc="10" dirty="0">
                <a:latin typeface="Georgia"/>
                <a:cs typeface="Georgia"/>
              </a:rPr>
              <a:t> </a:t>
            </a:r>
            <a:r>
              <a:rPr sz="3600" b="1" spc="-5" dirty="0">
                <a:latin typeface="Georgia"/>
                <a:cs typeface="Georgia"/>
              </a:rPr>
              <a:t>overwhelmed.</a:t>
            </a:r>
            <a:endParaRPr sz="3600">
              <a:latin typeface="Georgia"/>
              <a:cs typeface="Georgia"/>
            </a:endParaRPr>
          </a:p>
          <a:p>
            <a:pPr marL="560705" marR="1383030" lvl="1" indent="-274320">
              <a:lnSpc>
                <a:spcPct val="100000"/>
              </a:lnSpc>
              <a:spcBef>
                <a:spcPts val="775"/>
              </a:spcBef>
              <a:buClr>
                <a:srgbClr val="CCB400"/>
              </a:buClr>
              <a:buSzPct val="70312"/>
              <a:buFont typeface="Wingdings"/>
              <a:buChar char=""/>
              <a:tabLst>
                <a:tab pos="561340" algn="l"/>
              </a:tabLst>
            </a:pPr>
            <a:r>
              <a:rPr sz="3200" b="1" dirty="0">
                <a:solidFill>
                  <a:srgbClr val="636B85"/>
                </a:solidFill>
                <a:latin typeface="Georgia"/>
                <a:cs typeface="Georgia"/>
              </a:rPr>
              <a:t>Insufficient </a:t>
            </a:r>
            <a:r>
              <a:rPr sz="3200" b="1" spc="-5" dirty="0">
                <a:solidFill>
                  <a:srgbClr val="636B85"/>
                </a:solidFill>
                <a:latin typeface="Georgia"/>
                <a:cs typeface="Georgia"/>
              </a:rPr>
              <a:t>time </a:t>
            </a:r>
            <a:r>
              <a:rPr sz="3200" b="1" dirty="0">
                <a:solidFill>
                  <a:srgbClr val="636B85"/>
                </a:solidFill>
                <a:latin typeface="Georgia"/>
                <a:cs typeface="Georgia"/>
              </a:rPr>
              <a:t>available for </a:t>
            </a:r>
            <a:r>
              <a:rPr sz="3200" b="1" spc="-5" dirty="0">
                <a:solidFill>
                  <a:srgbClr val="636B85"/>
                </a:solidFill>
                <a:latin typeface="Georgia"/>
                <a:cs typeface="Georgia"/>
              </a:rPr>
              <a:t>diagnosis </a:t>
            </a:r>
            <a:r>
              <a:rPr sz="3200" b="1" dirty="0">
                <a:solidFill>
                  <a:srgbClr val="636B85"/>
                </a:solidFill>
                <a:latin typeface="Georgia"/>
                <a:cs typeface="Georgia"/>
              </a:rPr>
              <a:t>and  treatment.</a:t>
            </a:r>
            <a:endParaRPr sz="32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spcBef>
                <a:spcPts val="865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b="1" dirty="0">
                <a:latin typeface="Georgia"/>
                <a:cs typeface="Georgia"/>
              </a:rPr>
              <a:t>Need </a:t>
            </a:r>
            <a:r>
              <a:rPr sz="3600" b="1" spc="-5" dirty="0">
                <a:latin typeface="Georgia"/>
                <a:cs typeface="Georgia"/>
              </a:rPr>
              <a:t>for </a:t>
            </a:r>
            <a:r>
              <a:rPr sz="3600" b="1" dirty="0">
                <a:latin typeface="Georgia"/>
                <a:cs typeface="Georgia"/>
              </a:rPr>
              <a:t>systems </a:t>
            </a:r>
            <a:r>
              <a:rPr sz="3600" b="1" spc="-5" dirty="0">
                <a:latin typeface="Georgia"/>
                <a:cs typeface="Georgia"/>
              </a:rPr>
              <a:t>that can </a:t>
            </a:r>
            <a:r>
              <a:rPr sz="3600" b="1" dirty="0">
                <a:latin typeface="Georgia"/>
                <a:cs typeface="Georgia"/>
              </a:rPr>
              <a:t>improve health </a:t>
            </a:r>
            <a:r>
              <a:rPr sz="3600" b="1" spc="-5" dirty="0">
                <a:latin typeface="Georgia"/>
                <a:cs typeface="Georgia"/>
              </a:rPr>
              <a:t>care  </a:t>
            </a:r>
            <a:r>
              <a:rPr sz="3600" b="1" dirty="0">
                <a:latin typeface="Georgia"/>
                <a:cs typeface="Georgia"/>
              </a:rPr>
              <a:t>processes.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49093" y="412753"/>
            <a:ext cx="68840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Possible Disadvantages </a:t>
            </a:r>
            <a:r>
              <a:rPr sz="3300" u="none" dirty="0">
                <a:solidFill>
                  <a:srgbClr val="6F2F9F"/>
                </a:solidFill>
              </a:rPr>
              <a:t>of</a:t>
            </a:r>
            <a:r>
              <a:rPr sz="3300" u="none" spc="-80" dirty="0">
                <a:solidFill>
                  <a:srgbClr val="6F2F9F"/>
                </a:solidFill>
              </a:rPr>
              <a:t> </a:t>
            </a:r>
            <a:r>
              <a:rPr sz="3300" u="none" spc="-5" dirty="0">
                <a:solidFill>
                  <a:srgbClr val="6F2F9F"/>
                </a:solidFill>
              </a:rPr>
              <a:t>CDSS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481077" y="1546304"/>
            <a:ext cx="10285731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b="1" spc="-5" dirty="0">
                <a:latin typeface="Georgia"/>
                <a:cs typeface="Georgia"/>
              </a:rPr>
              <a:t>Changing relation </a:t>
            </a:r>
            <a:r>
              <a:rPr sz="3600" b="1" dirty="0">
                <a:latin typeface="Georgia"/>
                <a:cs typeface="Georgia"/>
              </a:rPr>
              <a:t>between </a:t>
            </a:r>
            <a:r>
              <a:rPr sz="3600" b="1" spc="-5" dirty="0">
                <a:latin typeface="Georgia"/>
                <a:cs typeface="Georgia"/>
              </a:rPr>
              <a:t>patient </a:t>
            </a:r>
            <a:r>
              <a:rPr sz="3600" b="1" dirty="0">
                <a:latin typeface="Georgia"/>
                <a:cs typeface="Georgia"/>
              </a:rPr>
              <a:t>and </a:t>
            </a:r>
            <a:r>
              <a:rPr sz="3600" b="1" spc="-10" dirty="0">
                <a:latin typeface="Georgia"/>
                <a:cs typeface="Georgia"/>
              </a:rPr>
              <a:t>the  </a:t>
            </a:r>
            <a:r>
              <a:rPr sz="3600" b="1" dirty="0">
                <a:latin typeface="Georgia"/>
                <a:cs typeface="Georgia"/>
              </a:rPr>
              <a:t>physician</a:t>
            </a:r>
            <a:endParaRPr sz="3600">
              <a:latin typeface="Georgia"/>
              <a:cs typeface="Georgia"/>
            </a:endParaRPr>
          </a:p>
          <a:p>
            <a:pPr marL="286385" marR="775970" indent="-274320">
              <a:lnSpc>
                <a:spcPct val="100000"/>
              </a:lnSpc>
              <a:spcBef>
                <a:spcPts val="870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  <a:tab pos="3505200" algn="l"/>
              </a:tabLst>
            </a:pPr>
            <a:r>
              <a:rPr sz="3600" b="1" dirty="0">
                <a:latin typeface="Georgia"/>
                <a:cs typeface="Georgia"/>
              </a:rPr>
              <a:t>Limiting </a:t>
            </a:r>
            <a:r>
              <a:rPr sz="3600" b="1" spc="-5" dirty="0">
                <a:latin typeface="Georgia"/>
                <a:cs typeface="Georgia"/>
              </a:rPr>
              <a:t>professionals’ possibilities for  </a:t>
            </a:r>
            <a:r>
              <a:rPr sz="3600" b="1" dirty="0">
                <a:latin typeface="Georgia"/>
                <a:cs typeface="Georgia"/>
              </a:rPr>
              <a:t>independent	problem</a:t>
            </a:r>
            <a:r>
              <a:rPr sz="3600" b="1" spc="-5" dirty="0">
                <a:latin typeface="Georgia"/>
                <a:cs typeface="Georgia"/>
              </a:rPr>
              <a:t> solving</a:t>
            </a:r>
            <a:endParaRPr sz="3600">
              <a:latin typeface="Georgia"/>
              <a:cs typeface="Georgia"/>
            </a:endParaRPr>
          </a:p>
          <a:p>
            <a:pPr marL="286385" marR="552450" indent="-274320">
              <a:lnSpc>
                <a:spcPct val="100000"/>
              </a:lnSpc>
              <a:spcBef>
                <a:spcPts val="865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b="1" dirty="0">
                <a:latin typeface="Georgia"/>
                <a:cs typeface="Georgia"/>
              </a:rPr>
              <a:t>Legal </a:t>
            </a:r>
            <a:r>
              <a:rPr sz="3600" b="1" spc="-5" dirty="0">
                <a:latin typeface="Georgia"/>
                <a:cs typeface="Georgia"/>
              </a:rPr>
              <a:t>implications </a:t>
            </a:r>
            <a:r>
              <a:rPr sz="3600" b="1" dirty="0">
                <a:latin typeface="Georgia"/>
                <a:cs typeface="Georgia"/>
              </a:rPr>
              <a:t>- </a:t>
            </a:r>
            <a:r>
              <a:rPr sz="3600" b="1" spc="-5" dirty="0">
                <a:latin typeface="Georgia"/>
                <a:cs typeface="Georgia"/>
              </a:rPr>
              <a:t>with </a:t>
            </a:r>
            <a:r>
              <a:rPr sz="3600" b="1" dirty="0">
                <a:latin typeface="Georgia"/>
                <a:cs typeface="Georgia"/>
              </a:rPr>
              <a:t>whom does </a:t>
            </a:r>
            <a:r>
              <a:rPr sz="3600" b="1" spc="-5" dirty="0">
                <a:latin typeface="Georgia"/>
                <a:cs typeface="Georgia"/>
              </a:rPr>
              <a:t>the  responsibility lie?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49904" y="720090"/>
            <a:ext cx="60902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7A9799"/>
                </a:solidFill>
              </a:rPr>
              <a:t>Challenges to Implementation </a:t>
            </a:r>
            <a:r>
              <a:rPr sz="2400" u="none" dirty="0">
                <a:solidFill>
                  <a:srgbClr val="7A9799"/>
                </a:solidFill>
              </a:rPr>
              <a:t>of</a:t>
            </a:r>
            <a:r>
              <a:rPr sz="2400" u="none" spc="-45" dirty="0">
                <a:solidFill>
                  <a:srgbClr val="7A9799"/>
                </a:solidFill>
              </a:rPr>
              <a:t> </a:t>
            </a:r>
            <a:r>
              <a:rPr sz="2400" u="none" spc="-5" dirty="0">
                <a:solidFill>
                  <a:srgbClr val="7A9799"/>
                </a:solidFill>
              </a:rPr>
              <a:t>CDSS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1679195" y="1251027"/>
            <a:ext cx="8759191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b="1" dirty="0">
                <a:latin typeface="Arial"/>
                <a:cs typeface="Arial"/>
              </a:rPr>
              <a:t>Clinical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challenges:</a:t>
            </a:r>
            <a:endParaRPr sz="2400">
              <a:latin typeface="Arial"/>
              <a:cs typeface="Arial"/>
            </a:endParaRPr>
          </a:p>
          <a:p>
            <a:pPr marL="579120" marR="6350" lvl="1" indent="-21971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79755" algn="l"/>
                <a:tab pos="1127760" algn="l"/>
                <a:tab pos="2303145" algn="l"/>
                <a:tab pos="3768090" algn="l"/>
                <a:tab pos="4826000" algn="l"/>
                <a:tab pos="5304155" algn="l"/>
                <a:tab pos="7122795" algn="l"/>
                <a:tab pos="7822565" algn="l"/>
                <a:tab pos="8218805" algn="l"/>
              </a:tabLst>
            </a:pP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cli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ical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datab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stores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l	in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orma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	t</a:t>
            </a:r>
            <a:r>
              <a:rPr sz="2400" b="1" spc="-10" dirty="0">
                <a:latin typeface="Arial"/>
                <a:cs typeface="Arial"/>
              </a:rPr>
              <a:t>h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	i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self  </a:t>
            </a:r>
            <a:r>
              <a:rPr sz="2400" b="1" dirty="0">
                <a:latin typeface="Arial"/>
                <a:cs typeface="Arial"/>
              </a:rPr>
              <a:t>sufficient </a:t>
            </a:r>
            <a:r>
              <a:rPr sz="2400" b="1" spc="-5" dirty="0">
                <a:latin typeface="Arial"/>
                <a:cs typeface="Arial"/>
              </a:rPr>
              <a:t>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579120" lvl="1" indent="-219710">
              <a:lnSpc>
                <a:spcPct val="100000"/>
              </a:lnSpc>
              <a:buFont typeface="Wingdings"/>
              <a:buChar char="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Computers can assist but can’t replace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human</a:t>
            </a:r>
            <a:endParaRPr sz="2400">
              <a:latin typeface="Arial"/>
              <a:cs typeface="Arial"/>
            </a:endParaRPr>
          </a:p>
          <a:p>
            <a:pPr marL="579120" lvl="1" indent="-219710">
              <a:lnSpc>
                <a:spcPct val="100000"/>
              </a:lnSpc>
              <a:buFont typeface="Wingdings"/>
              <a:buChar char="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Lack </a:t>
            </a:r>
            <a:r>
              <a:rPr sz="2400" b="1" dirty="0">
                <a:latin typeface="Arial"/>
                <a:cs typeface="Arial"/>
              </a:rPr>
              <a:t>in integration </a:t>
            </a:r>
            <a:r>
              <a:rPr sz="2400" b="1" spc="-5" dirty="0">
                <a:latin typeface="Arial"/>
                <a:cs typeface="Arial"/>
              </a:rPr>
              <a:t>of components 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CDSS</a:t>
            </a:r>
            <a:endParaRPr sz="2400">
              <a:latin typeface="Arial"/>
              <a:cs typeface="Arial"/>
            </a:endParaRPr>
          </a:p>
          <a:p>
            <a:pPr marL="579120" marR="5080" lvl="1" indent="-219710" algn="just">
              <a:lnSpc>
                <a:spcPct val="100000"/>
              </a:lnSpc>
              <a:buFont typeface="Wingdings"/>
              <a:buChar char="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Deficiency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planning for </a:t>
            </a:r>
            <a:r>
              <a:rPr sz="2400" b="1" spc="-10" dirty="0">
                <a:latin typeface="Arial"/>
                <a:cs typeface="Arial"/>
              </a:rPr>
              <a:t>how </a:t>
            </a:r>
            <a:r>
              <a:rPr sz="2400" b="1" spc="-5" dirty="0">
                <a:latin typeface="Arial"/>
                <a:cs typeface="Arial"/>
              </a:rPr>
              <a:t>the clinician will actually  use the </a:t>
            </a:r>
            <a:r>
              <a:rPr sz="2400" b="1" dirty="0">
                <a:latin typeface="Arial"/>
                <a:cs typeface="Arial"/>
              </a:rPr>
              <a:t>product 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situation</a:t>
            </a:r>
            <a:endParaRPr sz="2400">
              <a:latin typeface="Arial"/>
              <a:cs typeface="Arial"/>
            </a:endParaRPr>
          </a:p>
          <a:p>
            <a:pPr marL="579120" marR="5715" lvl="1" indent="-219710" algn="just">
              <a:lnSpc>
                <a:spcPct val="100000"/>
              </a:lnSpc>
              <a:buFont typeface="Wingdings"/>
              <a:buChar char="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CDSSs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are aimed at the diagnostic tasks </a:t>
            </a:r>
            <a:r>
              <a:rPr sz="2400" b="1" spc="-10" dirty="0">
                <a:latin typeface="Arial"/>
                <a:cs typeface="Arial"/>
              </a:rPr>
              <a:t>have  </a:t>
            </a:r>
            <a:r>
              <a:rPr sz="2400" b="1" dirty="0">
                <a:latin typeface="Arial"/>
                <a:cs typeface="Arial"/>
              </a:rPr>
              <a:t>found </a:t>
            </a:r>
            <a:r>
              <a:rPr sz="2400" b="1" spc="-5" dirty="0">
                <a:latin typeface="Arial"/>
                <a:cs typeface="Arial"/>
              </a:rPr>
              <a:t>success but are </a:t>
            </a:r>
            <a:r>
              <a:rPr sz="2400" b="1" dirty="0">
                <a:latin typeface="Arial"/>
                <a:cs typeface="Arial"/>
              </a:rPr>
              <a:t>often very </a:t>
            </a:r>
            <a:r>
              <a:rPr sz="2400" b="1" spc="-5" dirty="0">
                <a:latin typeface="Arial"/>
                <a:cs typeface="Arial"/>
              </a:rPr>
              <a:t>limited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utilization 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6154" y="6508498"/>
            <a:ext cx="144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A9799"/>
                </a:solidFill>
                <a:latin typeface="Georgia"/>
                <a:cs typeface="Georgia"/>
              </a:rPr>
              <a:t>17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701028"/>
            <a:ext cx="11786871" cy="5080"/>
          </a:xfrm>
          <a:custGeom>
            <a:avLst/>
            <a:gdLst/>
            <a:ahLst/>
            <a:cxnLst/>
            <a:rect l="l" t="t" r="r" b="b"/>
            <a:pathLst>
              <a:path w="11786870" h="5079">
                <a:moveTo>
                  <a:pt x="0" y="4571"/>
                </a:moveTo>
                <a:lnTo>
                  <a:pt x="11786616" y="4571"/>
                </a:lnTo>
                <a:lnTo>
                  <a:pt x="11786616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155451"/>
            <a:ext cx="11786871" cy="1237615"/>
          </a:xfrm>
          <a:custGeom>
            <a:avLst/>
            <a:gdLst/>
            <a:ahLst/>
            <a:cxnLst/>
            <a:rect l="l" t="t" r="r" b="b"/>
            <a:pathLst>
              <a:path w="11786870" h="1237615">
                <a:moveTo>
                  <a:pt x="0" y="1237488"/>
                </a:moveTo>
                <a:lnTo>
                  <a:pt x="11786616" y="1237488"/>
                </a:lnTo>
                <a:lnTo>
                  <a:pt x="11786616" y="0"/>
                </a:lnTo>
                <a:lnTo>
                  <a:pt x="0" y="0"/>
                </a:lnTo>
                <a:lnTo>
                  <a:pt x="0" y="1237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694" y="4"/>
            <a:ext cx="11786871" cy="155575"/>
          </a:xfrm>
          <a:custGeom>
            <a:avLst/>
            <a:gdLst/>
            <a:ahLst/>
            <a:cxnLst/>
            <a:rect l="l" t="t" r="r" b="b"/>
            <a:pathLst>
              <a:path w="11786870" h="155575">
                <a:moveTo>
                  <a:pt x="0" y="155448"/>
                </a:moveTo>
                <a:lnTo>
                  <a:pt x="11786616" y="155448"/>
                </a:lnTo>
                <a:lnTo>
                  <a:pt x="11786616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1" y="6391655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2"/>
                </a:moveTo>
                <a:lnTo>
                  <a:pt x="11777472" y="309372"/>
                </a:lnTo>
                <a:lnTo>
                  <a:pt x="11777472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694" y="158495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55397" y="172923"/>
            <a:ext cx="46412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5" dirty="0">
                <a:solidFill>
                  <a:srgbClr val="000000"/>
                </a:solidFill>
                <a:latin typeface="Arial"/>
                <a:cs typeface="Arial"/>
              </a:rPr>
              <a:t>2. </a:t>
            </a:r>
            <a:r>
              <a:rPr sz="3200" u="none" spc="-30" dirty="0">
                <a:solidFill>
                  <a:srgbClr val="000000"/>
                </a:solidFill>
                <a:latin typeface="Arial"/>
                <a:cs typeface="Arial"/>
              </a:rPr>
              <a:t>Technical</a:t>
            </a:r>
            <a:r>
              <a:rPr sz="3200" u="none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u="none" spc="-5" dirty="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sz="32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4831" y="661164"/>
            <a:ext cx="8547100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5080" indent="-218440" algn="just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1009" algn="l"/>
              </a:tabLst>
            </a:pPr>
            <a:r>
              <a:rPr sz="3200" spc="-10" dirty="0">
                <a:latin typeface="Arial"/>
                <a:cs typeface="Arial"/>
              </a:rPr>
              <a:t>difficulty </a:t>
            </a:r>
            <a:r>
              <a:rPr sz="3200" spc="-5" dirty="0">
                <a:latin typeface="Arial"/>
                <a:cs typeface="Arial"/>
              </a:rPr>
              <a:t>in incorporating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extensive  quantity of </a:t>
            </a:r>
            <a:r>
              <a:rPr sz="3200" dirty="0">
                <a:latin typeface="Arial"/>
                <a:cs typeface="Arial"/>
              </a:rPr>
              <a:t>clinical research </a:t>
            </a:r>
            <a:r>
              <a:rPr sz="3200" spc="-5" dirty="0">
                <a:latin typeface="Arial"/>
                <a:cs typeface="Arial"/>
              </a:rPr>
              <a:t>being published  on an ongoing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basis</a:t>
            </a:r>
            <a:endParaRPr sz="3200">
              <a:latin typeface="Arial"/>
              <a:cs typeface="Arial"/>
            </a:endParaRPr>
          </a:p>
          <a:p>
            <a:pPr marL="460375" marR="6985" indent="-218440" algn="just">
              <a:lnSpc>
                <a:spcPct val="100000"/>
              </a:lnSpc>
              <a:buFont typeface="Wingdings"/>
              <a:buChar char=""/>
              <a:tabLst>
                <a:tab pos="461009" algn="l"/>
              </a:tabLst>
            </a:pPr>
            <a:r>
              <a:rPr sz="3200" spc="-5" dirty="0">
                <a:latin typeface="Arial"/>
                <a:cs typeface="Arial"/>
              </a:rPr>
              <a:t>Biological </a:t>
            </a:r>
            <a:r>
              <a:rPr sz="3200" dirty="0">
                <a:latin typeface="Arial"/>
                <a:cs typeface="Arial"/>
              </a:rPr>
              <a:t>systems are </a:t>
            </a:r>
            <a:r>
              <a:rPr sz="3200" spc="-5" dirty="0">
                <a:latin typeface="Arial"/>
                <a:cs typeface="Arial"/>
              </a:rPr>
              <a:t>complicated, and </a:t>
            </a:r>
            <a:r>
              <a:rPr sz="3200" dirty="0">
                <a:latin typeface="Arial"/>
                <a:cs typeface="Arial"/>
              </a:rPr>
              <a:t>a  clinical decision </a:t>
            </a:r>
            <a:r>
              <a:rPr sz="3200" spc="-5" dirty="0">
                <a:latin typeface="Arial"/>
                <a:cs typeface="Arial"/>
              </a:rPr>
              <a:t>may utilize an enormous  data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3. </a:t>
            </a:r>
            <a:r>
              <a:rPr sz="3200" b="1" dirty="0">
                <a:latin typeface="Arial"/>
                <a:cs typeface="Arial"/>
              </a:rPr>
              <a:t>Cost and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Evaluation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4956" y="4563237"/>
            <a:ext cx="66198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31140" algn="l"/>
                <a:tab pos="2327910" algn="l"/>
                <a:tab pos="2355215" algn="l"/>
                <a:tab pos="3620135" algn="l"/>
                <a:tab pos="4234180" algn="l"/>
                <a:tab pos="4257040" algn="l"/>
                <a:tab pos="5049520" algn="l"/>
                <a:tab pos="5799455" algn="l"/>
              </a:tabLst>
            </a:pPr>
            <a:r>
              <a:rPr sz="3200" spc="-10" dirty="0">
                <a:latin typeface="Arial"/>
                <a:cs typeface="Arial"/>
              </a:rPr>
              <a:t>Different	</a:t>
            </a:r>
            <a:r>
              <a:rPr sz="3200" dirty="0">
                <a:latin typeface="Arial"/>
                <a:cs typeface="Arial"/>
              </a:rPr>
              <a:t>CDSSs	</a:t>
            </a:r>
            <a:r>
              <a:rPr sz="3200" spc="-5" dirty="0">
                <a:latin typeface="Arial"/>
                <a:cs typeface="Arial"/>
              </a:rPr>
              <a:t>serve	</a:t>
            </a:r>
            <a:r>
              <a:rPr sz="3200" spc="-10" dirty="0">
                <a:latin typeface="Arial"/>
                <a:cs typeface="Arial"/>
              </a:rPr>
              <a:t>for 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s,		th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		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o	co</a:t>
            </a:r>
            <a:r>
              <a:rPr sz="3200" spc="-2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6541" y="4563237"/>
            <a:ext cx="148526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di</a:t>
            </a:r>
            <a:r>
              <a:rPr sz="3200" spc="-7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  </a:t>
            </a:r>
            <a:r>
              <a:rPr sz="3200" spc="-2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2885" y="5538931"/>
            <a:ext cx="6009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which </a:t>
            </a:r>
            <a:r>
              <a:rPr sz="3200" spc="-5" dirty="0">
                <a:latin typeface="Arial"/>
                <a:cs typeface="Arial"/>
              </a:rPr>
              <a:t>applies to </a:t>
            </a:r>
            <a:r>
              <a:rPr sz="3200" dirty="0">
                <a:latin typeface="Arial"/>
                <a:cs typeface="Arial"/>
              </a:rPr>
              <a:t>all such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3857" y="6432299"/>
            <a:ext cx="15621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/>
                <a:cs typeface="Georgia"/>
              </a:rPr>
              <a:t>18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701028"/>
            <a:ext cx="11786871" cy="5080"/>
          </a:xfrm>
          <a:custGeom>
            <a:avLst/>
            <a:gdLst/>
            <a:ahLst/>
            <a:cxnLst/>
            <a:rect l="l" t="t" r="r" b="b"/>
            <a:pathLst>
              <a:path w="11786870" h="5079">
                <a:moveTo>
                  <a:pt x="0" y="4571"/>
                </a:moveTo>
                <a:lnTo>
                  <a:pt x="11786616" y="4571"/>
                </a:lnTo>
                <a:lnTo>
                  <a:pt x="11786616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155451"/>
            <a:ext cx="11786871" cy="1237615"/>
          </a:xfrm>
          <a:custGeom>
            <a:avLst/>
            <a:gdLst/>
            <a:ahLst/>
            <a:cxnLst/>
            <a:rect l="l" t="t" r="r" b="b"/>
            <a:pathLst>
              <a:path w="11786870" h="1237615">
                <a:moveTo>
                  <a:pt x="0" y="1237488"/>
                </a:moveTo>
                <a:lnTo>
                  <a:pt x="11786616" y="1237488"/>
                </a:lnTo>
                <a:lnTo>
                  <a:pt x="11786616" y="0"/>
                </a:lnTo>
                <a:lnTo>
                  <a:pt x="0" y="0"/>
                </a:lnTo>
                <a:lnTo>
                  <a:pt x="0" y="1237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694" y="4"/>
            <a:ext cx="11786871" cy="155575"/>
          </a:xfrm>
          <a:custGeom>
            <a:avLst/>
            <a:gdLst/>
            <a:ahLst/>
            <a:cxnLst/>
            <a:rect l="l" t="t" r="r" b="b"/>
            <a:pathLst>
              <a:path w="11786870" h="155575">
                <a:moveTo>
                  <a:pt x="0" y="155448"/>
                </a:moveTo>
                <a:lnTo>
                  <a:pt x="11786616" y="155448"/>
                </a:lnTo>
                <a:lnTo>
                  <a:pt x="11786616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1" y="6391655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2"/>
                </a:moveTo>
                <a:lnTo>
                  <a:pt x="11777472" y="309372"/>
                </a:lnTo>
                <a:lnTo>
                  <a:pt x="11777472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694" y="158495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18107" y="797815"/>
            <a:ext cx="26028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solidFill>
                  <a:srgbClr val="000000"/>
                </a:solidFill>
                <a:latin typeface="Arial"/>
                <a:cs typeface="Arial"/>
              </a:rPr>
              <a:t>4. </a:t>
            </a:r>
            <a:r>
              <a:rPr sz="2800" u="none" spc="-5" dirty="0">
                <a:solidFill>
                  <a:srgbClr val="000000"/>
                </a:solidFill>
                <a:latin typeface="Arial"/>
                <a:cs typeface="Arial"/>
              </a:rPr>
              <a:t>Alert</a:t>
            </a:r>
            <a:r>
              <a:rPr sz="2800" u="none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u="none" spc="-5" dirty="0">
                <a:solidFill>
                  <a:srgbClr val="000000"/>
                </a:solidFill>
                <a:latin typeface="Arial"/>
                <a:cs typeface="Arial"/>
              </a:rPr>
              <a:t>fatigue: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7101" y="1224231"/>
            <a:ext cx="736155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6350" indent="-21844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clinicians </a:t>
            </a:r>
            <a:r>
              <a:rPr sz="2800" spc="-5" dirty="0">
                <a:latin typeface="Arial"/>
                <a:cs typeface="Arial"/>
              </a:rPr>
              <a:t>are exposed to too many  </a:t>
            </a:r>
            <a:r>
              <a:rPr sz="2800" dirty="0">
                <a:latin typeface="Arial"/>
                <a:cs typeface="Arial"/>
              </a:rPr>
              <a:t>clinical </a:t>
            </a:r>
            <a:r>
              <a:rPr sz="2800" spc="-5" dirty="0">
                <a:latin typeface="Arial"/>
                <a:cs typeface="Arial"/>
              </a:rPr>
              <a:t>decision </a:t>
            </a:r>
            <a:r>
              <a:rPr sz="2800" dirty="0">
                <a:latin typeface="Arial"/>
                <a:cs typeface="Arial"/>
              </a:rPr>
              <a:t>support alerts they </a:t>
            </a:r>
            <a:r>
              <a:rPr sz="2800" spc="-5" dirty="0">
                <a:latin typeface="Arial"/>
                <a:cs typeface="Arial"/>
              </a:rPr>
              <a:t>may  </a:t>
            </a:r>
            <a:r>
              <a:rPr sz="2800" dirty="0">
                <a:latin typeface="Arial"/>
                <a:cs typeface="Arial"/>
              </a:rPr>
              <a:t>eventually </a:t>
            </a:r>
            <a:r>
              <a:rPr sz="2800" spc="-5" dirty="0">
                <a:latin typeface="Arial"/>
                <a:cs typeface="Arial"/>
              </a:rPr>
              <a:t>stop responding to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230504" marR="5080" indent="-21844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alert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dirty="0">
                <a:latin typeface="Arial"/>
                <a:cs typeface="Arial"/>
              </a:rPr>
              <a:t>not serious,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dirty="0">
                <a:latin typeface="Arial"/>
                <a:cs typeface="Arial"/>
              </a:rPr>
              <a:t>irrelevant, or  </a:t>
            </a:r>
            <a:r>
              <a:rPr sz="2800" spc="-5" dirty="0">
                <a:latin typeface="Arial"/>
                <a:cs typeface="Arial"/>
              </a:rPr>
              <a:t>was </a:t>
            </a:r>
            <a:r>
              <a:rPr sz="2800" dirty="0">
                <a:latin typeface="Arial"/>
                <a:cs typeface="Arial"/>
              </a:rPr>
              <a:t>shown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repeatedly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1580" y="6492649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/>
                <a:cs typeface="Georgia"/>
              </a:rPr>
              <a:t>19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11805" y="418848"/>
            <a:ext cx="61658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>
                <a:solidFill>
                  <a:srgbClr val="7A9799"/>
                </a:solidFill>
              </a:rPr>
              <a:t>Approach </a:t>
            </a:r>
            <a:r>
              <a:rPr sz="2800" u="none" spc="-5" dirty="0">
                <a:solidFill>
                  <a:srgbClr val="7A9799"/>
                </a:solidFill>
              </a:rPr>
              <a:t>to overcome</a:t>
            </a:r>
            <a:r>
              <a:rPr sz="2800" u="none" spc="-20" dirty="0">
                <a:solidFill>
                  <a:srgbClr val="7A9799"/>
                </a:solidFill>
              </a:rPr>
              <a:t> </a:t>
            </a:r>
            <a:r>
              <a:rPr sz="2800" u="none" spc="-10" dirty="0">
                <a:solidFill>
                  <a:srgbClr val="7A9799"/>
                </a:solidFill>
              </a:rPr>
              <a:t>challenges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907795" y="1534415"/>
            <a:ext cx="8225791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increase user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acceptance</a:t>
            </a:r>
            <a:endParaRPr sz="2400">
              <a:latin typeface="Arial"/>
              <a:cs typeface="Arial"/>
            </a:endParaRPr>
          </a:p>
          <a:p>
            <a:pPr marL="243840" indent="-231775" algn="just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1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motivation,</a:t>
            </a:r>
            <a:r>
              <a:rPr sz="2400" b="1" spc="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training</a:t>
            </a:r>
            <a:r>
              <a:rPr sz="2400" b="1" spc="1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1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education</a:t>
            </a:r>
            <a:r>
              <a:rPr sz="2400" b="1" spc="1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of</a:t>
            </a:r>
            <a:r>
              <a:rPr sz="2400" b="1" spc="1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1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clinical</a:t>
            </a:r>
            <a:r>
              <a:rPr sz="2400" b="1" spc="1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endParaRPr sz="2400">
              <a:latin typeface="Arial"/>
              <a:cs typeface="Arial"/>
            </a:endParaRPr>
          </a:p>
          <a:p>
            <a:pPr marL="24384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non clinical staff for </a:t>
            </a:r>
            <a:r>
              <a:rPr sz="2400" b="1" dirty="0">
                <a:latin typeface="Arial"/>
                <a:cs typeface="Arial"/>
              </a:rPr>
              <a:t>using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243840" marR="5080" indent="-231775" algn="just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Arial"/>
                <a:cs typeface="Arial"/>
              </a:rPr>
              <a:t>Developing better user interfaces. </a:t>
            </a:r>
            <a:r>
              <a:rPr sz="2400" b="1" spc="-10" dirty="0">
                <a:latin typeface="Arial"/>
                <a:cs typeface="Arial"/>
              </a:rPr>
              <a:t>This </a:t>
            </a:r>
            <a:r>
              <a:rPr sz="2400" b="1" spc="-5" dirty="0">
                <a:latin typeface="Arial"/>
                <a:cs typeface="Arial"/>
              </a:rPr>
              <a:t>could be done  </a:t>
            </a: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latin typeface="Arial"/>
                <a:cs typeface="Arial"/>
              </a:rPr>
              <a:t>involving the user at the design stage. Keeping  </a:t>
            </a:r>
            <a:r>
              <a:rPr sz="2400" b="1" dirty="0">
                <a:latin typeface="Arial"/>
                <a:cs typeface="Arial"/>
              </a:rPr>
              <a:t>their </a:t>
            </a:r>
            <a:r>
              <a:rPr sz="2400" b="1" spc="-5" dirty="0">
                <a:latin typeface="Arial"/>
                <a:cs typeface="Arial"/>
              </a:rPr>
              <a:t>needs and desires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mind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system should be  developed.</a:t>
            </a:r>
            <a:endParaRPr sz="2400">
              <a:latin typeface="Arial"/>
              <a:cs typeface="Arial"/>
            </a:endParaRPr>
          </a:p>
          <a:p>
            <a:pPr marL="243840" marR="6985" indent="-23177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Arial"/>
                <a:cs typeface="Arial"/>
              </a:rPr>
              <a:t>Convenience of the </a:t>
            </a:r>
            <a:r>
              <a:rPr sz="2400" b="1" spc="-10" dirty="0">
                <a:latin typeface="Arial"/>
                <a:cs typeface="Arial"/>
              </a:rPr>
              <a:t>end </a:t>
            </a:r>
            <a:r>
              <a:rPr sz="2400" b="1" spc="-5" dirty="0">
                <a:latin typeface="Arial"/>
                <a:cs typeface="Arial"/>
              </a:rPr>
              <a:t>user should be kept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mind </a:t>
            </a:r>
            <a:r>
              <a:rPr sz="2400" b="1" spc="-10" dirty="0">
                <a:latin typeface="Arial"/>
                <a:cs typeface="Arial"/>
              </a:rPr>
              <a:t>at  </a:t>
            </a:r>
            <a:r>
              <a:rPr sz="2400" b="1" spc="-5" dirty="0">
                <a:latin typeface="Arial"/>
                <a:cs typeface="Arial"/>
              </a:rPr>
              <a:t>designing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stage.</a:t>
            </a:r>
            <a:endParaRPr sz="2400">
              <a:latin typeface="Arial"/>
              <a:cs typeface="Arial"/>
            </a:endParaRPr>
          </a:p>
          <a:p>
            <a:pPr marL="243840" indent="-231775" algn="just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Arial"/>
                <a:cs typeface="Arial"/>
              </a:rPr>
              <a:t>Constraints under which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user </a:t>
            </a:r>
            <a:r>
              <a:rPr sz="2400" b="1" dirty="0">
                <a:latin typeface="Arial"/>
                <a:cs typeface="Arial"/>
              </a:rPr>
              <a:t>works </a:t>
            </a:r>
            <a:r>
              <a:rPr sz="2400" b="1" spc="-5" dirty="0">
                <a:latin typeface="Arial"/>
                <a:cs typeface="Arial"/>
              </a:rPr>
              <a:t>should</a:t>
            </a:r>
            <a:r>
              <a:rPr sz="2400" b="1" spc="3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24384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considered at this stage.</a:t>
            </a:r>
            <a:endParaRPr sz="2400">
              <a:latin typeface="Arial"/>
              <a:cs typeface="Arial"/>
            </a:endParaRPr>
          </a:p>
          <a:p>
            <a:pPr marL="243840" indent="-231775" algn="just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Arial"/>
                <a:cs typeface="Arial"/>
              </a:rPr>
              <a:t>Cost </a:t>
            </a:r>
            <a:r>
              <a:rPr sz="2400" b="1" dirty="0">
                <a:latin typeface="Arial"/>
                <a:cs typeface="Arial"/>
              </a:rPr>
              <a:t>utility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5983" y="6508498"/>
            <a:ext cx="1727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A9799"/>
                </a:solidFill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96108" y="412753"/>
            <a:ext cx="73914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Clinical Decision </a:t>
            </a:r>
            <a:r>
              <a:rPr sz="3300" u="none" dirty="0">
                <a:solidFill>
                  <a:srgbClr val="6F2F9F"/>
                </a:solidFill>
              </a:rPr>
              <a:t>Support</a:t>
            </a:r>
            <a:r>
              <a:rPr sz="3300" u="none" spc="-90" dirty="0">
                <a:solidFill>
                  <a:srgbClr val="6F2F9F"/>
                </a:solidFill>
              </a:rPr>
              <a:t> </a:t>
            </a:r>
            <a:r>
              <a:rPr sz="3300" u="none" dirty="0">
                <a:solidFill>
                  <a:srgbClr val="6F2F9F"/>
                </a:solidFill>
              </a:rPr>
              <a:t>Systems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481077" y="1920371"/>
            <a:ext cx="5068571" cy="410112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700" spc="-5" dirty="0">
                <a:solidFill>
                  <a:srgbClr val="6F2F9F"/>
                </a:solidFill>
                <a:latin typeface="Georgia"/>
                <a:cs typeface="Georgia"/>
              </a:rPr>
              <a:t>Outlines</a:t>
            </a:r>
            <a:r>
              <a:rPr sz="2700" spc="-5" dirty="0">
                <a:latin typeface="Georgia"/>
                <a:cs typeface="Georgia"/>
              </a:rPr>
              <a:t>: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Definition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Categories of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CDSS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System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Architecture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Need for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CDSS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Applications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Areas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Disadvantages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Issues </a:t>
            </a:r>
            <a:r>
              <a:rPr sz="2700" spc="-5" dirty="0">
                <a:latin typeface="Georgia"/>
                <a:cs typeface="Georgia"/>
              </a:rPr>
              <a:t>for success or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failure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Challenges for</a:t>
            </a:r>
            <a:r>
              <a:rPr sz="2700" spc="-9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implementation.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35733" y="412753"/>
            <a:ext cx="730885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Criteria for </a:t>
            </a:r>
            <a:r>
              <a:rPr sz="3300" u="none" dirty="0">
                <a:solidFill>
                  <a:srgbClr val="6F2F9F"/>
                </a:solidFill>
              </a:rPr>
              <a:t>a </a:t>
            </a:r>
            <a:r>
              <a:rPr sz="3300" u="none" spc="-5" dirty="0">
                <a:solidFill>
                  <a:srgbClr val="6F2F9F"/>
                </a:solidFill>
              </a:rPr>
              <a:t>clinically </a:t>
            </a:r>
            <a:r>
              <a:rPr sz="3300" u="none" dirty="0">
                <a:solidFill>
                  <a:srgbClr val="6F2F9F"/>
                </a:solidFill>
              </a:rPr>
              <a:t>useful</a:t>
            </a:r>
            <a:r>
              <a:rPr sz="3300" u="none" spc="-130" dirty="0">
                <a:solidFill>
                  <a:srgbClr val="6F2F9F"/>
                </a:solidFill>
              </a:rPr>
              <a:t> </a:t>
            </a:r>
            <a:r>
              <a:rPr sz="3300" u="none" dirty="0">
                <a:solidFill>
                  <a:srgbClr val="6F2F9F"/>
                </a:solidFill>
              </a:rPr>
              <a:t>DSS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755397" y="1210338"/>
            <a:ext cx="7952105" cy="3667671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20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5" dirty="0">
                <a:latin typeface="Georgia"/>
                <a:cs typeface="Georgia"/>
              </a:rPr>
              <a:t>Knowledge based on best</a:t>
            </a:r>
            <a:r>
              <a:rPr sz="3400" b="1" spc="35" dirty="0">
                <a:latin typeface="Georgia"/>
                <a:cs typeface="Georgia"/>
              </a:rPr>
              <a:t> </a:t>
            </a:r>
            <a:r>
              <a:rPr sz="3400" b="1" spc="-5" dirty="0">
                <a:latin typeface="Georgia"/>
                <a:cs typeface="Georgia"/>
              </a:rPr>
              <a:t>evidence</a:t>
            </a: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15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5" dirty="0">
                <a:latin typeface="Georgia"/>
                <a:cs typeface="Georgia"/>
              </a:rPr>
              <a:t>Knowledge </a:t>
            </a:r>
            <a:r>
              <a:rPr sz="3400" b="1" spc="-10" dirty="0">
                <a:latin typeface="Georgia"/>
                <a:cs typeface="Georgia"/>
              </a:rPr>
              <a:t>fully covers</a:t>
            </a:r>
            <a:r>
              <a:rPr sz="3400" b="1" spc="70" dirty="0">
                <a:latin typeface="Georgia"/>
                <a:cs typeface="Georgia"/>
              </a:rPr>
              <a:t> </a:t>
            </a:r>
            <a:r>
              <a:rPr sz="3400" b="1" spc="-5" dirty="0">
                <a:latin typeface="Georgia"/>
                <a:cs typeface="Georgia"/>
              </a:rPr>
              <a:t>problem</a:t>
            </a: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20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5" dirty="0">
                <a:latin typeface="Georgia"/>
                <a:cs typeface="Georgia"/>
              </a:rPr>
              <a:t>Knowledge </a:t>
            </a:r>
            <a:r>
              <a:rPr sz="3400" b="1" spc="-10" dirty="0">
                <a:latin typeface="Georgia"/>
                <a:cs typeface="Georgia"/>
              </a:rPr>
              <a:t>can </a:t>
            </a:r>
            <a:r>
              <a:rPr sz="3400" b="1" spc="-5" dirty="0">
                <a:latin typeface="Georgia"/>
                <a:cs typeface="Georgia"/>
              </a:rPr>
              <a:t>be</a:t>
            </a:r>
            <a:r>
              <a:rPr sz="3400" b="1" spc="65" dirty="0">
                <a:latin typeface="Georgia"/>
                <a:cs typeface="Georgia"/>
              </a:rPr>
              <a:t> </a:t>
            </a:r>
            <a:r>
              <a:rPr sz="3400" b="1" spc="-5" dirty="0">
                <a:latin typeface="Georgia"/>
                <a:cs typeface="Georgia"/>
              </a:rPr>
              <a:t>updated</a:t>
            </a:r>
            <a:endParaRPr sz="3400">
              <a:latin typeface="Georgia"/>
              <a:cs typeface="Georgia"/>
            </a:endParaRPr>
          </a:p>
          <a:p>
            <a:pPr marL="286385" marR="885190" indent="-274320">
              <a:lnSpc>
                <a:spcPct val="100000"/>
              </a:lnSpc>
              <a:spcBef>
                <a:spcPts val="815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5" dirty="0">
                <a:latin typeface="Georgia"/>
                <a:cs typeface="Georgia"/>
              </a:rPr>
              <a:t>Data actively used </a:t>
            </a:r>
            <a:r>
              <a:rPr sz="3400" b="1" spc="-10" dirty="0">
                <a:latin typeface="Georgia"/>
                <a:cs typeface="Georgia"/>
              </a:rPr>
              <a:t>drawn from  </a:t>
            </a:r>
            <a:r>
              <a:rPr sz="3400" b="1" spc="-5" dirty="0">
                <a:latin typeface="Georgia"/>
                <a:cs typeface="Georgia"/>
              </a:rPr>
              <a:t>existing</a:t>
            </a:r>
            <a:r>
              <a:rPr sz="3400" b="1" spc="20" dirty="0">
                <a:latin typeface="Georgia"/>
                <a:cs typeface="Georgia"/>
              </a:rPr>
              <a:t> </a:t>
            </a:r>
            <a:r>
              <a:rPr sz="3400" b="1" spc="-5" dirty="0">
                <a:latin typeface="Georgia"/>
                <a:cs typeface="Georgia"/>
              </a:rPr>
              <a:t>sources</a:t>
            </a: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15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10" dirty="0">
                <a:latin typeface="Georgia"/>
                <a:cs typeface="Georgia"/>
              </a:rPr>
              <a:t>Performance </a:t>
            </a:r>
            <a:r>
              <a:rPr sz="3400" b="1" spc="-5" dirty="0">
                <a:latin typeface="Georgia"/>
                <a:cs typeface="Georgia"/>
              </a:rPr>
              <a:t>validated</a:t>
            </a:r>
            <a:r>
              <a:rPr sz="3400" b="1" spc="70" dirty="0">
                <a:latin typeface="Georgia"/>
                <a:cs typeface="Georgia"/>
              </a:rPr>
              <a:t> </a:t>
            </a:r>
            <a:r>
              <a:rPr sz="3400" b="1" spc="-10" dirty="0">
                <a:latin typeface="Georgia"/>
                <a:cs typeface="Georgia"/>
              </a:rPr>
              <a:t>thoroughly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53923" y="412753"/>
            <a:ext cx="88728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Criteria for </a:t>
            </a:r>
            <a:r>
              <a:rPr sz="3300" u="none" dirty="0">
                <a:solidFill>
                  <a:srgbClr val="6F2F9F"/>
                </a:solidFill>
              </a:rPr>
              <a:t>a </a:t>
            </a:r>
            <a:r>
              <a:rPr sz="3300" u="none" spc="-5" dirty="0">
                <a:solidFill>
                  <a:srgbClr val="6F2F9F"/>
                </a:solidFill>
              </a:rPr>
              <a:t>clinically </a:t>
            </a:r>
            <a:r>
              <a:rPr sz="3300" u="none" dirty="0">
                <a:solidFill>
                  <a:srgbClr val="6F2F9F"/>
                </a:solidFill>
              </a:rPr>
              <a:t>useful DSS</a:t>
            </a:r>
            <a:r>
              <a:rPr sz="3300" u="none" spc="-130" dirty="0">
                <a:solidFill>
                  <a:srgbClr val="6F2F9F"/>
                </a:solidFill>
              </a:rPr>
              <a:t> </a:t>
            </a:r>
            <a:r>
              <a:rPr sz="3300" u="none" dirty="0">
                <a:solidFill>
                  <a:srgbClr val="6F2F9F"/>
                </a:solidFill>
              </a:rPr>
              <a:t>(cont.)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755395" y="1541732"/>
            <a:ext cx="7563484" cy="3681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8110" indent="-27432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2954"/>
              <a:buFont typeface="Wingdings 2"/>
              <a:buChar char=""/>
              <a:tabLst>
                <a:tab pos="287020" algn="l"/>
              </a:tabLst>
            </a:pPr>
            <a:r>
              <a:rPr sz="4400" b="1" dirty="0">
                <a:latin typeface="Georgia"/>
                <a:cs typeface="Georgia"/>
              </a:rPr>
              <a:t>System improves</a:t>
            </a:r>
            <a:r>
              <a:rPr sz="4400" b="1" spc="-100" dirty="0">
                <a:latin typeface="Georgia"/>
                <a:cs typeface="Georgia"/>
              </a:rPr>
              <a:t> </a:t>
            </a:r>
            <a:r>
              <a:rPr sz="4400" b="1" spc="-5" dirty="0">
                <a:latin typeface="Georgia"/>
                <a:cs typeface="Georgia"/>
              </a:rPr>
              <a:t>clinical  </a:t>
            </a:r>
            <a:r>
              <a:rPr sz="4400" b="1" dirty="0">
                <a:latin typeface="Georgia"/>
                <a:cs typeface="Georgia"/>
              </a:rPr>
              <a:t>practice.</a:t>
            </a:r>
            <a:endParaRPr sz="4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060"/>
              </a:spcBef>
              <a:buClr>
                <a:srgbClr val="D16248"/>
              </a:buClr>
              <a:buSzPct val="82954"/>
              <a:buFont typeface="Wingdings 2"/>
              <a:buChar char=""/>
              <a:tabLst>
                <a:tab pos="287020" algn="l"/>
              </a:tabLst>
            </a:pPr>
            <a:r>
              <a:rPr sz="4400" b="1" dirty="0">
                <a:latin typeface="Georgia"/>
                <a:cs typeface="Georgia"/>
              </a:rPr>
              <a:t>The </a:t>
            </a:r>
            <a:r>
              <a:rPr sz="4400" b="1" spc="-5" dirty="0">
                <a:latin typeface="Georgia"/>
                <a:cs typeface="Georgia"/>
              </a:rPr>
              <a:t>system </a:t>
            </a:r>
            <a:r>
              <a:rPr sz="4400" b="1" dirty="0">
                <a:latin typeface="Georgia"/>
                <a:cs typeface="Georgia"/>
              </a:rPr>
              <a:t>is easy to</a:t>
            </a:r>
            <a:r>
              <a:rPr sz="4400" b="1" spc="-140" dirty="0">
                <a:latin typeface="Georgia"/>
                <a:cs typeface="Georgia"/>
              </a:rPr>
              <a:t> </a:t>
            </a:r>
            <a:r>
              <a:rPr sz="4400" b="1" spc="-5" dirty="0">
                <a:latin typeface="Georgia"/>
                <a:cs typeface="Georgia"/>
              </a:rPr>
              <a:t>use.</a:t>
            </a:r>
            <a:endParaRPr sz="4400">
              <a:latin typeface="Georgia"/>
              <a:cs typeface="Georgia"/>
            </a:endParaRPr>
          </a:p>
          <a:p>
            <a:pPr marL="286385" marR="534035" indent="-274320">
              <a:lnSpc>
                <a:spcPct val="100000"/>
              </a:lnSpc>
              <a:spcBef>
                <a:spcPts val="1055"/>
              </a:spcBef>
              <a:buClr>
                <a:srgbClr val="D16248"/>
              </a:buClr>
              <a:buSzPct val="82954"/>
              <a:buFont typeface="Wingdings 2"/>
              <a:buChar char=""/>
              <a:tabLst>
                <a:tab pos="287020" algn="l"/>
              </a:tabLst>
            </a:pPr>
            <a:r>
              <a:rPr sz="4400" b="1" spc="-5" dirty="0">
                <a:latin typeface="Georgia"/>
                <a:cs typeface="Georgia"/>
              </a:rPr>
              <a:t>The decisions </a:t>
            </a:r>
            <a:r>
              <a:rPr sz="4400" b="1" dirty="0">
                <a:latin typeface="Georgia"/>
                <a:cs typeface="Georgia"/>
              </a:rPr>
              <a:t>made</a:t>
            </a:r>
            <a:r>
              <a:rPr sz="4400" b="1" spc="-125" dirty="0">
                <a:latin typeface="Georgia"/>
                <a:cs typeface="Georgia"/>
              </a:rPr>
              <a:t> </a:t>
            </a:r>
            <a:r>
              <a:rPr sz="4400" b="1" dirty="0">
                <a:latin typeface="Georgia"/>
                <a:cs typeface="Georgia"/>
              </a:rPr>
              <a:t>are  </a:t>
            </a:r>
            <a:r>
              <a:rPr sz="4400" b="1" spc="-5" dirty="0">
                <a:latin typeface="Georgia"/>
                <a:cs typeface="Georgia"/>
              </a:rPr>
              <a:t>transparent.</a:t>
            </a:r>
            <a:endParaRPr sz="4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553998"/>
          </a:xfrm>
        </p:spPr>
        <p:txBody>
          <a:bodyPr/>
          <a:lstStyle/>
          <a:p>
            <a:r>
              <a:rPr lang="en-IN" dirty="0" smtClean="0"/>
              <a:t>TYPES OF CLINICAL DECISION SUPPORT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3" y="1777952"/>
            <a:ext cx="10439399" cy="2954655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two main types of CDSS: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Knowledge-Based CDSS</a:t>
            </a:r>
          </a:p>
          <a:p>
            <a:pPr marL="457200" indent="-457200" algn="just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Non-Knowledge-Based CDSS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a) Artificial neural networks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b) Genetic algorithms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532638"/>
            <a:ext cx="6735191" cy="553998"/>
          </a:xfrm>
        </p:spPr>
        <p:txBody>
          <a:bodyPr/>
          <a:lstStyle/>
          <a:p>
            <a:r>
              <a:rPr lang="en-IN" dirty="0" smtClean="0"/>
              <a:t>Knowledge-Based CDSS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1049000" cy="4431983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CDSS consist of three parts, the knowledge base, inference engine, and mechanism to communicate.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• The knowledge base contains the rules and associations of compiled data which most often take the form of IF-THEN rules. If this was a system for determining drug interactions, then a rule might be ,for example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• IF drug X is taken AND drug Y is taken THEN alert user. In such a way using another interface, an advanced user could edit the knowledge base to keep it up to date with new drugs.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• The inference engine combines the rules from the knowledge base with the patient’s data.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• The communication mechanism will allow the system to show the results to the user as well as have input into the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3" y="532640"/>
            <a:ext cx="9524999" cy="553998"/>
          </a:xfrm>
        </p:spPr>
        <p:txBody>
          <a:bodyPr/>
          <a:lstStyle/>
          <a:p>
            <a:r>
              <a:rPr lang="en-IN" dirty="0" smtClean="0"/>
              <a:t>NON-KNOWLEDGE-BASED CDSS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777952"/>
            <a:ext cx="11277599" cy="2585323"/>
          </a:xfrm>
        </p:spPr>
        <p:txBody>
          <a:bodyPr/>
          <a:lstStyle/>
          <a:p>
            <a:pPr algn="just"/>
            <a:r>
              <a:rPr lang="en-IN" dirty="0" smtClean="0"/>
              <a:t>• CDSS’s that do not use a knowledge base, but use a form of artificial intelligence called machine learning, which allow computers to learn from past experiences and/or find patterns in clinical data.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• Two types of non-knowledge-based systems are</a:t>
            </a:r>
          </a:p>
          <a:p>
            <a:pPr algn="just"/>
            <a:r>
              <a:rPr lang="en-IN" dirty="0" smtClean="0"/>
              <a:t>• artificial neural networks and</a:t>
            </a:r>
          </a:p>
          <a:p>
            <a:pPr algn="just"/>
            <a:r>
              <a:rPr lang="en-IN" dirty="0" smtClean="0"/>
              <a:t>• genetic algorithms.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32638"/>
            <a:ext cx="7039992" cy="838962"/>
          </a:xfrm>
        </p:spPr>
        <p:txBody>
          <a:bodyPr/>
          <a:lstStyle/>
          <a:p>
            <a:r>
              <a:rPr lang="en-IN" dirty="0" smtClean="0"/>
              <a:t>EXAMPLES OF CDSS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7948"/>
            <a:ext cx="10896599" cy="40626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Zynx</a:t>
            </a:r>
            <a:r>
              <a:rPr lang="en-IN" dirty="0" smtClean="0"/>
              <a:t> Health – the most prominent organization in the CDSS marketplace, whose CDSS is linked to a statistically significant percentage of hospital discharges nationwide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MYCIN, one of the first expert systems to be developed in the 1970s</a:t>
            </a:r>
            <a:r>
              <a:rPr lang="en-IN" smtClean="0"/>
              <a:t>, it does </a:t>
            </a:r>
            <a:r>
              <a:rPr lang="en-IN" dirty="0" err="1" smtClean="0"/>
              <a:t>ethiological</a:t>
            </a:r>
            <a:r>
              <a:rPr lang="en-IN" dirty="0" smtClean="0"/>
              <a:t> diagnoses of bacterial diseases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CADUCEUS, a medical expert system that could diagnose 1000 diseases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Internist-I, is a rule-based expert system for solving complex diagnostic problems in general internal medicine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Dxplain</a:t>
            </a:r>
            <a:r>
              <a:rPr lang="en-IN" dirty="0" smtClean="0"/>
              <a:t>, developed at Massachusetts General Hospital, uses a modified form of Bayesian logic to produce a ranked list of diagnoses that might explain or be associated with the clinical manifestations.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75097" y="412753"/>
            <a:ext cx="223393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Definition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904748" y="1810261"/>
            <a:ext cx="8190865" cy="2595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i="1" dirty="0">
                <a:latin typeface="Georgia"/>
                <a:cs typeface="Georgia"/>
              </a:rPr>
              <a:t>clinical </a:t>
            </a:r>
            <a:r>
              <a:rPr sz="2700" i="1" spc="-5" dirty="0">
                <a:latin typeface="Georgia"/>
                <a:cs typeface="Georgia"/>
              </a:rPr>
              <a:t>decision-support system </a:t>
            </a:r>
            <a:r>
              <a:rPr sz="2700" dirty="0">
                <a:latin typeface="Georgia"/>
                <a:cs typeface="Georgia"/>
              </a:rPr>
              <a:t>is a </a:t>
            </a:r>
            <a:r>
              <a:rPr sz="2700" spc="-5" dirty="0">
                <a:latin typeface="Georgia"/>
                <a:cs typeface="Georgia"/>
              </a:rPr>
              <a:t>computer  program designed to help health professionals make  </a:t>
            </a:r>
            <a:r>
              <a:rPr sz="2700" spc="-10" dirty="0">
                <a:latin typeface="Georgia"/>
                <a:cs typeface="Georgia"/>
              </a:rPr>
              <a:t>clinical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decisions.</a:t>
            </a:r>
            <a:endParaRPr sz="2700">
              <a:latin typeface="Georgia"/>
              <a:cs typeface="Georgia"/>
            </a:endParaRPr>
          </a:p>
          <a:p>
            <a:pPr marL="287020" marR="3619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Is </a:t>
            </a:r>
            <a:r>
              <a:rPr sz="2700" i="1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computer system that deals with clinical data or  medical </a:t>
            </a:r>
            <a:r>
              <a:rPr sz="2700" dirty="0">
                <a:latin typeface="Georgia"/>
                <a:cs typeface="Georgia"/>
              </a:rPr>
              <a:t>knowledge is intended </a:t>
            </a:r>
            <a:r>
              <a:rPr sz="2700" spc="-5" dirty="0">
                <a:latin typeface="Georgia"/>
                <a:cs typeface="Georgia"/>
              </a:rPr>
              <a:t>to </a:t>
            </a:r>
            <a:r>
              <a:rPr sz="2700" dirty="0">
                <a:latin typeface="Georgia"/>
                <a:cs typeface="Georgia"/>
              </a:rPr>
              <a:t>provide </a:t>
            </a:r>
            <a:r>
              <a:rPr sz="2700" spc="-5" dirty="0">
                <a:latin typeface="Georgia"/>
                <a:cs typeface="Georgia"/>
              </a:rPr>
              <a:t>decision  support.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90697" y="367029"/>
            <a:ext cx="2604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7A9799"/>
                </a:solidFill>
              </a:rPr>
              <a:t>Definition: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077" y="1549351"/>
            <a:ext cx="11184891" cy="3233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 algn="just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83928"/>
              <a:buFont typeface="Wingdings"/>
              <a:buChar char=""/>
              <a:tabLst>
                <a:tab pos="238760" algn="l"/>
              </a:tabLst>
            </a:pPr>
            <a:r>
              <a:rPr sz="2800" b="1" spc="-5" dirty="0">
                <a:latin typeface="Georgia"/>
                <a:cs typeface="Georgia"/>
              </a:rPr>
              <a:t>an interactive </a:t>
            </a:r>
            <a:r>
              <a:rPr sz="2800" b="1" dirty="0">
                <a:latin typeface="Georgia"/>
                <a:cs typeface="Georgia"/>
              </a:rPr>
              <a:t>Expert </a:t>
            </a:r>
            <a:r>
              <a:rPr sz="2800" b="1" spc="-5" dirty="0">
                <a:latin typeface="Georgia"/>
                <a:cs typeface="Georgia"/>
              </a:rPr>
              <a:t>system </a:t>
            </a:r>
            <a:r>
              <a:rPr sz="2800" b="1" spc="-10" dirty="0">
                <a:latin typeface="Georgia"/>
                <a:cs typeface="Georgia"/>
              </a:rPr>
              <a:t>Computer </a:t>
            </a:r>
            <a:r>
              <a:rPr sz="2800" b="1" spc="-5" dirty="0">
                <a:latin typeface="Georgia"/>
                <a:cs typeface="Georgia"/>
              </a:rPr>
              <a:t>Software, which </a:t>
            </a:r>
            <a:r>
              <a:rPr sz="2800" b="1" spc="10" dirty="0">
                <a:latin typeface="Georgia"/>
                <a:cs typeface="Georgia"/>
              </a:rPr>
              <a:t>is  </a:t>
            </a:r>
            <a:r>
              <a:rPr sz="2800" b="1" spc="-5" dirty="0">
                <a:latin typeface="Georgia"/>
                <a:cs typeface="Georgia"/>
              </a:rPr>
              <a:t>designed to assist physicians </a:t>
            </a:r>
            <a:r>
              <a:rPr sz="2800" b="1" dirty="0">
                <a:latin typeface="Georgia"/>
                <a:cs typeface="Georgia"/>
              </a:rPr>
              <a:t>and </a:t>
            </a:r>
            <a:r>
              <a:rPr sz="2800" b="1" spc="-5" dirty="0">
                <a:latin typeface="Georgia"/>
                <a:cs typeface="Georgia"/>
              </a:rPr>
              <a:t>other health professionals  </a:t>
            </a:r>
            <a:r>
              <a:rPr sz="2800" b="1" spc="-10" dirty="0">
                <a:latin typeface="Georgia"/>
                <a:cs typeface="Georgia"/>
              </a:rPr>
              <a:t>with decision </a:t>
            </a:r>
            <a:r>
              <a:rPr sz="2800" b="1" dirty="0">
                <a:latin typeface="Georgia"/>
                <a:cs typeface="Georgia"/>
              </a:rPr>
              <a:t>making </a:t>
            </a:r>
            <a:r>
              <a:rPr sz="2800" b="1" spc="-5" dirty="0">
                <a:latin typeface="Georgia"/>
                <a:cs typeface="Georgia"/>
              </a:rPr>
              <a:t>tasks such as diagnosing and  </a:t>
            </a:r>
            <a:r>
              <a:rPr sz="2800" b="1" spc="-10" dirty="0">
                <a:latin typeface="Georgia"/>
                <a:cs typeface="Georgia"/>
              </a:rPr>
              <a:t>designing the </a:t>
            </a:r>
            <a:r>
              <a:rPr sz="2800" b="1" spc="-5" dirty="0">
                <a:latin typeface="Georgia"/>
                <a:cs typeface="Georgia"/>
              </a:rPr>
              <a:t>treatment plan </a:t>
            </a:r>
            <a:r>
              <a:rPr sz="2800" b="1" spc="-10" dirty="0">
                <a:latin typeface="Georgia"/>
                <a:cs typeface="Georgia"/>
              </a:rPr>
              <a:t>for </a:t>
            </a:r>
            <a:r>
              <a:rPr sz="2800" b="1" spc="-5" dirty="0">
                <a:latin typeface="Georgia"/>
                <a:cs typeface="Georgia"/>
              </a:rPr>
              <a:t>a</a:t>
            </a:r>
            <a:r>
              <a:rPr sz="2800" b="1" spc="9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disease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16248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238125" marR="5715" indent="-226060" algn="just">
              <a:lnSpc>
                <a:spcPct val="100000"/>
              </a:lnSpc>
              <a:buClr>
                <a:srgbClr val="D16248"/>
              </a:buClr>
              <a:buSzPct val="83928"/>
              <a:buFont typeface="Wingdings"/>
              <a:buChar char=""/>
              <a:tabLst>
                <a:tab pos="238760" algn="l"/>
              </a:tabLst>
            </a:pPr>
            <a:r>
              <a:rPr sz="2800" b="1" spc="-5" dirty="0">
                <a:latin typeface="Georgia"/>
                <a:cs typeface="Georgia"/>
              </a:rPr>
              <a:t>active knowledge systems in </a:t>
            </a:r>
            <a:r>
              <a:rPr sz="2800" b="1" spc="-10" dirty="0">
                <a:latin typeface="Georgia"/>
                <a:cs typeface="Georgia"/>
              </a:rPr>
              <a:t>which </a:t>
            </a:r>
            <a:r>
              <a:rPr sz="2800" b="1" spc="-5" dirty="0">
                <a:latin typeface="Georgia"/>
                <a:cs typeface="Georgia"/>
              </a:rPr>
              <a:t>they </a:t>
            </a:r>
            <a:r>
              <a:rPr sz="2800" b="1" dirty="0">
                <a:latin typeface="Georgia"/>
                <a:cs typeface="Georgia"/>
              </a:rPr>
              <a:t>use </a:t>
            </a:r>
            <a:r>
              <a:rPr sz="2800" b="1" spc="-5" dirty="0">
                <a:latin typeface="Georgia"/>
                <a:cs typeface="Georgia"/>
              </a:rPr>
              <a:t>two or more  items of patient </a:t>
            </a:r>
            <a:r>
              <a:rPr sz="2800" b="1" spc="-10" dirty="0">
                <a:latin typeface="Georgia"/>
                <a:cs typeface="Georgia"/>
              </a:rPr>
              <a:t>data </a:t>
            </a:r>
            <a:r>
              <a:rPr sz="2800" b="1" spc="-5" dirty="0">
                <a:latin typeface="Georgia"/>
                <a:cs typeface="Georgia"/>
              </a:rPr>
              <a:t>to generate </a:t>
            </a:r>
            <a:r>
              <a:rPr sz="2800" b="1" spc="-10" dirty="0">
                <a:latin typeface="Georgia"/>
                <a:cs typeface="Georgia"/>
              </a:rPr>
              <a:t>case </a:t>
            </a:r>
            <a:r>
              <a:rPr sz="2800" b="1" spc="-5" dirty="0">
                <a:latin typeface="Georgia"/>
                <a:cs typeface="Georgia"/>
              </a:rPr>
              <a:t>specific</a:t>
            </a:r>
            <a:r>
              <a:rPr sz="2800" b="1" spc="10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advice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145" y="338709"/>
            <a:ext cx="83464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none" spc="-5" dirty="0">
                <a:latin typeface="Arial"/>
                <a:cs typeface="Arial"/>
              </a:rPr>
              <a:t>Examples </a:t>
            </a:r>
            <a:r>
              <a:rPr sz="2400" b="0" u="none" dirty="0">
                <a:latin typeface="Arial"/>
                <a:cs typeface="Arial"/>
              </a:rPr>
              <a:t>of </a:t>
            </a:r>
            <a:r>
              <a:rPr sz="2400" b="0" u="none" spc="-5" dirty="0">
                <a:latin typeface="Arial"/>
                <a:cs typeface="Arial"/>
              </a:rPr>
              <a:t>Successful Computer Decision Support</a:t>
            </a:r>
            <a:r>
              <a:rPr sz="2400" b="0" u="none" spc="10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771142"/>
            <a:ext cx="9144000" cy="6086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36999" y="412753"/>
            <a:ext cx="23088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6F2F9F"/>
                </a:solidFill>
              </a:rPr>
              <a:t>Categories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2212596" y="2349273"/>
            <a:ext cx="7390765" cy="18921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spc="-10" dirty="0">
                <a:latin typeface="Georgia"/>
                <a:cs typeface="Georgia"/>
              </a:rPr>
              <a:t>Diagnostic</a:t>
            </a:r>
            <a:r>
              <a:rPr sz="3400" spc="45" dirty="0">
                <a:latin typeface="Georgia"/>
                <a:cs typeface="Georgia"/>
              </a:rPr>
              <a:t> </a:t>
            </a:r>
            <a:r>
              <a:rPr sz="3400" spc="-5" dirty="0">
                <a:latin typeface="Georgia"/>
                <a:cs typeface="Georgia"/>
              </a:rPr>
              <a:t>assistance</a:t>
            </a: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19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spc="-5" dirty="0">
                <a:latin typeface="Georgia"/>
                <a:cs typeface="Georgia"/>
              </a:rPr>
              <a:t>Therapy critiquing and</a:t>
            </a:r>
            <a:r>
              <a:rPr sz="3400" spc="20" dirty="0">
                <a:latin typeface="Georgia"/>
                <a:cs typeface="Georgia"/>
              </a:rPr>
              <a:t> </a:t>
            </a:r>
            <a:r>
              <a:rPr sz="3400" spc="-10" dirty="0">
                <a:latin typeface="Georgia"/>
                <a:cs typeface="Georgia"/>
              </a:rPr>
              <a:t>planning</a:t>
            </a: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15"/>
              </a:spcBef>
              <a:buClr>
                <a:srgbClr val="D16248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spc="-5" dirty="0">
                <a:latin typeface="Georgia"/>
                <a:cs typeface="Georgia"/>
              </a:rPr>
              <a:t>Image recognition and</a:t>
            </a:r>
            <a:r>
              <a:rPr sz="3400" spc="55" dirty="0">
                <a:latin typeface="Georgia"/>
                <a:cs typeface="Georgia"/>
              </a:rPr>
              <a:t> </a:t>
            </a:r>
            <a:r>
              <a:rPr sz="3400" spc="-5" dirty="0">
                <a:latin typeface="Georgia"/>
                <a:cs typeface="Georgia"/>
              </a:rPr>
              <a:t>interpretation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20492" y="412753"/>
            <a:ext cx="43440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dirty="0">
                <a:solidFill>
                  <a:srgbClr val="001F5F"/>
                </a:solidFill>
              </a:rPr>
              <a:t>System</a:t>
            </a:r>
            <a:r>
              <a:rPr sz="3300" u="none" spc="-75" dirty="0">
                <a:solidFill>
                  <a:srgbClr val="001F5F"/>
                </a:solidFill>
              </a:rPr>
              <a:t> </a:t>
            </a:r>
            <a:r>
              <a:rPr sz="3300" u="none" spc="-5" dirty="0">
                <a:solidFill>
                  <a:srgbClr val="001F5F"/>
                </a:solidFill>
              </a:rPr>
              <a:t>architecture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481078" y="1436181"/>
            <a:ext cx="7377431" cy="2017219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70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Georgia"/>
                <a:cs typeface="Georgia"/>
              </a:rPr>
              <a:t>Tools </a:t>
            </a:r>
            <a:r>
              <a:rPr sz="3600" spc="-5" dirty="0">
                <a:latin typeface="Georgia"/>
                <a:cs typeface="Georgia"/>
              </a:rPr>
              <a:t>for information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management</a:t>
            </a:r>
            <a:endParaRPr sz="3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Georgia"/>
                <a:cs typeface="Georgia"/>
              </a:rPr>
              <a:t>Tools </a:t>
            </a:r>
            <a:r>
              <a:rPr sz="3600" spc="-5" dirty="0">
                <a:latin typeface="Georgia"/>
                <a:cs typeface="Georgia"/>
              </a:rPr>
              <a:t>for focusing</a:t>
            </a:r>
            <a:r>
              <a:rPr sz="3600" spc="-8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attention</a:t>
            </a:r>
            <a:endParaRPr sz="3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D16248"/>
              </a:buClr>
              <a:buSzPct val="84722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Georgia"/>
                <a:cs typeface="Georgia"/>
              </a:rPr>
              <a:t>Patient </a:t>
            </a:r>
            <a:r>
              <a:rPr sz="3600" spc="-5" dirty="0">
                <a:latin typeface="Georgia"/>
                <a:cs typeface="Georgia"/>
              </a:rPr>
              <a:t>specific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consultation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25778" y="412753"/>
            <a:ext cx="813054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dirty="0">
                <a:solidFill>
                  <a:srgbClr val="6F2F9F"/>
                </a:solidFill>
              </a:rPr>
              <a:t>1- </a:t>
            </a:r>
            <a:r>
              <a:rPr sz="3300" u="none" spc="-5" dirty="0">
                <a:solidFill>
                  <a:srgbClr val="6F2F9F"/>
                </a:solidFill>
              </a:rPr>
              <a:t>Tools for </a:t>
            </a:r>
            <a:r>
              <a:rPr sz="3300" u="none" dirty="0">
                <a:solidFill>
                  <a:srgbClr val="6F2F9F"/>
                </a:solidFill>
              </a:rPr>
              <a:t>Information</a:t>
            </a:r>
            <a:r>
              <a:rPr sz="3300" u="none" spc="-110" dirty="0">
                <a:solidFill>
                  <a:srgbClr val="6F2F9F"/>
                </a:solidFill>
              </a:rPr>
              <a:t> </a:t>
            </a:r>
            <a:r>
              <a:rPr sz="3300" u="none" spc="-5" dirty="0">
                <a:solidFill>
                  <a:srgbClr val="6F2F9F"/>
                </a:solidFill>
              </a:rPr>
              <a:t>Management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481078" y="1462687"/>
            <a:ext cx="11051540" cy="339900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Examples:</a:t>
            </a:r>
            <a:endParaRPr sz="27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Hospital information</a:t>
            </a:r>
            <a:r>
              <a:rPr sz="2200" b="1" spc="6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systems</a:t>
            </a:r>
            <a:endParaRPr sz="2200">
              <a:latin typeface="Georgia"/>
              <a:cs typeface="Georgia"/>
            </a:endParaRPr>
          </a:p>
          <a:p>
            <a:pPr marL="561340" lvl="1" indent="-274955">
              <a:lnSpc>
                <a:spcPct val="100000"/>
              </a:lnSpc>
              <a:spcBef>
                <a:spcPts val="52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Bibliographic retrieval systems</a:t>
            </a:r>
            <a:r>
              <a:rPr sz="2200" b="1" spc="95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(PubMed)</a:t>
            </a:r>
            <a:endParaRPr sz="2200">
              <a:latin typeface="Georgia"/>
              <a:cs typeface="Georgia"/>
            </a:endParaRPr>
          </a:p>
          <a:p>
            <a:pPr marL="560705" marR="1085215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Specialized knowledge-management </a:t>
            </a:r>
            <a:r>
              <a:rPr sz="2200" b="1" spc="-10" dirty="0">
                <a:solidFill>
                  <a:srgbClr val="A40020"/>
                </a:solidFill>
                <a:latin typeface="Georgia"/>
                <a:cs typeface="Georgia"/>
              </a:rPr>
              <a:t>workstations </a:t>
            </a: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(e.g. </a:t>
            </a:r>
            <a:r>
              <a:rPr sz="2200" b="1" spc="-10" dirty="0">
                <a:solidFill>
                  <a:srgbClr val="A40020"/>
                </a:solidFill>
                <a:latin typeface="Georgia"/>
                <a:cs typeface="Georgia"/>
              </a:rPr>
              <a:t>electronic  </a:t>
            </a:r>
            <a:r>
              <a:rPr sz="2200" b="1" spc="-5" dirty="0">
                <a:solidFill>
                  <a:srgbClr val="A40020"/>
                </a:solidFill>
                <a:latin typeface="Georgia"/>
                <a:cs typeface="Georgia"/>
              </a:rPr>
              <a:t>textbooks,</a:t>
            </a:r>
            <a:r>
              <a:rPr sz="2200" b="1" spc="10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A40020"/>
                </a:solidFill>
                <a:latin typeface="Georgia"/>
                <a:cs typeface="Georgia"/>
              </a:rPr>
              <a:t>…)</a:t>
            </a:r>
            <a:endParaRPr sz="2200">
              <a:latin typeface="Georgia"/>
              <a:cs typeface="Georg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3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These </a:t>
            </a:r>
            <a:r>
              <a:rPr sz="2700" b="1" spc="-10" dirty="0">
                <a:latin typeface="Georgia"/>
                <a:cs typeface="Georgia"/>
              </a:rPr>
              <a:t>tools </a:t>
            </a:r>
            <a:r>
              <a:rPr sz="2700" b="1" dirty="0">
                <a:latin typeface="Georgia"/>
                <a:cs typeface="Georgia"/>
              </a:rPr>
              <a:t>provide </a:t>
            </a:r>
            <a:r>
              <a:rPr sz="2700" b="1" spc="-5" dirty="0">
                <a:latin typeface="Georgia"/>
                <a:cs typeface="Georgia"/>
              </a:rPr>
              <a:t>the data </a:t>
            </a:r>
            <a:r>
              <a:rPr sz="2700" b="1" dirty="0">
                <a:latin typeface="Georgia"/>
                <a:cs typeface="Georgia"/>
              </a:rPr>
              <a:t>and </a:t>
            </a:r>
            <a:r>
              <a:rPr sz="2700" b="1" spc="-5" dirty="0">
                <a:latin typeface="Georgia"/>
                <a:cs typeface="Georgia"/>
              </a:rPr>
              <a:t>knowledge needed, but they  do not </a:t>
            </a:r>
            <a:r>
              <a:rPr sz="2700" b="1" dirty="0">
                <a:latin typeface="Georgia"/>
                <a:cs typeface="Georgia"/>
              </a:rPr>
              <a:t>help </a:t>
            </a:r>
            <a:r>
              <a:rPr sz="2700" b="1" spc="-10" dirty="0">
                <a:latin typeface="Georgia"/>
                <a:cs typeface="Georgia"/>
              </a:rPr>
              <a:t>to </a:t>
            </a:r>
            <a:r>
              <a:rPr sz="2700" b="1" i="1" dirty="0">
                <a:latin typeface="Georgia"/>
                <a:cs typeface="Georgia"/>
              </a:rPr>
              <a:t>apply </a:t>
            </a:r>
            <a:r>
              <a:rPr sz="2700" b="1" spc="-5" dirty="0">
                <a:latin typeface="Georgia"/>
                <a:cs typeface="Georgia"/>
              </a:rPr>
              <a:t>that </a:t>
            </a:r>
            <a:r>
              <a:rPr sz="2700" b="1" dirty="0">
                <a:latin typeface="Georgia"/>
                <a:cs typeface="Georgia"/>
              </a:rPr>
              <a:t>information </a:t>
            </a:r>
            <a:r>
              <a:rPr sz="2700" b="1" spc="-5" dirty="0">
                <a:latin typeface="Georgia"/>
                <a:cs typeface="Georgia"/>
              </a:rPr>
              <a:t>to </a:t>
            </a:r>
            <a:r>
              <a:rPr sz="2700" b="1" dirty="0">
                <a:latin typeface="Georgia"/>
                <a:cs typeface="Georgia"/>
              </a:rPr>
              <a:t>a particular </a:t>
            </a:r>
            <a:r>
              <a:rPr sz="2700" b="1" spc="-5" dirty="0">
                <a:latin typeface="Georgia"/>
                <a:cs typeface="Georgia"/>
              </a:rPr>
              <a:t>decision  </a:t>
            </a:r>
            <a:r>
              <a:rPr sz="2700" b="1" spc="-10" dirty="0">
                <a:latin typeface="Georgia"/>
                <a:cs typeface="Georgia"/>
              </a:rPr>
              <a:t>task </a:t>
            </a:r>
            <a:r>
              <a:rPr sz="2700" b="1" spc="-5" dirty="0">
                <a:latin typeface="Georgia"/>
                <a:cs typeface="Georgia"/>
              </a:rPr>
              <a:t>(particular</a:t>
            </a:r>
            <a:r>
              <a:rPr sz="2700" b="1" spc="2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patient)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4" y="6697980"/>
            <a:ext cx="11786871" cy="7620"/>
          </a:xfrm>
          <a:custGeom>
            <a:avLst/>
            <a:gdLst/>
            <a:ahLst/>
            <a:cxnLst/>
            <a:rect l="l" t="t" r="r" b="b"/>
            <a:pathLst>
              <a:path w="11786870" h="7620">
                <a:moveTo>
                  <a:pt x="0" y="7619"/>
                </a:moveTo>
                <a:lnTo>
                  <a:pt x="11786616" y="7619"/>
                </a:lnTo>
                <a:lnTo>
                  <a:pt x="1178661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4" y="6705599"/>
            <a:ext cx="11786871" cy="152400"/>
          </a:xfrm>
          <a:custGeom>
            <a:avLst/>
            <a:gdLst/>
            <a:ahLst/>
            <a:cxnLst/>
            <a:rect l="l" t="t" r="r" b="b"/>
            <a:pathLst>
              <a:path w="11786870" h="152400">
                <a:moveTo>
                  <a:pt x="0" y="152400"/>
                </a:moveTo>
                <a:lnTo>
                  <a:pt x="11786616" y="152400"/>
                </a:lnTo>
                <a:lnTo>
                  <a:pt x="1178661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4" y="0"/>
            <a:ext cx="11786871" cy="1393190"/>
          </a:xfrm>
          <a:custGeom>
            <a:avLst/>
            <a:gdLst/>
            <a:ahLst/>
            <a:cxnLst/>
            <a:rect l="l" t="t" r="r" b="b"/>
            <a:pathLst>
              <a:path w="11786870" h="1393190">
                <a:moveTo>
                  <a:pt x="0" y="1392936"/>
                </a:moveTo>
                <a:lnTo>
                  <a:pt x="11786616" y="1392936"/>
                </a:lnTo>
                <a:lnTo>
                  <a:pt x="11786616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9307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2692" y="6858000"/>
                </a:lnTo>
                <a:lnTo>
                  <a:pt x="2026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6" y="6388608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0" y="309371"/>
                </a:moveTo>
                <a:lnTo>
                  <a:pt x="11777472" y="309371"/>
                </a:lnTo>
                <a:lnTo>
                  <a:pt x="11777472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4" y="155447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4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94" y="1277111"/>
            <a:ext cx="11777980" cy="0"/>
          </a:xfrm>
          <a:custGeom>
            <a:avLst/>
            <a:gdLst/>
            <a:ahLst/>
            <a:cxnLst/>
            <a:rect l="l" t="t" r="r" b="b"/>
            <a:pathLst>
              <a:path w="11777980">
                <a:moveTo>
                  <a:pt x="0" y="0"/>
                </a:moveTo>
                <a:lnTo>
                  <a:pt x="11777472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092" y="955547"/>
            <a:ext cx="814069" cy="609600"/>
          </a:xfrm>
          <a:custGeom>
            <a:avLst/>
            <a:gdLst/>
            <a:ahLst/>
            <a:cxnLst/>
            <a:rect l="l" t="t" r="r" b="b"/>
            <a:pathLst>
              <a:path w="814070" h="609600">
                <a:moveTo>
                  <a:pt x="406908" y="0"/>
                </a:moveTo>
                <a:lnTo>
                  <a:pt x="351680" y="2783"/>
                </a:lnTo>
                <a:lnTo>
                  <a:pt x="298714" y="10892"/>
                </a:lnTo>
                <a:lnTo>
                  <a:pt x="248495" y="23961"/>
                </a:lnTo>
                <a:lnTo>
                  <a:pt x="201506" y="41627"/>
                </a:lnTo>
                <a:lnTo>
                  <a:pt x="158232" y="63527"/>
                </a:lnTo>
                <a:lnTo>
                  <a:pt x="119157" y="89296"/>
                </a:lnTo>
                <a:lnTo>
                  <a:pt x="84765" y="118571"/>
                </a:lnTo>
                <a:lnTo>
                  <a:pt x="55541" y="150988"/>
                </a:lnTo>
                <a:lnTo>
                  <a:pt x="31968" y="186183"/>
                </a:lnTo>
                <a:lnTo>
                  <a:pt x="14530" y="223793"/>
                </a:lnTo>
                <a:lnTo>
                  <a:pt x="3713" y="263453"/>
                </a:lnTo>
                <a:lnTo>
                  <a:pt x="0" y="304800"/>
                </a:lnTo>
                <a:lnTo>
                  <a:pt x="3713" y="346146"/>
                </a:lnTo>
                <a:lnTo>
                  <a:pt x="14530" y="385806"/>
                </a:lnTo>
                <a:lnTo>
                  <a:pt x="31968" y="423416"/>
                </a:lnTo>
                <a:lnTo>
                  <a:pt x="55541" y="458611"/>
                </a:lnTo>
                <a:lnTo>
                  <a:pt x="84765" y="491028"/>
                </a:lnTo>
                <a:lnTo>
                  <a:pt x="119157" y="520303"/>
                </a:lnTo>
                <a:lnTo>
                  <a:pt x="158232" y="546072"/>
                </a:lnTo>
                <a:lnTo>
                  <a:pt x="201506" y="567972"/>
                </a:lnTo>
                <a:lnTo>
                  <a:pt x="248495" y="585638"/>
                </a:lnTo>
                <a:lnTo>
                  <a:pt x="298714" y="598707"/>
                </a:lnTo>
                <a:lnTo>
                  <a:pt x="351680" y="606816"/>
                </a:lnTo>
                <a:lnTo>
                  <a:pt x="406908" y="609600"/>
                </a:lnTo>
                <a:lnTo>
                  <a:pt x="462135" y="606816"/>
                </a:lnTo>
                <a:lnTo>
                  <a:pt x="515101" y="598707"/>
                </a:lnTo>
                <a:lnTo>
                  <a:pt x="565320" y="585638"/>
                </a:lnTo>
                <a:lnTo>
                  <a:pt x="612309" y="567972"/>
                </a:lnTo>
                <a:lnTo>
                  <a:pt x="655583" y="546072"/>
                </a:lnTo>
                <a:lnTo>
                  <a:pt x="694658" y="520303"/>
                </a:lnTo>
                <a:lnTo>
                  <a:pt x="729050" y="491028"/>
                </a:lnTo>
                <a:lnTo>
                  <a:pt x="758274" y="458611"/>
                </a:lnTo>
                <a:lnTo>
                  <a:pt x="781847" y="423416"/>
                </a:lnTo>
                <a:lnTo>
                  <a:pt x="799285" y="385806"/>
                </a:lnTo>
                <a:lnTo>
                  <a:pt x="810102" y="346146"/>
                </a:lnTo>
                <a:lnTo>
                  <a:pt x="813815" y="304800"/>
                </a:lnTo>
                <a:lnTo>
                  <a:pt x="810102" y="263453"/>
                </a:lnTo>
                <a:lnTo>
                  <a:pt x="799285" y="223793"/>
                </a:lnTo>
                <a:lnTo>
                  <a:pt x="781847" y="186183"/>
                </a:lnTo>
                <a:lnTo>
                  <a:pt x="758274" y="150988"/>
                </a:lnTo>
                <a:lnTo>
                  <a:pt x="729050" y="118571"/>
                </a:lnTo>
                <a:lnTo>
                  <a:pt x="694658" y="89296"/>
                </a:lnTo>
                <a:lnTo>
                  <a:pt x="655583" y="63527"/>
                </a:lnTo>
                <a:lnTo>
                  <a:pt x="612309" y="41627"/>
                </a:lnTo>
                <a:lnTo>
                  <a:pt x="565320" y="23961"/>
                </a:lnTo>
                <a:lnTo>
                  <a:pt x="515101" y="10892"/>
                </a:lnTo>
                <a:lnTo>
                  <a:pt x="462135" y="2783"/>
                </a:lnTo>
                <a:lnTo>
                  <a:pt x="406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347" y="1050801"/>
            <a:ext cx="561340" cy="421005"/>
          </a:xfrm>
          <a:custGeom>
            <a:avLst/>
            <a:gdLst/>
            <a:ahLst/>
            <a:cxnLst/>
            <a:rect l="l" t="t" r="r" b="b"/>
            <a:pathLst>
              <a:path w="561339" h="421005">
                <a:moveTo>
                  <a:pt x="280415" y="0"/>
                </a:moveTo>
                <a:lnTo>
                  <a:pt x="223918" y="4270"/>
                </a:lnTo>
                <a:lnTo>
                  <a:pt x="171289" y="16519"/>
                </a:lnTo>
                <a:lnTo>
                  <a:pt x="123657" y="35904"/>
                </a:lnTo>
                <a:lnTo>
                  <a:pt x="82153" y="61579"/>
                </a:lnTo>
                <a:lnTo>
                  <a:pt x="47905" y="92701"/>
                </a:lnTo>
                <a:lnTo>
                  <a:pt x="22044" y="128426"/>
                </a:lnTo>
                <a:lnTo>
                  <a:pt x="5699" y="167911"/>
                </a:lnTo>
                <a:lnTo>
                  <a:pt x="0" y="210312"/>
                </a:lnTo>
                <a:lnTo>
                  <a:pt x="5699" y="252712"/>
                </a:lnTo>
                <a:lnTo>
                  <a:pt x="22044" y="292197"/>
                </a:lnTo>
                <a:lnTo>
                  <a:pt x="47905" y="327922"/>
                </a:lnTo>
                <a:lnTo>
                  <a:pt x="82153" y="359044"/>
                </a:lnTo>
                <a:lnTo>
                  <a:pt x="123657" y="384719"/>
                </a:lnTo>
                <a:lnTo>
                  <a:pt x="171289" y="404104"/>
                </a:lnTo>
                <a:lnTo>
                  <a:pt x="223918" y="416353"/>
                </a:lnTo>
                <a:lnTo>
                  <a:pt x="280415" y="420624"/>
                </a:lnTo>
                <a:lnTo>
                  <a:pt x="336913" y="416353"/>
                </a:lnTo>
                <a:lnTo>
                  <a:pt x="389542" y="404104"/>
                </a:lnTo>
                <a:lnTo>
                  <a:pt x="437174" y="384719"/>
                </a:lnTo>
                <a:lnTo>
                  <a:pt x="478678" y="359044"/>
                </a:lnTo>
                <a:lnTo>
                  <a:pt x="512926" y="327922"/>
                </a:lnTo>
                <a:lnTo>
                  <a:pt x="538787" y="292197"/>
                </a:lnTo>
                <a:lnTo>
                  <a:pt x="555132" y="252712"/>
                </a:lnTo>
                <a:lnTo>
                  <a:pt x="560831" y="210312"/>
                </a:lnTo>
                <a:lnTo>
                  <a:pt x="555132" y="167911"/>
                </a:lnTo>
                <a:lnTo>
                  <a:pt x="538787" y="128426"/>
                </a:lnTo>
                <a:lnTo>
                  <a:pt x="512926" y="92701"/>
                </a:lnTo>
                <a:lnTo>
                  <a:pt x="478678" y="61579"/>
                </a:lnTo>
                <a:lnTo>
                  <a:pt x="437174" y="35904"/>
                </a:lnTo>
                <a:lnTo>
                  <a:pt x="389542" y="16519"/>
                </a:lnTo>
                <a:lnTo>
                  <a:pt x="336913" y="4270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2" y="1026667"/>
            <a:ext cx="611505" cy="469900"/>
          </a:xfrm>
          <a:custGeom>
            <a:avLst/>
            <a:gdLst/>
            <a:ahLst/>
            <a:cxnLst/>
            <a:rect l="l" t="t" r="r" b="b"/>
            <a:pathLst>
              <a:path w="611504" h="469900">
                <a:moveTo>
                  <a:pt x="335152" y="0"/>
                </a:moveTo>
                <a:lnTo>
                  <a:pt x="304673" y="0"/>
                </a:lnTo>
                <a:lnTo>
                  <a:pt x="273938" y="1270"/>
                </a:lnTo>
                <a:lnTo>
                  <a:pt x="215646" y="10160"/>
                </a:lnTo>
                <a:lnTo>
                  <a:pt x="161416" y="26670"/>
                </a:lnTo>
                <a:lnTo>
                  <a:pt x="113029" y="52070"/>
                </a:lnTo>
                <a:lnTo>
                  <a:pt x="71500" y="83820"/>
                </a:lnTo>
                <a:lnTo>
                  <a:pt x="38226" y="120650"/>
                </a:lnTo>
                <a:lnTo>
                  <a:pt x="14224" y="163829"/>
                </a:lnTo>
                <a:lnTo>
                  <a:pt x="1524" y="210820"/>
                </a:lnTo>
                <a:lnTo>
                  <a:pt x="0" y="236220"/>
                </a:lnTo>
                <a:lnTo>
                  <a:pt x="508" y="248920"/>
                </a:lnTo>
                <a:lnTo>
                  <a:pt x="10413" y="295910"/>
                </a:lnTo>
                <a:lnTo>
                  <a:pt x="32130" y="340360"/>
                </a:lnTo>
                <a:lnTo>
                  <a:pt x="55245" y="370839"/>
                </a:lnTo>
                <a:lnTo>
                  <a:pt x="93217" y="405129"/>
                </a:lnTo>
                <a:lnTo>
                  <a:pt x="138302" y="431800"/>
                </a:lnTo>
                <a:lnTo>
                  <a:pt x="189737" y="453389"/>
                </a:lnTo>
                <a:lnTo>
                  <a:pt x="246125" y="466089"/>
                </a:lnTo>
                <a:lnTo>
                  <a:pt x="275971" y="469900"/>
                </a:lnTo>
                <a:lnTo>
                  <a:pt x="337185" y="469900"/>
                </a:lnTo>
                <a:lnTo>
                  <a:pt x="366775" y="466089"/>
                </a:lnTo>
                <a:lnTo>
                  <a:pt x="395477" y="459739"/>
                </a:lnTo>
                <a:lnTo>
                  <a:pt x="418655" y="453389"/>
                </a:lnTo>
                <a:lnTo>
                  <a:pt x="276605" y="453389"/>
                </a:lnTo>
                <a:lnTo>
                  <a:pt x="248158" y="449579"/>
                </a:lnTo>
                <a:lnTo>
                  <a:pt x="194183" y="436879"/>
                </a:lnTo>
                <a:lnTo>
                  <a:pt x="145287" y="416560"/>
                </a:lnTo>
                <a:lnTo>
                  <a:pt x="102615" y="391160"/>
                </a:lnTo>
                <a:lnTo>
                  <a:pt x="67183" y="358139"/>
                </a:lnTo>
                <a:lnTo>
                  <a:pt x="40004" y="321310"/>
                </a:lnTo>
                <a:lnTo>
                  <a:pt x="22860" y="279400"/>
                </a:lnTo>
                <a:lnTo>
                  <a:pt x="16806" y="236220"/>
                </a:lnTo>
                <a:lnTo>
                  <a:pt x="16806" y="233679"/>
                </a:lnTo>
                <a:lnTo>
                  <a:pt x="22733" y="190500"/>
                </a:lnTo>
                <a:lnTo>
                  <a:pt x="39750" y="149860"/>
                </a:lnTo>
                <a:lnTo>
                  <a:pt x="45592" y="139700"/>
                </a:lnTo>
                <a:lnTo>
                  <a:pt x="83312" y="95250"/>
                </a:lnTo>
                <a:lnTo>
                  <a:pt x="122554" y="66039"/>
                </a:lnTo>
                <a:lnTo>
                  <a:pt x="168401" y="41910"/>
                </a:lnTo>
                <a:lnTo>
                  <a:pt x="247523" y="20320"/>
                </a:lnTo>
                <a:lnTo>
                  <a:pt x="305308" y="16510"/>
                </a:lnTo>
                <a:lnTo>
                  <a:pt x="416750" y="16510"/>
                </a:lnTo>
                <a:lnTo>
                  <a:pt x="393573" y="10160"/>
                </a:lnTo>
                <a:lnTo>
                  <a:pt x="364998" y="3810"/>
                </a:lnTo>
                <a:lnTo>
                  <a:pt x="335152" y="0"/>
                </a:lnTo>
                <a:close/>
              </a:path>
              <a:path w="611504" h="469900">
                <a:moveTo>
                  <a:pt x="416750" y="16510"/>
                </a:moveTo>
                <a:lnTo>
                  <a:pt x="305308" y="16510"/>
                </a:lnTo>
                <a:lnTo>
                  <a:pt x="334517" y="17779"/>
                </a:lnTo>
                <a:lnTo>
                  <a:pt x="362965" y="20320"/>
                </a:lnTo>
                <a:lnTo>
                  <a:pt x="416940" y="33020"/>
                </a:lnTo>
                <a:lnTo>
                  <a:pt x="465836" y="53339"/>
                </a:lnTo>
                <a:lnTo>
                  <a:pt x="508635" y="80010"/>
                </a:lnTo>
                <a:lnTo>
                  <a:pt x="544067" y="111760"/>
                </a:lnTo>
                <a:lnTo>
                  <a:pt x="565276" y="139700"/>
                </a:lnTo>
                <a:lnTo>
                  <a:pt x="571119" y="148589"/>
                </a:lnTo>
                <a:lnTo>
                  <a:pt x="588263" y="190500"/>
                </a:lnTo>
                <a:lnTo>
                  <a:pt x="594317" y="233679"/>
                </a:lnTo>
                <a:lnTo>
                  <a:pt x="594317" y="236220"/>
                </a:lnTo>
                <a:lnTo>
                  <a:pt x="588390" y="279400"/>
                </a:lnTo>
                <a:lnTo>
                  <a:pt x="571373" y="321310"/>
                </a:lnTo>
                <a:lnTo>
                  <a:pt x="565530" y="330200"/>
                </a:lnTo>
                <a:lnTo>
                  <a:pt x="559053" y="340360"/>
                </a:lnTo>
                <a:lnTo>
                  <a:pt x="527938" y="374650"/>
                </a:lnTo>
                <a:lnTo>
                  <a:pt x="488696" y="403860"/>
                </a:lnTo>
                <a:lnTo>
                  <a:pt x="442722" y="427989"/>
                </a:lnTo>
                <a:lnTo>
                  <a:pt x="391160" y="444500"/>
                </a:lnTo>
                <a:lnTo>
                  <a:pt x="335152" y="452120"/>
                </a:lnTo>
                <a:lnTo>
                  <a:pt x="305815" y="453389"/>
                </a:lnTo>
                <a:lnTo>
                  <a:pt x="418655" y="453389"/>
                </a:lnTo>
                <a:lnTo>
                  <a:pt x="474599" y="431800"/>
                </a:lnTo>
                <a:lnTo>
                  <a:pt x="519811" y="403860"/>
                </a:lnTo>
                <a:lnTo>
                  <a:pt x="557529" y="368300"/>
                </a:lnTo>
                <a:lnTo>
                  <a:pt x="586359" y="328929"/>
                </a:lnTo>
                <a:lnTo>
                  <a:pt x="604774" y="283210"/>
                </a:lnTo>
                <a:lnTo>
                  <a:pt x="611124" y="233679"/>
                </a:lnTo>
                <a:lnTo>
                  <a:pt x="610615" y="222250"/>
                </a:lnTo>
                <a:lnTo>
                  <a:pt x="600710" y="173989"/>
                </a:lnTo>
                <a:lnTo>
                  <a:pt x="579120" y="129539"/>
                </a:lnTo>
                <a:lnTo>
                  <a:pt x="537972" y="82550"/>
                </a:lnTo>
                <a:lnTo>
                  <a:pt x="496188" y="50800"/>
                </a:lnTo>
                <a:lnTo>
                  <a:pt x="447801" y="26670"/>
                </a:lnTo>
                <a:lnTo>
                  <a:pt x="421386" y="17779"/>
                </a:lnTo>
                <a:lnTo>
                  <a:pt x="416750" y="16510"/>
                </a:lnTo>
                <a:close/>
              </a:path>
              <a:path w="611504" h="469900">
                <a:moveTo>
                  <a:pt x="305815" y="33020"/>
                </a:moveTo>
                <a:lnTo>
                  <a:pt x="250698" y="36829"/>
                </a:lnTo>
                <a:lnTo>
                  <a:pt x="199262" y="49529"/>
                </a:lnTo>
                <a:lnTo>
                  <a:pt x="152908" y="68579"/>
                </a:lnTo>
                <a:lnTo>
                  <a:pt x="112649" y="92710"/>
                </a:lnTo>
                <a:lnTo>
                  <a:pt x="79501" y="123189"/>
                </a:lnTo>
                <a:lnTo>
                  <a:pt x="54610" y="157479"/>
                </a:lnTo>
                <a:lnTo>
                  <a:pt x="38988" y="194310"/>
                </a:lnTo>
                <a:lnTo>
                  <a:pt x="33575" y="233679"/>
                </a:lnTo>
                <a:lnTo>
                  <a:pt x="33575" y="236220"/>
                </a:lnTo>
                <a:lnTo>
                  <a:pt x="38862" y="275589"/>
                </a:lnTo>
                <a:lnTo>
                  <a:pt x="41910" y="284479"/>
                </a:lnTo>
                <a:lnTo>
                  <a:pt x="45338" y="294639"/>
                </a:lnTo>
                <a:lnTo>
                  <a:pt x="65532" y="330200"/>
                </a:lnTo>
                <a:lnTo>
                  <a:pt x="94614" y="361950"/>
                </a:lnTo>
                <a:lnTo>
                  <a:pt x="131317" y="389889"/>
                </a:lnTo>
                <a:lnTo>
                  <a:pt x="174751" y="412750"/>
                </a:lnTo>
                <a:lnTo>
                  <a:pt x="223774" y="427989"/>
                </a:lnTo>
                <a:lnTo>
                  <a:pt x="277240" y="435610"/>
                </a:lnTo>
                <a:lnTo>
                  <a:pt x="305308" y="436879"/>
                </a:lnTo>
                <a:lnTo>
                  <a:pt x="333248" y="435610"/>
                </a:lnTo>
                <a:lnTo>
                  <a:pt x="360425" y="433070"/>
                </a:lnTo>
                <a:lnTo>
                  <a:pt x="386714" y="427989"/>
                </a:lnTo>
                <a:lnTo>
                  <a:pt x="411861" y="421639"/>
                </a:lnTo>
                <a:lnTo>
                  <a:pt x="415271" y="420370"/>
                </a:lnTo>
                <a:lnTo>
                  <a:pt x="304673" y="420370"/>
                </a:lnTo>
                <a:lnTo>
                  <a:pt x="277749" y="419100"/>
                </a:lnTo>
                <a:lnTo>
                  <a:pt x="226949" y="411479"/>
                </a:lnTo>
                <a:lnTo>
                  <a:pt x="180466" y="396239"/>
                </a:lnTo>
                <a:lnTo>
                  <a:pt x="139573" y="375920"/>
                </a:lnTo>
                <a:lnTo>
                  <a:pt x="105283" y="349250"/>
                </a:lnTo>
                <a:lnTo>
                  <a:pt x="78612" y="320039"/>
                </a:lnTo>
                <a:lnTo>
                  <a:pt x="68707" y="303529"/>
                </a:lnTo>
                <a:lnTo>
                  <a:pt x="64515" y="295910"/>
                </a:lnTo>
                <a:lnTo>
                  <a:pt x="51308" y="252729"/>
                </a:lnTo>
                <a:lnTo>
                  <a:pt x="50291" y="233679"/>
                </a:lnTo>
                <a:lnTo>
                  <a:pt x="50673" y="224789"/>
                </a:lnTo>
                <a:lnTo>
                  <a:pt x="61213" y="181610"/>
                </a:lnTo>
                <a:lnTo>
                  <a:pt x="74295" y="157479"/>
                </a:lnTo>
                <a:lnTo>
                  <a:pt x="79755" y="148589"/>
                </a:lnTo>
                <a:lnTo>
                  <a:pt x="107061" y="119379"/>
                </a:lnTo>
                <a:lnTo>
                  <a:pt x="141477" y="93979"/>
                </a:lnTo>
                <a:lnTo>
                  <a:pt x="182372" y="73660"/>
                </a:lnTo>
                <a:lnTo>
                  <a:pt x="228853" y="58420"/>
                </a:lnTo>
                <a:lnTo>
                  <a:pt x="279780" y="50800"/>
                </a:lnTo>
                <a:lnTo>
                  <a:pt x="306450" y="49529"/>
                </a:lnTo>
                <a:lnTo>
                  <a:pt x="412496" y="49529"/>
                </a:lnTo>
                <a:lnTo>
                  <a:pt x="387350" y="41910"/>
                </a:lnTo>
                <a:lnTo>
                  <a:pt x="361061" y="36829"/>
                </a:lnTo>
                <a:lnTo>
                  <a:pt x="333883" y="34289"/>
                </a:lnTo>
                <a:lnTo>
                  <a:pt x="305815" y="33020"/>
                </a:lnTo>
                <a:close/>
              </a:path>
              <a:path w="611504" h="469900">
                <a:moveTo>
                  <a:pt x="412496" y="49529"/>
                </a:moveTo>
                <a:lnTo>
                  <a:pt x="306450" y="49529"/>
                </a:lnTo>
                <a:lnTo>
                  <a:pt x="333375" y="50800"/>
                </a:lnTo>
                <a:lnTo>
                  <a:pt x="384175" y="58420"/>
                </a:lnTo>
                <a:lnTo>
                  <a:pt x="430657" y="73660"/>
                </a:lnTo>
                <a:lnTo>
                  <a:pt x="471677" y="95250"/>
                </a:lnTo>
                <a:lnTo>
                  <a:pt x="505967" y="120650"/>
                </a:lnTo>
                <a:lnTo>
                  <a:pt x="532638" y="151129"/>
                </a:lnTo>
                <a:lnTo>
                  <a:pt x="553592" y="191770"/>
                </a:lnTo>
                <a:lnTo>
                  <a:pt x="560832" y="236220"/>
                </a:lnTo>
                <a:lnTo>
                  <a:pt x="560451" y="245110"/>
                </a:lnTo>
                <a:lnTo>
                  <a:pt x="549783" y="289560"/>
                </a:lnTo>
                <a:lnTo>
                  <a:pt x="541654" y="304800"/>
                </a:lnTo>
                <a:lnTo>
                  <a:pt x="536828" y="313689"/>
                </a:lnTo>
                <a:lnTo>
                  <a:pt x="504189" y="351789"/>
                </a:lnTo>
                <a:lnTo>
                  <a:pt x="469773" y="377189"/>
                </a:lnTo>
                <a:lnTo>
                  <a:pt x="428751" y="397510"/>
                </a:lnTo>
                <a:lnTo>
                  <a:pt x="382270" y="411479"/>
                </a:lnTo>
                <a:lnTo>
                  <a:pt x="331342" y="419100"/>
                </a:lnTo>
                <a:lnTo>
                  <a:pt x="304673" y="420370"/>
                </a:lnTo>
                <a:lnTo>
                  <a:pt x="415271" y="420370"/>
                </a:lnTo>
                <a:lnTo>
                  <a:pt x="458215" y="402589"/>
                </a:lnTo>
                <a:lnTo>
                  <a:pt x="498601" y="377189"/>
                </a:lnTo>
                <a:lnTo>
                  <a:pt x="531622" y="347979"/>
                </a:lnTo>
                <a:lnTo>
                  <a:pt x="551179" y="321310"/>
                </a:lnTo>
                <a:lnTo>
                  <a:pt x="556513" y="313689"/>
                </a:lnTo>
                <a:lnTo>
                  <a:pt x="572135" y="275589"/>
                </a:lnTo>
                <a:lnTo>
                  <a:pt x="577548" y="236220"/>
                </a:lnTo>
                <a:lnTo>
                  <a:pt x="577548" y="233679"/>
                </a:lnTo>
                <a:lnTo>
                  <a:pt x="572262" y="195579"/>
                </a:lnTo>
                <a:lnTo>
                  <a:pt x="556767" y="157479"/>
                </a:lnTo>
                <a:lnTo>
                  <a:pt x="532129" y="123189"/>
                </a:lnTo>
                <a:lnTo>
                  <a:pt x="499110" y="93979"/>
                </a:lnTo>
                <a:lnTo>
                  <a:pt x="458850" y="68579"/>
                </a:lnTo>
                <a:lnTo>
                  <a:pt x="436372" y="58420"/>
                </a:lnTo>
                <a:lnTo>
                  <a:pt x="412496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3582" y="412753"/>
            <a:ext cx="66998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001F5F"/>
                </a:solidFill>
              </a:rPr>
              <a:t>2- Tools </a:t>
            </a:r>
            <a:r>
              <a:rPr sz="3300" u="none" dirty="0">
                <a:solidFill>
                  <a:srgbClr val="001F5F"/>
                </a:solidFill>
              </a:rPr>
              <a:t>for </a:t>
            </a:r>
            <a:r>
              <a:rPr sz="3300" u="none" spc="-5" dirty="0">
                <a:solidFill>
                  <a:srgbClr val="001F5F"/>
                </a:solidFill>
              </a:rPr>
              <a:t>Focusing</a:t>
            </a:r>
            <a:r>
              <a:rPr sz="3300" u="none" spc="-50" dirty="0">
                <a:solidFill>
                  <a:srgbClr val="001F5F"/>
                </a:solidFill>
              </a:rPr>
              <a:t> </a:t>
            </a:r>
            <a:r>
              <a:rPr sz="3300" u="none" spc="-5" dirty="0">
                <a:solidFill>
                  <a:srgbClr val="001F5F"/>
                </a:solidFill>
              </a:rPr>
              <a:t>Attention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755395" y="1461194"/>
            <a:ext cx="8575040" cy="391517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10" dirty="0">
                <a:latin typeface="Georgia"/>
                <a:cs typeface="Georgia"/>
              </a:rPr>
              <a:t>Examples:</a:t>
            </a:r>
            <a:endParaRPr sz="2800">
              <a:latin typeface="Georgia"/>
              <a:cs typeface="Georgia"/>
            </a:endParaRPr>
          </a:p>
          <a:p>
            <a:pPr marL="560705" marR="5080" lvl="1" indent="-274320">
              <a:lnSpc>
                <a:spcPct val="100000"/>
              </a:lnSpc>
              <a:spcBef>
                <a:spcPts val="59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Clinical </a:t>
            </a:r>
            <a:r>
              <a:rPr sz="2400" b="1" spc="-10" dirty="0">
                <a:solidFill>
                  <a:srgbClr val="C00000"/>
                </a:solidFill>
                <a:latin typeface="Georgia"/>
                <a:cs typeface="Georgia"/>
              </a:rPr>
              <a:t>laboratory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systems that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flag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abnormal  values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or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that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provide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lists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of possible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explanations  for those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abnormalities.</a:t>
            </a:r>
            <a:endParaRPr sz="2400">
              <a:latin typeface="Georgia"/>
              <a:cs typeface="Georgia"/>
            </a:endParaRPr>
          </a:p>
          <a:p>
            <a:pPr marL="560705" marR="210185" lvl="1" indent="-274320">
              <a:lnSpc>
                <a:spcPct val="100000"/>
              </a:lnSpc>
              <a:spcBef>
                <a:spcPts val="57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1340" algn="l"/>
              </a:tabLst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Pharmacy systems that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alert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providers to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possible 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drug interactions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or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incorrect drug</a:t>
            </a:r>
            <a:r>
              <a:rPr sz="2400" b="1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dosages.</a:t>
            </a:r>
            <a:endParaRPr sz="2400">
              <a:latin typeface="Georgia"/>
              <a:cs typeface="Georgia"/>
            </a:endParaRPr>
          </a:p>
          <a:p>
            <a:pPr marL="286385" marR="1016635" indent="-274320">
              <a:lnSpc>
                <a:spcPct val="100000"/>
              </a:lnSpc>
              <a:spcBef>
                <a:spcPts val="660"/>
              </a:spcBef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10" dirty="0">
                <a:latin typeface="Georgia"/>
                <a:cs typeface="Georgia"/>
              </a:rPr>
              <a:t>Are designed </a:t>
            </a:r>
            <a:r>
              <a:rPr sz="2800" b="1" spc="-5" dirty="0">
                <a:latin typeface="Georgia"/>
                <a:cs typeface="Georgia"/>
              </a:rPr>
              <a:t>to </a:t>
            </a:r>
            <a:r>
              <a:rPr sz="2800" b="1" spc="-10" dirty="0">
                <a:latin typeface="Georgia"/>
                <a:cs typeface="Georgia"/>
              </a:rPr>
              <a:t>remind the physician </a:t>
            </a:r>
            <a:r>
              <a:rPr sz="2800" b="1" spc="-5" dirty="0">
                <a:latin typeface="Georgia"/>
                <a:cs typeface="Georgia"/>
              </a:rPr>
              <a:t>of  </a:t>
            </a:r>
            <a:r>
              <a:rPr sz="2800" b="1" spc="-10" dirty="0">
                <a:latin typeface="Georgia"/>
                <a:cs typeface="Georgia"/>
              </a:rPr>
              <a:t>diagnoses </a:t>
            </a:r>
            <a:r>
              <a:rPr sz="2800" b="1" spc="-5" dirty="0">
                <a:latin typeface="Georgia"/>
                <a:cs typeface="Georgia"/>
              </a:rPr>
              <a:t>or </a:t>
            </a:r>
            <a:r>
              <a:rPr sz="2800" b="1" spc="-10" dirty="0">
                <a:latin typeface="Georgia"/>
                <a:cs typeface="Georgia"/>
              </a:rPr>
              <a:t>problems that </a:t>
            </a:r>
            <a:r>
              <a:rPr sz="2800" b="1" spc="-5" dirty="0">
                <a:latin typeface="Georgia"/>
                <a:cs typeface="Georgia"/>
              </a:rPr>
              <a:t>might be  </a:t>
            </a:r>
            <a:r>
              <a:rPr sz="2800" b="1" spc="-10" dirty="0">
                <a:latin typeface="Georgia"/>
                <a:cs typeface="Georgia"/>
              </a:rPr>
              <a:t>overlooked.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1066</Words>
  <Application>Microsoft Office PowerPoint</Application>
  <PresentationFormat>Custom</PresentationFormat>
  <Paragraphs>151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Clinical Decision Support  Systems</vt:lpstr>
      <vt:lpstr>Clinical Decision Support Systems</vt:lpstr>
      <vt:lpstr>Definition</vt:lpstr>
      <vt:lpstr>Definition:</vt:lpstr>
      <vt:lpstr>Examples of Successful Computer Decision Support Systems</vt:lpstr>
      <vt:lpstr>Categories</vt:lpstr>
      <vt:lpstr>System architecture</vt:lpstr>
      <vt:lpstr>1- Tools for Information Management</vt:lpstr>
      <vt:lpstr>2- Tools for Focusing Attention</vt:lpstr>
      <vt:lpstr>3- Tools for Patient-Specific Consultation</vt:lpstr>
      <vt:lpstr>Characterizing Decision-Support Systems</vt:lpstr>
      <vt:lpstr>Passive Systems</vt:lpstr>
      <vt:lpstr>Active Systems</vt:lpstr>
      <vt:lpstr>Slide 14</vt:lpstr>
      <vt:lpstr>Possible Disadvantages of CDSS</vt:lpstr>
      <vt:lpstr>Challenges to Implementation of CDSS</vt:lpstr>
      <vt:lpstr>2. Technical challenges:</vt:lpstr>
      <vt:lpstr>4. Alert fatigue:</vt:lpstr>
      <vt:lpstr>Approach to overcome challenges</vt:lpstr>
      <vt:lpstr>Criteria for a clinically useful DSS</vt:lpstr>
      <vt:lpstr>Criteria for a clinically useful DSS (cont.)</vt:lpstr>
      <vt:lpstr>TYPES OF CLINICAL DECISION SUPPORT</vt:lpstr>
      <vt:lpstr>Knowledge-Based CDSS</vt:lpstr>
      <vt:lpstr>NON-KNOWLEDGE-BASED CDSS</vt:lpstr>
      <vt:lpstr>EXAMPLES OF CDSS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  Systems</dc:title>
  <cp:lastModifiedBy>Roshni Singh</cp:lastModifiedBy>
  <cp:revision>15</cp:revision>
  <dcterms:created xsi:type="dcterms:W3CDTF">2019-04-07T17:25:25Z</dcterms:created>
  <dcterms:modified xsi:type="dcterms:W3CDTF">2019-04-08T05:33:33Z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2019-04-07T00:00:00Z</vt:filetime>
  </property>
</Properties>
</file>