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6" r:id="rId5"/>
    <p:sldId id="278" r:id="rId6"/>
    <p:sldId id="280" r:id="rId7"/>
    <p:sldId id="282" r:id="rId8"/>
    <p:sldId id="284" r:id="rId9"/>
    <p:sldId id="286" r:id="rId10"/>
    <p:sldId id="288" r:id="rId11"/>
    <p:sldId id="28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90" r:id="rId23"/>
    <p:sldId id="291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696" y="4419600"/>
            <a:ext cx="7647304" cy="49244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560195" algn="l"/>
              </a:tabLst>
            </a:pPr>
            <a:r>
              <a:rPr sz="2600" spc="-15" dirty="0">
                <a:solidFill>
                  <a:srgbClr val="FFFFFF"/>
                </a:solidFill>
                <a:latin typeface="Georgia"/>
                <a:cs typeface="Georgia"/>
              </a:rPr>
              <a:t>-A</a:t>
            </a:r>
            <a:r>
              <a:rPr sz="26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Georgia"/>
                <a:cs typeface="Georgia"/>
              </a:rPr>
              <a:t>system	for </a:t>
            </a:r>
            <a:r>
              <a:rPr sz="2600" spc="-25">
                <a:solidFill>
                  <a:srgbClr val="FFFFFF"/>
                </a:solidFill>
                <a:latin typeface="Georgia"/>
                <a:cs typeface="Georgia"/>
              </a:rPr>
              <a:t>decision</a:t>
            </a:r>
            <a:r>
              <a:rPr sz="26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35" smtClean="0">
                <a:solidFill>
                  <a:srgbClr val="FFFFFF"/>
                </a:solidFill>
                <a:latin typeface="Georgia"/>
                <a:cs typeface="Georgia"/>
              </a:rPr>
              <a:t>making</a:t>
            </a:r>
            <a:r>
              <a:rPr lang="en-US" sz="26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35" smtClean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600" spc="-30" dirty="0">
                <a:solidFill>
                  <a:srgbClr val="FFFFFF"/>
                </a:solidFill>
                <a:latin typeface="Georgia"/>
                <a:cs typeface="Georgia"/>
              </a:rPr>
              <a:t>problem</a:t>
            </a:r>
            <a:r>
              <a:rPr sz="26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Georgia"/>
                <a:cs typeface="Georgia"/>
              </a:rPr>
              <a:t>solving.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38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b="1" spc="-5" dirty="0" smtClean="0">
                <a:latin typeface="Aparajita" pitchFamily="34" charset="0"/>
                <a:cs typeface="Aparajita" pitchFamily="34" charset="0"/>
              </a:rPr>
              <a:t>Decision </a:t>
            </a:r>
            <a:r>
              <a:rPr lang="en-IN" sz="6600" b="1" dirty="0" smtClean="0">
                <a:latin typeface="Aparajita" pitchFamily="34" charset="0"/>
                <a:cs typeface="Aparajita" pitchFamily="34" charset="0"/>
              </a:rPr>
              <a:t>Support</a:t>
            </a:r>
            <a:r>
              <a:rPr lang="en-IN" sz="6600" b="1" spc="-45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IN" sz="6600" b="1" spc="-30" dirty="0" smtClean="0">
                <a:latin typeface="Aparajita" pitchFamily="34" charset="0"/>
                <a:cs typeface="Aparajita" pitchFamily="34" charset="0"/>
              </a:rPr>
              <a:t>System</a:t>
            </a:r>
            <a:endParaRPr lang="en-IN" sz="66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8100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- A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system for decision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making and problem solving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238455"/>
            <a:ext cx="731100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240" dirty="0" smtClean="0"/>
              <a:t>DSS- Classifications –Mode of Assistance</a:t>
            </a:r>
            <a:endParaRPr sz="3200" b="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36065"/>
            <a:ext cx="8378190" cy="543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Model-driven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marR="8890" lvl="1" indent="-183515">
              <a:lnSpc>
                <a:spcPct val="150100"/>
              </a:lnSpc>
              <a:spcBef>
                <a:spcPts val="595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dirty="0">
                <a:latin typeface="Times New Roman"/>
                <a:cs typeface="Times New Roman"/>
              </a:rPr>
              <a:t>Use data </a:t>
            </a:r>
            <a:r>
              <a:rPr sz="2000" spc="-5" dirty="0">
                <a:latin typeface="Times New Roman"/>
                <a:cs typeface="Times New Roman"/>
              </a:rPr>
              <a:t>and parameters provided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users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assist decision makers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analyzing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situation</a:t>
            </a:r>
            <a:endParaRPr sz="2000">
              <a:latin typeface="Times New Roman"/>
              <a:cs typeface="Times New Roman"/>
            </a:endParaRPr>
          </a:p>
          <a:p>
            <a:pPr marL="561340" marR="5080" lvl="1" indent="-183515">
              <a:lnSpc>
                <a:spcPct val="150000"/>
              </a:lnSpc>
              <a:spcBef>
                <a:spcPts val="600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626110" algn="l"/>
                <a:tab pos="1059815" algn="l"/>
                <a:tab pos="1365885" algn="l"/>
                <a:tab pos="2446655" algn="l"/>
                <a:tab pos="2766695" algn="l"/>
                <a:tab pos="3158490" algn="l"/>
                <a:tab pos="4167504" algn="l"/>
                <a:tab pos="4531360" algn="l"/>
                <a:tab pos="4921885" algn="l"/>
                <a:tab pos="5568315" algn="l"/>
                <a:tab pos="6381750" algn="l"/>
                <a:tab pos="7898765" algn="l"/>
              </a:tabLst>
            </a:pP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g	</a:t>
            </a:r>
            <a:r>
              <a:rPr sz="2000" spc="-20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-	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ss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open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rce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dr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ven	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SS  generator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Communication-driven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lvl="1" indent="-184150">
              <a:lnSpc>
                <a:spcPct val="100000"/>
              </a:lnSpc>
              <a:spcBef>
                <a:spcPts val="1800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dirty="0">
                <a:latin typeface="Times New Roman"/>
                <a:cs typeface="Times New Roman"/>
              </a:rPr>
              <a:t>Supports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person working on a shared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 marL="561340" lvl="1" indent="-184150">
              <a:lnSpc>
                <a:spcPct val="100000"/>
              </a:lnSpc>
              <a:spcBef>
                <a:spcPts val="1800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dirty="0">
                <a:latin typeface="Times New Roman"/>
                <a:cs typeface="Times New Roman"/>
              </a:rPr>
              <a:t>Eg:- </a:t>
            </a:r>
            <a:r>
              <a:rPr sz="2000" spc="-5" dirty="0">
                <a:latin typeface="Times New Roman"/>
                <a:cs typeface="Times New Roman"/>
              </a:rPr>
              <a:t>Microsoft's NetMeeting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Groove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FD8537"/>
              </a:buClr>
              <a:buSzPct val="70000"/>
              <a:buFont typeface="Courier New"/>
              <a:buChar char="o"/>
              <a:tabLst>
                <a:tab pos="286385" algn="l"/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Data-driven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marR="7620" lvl="1" indent="-183515">
              <a:lnSpc>
                <a:spcPct val="150000"/>
              </a:lnSpc>
              <a:spcBef>
                <a:spcPts val="600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spc="-5" dirty="0">
                <a:latin typeface="Times New Roman"/>
                <a:cs typeface="Times New Roman"/>
              </a:rPr>
              <a:t>Emphasizes access to and manipulation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series of </a:t>
            </a:r>
            <a:r>
              <a:rPr sz="2000" dirty="0">
                <a:latin typeface="Times New Roman"/>
                <a:cs typeface="Times New Roman"/>
              </a:rPr>
              <a:t>internal </a:t>
            </a:r>
            <a:r>
              <a:rPr sz="2000" spc="-5" dirty="0">
                <a:latin typeface="Times New Roman"/>
                <a:cs typeface="Times New Roman"/>
              </a:rPr>
              <a:t>company  </a:t>
            </a:r>
            <a:r>
              <a:rPr sz="2000" dirty="0">
                <a:latin typeface="Times New Roman"/>
                <a:cs typeface="Times New Roman"/>
              </a:rPr>
              <a:t>data and, </a:t>
            </a:r>
            <a:r>
              <a:rPr sz="2000" spc="-5" dirty="0">
                <a:latin typeface="Times New Roman"/>
                <a:cs typeface="Times New Roman"/>
              </a:rPr>
              <a:t>sometimes, </a:t>
            </a:r>
            <a:r>
              <a:rPr sz="2000" dirty="0">
                <a:latin typeface="Times New Roman"/>
                <a:cs typeface="Times New Roman"/>
              </a:rPr>
              <a:t>external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543813"/>
            <a:ext cx="7033259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240" dirty="0" smtClean="0"/>
              <a:t>DSS- Classifications –Mode of Assistance (Continue…)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873961"/>
            <a:ext cx="7921625" cy="2846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Document-driven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marR="5080" lvl="1" indent="-182880">
              <a:lnSpc>
                <a:spcPct val="150000"/>
              </a:lnSpc>
              <a:spcBef>
                <a:spcPts val="605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  <a:tab pos="1702435" algn="l"/>
                <a:tab pos="2738120" algn="l"/>
                <a:tab pos="3265170" algn="l"/>
                <a:tab pos="4649470" algn="l"/>
                <a:tab pos="6078855" algn="l"/>
                <a:tab pos="7435215" algn="l"/>
                <a:tab pos="7795259" algn="l"/>
              </a:tabLst>
            </a:pP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ges,	re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ves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uns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ruc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ur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nf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a  variety of electronic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formats.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Knowledge-driven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marR="5715" lvl="1" indent="-182880">
              <a:lnSpc>
                <a:spcPct val="150000"/>
              </a:lnSpc>
              <a:spcBef>
                <a:spcPts val="600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Provides specialized problem solving expertise </a:t>
            </a:r>
            <a:r>
              <a:rPr sz="2000" spc="-10" dirty="0">
                <a:latin typeface="Times New Roman"/>
                <a:cs typeface="Times New Roman"/>
              </a:rPr>
              <a:t>stored as </a:t>
            </a:r>
            <a:r>
              <a:rPr sz="2000" spc="-5" dirty="0">
                <a:latin typeface="Times New Roman"/>
                <a:cs typeface="Times New Roman"/>
              </a:rPr>
              <a:t>facts, rules,  </a:t>
            </a:r>
            <a:r>
              <a:rPr sz="2000" dirty="0">
                <a:latin typeface="Times New Roman"/>
                <a:cs typeface="Times New Roman"/>
              </a:rPr>
              <a:t>procedures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01853"/>
            <a:ext cx="547540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75" dirty="0" smtClean="0"/>
              <a:t> D  s  </a:t>
            </a:r>
            <a:r>
              <a:rPr lang="en-US" spc="-875" dirty="0" err="1" smtClean="0"/>
              <a:t>s</a:t>
            </a:r>
            <a:r>
              <a:rPr lang="en-US" spc="-875" dirty="0" smtClean="0"/>
              <a:t>     </a:t>
            </a:r>
            <a:r>
              <a:rPr sz="3200" b="1" spc="-235" smtClean="0"/>
              <a:t>Characteristics</a:t>
            </a:r>
            <a:r>
              <a:rPr u="none" spc="-220" smtClean="0"/>
              <a:t> </a:t>
            </a:r>
            <a:r>
              <a:rPr u="none" spc="-55" smtClean="0"/>
              <a:t>:</a:t>
            </a:r>
            <a:endParaRPr u="none"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78739" y="1066800"/>
            <a:ext cx="8817610" cy="55226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26987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Facilitation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25" dirty="0">
                <a:latin typeface="Georgia"/>
                <a:cs typeface="Georgia"/>
              </a:rPr>
              <a:t>facilitate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30" dirty="0">
                <a:latin typeface="Georgia"/>
                <a:cs typeface="Georgia"/>
              </a:rPr>
              <a:t>support </a:t>
            </a:r>
            <a:r>
              <a:rPr sz="2400" spc="-15" dirty="0">
                <a:latin typeface="Georgia"/>
                <a:cs typeface="Georgia"/>
              </a:rPr>
              <a:t>specific </a:t>
            </a:r>
            <a:r>
              <a:rPr sz="2400" spc="-75" dirty="0">
                <a:latin typeface="Georgia"/>
                <a:cs typeface="Georgia"/>
              </a:rPr>
              <a:t>decision-  </a:t>
            </a:r>
            <a:r>
              <a:rPr sz="2400" spc="-30" dirty="0">
                <a:latin typeface="Georgia"/>
                <a:cs typeface="Georgia"/>
              </a:rPr>
              <a:t>making </a:t>
            </a:r>
            <a:r>
              <a:rPr sz="2400" spc="-25" dirty="0">
                <a:latin typeface="Georgia"/>
                <a:cs typeface="Georgia"/>
              </a:rPr>
              <a:t>activities </a:t>
            </a:r>
            <a:r>
              <a:rPr sz="2400" spc="-60" dirty="0">
                <a:latin typeface="Georgia"/>
                <a:cs typeface="Georgia"/>
              </a:rPr>
              <a:t>and/or </a:t>
            </a:r>
            <a:r>
              <a:rPr sz="2400" spc="-25" dirty="0">
                <a:latin typeface="Georgia"/>
                <a:cs typeface="Georgia"/>
              </a:rPr>
              <a:t>decision</a:t>
            </a:r>
            <a:r>
              <a:rPr sz="2400" spc="-24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processes.</a:t>
            </a:r>
            <a:endParaRPr sz="2400">
              <a:latin typeface="Georgia"/>
              <a:cs typeface="Georgia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Interaction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computer-based </a:t>
            </a:r>
            <a:r>
              <a:rPr sz="2400" spc="-50" dirty="0">
                <a:latin typeface="Georgia"/>
                <a:cs typeface="Georgia"/>
              </a:rPr>
              <a:t>systems </a:t>
            </a:r>
            <a:r>
              <a:rPr sz="2400" spc="-30" dirty="0">
                <a:latin typeface="Georgia"/>
                <a:cs typeface="Georgia"/>
              </a:rPr>
              <a:t>designed </a:t>
            </a:r>
            <a:r>
              <a:rPr sz="2400" spc="-135" dirty="0">
                <a:latin typeface="Georgia"/>
                <a:cs typeface="Georgia"/>
              </a:rPr>
              <a:t>for  </a:t>
            </a:r>
            <a:r>
              <a:rPr sz="2400" spc="-35" dirty="0">
                <a:latin typeface="Georgia"/>
                <a:cs typeface="Georgia"/>
              </a:rPr>
              <a:t>interactive use </a:t>
            </a:r>
            <a:r>
              <a:rPr sz="2400" spc="-30" dirty="0">
                <a:latin typeface="Georgia"/>
                <a:cs typeface="Georgia"/>
              </a:rPr>
              <a:t>by </a:t>
            </a:r>
            <a:r>
              <a:rPr sz="2400" spc="-25" dirty="0">
                <a:latin typeface="Georgia"/>
                <a:cs typeface="Georgia"/>
              </a:rPr>
              <a:t>decision </a:t>
            </a:r>
            <a:r>
              <a:rPr sz="2400" spc="-55" dirty="0">
                <a:latin typeface="Georgia"/>
                <a:cs typeface="Georgia"/>
              </a:rPr>
              <a:t>makers </a:t>
            </a:r>
            <a:r>
              <a:rPr sz="2400" spc="-35" dirty="0">
                <a:latin typeface="Georgia"/>
                <a:cs typeface="Georgia"/>
              </a:rPr>
              <a:t>or </a:t>
            </a:r>
            <a:r>
              <a:rPr sz="2400" spc="-40" dirty="0">
                <a:latin typeface="Georgia"/>
                <a:cs typeface="Georgia"/>
              </a:rPr>
              <a:t>staff </a:t>
            </a:r>
            <a:r>
              <a:rPr sz="2400" spc="-50" dirty="0">
                <a:latin typeface="Georgia"/>
                <a:cs typeface="Georgia"/>
              </a:rPr>
              <a:t>users </a:t>
            </a:r>
            <a:r>
              <a:rPr sz="2400" spc="-15" dirty="0">
                <a:latin typeface="Georgia"/>
                <a:cs typeface="Georgia"/>
              </a:rPr>
              <a:t>who </a:t>
            </a:r>
            <a:r>
              <a:rPr sz="2400" spc="-25" dirty="0">
                <a:latin typeface="Georgia"/>
                <a:cs typeface="Georgia"/>
              </a:rPr>
              <a:t>control 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sequence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25" dirty="0">
                <a:latin typeface="Georgia"/>
                <a:cs typeface="Georgia"/>
              </a:rPr>
              <a:t>interaction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operations</a:t>
            </a:r>
            <a:r>
              <a:rPr sz="2400" spc="-31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performed.</a:t>
            </a:r>
            <a:endParaRPr sz="2400">
              <a:latin typeface="Georgia"/>
              <a:cs typeface="Georgia"/>
            </a:endParaRPr>
          </a:p>
          <a:p>
            <a:pPr marL="287020" marR="5715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Ancillary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20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25" dirty="0">
                <a:latin typeface="Georgia"/>
                <a:cs typeface="Georgia"/>
              </a:rPr>
              <a:t>can </a:t>
            </a:r>
            <a:r>
              <a:rPr sz="2400" spc="-30" dirty="0">
                <a:latin typeface="Georgia"/>
                <a:cs typeface="Georgia"/>
              </a:rPr>
              <a:t>support </a:t>
            </a:r>
            <a:r>
              <a:rPr sz="2400" spc="-25" dirty="0">
                <a:latin typeface="Georgia"/>
                <a:cs typeface="Georgia"/>
              </a:rPr>
              <a:t>decision </a:t>
            </a:r>
            <a:r>
              <a:rPr sz="2400" spc="-55" dirty="0">
                <a:latin typeface="Georgia"/>
                <a:cs typeface="Georgia"/>
              </a:rPr>
              <a:t>makers </a:t>
            </a:r>
            <a:r>
              <a:rPr sz="2400" spc="-20" dirty="0">
                <a:latin typeface="Georgia"/>
                <a:cs typeface="Georgia"/>
              </a:rPr>
              <a:t>at </a:t>
            </a:r>
            <a:r>
              <a:rPr sz="2400" spc="-50" dirty="0">
                <a:latin typeface="Georgia"/>
                <a:cs typeface="Georgia"/>
              </a:rPr>
              <a:t>any </a:t>
            </a:r>
            <a:r>
              <a:rPr sz="2400" spc="-30" dirty="0">
                <a:latin typeface="Georgia"/>
                <a:cs typeface="Georgia"/>
              </a:rPr>
              <a:t>level in  </a:t>
            </a:r>
            <a:r>
              <a:rPr sz="2400" spc="-45" dirty="0">
                <a:latin typeface="Georgia"/>
                <a:cs typeface="Georgia"/>
              </a:rPr>
              <a:t>an </a:t>
            </a:r>
            <a:r>
              <a:rPr sz="2400" spc="-25" dirty="0">
                <a:latin typeface="Georgia"/>
                <a:cs typeface="Georgia"/>
              </a:rPr>
              <a:t>organization. </a:t>
            </a:r>
            <a:r>
              <a:rPr sz="2400" spc="-20" dirty="0">
                <a:latin typeface="Georgia"/>
                <a:cs typeface="Georgia"/>
              </a:rPr>
              <a:t>They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20" dirty="0">
                <a:latin typeface="Georgia"/>
                <a:cs typeface="Georgia"/>
              </a:rPr>
              <a:t>NOT </a:t>
            </a:r>
            <a:r>
              <a:rPr sz="2400" spc="-20" dirty="0">
                <a:latin typeface="Georgia"/>
                <a:cs typeface="Georgia"/>
              </a:rPr>
              <a:t>intended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40" dirty="0">
                <a:latin typeface="Georgia"/>
                <a:cs typeface="Georgia"/>
              </a:rPr>
              <a:t>replace</a:t>
            </a:r>
            <a:r>
              <a:rPr sz="2400" spc="-34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decision  </a:t>
            </a:r>
            <a:r>
              <a:rPr sz="2400" spc="-60" dirty="0">
                <a:latin typeface="Georgia"/>
                <a:cs typeface="Georgia"/>
              </a:rPr>
              <a:t>makers.</a:t>
            </a:r>
            <a:endParaRPr sz="2400">
              <a:latin typeface="Georgia"/>
              <a:cs typeface="Georgia"/>
            </a:endParaRPr>
          </a:p>
          <a:p>
            <a:pPr marL="287020" marR="9525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Repeated </a:t>
            </a:r>
            <a:r>
              <a:rPr sz="2400" b="1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20" dirty="0">
                <a:latin typeface="Georgia"/>
                <a:cs typeface="Georgia"/>
              </a:rPr>
              <a:t>intended </a:t>
            </a:r>
            <a:r>
              <a:rPr sz="2400" spc="-45" dirty="0">
                <a:latin typeface="Georgia"/>
                <a:cs typeface="Georgia"/>
              </a:rPr>
              <a:t>for </a:t>
            </a:r>
            <a:r>
              <a:rPr sz="2400" spc="-35" dirty="0">
                <a:latin typeface="Georgia"/>
                <a:cs typeface="Georgia"/>
              </a:rPr>
              <a:t>repeated use. </a:t>
            </a:r>
            <a:r>
              <a:rPr sz="2400" spc="10" dirty="0">
                <a:latin typeface="Georgia"/>
                <a:cs typeface="Georgia"/>
              </a:rPr>
              <a:t>A  </a:t>
            </a:r>
            <a:r>
              <a:rPr sz="2400" spc="-20" dirty="0">
                <a:latin typeface="Georgia"/>
                <a:cs typeface="Georgia"/>
              </a:rPr>
              <a:t>specific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60" dirty="0">
                <a:latin typeface="Georgia"/>
                <a:cs typeface="Georgia"/>
              </a:rPr>
              <a:t>may </a:t>
            </a:r>
            <a:r>
              <a:rPr sz="2400" spc="-10" dirty="0">
                <a:latin typeface="Georgia"/>
                <a:cs typeface="Georgia"/>
              </a:rPr>
              <a:t>be </a:t>
            </a:r>
            <a:r>
              <a:rPr sz="2400" spc="-30" dirty="0">
                <a:latin typeface="Georgia"/>
                <a:cs typeface="Georgia"/>
              </a:rPr>
              <a:t>used </a:t>
            </a:r>
            <a:r>
              <a:rPr sz="2400" spc="-25" dirty="0">
                <a:latin typeface="Georgia"/>
                <a:cs typeface="Georgia"/>
              </a:rPr>
              <a:t>routinely </a:t>
            </a:r>
            <a:r>
              <a:rPr sz="2400" spc="-30" dirty="0">
                <a:latin typeface="Georgia"/>
                <a:cs typeface="Georgia"/>
              </a:rPr>
              <a:t>or used </a:t>
            </a:r>
            <a:r>
              <a:rPr sz="2400" spc="-65" dirty="0">
                <a:latin typeface="Georgia"/>
                <a:cs typeface="Georgia"/>
              </a:rPr>
              <a:t>as </a:t>
            </a:r>
            <a:r>
              <a:rPr sz="2400" spc="-20" dirty="0">
                <a:latin typeface="Georgia"/>
                <a:cs typeface="Georgia"/>
              </a:rPr>
              <a:t>needed </a:t>
            </a:r>
            <a:r>
              <a:rPr sz="2400" spc="-45" dirty="0">
                <a:latin typeface="Georgia"/>
                <a:cs typeface="Georgia"/>
              </a:rPr>
              <a:t>for</a:t>
            </a:r>
            <a:r>
              <a:rPr sz="2400" spc="-31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ad  </a:t>
            </a:r>
            <a:r>
              <a:rPr sz="2400" spc="5" dirty="0">
                <a:latin typeface="Georgia"/>
                <a:cs typeface="Georgia"/>
              </a:rPr>
              <a:t>hoc </a:t>
            </a:r>
            <a:r>
              <a:rPr sz="2400" spc="-25" dirty="0">
                <a:latin typeface="Georgia"/>
                <a:cs typeface="Georgia"/>
              </a:rPr>
              <a:t>decision </a:t>
            </a:r>
            <a:r>
              <a:rPr sz="2400" spc="-30" dirty="0">
                <a:latin typeface="Georgia"/>
                <a:cs typeface="Georgia"/>
              </a:rPr>
              <a:t>support</a:t>
            </a:r>
            <a:r>
              <a:rPr sz="2400" spc="-28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tasks.</a:t>
            </a:r>
            <a:endParaRPr sz="2400">
              <a:latin typeface="Georgia"/>
              <a:cs typeface="Georgia"/>
            </a:endParaRPr>
          </a:p>
          <a:p>
            <a:pPr marL="287020" marR="571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Identifiable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60" dirty="0">
                <a:latin typeface="Georgia"/>
                <a:cs typeface="Georgia"/>
              </a:rPr>
              <a:t>may </a:t>
            </a:r>
            <a:r>
              <a:rPr sz="2400" spc="-10" dirty="0">
                <a:latin typeface="Georgia"/>
                <a:cs typeface="Georgia"/>
              </a:rPr>
              <a:t>be </a:t>
            </a:r>
            <a:r>
              <a:rPr sz="2400" spc="-20" dirty="0">
                <a:latin typeface="Georgia"/>
                <a:cs typeface="Georgia"/>
              </a:rPr>
              <a:t>independent </a:t>
            </a:r>
            <a:r>
              <a:rPr sz="2400" spc="-50" dirty="0">
                <a:latin typeface="Georgia"/>
                <a:cs typeface="Georgia"/>
              </a:rPr>
              <a:t>systems </a:t>
            </a:r>
            <a:r>
              <a:rPr sz="2400" spc="-10" dirty="0">
                <a:latin typeface="Georgia"/>
                <a:cs typeface="Georgia"/>
              </a:rPr>
              <a:t>that</a:t>
            </a:r>
            <a:r>
              <a:rPr sz="2400" spc="-34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collect  </a:t>
            </a:r>
            <a:r>
              <a:rPr sz="2400" spc="-30" dirty="0">
                <a:latin typeface="Georgia"/>
                <a:cs typeface="Georgia"/>
              </a:rPr>
              <a:t>or replicate </a:t>
            </a: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45" dirty="0">
                <a:latin typeface="Georgia"/>
                <a:cs typeface="Georgia"/>
              </a:rPr>
              <a:t>from </a:t>
            </a:r>
            <a:r>
              <a:rPr sz="2400" spc="-10" dirty="0">
                <a:latin typeface="Georgia"/>
                <a:cs typeface="Georgia"/>
              </a:rPr>
              <a:t>other </a:t>
            </a:r>
            <a:r>
              <a:rPr sz="2400" spc="-35" dirty="0">
                <a:latin typeface="Georgia"/>
                <a:cs typeface="Georgia"/>
              </a:rPr>
              <a:t>information </a:t>
            </a:r>
            <a:r>
              <a:rPr sz="2400" spc="-45" dirty="0">
                <a:latin typeface="Georgia"/>
                <a:cs typeface="Georgia"/>
              </a:rPr>
              <a:t>systems </a:t>
            </a:r>
            <a:r>
              <a:rPr sz="2400" spc="-15" dirty="0">
                <a:latin typeface="Georgia"/>
                <a:cs typeface="Georgia"/>
              </a:rPr>
              <a:t>OR  </a:t>
            </a:r>
            <a:r>
              <a:rPr sz="2400" spc="-45" dirty="0">
                <a:latin typeface="Georgia"/>
                <a:cs typeface="Georgia"/>
              </a:rPr>
              <a:t>subsystems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65" dirty="0">
                <a:latin typeface="Georgia"/>
                <a:cs typeface="Georgia"/>
              </a:rPr>
              <a:t>a </a:t>
            </a:r>
            <a:r>
              <a:rPr sz="2400" spc="-85" dirty="0">
                <a:latin typeface="Georgia"/>
                <a:cs typeface="Georgia"/>
              </a:rPr>
              <a:t>larger, </a:t>
            </a:r>
            <a:r>
              <a:rPr sz="2400" spc="-40" dirty="0">
                <a:latin typeface="Georgia"/>
                <a:cs typeface="Georgia"/>
              </a:rPr>
              <a:t>more </a:t>
            </a:r>
            <a:r>
              <a:rPr sz="2400" spc="-35" dirty="0">
                <a:latin typeface="Georgia"/>
                <a:cs typeface="Georgia"/>
              </a:rPr>
              <a:t>integrated </a:t>
            </a:r>
            <a:r>
              <a:rPr sz="2400" spc="-30" dirty="0">
                <a:latin typeface="Georgia"/>
                <a:cs typeface="Georgia"/>
              </a:rPr>
              <a:t>information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system</a:t>
            </a:r>
            <a:r>
              <a:rPr sz="2600" spc="-4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476" y="30302"/>
            <a:ext cx="6901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69" smtClean="0"/>
              <a:t>D</a:t>
            </a:r>
            <a:r>
              <a:rPr lang="en-US" sz="4400" spc="-869" dirty="0" smtClean="0"/>
              <a:t>    </a:t>
            </a:r>
            <a:r>
              <a:rPr sz="4400" spc="-869" smtClean="0"/>
              <a:t>S</a:t>
            </a:r>
            <a:r>
              <a:rPr lang="en-US" sz="4400" spc="-869" dirty="0" smtClean="0"/>
              <a:t>    </a:t>
            </a:r>
            <a:r>
              <a:rPr sz="4400" spc="-869" smtClean="0"/>
              <a:t>S </a:t>
            </a:r>
            <a:r>
              <a:rPr lang="en-US" sz="4400" spc="-869" dirty="0" smtClean="0"/>
              <a:t>           </a:t>
            </a:r>
            <a:r>
              <a:rPr sz="4400" spc="-235" smtClean="0"/>
              <a:t>Characteristics</a:t>
            </a:r>
            <a:r>
              <a:rPr sz="4400" spc="-260" smtClean="0"/>
              <a:t> </a:t>
            </a:r>
            <a:r>
              <a:rPr sz="4400" spc="-120" dirty="0"/>
              <a:t>(cont.)</a:t>
            </a:r>
            <a:r>
              <a:rPr sz="4400" u="none" spc="-12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838200"/>
            <a:ext cx="8959215" cy="609569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508634" indent="-274320" algn="just">
              <a:lnSpc>
                <a:spcPct val="9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Task-oriented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40" dirty="0">
                <a:latin typeface="Georgia"/>
                <a:cs typeface="Georgia"/>
              </a:rPr>
              <a:t>provide </a:t>
            </a:r>
            <a:r>
              <a:rPr sz="2400" spc="-15" dirty="0">
                <a:latin typeface="Georgia"/>
                <a:cs typeface="Georgia"/>
              </a:rPr>
              <a:t>specific </a:t>
            </a:r>
            <a:r>
              <a:rPr sz="2400" spc="-30" dirty="0">
                <a:latin typeface="Georgia"/>
                <a:cs typeface="Georgia"/>
              </a:rPr>
              <a:t>capabilities </a:t>
            </a:r>
            <a:r>
              <a:rPr sz="2400" spc="-15" dirty="0">
                <a:latin typeface="Georgia"/>
                <a:cs typeface="Georgia"/>
              </a:rPr>
              <a:t>that </a:t>
            </a:r>
            <a:r>
              <a:rPr sz="2400" spc="-365" dirty="0">
                <a:latin typeface="Georgia"/>
                <a:cs typeface="Georgia"/>
              </a:rPr>
              <a:t>support  </a:t>
            </a:r>
            <a:r>
              <a:rPr sz="2400" spc="-15" dirty="0">
                <a:latin typeface="Georgia"/>
                <a:cs typeface="Georgia"/>
              </a:rPr>
              <a:t>one </a:t>
            </a:r>
            <a:r>
              <a:rPr sz="2400" spc="-30" dirty="0">
                <a:latin typeface="Georgia"/>
                <a:cs typeface="Georgia"/>
              </a:rPr>
              <a:t>or </a:t>
            </a:r>
            <a:r>
              <a:rPr sz="2400" spc="-40" dirty="0">
                <a:latin typeface="Georgia"/>
                <a:cs typeface="Georgia"/>
              </a:rPr>
              <a:t>more tasks </a:t>
            </a:r>
            <a:r>
              <a:rPr sz="2400" spc="-35" dirty="0">
                <a:latin typeface="Georgia"/>
                <a:cs typeface="Georgia"/>
              </a:rPr>
              <a:t>related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decision-making, including:  </a:t>
            </a:r>
            <a:r>
              <a:rPr sz="2400" spc="-25" dirty="0">
                <a:latin typeface="Georgia"/>
                <a:cs typeface="Georgia"/>
              </a:rPr>
              <a:t>intelligence </a:t>
            </a:r>
            <a:r>
              <a:rPr sz="2400" spc="-35" dirty="0">
                <a:latin typeface="Georgia"/>
                <a:cs typeface="Georgia"/>
              </a:rPr>
              <a:t>and data </a:t>
            </a:r>
            <a:r>
              <a:rPr sz="2400" spc="-60" dirty="0">
                <a:latin typeface="Georgia"/>
                <a:cs typeface="Georgia"/>
              </a:rPr>
              <a:t>analysis; </a:t>
            </a:r>
            <a:r>
              <a:rPr sz="2400" spc="-15" dirty="0">
                <a:latin typeface="Georgia"/>
                <a:cs typeface="Georgia"/>
              </a:rPr>
              <a:t>identification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30" dirty="0">
                <a:latin typeface="Georgia"/>
                <a:cs typeface="Georgia"/>
              </a:rPr>
              <a:t>design </a:t>
            </a:r>
            <a:r>
              <a:rPr sz="2400" spc="-20" dirty="0">
                <a:latin typeface="Georgia"/>
                <a:cs typeface="Georgia"/>
              </a:rPr>
              <a:t>of  </a:t>
            </a:r>
            <a:r>
              <a:rPr sz="2400" spc="-45" dirty="0">
                <a:latin typeface="Georgia"/>
                <a:cs typeface="Georgia"/>
              </a:rPr>
              <a:t>alternatives; </a:t>
            </a:r>
            <a:r>
              <a:rPr sz="2400" spc="-15" dirty="0">
                <a:latin typeface="Georgia"/>
                <a:cs typeface="Georgia"/>
              </a:rPr>
              <a:t>choice </a:t>
            </a:r>
            <a:r>
              <a:rPr sz="2400" spc="-25" dirty="0">
                <a:latin typeface="Georgia"/>
                <a:cs typeface="Georgia"/>
              </a:rPr>
              <a:t>among </a:t>
            </a:r>
            <a:r>
              <a:rPr sz="2400" spc="-45" dirty="0">
                <a:latin typeface="Georgia"/>
                <a:cs typeface="Georgia"/>
              </a:rPr>
              <a:t>alternatives;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25" dirty="0">
                <a:latin typeface="Georgia"/>
                <a:cs typeface="Georgia"/>
              </a:rPr>
              <a:t>decision  </a:t>
            </a:r>
            <a:r>
              <a:rPr sz="2400" spc="-20" dirty="0">
                <a:latin typeface="Georgia"/>
                <a:cs typeface="Georgia"/>
              </a:rPr>
              <a:t>implementation.</a:t>
            </a:r>
            <a:endParaRPr sz="2400">
              <a:latin typeface="Georgia"/>
              <a:cs typeface="Georgia"/>
            </a:endParaRPr>
          </a:p>
          <a:p>
            <a:pPr marL="287020" marR="266065" indent="-274320" algn="just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 </a:t>
            </a:r>
            <a:r>
              <a:rPr sz="2400" b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: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20" dirty="0">
                <a:latin typeface="Georgia"/>
                <a:cs typeface="Georgia"/>
              </a:rPr>
              <a:t>intended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50" dirty="0">
                <a:latin typeface="Georgia"/>
                <a:cs typeface="Georgia"/>
              </a:rPr>
              <a:t>improve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60" dirty="0">
                <a:latin typeface="Georgia"/>
                <a:cs typeface="Georgia"/>
              </a:rPr>
              <a:t>accuracy,  </a:t>
            </a:r>
            <a:r>
              <a:rPr sz="2400" spc="-35" dirty="0">
                <a:latin typeface="Georgia"/>
                <a:cs typeface="Georgia"/>
              </a:rPr>
              <a:t>timeliness, </a:t>
            </a:r>
            <a:r>
              <a:rPr sz="2400" spc="-20" dirty="0">
                <a:latin typeface="Georgia"/>
                <a:cs typeface="Georgia"/>
              </a:rPr>
              <a:t>quality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45" dirty="0">
                <a:latin typeface="Georgia"/>
                <a:cs typeface="Georgia"/>
              </a:rPr>
              <a:t>overall </a:t>
            </a:r>
            <a:r>
              <a:rPr sz="2400" spc="-30" dirty="0">
                <a:latin typeface="Georgia"/>
                <a:cs typeface="Georgia"/>
              </a:rPr>
              <a:t>effectiveness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15" dirty="0">
                <a:latin typeface="Georgia"/>
                <a:cs typeface="Georgia"/>
              </a:rPr>
              <a:t>specific</a:t>
            </a:r>
            <a:r>
              <a:rPr sz="2400" spc="-28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decision  </a:t>
            </a:r>
            <a:r>
              <a:rPr sz="2400" spc="-30" dirty="0">
                <a:latin typeface="Georgia"/>
                <a:cs typeface="Georgia"/>
              </a:rPr>
              <a:t>or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20" dirty="0">
                <a:latin typeface="Georgia"/>
                <a:cs typeface="Georgia"/>
              </a:rPr>
              <a:t>set of </a:t>
            </a:r>
            <a:r>
              <a:rPr sz="2400" spc="-35" dirty="0">
                <a:latin typeface="Georgia"/>
                <a:cs typeface="Georgia"/>
              </a:rPr>
              <a:t>related</a:t>
            </a:r>
            <a:r>
              <a:rPr sz="2400" spc="-18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decisions.</a:t>
            </a:r>
            <a:endParaRPr sz="2400">
              <a:latin typeface="Georgia"/>
              <a:cs typeface="Georgia"/>
            </a:endParaRPr>
          </a:p>
          <a:p>
            <a:pPr marL="287020" marR="5080" indent="-274320" algn="just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Supports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individual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</a:t>
            </a:r>
            <a:r>
              <a:rPr sz="2400" b="1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making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Georgia"/>
                <a:cs typeface="Georgia"/>
              </a:rPr>
              <a:t>It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provides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390" dirty="0">
                <a:latin typeface="Georgia"/>
                <a:cs typeface="Georgia"/>
              </a:rPr>
              <a:t>a  </a:t>
            </a:r>
            <a:r>
              <a:rPr sz="2400" spc="-30" dirty="0">
                <a:latin typeface="Georgia"/>
                <a:cs typeface="Georgia"/>
              </a:rPr>
              <a:t>single platform </a:t>
            </a:r>
            <a:r>
              <a:rPr sz="2400" spc="-15" dirty="0">
                <a:latin typeface="Georgia"/>
                <a:cs typeface="Georgia"/>
              </a:rPr>
              <a:t>that </a:t>
            </a:r>
            <a:r>
              <a:rPr sz="2400" spc="-40" dirty="0">
                <a:latin typeface="Georgia"/>
                <a:cs typeface="Georgia"/>
              </a:rPr>
              <a:t>allows </a:t>
            </a:r>
            <a:r>
              <a:rPr sz="2400" spc="-30" dirty="0">
                <a:latin typeface="Georgia"/>
                <a:cs typeface="Georgia"/>
              </a:rPr>
              <a:t>all </a:t>
            </a:r>
            <a:r>
              <a:rPr sz="2400" spc="-50" dirty="0">
                <a:latin typeface="Georgia"/>
                <a:cs typeface="Georgia"/>
              </a:rPr>
              <a:t>users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50" dirty="0">
                <a:latin typeface="Georgia"/>
                <a:cs typeface="Georgia"/>
              </a:rPr>
              <a:t>access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45" dirty="0">
                <a:latin typeface="Georgia"/>
                <a:cs typeface="Georgia"/>
              </a:rPr>
              <a:t>same  </a:t>
            </a:r>
            <a:r>
              <a:rPr sz="2400" spc="-30" dirty="0">
                <a:latin typeface="Georgia"/>
                <a:cs typeface="Georgia"/>
              </a:rPr>
              <a:t>information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50" dirty="0">
                <a:latin typeface="Georgia"/>
                <a:cs typeface="Georgia"/>
              </a:rPr>
              <a:t>access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45" dirty="0">
                <a:latin typeface="Georgia"/>
                <a:cs typeface="Georgia"/>
              </a:rPr>
              <a:t>same </a:t>
            </a:r>
            <a:r>
              <a:rPr sz="2400" spc="-40" dirty="0">
                <a:latin typeface="Georgia"/>
                <a:cs typeface="Georgia"/>
              </a:rPr>
              <a:t>version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15" dirty="0">
                <a:latin typeface="Georgia"/>
                <a:cs typeface="Georgia"/>
              </a:rPr>
              <a:t>truth, </a:t>
            </a:r>
            <a:r>
              <a:rPr sz="2400" spc="-20" dirty="0">
                <a:latin typeface="Georgia"/>
                <a:cs typeface="Georgia"/>
              </a:rPr>
              <a:t>while </a:t>
            </a:r>
            <a:r>
              <a:rPr sz="2400" spc="-35" dirty="0">
                <a:latin typeface="Georgia"/>
                <a:cs typeface="Georgia"/>
              </a:rPr>
              <a:t>providing  </a:t>
            </a:r>
            <a:r>
              <a:rPr sz="2400" spc="-30" dirty="0">
                <a:latin typeface="Georgia"/>
                <a:cs typeface="Georgia"/>
              </a:rPr>
              <a:t>autonomy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individual </a:t>
            </a:r>
            <a:r>
              <a:rPr sz="2400" spc="-50" dirty="0">
                <a:latin typeface="Georgia"/>
                <a:cs typeface="Georgia"/>
              </a:rPr>
              <a:t>users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25" dirty="0">
                <a:latin typeface="Georgia"/>
                <a:cs typeface="Georgia"/>
              </a:rPr>
              <a:t>development </a:t>
            </a:r>
            <a:r>
              <a:rPr sz="2400" spc="-35" dirty="0">
                <a:latin typeface="Georgia"/>
                <a:cs typeface="Georgia"/>
              </a:rPr>
              <a:t>groups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design  reporting </a:t>
            </a:r>
            <a:r>
              <a:rPr sz="2400" spc="-15" dirty="0">
                <a:latin typeface="Georgia"/>
                <a:cs typeface="Georgia"/>
              </a:rPr>
              <a:t>content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locally.</a:t>
            </a:r>
            <a:endParaRPr sz="2400">
              <a:latin typeface="Georgia"/>
              <a:cs typeface="Georgia"/>
            </a:endParaRPr>
          </a:p>
          <a:p>
            <a:pPr marL="287020" marR="62230" indent="-274320" algn="just">
              <a:lnSpc>
                <a:spcPts val="259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u="heavy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Comprehensive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b="1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Georgia"/>
                <a:cs typeface="Georgia"/>
              </a:rPr>
              <a:t>It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allows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users </a:t>
            </a:r>
            <a:r>
              <a:rPr sz="2400" spc="-10" dirty="0">
                <a:latin typeface="Georgia"/>
                <a:cs typeface="Georgia"/>
              </a:rPr>
              <a:t>to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access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data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from  </a:t>
            </a:r>
            <a:r>
              <a:rPr sz="2400" spc="-30" dirty="0">
                <a:latin typeface="Georgia"/>
                <a:cs typeface="Georgia"/>
              </a:rPr>
              <a:t>different </a:t>
            </a:r>
            <a:r>
              <a:rPr sz="2400" spc="-45" dirty="0">
                <a:latin typeface="Georgia"/>
                <a:cs typeface="Georgia"/>
              </a:rPr>
              <a:t>sources concurrently, </a:t>
            </a:r>
            <a:r>
              <a:rPr sz="2400" spc="-35" dirty="0">
                <a:latin typeface="Georgia"/>
                <a:cs typeface="Georgia"/>
              </a:rPr>
              <a:t>leaving </a:t>
            </a:r>
            <a:r>
              <a:rPr sz="2400" spc="-25" dirty="0">
                <a:latin typeface="Georgia"/>
                <a:cs typeface="Georgia"/>
              </a:rPr>
              <a:t>organizations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freedom 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15" dirty="0">
                <a:latin typeface="Georgia"/>
                <a:cs typeface="Georgia"/>
              </a:rPr>
              <a:t>choose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data warehouse </a:t>
            </a:r>
            <a:r>
              <a:rPr sz="2400" spc="-15" dirty="0">
                <a:latin typeface="Georgia"/>
                <a:cs typeface="Georgia"/>
              </a:rPr>
              <a:t>that </a:t>
            </a:r>
            <a:r>
              <a:rPr sz="2400" spc="-20" dirty="0">
                <a:latin typeface="Georgia"/>
                <a:cs typeface="Georgia"/>
              </a:rPr>
              <a:t>best </a:t>
            </a:r>
            <a:r>
              <a:rPr sz="2400" spc="-30" dirty="0">
                <a:latin typeface="Georgia"/>
                <a:cs typeface="Georgia"/>
              </a:rPr>
              <a:t>suits </a:t>
            </a:r>
            <a:r>
              <a:rPr sz="2400" spc="-20" dirty="0">
                <a:latin typeface="Georgia"/>
                <a:cs typeface="Georgia"/>
              </a:rPr>
              <a:t>their unique  </a:t>
            </a:r>
            <a:r>
              <a:rPr sz="2400" spc="-35" dirty="0">
                <a:latin typeface="Georgia"/>
                <a:cs typeface="Georgia"/>
              </a:rPr>
              <a:t>requirements and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preferences.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1854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69" smtClean="0"/>
              <a:t>D</a:t>
            </a:r>
            <a:r>
              <a:rPr lang="en-US" spc="-869" dirty="0" smtClean="0"/>
              <a:t>  </a:t>
            </a:r>
            <a:r>
              <a:rPr spc="-869" smtClean="0"/>
              <a:t>S</a:t>
            </a:r>
            <a:r>
              <a:rPr lang="en-US" spc="-869" dirty="0" smtClean="0"/>
              <a:t>  </a:t>
            </a:r>
            <a:r>
              <a:rPr spc="-869" smtClean="0"/>
              <a:t>S </a:t>
            </a:r>
            <a:r>
              <a:rPr lang="en-US" spc="-869" dirty="0" smtClean="0"/>
              <a:t>     </a:t>
            </a:r>
            <a:r>
              <a:rPr spc="-235" smtClean="0"/>
              <a:t>Characteristics</a:t>
            </a:r>
            <a:r>
              <a:rPr spc="-260" smtClean="0"/>
              <a:t> </a:t>
            </a:r>
            <a:r>
              <a:rPr spc="-120" dirty="0"/>
              <a:t>(cont.)</a:t>
            </a:r>
            <a:r>
              <a:rPr u="none" spc="-12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1752600"/>
            <a:ext cx="8738235" cy="512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9055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Easy</a:t>
            </a:r>
            <a:r>
              <a:rPr sz="2400" b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</a:t>
            </a:r>
            <a:r>
              <a:rPr sz="2400" b="1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Deploy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Georgia"/>
                <a:cs typeface="Georgia"/>
              </a:rPr>
              <a:t>DSS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delivers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an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interactive,  </a:t>
            </a:r>
            <a:r>
              <a:rPr sz="2400" spc="-30" dirty="0">
                <a:latin typeface="Georgia"/>
                <a:cs typeface="Georgia"/>
              </a:rPr>
              <a:t>scalable </a:t>
            </a:r>
            <a:r>
              <a:rPr sz="2400" spc="-35" dirty="0">
                <a:latin typeface="Georgia"/>
                <a:cs typeface="Georgia"/>
              </a:rPr>
              <a:t>platform </a:t>
            </a:r>
            <a:r>
              <a:rPr sz="2400" spc="-45" dirty="0">
                <a:latin typeface="Georgia"/>
                <a:cs typeface="Georgia"/>
              </a:rPr>
              <a:t>for </a:t>
            </a:r>
            <a:r>
              <a:rPr sz="2400" spc="-50" dirty="0">
                <a:latin typeface="Georgia"/>
                <a:cs typeface="Georgia"/>
              </a:rPr>
              <a:t>rapidly </a:t>
            </a:r>
            <a:r>
              <a:rPr sz="2400" spc="-25" dirty="0">
                <a:latin typeface="Georgia"/>
                <a:cs typeface="Georgia"/>
              </a:rPr>
              <a:t>developing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30" dirty="0">
                <a:latin typeface="Georgia"/>
                <a:cs typeface="Georgia"/>
              </a:rPr>
              <a:t>deploying  </a:t>
            </a:r>
            <a:r>
              <a:rPr sz="2400" spc="-35" dirty="0">
                <a:latin typeface="Georgia"/>
                <a:cs typeface="Georgia"/>
              </a:rPr>
              <a:t>projects. </a:t>
            </a:r>
            <a:r>
              <a:rPr sz="2400" spc="-30" dirty="0">
                <a:latin typeface="Georgia"/>
                <a:cs typeface="Georgia"/>
              </a:rPr>
              <a:t>Multiple projects </a:t>
            </a:r>
            <a:r>
              <a:rPr sz="2400" spc="-25" dirty="0">
                <a:latin typeface="Georgia"/>
                <a:cs typeface="Georgia"/>
              </a:rPr>
              <a:t>can </a:t>
            </a:r>
            <a:r>
              <a:rPr sz="2400" spc="-10" dirty="0">
                <a:latin typeface="Georgia"/>
                <a:cs typeface="Georgia"/>
              </a:rPr>
              <a:t>be </a:t>
            </a:r>
            <a:r>
              <a:rPr sz="2400" spc="-30" dirty="0">
                <a:latin typeface="Georgia"/>
                <a:cs typeface="Georgia"/>
              </a:rPr>
              <a:t>created </a:t>
            </a:r>
            <a:r>
              <a:rPr sz="2400" spc="-15" dirty="0">
                <a:latin typeface="Georgia"/>
                <a:cs typeface="Georgia"/>
              </a:rPr>
              <a:t>within </a:t>
            </a:r>
            <a:r>
              <a:rPr sz="2400" spc="-65" dirty="0">
                <a:latin typeface="Georgia"/>
                <a:cs typeface="Georgia"/>
              </a:rPr>
              <a:t>a </a:t>
            </a:r>
            <a:r>
              <a:rPr sz="2400" spc="-30" dirty="0">
                <a:latin typeface="Georgia"/>
                <a:cs typeface="Georgia"/>
              </a:rPr>
              <a:t>single  </a:t>
            </a:r>
            <a:r>
              <a:rPr sz="2400" spc="-45" dirty="0">
                <a:latin typeface="Georgia"/>
                <a:cs typeface="Georgia"/>
              </a:rPr>
              <a:t>shared </a:t>
            </a:r>
            <a:r>
              <a:rPr sz="2400" spc="-30" dirty="0">
                <a:latin typeface="Georgia"/>
                <a:cs typeface="Georgia"/>
              </a:rPr>
              <a:t>metadata. </a:t>
            </a:r>
            <a:r>
              <a:rPr sz="2400" spc="5" dirty="0">
                <a:latin typeface="Georgia"/>
                <a:cs typeface="Georgia"/>
              </a:rPr>
              <a:t>Within </a:t>
            </a:r>
            <a:r>
              <a:rPr sz="2400" spc="-15" dirty="0">
                <a:latin typeface="Georgia"/>
                <a:cs typeface="Georgia"/>
              </a:rPr>
              <a:t>each </a:t>
            </a:r>
            <a:r>
              <a:rPr sz="2400" spc="-30" dirty="0">
                <a:latin typeface="Georgia"/>
                <a:cs typeface="Georgia"/>
              </a:rPr>
              <a:t>project, </a:t>
            </a:r>
            <a:r>
              <a:rPr sz="2400" spc="-25" dirty="0">
                <a:latin typeface="Georgia"/>
                <a:cs typeface="Georgia"/>
              </a:rPr>
              <a:t>development </a:t>
            </a:r>
            <a:r>
              <a:rPr sz="2400" spc="-40" dirty="0">
                <a:latin typeface="Georgia"/>
                <a:cs typeface="Georgia"/>
              </a:rPr>
              <a:t>teams  </a:t>
            </a:r>
            <a:r>
              <a:rPr sz="2400" spc="-35" dirty="0">
                <a:latin typeface="Georgia"/>
                <a:cs typeface="Georgia"/>
              </a:rPr>
              <a:t>create </a:t>
            </a:r>
            <a:r>
              <a:rPr sz="2400" spc="-65" dirty="0">
                <a:latin typeface="Georgia"/>
                <a:cs typeface="Georgia"/>
              </a:rPr>
              <a:t>a </a:t>
            </a:r>
            <a:r>
              <a:rPr sz="2400" spc="-20" dirty="0">
                <a:latin typeface="Georgia"/>
                <a:cs typeface="Georgia"/>
              </a:rPr>
              <a:t>wide </a:t>
            </a:r>
            <a:r>
              <a:rPr sz="2400" spc="-35" dirty="0">
                <a:latin typeface="Georgia"/>
                <a:cs typeface="Georgia"/>
              </a:rPr>
              <a:t>variety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40" dirty="0">
                <a:latin typeface="Georgia"/>
                <a:cs typeface="Georgia"/>
              </a:rPr>
              <a:t>re-usable </a:t>
            </a:r>
            <a:r>
              <a:rPr sz="2400" spc="-30" dirty="0">
                <a:latin typeface="Georgia"/>
                <a:cs typeface="Georgia"/>
              </a:rPr>
              <a:t>metadata</a:t>
            </a:r>
            <a:r>
              <a:rPr sz="2400" spc="-39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objects.</a:t>
            </a:r>
            <a:endParaRPr sz="2400">
              <a:latin typeface="Georgia"/>
              <a:cs typeface="Georgia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Integrated </a:t>
            </a:r>
            <a:r>
              <a:rPr sz="2400" b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110" dirty="0">
                <a:latin typeface="Times New Roman"/>
                <a:cs typeface="Times New Roman"/>
              </a:rPr>
              <a:t>DSS’s </a:t>
            </a:r>
            <a:r>
              <a:rPr sz="2400" spc="105" dirty="0">
                <a:latin typeface="Times New Roman"/>
                <a:cs typeface="Times New Roman"/>
              </a:rPr>
              <a:t>integrated </a:t>
            </a:r>
            <a:r>
              <a:rPr sz="2400" spc="-35" dirty="0">
                <a:latin typeface="Georgia"/>
                <a:cs typeface="Georgia"/>
              </a:rPr>
              <a:t>platform </a:t>
            </a:r>
            <a:r>
              <a:rPr sz="2400" spc="-30" dirty="0">
                <a:latin typeface="Georgia"/>
                <a:cs typeface="Georgia"/>
              </a:rPr>
              <a:t>enables  </a:t>
            </a:r>
            <a:r>
              <a:rPr sz="2400" spc="-45" dirty="0">
                <a:latin typeface="Georgia"/>
                <a:cs typeface="Georgia"/>
              </a:rPr>
              <a:t>administrators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70" dirty="0">
                <a:latin typeface="Georgia"/>
                <a:cs typeface="Georgia"/>
              </a:rPr>
              <a:t>IT </a:t>
            </a:r>
            <a:r>
              <a:rPr sz="2400" spc="-45" dirty="0">
                <a:latin typeface="Georgia"/>
                <a:cs typeface="Georgia"/>
              </a:rPr>
              <a:t>professionals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25" dirty="0">
                <a:latin typeface="Georgia"/>
                <a:cs typeface="Georgia"/>
              </a:rPr>
              <a:t>develop </a:t>
            </a:r>
            <a:r>
              <a:rPr sz="2400" spc="-35" dirty="0">
                <a:latin typeface="Georgia"/>
                <a:cs typeface="Georgia"/>
              </a:rPr>
              <a:t>data</a:t>
            </a:r>
            <a:r>
              <a:rPr sz="2400" spc="-32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models,  </a:t>
            </a:r>
            <a:r>
              <a:rPr sz="2400" spc="-45" dirty="0">
                <a:latin typeface="Georgia"/>
                <a:cs typeface="Georgia"/>
              </a:rPr>
              <a:t>perform </a:t>
            </a:r>
            <a:r>
              <a:rPr sz="2400" spc="-25" dirty="0">
                <a:latin typeface="Georgia"/>
                <a:cs typeface="Georgia"/>
              </a:rPr>
              <a:t>sophisticated </a:t>
            </a:r>
            <a:r>
              <a:rPr sz="2400" spc="-55" dirty="0">
                <a:latin typeface="Georgia"/>
                <a:cs typeface="Georgia"/>
              </a:rPr>
              <a:t>analysis, </a:t>
            </a:r>
            <a:r>
              <a:rPr sz="2400" spc="-40" dirty="0">
                <a:latin typeface="Georgia"/>
                <a:cs typeface="Georgia"/>
              </a:rPr>
              <a:t>generate </a:t>
            </a:r>
            <a:r>
              <a:rPr sz="2400" spc="-30" dirty="0">
                <a:latin typeface="Georgia"/>
                <a:cs typeface="Georgia"/>
              </a:rPr>
              <a:t>analytical </a:t>
            </a:r>
            <a:r>
              <a:rPr sz="2400" spc="-45" dirty="0">
                <a:latin typeface="Georgia"/>
                <a:cs typeface="Georgia"/>
              </a:rPr>
              <a:t>reports, 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40" dirty="0">
                <a:latin typeface="Georgia"/>
                <a:cs typeface="Georgia"/>
              </a:rPr>
              <a:t>deliver </a:t>
            </a:r>
            <a:r>
              <a:rPr sz="2400" spc="-20" dirty="0">
                <a:latin typeface="Georgia"/>
                <a:cs typeface="Georgia"/>
              </a:rPr>
              <a:t>these </a:t>
            </a:r>
            <a:r>
              <a:rPr sz="2400" spc="-40" dirty="0">
                <a:latin typeface="Georgia"/>
                <a:cs typeface="Georgia"/>
              </a:rPr>
              <a:t>reports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20" dirty="0">
                <a:latin typeface="Georgia"/>
                <a:cs typeface="Georgia"/>
              </a:rPr>
              <a:t>end </a:t>
            </a:r>
            <a:r>
              <a:rPr sz="2400" spc="-50" dirty="0">
                <a:latin typeface="Georgia"/>
                <a:cs typeface="Georgia"/>
              </a:rPr>
              <a:t>users </a:t>
            </a:r>
            <a:r>
              <a:rPr sz="2400" spc="-40" dirty="0">
                <a:latin typeface="Georgia"/>
                <a:cs typeface="Georgia"/>
              </a:rPr>
              <a:t>via </a:t>
            </a:r>
            <a:r>
              <a:rPr sz="2400" spc="-35" dirty="0">
                <a:latin typeface="Georgia"/>
                <a:cs typeface="Georgia"/>
              </a:rPr>
              <a:t>different </a:t>
            </a:r>
            <a:r>
              <a:rPr sz="2400" spc="-30" dirty="0">
                <a:latin typeface="Georgia"/>
                <a:cs typeface="Georgia"/>
              </a:rPr>
              <a:t>channels  </a:t>
            </a:r>
            <a:r>
              <a:rPr sz="2400" spc="-40" dirty="0">
                <a:latin typeface="Georgia"/>
                <a:cs typeface="Georgia"/>
              </a:rPr>
              <a:t>(Web, </a:t>
            </a:r>
            <a:r>
              <a:rPr sz="2400" spc="-30" dirty="0">
                <a:latin typeface="Georgia"/>
                <a:cs typeface="Georgia"/>
              </a:rPr>
              <a:t>email, </a:t>
            </a:r>
            <a:r>
              <a:rPr sz="2400" spc="-20" dirty="0">
                <a:latin typeface="Georgia"/>
                <a:cs typeface="Georgia"/>
              </a:rPr>
              <a:t>file, </a:t>
            </a:r>
            <a:r>
              <a:rPr sz="2400" spc="-30" dirty="0">
                <a:latin typeface="Georgia"/>
                <a:cs typeface="Georgia"/>
              </a:rPr>
              <a:t>print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20" dirty="0">
                <a:latin typeface="Georgia"/>
                <a:cs typeface="Georgia"/>
              </a:rPr>
              <a:t>mobile</a:t>
            </a:r>
            <a:r>
              <a:rPr sz="2400" spc="-15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devices).</a:t>
            </a:r>
            <a:endParaRPr sz="2400">
              <a:latin typeface="Georgia"/>
              <a:cs typeface="Georgia"/>
            </a:endParaRPr>
          </a:p>
          <a:p>
            <a:pPr marL="287020" marR="42164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2200910" algn="l"/>
              </a:tabLst>
            </a:pPr>
            <a:r>
              <a:rPr sz="2400" b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Flexibility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	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40" dirty="0">
                <a:latin typeface="Georgia"/>
                <a:cs typeface="Georgia"/>
              </a:rPr>
              <a:t>features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dirty="0">
                <a:latin typeface="Georgia"/>
                <a:cs typeface="Georgia"/>
              </a:rPr>
              <a:t>flexible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25" dirty="0">
                <a:latin typeface="Georgia"/>
                <a:cs typeface="Georgia"/>
              </a:rPr>
              <a:t>can </a:t>
            </a:r>
            <a:r>
              <a:rPr sz="2400" spc="-10" dirty="0">
                <a:latin typeface="Georgia"/>
                <a:cs typeface="Georgia"/>
              </a:rPr>
              <a:t>be</a:t>
            </a:r>
            <a:r>
              <a:rPr sz="2400" spc="-23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altered  according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20" dirty="0">
                <a:latin typeface="Georgia"/>
                <a:cs typeface="Georgia"/>
              </a:rPr>
              <a:t>need </a:t>
            </a:r>
            <a:r>
              <a:rPr sz="2400" spc="-35" dirty="0">
                <a:latin typeface="Georgia"/>
                <a:cs typeface="Georgia"/>
              </a:rPr>
              <a:t>providing </a:t>
            </a:r>
            <a:r>
              <a:rPr sz="2400" spc="-65" dirty="0">
                <a:latin typeface="Georgia"/>
                <a:cs typeface="Georgia"/>
              </a:rPr>
              <a:t>a </a:t>
            </a:r>
            <a:r>
              <a:rPr sz="2400" spc="-20" dirty="0">
                <a:latin typeface="Georgia"/>
                <a:cs typeface="Georgia"/>
              </a:rPr>
              <a:t>helping </a:t>
            </a:r>
            <a:r>
              <a:rPr sz="2400" spc="-30" dirty="0">
                <a:latin typeface="Georgia"/>
                <a:cs typeface="Georgia"/>
              </a:rPr>
              <a:t>hand 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45" dirty="0">
                <a:latin typeface="Georgia"/>
                <a:cs typeface="Georgia"/>
              </a:rPr>
              <a:t>work  </a:t>
            </a:r>
            <a:r>
              <a:rPr sz="2400" spc="-50" dirty="0">
                <a:latin typeface="Georgia"/>
                <a:cs typeface="Georgia"/>
              </a:rPr>
              <a:t>process.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4991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75" smtClean="0"/>
              <a:t>D</a:t>
            </a:r>
            <a:r>
              <a:rPr lang="en-US" spc="-875" dirty="0" smtClean="0"/>
              <a:t>  </a:t>
            </a:r>
            <a:r>
              <a:rPr spc="-875" smtClean="0"/>
              <a:t>S</a:t>
            </a:r>
            <a:r>
              <a:rPr lang="en-US" spc="-875" dirty="0" smtClean="0"/>
              <a:t>  </a:t>
            </a:r>
            <a:r>
              <a:rPr spc="-875" smtClean="0"/>
              <a:t>S</a:t>
            </a:r>
            <a:r>
              <a:rPr lang="en-US" spc="-875" dirty="0" smtClean="0"/>
              <a:t>  </a:t>
            </a:r>
            <a:r>
              <a:rPr spc="-875" smtClean="0"/>
              <a:t> </a:t>
            </a:r>
            <a:r>
              <a:rPr lang="en-US" spc="-875" dirty="0" smtClean="0"/>
              <a:t>  </a:t>
            </a:r>
            <a:r>
              <a:rPr spc="-220" smtClean="0"/>
              <a:t>Objectives</a:t>
            </a:r>
            <a:r>
              <a:rPr u="none" spc="-229" smtClean="0"/>
              <a:t> </a:t>
            </a:r>
            <a:r>
              <a:rPr u="none" spc="-55" smtClean="0"/>
              <a:t>:</a:t>
            </a:r>
            <a:endParaRPr u="none"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286000"/>
            <a:ext cx="7967980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288925" indent="-2743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81305" algn="l"/>
              </a:tabLst>
            </a:pPr>
            <a:r>
              <a:rPr sz="2600" spc="-50" dirty="0">
                <a:latin typeface="Georgia"/>
                <a:cs typeface="Georgia"/>
              </a:rPr>
              <a:t>Increase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effectiveness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55" dirty="0">
                <a:latin typeface="Georgia"/>
                <a:cs typeface="Georgia"/>
              </a:rPr>
              <a:t>manager's</a:t>
            </a:r>
            <a:r>
              <a:rPr sz="2600" spc="-229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decision-  </a:t>
            </a:r>
            <a:r>
              <a:rPr sz="2600" spc="-30" dirty="0">
                <a:latin typeface="Georgia"/>
                <a:cs typeface="Georgia"/>
              </a:rPr>
              <a:t>making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process.</a:t>
            </a:r>
            <a:endParaRPr sz="26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38455" algn="l"/>
              </a:tabLst>
            </a:pPr>
            <a:r>
              <a:rPr sz="2600" spc="-40" dirty="0">
                <a:latin typeface="Georgia"/>
                <a:cs typeface="Georgia"/>
              </a:rPr>
              <a:t>Supports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50" dirty="0">
                <a:latin typeface="Georgia"/>
                <a:cs typeface="Georgia"/>
              </a:rPr>
              <a:t>manager </a:t>
            </a:r>
            <a:r>
              <a:rPr sz="2600" spc="-3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decision-making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process  </a:t>
            </a:r>
            <a:r>
              <a:rPr sz="2600" spc="-5" dirty="0">
                <a:latin typeface="Georgia"/>
                <a:cs typeface="Georgia"/>
              </a:rPr>
              <a:t>but </a:t>
            </a:r>
            <a:r>
              <a:rPr sz="2600" spc="-30" dirty="0">
                <a:latin typeface="Georgia"/>
                <a:cs typeface="Georgia"/>
              </a:rPr>
              <a:t>does </a:t>
            </a:r>
            <a:r>
              <a:rPr sz="2600" spc="-5" dirty="0">
                <a:latin typeface="Georgia"/>
                <a:cs typeface="Georgia"/>
              </a:rPr>
              <a:t>not </a:t>
            </a:r>
            <a:r>
              <a:rPr sz="2600" spc="-40" dirty="0">
                <a:latin typeface="Georgia"/>
                <a:cs typeface="Georgia"/>
              </a:rPr>
              <a:t>replace</a:t>
            </a:r>
            <a:r>
              <a:rPr sz="2600" spc="-27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it.</a:t>
            </a:r>
            <a:endParaRPr sz="2600">
              <a:latin typeface="Georgia"/>
              <a:cs typeface="Georgia"/>
            </a:endParaRPr>
          </a:p>
          <a:p>
            <a:pPr marL="287020" marR="1085215" indent="-2743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28930" algn="l"/>
              </a:tabLst>
            </a:pPr>
            <a:r>
              <a:rPr sz="2600" spc="-65" dirty="0">
                <a:latin typeface="Georgia"/>
                <a:cs typeface="Georgia"/>
              </a:rPr>
              <a:t>Improve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directors effectiveness </a:t>
            </a:r>
            <a:r>
              <a:rPr sz="2600" spc="-20" dirty="0">
                <a:latin typeface="Georgia"/>
                <a:cs typeface="Georgia"/>
              </a:rPr>
              <a:t>of</a:t>
            </a:r>
            <a:r>
              <a:rPr sz="2600" spc="-27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decision  </a:t>
            </a:r>
            <a:r>
              <a:rPr sz="2600" spc="-40" dirty="0">
                <a:latin typeface="Georgia"/>
                <a:cs typeface="Georgia"/>
              </a:rPr>
              <a:t>making.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5753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75" smtClean="0"/>
              <a:t>D</a:t>
            </a:r>
            <a:r>
              <a:rPr lang="en-US" spc="-875" dirty="0" smtClean="0"/>
              <a:t> </a:t>
            </a:r>
            <a:r>
              <a:rPr spc="-875" smtClean="0"/>
              <a:t>S</a:t>
            </a:r>
            <a:r>
              <a:rPr lang="en-US" spc="-875" dirty="0" smtClean="0"/>
              <a:t> </a:t>
            </a:r>
            <a:r>
              <a:rPr spc="-875" smtClean="0"/>
              <a:t>S </a:t>
            </a:r>
            <a:r>
              <a:rPr lang="en-US" spc="-875" dirty="0" smtClean="0"/>
              <a:t>  </a:t>
            </a:r>
            <a:r>
              <a:rPr spc="-250" smtClean="0"/>
              <a:t>Components</a:t>
            </a:r>
            <a:r>
              <a:rPr u="none" spc="-254" smtClean="0"/>
              <a:t> </a:t>
            </a:r>
            <a:r>
              <a:rPr u="none" spc="-55" smtClean="0"/>
              <a:t>:</a:t>
            </a:r>
            <a:endParaRPr u="none"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04800" y="2209800"/>
            <a:ext cx="8610600" cy="298607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25" dirty="0">
                <a:latin typeface="Georgia"/>
                <a:cs typeface="Georgia"/>
              </a:rPr>
              <a:t>components </a:t>
            </a:r>
            <a:r>
              <a:rPr sz="2400" spc="-60" dirty="0">
                <a:latin typeface="Georgia"/>
                <a:cs typeface="Georgia"/>
              </a:rPr>
              <a:t>may </a:t>
            </a:r>
            <a:r>
              <a:rPr sz="2400" spc="-10" dirty="0">
                <a:latin typeface="Georgia"/>
                <a:cs typeface="Georgia"/>
              </a:rPr>
              <a:t>be </a:t>
            </a:r>
            <a:r>
              <a:rPr sz="2400" spc="-30" dirty="0">
                <a:latin typeface="Georgia"/>
                <a:cs typeface="Georgia"/>
              </a:rPr>
              <a:t>classified</a:t>
            </a:r>
            <a:r>
              <a:rPr sz="2400" spc="-16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as:</a:t>
            </a:r>
            <a:endParaRPr sz="2400">
              <a:latin typeface="Georgia"/>
              <a:cs typeface="Georgia"/>
            </a:endParaRPr>
          </a:p>
          <a:p>
            <a:pPr marL="287020" marR="370205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Inputs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65" dirty="0">
                <a:latin typeface="Georgia"/>
                <a:cs typeface="Georgia"/>
              </a:rPr>
              <a:t>Factors, </a:t>
            </a:r>
            <a:r>
              <a:rPr sz="2400" spc="-40" dirty="0">
                <a:latin typeface="Georgia"/>
                <a:cs typeface="Georgia"/>
              </a:rPr>
              <a:t>numbers, </a:t>
            </a:r>
            <a:r>
              <a:rPr sz="2400" spc="-35" dirty="0">
                <a:latin typeface="Georgia"/>
                <a:cs typeface="Georgia"/>
              </a:rPr>
              <a:t>and characteristics </a:t>
            </a:r>
            <a:r>
              <a:rPr sz="2400" spc="-210" dirty="0">
                <a:latin typeface="Georgia"/>
                <a:cs typeface="Georgia"/>
              </a:rPr>
              <a:t>to  </a:t>
            </a:r>
            <a:r>
              <a:rPr sz="2400" spc="-30" dirty="0">
                <a:latin typeface="Georgia"/>
                <a:cs typeface="Georgia"/>
              </a:rPr>
              <a:t>analyze.</a:t>
            </a:r>
            <a:endParaRPr sz="2400">
              <a:latin typeface="Georgia"/>
              <a:cs typeface="Georgia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sz="2400" b="1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Knowledge</a:t>
            </a:r>
            <a:r>
              <a:rPr sz="2400" b="1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Expertise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Georgia"/>
                <a:cs typeface="Georgia"/>
              </a:rPr>
              <a:t>Inputs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requiring  </a:t>
            </a:r>
            <a:r>
              <a:rPr sz="2400" spc="-40" dirty="0">
                <a:latin typeface="Georgia"/>
                <a:cs typeface="Georgia"/>
              </a:rPr>
              <a:t>manual </a:t>
            </a:r>
            <a:r>
              <a:rPr sz="2400" spc="-55" dirty="0">
                <a:latin typeface="Georgia"/>
                <a:cs typeface="Georgia"/>
              </a:rPr>
              <a:t>analysis </a:t>
            </a:r>
            <a:r>
              <a:rPr sz="2400" spc="-30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170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user.</a:t>
            </a:r>
            <a:endParaRPr sz="2400">
              <a:latin typeface="Georgia"/>
              <a:cs typeface="Georgia"/>
            </a:endParaRPr>
          </a:p>
          <a:p>
            <a:pPr marL="287020" marR="869315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Outputs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60" dirty="0">
                <a:latin typeface="Georgia"/>
                <a:cs typeface="Georgia"/>
              </a:rPr>
              <a:t>Transformed </a:t>
            </a: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45" dirty="0">
                <a:latin typeface="Georgia"/>
                <a:cs typeface="Georgia"/>
              </a:rPr>
              <a:t>from </a:t>
            </a:r>
            <a:r>
              <a:rPr sz="2400" spc="-10" dirty="0">
                <a:latin typeface="Georgia"/>
                <a:cs typeface="Georgia"/>
              </a:rPr>
              <a:t>which </a:t>
            </a:r>
            <a:r>
              <a:rPr sz="2400" spc="-505" dirty="0">
                <a:latin typeface="Georgia"/>
                <a:cs typeface="Georgia"/>
              </a:rPr>
              <a:t>DSS  </a:t>
            </a:r>
            <a:r>
              <a:rPr sz="2400" spc="-50" dirty="0">
                <a:latin typeface="Georgia"/>
                <a:cs typeface="Georgia"/>
              </a:rPr>
              <a:t>"decisions" </a:t>
            </a:r>
            <a:r>
              <a:rPr sz="2400" spc="-60" dirty="0">
                <a:latin typeface="Georgia"/>
                <a:cs typeface="Georgia"/>
              </a:rPr>
              <a:t>are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generated.</a:t>
            </a:r>
            <a:endParaRPr sz="2400">
              <a:latin typeface="Georgia"/>
              <a:cs typeface="Georgia"/>
            </a:endParaRPr>
          </a:p>
          <a:p>
            <a:pPr marL="287020" marR="457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b="1" u="heavy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Decisions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: </a:t>
            </a:r>
            <a:r>
              <a:rPr sz="2400" spc="-55" dirty="0">
                <a:latin typeface="Georgia"/>
                <a:cs typeface="Georgia"/>
              </a:rPr>
              <a:t>Results </a:t>
            </a:r>
            <a:r>
              <a:rPr sz="2400" spc="-40" dirty="0">
                <a:latin typeface="Georgia"/>
                <a:cs typeface="Georgia"/>
              </a:rPr>
              <a:t>generated </a:t>
            </a:r>
            <a:r>
              <a:rPr sz="2400" spc="-35" dirty="0">
                <a:latin typeface="Georgia"/>
                <a:cs typeface="Georgia"/>
              </a:rPr>
              <a:t>by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85" dirty="0">
                <a:latin typeface="Georgia"/>
                <a:cs typeface="Georgia"/>
              </a:rPr>
              <a:t>DSS </a:t>
            </a:r>
            <a:r>
              <a:rPr sz="2400" spc="-40" dirty="0">
                <a:latin typeface="Georgia"/>
                <a:cs typeface="Georgia"/>
              </a:rPr>
              <a:t>based </a:t>
            </a:r>
            <a:r>
              <a:rPr sz="2400" spc="-434" dirty="0">
                <a:latin typeface="Georgia"/>
                <a:cs typeface="Georgia"/>
              </a:rPr>
              <a:t>on  </a:t>
            </a:r>
            <a:r>
              <a:rPr sz="2400" spc="-45" dirty="0">
                <a:latin typeface="Georgia"/>
                <a:cs typeface="Georgia"/>
              </a:rPr>
              <a:t>user</a:t>
            </a:r>
            <a:r>
              <a:rPr sz="2400" spc="-17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criteria.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476" y="847801"/>
            <a:ext cx="45529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790" smtClean="0"/>
              <a:t>D</a:t>
            </a:r>
            <a:r>
              <a:rPr lang="en-US" sz="4000" b="1" spc="-790" dirty="0" smtClean="0"/>
              <a:t>     S     </a:t>
            </a:r>
            <a:r>
              <a:rPr sz="4000" b="1" spc="-790" smtClean="0"/>
              <a:t>S </a:t>
            </a:r>
            <a:r>
              <a:rPr lang="en-US" sz="4000" b="1" spc="-790" dirty="0" smtClean="0"/>
              <a:t>         </a:t>
            </a:r>
            <a:r>
              <a:rPr sz="4000" b="1" spc="-204" smtClean="0"/>
              <a:t>Requirements</a:t>
            </a:r>
            <a:r>
              <a:rPr sz="4000" b="1" u="none" spc="-290" smtClean="0"/>
              <a:t> </a:t>
            </a:r>
            <a:r>
              <a:rPr sz="4000" b="1" u="none" spc="-50" dirty="0"/>
              <a:t>:</a:t>
            </a:r>
            <a:endParaRPr sz="4000" b="1"/>
          </a:p>
        </p:txBody>
      </p:sp>
      <p:sp>
        <p:nvSpPr>
          <p:cNvPr id="8" name="object 8"/>
          <p:cNvSpPr txBox="1"/>
          <p:nvPr/>
        </p:nvSpPr>
        <p:spPr>
          <a:xfrm>
            <a:off x="228600" y="1947418"/>
            <a:ext cx="8763000" cy="3275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236854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10" dirty="0">
                <a:latin typeface="Georgia"/>
                <a:cs typeface="Georgia"/>
              </a:rPr>
              <a:t>collection </a:t>
            </a:r>
            <a:r>
              <a:rPr sz="2400" spc="-45" dirty="0">
                <a:latin typeface="Georgia"/>
                <a:cs typeface="Georgia"/>
              </a:rPr>
              <a:t>from </a:t>
            </a:r>
            <a:r>
              <a:rPr sz="2400" spc="-20" dirty="0">
                <a:latin typeface="Georgia"/>
                <a:cs typeface="Georgia"/>
              </a:rPr>
              <a:t>multiple </a:t>
            </a:r>
            <a:r>
              <a:rPr sz="2400" spc="-45" dirty="0">
                <a:latin typeface="Georgia"/>
                <a:cs typeface="Georgia"/>
              </a:rPr>
              <a:t>sources </a:t>
            </a:r>
            <a:r>
              <a:rPr sz="2400" spc="-40" dirty="0">
                <a:latin typeface="Georgia"/>
                <a:cs typeface="Georgia"/>
              </a:rPr>
              <a:t>(sales </a:t>
            </a:r>
            <a:r>
              <a:rPr sz="2400" spc="-35" dirty="0">
                <a:latin typeface="Georgia"/>
                <a:cs typeface="Georgia"/>
              </a:rPr>
              <a:t>data,  inventory data, supplier data, </a:t>
            </a:r>
            <a:r>
              <a:rPr sz="2400" spc="-45" dirty="0">
                <a:latin typeface="Georgia"/>
                <a:cs typeface="Georgia"/>
              </a:rPr>
              <a:t>market research</a:t>
            </a:r>
            <a:r>
              <a:rPr sz="2400" spc="-35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data.  </a:t>
            </a:r>
            <a:r>
              <a:rPr sz="2400" spc="-15" dirty="0">
                <a:latin typeface="Georgia"/>
                <a:cs typeface="Georgia"/>
              </a:rPr>
              <a:t>etc.).</a:t>
            </a:r>
            <a:endParaRPr sz="2400">
              <a:latin typeface="Georgia"/>
              <a:cs typeface="Georgia"/>
            </a:endParaRPr>
          </a:p>
          <a:p>
            <a:pPr marL="2870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30" dirty="0">
                <a:latin typeface="Georgia"/>
                <a:cs typeface="Georgia"/>
              </a:rPr>
              <a:t>formatting </a:t>
            </a:r>
            <a:r>
              <a:rPr sz="2400" spc="-35" dirty="0">
                <a:latin typeface="Georgia"/>
                <a:cs typeface="Georgia"/>
              </a:rPr>
              <a:t>and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20">
                <a:latin typeface="Georgia"/>
                <a:cs typeface="Georgia"/>
              </a:rPr>
              <a:t>collation</a:t>
            </a:r>
            <a:r>
              <a:rPr sz="2400" spc="-20" smtClean="0">
                <a:latin typeface="Georgia"/>
                <a:cs typeface="Georgia"/>
              </a:rPr>
              <a:t>.</a:t>
            </a:r>
            <a:endParaRPr lang="en-US" sz="2400" spc="-20" dirty="0" smtClean="0">
              <a:latin typeface="Georgia"/>
              <a:cs typeface="Georgia"/>
            </a:endParaRPr>
          </a:p>
          <a:p>
            <a:pPr marL="2870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endParaRPr sz="2400">
              <a:latin typeface="Georgia"/>
              <a:cs typeface="Georgia"/>
            </a:endParaRPr>
          </a:p>
          <a:p>
            <a:pPr marL="287020" marR="6553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spc="10" dirty="0">
                <a:latin typeface="Georgia"/>
                <a:cs typeface="Georgia"/>
              </a:rPr>
              <a:t>A </a:t>
            </a:r>
            <a:r>
              <a:rPr sz="2400" spc="-25" dirty="0">
                <a:latin typeface="Georgia"/>
                <a:cs typeface="Georgia"/>
              </a:rPr>
              <a:t>suitable </a:t>
            </a:r>
            <a:r>
              <a:rPr sz="2400" spc="-40" dirty="0">
                <a:latin typeface="Georgia"/>
                <a:cs typeface="Georgia"/>
              </a:rPr>
              <a:t>database </a:t>
            </a:r>
            <a:r>
              <a:rPr sz="2400" spc="-10" dirty="0">
                <a:latin typeface="Georgia"/>
                <a:cs typeface="Georgia"/>
              </a:rPr>
              <a:t>location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40" dirty="0">
                <a:latin typeface="Georgia"/>
                <a:cs typeface="Georgia"/>
              </a:rPr>
              <a:t>format </a:t>
            </a:r>
            <a:r>
              <a:rPr sz="2400" spc="-10" dirty="0">
                <a:latin typeface="Georgia"/>
                <a:cs typeface="Georgia"/>
              </a:rPr>
              <a:t>built</a:t>
            </a:r>
            <a:r>
              <a:rPr sz="2400" spc="-390" dirty="0">
                <a:latin typeface="Georgia"/>
                <a:cs typeface="Georgia"/>
              </a:rPr>
              <a:t> </a:t>
            </a:r>
            <a:r>
              <a:rPr sz="2400" spc="-130" dirty="0">
                <a:latin typeface="Georgia"/>
                <a:cs typeface="Georgia"/>
              </a:rPr>
              <a:t>for  </a:t>
            </a:r>
            <a:r>
              <a:rPr sz="2400" spc="-25" dirty="0">
                <a:latin typeface="Georgia"/>
                <a:cs typeface="Georgia"/>
              </a:rPr>
              <a:t>decision </a:t>
            </a:r>
            <a:r>
              <a:rPr sz="2400" spc="-30" dirty="0">
                <a:latin typeface="Georgia"/>
                <a:cs typeface="Georgia"/>
              </a:rPr>
              <a:t>support </a:t>
            </a:r>
            <a:r>
              <a:rPr sz="2400" spc="-40" dirty="0">
                <a:latin typeface="Georgia"/>
                <a:cs typeface="Georgia"/>
              </a:rPr>
              <a:t>-based </a:t>
            </a:r>
            <a:r>
              <a:rPr sz="2400" spc="-30" dirty="0">
                <a:latin typeface="Georgia"/>
                <a:cs typeface="Georgia"/>
              </a:rPr>
              <a:t>reporting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55" dirty="0">
                <a:latin typeface="Georgia"/>
                <a:cs typeface="Georgia"/>
              </a:rPr>
              <a:t>analysis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400" spc="-50" dirty="0">
                <a:latin typeface="Georgia"/>
                <a:cs typeface="Georgia"/>
              </a:rPr>
              <a:t>Robust </a:t>
            </a:r>
            <a:r>
              <a:rPr sz="2400" spc="-20" dirty="0">
                <a:latin typeface="Georgia"/>
                <a:cs typeface="Georgia"/>
              </a:rPr>
              <a:t>tools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30" dirty="0">
                <a:latin typeface="Georgia"/>
                <a:cs typeface="Georgia"/>
              </a:rPr>
              <a:t>applications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35" dirty="0">
                <a:latin typeface="Georgia"/>
                <a:cs typeface="Georgia"/>
              </a:rPr>
              <a:t>report, </a:t>
            </a:r>
            <a:r>
              <a:rPr sz="2400" spc="-55" dirty="0">
                <a:latin typeface="Georgia"/>
                <a:cs typeface="Georgia"/>
              </a:rPr>
              <a:t>monitor, </a:t>
            </a:r>
            <a:r>
              <a:rPr sz="2400" spc="-430" dirty="0">
                <a:latin typeface="Georgia"/>
                <a:cs typeface="Georgia"/>
              </a:rPr>
              <a:t>and  </a:t>
            </a:r>
            <a:r>
              <a:rPr sz="2400" spc="-25" dirty="0">
                <a:latin typeface="Georgia"/>
                <a:cs typeface="Georgia"/>
              </a:rPr>
              <a:t>analyze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6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data.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5"/>
            <a:ext cx="54991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75" smtClean="0"/>
              <a:t>D</a:t>
            </a:r>
            <a:r>
              <a:rPr lang="en-US" spc="-875" dirty="0" smtClean="0"/>
              <a:t>  </a:t>
            </a:r>
            <a:r>
              <a:rPr spc="-875" smtClean="0"/>
              <a:t>S</a:t>
            </a:r>
            <a:r>
              <a:rPr lang="en-US" spc="-875" dirty="0" smtClean="0"/>
              <a:t>  </a:t>
            </a:r>
            <a:r>
              <a:rPr spc="-875" smtClean="0"/>
              <a:t>S</a:t>
            </a:r>
            <a:r>
              <a:rPr lang="en-US" spc="-875" dirty="0" smtClean="0"/>
              <a:t> </a:t>
            </a:r>
            <a:r>
              <a:rPr spc="-875" smtClean="0"/>
              <a:t> </a:t>
            </a:r>
            <a:r>
              <a:rPr lang="en-US" spc="-875" dirty="0" smtClean="0"/>
              <a:t>  </a:t>
            </a:r>
            <a:r>
              <a:rPr spc="-300" smtClean="0"/>
              <a:t>Advantages</a:t>
            </a:r>
            <a:r>
              <a:rPr u="none" spc="-254" smtClean="0"/>
              <a:t> </a:t>
            </a:r>
            <a:r>
              <a:rPr u="none" spc="-55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800" y="2209800"/>
            <a:ext cx="8077200" cy="358623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7685" indent="-514984" algn="just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25" dirty="0">
                <a:latin typeface="Georgia"/>
                <a:cs typeface="Georgia"/>
              </a:rPr>
              <a:t>Time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savings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50" dirty="0">
                <a:latin typeface="Georgia"/>
                <a:cs typeface="Georgia"/>
              </a:rPr>
              <a:t>Enhance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effectiveness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65" dirty="0">
                <a:latin typeface="Georgia"/>
                <a:cs typeface="Georgia"/>
              </a:rPr>
              <a:t>Improve </a:t>
            </a:r>
            <a:r>
              <a:rPr sz="2400" spc="-35" dirty="0">
                <a:latin typeface="Georgia"/>
                <a:cs typeface="Georgia"/>
              </a:rPr>
              <a:t>interpersonal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communication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25" dirty="0">
                <a:latin typeface="Georgia"/>
                <a:cs typeface="Georgia"/>
              </a:rPr>
              <a:t>Competitive</a:t>
            </a:r>
            <a:r>
              <a:rPr sz="2400" spc="-15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advantage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Georgia"/>
                <a:cs typeface="Georgia"/>
              </a:rPr>
              <a:t>Cost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reduction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50" dirty="0">
                <a:latin typeface="Georgia"/>
                <a:cs typeface="Georgia"/>
              </a:rPr>
              <a:t>Increase </a:t>
            </a:r>
            <a:r>
              <a:rPr sz="2400" spc="-25" dirty="0">
                <a:latin typeface="Georgia"/>
                <a:cs typeface="Georgia"/>
              </a:rPr>
              <a:t>decision </a:t>
            </a:r>
            <a:r>
              <a:rPr sz="2400" spc="-55" dirty="0">
                <a:latin typeface="Georgia"/>
                <a:cs typeface="Georgia"/>
              </a:rPr>
              <a:t>maker</a:t>
            </a:r>
            <a:r>
              <a:rPr sz="2400" spc="-17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satisfaction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35" dirty="0">
                <a:latin typeface="Georgia"/>
                <a:cs typeface="Georgia"/>
              </a:rPr>
              <a:t>Promote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learning</a:t>
            </a:r>
            <a:endParaRPr sz="2400">
              <a:latin typeface="Georgia"/>
              <a:cs typeface="Georgia"/>
            </a:endParaRPr>
          </a:p>
          <a:p>
            <a:pPr marL="527685" indent="-514984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65" dirty="0">
                <a:latin typeface="Georgia"/>
                <a:cs typeface="Georgia"/>
              </a:rPr>
              <a:t>Improves </a:t>
            </a:r>
            <a:r>
              <a:rPr sz="2400" spc="-40" dirty="0">
                <a:latin typeface="Georgia"/>
                <a:cs typeface="Georgia"/>
              </a:rPr>
              <a:t>personal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efficiency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5429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75" smtClean="0"/>
              <a:t>D</a:t>
            </a:r>
            <a:r>
              <a:rPr lang="en-US" spc="-875" dirty="0" smtClean="0"/>
              <a:t>  </a:t>
            </a:r>
            <a:r>
              <a:rPr spc="-875" smtClean="0"/>
              <a:t>S</a:t>
            </a:r>
            <a:r>
              <a:rPr lang="en-US" spc="-875" dirty="0" smtClean="0"/>
              <a:t>  </a:t>
            </a:r>
            <a:r>
              <a:rPr spc="-875" smtClean="0"/>
              <a:t>S</a:t>
            </a:r>
            <a:r>
              <a:rPr lang="en-US" spc="-875" dirty="0" smtClean="0"/>
              <a:t> </a:t>
            </a:r>
            <a:r>
              <a:rPr spc="-875" smtClean="0"/>
              <a:t> </a:t>
            </a:r>
            <a:r>
              <a:rPr lang="en-US" spc="-875" dirty="0" smtClean="0"/>
              <a:t>  </a:t>
            </a:r>
            <a:r>
              <a:rPr spc="-305" smtClean="0"/>
              <a:t>Disadvantages</a:t>
            </a:r>
            <a:r>
              <a:rPr u="none" spc="-280" smtClean="0"/>
              <a:t> </a:t>
            </a:r>
            <a:r>
              <a:rPr u="none" spc="-55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2286001"/>
            <a:ext cx="6931660" cy="40325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30" dirty="0">
                <a:latin typeface="Georgia"/>
                <a:cs typeface="Georgia"/>
              </a:rPr>
              <a:t>Monetary</a:t>
            </a:r>
            <a:r>
              <a:rPr sz="2400" spc="-13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cost.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Georgia"/>
                <a:cs typeface="Georgia"/>
              </a:rPr>
              <a:t>Overemphasize </a:t>
            </a:r>
            <a:r>
              <a:rPr sz="2400" spc="-25" dirty="0">
                <a:latin typeface="Georgia"/>
                <a:cs typeface="Georgia"/>
              </a:rPr>
              <a:t>decision</a:t>
            </a:r>
            <a:r>
              <a:rPr sz="2400" spc="-15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making.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30" dirty="0">
                <a:latin typeface="Georgia"/>
                <a:cs typeface="Georgia"/>
              </a:rPr>
              <a:t>Assumption </a:t>
            </a:r>
            <a:r>
              <a:rPr sz="2400" spc="-20" dirty="0">
                <a:latin typeface="Georgia"/>
                <a:cs typeface="Georgia"/>
              </a:rPr>
              <a:t>of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relevance.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75" dirty="0">
                <a:latin typeface="Georgia"/>
                <a:cs typeface="Georgia"/>
              </a:rPr>
              <a:t>Transfer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85" dirty="0">
                <a:latin typeface="Georgia"/>
                <a:cs typeface="Georgia"/>
              </a:rPr>
              <a:t>power.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30" dirty="0">
                <a:latin typeface="Georgia"/>
                <a:cs typeface="Georgia"/>
              </a:rPr>
              <a:t>Unanticipated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effects.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Georgia"/>
                <a:cs typeface="Georgia"/>
              </a:rPr>
              <a:t>Obscuring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responsibility.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85" dirty="0">
                <a:latin typeface="Georgia"/>
                <a:cs typeface="Georgia"/>
              </a:rPr>
              <a:t>False </a:t>
            </a:r>
            <a:r>
              <a:rPr sz="2400" spc="-25" dirty="0">
                <a:latin typeface="Georgia"/>
                <a:cs typeface="Georgia"/>
              </a:rPr>
              <a:t>belief </a:t>
            </a:r>
            <a:r>
              <a:rPr sz="2400" spc="-30" dirty="0">
                <a:latin typeface="Georgia"/>
                <a:cs typeface="Georgia"/>
              </a:rPr>
              <a:t>in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objectivity.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40" dirty="0">
                <a:latin typeface="Georgia"/>
                <a:cs typeface="Georgia"/>
              </a:rPr>
              <a:t>Status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reduction.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400" spc="-40" dirty="0">
                <a:latin typeface="Georgia"/>
                <a:cs typeface="Georgia"/>
              </a:rPr>
              <a:t>Information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overload.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33858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45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u="none" spc="-254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u="none" spc="-4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none" spc="-775" dirty="0">
                <a:latin typeface="Times New Roman" pitchFamily="18" charset="0"/>
                <a:cs typeface="Times New Roman" pitchFamily="18" charset="0"/>
              </a:rPr>
              <a:t>DSS?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29245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4668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b="1" spc="5" dirty="0">
                <a:latin typeface="Times New Roman"/>
                <a:cs typeface="Times New Roman"/>
              </a:rPr>
              <a:t>DSS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computer-based information </a:t>
            </a:r>
            <a:r>
              <a:rPr sz="2600" spc="-45" dirty="0">
                <a:latin typeface="Georgia"/>
                <a:cs typeface="Georgia"/>
              </a:rPr>
              <a:t>system </a:t>
            </a:r>
            <a:r>
              <a:rPr sz="2600" spc="-15" dirty="0">
                <a:latin typeface="Georgia"/>
                <a:cs typeface="Georgia"/>
              </a:rPr>
              <a:t>that  </a:t>
            </a:r>
            <a:r>
              <a:rPr sz="2600" spc="-35" dirty="0">
                <a:latin typeface="Georgia"/>
                <a:cs typeface="Georgia"/>
              </a:rPr>
              <a:t>supports </a:t>
            </a:r>
            <a:r>
              <a:rPr sz="2600" spc="-40" dirty="0">
                <a:latin typeface="Georgia"/>
                <a:cs typeface="Georgia"/>
              </a:rPr>
              <a:t>business </a:t>
            </a:r>
            <a:r>
              <a:rPr sz="2600" spc="-35" dirty="0">
                <a:latin typeface="Georgia"/>
                <a:cs typeface="Georgia"/>
              </a:rPr>
              <a:t>or </a:t>
            </a:r>
            <a:r>
              <a:rPr sz="2600" spc="-25" dirty="0">
                <a:latin typeface="Georgia"/>
                <a:cs typeface="Georgia"/>
              </a:rPr>
              <a:t>organizational</a:t>
            </a:r>
            <a:r>
              <a:rPr sz="2600" spc="-23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decision-making  activities.</a:t>
            </a:r>
            <a:endParaRPr sz="26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b="1" spc="5" dirty="0">
                <a:latin typeface="Times New Roman"/>
                <a:cs typeface="Times New Roman"/>
              </a:rPr>
              <a:t>DSS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5" dirty="0">
                <a:latin typeface="Georgia"/>
                <a:cs typeface="Georgia"/>
              </a:rPr>
              <a:t>integrated </a:t>
            </a:r>
            <a:r>
              <a:rPr sz="2600" spc="-40" dirty="0">
                <a:latin typeface="Georgia"/>
                <a:cs typeface="Georgia"/>
              </a:rPr>
              <a:t>software  </a:t>
            </a:r>
            <a:r>
              <a:rPr sz="2600" spc="-30" dirty="0">
                <a:latin typeface="Georgia"/>
                <a:cs typeface="Georgia"/>
              </a:rPr>
              <a:t>applications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55" dirty="0">
                <a:latin typeface="Georgia"/>
                <a:cs typeface="Georgia"/>
              </a:rPr>
              <a:t>hardware </a:t>
            </a:r>
            <a:r>
              <a:rPr sz="2600" spc="-10" dirty="0">
                <a:latin typeface="Georgia"/>
                <a:cs typeface="Georgia"/>
              </a:rPr>
              <a:t>that </a:t>
            </a:r>
            <a:r>
              <a:rPr sz="2600" spc="-45" dirty="0">
                <a:latin typeface="Georgia"/>
                <a:cs typeface="Georgia"/>
              </a:rPr>
              <a:t>form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15" dirty="0">
                <a:latin typeface="Georgia"/>
                <a:cs typeface="Georgia"/>
              </a:rPr>
              <a:t>backbone </a:t>
            </a:r>
            <a:r>
              <a:rPr sz="2600" spc="-20" dirty="0">
                <a:latin typeface="Georgia"/>
                <a:cs typeface="Georgia"/>
              </a:rPr>
              <a:t>of  </a:t>
            </a:r>
            <a:r>
              <a:rPr sz="2600" spc="155" dirty="0">
                <a:latin typeface="Times New Roman"/>
                <a:cs typeface="Times New Roman"/>
              </a:rPr>
              <a:t>an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organization’s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decision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making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Georgia"/>
                <a:cs typeface="Georgia"/>
              </a:rPr>
              <a:t>process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and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help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  </a:t>
            </a:r>
            <a:r>
              <a:rPr sz="2600" spc="-45" dirty="0">
                <a:latin typeface="Georgia"/>
                <a:cs typeface="Georgia"/>
              </a:rPr>
              <a:t>make </a:t>
            </a:r>
            <a:r>
              <a:rPr sz="2600" spc="-35" dirty="0">
                <a:latin typeface="Georgia"/>
                <a:cs typeface="Georgia"/>
              </a:rPr>
              <a:t>decisions, </a:t>
            </a:r>
            <a:r>
              <a:rPr sz="2600" spc="-10" dirty="0">
                <a:latin typeface="Georgia"/>
                <a:cs typeface="Georgia"/>
              </a:rPr>
              <a:t>which </a:t>
            </a:r>
            <a:r>
              <a:rPr sz="2600" spc="-65" dirty="0">
                <a:latin typeface="Georgia"/>
                <a:cs typeface="Georgia"/>
              </a:rPr>
              <a:t>may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50" dirty="0">
                <a:latin typeface="Georgia"/>
                <a:cs typeface="Georgia"/>
              </a:rPr>
              <a:t>rapidly </a:t>
            </a:r>
            <a:r>
              <a:rPr sz="2600" spc="-20" dirty="0">
                <a:latin typeface="Georgia"/>
                <a:cs typeface="Georgia"/>
              </a:rPr>
              <a:t>changing </a:t>
            </a:r>
            <a:r>
              <a:rPr sz="2600" spc="-35" dirty="0">
                <a:latin typeface="Georgia"/>
                <a:cs typeface="Georgia"/>
              </a:rPr>
              <a:t>and  </a:t>
            </a:r>
            <a:r>
              <a:rPr sz="2600" spc="-5" dirty="0">
                <a:latin typeface="Georgia"/>
                <a:cs typeface="Georgia"/>
              </a:rPr>
              <a:t>not </a:t>
            </a:r>
            <a:r>
              <a:rPr sz="2600" spc="-40" dirty="0">
                <a:latin typeface="Georgia"/>
                <a:cs typeface="Georgia"/>
              </a:rPr>
              <a:t>easily </a:t>
            </a:r>
            <a:r>
              <a:rPr sz="2600" spc="-20" dirty="0">
                <a:latin typeface="Georgia"/>
                <a:cs typeface="Georgia"/>
              </a:rPr>
              <a:t>specified </a:t>
            </a:r>
            <a:r>
              <a:rPr sz="2600" spc="-25" dirty="0">
                <a:latin typeface="Georgia"/>
                <a:cs typeface="Georgia"/>
              </a:rPr>
              <a:t>in</a:t>
            </a:r>
            <a:r>
              <a:rPr sz="2600" spc="-22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advance.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61772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75" smtClean="0"/>
              <a:t>D</a:t>
            </a:r>
            <a:r>
              <a:rPr lang="en-US" spc="-875" dirty="0" smtClean="0"/>
              <a:t> </a:t>
            </a:r>
            <a:r>
              <a:rPr spc="-875" smtClean="0"/>
              <a:t>S</a:t>
            </a:r>
            <a:r>
              <a:rPr lang="en-US" spc="-875" dirty="0" smtClean="0"/>
              <a:t> </a:t>
            </a:r>
            <a:r>
              <a:rPr spc="-875" smtClean="0"/>
              <a:t>S </a:t>
            </a:r>
            <a:r>
              <a:rPr lang="en-US" spc="-875" dirty="0" smtClean="0"/>
              <a:t>    </a:t>
            </a:r>
            <a:r>
              <a:rPr spc="-170" smtClean="0"/>
              <a:t>Applications</a:t>
            </a:r>
            <a:r>
              <a:rPr u="none" spc="-300" smtClean="0"/>
              <a:t> </a:t>
            </a:r>
            <a:r>
              <a:rPr u="none" spc="-55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2971800"/>
            <a:ext cx="4569460" cy="19242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Medical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spc="-40">
                <a:latin typeface="Georgia"/>
                <a:cs typeface="Georgia"/>
              </a:rPr>
              <a:t>diagnosis</a:t>
            </a:r>
            <a:r>
              <a:rPr sz="2600" spc="-40" smtClean="0">
                <a:latin typeface="Georgia"/>
                <a:cs typeface="Georgia"/>
              </a:rPr>
              <a:t>.</a:t>
            </a:r>
            <a:endParaRPr sz="2600" smtClean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smtClean="0">
                <a:latin typeface="Georgia"/>
                <a:cs typeface="Georgia"/>
              </a:rPr>
              <a:t>Business </a:t>
            </a:r>
            <a:r>
              <a:rPr sz="2600" spc="-35" smtClean="0">
                <a:latin typeface="Georgia"/>
                <a:cs typeface="Georgia"/>
              </a:rPr>
              <a:t>and</a:t>
            </a:r>
            <a:r>
              <a:rPr sz="2600" spc="-80" smtClean="0">
                <a:latin typeface="Georgia"/>
                <a:cs typeface="Georgia"/>
              </a:rPr>
              <a:t> </a:t>
            </a:r>
            <a:r>
              <a:rPr sz="2600" spc="-60" smtClean="0">
                <a:latin typeface="Georgia"/>
                <a:cs typeface="Georgia"/>
              </a:rPr>
              <a:t>Management.</a:t>
            </a:r>
            <a:endParaRPr sz="2600" smtClean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smtClean="0">
                <a:latin typeface="Georgia"/>
                <a:cs typeface="Georgia"/>
              </a:rPr>
              <a:t>Agricultural</a:t>
            </a:r>
            <a:r>
              <a:rPr sz="2600" spc="-60" smtClean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production.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70" dirty="0">
                <a:latin typeface="Georgia"/>
                <a:cs typeface="Georgia"/>
              </a:rPr>
              <a:t>Forest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management.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581"/>
            <a:ext cx="62484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Tools </a:t>
            </a:r>
            <a:r>
              <a:rPr/>
              <a:t>of </a:t>
            </a:r>
            <a:r>
              <a:rPr smtClean="0"/>
              <a:t>DSS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1591"/>
            <a:ext cx="7114540" cy="42335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Material Requirement </a:t>
            </a:r>
            <a:r>
              <a:rPr sz="2000" spc="-5" dirty="0">
                <a:latin typeface="Calibri"/>
                <a:cs typeface="Calibri"/>
              </a:rPr>
              <a:t>Planning </a:t>
            </a:r>
            <a:r>
              <a:rPr sz="2000" dirty="0">
                <a:latin typeface="Calibri"/>
                <a:cs typeface="Calibri"/>
              </a:rPr>
              <a:t>(MRP) </a:t>
            </a:r>
            <a:r>
              <a:rPr sz="2000" spc="-5" dirty="0">
                <a:latin typeface="Calibri"/>
                <a:cs typeface="Calibri"/>
              </a:rPr>
              <a:t>is method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ordering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10" dirty="0">
                <a:latin typeface="Calibri"/>
                <a:cs typeface="Calibri"/>
              </a:rPr>
              <a:t>maintaining materials </a:t>
            </a:r>
            <a:r>
              <a:rPr sz="2000" spc="-15" dirty="0">
                <a:latin typeface="Calibri"/>
                <a:cs typeface="Calibri"/>
              </a:rPr>
              <a:t>stocks </a:t>
            </a:r>
            <a:r>
              <a:rPr sz="2000" spc="-10" dirty="0">
                <a:latin typeface="Calibri"/>
                <a:cs typeface="Calibri"/>
              </a:rPr>
              <a:t>cost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effectively.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Linear </a:t>
            </a:r>
            <a:r>
              <a:rPr sz="2000" spc="-10" dirty="0">
                <a:latin typeface="Calibri"/>
                <a:cs typeface="Calibri"/>
              </a:rPr>
              <a:t>Programming: </a:t>
            </a:r>
            <a:r>
              <a:rPr sz="2000" spc="-45" dirty="0">
                <a:latin typeface="Calibri"/>
                <a:cs typeface="Calibri"/>
              </a:rPr>
              <a:t>PERT,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CPM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Queuing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Theory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Descriptive </a:t>
            </a:r>
            <a:r>
              <a:rPr sz="2000" spc="-10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Correlation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Transportation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Maximum flow 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Regression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Multi </a:t>
            </a:r>
            <a:r>
              <a:rPr sz="2000" spc="-5" dirty="0">
                <a:latin typeface="Calibri"/>
                <a:cs typeface="Calibri"/>
              </a:rPr>
              <a:t>dimensional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Dynamic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822" y="496633"/>
            <a:ext cx="7656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Example </a:t>
            </a:r>
            <a:r>
              <a:rPr sz="4000" spc="-5" dirty="0"/>
              <a:t>of DSS </a:t>
            </a:r>
            <a:r>
              <a:rPr sz="4000" spc="-10" dirty="0"/>
              <a:t>in </a:t>
            </a:r>
            <a:r>
              <a:rPr sz="4000" spc="-15" dirty="0"/>
              <a:t>Accounting </a:t>
            </a:r>
            <a:r>
              <a:rPr sz="4000" spc="-40" dirty="0"/>
              <a:t>system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413013" y="6463728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467"/>
            <a:ext cx="7152640" cy="29514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Budgeting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models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Cost </a:t>
            </a:r>
            <a:r>
              <a:rPr sz="3200" spc="-5" dirty="0">
                <a:latin typeface="Calibri"/>
                <a:cs typeface="Calibri"/>
              </a:rPr>
              <a:t>analysis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Break </a:t>
            </a:r>
            <a:r>
              <a:rPr sz="3200" spc="-15" dirty="0">
                <a:latin typeface="Calibri"/>
                <a:cs typeface="Calibri"/>
              </a:rPr>
              <a:t>even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Evaluation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funds and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investment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Cash and funds </a:t>
            </a:r>
            <a:r>
              <a:rPr sz="3200" spc="-10" dirty="0">
                <a:latin typeface="Calibri"/>
                <a:cs typeface="Calibri"/>
              </a:rPr>
              <a:t>flow </a:t>
            </a:r>
            <a:r>
              <a:rPr sz="3200" spc="-5" dirty="0">
                <a:latin typeface="Calibri"/>
                <a:cs typeface="Calibri"/>
              </a:rPr>
              <a:t>model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budegting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20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488645"/>
            <a:ext cx="74066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u="none" spc="-210" dirty="0"/>
              <a:t>Decision </a:t>
            </a:r>
            <a:r>
              <a:rPr sz="4000" u="none" spc="-145" dirty="0"/>
              <a:t>Making </a:t>
            </a:r>
            <a:r>
              <a:rPr sz="4000" u="none" spc="-375" dirty="0"/>
              <a:t>as </a:t>
            </a:r>
            <a:r>
              <a:rPr sz="4000" u="none" spc="-310" dirty="0"/>
              <a:t>a </a:t>
            </a:r>
            <a:r>
              <a:rPr sz="4000" u="none" spc="-175" dirty="0"/>
              <a:t>Component </a:t>
            </a:r>
            <a:r>
              <a:rPr sz="4000" u="none" spc="-10" dirty="0"/>
              <a:t>of  </a:t>
            </a:r>
            <a:r>
              <a:rPr sz="4000" u="none" spc="-175" dirty="0"/>
              <a:t>Problem</a:t>
            </a:r>
            <a:r>
              <a:rPr sz="4000" u="none" spc="-220" dirty="0"/>
              <a:t> </a:t>
            </a:r>
            <a:r>
              <a:rPr sz="4000" u="none" spc="-229" dirty="0"/>
              <a:t>Solving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3810000" y="1905000"/>
            <a:ext cx="16764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0000" y="19050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Georgia"/>
                <a:cs typeface="Georgia"/>
              </a:rPr>
              <a:t>Intelligence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0" y="2819400"/>
            <a:ext cx="16764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0000" y="28194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205"/>
              </a:spcBef>
            </a:pPr>
            <a:r>
              <a:rPr sz="1800" spc="-15" dirty="0">
                <a:latin typeface="Georgia"/>
                <a:cs typeface="Georgia"/>
              </a:rPr>
              <a:t>Design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0" y="3733800"/>
            <a:ext cx="16764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000" y="37338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205"/>
              </a:spcBef>
            </a:pPr>
            <a:r>
              <a:rPr sz="1800" spc="-15" dirty="0">
                <a:latin typeface="Georgia"/>
                <a:cs typeface="Georgia"/>
              </a:rPr>
              <a:t>Choice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0" y="4648200"/>
            <a:ext cx="167640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0000" y="46482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205"/>
              </a:spcBef>
            </a:pPr>
            <a:r>
              <a:rPr sz="1800" spc="-20" dirty="0">
                <a:latin typeface="Georgia"/>
                <a:cs typeface="Georgia"/>
              </a:rPr>
              <a:t>Implementation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5486400"/>
            <a:ext cx="167640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0" y="5486400"/>
            <a:ext cx="1676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210"/>
              </a:spcBef>
            </a:pPr>
            <a:r>
              <a:rPr sz="1800" spc="-25" dirty="0">
                <a:latin typeface="Georgia"/>
                <a:cs typeface="Georgia"/>
              </a:rPr>
              <a:t>Monitoring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1400" y="1905000"/>
            <a:ext cx="76200" cy="2438400"/>
          </a:xfrm>
          <a:custGeom>
            <a:avLst/>
            <a:gdLst/>
            <a:ahLst/>
            <a:cxnLst/>
            <a:rect l="l" t="t" r="r" b="b"/>
            <a:pathLst>
              <a:path w="76200" h="2438400">
                <a:moveTo>
                  <a:pt x="76200" y="2438400"/>
                </a:moveTo>
                <a:lnTo>
                  <a:pt x="31217" y="2399206"/>
                </a:lnTo>
                <a:lnTo>
                  <a:pt x="14715" y="2355226"/>
                </a:lnTo>
                <a:lnTo>
                  <a:pt x="3889" y="2299443"/>
                </a:lnTo>
                <a:lnTo>
                  <a:pt x="0" y="2235200"/>
                </a:lnTo>
                <a:lnTo>
                  <a:pt x="0" y="203200"/>
                </a:lnTo>
                <a:lnTo>
                  <a:pt x="3889" y="138956"/>
                </a:lnTo>
                <a:lnTo>
                  <a:pt x="14715" y="83173"/>
                </a:lnTo>
                <a:lnTo>
                  <a:pt x="31217" y="39193"/>
                </a:lnTo>
                <a:lnTo>
                  <a:pt x="52132" y="10355"/>
                </a:ln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2600" y="1905000"/>
            <a:ext cx="228600" cy="4191000"/>
          </a:xfrm>
          <a:custGeom>
            <a:avLst/>
            <a:gdLst/>
            <a:ahLst/>
            <a:cxnLst/>
            <a:rect l="l" t="t" r="r" b="b"/>
            <a:pathLst>
              <a:path w="228600" h="4191000">
                <a:moveTo>
                  <a:pt x="0" y="0"/>
                </a:moveTo>
                <a:lnTo>
                  <a:pt x="72249" y="17802"/>
                </a:lnTo>
                <a:lnTo>
                  <a:pt x="105048" y="38977"/>
                </a:lnTo>
                <a:lnTo>
                  <a:pt x="135002" y="67377"/>
                </a:lnTo>
                <a:lnTo>
                  <a:pt x="161639" y="102282"/>
                </a:lnTo>
                <a:lnTo>
                  <a:pt x="184489" y="142975"/>
                </a:lnTo>
                <a:lnTo>
                  <a:pt x="203081" y="188737"/>
                </a:lnTo>
                <a:lnTo>
                  <a:pt x="216944" y="238849"/>
                </a:lnTo>
                <a:lnTo>
                  <a:pt x="225607" y="292593"/>
                </a:lnTo>
                <a:lnTo>
                  <a:pt x="228600" y="349250"/>
                </a:lnTo>
                <a:lnTo>
                  <a:pt x="228600" y="3841750"/>
                </a:lnTo>
                <a:lnTo>
                  <a:pt x="225607" y="3898400"/>
                </a:lnTo>
                <a:lnTo>
                  <a:pt x="216944" y="3952140"/>
                </a:lnTo>
                <a:lnTo>
                  <a:pt x="203081" y="4002251"/>
                </a:lnTo>
                <a:lnTo>
                  <a:pt x="184489" y="4048013"/>
                </a:lnTo>
                <a:lnTo>
                  <a:pt x="161639" y="4088707"/>
                </a:lnTo>
                <a:lnTo>
                  <a:pt x="135002" y="4123615"/>
                </a:lnTo>
                <a:lnTo>
                  <a:pt x="105048" y="4152017"/>
                </a:lnTo>
                <a:lnTo>
                  <a:pt x="72249" y="4173195"/>
                </a:lnTo>
                <a:lnTo>
                  <a:pt x="0" y="419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9428" y="3675964"/>
            <a:ext cx="8680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Georgia"/>
                <a:cs typeface="Georgia"/>
              </a:rPr>
              <a:t>P</a:t>
            </a:r>
            <a:r>
              <a:rPr sz="1800" spc="-65" dirty="0">
                <a:latin typeface="Georgia"/>
                <a:cs typeface="Georgia"/>
              </a:rPr>
              <a:t>r</a:t>
            </a:r>
            <a:r>
              <a:rPr sz="1800" spc="-10" dirty="0">
                <a:latin typeface="Georgia"/>
                <a:cs typeface="Georgia"/>
              </a:rPr>
              <a:t>oblem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Georgia"/>
                <a:cs typeface="Georgia"/>
              </a:rPr>
              <a:t>solving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7394" y="2609215"/>
            <a:ext cx="8902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De</a:t>
            </a:r>
            <a:r>
              <a:rPr sz="1800" spc="-10" dirty="0">
                <a:latin typeface="Georgia"/>
                <a:cs typeface="Georgia"/>
              </a:rPr>
              <a:t>c</a:t>
            </a:r>
            <a:r>
              <a:rPr sz="1800" spc="-15" dirty="0">
                <a:latin typeface="Georgia"/>
                <a:cs typeface="Georgia"/>
              </a:rPr>
              <a:t>i</a:t>
            </a:r>
            <a:r>
              <a:rPr sz="1800" spc="-20" dirty="0">
                <a:latin typeface="Georgia"/>
                <a:cs typeface="Georgia"/>
              </a:rPr>
              <a:t>sion  </a:t>
            </a:r>
            <a:r>
              <a:rPr sz="1800" spc="-25" dirty="0">
                <a:latin typeface="Georgia"/>
                <a:cs typeface="Georgia"/>
              </a:rPr>
              <a:t>making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6164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75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3600" b="1" spc="-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29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3600" b="1" spc="-2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2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215" dirty="0">
                <a:latin typeface="Times New Roman" pitchFamily="18" charset="0"/>
                <a:cs typeface="Times New Roman" pitchFamily="18" charset="0"/>
              </a:rPr>
              <a:t>DECISION</a:t>
            </a:r>
            <a:endParaRPr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533400"/>
            <a:ext cx="86106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655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/>
              <a:t>DECISION </a:t>
            </a:r>
            <a:r>
              <a:rPr sz="3600" b="1" spc="-250" dirty="0"/>
              <a:t>MAKING</a:t>
            </a:r>
            <a:r>
              <a:rPr sz="3600" b="1" spc="-15" dirty="0"/>
              <a:t> </a:t>
            </a:r>
            <a:r>
              <a:rPr sz="3600" b="1" spc="-270" dirty="0"/>
              <a:t>CONCEPTS</a:t>
            </a:r>
            <a:endParaRPr sz="3600" b="1"/>
          </a:p>
        </p:txBody>
      </p:sp>
      <p:sp>
        <p:nvSpPr>
          <p:cNvPr id="3" name="object 3"/>
          <p:cNvSpPr/>
          <p:nvPr/>
        </p:nvSpPr>
        <p:spPr>
          <a:xfrm>
            <a:off x="210311" y="990600"/>
            <a:ext cx="8828532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20013"/>
            <a:ext cx="776668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340" dirty="0">
                <a:solidFill>
                  <a:schemeClr val="tx2"/>
                </a:solidFill>
                <a:latin typeface="Times New Roman"/>
                <a:cs typeface="Times New Roman"/>
              </a:rPr>
              <a:t>FRAMEWORK </a:t>
            </a:r>
            <a:r>
              <a:rPr sz="3600" b="1" spc="-345">
                <a:solidFill>
                  <a:schemeClr val="tx2"/>
                </a:solidFill>
                <a:latin typeface="Times New Roman"/>
                <a:cs typeface="Times New Roman"/>
              </a:rPr>
              <a:t>FOR  </a:t>
            </a:r>
            <a:r>
              <a:rPr sz="3600" b="1" spc="-280" smtClean="0">
                <a:solidFill>
                  <a:schemeClr val="tx2"/>
                </a:solidFill>
                <a:latin typeface="Times New Roman"/>
                <a:cs typeface="Times New Roman"/>
              </a:rPr>
              <a:t>DEVELOPING</a:t>
            </a:r>
            <a:r>
              <a:rPr lang="en-US" sz="3600" b="1" spc="-28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600" b="1" spc="-17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600" b="1" spc="-240" dirty="0">
                <a:solidFill>
                  <a:schemeClr val="tx2"/>
                </a:solidFill>
                <a:latin typeface="Times New Roman"/>
                <a:cs typeface="Times New Roman"/>
              </a:rPr>
              <a:t>DSS</a:t>
            </a:r>
            <a:endParaRPr sz="36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5444" y="2083307"/>
            <a:ext cx="3159252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20" y="1941576"/>
            <a:ext cx="3162300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6864" y="2014727"/>
            <a:ext cx="3144520" cy="497205"/>
          </a:xfrm>
          <a:custGeom>
            <a:avLst/>
            <a:gdLst/>
            <a:ahLst/>
            <a:cxnLst/>
            <a:rect l="l" t="t" r="r" b="b"/>
            <a:pathLst>
              <a:path w="3144520" h="497205">
                <a:moveTo>
                  <a:pt x="0" y="496824"/>
                </a:moveTo>
                <a:lnTo>
                  <a:pt x="3144012" y="496824"/>
                </a:lnTo>
                <a:lnTo>
                  <a:pt x="3144012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6864" y="2014727"/>
            <a:ext cx="3144520" cy="497205"/>
          </a:xfrm>
          <a:custGeom>
            <a:avLst/>
            <a:gdLst/>
            <a:ahLst/>
            <a:cxnLst/>
            <a:rect l="l" t="t" r="r" b="b"/>
            <a:pathLst>
              <a:path w="3144520" h="497205">
                <a:moveTo>
                  <a:pt x="0" y="496824"/>
                </a:moveTo>
                <a:lnTo>
                  <a:pt x="3144012" y="496824"/>
                </a:lnTo>
                <a:lnTo>
                  <a:pt x="3144012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20767" y="1950466"/>
            <a:ext cx="3156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Intelligence</a:t>
            </a:r>
            <a:r>
              <a:rPr sz="2800" b="1" spc="-40" dirty="0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Phase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5444" y="2994660"/>
            <a:ext cx="3159252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8155" y="2852927"/>
            <a:ext cx="2433828" cy="749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6864" y="2926079"/>
            <a:ext cx="3144520" cy="497205"/>
          </a:xfrm>
          <a:custGeom>
            <a:avLst/>
            <a:gdLst/>
            <a:ahLst/>
            <a:cxnLst/>
            <a:rect l="l" t="t" r="r" b="b"/>
            <a:pathLst>
              <a:path w="3144520" h="497204">
                <a:moveTo>
                  <a:pt x="0" y="496824"/>
                </a:moveTo>
                <a:lnTo>
                  <a:pt x="3144012" y="496824"/>
                </a:lnTo>
                <a:lnTo>
                  <a:pt x="3144012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6864" y="2926079"/>
            <a:ext cx="3144520" cy="497205"/>
          </a:xfrm>
          <a:custGeom>
            <a:avLst/>
            <a:gdLst/>
            <a:ahLst/>
            <a:cxnLst/>
            <a:rect l="l" t="t" r="r" b="b"/>
            <a:pathLst>
              <a:path w="3144520" h="497204">
                <a:moveTo>
                  <a:pt x="0" y="496824"/>
                </a:moveTo>
                <a:lnTo>
                  <a:pt x="3144012" y="496824"/>
                </a:lnTo>
                <a:lnTo>
                  <a:pt x="3144012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0767" y="2862452"/>
            <a:ext cx="315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Design</a:t>
            </a:r>
            <a:r>
              <a:rPr sz="2800" b="1" dirty="0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Phase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5444" y="3989832"/>
            <a:ext cx="3159252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7488" y="3848100"/>
            <a:ext cx="2453640" cy="749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6864" y="3921252"/>
            <a:ext cx="3144520" cy="497205"/>
          </a:xfrm>
          <a:custGeom>
            <a:avLst/>
            <a:gdLst/>
            <a:ahLst/>
            <a:cxnLst/>
            <a:rect l="l" t="t" r="r" b="b"/>
            <a:pathLst>
              <a:path w="3144520" h="497204">
                <a:moveTo>
                  <a:pt x="0" y="496824"/>
                </a:moveTo>
                <a:lnTo>
                  <a:pt x="3144012" y="496824"/>
                </a:lnTo>
                <a:lnTo>
                  <a:pt x="3144012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6864" y="3921252"/>
            <a:ext cx="3144520" cy="497205"/>
          </a:xfrm>
          <a:custGeom>
            <a:avLst/>
            <a:gdLst/>
            <a:ahLst/>
            <a:cxnLst/>
            <a:rect l="l" t="t" r="r" b="b"/>
            <a:pathLst>
              <a:path w="3144520" h="497204">
                <a:moveTo>
                  <a:pt x="0" y="496824"/>
                </a:moveTo>
                <a:lnTo>
                  <a:pt x="3144012" y="496824"/>
                </a:lnTo>
                <a:lnTo>
                  <a:pt x="3144012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0767" y="3857371"/>
            <a:ext cx="315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Choice</a:t>
            </a:r>
            <a:r>
              <a:rPr sz="2800" b="1" spc="-15" dirty="0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Phase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4445" y="2220467"/>
            <a:ext cx="2583180" cy="86995"/>
          </a:xfrm>
          <a:custGeom>
            <a:avLst/>
            <a:gdLst/>
            <a:ahLst/>
            <a:cxnLst/>
            <a:rect l="l" t="t" r="r" b="b"/>
            <a:pathLst>
              <a:path w="2583179" h="86994">
                <a:moveTo>
                  <a:pt x="2496312" y="0"/>
                </a:moveTo>
                <a:lnTo>
                  <a:pt x="2496312" y="86868"/>
                </a:lnTo>
                <a:lnTo>
                  <a:pt x="2554224" y="57912"/>
                </a:lnTo>
                <a:lnTo>
                  <a:pt x="2510790" y="57912"/>
                </a:lnTo>
                <a:lnTo>
                  <a:pt x="2510790" y="28956"/>
                </a:lnTo>
                <a:lnTo>
                  <a:pt x="2554224" y="28956"/>
                </a:lnTo>
                <a:lnTo>
                  <a:pt x="2496312" y="0"/>
                </a:lnTo>
                <a:close/>
              </a:path>
              <a:path w="2583179" h="86994">
                <a:moveTo>
                  <a:pt x="249631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2496312" y="57912"/>
                </a:lnTo>
                <a:lnTo>
                  <a:pt x="2496312" y="28956"/>
                </a:lnTo>
                <a:close/>
              </a:path>
              <a:path w="2583179" h="86994">
                <a:moveTo>
                  <a:pt x="2554224" y="28956"/>
                </a:moveTo>
                <a:lnTo>
                  <a:pt x="2510790" y="28956"/>
                </a:lnTo>
                <a:lnTo>
                  <a:pt x="2510790" y="57912"/>
                </a:lnTo>
                <a:lnTo>
                  <a:pt x="2554224" y="57912"/>
                </a:lnTo>
                <a:lnTo>
                  <a:pt x="2583180" y="43434"/>
                </a:lnTo>
                <a:lnTo>
                  <a:pt x="255422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2759964"/>
            <a:ext cx="3484245" cy="1582420"/>
          </a:xfrm>
          <a:custGeom>
            <a:avLst/>
            <a:gdLst/>
            <a:ahLst/>
            <a:cxnLst/>
            <a:rect l="l" t="t" r="r" b="b"/>
            <a:pathLst>
              <a:path w="3484245" h="1582420">
                <a:moveTo>
                  <a:pt x="44450" y="63500"/>
                </a:moveTo>
                <a:lnTo>
                  <a:pt x="31750" y="63500"/>
                </a:lnTo>
                <a:lnTo>
                  <a:pt x="31750" y="1579372"/>
                </a:lnTo>
                <a:lnTo>
                  <a:pt x="34594" y="1582166"/>
                </a:lnTo>
                <a:lnTo>
                  <a:pt x="3483864" y="1582166"/>
                </a:lnTo>
                <a:lnTo>
                  <a:pt x="3483864" y="1575816"/>
                </a:lnTo>
                <a:lnTo>
                  <a:pt x="44450" y="1575816"/>
                </a:lnTo>
                <a:lnTo>
                  <a:pt x="38100" y="1569466"/>
                </a:lnTo>
                <a:lnTo>
                  <a:pt x="44450" y="1569466"/>
                </a:lnTo>
                <a:lnTo>
                  <a:pt x="44450" y="63500"/>
                </a:lnTo>
                <a:close/>
              </a:path>
              <a:path w="3484245" h="1582420">
                <a:moveTo>
                  <a:pt x="44450" y="1569466"/>
                </a:moveTo>
                <a:lnTo>
                  <a:pt x="38100" y="1569466"/>
                </a:lnTo>
                <a:lnTo>
                  <a:pt x="44450" y="1575816"/>
                </a:lnTo>
                <a:lnTo>
                  <a:pt x="44450" y="1569466"/>
                </a:lnTo>
                <a:close/>
              </a:path>
              <a:path w="3484245" h="1582420">
                <a:moveTo>
                  <a:pt x="3483864" y="1569466"/>
                </a:moveTo>
                <a:lnTo>
                  <a:pt x="44450" y="1569466"/>
                </a:lnTo>
                <a:lnTo>
                  <a:pt x="44450" y="1575816"/>
                </a:lnTo>
                <a:lnTo>
                  <a:pt x="3483864" y="1575816"/>
                </a:lnTo>
                <a:lnTo>
                  <a:pt x="3483864" y="1569466"/>
                </a:lnTo>
                <a:close/>
              </a:path>
              <a:path w="3484245" h="158242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3484245" h="158242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6944" y="2677667"/>
            <a:ext cx="3169920" cy="421005"/>
          </a:xfrm>
          <a:custGeom>
            <a:avLst/>
            <a:gdLst/>
            <a:ahLst/>
            <a:cxnLst/>
            <a:rect l="l" t="t" r="r" b="b"/>
            <a:pathLst>
              <a:path w="3169920" h="421005">
                <a:moveTo>
                  <a:pt x="44450" y="63500"/>
                </a:moveTo>
                <a:lnTo>
                  <a:pt x="31750" y="63500"/>
                </a:lnTo>
                <a:lnTo>
                  <a:pt x="31750" y="418084"/>
                </a:lnTo>
                <a:lnTo>
                  <a:pt x="34543" y="420878"/>
                </a:lnTo>
                <a:lnTo>
                  <a:pt x="3169920" y="420878"/>
                </a:lnTo>
                <a:lnTo>
                  <a:pt x="3169920" y="414528"/>
                </a:lnTo>
                <a:lnTo>
                  <a:pt x="44450" y="414528"/>
                </a:lnTo>
                <a:lnTo>
                  <a:pt x="38100" y="408178"/>
                </a:lnTo>
                <a:lnTo>
                  <a:pt x="44450" y="408178"/>
                </a:lnTo>
                <a:lnTo>
                  <a:pt x="44450" y="63500"/>
                </a:lnTo>
                <a:close/>
              </a:path>
              <a:path w="3169920" h="421005">
                <a:moveTo>
                  <a:pt x="44450" y="408178"/>
                </a:moveTo>
                <a:lnTo>
                  <a:pt x="38100" y="408178"/>
                </a:lnTo>
                <a:lnTo>
                  <a:pt x="44450" y="414528"/>
                </a:lnTo>
                <a:lnTo>
                  <a:pt x="44450" y="408178"/>
                </a:lnTo>
                <a:close/>
              </a:path>
              <a:path w="3169920" h="421005">
                <a:moveTo>
                  <a:pt x="3169920" y="408178"/>
                </a:moveTo>
                <a:lnTo>
                  <a:pt x="44450" y="408178"/>
                </a:lnTo>
                <a:lnTo>
                  <a:pt x="44450" y="414528"/>
                </a:lnTo>
                <a:lnTo>
                  <a:pt x="3169920" y="414528"/>
                </a:lnTo>
                <a:lnTo>
                  <a:pt x="3169920" y="408178"/>
                </a:lnTo>
                <a:close/>
              </a:path>
              <a:path w="3169920" h="42100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3169920" h="42100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897" y="1604292"/>
            <a:ext cx="1646555" cy="1160145"/>
          </a:xfrm>
          <a:custGeom>
            <a:avLst/>
            <a:gdLst/>
            <a:ahLst/>
            <a:cxnLst/>
            <a:rect l="l" t="t" r="r" b="b"/>
            <a:pathLst>
              <a:path w="1646555" h="1160145">
                <a:moveTo>
                  <a:pt x="1055086" y="1050007"/>
                </a:moveTo>
                <a:lnTo>
                  <a:pt x="628720" y="1050007"/>
                </a:lnTo>
                <a:lnTo>
                  <a:pt x="656406" y="1083277"/>
                </a:lnTo>
                <a:lnTo>
                  <a:pt x="689356" y="1111285"/>
                </a:lnTo>
                <a:lnTo>
                  <a:pt x="726782" y="1133482"/>
                </a:lnTo>
                <a:lnTo>
                  <a:pt x="767899" y="1149321"/>
                </a:lnTo>
                <a:lnTo>
                  <a:pt x="813308" y="1158402"/>
                </a:lnTo>
                <a:lnTo>
                  <a:pt x="858381" y="1159538"/>
                </a:lnTo>
                <a:lnTo>
                  <a:pt x="902211" y="1153197"/>
                </a:lnTo>
                <a:lnTo>
                  <a:pt x="943893" y="1139844"/>
                </a:lnTo>
                <a:lnTo>
                  <a:pt x="982521" y="1119946"/>
                </a:lnTo>
                <a:lnTo>
                  <a:pt x="1017190" y="1093968"/>
                </a:lnTo>
                <a:lnTo>
                  <a:pt x="1046994" y="1062377"/>
                </a:lnTo>
                <a:lnTo>
                  <a:pt x="1055086" y="1050007"/>
                </a:lnTo>
                <a:close/>
              </a:path>
              <a:path w="1646555" h="1160145">
                <a:moveTo>
                  <a:pt x="412688" y="101835"/>
                </a:moveTo>
                <a:lnTo>
                  <a:pt x="369906" y="103984"/>
                </a:lnTo>
                <a:lnTo>
                  <a:pt x="324679" y="113881"/>
                </a:lnTo>
                <a:lnTo>
                  <a:pt x="283196" y="130856"/>
                </a:lnTo>
                <a:lnTo>
                  <a:pt x="246078" y="154121"/>
                </a:lnTo>
                <a:lnTo>
                  <a:pt x="213948" y="182889"/>
                </a:lnTo>
                <a:lnTo>
                  <a:pt x="187426" y="216374"/>
                </a:lnTo>
                <a:lnTo>
                  <a:pt x="167132" y="253788"/>
                </a:lnTo>
                <a:lnTo>
                  <a:pt x="153690" y="294344"/>
                </a:lnTo>
                <a:lnTo>
                  <a:pt x="147719" y="337255"/>
                </a:lnTo>
                <a:lnTo>
                  <a:pt x="149841" y="381733"/>
                </a:lnTo>
                <a:lnTo>
                  <a:pt x="148456" y="385289"/>
                </a:lnTo>
                <a:lnTo>
                  <a:pt x="110441" y="393528"/>
                </a:lnTo>
                <a:lnTo>
                  <a:pt x="75911" y="409864"/>
                </a:lnTo>
                <a:lnTo>
                  <a:pt x="22701" y="463394"/>
                </a:lnTo>
                <a:lnTo>
                  <a:pt x="5578" y="502894"/>
                </a:lnTo>
                <a:lnTo>
                  <a:pt x="0" y="543931"/>
                </a:lnTo>
                <a:lnTo>
                  <a:pt x="5400" y="584425"/>
                </a:lnTo>
                <a:lnTo>
                  <a:pt x="21217" y="622295"/>
                </a:lnTo>
                <a:lnTo>
                  <a:pt x="46887" y="655458"/>
                </a:lnTo>
                <a:lnTo>
                  <a:pt x="81845" y="681834"/>
                </a:lnTo>
                <a:lnTo>
                  <a:pt x="60135" y="709518"/>
                </a:lnTo>
                <a:lnTo>
                  <a:pt x="45355" y="740715"/>
                </a:lnTo>
                <a:lnTo>
                  <a:pt x="37904" y="774221"/>
                </a:lnTo>
                <a:lnTo>
                  <a:pt x="38182" y="808834"/>
                </a:lnTo>
                <a:lnTo>
                  <a:pt x="49212" y="850163"/>
                </a:lnTo>
                <a:lnTo>
                  <a:pt x="70449" y="886017"/>
                </a:lnTo>
                <a:lnTo>
                  <a:pt x="100138" y="915070"/>
                </a:lnTo>
                <a:lnTo>
                  <a:pt x="136523" y="935994"/>
                </a:lnTo>
                <a:lnTo>
                  <a:pt x="177848" y="947464"/>
                </a:lnTo>
                <a:lnTo>
                  <a:pt x="222358" y="948153"/>
                </a:lnTo>
                <a:lnTo>
                  <a:pt x="223374" y="949804"/>
                </a:lnTo>
                <a:lnTo>
                  <a:pt x="253311" y="990675"/>
                </a:lnTo>
                <a:lnTo>
                  <a:pt x="286151" y="1022478"/>
                </a:lnTo>
                <a:lnTo>
                  <a:pt x="323146" y="1048442"/>
                </a:lnTo>
                <a:lnTo>
                  <a:pt x="363466" y="1068368"/>
                </a:lnTo>
                <a:lnTo>
                  <a:pt x="406281" y="1082059"/>
                </a:lnTo>
                <a:lnTo>
                  <a:pt x="450760" y="1089314"/>
                </a:lnTo>
                <a:lnTo>
                  <a:pt x="496074" y="1089936"/>
                </a:lnTo>
                <a:lnTo>
                  <a:pt x="541392" y="1083724"/>
                </a:lnTo>
                <a:lnTo>
                  <a:pt x="585884" y="1070481"/>
                </a:lnTo>
                <a:lnTo>
                  <a:pt x="628720" y="1050007"/>
                </a:lnTo>
                <a:lnTo>
                  <a:pt x="1055086" y="1050007"/>
                </a:lnTo>
                <a:lnTo>
                  <a:pt x="1071027" y="1025640"/>
                </a:lnTo>
                <a:lnTo>
                  <a:pt x="1088383" y="984221"/>
                </a:lnTo>
                <a:lnTo>
                  <a:pt x="1319140" y="984221"/>
                </a:lnTo>
                <a:lnTo>
                  <a:pt x="1375695" y="938494"/>
                </a:lnTo>
                <a:lnTo>
                  <a:pt x="1402015" y="899483"/>
                </a:lnTo>
                <a:lnTo>
                  <a:pt x="1418955" y="855166"/>
                </a:lnTo>
                <a:lnTo>
                  <a:pt x="1425187" y="806802"/>
                </a:lnTo>
                <a:lnTo>
                  <a:pt x="1457628" y="800254"/>
                </a:lnTo>
                <a:lnTo>
                  <a:pt x="1518270" y="775727"/>
                </a:lnTo>
                <a:lnTo>
                  <a:pt x="1579964" y="727760"/>
                </a:lnTo>
                <a:lnTo>
                  <a:pt x="1607284" y="693129"/>
                </a:lnTo>
                <a:lnTo>
                  <a:pt x="1627536" y="655122"/>
                </a:lnTo>
                <a:lnTo>
                  <a:pt x="1640589" y="614716"/>
                </a:lnTo>
                <a:lnTo>
                  <a:pt x="1646309" y="572889"/>
                </a:lnTo>
                <a:lnTo>
                  <a:pt x="1644563" y="530620"/>
                </a:lnTo>
                <a:lnTo>
                  <a:pt x="1635220" y="488887"/>
                </a:lnTo>
                <a:lnTo>
                  <a:pt x="1618146" y="448669"/>
                </a:lnTo>
                <a:lnTo>
                  <a:pt x="1593208" y="410943"/>
                </a:lnTo>
                <a:lnTo>
                  <a:pt x="1595871" y="404631"/>
                </a:lnTo>
                <a:lnTo>
                  <a:pt x="1598320" y="398259"/>
                </a:lnTo>
                <a:lnTo>
                  <a:pt x="1600531" y="391816"/>
                </a:lnTo>
                <a:lnTo>
                  <a:pt x="1602479" y="385289"/>
                </a:lnTo>
                <a:lnTo>
                  <a:pt x="1609542" y="340750"/>
                </a:lnTo>
                <a:lnTo>
                  <a:pt x="1606043" y="297246"/>
                </a:lnTo>
                <a:lnTo>
                  <a:pt x="1592836" y="256217"/>
                </a:lnTo>
                <a:lnTo>
                  <a:pt x="1570773" y="219102"/>
                </a:lnTo>
                <a:lnTo>
                  <a:pt x="1540709" y="187341"/>
                </a:lnTo>
                <a:lnTo>
                  <a:pt x="1503495" y="162374"/>
                </a:lnTo>
                <a:lnTo>
                  <a:pt x="1459985" y="145640"/>
                </a:lnTo>
                <a:lnTo>
                  <a:pt x="1457144" y="135607"/>
                </a:lnTo>
                <a:lnTo>
                  <a:pt x="534486" y="135607"/>
                </a:lnTo>
                <a:lnTo>
                  <a:pt x="495847" y="117825"/>
                </a:lnTo>
                <a:lnTo>
                  <a:pt x="454958" y="106508"/>
                </a:lnTo>
                <a:lnTo>
                  <a:pt x="412688" y="101835"/>
                </a:lnTo>
                <a:close/>
              </a:path>
              <a:path w="1646555" h="1160145">
                <a:moveTo>
                  <a:pt x="1319140" y="984221"/>
                </a:moveTo>
                <a:lnTo>
                  <a:pt x="1088383" y="984221"/>
                </a:lnTo>
                <a:lnTo>
                  <a:pt x="1115127" y="997866"/>
                </a:lnTo>
                <a:lnTo>
                  <a:pt x="1143454" y="1007843"/>
                </a:lnTo>
                <a:lnTo>
                  <a:pt x="1172948" y="1014011"/>
                </a:lnTo>
                <a:lnTo>
                  <a:pt x="1203191" y="1016225"/>
                </a:lnTo>
                <a:lnTo>
                  <a:pt x="1253744" y="1011063"/>
                </a:lnTo>
                <a:lnTo>
                  <a:pt x="1300231" y="995545"/>
                </a:lnTo>
                <a:lnTo>
                  <a:pt x="1319140" y="984221"/>
                </a:lnTo>
                <a:close/>
              </a:path>
              <a:path w="1646555" h="1160145">
                <a:moveTo>
                  <a:pt x="720477" y="32082"/>
                </a:moveTo>
                <a:lnTo>
                  <a:pt x="675949" y="35414"/>
                </a:lnTo>
                <a:lnTo>
                  <a:pt x="633438" y="47913"/>
                </a:lnTo>
                <a:lnTo>
                  <a:pt x="594593" y="69098"/>
                </a:lnTo>
                <a:lnTo>
                  <a:pt x="561059" y="98489"/>
                </a:lnTo>
                <a:lnTo>
                  <a:pt x="534486" y="135607"/>
                </a:lnTo>
                <a:lnTo>
                  <a:pt x="1457144" y="135607"/>
                </a:lnTo>
                <a:lnTo>
                  <a:pt x="1451615" y="116087"/>
                </a:lnTo>
                <a:lnTo>
                  <a:pt x="1438173" y="88570"/>
                </a:lnTo>
                <a:lnTo>
                  <a:pt x="1437838" y="88109"/>
                </a:lnTo>
                <a:lnTo>
                  <a:pt x="856177" y="88109"/>
                </a:lnTo>
                <a:lnTo>
                  <a:pt x="845345" y="78517"/>
                </a:lnTo>
                <a:lnTo>
                  <a:pt x="833839" y="69758"/>
                </a:lnTo>
                <a:lnTo>
                  <a:pt x="821706" y="61856"/>
                </a:lnTo>
                <a:lnTo>
                  <a:pt x="808996" y="54835"/>
                </a:lnTo>
                <a:lnTo>
                  <a:pt x="765376" y="38396"/>
                </a:lnTo>
                <a:lnTo>
                  <a:pt x="720477" y="32082"/>
                </a:lnTo>
                <a:close/>
              </a:path>
              <a:path w="1646555" h="1160145">
                <a:moveTo>
                  <a:pt x="993856" y="0"/>
                </a:moveTo>
                <a:lnTo>
                  <a:pt x="952170" y="7909"/>
                </a:lnTo>
                <a:lnTo>
                  <a:pt x="913908" y="25682"/>
                </a:lnTo>
                <a:lnTo>
                  <a:pt x="881201" y="52641"/>
                </a:lnTo>
                <a:lnTo>
                  <a:pt x="856177" y="88109"/>
                </a:lnTo>
                <a:lnTo>
                  <a:pt x="1437838" y="88109"/>
                </a:lnTo>
                <a:lnTo>
                  <a:pt x="1420016" y="63648"/>
                </a:lnTo>
                <a:lnTo>
                  <a:pt x="1418783" y="62455"/>
                </a:lnTo>
                <a:lnTo>
                  <a:pt x="1137024" y="62455"/>
                </a:lnTo>
                <a:lnTo>
                  <a:pt x="1124616" y="48664"/>
                </a:lnTo>
                <a:lnTo>
                  <a:pt x="1110720" y="36325"/>
                </a:lnTo>
                <a:lnTo>
                  <a:pt x="1095466" y="25558"/>
                </a:lnTo>
                <a:lnTo>
                  <a:pt x="1078985" y="16481"/>
                </a:lnTo>
                <a:lnTo>
                  <a:pt x="1036838" y="2631"/>
                </a:lnTo>
                <a:lnTo>
                  <a:pt x="993856" y="0"/>
                </a:lnTo>
                <a:close/>
              </a:path>
              <a:path w="1646555" h="1160145">
                <a:moveTo>
                  <a:pt x="1262786" y="543"/>
                </a:moveTo>
                <a:lnTo>
                  <a:pt x="1216550" y="9962"/>
                </a:lnTo>
                <a:lnTo>
                  <a:pt x="1173799" y="30663"/>
                </a:lnTo>
                <a:lnTo>
                  <a:pt x="1137024" y="62455"/>
                </a:lnTo>
                <a:lnTo>
                  <a:pt x="1418783" y="62455"/>
                </a:lnTo>
                <a:lnTo>
                  <a:pt x="1397501" y="41881"/>
                </a:lnTo>
                <a:lnTo>
                  <a:pt x="1355752" y="16312"/>
                </a:lnTo>
                <a:lnTo>
                  <a:pt x="1310017" y="2596"/>
                </a:lnTo>
                <a:lnTo>
                  <a:pt x="1262786" y="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199" y="2521457"/>
            <a:ext cx="214350" cy="2099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897" y="1604292"/>
            <a:ext cx="1646555" cy="1160145"/>
          </a:xfrm>
          <a:custGeom>
            <a:avLst/>
            <a:gdLst/>
            <a:ahLst/>
            <a:cxnLst/>
            <a:rect l="l" t="t" r="r" b="b"/>
            <a:pathLst>
              <a:path w="1646555" h="1160145">
                <a:moveTo>
                  <a:pt x="149841" y="381733"/>
                </a:moveTo>
                <a:lnTo>
                  <a:pt x="147719" y="337255"/>
                </a:lnTo>
                <a:lnTo>
                  <a:pt x="153690" y="294344"/>
                </a:lnTo>
                <a:lnTo>
                  <a:pt x="167132" y="253788"/>
                </a:lnTo>
                <a:lnTo>
                  <a:pt x="187426" y="216374"/>
                </a:lnTo>
                <a:lnTo>
                  <a:pt x="213948" y="182889"/>
                </a:lnTo>
                <a:lnTo>
                  <a:pt x="246078" y="154121"/>
                </a:lnTo>
                <a:lnTo>
                  <a:pt x="283196" y="130856"/>
                </a:lnTo>
                <a:lnTo>
                  <a:pt x="324679" y="113881"/>
                </a:lnTo>
                <a:lnTo>
                  <a:pt x="369906" y="103984"/>
                </a:lnTo>
                <a:lnTo>
                  <a:pt x="412688" y="101835"/>
                </a:lnTo>
                <a:lnTo>
                  <a:pt x="454958" y="106508"/>
                </a:lnTo>
                <a:lnTo>
                  <a:pt x="495847" y="117825"/>
                </a:lnTo>
                <a:lnTo>
                  <a:pt x="534486" y="135607"/>
                </a:lnTo>
                <a:lnTo>
                  <a:pt x="561059" y="98489"/>
                </a:lnTo>
                <a:lnTo>
                  <a:pt x="594593" y="69098"/>
                </a:lnTo>
                <a:lnTo>
                  <a:pt x="633438" y="47913"/>
                </a:lnTo>
                <a:lnTo>
                  <a:pt x="675949" y="35414"/>
                </a:lnTo>
                <a:lnTo>
                  <a:pt x="720477" y="32082"/>
                </a:lnTo>
                <a:lnTo>
                  <a:pt x="765376" y="38396"/>
                </a:lnTo>
                <a:lnTo>
                  <a:pt x="808996" y="54835"/>
                </a:lnTo>
                <a:lnTo>
                  <a:pt x="845345" y="78517"/>
                </a:lnTo>
                <a:lnTo>
                  <a:pt x="856177" y="88109"/>
                </a:lnTo>
                <a:lnTo>
                  <a:pt x="881201" y="52641"/>
                </a:lnTo>
                <a:lnTo>
                  <a:pt x="913908" y="25682"/>
                </a:lnTo>
                <a:lnTo>
                  <a:pt x="952170" y="7909"/>
                </a:lnTo>
                <a:lnTo>
                  <a:pt x="993856" y="0"/>
                </a:lnTo>
                <a:lnTo>
                  <a:pt x="1036838" y="2631"/>
                </a:lnTo>
                <a:lnTo>
                  <a:pt x="1078985" y="16481"/>
                </a:lnTo>
                <a:lnTo>
                  <a:pt x="1124616" y="48664"/>
                </a:lnTo>
                <a:lnTo>
                  <a:pt x="1137024" y="62455"/>
                </a:lnTo>
                <a:lnTo>
                  <a:pt x="1173799" y="30663"/>
                </a:lnTo>
                <a:lnTo>
                  <a:pt x="1216550" y="9962"/>
                </a:lnTo>
                <a:lnTo>
                  <a:pt x="1262786" y="543"/>
                </a:lnTo>
                <a:lnTo>
                  <a:pt x="1310017" y="2596"/>
                </a:lnTo>
                <a:lnTo>
                  <a:pt x="1355752" y="16312"/>
                </a:lnTo>
                <a:lnTo>
                  <a:pt x="1397501" y="41881"/>
                </a:lnTo>
                <a:lnTo>
                  <a:pt x="1438173" y="88570"/>
                </a:lnTo>
                <a:lnTo>
                  <a:pt x="1459985" y="145640"/>
                </a:lnTo>
                <a:lnTo>
                  <a:pt x="1503495" y="162374"/>
                </a:lnTo>
                <a:lnTo>
                  <a:pt x="1540709" y="187341"/>
                </a:lnTo>
                <a:lnTo>
                  <a:pt x="1570773" y="219102"/>
                </a:lnTo>
                <a:lnTo>
                  <a:pt x="1592836" y="256217"/>
                </a:lnTo>
                <a:lnTo>
                  <a:pt x="1606043" y="297246"/>
                </a:lnTo>
                <a:lnTo>
                  <a:pt x="1609542" y="340750"/>
                </a:lnTo>
                <a:lnTo>
                  <a:pt x="1602479" y="385289"/>
                </a:lnTo>
                <a:lnTo>
                  <a:pt x="1600531" y="391816"/>
                </a:lnTo>
                <a:lnTo>
                  <a:pt x="1598320" y="398259"/>
                </a:lnTo>
                <a:lnTo>
                  <a:pt x="1595871" y="404631"/>
                </a:lnTo>
                <a:lnTo>
                  <a:pt x="1593208" y="410943"/>
                </a:lnTo>
                <a:lnTo>
                  <a:pt x="1618146" y="448669"/>
                </a:lnTo>
                <a:lnTo>
                  <a:pt x="1635220" y="488887"/>
                </a:lnTo>
                <a:lnTo>
                  <a:pt x="1644563" y="530620"/>
                </a:lnTo>
                <a:lnTo>
                  <a:pt x="1646309" y="572889"/>
                </a:lnTo>
                <a:lnTo>
                  <a:pt x="1640589" y="614716"/>
                </a:lnTo>
                <a:lnTo>
                  <a:pt x="1627536" y="655122"/>
                </a:lnTo>
                <a:lnTo>
                  <a:pt x="1607284" y="693129"/>
                </a:lnTo>
                <a:lnTo>
                  <a:pt x="1579964" y="727760"/>
                </a:lnTo>
                <a:lnTo>
                  <a:pt x="1545710" y="758034"/>
                </a:lnTo>
                <a:lnTo>
                  <a:pt x="1488783" y="789848"/>
                </a:lnTo>
                <a:lnTo>
                  <a:pt x="1425187" y="806802"/>
                </a:lnTo>
                <a:lnTo>
                  <a:pt x="1418955" y="855166"/>
                </a:lnTo>
                <a:lnTo>
                  <a:pt x="1402015" y="899483"/>
                </a:lnTo>
                <a:lnTo>
                  <a:pt x="1375695" y="938494"/>
                </a:lnTo>
                <a:lnTo>
                  <a:pt x="1341324" y="970935"/>
                </a:lnTo>
                <a:lnTo>
                  <a:pt x="1300231" y="995545"/>
                </a:lnTo>
                <a:lnTo>
                  <a:pt x="1253744" y="1011063"/>
                </a:lnTo>
                <a:lnTo>
                  <a:pt x="1203191" y="1016225"/>
                </a:lnTo>
                <a:lnTo>
                  <a:pt x="1172948" y="1014011"/>
                </a:lnTo>
                <a:lnTo>
                  <a:pt x="1143454" y="1007843"/>
                </a:lnTo>
                <a:lnTo>
                  <a:pt x="1115127" y="997866"/>
                </a:lnTo>
                <a:lnTo>
                  <a:pt x="1088383" y="984221"/>
                </a:lnTo>
                <a:lnTo>
                  <a:pt x="1071027" y="1025640"/>
                </a:lnTo>
                <a:lnTo>
                  <a:pt x="1046994" y="1062377"/>
                </a:lnTo>
                <a:lnTo>
                  <a:pt x="1017190" y="1093968"/>
                </a:lnTo>
                <a:lnTo>
                  <a:pt x="982521" y="1119946"/>
                </a:lnTo>
                <a:lnTo>
                  <a:pt x="943893" y="1139844"/>
                </a:lnTo>
                <a:lnTo>
                  <a:pt x="902211" y="1153197"/>
                </a:lnTo>
                <a:lnTo>
                  <a:pt x="858381" y="1159538"/>
                </a:lnTo>
                <a:lnTo>
                  <a:pt x="813308" y="1158402"/>
                </a:lnTo>
                <a:lnTo>
                  <a:pt x="767899" y="1149321"/>
                </a:lnTo>
                <a:lnTo>
                  <a:pt x="726782" y="1133482"/>
                </a:lnTo>
                <a:lnTo>
                  <a:pt x="689356" y="1111285"/>
                </a:lnTo>
                <a:lnTo>
                  <a:pt x="656406" y="1083277"/>
                </a:lnTo>
                <a:lnTo>
                  <a:pt x="628720" y="1050007"/>
                </a:lnTo>
                <a:lnTo>
                  <a:pt x="585884" y="1070481"/>
                </a:lnTo>
                <a:lnTo>
                  <a:pt x="541392" y="1083724"/>
                </a:lnTo>
                <a:lnTo>
                  <a:pt x="496074" y="1089936"/>
                </a:lnTo>
                <a:lnTo>
                  <a:pt x="450760" y="1089314"/>
                </a:lnTo>
                <a:lnTo>
                  <a:pt x="406281" y="1082059"/>
                </a:lnTo>
                <a:lnTo>
                  <a:pt x="363466" y="1068368"/>
                </a:lnTo>
                <a:lnTo>
                  <a:pt x="323146" y="1048442"/>
                </a:lnTo>
                <a:lnTo>
                  <a:pt x="286151" y="1022478"/>
                </a:lnTo>
                <a:lnTo>
                  <a:pt x="253311" y="990675"/>
                </a:lnTo>
                <a:lnTo>
                  <a:pt x="225456" y="953233"/>
                </a:lnTo>
                <a:lnTo>
                  <a:pt x="223374" y="949804"/>
                </a:lnTo>
                <a:lnTo>
                  <a:pt x="222358" y="948153"/>
                </a:lnTo>
                <a:lnTo>
                  <a:pt x="177848" y="947464"/>
                </a:lnTo>
                <a:lnTo>
                  <a:pt x="136523" y="935994"/>
                </a:lnTo>
                <a:lnTo>
                  <a:pt x="100138" y="915070"/>
                </a:lnTo>
                <a:lnTo>
                  <a:pt x="70449" y="886017"/>
                </a:lnTo>
                <a:lnTo>
                  <a:pt x="49212" y="850163"/>
                </a:lnTo>
                <a:lnTo>
                  <a:pt x="38182" y="808834"/>
                </a:lnTo>
                <a:lnTo>
                  <a:pt x="37904" y="774221"/>
                </a:lnTo>
                <a:lnTo>
                  <a:pt x="45355" y="740715"/>
                </a:lnTo>
                <a:lnTo>
                  <a:pt x="60135" y="709518"/>
                </a:lnTo>
                <a:lnTo>
                  <a:pt x="81845" y="681834"/>
                </a:lnTo>
                <a:lnTo>
                  <a:pt x="46887" y="655458"/>
                </a:lnTo>
                <a:lnTo>
                  <a:pt x="21217" y="622295"/>
                </a:lnTo>
                <a:lnTo>
                  <a:pt x="5400" y="584425"/>
                </a:lnTo>
                <a:lnTo>
                  <a:pt x="0" y="543931"/>
                </a:lnTo>
                <a:lnTo>
                  <a:pt x="5578" y="502894"/>
                </a:lnTo>
                <a:lnTo>
                  <a:pt x="22701" y="463394"/>
                </a:lnTo>
                <a:lnTo>
                  <a:pt x="75911" y="409864"/>
                </a:lnTo>
                <a:lnTo>
                  <a:pt x="110441" y="393528"/>
                </a:lnTo>
                <a:lnTo>
                  <a:pt x="148456" y="385289"/>
                </a:lnTo>
                <a:lnTo>
                  <a:pt x="149841" y="381733"/>
                </a:lnTo>
                <a:close/>
              </a:path>
            </a:pathLst>
          </a:custGeom>
          <a:ln w="9143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732" y="254825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39" y="32258"/>
                </a:moveTo>
                <a:lnTo>
                  <a:pt x="61907" y="44779"/>
                </a:lnTo>
                <a:lnTo>
                  <a:pt x="55002" y="54990"/>
                </a:lnTo>
                <a:lnTo>
                  <a:pt x="44760" y="61868"/>
                </a:lnTo>
                <a:lnTo>
                  <a:pt x="32219" y="64389"/>
                </a:lnTo>
                <a:lnTo>
                  <a:pt x="19679" y="61868"/>
                </a:lnTo>
                <a:lnTo>
                  <a:pt x="9437" y="54991"/>
                </a:lnTo>
                <a:lnTo>
                  <a:pt x="2532" y="44779"/>
                </a:lnTo>
                <a:lnTo>
                  <a:pt x="0" y="32258"/>
                </a:lnTo>
                <a:lnTo>
                  <a:pt x="2532" y="19716"/>
                </a:lnTo>
                <a:lnTo>
                  <a:pt x="9437" y="9461"/>
                </a:lnTo>
                <a:lnTo>
                  <a:pt x="19679" y="2539"/>
                </a:lnTo>
                <a:lnTo>
                  <a:pt x="32219" y="0"/>
                </a:lnTo>
                <a:lnTo>
                  <a:pt x="44760" y="2539"/>
                </a:lnTo>
                <a:lnTo>
                  <a:pt x="55002" y="9461"/>
                </a:lnTo>
                <a:lnTo>
                  <a:pt x="61907" y="19716"/>
                </a:lnTo>
                <a:lnTo>
                  <a:pt x="64439" y="32258"/>
                </a:lnTo>
                <a:close/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683" y="252145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128866" y="64388"/>
                </a:moveTo>
                <a:lnTo>
                  <a:pt x="123802" y="89451"/>
                </a:lnTo>
                <a:lnTo>
                  <a:pt x="109993" y="109918"/>
                </a:lnTo>
                <a:lnTo>
                  <a:pt x="89513" y="123717"/>
                </a:lnTo>
                <a:lnTo>
                  <a:pt x="64439" y="128777"/>
                </a:lnTo>
                <a:lnTo>
                  <a:pt x="39358" y="123717"/>
                </a:lnTo>
                <a:lnTo>
                  <a:pt x="18875" y="109918"/>
                </a:lnTo>
                <a:lnTo>
                  <a:pt x="5064" y="89451"/>
                </a:lnTo>
                <a:lnTo>
                  <a:pt x="0" y="64388"/>
                </a:lnTo>
                <a:lnTo>
                  <a:pt x="5064" y="39326"/>
                </a:lnTo>
                <a:lnTo>
                  <a:pt x="18875" y="18859"/>
                </a:lnTo>
                <a:lnTo>
                  <a:pt x="39358" y="5060"/>
                </a:lnTo>
                <a:lnTo>
                  <a:pt x="64439" y="0"/>
                </a:lnTo>
                <a:lnTo>
                  <a:pt x="89513" y="5060"/>
                </a:lnTo>
                <a:lnTo>
                  <a:pt x="109993" y="18859"/>
                </a:lnTo>
                <a:lnTo>
                  <a:pt x="123802" y="39326"/>
                </a:lnTo>
                <a:lnTo>
                  <a:pt x="128866" y="64388"/>
                </a:lnTo>
                <a:close/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199" y="2538095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294" y="96646"/>
                </a:moveTo>
                <a:lnTo>
                  <a:pt x="185699" y="134304"/>
                </a:lnTo>
                <a:lnTo>
                  <a:pt x="164987" y="165020"/>
                </a:lnTo>
                <a:lnTo>
                  <a:pt x="134266" y="185711"/>
                </a:lnTo>
                <a:lnTo>
                  <a:pt x="96647" y="193293"/>
                </a:lnTo>
                <a:lnTo>
                  <a:pt x="59027" y="185711"/>
                </a:lnTo>
                <a:lnTo>
                  <a:pt x="28306" y="165020"/>
                </a:lnTo>
                <a:lnTo>
                  <a:pt x="7594" y="134304"/>
                </a:lnTo>
                <a:lnTo>
                  <a:pt x="0" y="96646"/>
                </a:lnTo>
                <a:lnTo>
                  <a:pt x="7594" y="59043"/>
                </a:lnTo>
                <a:lnTo>
                  <a:pt x="28306" y="28320"/>
                </a:lnTo>
                <a:lnTo>
                  <a:pt x="59027" y="7600"/>
                </a:lnTo>
                <a:lnTo>
                  <a:pt x="96647" y="0"/>
                </a:lnTo>
                <a:lnTo>
                  <a:pt x="134266" y="7600"/>
                </a:lnTo>
                <a:lnTo>
                  <a:pt x="164987" y="28320"/>
                </a:lnTo>
                <a:lnTo>
                  <a:pt x="185699" y="59043"/>
                </a:lnTo>
                <a:lnTo>
                  <a:pt x="193294" y="96646"/>
                </a:lnTo>
                <a:close/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507" y="2281554"/>
            <a:ext cx="96520" cy="21590"/>
          </a:xfrm>
          <a:custGeom>
            <a:avLst/>
            <a:gdLst/>
            <a:ahLst/>
            <a:cxnLst/>
            <a:rect l="l" t="t" r="r" b="b"/>
            <a:pathLst>
              <a:path w="96520" h="21589">
                <a:moveTo>
                  <a:pt x="96418" y="21462"/>
                </a:moveTo>
                <a:lnTo>
                  <a:pt x="71249" y="21449"/>
                </a:lnTo>
                <a:lnTo>
                  <a:pt x="46508" y="17827"/>
                </a:lnTo>
                <a:lnTo>
                  <a:pt x="22618" y="10658"/>
                </a:lnTo>
                <a:lnTo>
                  <a:pt x="0" y="0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814" y="2537079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42189" y="0"/>
                </a:moveTo>
                <a:lnTo>
                  <a:pt x="31920" y="3571"/>
                </a:lnTo>
                <a:lnTo>
                  <a:pt x="21442" y="6476"/>
                </a:lnTo>
                <a:lnTo>
                  <a:pt x="10790" y="8715"/>
                </a:lnTo>
                <a:lnTo>
                  <a:pt x="0" y="10287"/>
                </a:lnTo>
              </a:path>
            </a:pathLst>
          </a:custGeom>
          <a:ln w="9143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1102" y="2602864"/>
            <a:ext cx="26034" cy="46990"/>
          </a:xfrm>
          <a:custGeom>
            <a:avLst/>
            <a:gdLst/>
            <a:ahLst/>
            <a:cxnLst/>
            <a:rect l="l" t="t" r="r" b="b"/>
            <a:pathLst>
              <a:path w="26034" h="46989">
                <a:moveTo>
                  <a:pt x="25412" y="46736"/>
                </a:moveTo>
                <a:lnTo>
                  <a:pt x="18095" y="35575"/>
                </a:lnTo>
                <a:lnTo>
                  <a:pt x="11410" y="24034"/>
                </a:lnTo>
                <a:lnTo>
                  <a:pt x="5374" y="12160"/>
                </a:lnTo>
                <a:lnTo>
                  <a:pt x="0" y="0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6408" y="2533142"/>
            <a:ext cx="10160" cy="51435"/>
          </a:xfrm>
          <a:custGeom>
            <a:avLst/>
            <a:gdLst/>
            <a:ahLst/>
            <a:cxnLst/>
            <a:rect l="l" t="t" r="r" b="b"/>
            <a:pathLst>
              <a:path w="10159" h="51435">
                <a:moveTo>
                  <a:pt x="10159" y="0"/>
                </a:moveTo>
                <a:lnTo>
                  <a:pt x="8679" y="12999"/>
                </a:lnTo>
                <a:lnTo>
                  <a:pt x="6508" y="25892"/>
                </a:lnTo>
                <a:lnTo>
                  <a:pt x="3623" y="38665"/>
                </a:lnTo>
                <a:lnTo>
                  <a:pt x="0" y="51308"/>
                </a:lnTo>
              </a:path>
            </a:pathLst>
          </a:custGeom>
          <a:ln w="9143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8370" y="2216404"/>
            <a:ext cx="123825" cy="191770"/>
          </a:xfrm>
          <a:custGeom>
            <a:avLst/>
            <a:gdLst/>
            <a:ahLst/>
            <a:cxnLst/>
            <a:rect l="l" t="t" r="r" b="b"/>
            <a:pathLst>
              <a:path w="123825" h="191769">
                <a:moveTo>
                  <a:pt x="0" y="0"/>
                </a:moveTo>
                <a:lnTo>
                  <a:pt x="42248" y="25819"/>
                </a:lnTo>
                <a:lnTo>
                  <a:pt x="76742" y="59429"/>
                </a:lnTo>
                <a:lnTo>
                  <a:pt x="102495" y="99294"/>
                </a:lnTo>
                <a:lnTo>
                  <a:pt x="118518" y="143877"/>
                </a:lnTo>
                <a:lnTo>
                  <a:pt x="123825" y="191643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5226" y="2012442"/>
            <a:ext cx="55244" cy="71755"/>
          </a:xfrm>
          <a:custGeom>
            <a:avLst/>
            <a:gdLst/>
            <a:ahLst/>
            <a:cxnLst/>
            <a:rect l="l" t="t" r="r" b="b"/>
            <a:pathLst>
              <a:path w="55244" h="71755">
                <a:moveTo>
                  <a:pt x="55118" y="0"/>
                </a:moveTo>
                <a:lnTo>
                  <a:pt x="44612" y="20159"/>
                </a:lnTo>
                <a:lnTo>
                  <a:pt x="31845" y="38973"/>
                </a:lnTo>
                <a:lnTo>
                  <a:pt x="16934" y="56239"/>
                </a:lnTo>
                <a:lnTo>
                  <a:pt x="0" y="71755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8136" y="1745869"/>
            <a:ext cx="3175" cy="34290"/>
          </a:xfrm>
          <a:custGeom>
            <a:avLst/>
            <a:gdLst/>
            <a:ahLst/>
            <a:cxnLst/>
            <a:rect l="l" t="t" r="r" b="b"/>
            <a:pathLst>
              <a:path w="3175" h="34289">
                <a:moveTo>
                  <a:pt x="0" y="0"/>
                </a:moveTo>
                <a:lnTo>
                  <a:pt x="1329" y="8423"/>
                </a:lnTo>
                <a:lnTo>
                  <a:pt x="2254" y="16906"/>
                </a:lnTo>
                <a:lnTo>
                  <a:pt x="2750" y="25413"/>
                </a:lnTo>
                <a:lnTo>
                  <a:pt x="2793" y="33908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6092" y="166306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3180"/>
                </a:moveTo>
                <a:lnTo>
                  <a:pt x="5853" y="31664"/>
                </a:lnTo>
                <a:lnTo>
                  <a:pt x="12541" y="20589"/>
                </a:lnTo>
                <a:lnTo>
                  <a:pt x="20038" y="10015"/>
                </a:lnTo>
                <a:lnTo>
                  <a:pt x="28320" y="0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2072" y="1689607"/>
            <a:ext cx="13970" cy="37465"/>
          </a:xfrm>
          <a:custGeom>
            <a:avLst/>
            <a:gdLst/>
            <a:ahLst/>
            <a:cxnLst/>
            <a:rect l="l" t="t" r="r" b="b"/>
            <a:pathLst>
              <a:path w="13969" h="37464">
                <a:moveTo>
                  <a:pt x="0" y="37337"/>
                </a:moveTo>
                <a:lnTo>
                  <a:pt x="2510" y="27699"/>
                </a:lnTo>
                <a:lnTo>
                  <a:pt x="5634" y="18240"/>
                </a:lnTo>
                <a:lnTo>
                  <a:pt x="9360" y="8995"/>
                </a:lnTo>
                <a:lnTo>
                  <a:pt x="13677" y="0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2192" y="1739645"/>
            <a:ext cx="49530" cy="36195"/>
          </a:xfrm>
          <a:custGeom>
            <a:avLst/>
            <a:gdLst/>
            <a:ahLst/>
            <a:cxnLst/>
            <a:rect l="l" t="t" r="r" b="b"/>
            <a:pathLst>
              <a:path w="49530" h="36194">
                <a:moveTo>
                  <a:pt x="0" y="0"/>
                </a:moveTo>
                <a:lnTo>
                  <a:pt x="13210" y="7923"/>
                </a:lnTo>
                <a:lnTo>
                  <a:pt x="25882" y="16621"/>
                </a:lnTo>
                <a:lnTo>
                  <a:pt x="37983" y="26056"/>
                </a:lnTo>
                <a:lnTo>
                  <a:pt x="49479" y="36194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751" y="1986026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8635" y="38100"/>
                </a:moveTo>
                <a:lnTo>
                  <a:pt x="5888" y="28700"/>
                </a:lnTo>
                <a:lnTo>
                  <a:pt x="3532" y="19192"/>
                </a:lnTo>
                <a:lnTo>
                  <a:pt x="1569" y="9614"/>
                </a:lnTo>
                <a:lnTo>
                  <a:pt x="0" y="0"/>
                </a:lnTo>
              </a:path>
            </a:pathLst>
          </a:custGeom>
          <a:ln w="9144">
            <a:solidFill>
              <a:srgbClr val="D26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9391" y="1840179"/>
            <a:ext cx="604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00"/>
                </a:solidFill>
                <a:latin typeface="Wingdings"/>
                <a:cs typeface="Wingdings"/>
              </a:rPr>
              <a:t>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1634" y="1735074"/>
            <a:ext cx="1185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REALITY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67711" y="4652771"/>
            <a:ext cx="3160776" cy="844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8588" y="4511040"/>
            <a:ext cx="2860548" cy="1091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99132" y="4584191"/>
            <a:ext cx="3145790" cy="829310"/>
          </a:xfrm>
          <a:custGeom>
            <a:avLst/>
            <a:gdLst/>
            <a:ahLst/>
            <a:cxnLst/>
            <a:rect l="l" t="t" r="r" b="b"/>
            <a:pathLst>
              <a:path w="3145790" h="829310">
                <a:moveTo>
                  <a:pt x="0" y="829056"/>
                </a:moveTo>
                <a:lnTo>
                  <a:pt x="3145536" y="829056"/>
                </a:lnTo>
                <a:lnTo>
                  <a:pt x="3145536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9132" y="4584191"/>
            <a:ext cx="3145790" cy="829310"/>
          </a:xfrm>
          <a:custGeom>
            <a:avLst/>
            <a:gdLst/>
            <a:ahLst/>
            <a:cxnLst/>
            <a:rect l="l" t="t" r="r" b="b"/>
            <a:pathLst>
              <a:path w="3145790" h="829310">
                <a:moveTo>
                  <a:pt x="0" y="829056"/>
                </a:moveTo>
                <a:lnTo>
                  <a:pt x="3145536" y="829056"/>
                </a:lnTo>
                <a:lnTo>
                  <a:pt x="3145536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12191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93035" y="4520565"/>
            <a:ext cx="315214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52475" marR="351155" indent="-388620">
              <a:lnSpc>
                <a:spcPct val="80000"/>
              </a:lnSpc>
              <a:spcBef>
                <a:spcPts val="765"/>
              </a:spcBef>
            </a:pP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Im</a:t>
            </a:r>
            <a:r>
              <a:rPr sz="2800" b="1" dirty="0">
                <a:solidFill>
                  <a:srgbClr val="FFFF66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lem</a:t>
            </a:r>
            <a:r>
              <a:rPr sz="2800" b="1" spc="-15" dirty="0">
                <a:solidFill>
                  <a:srgbClr val="FFFF66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FFFF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FFFF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FFFF66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n  of</a:t>
            </a:r>
            <a:r>
              <a:rPr sz="2800" b="1" spc="-15" dirty="0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66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1718" y="4915661"/>
            <a:ext cx="1408430" cy="332740"/>
          </a:xfrm>
          <a:custGeom>
            <a:avLst/>
            <a:gdLst/>
            <a:ahLst/>
            <a:cxnLst/>
            <a:rect l="l" t="t" r="r" b="b"/>
            <a:pathLst>
              <a:path w="1408430" h="332739">
                <a:moveTo>
                  <a:pt x="1408176" y="332231"/>
                </a:moveTo>
                <a:lnTo>
                  <a:pt x="0" y="332231"/>
                </a:lnTo>
                <a:lnTo>
                  <a:pt x="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8283" y="2760726"/>
            <a:ext cx="86995" cy="1161415"/>
          </a:xfrm>
          <a:custGeom>
            <a:avLst/>
            <a:gdLst/>
            <a:ahLst/>
            <a:cxnLst/>
            <a:rect l="l" t="t" r="r" b="b"/>
            <a:pathLst>
              <a:path w="86994" h="1161414">
                <a:moveTo>
                  <a:pt x="57911" y="72389"/>
                </a:moveTo>
                <a:lnTo>
                  <a:pt x="28956" y="72389"/>
                </a:lnTo>
                <a:lnTo>
                  <a:pt x="28956" y="1161288"/>
                </a:lnTo>
                <a:lnTo>
                  <a:pt x="57911" y="1161288"/>
                </a:lnTo>
                <a:lnTo>
                  <a:pt x="57911" y="72389"/>
                </a:lnTo>
                <a:close/>
              </a:path>
              <a:path w="86994" h="1161414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89"/>
                </a:lnTo>
                <a:lnTo>
                  <a:pt x="79628" y="72389"/>
                </a:lnTo>
                <a:lnTo>
                  <a:pt x="43434" y="0"/>
                </a:lnTo>
                <a:close/>
              </a:path>
              <a:path w="86994" h="1161414">
                <a:moveTo>
                  <a:pt x="79628" y="72389"/>
                </a:moveTo>
                <a:lnTo>
                  <a:pt x="57911" y="72389"/>
                </a:lnTo>
                <a:lnTo>
                  <a:pt x="57911" y="86868"/>
                </a:lnTo>
                <a:lnTo>
                  <a:pt x="86868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84035" y="2596133"/>
            <a:ext cx="86995" cy="330835"/>
          </a:xfrm>
          <a:custGeom>
            <a:avLst/>
            <a:gdLst/>
            <a:ahLst/>
            <a:cxnLst/>
            <a:rect l="l" t="t" r="r" b="b"/>
            <a:pathLst>
              <a:path w="86995" h="330835">
                <a:moveTo>
                  <a:pt x="28955" y="243839"/>
                </a:moveTo>
                <a:lnTo>
                  <a:pt x="0" y="243839"/>
                </a:lnTo>
                <a:lnTo>
                  <a:pt x="43434" y="330707"/>
                </a:lnTo>
                <a:lnTo>
                  <a:pt x="79628" y="258317"/>
                </a:lnTo>
                <a:lnTo>
                  <a:pt x="28955" y="258317"/>
                </a:lnTo>
                <a:lnTo>
                  <a:pt x="28955" y="243839"/>
                </a:lnTo>
                <a:close/>
              </a:path>
              <a:path w="86995" h="330835">
                <a:moveTo>
                  <a:pt x="57912" y="0"/>
                </a:moveTo>
                <a:lnTo>
                  <a:pt x="28955" y="0"/>
                </a:lnTo>
                <a:lnTo>
                  <a:pt x="28955" y="258317"/>
                </a:lnTo>
                <a:lnTo>
                  <a:pt x="57912" y="258317"/>
                </a:lnTo>
                <a:lnTo>
                  <a:pt x="57912" y="0"/>
                </a:lnTo>
                <a:close/>
              </a:path>
              <a:path w="86995" h="330835">
                <a:moveTo>
                  <a:pt x="86867" y="243839"/>
                </a:moveTo>
                <a:lnTo>
                  <a:pt x="57912" y="243839"/>
                </a:lnTo>
                <a:lnTo>
                  <a:pt x="57912" y="258317"/>
                </a:lnTo>
                <a:lnTo>
                  <a:pt x="79628" y="258317"/>
                </a:lnTo>
                <a:lnTo>
                  <a:pt x="86867" y="243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84035" y="3507485"/>
            <a:ext cx="86995" cy="414655"/>
          </a:xfrm>
          <a:custGeom>
            <a:avLst/>
            <a:gdLst/>
            <a:ahLst/>
            <a:cxnLst/>
            <a:rect l="l" t="t" r="r" b="b"/>
            <a:pathLst>
              <a:path w="86995" h="414654">
                <a:moveTo>
                  <a:pt x="28955" y="327659"/>
                </a:moveTo>
                <a:lnTo>
                  <a:pt x="0" y="327659"/>
                </a:lnTo>
                <a:lnTo>
                  <a:pt x="43434" y="414527"/>
                </a:lnTo>
                <a:lnTo>
                  <a:pt x="79628" y="342138"/>
                </a:lnTo>
                <a:lnTo>
                  <a:pt x="28955" y="342138"/>
                </a:lnTo>
                <a:lnTo>
                  <a:pt x="28955" y="327659"/>
                </a:lnTo>
                <a:close/>
              </a:path>
              <a:path w="86995" h="414654">
                <a:moveTo>
                  <a:pt x="57912" y="0"/>
                </a:moveTo>
                <a:lnTo>
                  <a:pt x="28955" y="0"/>
                </a:lnTo>
                <a:lnTo>
                  <a:pt x="28955" y="342138"/>
                </a:lnTo>
                <a:lnTo>
                  <a:pt x="57912" y="342138"/>
                </a:lnTo>
                <a:lnTo>
                  <a:pt x="57912" y="0"/>
                </a:lnTo>
                <a:close/>
              </a:path>
              <a:path w="86995" h="414654">
                <a:moveTo>
                  <a:pt x="86867" y="327659"/>
                </a:moveTo>
                <a:lnTo>
                  <a:pt x="57912" y="327659"/>
                </a:lnTo>
                <a:lnTo>
                  <a:pt x="57912" y="342138"/>
                </a:lnTo>
                <a:lnTo>
                  <a:pt x="79628" y="342138"/>
                </a:lnTo>
                <a:lnTo>
                  <a:pt x="86867" y="3276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09438" y="4502658"/>
            <a:ext cx="1032510" cy="622935"/>
          </a:xfrm>
          <a:custGeom>
            <a:avLst/>
            <a:gdLst/>
            <a:ahLst/>
            <a:cxnLst/>
            <a:rect l="l" t="t" r="r" b="b"/>
            <a:pathLst>
              <a:path w="1032510" h="622935">
                <a:moveTo>
                  <a:pt x="86867" y="535686"/>
                </a:moveTo>
                <a:lnTo>
                  <a:pt x="0" y="579120"/>
                </a:lnTo>
                <a:lnTo>
                  <a:pt x="86867" y="622554"/>
                </a:lnTo>
                <a:lnTo>
                  <a:pt x="86867" y="593598"/>
                </a:lnTo>
                <a:lnTo>
                  <a:pt x="72389" y="593598"/>
                </a:lnTo>
                <a:lnTo>
                  <a:pt x="72389" y="564642"/>
                </a:lnTo>
                <a:lnTo>
                  <a:pt x="86867" y="564642"/>
                </a:lnTo>
                <a:lnTo>
                  <a:pt x="86867" y="535686"/>
                </a:lnTo>
                <a:close/>
              </a:path>
              <a:path w="1032510" h="622935">
                <a:moveTo>
                  <a:pt x="86867" y="564642"/>
                </a:moveTo>
                <a:lnTo>
                  <a:pt x="72389" y="564642"/>
                </a:lnTo>
                <a:lnTo>
                  <a:pt x="72389" y="593598"/>
                </a:lnTo>
                <a:lnTo>
                  <a:pt x="86867" y="593598"/>
                </a:lnTo>
                <a:lnTo>
                  <a:pt x="86867" y="564642"/>
                </a:lnTo>
                <a:close/>
              </a:path>
              <a:path w="1032510" h="622935">
                <a:moveTo>
                  <a:pt x="1003553" y="564642"/>
                </a:moveTo>
                <a:lnTo>
                  <a:pt x="86867" y="564642"/>
                </a:lnTo>
                <a:lnTo>
                  <a:pt x="86867" y="593598"/>
                </a:lnTo>
                <a:lnTo>
                  <a:pt x="1026033" y="593598"/>
                </a:lnTo>
                <a:lnTo>
                  <a:pt x="1032510" y="587121"/>
                </a:lnTo>
                <a:lnTo>
                  <a:pt x="1032510" y="579120"/>
                </a:lnTo>
                <a:lnTo>
                  <a:pt x="1003553" y="579120"/>
                </a:lnTo>
                <a:lnTo>
                  <a:pt x="1003553" y="564642"/>
                </a:lnTo>
                <a:close/>
              </a:path>
              <a:path w="1032510" h="622935">
                <a:moveTo>
                  <a:pt x="1032510" y="0"/>
                </a:moveTo>
                <a:lnTo>
                  <a:pt x="1003553" y="0"/>
                </a:lnTo>
                <a:lnTo>
                  <a:pt x="1003553" y="579120"/>
                </a:lnTo>
                <a:lnTo>
                  <a:pt x="1018032" y="564642"/>
                </a:lnTo>
                <a:lnTo>
                  <a:pt x="1032510" y="564642"/>
                </a:lnTo>
                <a:lnTo>
                  <a:pt x="1032510" y="0"/>
                </a:lnTo>
                <a:close/>
              </a:path>
              <a:path w="1032510" h="622935">
                <a:moveTo>
                  <a:pt x="1032510" y="564642"/>
                </a:moveTo>
                <a:lnTo>
                  <a:pt x="1018032" y="564642"/>
                </a:lnTo>
                <a:lnTo>
                  <a:pt x="1003553" y="579120"/>
                </a:lnTo>
                <a:lnTo>
                  <a:pt x="1032510" y="579120"/>
                </a:lnTo>
                <a:lnTo>
                  <a:pt x="1032510" y="5646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5509" y="5495544"/>
            <a:ext cx="1337310" cy="287020"/>
          </a:xfrm>
          <a:custGeom>
            <a:avLst/>
            <a:gdLst/>
            <a:ahLst/>
            <a:cxnLst/>
            <a:rect l="l" t="t" r="r" b="b"/>
            <a:pathLst>
              <a:path w="1337310" h="287020">
                <a:moveTo>
                  <a:pt x="1260602" y="210311"/>
                </a:moveTo>
                <a:lnTo>
                  <a:pt x="1260602" y="286511"/>
                </a:lnTo>
                <a:lnTo>
                  <a:pt x="1324102" y="254761"/>
                </a:lnTo>
                <a:lnTo>
                  <a:pt x="1273302" y="254761"/>
                </a:lnTo>
                <a:lnTo>
                  <a:pt x="1273302" y="242061"/>
                </a:lnTo>
                <a:lnTo>
                  <a:pt x="1324102" y="242061"/>
                </a:lnTo>
                <a:lnTo>
                  <a:pt x="1260602" y="210311"/>
                </a:lnTo>
                <a:close/>
              </a:path>
              <a:path w="1337310" h="287020">
                <a:moveTo>
                  <a:pt x="12700" y="0"/>
                </a:moveTo>
                <a:lnTo>
                  <a:pt x="0" y="0"/>
                </a:lnTo>
                <a:lnTo>
                  <a:pt x="0" y="251917"/>
                </a:lnTo>
                <a:lnTo>
                  <a:pt x="2793" y="254761"/>
                </a:lnTo>
                <a:lnTo>
                  <a:pt x="1260602" y="254761"/>
                </a:lnTo>
                <a:lnTo>
                  <a:pt x="1260602" y="248411"/>
                </a:lnTo>
                <a:lnTo>
                  <a:pt x="12700" y="248411"/>
                </a:lnTo>
                <a:lnTo>
                  <a:pt x="6350" y="242061"/>
                </a:lnTo>
                <a:lnTo>
                  <a:pt x="12700" y="242061"/>
                </a:lnTo>
                <a:lnTo>
                  <a:pt x="12700" y="0"/>
                </a:lnTo>
                <a:close/>
              </a:path>
              <a:path w="1337310" h="287020">
                <a:moveTo>
                  <a:pt x="1324102" y="242061"/>
                </a:moveTo>
                <a:lnTo>
                  <a:pt x="1273302" y="242061"/>
                </a:lnTo>
                <a:lnTo>
                  <a:pt x="1273302" y="254761"/>
                </a:lnTo>
                <a:lnTo>
                  <a:pt x="1324102" y="254761"/>
                </a:lnTo>
                <a:lnTo>
                  <a:pt x="1336802" y="248411"/>
                </a:lnTo>
                <a:lnTo>
                  <a:pt x="1324102" y="242061"/>
                </a:lnTo>
                <a:close/>
              </a:path>
              <a:path w="1337310" h="287020">
                <a:moveTo>
                  <a:pt x="12700" y="242061"/>
                </a:moveTo>
                <a:lnTo>
                  <a:pt x="6350" y="242061"/>
                </a:lnTo>
                <a:lnTo>
                  <a:pt x="12700" y="248411"/>
                </a:lnTo>
                <a:lnTo>
                  <a:pt x="12700" y="242061"/>
                </a:lnTo>
                <a:close/>
              </a:path>
              <a:path w="1337310" h="287020">
                <a:moveTo>
                  <a:pt x="1260602" y="242061"/>
                </a:moveTo>
                <a:lnTo>
                  <a:pt x="12700" y="242061"/>
                </a:lnTo>
                <a:lnTo>
                  <a:pt x="12700" y="248411"/>
                </a:lnTo>
                <a:lnTo>
                  <a:pt x="1260602" y="248411"/>
                </a:lnTo>
                <a:lnTo>
                  <a:pt x="1260602" y="24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30952" y="2307335"/>
            <a:ext cx="2981325" cy="3442970"/>
          </a:xfrm>
          <a:custGeom>
            <a:avLst/>
            <a:gdLst/>
            <a:ahLst/>
            <a:cxnLst/>
            <a:rect l="l" t="t" r="r" b="b"/>
            <a:pathLst>
              <a:path w="2981325" h="3442970">
                <a:moveTo>
                  <a:pt x="50800" y="3430270"/>
                </a:moveTo>
                <a:lnTo>
                  <a:pt x="0" y="3430270"/>
                </a:lnTo>
                <a:lnTo>
                  <a:pt x="0" y="3442970"/>
                </a:lnTo>
                <a:lnTo>
                  <a:pt x="50800" y="3442970"/>
                </a:lnTo>
                <a:lnTo>
                  <a:pt x="50800" y="3430270"/>
                </a:lnTo>
                <a:close/>
              </a:path>
              <a:path w="2981325" h="3442970">
                <a:moveTo>
                  <a:pt x="139700" y="3430270"/>
                </a:moveTo>
                <a:lnTo>
                  <a:pt x="88900" y="3430270"/>
                </a:lnTo>
                <a:lnTo>
                  <a:pt x="88900" y="3442970"/>
                </a:lnTo>
                <a:lnTo>
                  <a:pt x="139700" y="3442970"/>
                </a:lnTo>
                <a:lnTo>
                  <a:pt x="139700" y="3430270"/>
                </a:lnTo>
                <a:close/>
              </a:path>
              <a:path w="2981325" h="3442970">
                <a:moveTo>
                  <a:pt x="228600" y="3430270"/>
                </a:moveTo>
                <a:lnTo>
                  <a:pt x="177800" y="3430270"/>
                </a:lnTo>
                <a:lnTo>
                  <a:pt x="177800" y="3442970"/>
                </a:lnTo>
                <a:lnTo>
                  <a:pt x="228600" y="3442970"/>
                </a:lnTo>
                <a:lnTo>
                  <a:pt x="228600" y="3430270"/>
                </a:lnTo>
                <a:close/>
              </a:path>
              <a:path w="2981325" h="3442970">
                <a:moveTo>
                  <a:pt x="317500" y="3430270"/>
                </a:moveTo>
                <a:lnTo>
                  <a:pt x="266700" y="3430270"/>
                </a:lnTo>
                <a:lnTo>
                  <a:pt x="266700" y="3442970"/>
                </a:lnTo>
                <a:lnTo>
                  <a:pt x="317500" y="3442970"/>
                </a:lnTo>
                <a:lnTo>
                  <a:pt x="317500" y="3430270"/>
                </a:lnTo>
                <a:close/>
              </a:path>
              <a:path w="2981325" h="3442970">
                <a:moveTo>
                  <a:pt x="406400" y="3430270"/>
                </a:moveTo>
                <a:lnTo>
                  <a:pt x="355600" y="3430270"/>
                </a:lnTo>
                <a:lnTo>
                  <a:pt x="355600" y="3442970"/>
                </a:lnTo>
                <a:lnTo>
                  <a:pt x="406400" y="3442970"/>
                </a:lnTo>
                <a:lnTo>
                  <a:pt x="406400" y="3430270"/>
                </a:lnTo>
                <a:close/>
              </a:path>
              <a:path w="2981325" h="3442970">
                <a:moveTo>
                  <a:pt x="495300" y="3430270"/>
                </a:moveTo>
                <a:lnTo>
                  <a:pt x="444500" y="3430270"/>
                </a:lnTo>
                <a:lnTo>
                  <a:pt x="444500" y="3442970"/>
                </a:lnTo>
                <a:lnTo>
                  <a:pt x="495300" y="3442970"/>
                </a:lnTo>
                <a:lnTo>
                  <a:pt x="495300" y="3430270"/>
                </a:lnTo>
                <a:close/>
              </a:path>
              <a:path w="2981325" h="3442970">
                <a:moveTo>
                  <a:pt x="584200" y="3430270"/>
                </a:moveTo>
                <a:lnTo>
                  <a:pt x="533400" y="3430270"/>
                </a:lnTo>
                <a:lnTo>
                  <a:pt x="533400" y="3442970"/>
                </a:lnTo>
                <a:lnTo>
                  <a:pt x="584200" y="3442970"/>
                </a:lnTo>
                <a:lnTo>
                  <a:pt x="584200" y="3430270"/>
                </a:lnTo>
                <a:close/>
              </a:path>
              <a:path w="2981325" h="3442970">
                <a:moveTo>
                  <a:pt x="673100" y="3430270"/>
                </a:moveTo>
                <a:lnTo>
                  <a:pt x="622300" y="3430270"/>
                </a:lnTo>
                <a:lnTo>
                  <a:pt x="622300" y="3442970"/>
                </a:lnTo>
                <a:lnTo>
                  <a:pt x="673100" y="3442970"/>
                </a:lnTo>
                <a:lnTo>
                  <a:pt x="673100" y="3430270"/>
                </a:lnTo>
                <a:close/>
              </a:path>
              <a:path w="2981325" h="3442970">
                <a:moveTo>
                  <a:pt x="762000" y="3430270"/>
                </a:moveTo>
                <a:lnTo>
                  <a:pt x="711200" y="3430270"/>
                </a:lnTo>
                <a:lnTo>
                  <a:pt x="711200" y="3442970"/>
                </a:lnTo>
                <a:lnTo>
                  <a:pt x="762000" y="3442970"/>
                </a:lnTo>
                <a:lnTo>
                  <a:pt x="762000" y="3430270"/>
                </a:lnTo>
                <a:close/>
              </a:path>
              <a:path w="2981325" h="3442970">
                <a:moveTo>
                  <a:pt x="850900" y="3430270"/>
                </a:moveTo>
                <a:lnTo>
                  <a:pt x="800100" y="3430270"/>
                </a:lnTo>
                <a:lnTo>
                  <a:pt x="800100" y="3442970"/>
                </a:lnTo>
                <a:lnTo>
                  <a:pt x="850900" y="3442970"/>
                </a:lnTo>
                <a:lnTo>
                  <a:pt x="850900" y="3430270"/>
                </a:lnTo>
                <a:close/>
              </a:path>
              <a:path w="2981325" h="3442970">
                <a:moveTo>
                  <a:pt x="939800" y="3430270"/>
                </a:moveTo>
                <a:lnTo>
                  <a:pt x="889000" y="3430270"/>
                </a:lnTo>
                <a:lnTo>
                  <a:pt x="889000" y="3442970"/>
                </a:lnTo>
                <a:lnTo>
                  <a:pt x="939800" y="3442970"/>
                </a:lnTo>
                <a:lnTo>
                  <a:pt x="939800" y="3430270"/>
                </a:lnTo>
                <a:close/>
              </a:path>
              <a:path w="2981325" h="3442970">
                <a:moveTo>
                  <a:pt x="1028700" y="3430270"/>
                </a:moveTo>
                <a:lnTo>
                  <a:pt x="977900" y="3430270"/>
                </a:lnTo>
                <a:lnTo>
                  <a:pt x="977900" y="3442970"/>
                </a:lnTo>
                <a:lnTo>
                  <a:pt x="1028700" y="3442970"/>
                </a:lnTo>
                <a:lnTo>
                  <a:pt x="1028700" y="3430270"/>
                </a:lnTo>
                <a:close/>
              </a:path>
              <a:path w="2981325" h="3442970">
                <a:moveTo>
                  <a:pt x="1117600" y="3430270"/>
                </a:moveTo>
                <a:lnTo>
                  <a:pt x="1066800" y="3430270"/>
                </a:lnTo>
                <a:lnTo>
                  <a:pt x="1066800" y="3442970"/>
                </a:lnTo>
                <a:lnTo>
                  <a:pt x="1117600" y="3442970"/>
                </a:lnTo>
                <a:lnTo>
                  <a:pt x="1117600" y="3430270"/>
                </a:lnTo>
                <a:close/>
              </a:path>
              <a:path w="2981325" h="3442970">
                <a:moveTo>
                  <a:pt x="1206500" y="3430270"/>
                </a:moveTo>
                <a:lnTo>
                  <a:pt x="1155700" y="3430270"/>
                </a:lnTo>
                <a:lnTo>
                  <a:pt x="1155700" y="3442970"/>
                </a:lnTo>
                <a:lnTo>
                  <a:pt x="1206500" y="3442970"/>
                </a:lnTo>
                <a:lnTo>
                  <a:pt x="1206500" y="3430270"/>
                </a:lnTo>
                <a:close/>
              </a:path>
              <a:path w="2981325" h="3442970">
                <a:moveTo>
                  <a:pt x="1295400" y="3430270"/>
                </a:moveTo>
                <a:lnTo>
                  <a:pt x="1244600" y="3430270"/>
                </a:lnTo>
                <a:lnTo>
                  <a:pt x="1244600" y="3442970"/>
                </a:lnTo>
                <a:lnTo>
                  <a:pt x="1295400" y="3442970"/>
                </a:lnTo>
                <a:lnTo>
                  <a:pt x="1295400" y="3430270"/>
                </a:lnTo>
                <a:close/>
              </a:path>
              <a:path w="2981325" h="3442970">
                <a:moveTo>
                  <a:pt x="1384300" y="3430270"/>
                </a:moveTo>
                <a:lnTo>
                  <a:pt x="1333500" y="3430270"/>
                </a:lnTo>
                <a:lnTo>
                  <a:pt x="1333500" y="3442970"/>
                </a:lnTo>
                <a:lnTo>
                  <a:pt x="1384300" y="3442970"/>
                </a:lnTo>
                <a:lnTo>
                  <a:pt x="1384300" y="3430270"/>
                </a:lnTo>
                <a:close/>
              </a:path>
              <a:path w="2981325" h="3442970">
                <a:moveTo>
                  <a:pt x="1473200" y="3430270"/>
                </a:moveTo>
                <a:lnTo>
                  <a:pt x="1422400" y="3430270"/>
                </a:lnTo>
                <a:lnTo>
                  <a:pt x="1422400" y="3442970"/>
                </a:lnTo>
                <a:lnTo>
                  <a:pt x="1473200" y="3442970"/>
                </a:lnTo>
                <a:lnTo>
                  <a:pt x="1473200" y="3430270"/>
                </a:lnTo>
                <a:close/>
              </a:path>
              <a:path w="2981325" h="3442970">
                <a:moveTo>
                  <a:pt x="1562100" y="3430270"/>
                </a:moveTo>
                <a:lnTo>
                  <a:pt x="1511300" y="3430270"/>
                </a:lnTo>
                <a:lnTo>
                  <a:pt x="1511300" y="3442970"/>
                </a:lnTo>
                <a:lnTo>
                  <a:pt x="1562100" y="3442970"/>
                </a:lnTo>
                <a:lnTo>
                  <a:pt x="1562100" y="3430270"/>
                </a:lnTo>
                <a:close/>
              </a:path>
              <a:path w="2981325" h="3442970">
                <a:moveTo>
                  <a:pt x="1651000" y="3430270"/>
                </a:moveTo>
                <a:lnTo>
                  <a:pt x="1600200" y="3430270"/>
                </a:lnTo>
                <a:lnTo>
                  <a:pt x="1600200" y="3442970"/>
                </a:lnTo>
                <a:lnTo>
                  <a:pt x="1651000" y="3442970"/>
                </a:lnTo>
                <a:lnTo>
                  <a:pt x="1651000" y="3430270"/>
                </a:lnTo>
                <a:close/>
              </a:path>
              <a:path w="2981325" h="3442970">
                <a:moveTo>
                  <a:pt x="1739900" y="3430270"/>
                </a:moveTo>
                <a:lnTo>
                  <a:pt x="1689100" y="3430270"/>
                </a:lnTo>
                <a:lnTo>
                  <a:pt x="1689100" y="3442970"/>
                </a:lnTo>
                <a:lnTo>
                  <a:pt x="1739900" y="3442970"/>
                </a:lnTo>
                <a:lnTo>
                  <a:pt x="1739900" y="3430270"/>
                </a:lnTo>
                <a:close/>
              </a:path>
              <a:path w="2981325" h="3442970">
                <a:moveTo>
                  <a:pt x="1828800" y="3430270"/>
                </a:moveTo>
                <a:lnTo>
                  <a:pt x="1778000" y="3430270"/>
                </a:lnTo>
                <a:lnTo>
                  <a:pt x="1778000" y="3442970"/>
                </a:lnTo>
                <a:lnTo>
                  <a:pt x="1828800" y="3442970"/>
                </a:lnTo>
                <a:lnTo>
                  <a:pt x="1828800" y="3430270"/>
                </a:lnTo>
                <a:close/>
              </a:path>
              <a:path w="2981325" h="3442970">
                <a:moveTo>
                  <a:pt x="1917700" y="3430270"/>
                </a:moveTo>
                <a:lnTo>
                  <a:pt x="1866900" y="3430270"/>
                </a:lnTo>
                <a:lnTo>
                  <a:pt x="1866900" y="3442970"/>
                </a:lnTo>
                <a:lnTo>
                  <a:pt x="1917700" y="3442970"/>
                </a:lnTo>
                <a:lnTo>
                  <a:pt x="1917700" y="3430270"/>
                </a:lnTo>
                <a:close/>
              </a:path>
              <a:path w="2981325" h="3442970">
                <a:moveTo>
                  <a:pt x="2006600" y="3430270"/>
                </a:moveTo>
                <a:lnTo>
                  <a:pt x="1955800" y="3430270"/>
                </a:lnTo>
                <a:lnTo>
                  <a:pt x="1955800" y="3442970"/>
                </a:lnTo>
                <a:lnTo>
                  <a:pt x="2006600" y="3442970"/>
                </a:lnTo>
                <a:lnTo>
                  <a:pt x="2006600" y="3430270"/>
                </a:lnTo>
                <a:close/>
              </a:path>
              <a:path w="2981325" h="3442970">
                <a:moveTo>
                  <a:pt x="2095500" y="3430270"/>
                </a:moveTo>
                <a:lnTo>
                  <a:pt x="2044700" y="3430270"/>
                </a:lnTo>
                <a:lnTo>
                  <a:pt x="2044700" y="3442970"/>
                </a:lnTo>
                <a:lnTo>
                  <a:pt x="2095500" y="3442970"/>
                </a:lnTo>
                <a:lnTo>
                  <a:pt x="2095500" y="3430270"/>
                </a:lnTo>
                <a:close/>
              </a:path>
              <a:path w="2981325" h="3442970">
                <a:moveTo>
                  <a:pt x="2184400" y="3430270"/>
                </a:moveTo>
                <a:lnTo>
                  <a:pt x="2133600" y="3430270"/>
                </a:lnTo>
                <a:lnTo>
                  <a:pt x="2133600" y="3442970"/>
                </a:lnTo>
                <a:lnTo>
                  <a:pt x="2184400" y="3442970"/>
                </a:lnTo>
                <a:lnTo>
                  <a:pt x="2184400" y="3430270"/>
                </a:lnTo>
                <a:close/>
              </a:path>
              <a:path w="2981325" h="3442970">
                <a:moveTo>
                  <a:pt x="2273300" y="3430270"/>
                </a:moveTo>
                <a:lnTo>
                  <a:pt x="2222500" y="3430270"/>
                </a:lnTo>
                <a:lnTo>
                  <a:pt x="2222500" y="3442970"/>
                </a:lnTo>
                <a:lnTo>
                  <a:pt x="2273300" y="3442970"/>
                </a:lnTo>
                <a:lnTo>
                  <a:pt x="2273300" y="3430270"/>
                </a:lnTo>
                <a:close/>
              </a:path>
              <a:path w="2981325" h="3442970">
                <a:moveTo>
                  <a:pt x="2362200" y="3430270"/>
                </a:moveTo>
                <a:lnTo>
                  <a:pt x="2311400" y="3430270"/>
                </a:lnTo>
                <a:lnTo>
                  <a:pt x="2311400" y="3442970"/>
                </a:lnTo>
                <a:lnTo>
                  <a:pt x="2362200" y="3442970"/>
                </a:lnTo>
                <a:lnTo>
                  <a:pt x="2362200" y="3430270"/>
                </a:lnTo>
                <a:close/>
              </a:path>
              <a:path w="2981325" h="3442970">
                <a:moveTo>
                  <a:pt x="2451100" y="3430270"/>
                </a:moveTo>
                <a:lnTo>
                  <a:pt x="2400300" y="3430270"/>
                </a:lnTo>
                <a:lnTo>
                  <a:pt x="2400300" y="3442970"/>
                </a:lnTo>
                <a:lnTo>
                  <a:pt x="2451100" y="3442970"/>
                </a:lnTo>
                <a:lnTo>
                  <a:pt x="2451100" y="3430270"/>
                </a:lnTo>
                <a:close/>
              </a:path>
              <a:path w="2981325" h="3442970">
                <a:moveTo>
                  <a:pt x="2540000" y="3430270"/>
                </a:moveTo>
                <a:lnTo>
                  <a:pt x="2489200" y="3430270"/>
                </a:lnTo>
                <a:lnTo>
                  <a:pt x="2489200" y="3442970"/>
                </a:lnTo>
                <a:lnTo>
                  <a:pt x="2540000" y="3442970"/>
                </a:lnTo>
                <a:lnTo>
                  <a:pt x="2540000" y="3430270"/>
                </a:lnTo>
                <a:close/>
              </a:path>
              <a:path w="2981325" h="3442970">
                <a:moveTo>
                  <a:pt x="2628900" y="3430270"/>
                </a:moveTo>
                <a:lnTo>
                  <a:pt x="2578100" y="3430270"/>
                </a:lnTo>
                <a:lnTo>
                  <a:pt x="2578100" y="3442970"/>
                </a:lnTo>
                <a:lnTo>
                  <a:pt x="2628900" y="3442970"/>
                </a:lnTo>
                <a:lnTo>
                  <a:pt x="2628900" y="3430270"/>
                </a:lnTo>
                <a:close/>
              </a:path>
              <a:path w="2981325" h="3442970">
                <a:moveTo>
                  <a:pt x="2717800" y="3430270"/>
                </a:moveTo>
                <a:lnTo>
                  <a:pt x="2667000" y="3430270"/>
                </a:lnTo>
                <a:lnTo>
                  <a:pt x="2667000" y="3442970"/>
                </a:lnTo>
                <a:lnTo>
                  <a:pt x="2717800" y="3442970"/>
                </a:lnTo>
                <a:lnTo>
                  <a:pt x="2717800" y="3430270"/>
                </a:lnTo>
                <a:close/>
              </a:path>
              <a:path w="2981325" h="3442970">
                <a:moveTo>
                  <a:pt x="2806700" y="3430270"/>
                </a:moveTo>
                <a:lnTo>
                  <a:pt x="2755900" y="3430270"/>
                </a:lnTo>
                <a:lnTo>
                  <a:pt x="2755900" y="3442970"/>
                </a:lnTo>
                <a:lnTo>
                  <a:pt x="2806700" y="3442970"/>
                </a:lnTo>
                <a:lnTo>
                  <a:pt x="2806700" y="3430270"/>
                </a:lnTo>
                <a:close/>
              </a:path>
              <a:path w="2981325" h="3442970">
                <a:moveTo>
                  <a:pt x="2895600" y="3430270"/>
                </a:moveTo>
                <a:lnTo>
                  <a:pt x="2844800" y="3430270"/>
                </a:lnTo>
                <a:lnTo>
                  <a:pt x="2844800" y="3442970"/>
                </a:lnTo>
                <a:lnTo>
                  <a:pt x="2895600" y="3442970"/>
                </a:lnTo>
                <a:lnTo>
                  <a:pt x="2895600" y="3430270"/>
                </a:lnTo>
                <a:close/>
              </a:path>
              <a:path w="2981325" h="3442970">
                <a:moveTo>
                  <a:pt x="2968498" y="3430270"/>
                </a:moveTo>
                <a:lnTo>
                  <a:pt x="2933700" y="3430270"/>
                </a:lnTo>
                <a:lnTo>
                  <a:pt x="2933700" y="3442970"/>
                </a:lnTo>
                <a:lnTo>
                  <a:pt x="2978404" y="3442970"/>
                </a:lnTo>
                <a:lnTo>
                  <a:pt x="2981198" y="3440125"/>
                </a:lnTo>
                <a:lnTo>
                  <a:pt x="2981198" y="3436620"/>
                </a:lnTo>
                <a:lnTo>
                  <a:pt x="2968498" y="3436620"/>
                </a:lnTo>
                <a:lnTo>
                  <a:pt x="2968498" y="3430270"/>
                </a:lnTo>
                <a:close/>
              </a:path>
              <a:path w="2981325" h="3442970">
                <a:moveTo>
                  <a:pt x="2981198" y="3426967"/>
                </a:moveTo>
                <a:lnTo>
                  <a:pt x="2968498" y="3426967"/>
                </a:lnTo>
                <a:lnTo>
                  <a:pt x="2968498" y="3436620"/>
                </a:lnTo>
                <a:lnTo>
                  <a:pt x="2974848" y="3430270"/>
                </a:lnTo>
                <a:lnTo>
                  <a:pt x="2981198" y="3430270"/>
                </a:lnTo>
                <a:lnTo>
                  <a:pt x="2981198" y="3426967"/>
                </a:lnTo>
                <a:close/>
              </a:path>
              <a:path w="2981325" h="3442970">
                <a:moveTo>
                  <a:pt x="2981198" y="3430270"/>
                </a:moveTo>
                <a:lnTo>
                  <a:pt x="2974848" y="3430270"/>
                </a:lnTo>
                <a:lnTo>
                  <a:pt x="2968498" y="3436620"/>
                </a:lnTo>
                <a:lnTo>
                  <a:pt x="2981198" y="3436620"/>
                </a:lnTo>
                <a:lnTo>
                  <a:pt x="2981198" y="3430270"/>
                </a:lnTo>
                <a:close/>
              </a:path>
              <a:path w="2981325" h="3442970">
                <a:moveTo>
                  <a:pt x="2981198" y="3338067"/>
                </a:moveTo>
                <a:lnTo>
                  <a:pt x="2968498" y="3338067"/>
                </a:lnTo>
                <a:lnTo>
                  <a:pt x="2968498" y="3388867"/>
                </a:lnTo>
                <a:lnTo>
                  <a:pt x="2981198" y="3388867"/>
                </a:lnTo>
                <a:lnTo>
                  <a:pt x="2981198" y="3338067"/>
                </a:lnTo>
                <a:close/>
              </a:path>
              <a:path w="2981325" h="3442970">
                <a:moveTo>
                  <a:pt x="2981198" y="3249167"/>
                </a:moveTo>
                <a:lnTo>
                  <a:pt x="2968498" y="3249167"/>
                </a:lnTo>
                <a:lnTo>
                  <a:pt x="2968498" y="3299967"/>
                </a:lnTo>
                <a:lnTo>
                  <a:pt x="2981198" y="3299967"/>
                </a:lnTo>
                <a:lnTo>
                  <a:pt x="2981198" y="3249167"/>
                </a:lnTo>
                <a:close/>
              </a:path>
              <a:path w="2981325" h="3442970">
                <a:moveTo>
                  <a:pt x="2981198" y="3160267"/>
                </a:moveTo>
                <a:lnTo>
                  <a:pt x="2968498" y="3160267"/>
                </a:lnTo>
                <a:lnTo>
                  <a:pt x="2968498" y="3211067"/>
                </a:lnTo>
                <a:lnTo>
                  <a:pt x="2981198" y="3211067"/>
                </a:lnTo>
                <a:lnTo>
                  <a:pt x="2981198" y="3160267"/>
                </a:lnTo>
                <a:close/>
              </a:path>
              <a:path w="2981325" h="3442970">
                <a:moveTo>
                  <a:pt x="2981198" y="3071367"/>
                </a:moveTo>
                <a:lnTo>
                  <a:pt x="2968498" y="3071367"/>
                </a:lnTo>
                <a:lnTo>
                  <a:pt x="2968498" y="3122167"/>
                </a:lnTo>
                <a:lnTo>
                  <a:pt x="2981198" y="3122167"/>
                </a:lnTo>
                <a:lnTo>
                  <a:pt x="2981198" y="3071367"/>
                </a:lnTo>
                <a:close/>
              </a:path>
              <a:path w="2981325" h="3442970">
                <a:moveTo>
                  <a:pt x="2981198" y="2982467"/>
                </a:moveTo>
                <a:lnTo>
                  <a:pt x="2968498" y="2982467"/>
                </a:lnTo>
                <a:lnTo>
                  <a:pt x="2968498" y="3033267"/>
                </a:lnTo>
                <a:lnTo>
                  <a:pt x="2981198" y="3033267"/>
                </a:lnTo>
                <a:lnTo>
                  <a:pt x="2981198" y="2982467"/>
                </a:lnTo>
                <a:close/>
              </a:path>
              <a:path w="2981325" h="3442970">
                <a:moveTo>
                  <a:pt x="2981198" y="2893568"/>
                </a:moveTo>
                <a:lnTo>
                  <a:pt x="2968498" y="2893568"/>
                </a:lnTo>
                <a:lnTo>
                  <a:pt x="2968498" y="2944367"/>
                </a:lnTo>
                <a:lnTo>
                  <a:pt x="2981198" y="2944367"/>
                </a:lnTo>
                <a:lnTo>
                  <a:pt x="2981198" y="2893568"/>
                </a:lnTo>
                <a:close/>
              </a:path>
              <a:path w="2981325" h="3442970">
                <a:moveTo>
                  <a:pt x="2981198" y="2804668"/>
                </a:moveTo>
                <a:lnTo>
                  <a:pt x="2968498" y="2804668"/>
                </a:lnTo>
                <a:lnTo>
                  <a:pt x="2968498" y="2855468"/>
                </a:lnTo>
                <a:lnTo>
                  <a:pt x="2981198" y="2855468"/>
                </a:lnTo>
                <a:lnTo>
                  <a:pt x="2981198" y="2804668"/>
                </a:lnTo>
                <a:close/>
              </a:path>
              <a:path w="2981325" h="3442970">
                <a:moveTo>
                  <a:pt x="2981198" y="2715768"/>
                </a:moveTo>
                <a:lnTo>
                  <a:pt x="2968498" y="2715768"/>
                </a:lnTo>
                <a:lnTo>
                  <a:pt x="2968498" y="2766568"/>
                </a:lnTo>
                <a:lnTo>
                  <a:pt x="2981198" y="2766568"/>
                </a:lnTo>
                <a:lnTo>
                  <a:pt x="2981198" y="2715768"/>
                </a:lnTo>
                <a:close/>
              </a:path>
              <a:path w="2981325" h="3442970">
                <a:moveTo>
                  <a:pt x="2981198" y="2626868"/>
                </a:moveTo>
                <a:lnTo>
                  <a:pt x="2968498" y="2626868"/>
                </a:lnTo>
                <a:lnTo>
                  <a:pt x="2968498" y="2677668"/>
                </a:lnTo>
                <a:lnTo>
                  <a:pt x="2981198" y="2677668"/>
                </a:lnTo>
                <a:lnTo>
                  <a:pt x="2981198" y="2626868"/>
                </a:lnTo>
                <a:close/>
              </a:path>
              <a:path w="2981325" h="3442970">
                <a:moveTo>
                  <a:pt x="2981198" y="2537968"/>
                </a:moveTo>
                <a:lnTo>
                  <a:pt x="2968498" y="2537968"/>
                </a:lnTo>
                <a:lnTo>
                  <a:pt x="2968498" y="2588768"/>
                </a:lnTo>
                <a:lnTo>
                  <a:pt x="2981198" y="2588768"/>
                </a:lnTo>
                <a:lnTo>
                  <a:pt x="2981198" y="2537968"/>
                </a:lnTo>
                <a:close/>
              </a:path>
              <a:path w="2981325" h="3442970">
                <a:moveTo>
                  <a:pt x="2981198" y="2449068"/>
                </a:moveTo>
                <a:lnTo>
                  <a:pt x="2968498" y="2449068"/>
                </a:lnTo>
                <a:lnTo>
                  <a:pt x="2968498" y="2499868"/>
                </a:lnTo>
                <a:lnTo>
                  <a:pt x="2981198" y="2499868"/>
                </a:lnTo>
                <a:lnTo>
                  <a:pt x="2981198" y="2449068"/>
                </a:lnTo>
                <a:close/>
              </a:path>
              <a:path w="2981325" h="3442970">
                <a:moveTo>
                  <a:pt x="2981198" y="2360168"/>
                </a:moveTo>
                <a:lnTo>
                  <a:pt x="2968498" y="2360168"/>
                </a:lnTo>
                <a:lnTo>
                  <a:pt x="2968498" y="2410968"/>
                </a:lnTo>
                <a:lnTo>
                  <a:pt x="2981198" y="2410968"/>
                </a:lnTo>
                <a:lnTo>
                  <a:pt x="2981198" y="2360168"/>
                </a:lnTo>
                <a:close/>
              </a:path>
              <a:path w="2981325" h="3442970">
                <a:moveTo>
                  <a:pt x="2981198" y="2271268"/>
                </a:moveTo>
                <a:lnTo>
                  <a:pt x="2968498" y="2271268"/>
                </a:lnTo>
                <a:lnTo>
                  <a:pt x="2968498" y="2322068"/>
                </a:lnTo>
                <a:lnTo>
                  <a:pt x="2981198" y="2322068"/>
                </a:lnTo>
                <a:lnTo>
                  <a:pt x="2981198" y="2271268"/>
                </a:lnTo>
                <a:close/>
              </a:path>
              <a:path w="2981325" h="3442970">
                <a:moveTo>
                  <a:pt x="2981198" y="2182368"/>
                </a:moveTo>
                <a:lnTo>
                  <a:pt x="2968498" y="2182368"/>
                </a:lnTo>
                <a:lnTo>
                  <a:pt x="2968498" y="2233168"/>
                </a:lnTo>
                <a:lnTo>
                  <a:pt x="2981198" y="2233168"/>
                </a:lnTo>
                <a:lnTo>
                  <a:pt x="2981198" y="2182368"/>
                </a:lnTo>
                <a:close/>
              </a:path>
              <a:path w="2981325" h="3442970">
                <a:moveTo>
                  <a:pt x="2981198" y="2093468"/>
                </a:moveTo>
                <a:lnTo>
                  <a:pt x="2968498" y="2093468"/>
                </a:lnTo>
                <a:lnTo>
                  <a:pt x="2968498" y="2144268"/>
                </a:lnTo>
                <a:lnTo>
                  <a:pt x="2981198" y="2144268"/>
                </a:lnTo>
                <a:lnTo>
                  <a:pt x="2981198" y="2093468"/>
                </a:lnTo>
                <a:close/>
              </a:path>
              <a:path w="2981325" h="3442970">
                <a:moveTo>
                  <a:pt x="2981198" y="2004568"/>
                </a:moveTo>
                <a:lnTo>
                  <a:pt x="2968498" y="2004568"/>
                </a:lnTo>
                <a:lnTo>
                  <a:pt x="2968498" y="2055368"/>
                </a:lnTo>
                <a:lnTo>
                  <a:pt x="2981198" y="2055368"/>
                </a:lnTo>
                <a:lnTo>
                  <a:pt x="2981198" y="2004568"/>
                </a:lnTo>
                <a:close/>
              </a:path>
              <a:path w="2981325" h="3442970">
                <a:moveTo>
                  <a:pt x="2981198" y="1915668"/>
                </a:moveTo>
                <a:lnTo>
                  <a:pt x="2968498" y="1915668"/>
                </a:lnTo>
                <a:lnTo>
                  <a:pt x="2968498" y="1966468"/>
                </a:lnTo>
                <a:lnTo>
                  <a:pt x="2981198" y="1966468"/>
                </a:lnTo>
                <a:lnTo>
                  <a:pt x="2981198" y="1915668"/>
                </a:lnTo>
                <a:close/>
              </a:path>
              <a:path w="2981325" h="3442970">
                <a:moveTo>
                  <a:pt x="2981198" y="1826768"/>
                </a:moveTo>
                <a:lnTo>
                  <a:pt x="2968498" y="1826768"/>
                </a:lnTo>
                <a:lnTo>
                  <a:pt x="2968498" y="1877568"/>
                </a:lnTo>
                <a:lnTo>
                  <a:pt x="2981198" y="1877568"/>
                </a:lnTo>
                <a:lnTo>
                  <a:pt x="2981198" y="1826768"/>
                </a:lnTo>
                <a:close/>
              </a:path>
              <a:path w="2981325" h="3442970">
                <a:moveTo>
                  <a:pt x="2981198" y="1737868"/>
                </a:moveTo>
                <a:lnTo>
                  <a:pt x="2968498" y="1737868"/>
                </a:lnTo>
                <a:lnTo>
                  <a:pt x="2968498" y="1788668"/>
                </a:lnTo>
                <a:lnTo>
                  <a:pt x="2981198" y="1788668"/>
                </a:lnTo>
                <a:lnTo>
                  <a:pt x="2981198" y="1737868"/>
                </a:lnTo>
                <a:close/>
              </a:path>
              <a:path w="2981325" h="3442970">
                <a:moveTo>
                  <a:pt x="2981198" y="1648968"/>
                </a:moveTo>
                <a:lnTo>
                  <a:pt x="2968498" y="1648968"/>
                </a:lnTo>
                <a:lnTo>
                  <a:pt x="2968498" y="1699768"/>
                </a:lnTo>
                <a:lnTo>
                  <a:pt x="2981198" y="1699768"/>
                </a:lnTo>
                <a:lnTo>
                  <a:pt x="2981198" y="1648968"/>
                </a:lnTo>
                <a:close/>
              </a:path>
              <a:path w="2981325" h="3442970">
                <a:moveTo>
                  <a:pt x="2981198" y="1560068"/>
                </a:moveTo>
                <a:lnTo>
                  <a:pt x="2968498" y="1560068"/>
                </a:lnTo>
                <a:lnTo>
                  <a:pt x="2968498" y="1610868"/>
                </a:lnTo>
                <a:lnTo>
                  <a:pt x="2981198" y="1610868"/>
                </a:lnTo>
                <a:lnTo>
                  <a:pt x="2981198" y="1560068"/>
                </a:lnTo>
                <a:close/>
              </a:path>
              <a:path w="2981325" h="3442970">
                <a:moveTo>
                  <a:pt x="2981198" y="1471168"/>
                </a:moveTo>
                <a:lnTo>
                  <a:pt x="2968498" y="1471168"/>
                </a:lnTo>
                <a:lnTo>
                  <a:pt x="2968498" y="1521968"/>
                </a:lnTo>
                <a:lnTo>
                  <a:pt x="2981198" y="1521968"/>
                </a:lnTo>
                <a:lnTo>
                  <a:pt x="2981198" y="1471168"/>
                </a:lnTo>
                <a:close/>
              </a:path>
              <a:path w="2981325" h="3442970">
                <a:moveTo>
                  <a:pt x="2981198" y="1382268"/>
                </a:moveTo>
                <a:lnTo>
                  <a:pt x="2968498" y="1382268"/>
                </a:lnTo>
                <a:lnTo>
                  <a:pt x="2968498" y="1433068"/>
                </a:lnTo>
                <a:lnTo>
                  <a:pt x="2981198" y="1433068"/>
                </a:lnTo>
                <a:lnTo>
                  <a:pt x="2981198" y="1382268"/>
                </a:lnTo>
                <a:close/>
              </a:path>
              <a:path w="2981325" h="3442970">
                <a:moveTo>
                  <a:pt x="2981198" y="1293367"/>
                </a:moveTo>
                <a:lnTo>
                  <a:pt x="2968498" y="1293367"/>
                </a:lnTo>
                <a:lnTo>
                  <a:pt x="2968498" y="1344168"/>
                </a:lnTo>
                <a:lnTo>
                  <a:pt x="2981198" y="1344168"/>
                </a:lnTo>
                <a:lnTo>
                  <a:pt x="2981198" y="1293367"/>
                </a:lnTo>
                <a:close/>
              </a:path>
              <a:path w="2981325" h="3442970">
                <a:moveTo>
                  <a:pt x="2981198" y="1204467"/>
                </a:moveTo>
                <a:lnTo>
                  <a:pt x="2968498" y="1204467"/>
                </a:lnTo>
                <a:lnTo>
                  <a:pt x="2968498" y="1255267"/>
                </a:lnTo>
                <a:lnTo>
                  <a:pt x="2981198" y="1255267"/>
                </a:lnTo>
                <a:lnTo>
                  <a:pt x="2981198" y="1204467"/>
                </a:lnTo>
                <a:close/>
              </a:path>
              <a:path w="2981325" h="3442970">
                <a:moveTo>
                  <a:pt x="2981198" y="1115567"/>
                </a:moveTo>
                <a:lnTo>
                  <a:pt x="2968498" y="1115567"/>
                </a:lnTo>
                <a:lnTo>
                  <a:pt x="2968498" y="1166367"/>
                </a:lnTo>
                <a:lnTo>
                  <a:pt x="2981198" y="1166367"/>
                </a:lnTo>
                <a:lnTo>
                  <a:pt x="2981198" y="1115567"/>
                </a:lnTo>
                <a:close/>
              </a:path>
              <a:path w="2981325" h="3442970">
                <a:moveTo>
                  <a:pt x="2981198" y="1026667"/>
                </a:moveTo>
                <a:lnTo>
                  <a:pt x="2968498" y="1026667"/>
                </a:lnTo>
                <a:lnTo>
                  <a:pt x="2968498" y="1077467"/>
                </a:lnTo>
                <a:lnTo>
                  <a:pt x="2981198" y="1077467"/>
                </a:lnTo>
                <a:lnTo>
                  <a:pt x="2981198" y="1026667"/>
                </a:lnTo>
                <a:close/>
              </a:path>
              <a:path w="2981325" h="3442970">
                <a:moveTo>
                  <a:pt x="2981198" y="937767"/>
                </a:moveTo>
                <a:lnTo>
                  <a:pt x="2968498" y="937767"/>
                </a:lnTo>
                <a:lnTo>
                  <a:pt x="2968498" y="988567"/>
                </a:lnTo>
                <a:lnTo>
                  <a:pt x="2981198" y="988567"/>
                </a:lnTo>
                <a:lnTo>
                  <a:pt x="2981198" y="937767"/>
                </a:lnTo>
                <a:close/>
              </a:path>
              <a:path w="2981325" h="3442970">
                <a:moveTo>
                  <a:pt x="2981198" y="848867"/>
                </a:moveTo>
                <a:lnTo>
                  <a:pt x="2968498" y="848867"/>
                </a:lnTo>
                <a:lnTo>
                  <a:pt x="2968498" y="899667"/>
                </a:lnTo>
                <a:lnTo>
                  <a:pt x="2981198" y="899667"/>
                </a:lnTo>
                <a:lnTo>
                  <a:pt x="2981198" y="848867"/>
                </a:lnTo>
                <a:close/>
              </a:path>
              <a:path w="2981325" h="3442970">
                <a:moveTo>
                  <a:pt x="2981198" y="759967"/>
                </a:moveTo>
                <a:lnTo>
                  <a:pt x="2968498" y="759967"/>
                </a:lnTo>
                <a:lnTo>
                  <a:pt x="2968498" y="810767"/>
                </a:lnTo>
                <a:lnTo>
                  <a:pt x="2981198" y="810767"/>
                </a:lnTo>
                <a:lnTo>
                  <a:pt x="2981198" y="759967"/>
                </a:lnTo>
                <a:close/>
              </a:path>
              <a:path w="2981325" h="3442970">
                <a:moveTo>
                  <a:pt x="2981198" y="671067"/>
                </a:moveTo>
                <a:lnTo>
                  <a:pt x="2968498" y="671067"/>
                </a:lnTo>
                <a:lnTo>
                  <a:pt x="2968498" y="721867"/>
                </a:lnTo>
                <a:lnTo>
                  <a:pt x="2981198" y="721867"/>
                </a:lnTo>
                <a:lnTo>
                  <a:pt x="2981198" y="671067"/>
                </a:lnTo>
                <a:close/>
              </a:path>
              <a:path w="2981325" h="3442970">
                <a:moveTo>
                  <a:pt x="2981198" y="582167"/>
                </a:moveTo>
                <a:lnTo>
                  <a:pt x="2968498" y="582167"/>
                </a:lnTo>
                <a:lnTo>
                  <a:pt x="2968498" y="632967"/>
                </a:lnTo>
                <a:lnTo>
                  <a:pt x="2981198" y="632967"/>
                </a:lnTo>
                <a:lnTo>
                  <a:pt x="2981198" y="582167"/>
                </a:lnTo>
                <a:close/>
              </a:path>
              <a:path w="2981325" h="3442970">
                <a:moveTo>
                  <a:pt x="2981198" y="493267"/>
                </a:moveTo>
                <a:lnTo>
                  <a:pt x="2968498" y="493267"/>
                </a:lnTo>
                <a:lnTo>
                  <a:pt x="2968498" y="544067"/>
                </a:lnTo>
                <a:lnTo>
                  <a:pt x="2981198" y="544067"/>
                </a:lnTo>
                <a:lnTo>
                  <a:pt x="2981198" y="493267"/>
                </a:lnTo>
                <a:close/>
              </a:path>
              <a:path w="2981325" h="3442970">
                <a:moveTo>
                  <a:pt x="2981198" y="404367"/>
                </a:moveTo>
                <a:lnTo>
                  <a:pt x="2968498" y="404367"/>
                </a:lnTo>
                <a:lnTo>
                  <a:pt x="2968498" y="455167"/>
                </a:lnTo>
                <a:lnTo>
                  <a:pt x="2981198" y="455167"/>
                </a:lnTo>
                <a:lnTo>
                  <a:pt x="2981198" y="404367"/>
                </a:lnTo>
                <a:close/>
              </a:path>
              <a:path w="2981325" h="3442970">
                <a:moveTo>
                  <a:pt x="2981198" y="315467"/>
                </a:moveTo>
                <a:lnTo>
                  <a:pt x="2968498" y="315467"/>
                </a:lnTo>
                <a:lnTo>
                  <a:pt x="2968498" y="366267"/>
                </a:lnTo>
                <a:lnTo>
                  <a:pt x="2981198" y="366267"/>
                </a:lnTo>
                <a:lnTo>
                  <a:pt x="2981198" y="315467"/>
                </a:lnTo>
                <a:close/>
              </a:path>
              <a:path w="2981325" h="3442970">
                <a:moveTo>
                  <a:pt x="2981198" y="226567"/>
                </a:moveTo>
                <a:lnTo>
                  <a:pt x="2968498" y="226567"/>
                </a:lnTo>
                <a:lnTo>
                  <a:pt x="2968498" y="277367"/>
                </a:lnTo>
                <a:lnTo>
                  <a:pt x="2981198" y="277367"/>
                </a:lnTo>
                <a:lnTo>
                  <a:pt x="2981198" y="226567"/>
                </a:lnTo>
                <a:close/>
              </a:path>
              <a:path w="2981325" h="3442970">
                <a:moveTo>
                  <a:pt x="2981198" y="137667"/>
                </a:moveTo>
                <a:lnTo>
                  <a:pt x="2968498" y="137667"/>
                </a:lnTo>
                <a:lnTo>
                  <a:pt x="2968498" y="188467"/>
                </a:lnTo>
                <a:lnTo>
                  <a:pt x="2981198" y="188467"/>
                </a:lnTo>
                <a:lnTo>
                  <a:pt x="2981198" y="137667"/>
                </a:lnTo>
                <a:close/>
              </a:path>
              <a:path w="2981325" h="3442970">
                <a:moveTo>
                  <a:pt x="2981198" y="48767"/>
                </a:moveTo>
                <a:lnTo>
                  <a:pt x="2968498" y="48767"/>
                </a:lnTo>
                <a:lnTo>
                  <a:pt x="2968498" y="99567"/>
                </a:lnTo>
                <a:lnTo>
                  <a:pt x="2981198" y="99567"/>
                </a:lnTo>
                <a:lnTo>
                  <a:pt x="2981198" y="48767"/>
                </a:lnTo>
                <a:close/>
              </a:path>
              <a:path w="2981325" h="3442970">
                <a:moveTo>
                  <a:pt x="2947416" y="31750"/>
                </a:moveTo>
                <a:lnTo>
                  <a:pt x="2896616" y="31750"/>
                </a:lnTo>
                <a:lnTo>
                  <a:pt x="2896616" y="44450"/>
                </a:lnTo>
                <a:lnTo>
                  <a:pt x="2947416" y="44450"/>
                </a:lnTo>
                <a:lnTo>
                  <a:pt x="2947416" y="31750"/>
                </a:lnTo>
                <a:close/>
              </a:path>
              <a:path w="2981325" h="3442970">
                <a:moveTo>
                  <a:pt x="2858516" y="31750"/>
                </a:moveTo>
                <a:lnTo>
                  <a:pt x="2807716" y="31750"/>
                </a:lnTo>
                <a:lnTo>
                  <a:pt x="2807716" y="44450"/>
                </a:lnTo>
                <a:lnTo>
                  <a:pt x="2858516" y="44450"/>
                </a:lnTo>
                <a:lnTo>
                  <a:pt x="2858516" y="31750"/>
                </a:lnTo>
                <a:close/>
              </a:path>
              <a:path w="2981325" h="3442970">
                <a:moveTo>
                  <a:pt x="2769616" y="31750"/>
                </a:moveTo>
                <a:lnTo>
                  <a:pt x="2718816" y="31750"/>
                </a:lnTo>
                <a:lnTo>
                  <a:pt x="2718816" y="44450"/>
                </a:lnTo>
                <a:lnTo>
                  <a:pt x="2769616" y="44450"/>
                </a:lnTo>
                <a:lnTo>
                  <a:pt x="2769616" y="31750"/>
                </a:lnTo>
                <a:close/>
              </a:path>
              <a:path w="2981325" h="3442970">
                <a:moveTo>
                  <a:pt x="2645409" y="0"/>
                </a:moveTo>
                <a:lnTo>
                  <a:pt x="2569209" y="38100"/>
                </a:lnTo>
                <a:lnTo>
                  <a:pt x="2645409" y="76200"/>
                </a:lnTo>
                <a:lnTo>
                  <a:pt x="2645409" y="44450"/>
                </a:lnTo>
                <a:lnTo>
                  <a:pt x="2632709" y="44450"/>
                </a:lnTo>
                <a:lnTo>
                  <a:pt x="2632709" y="31750"/>
                </a:lnTo>
                <a:lnTo>
                  <a:pt x="2645409" y="31750"/>
                </a:lnTo>
                <a:lnTo>
                  <a:pt x="2645409" y="0"/>
                </a:lnTo>
                <a:close/>
              </a:path>
              <a:path w="2981325" h="3442970">
                <a:moveTo>
                  <a:pt x="2645409" y="31750"/>
                </a:moveTo>
                <a:lnTo>
                  <a:pt x="2632709" y="31750"/>
                </a:lnTo>
                <a:lnTo>
                  <a:pt x="2632709" y="44450"/>
                </a:lnTo>
                <a:lnTo>
                  <a:pt x="2645409" y="44450"/>
                </a:lnTo>
                <a:lnTo>
                  <a:pt x="2645409" y="31750"/>
                </a:lnTo>
                <a:close/>
              </a:path>
              <a:path w="2981325" h="3442970">
                <a:moveTo>
                  <a:pt x="2680716" y="31750"/>
                </a:moveTo>
                <a:lnTo>
                  <a:pt x="2645409" y="31750"/>
                </a:lnTo>
                <a:lnTo>
                  <a:pt x="2645409" y="44450"/>
                </a:lnTo>
                <a:lnTo>
                  <a:pt x="2680716" y="44450"/>
                </a:lnTo>
                <a:lnTo>
                  <a:pt x="2680716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36407" y="3220211"/>
            <a:ext cx="469900" cy="76200"/>
          </a:xfrm>
          <a:custGeom>
            <a:avLst/>
            <a:gdLst/>
            <a:ahLst/>
            <a:cxnLst/>
            <a:rect l="l" t="t" r="r" b="b"/>
            <a:pathLst>
              <a:path w="469900" h="76200">
                <a:moveTo>
                  <a:pt x="469392" y="31750"/>
                </a:moveTo>
                <a:lnTo>
                  <a:pt x="418592" y="31750"/>
                </a:lnTo>
                <a:lnTo>
                  <a:pt x="418592" y="44450"/>
                </a:lnTo>
                <a:lnTo>
                  <a:pt x="469392" y="44450"/>
                </a:lnTo>
                <a:lnTo>
                  <a:pt x="469392" y="31750"/>
                </a:lnTo>
                <a:close/>
              </a:path>
              <a:path w="469900" h="76200">
                <a:moveTo>
                  <a:pt x="380492" y="31750"/>
                </a:moveTo>
                <a:lnTo>
                  <a:pt x="329692" y="31750"/>
                </a:lnTo>
                <a:lnTo>
                  <a:pt x="329692" y="44450"/>
                </a:lnTo>
                <a:lnTo>
                  <a:pt x="380492" y="44450"/>
                </a:lnTo>
                <a:lnTo>
                  <a:pt x="380492" y="31750"/>
                </a:lnTo>
                <a:close/>
              </a:path>
              <a:path w="469900" h="76200">
                <a:moveTo>
                  <a:pt x="291592" y="31750"/>
                </a:moveTo>
                <a:lnTo>
                  <a:pt x="240792" y="31750"/>
                </a:lnTo>
                <a:lnTo>
                  <a:pt x="240792" y="44450"/>
                </a:lnTo>
                <a:lnTo>
                  <a:pt x="291592" y="44450"/>
                </a:lnTo>
                <a:lnTo>
                  <a:pt x="291592" y="31750"/>
                </a:lnTo>
                <a:close/>
              </a:path>
              <a:path w="469900" h="76200">
                <a:moveTo>
                  <a:pt x="202692" y="31750"/>
                </a:moveTo>
                <a:lnTo>
                  <a:pt x="151892" y="31750"/>
                </a:lnTo>
                <a:lnTo>
                  <a:pt x="151892" y="44450"/>
                </a:lnTo>
                <a:lnTo>
                  <a:pt x="202692" y="44450"/>
                </a:lnTo>
                <a:lnTo>
                  <a:pt x="202692" y="31750"/>
                </a:lnTo>
                <a:close/>
              </a:path>
              <a:path w="4699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699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69900" h="76200">
                <a:moveTo>
                  <a:pt x="11379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3792" y="44450"/>
                </a:lnTo>
                <a:lnTo>
                  <a:pt x="113792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36407" y="4213859"/>
            <a:ext cx="469900" cy="76200"/>
          </a:xfrm>
          <a:custGeom>
            <a:avLst/>
            <a:gdLst/>
            <a:ahLst/>
            <a:cxnLst/>
            <a:rect l="l" t="t" r="r" b="b"/>
            <a:pathLst>
              <a:path w="469900" h="76200">
                <a:moveTo>
                  <a:pt x="469392" y="31750"/>
                </a:moveTo>
                <a:lnTo>
                  <a:pt x="418592" y="31750"/>
                </a:lnTo>
                <a:lnTo>
                  <a:pt x="418592" y="44450"/>
                </a:lnTo>
                <a:lnTo>
                  <a:pt x="469392" y="44450"/>
                </a:lnTo>
                <a:lnTo>
                  <a:pt x="469392" y="31750"/>
                </a:lnTo>
                <a:close/>
              </a:path>
              <a:path w="469900" h="76200">
                <a:moveTo>
                  <a:pt x="380492" y="31750"/>
                </a:moveTo>
                <a:lnTo>
                  <a:pt x="329692" y="31750"/>
                </a:lnTo>
                <a:lnTo>
                  <a:pt x="329692" y="44450"/>
                </a:lnTo>
                <a:lnTo>
                  <a:pt x="380492" y="44450"/>
                </a:lnTo>
                <a:lnTo>
                  <a:pt x="380492" y="31750"/>
                </a:lnTo>
                <a:close/>
              </a:path>
              <a:path w="469900" h="76200">
                <a:moveTo>
                  <a:pt x="291592" y="31750"/>
                </a:moveTo>
                <a:lnTo>
                  <a:pt x="240792" y="31750"/>
                </a:lnTo>
                <a:lnTo>
                  <a:pt x="240792" y="44450"/>
                </a:lnTo>
                <a:lnTo>
                  <a:pt x="291592" y="44450"/>
                </a:lnTo>
                <a:lnTo>
                  <a:pt x="291592" y="31750"/>
                </a:lnTo>
                <a:close/>
              </a:path>
              <a:path w="469900" h="76200">
                <a:moveTo>
                  <a:pt x="202692" y="31750"/>
                </a:moveTo>
                <a:lnTo>
                  <a:pt x="151892" y="31750"/>
                </a:lnTo>
                <a:lnTo>
                  <a:pt x="151892" y="44450"/>
                </a:lnTo>
                <a:lnTo>
                  <a:pt x="202692" y="44450"/>
                </a:lnTo>
                <a:lnTo>
                  <a:pt x="202692" y="31750"/>
                </a:lnTo>
                <a:close/>
              </a:path>
              <a:path w="4699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699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69900" h="76200">
                <a:moveTo>
                  <a:pt x="11379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3792" y="44450"/>
                </a:lnTo>
                <a:lnTo>
                  <a:pt x="113792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59740" y="3745179"/>
            <a:ext cx="173355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15"/>
              </a:lnSpc>
              <a:spcBef>
                <a:spcPts val="100"/>
              </a:spcBef>
            </a:pPr>
            <a:r>
              <a:rPr sz="5400" dirty="0">
                <a:latin typeface="Wingdings"/>
                <a:cs typeface="Wingdings"/>
              </a:rPr>
              <a:t></a:t>
            </a:r>
            <a:endParaRPr sz="5400">
              <a:latin typeface="Wingdings"/>
              <a:cs typeface="Wingdings"/>
            </a:endParaRPr>
          </a:p>
          <a:p>
            <a:pPr marL="30480">
              <a:lnSpc>
                <a:spcPts val="2235"/>
              </a:lnSpc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SUCCESS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53129" y="5341416"/>
            <a:ext cx="18567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0" baseline="1388" dirty="0">
                <a:solidFill>
                  <a:srgbClr val="FF3300"/>
                </a:solidFill>
                <a:latin typeface="Times New Roman"/>
                <a:cs typeface="Times New Roman"/>
              </a:rPr>
              <a:t>FAILURE</a:t>
            </a:r>
            <a:r>
              <a:rPr sz="3000" b="1" spc="607" baseline="1388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latin typeface="Wingdings"/>
                <a:cs typeface="Wingdings"/>
              </a:rPr>
              <a:t>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3958" y="3539490"/>
            <a:ext cx="273494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45720">
              <a:lnSpc>
                <a:spcPts val="2300"/>
              </a:lnSpc>
              <a:spcBef>
                <a:spcPts val="660"/>
              </a:spcBef>
            </a:pPr>
            <a:r>
              <a:rPr sz="2400" b="1" spc="-15" dirty="0">
                <a:latin typeface="Times New Roman"/>
                <a:cs typeface="Times New Roman"/>
              </a:rPr>
              <a:t>Verification, </a:t>
            </a:r>
            <a:r>
              <a:rPr sz="2400" b="1" spc="-30" dirty="0">
                <a:latin typeface="Times New Roman"/>
                <a:cs typeface="Times New Roman"/>
              </a:rPr>
              <a:t>Testing 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10" dirty="0">
                <a:latin typeface="Times New Roman"/>
                <a:cs typeface="Times New Roman"/>
              </a:rPr>
              <a:t>Proposed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9551" y="1583943"/>
            <a:ext cx="1826260" cy="1478915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790"/>
              </a:spcBef>
            </a:pPr>
            <a:r>
              <a:rPr sz="2400" b="1" dirty="0">
                <a:latin typeface="Times New Roman"/>
                <a:cs typeface="Times New Roman"/>
              </a:rPr>
              <a:t>Examination</a:t>
            </a:r>
            <a:endParaRPr sz="2400">
              <a:latin typeface="Times New Roman"/>
              <a:cs typeface="Times New Roman"/>
            </a:endParaRPr>
          </a:p>
          <a:p>
            <a:pPr marL="193675" marR="132080" indent="-181610">
              <a:lnSpc>
                <a:spcPts val="2300"/>
              </a:lnSpc>
              <a:spcBef>
                <a:spcPts val="2245"/>
              </a:spcBef>
            </a:pPr>
            <a:r>
              <a:rPr sz="2400" b="1" spc="-25" dirty="0">
                <a:latin typeface="Times New Roman"/>
                <a:cs typeface="Times New Roman"/>
              </a:rPr>
              <a:t>Validation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62255"/>
            <a:ext cx="7924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-235" dirty="0" smtClean="0">
                <a:latin typeface="Times New Roman" pitchFamily="18" charset="0"/>
                <a:cs typeface="Times New Roman" pitchFamily="18" charset="0"/>
              </a:rPr>
              <a:t>COMPONENTS AND STRUTURE OF DSS</a:t>
            </a:r>
            <a:endParaRPr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672" y="1143000"/>
            <a:ext cx="8263128" cy="542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38455"/>
            <a:ext cx="8763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0363" algn="l"/>
              </a:tabLst>
            </a:pPr>
            <a:r>
              <a:rPr lang="en-US" sz="3200" b="1" spc="-235" dirty="0" smtClean="0">
                <a:latin typeface="Times New Roman" pitchFamily="18" charset="0"/>
                <a:cs typeface="Times New Roman" pitchFamily="18" charset="0"/>
              </a:rPr>
              <a:t>COMPONENTS AND STRUTURE OF DSS (Continue..)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219200"/>
            <a:ext cx="7922259" cy="54252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652780" lvl="1" indent="-274955">
              <a:lnSpc>
                <a:spcPct val="100000"/>
              </a:lnSpc>
              <a:spcBef>
                <a:spcPts val="16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  <a:tab pos="1661795" algn="l"/>
                <a:tab pos="2117090" algn="l"/>
                <a:tab pos="3406775" algn="l"/>
                <a:tab pos="4624705" algn="l"/>
                <a:tab pos="5589270" algn="l"/>
                <a:tab pos="6159500" algn="l"/>
                <a:tab pos="6604634" algn="l"/>
                <a:tab pos="7061834" algn="l"/>
              </a:tabLst>
            </a:pPr>
            <a:r>
              <a:rPr sz="2000" dirty="0">
                <a:latin typeface="Times New Roman"/>
                <a:cs typeface="Times New Roman"/>
              </a:rPr>
              <a:t>Includes	</a:t>
            </a:r>
            <a:r>
              <a:rPr sz="2000" spc="-5" dirty="0">
                <a:latin typeface="Times New Roman"/>
                <a:cs typeface="Times New Roman"/>
              </a:rPr>
              <a:t>the	database(s)	containing	relevant	</a:t>
            </a:r>
            <a:r>
              <a:rPr sz="2000" dirty="0">
                <a:latin typeface="Times New Roman"/>
                <a:cs typeface="Times New Roman"/>
              </a:rPr>
              <a:t>data	</a:t>
            </a:r>
            <a:r>
              <a:rPr sz="2000" spc="-5" dirty="0">
                <a:latin typeface="Times New Roman"/>
                <a:cs typeface="Times New Roman"/>
              </a:rPr>
              <a:t>for	the	decision</a:t>
            </a:r>
            <a:endParaRPr sz="20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situation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User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652780" lvl="1" indent="-274955">
              <a:lnSpc>
                <a:spcPct val="100000"/>
              </a:lnSpc>
              <a:spcBef>
                <a:spcPts val="16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Enables the users </a:t>
            </a:r>
            <a:r>
              <a:rPr sz="2000" spc="-5" dirty="0">
                <a:latin typeface="Times New Roman"/>
                <a:cs typeface="Times New Roman"/>
              </a:rPr>
              <a:t>to communicate </a:t>
            </a:r>
            <a:r>
              <a:rPr sz="2000" dirty="0">
                <a:latin typeface="Times New Roman"/>
                <a:cs typeface="Times New Roman"/>
              </a:rPr>
              <a:t>with and </a:t>
            </a:r>
            <a:r>
              <a:rPr sz="2000" spc="-5" dirty="0">
                <a:latin typeface="Times New Roman"/>
                <a:cs typeface="Times New Roman"/>
              </a:rPr>
              <a:t>command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Model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652780" marR="6985" lvl="1" indent="-274320">
              <a:lnSpc>
                <a:spcPct val="15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Includes </a:t>
            </a:r>
            <a:r>
              <a:rPr sz="2000" spc="-5" dirty="0">
                <a:latin typeface="Times New Roman"/>
                <a:cs typeface="Times New Roman"/>
              </a:rPr>
              <a:t>software with financial, statistical, management science, 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dirty="0">
                <a:latin typeface="Times New Roman"/>
                <a:cs typeface="Times New Roman"/>
              </a:rPr>
              <a:t>other quantitative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Knowledge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5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Provides </a:t>
            </a:r>
            <a:r>
              <a:rPr sz="2000" dirty="0">
                <a:latin typeface="Times New Roman"/>
                <a:cs typeface="Times New Roman"/>
              </a:rPr>
              <a:t>knowledge for </a:t>
            </a:r>
            <a:r>
              <a:rPr sz="2000" spc="-5" dirty="0">
                <a:latin typeface="Times New Roman"/>
                <a:cs typeface="Times New Roman"/>
              </a:rPr>
              <a:t>solution of the problem; supports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of the  </a:t>
            </a: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subsystems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act as an </a:t>
            </a:r>
            <a:r>
              <a:rPr sz="2000" dirty="0">
                <a:latin typeface="Times New Roman"/>
                <a:cs typeface="Times New Roman"/>
              </a:rPr>
              <a:t>independent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15" dirty="0"/>
              <a:t>DSS </a:t>
            </a:r>
            <a:r>
              <a:rPr sz="3200" b="1" spc="-160" dirty="0">
                <a:latin typeface="Arial"/>
                <a:cs typeface="Arial"/>
              </a:rPr>
              <a:t>– </a:t>
            </a:r>
            <a:r>
              <a:rPr sz="3200" b="1" spc="-260" dirty="0"/>
              <a:t>CLASSIFICATIONS </a:t>
            </a:r>
            <a:r>
              <a:rPr sz="3200" b="1" spc="-225" dirty="0"/>
              <a:t>-RELATIONSHIP </a:t>
            </a:r>
            <a:r>
              <a:rPr sz="3200" b="1" spc="-200" dirty="0"/>
              <a:t>WITH </a:t>
            </a:r>
            <a:r>
              <a:rPr sz="3200" b="1" spc="-320" dirty="0"/>
              <a:t>THE</a:t>
            </a:r>
            <a:r>
              <a:rPr sz="3200" b="1" spc="-175" dirty="0"/>
              <a:t> </a:t>
            </a:r>
            <a:r>
              <a:rPr sz="3200" b="1" spc="-295" dirty="0"/>
              <a:t>USER</a:t>
            </a:r>
            <a:endParaRPr sz="3200" b="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19200"/>
            <a:ext cx="8226425" cy="5438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Passive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marR="5080" lvl="1" indent="-183515" algn="just">
              <a:lnSpc>
                <a:spcPct val="170100"/>
              </a:lnSpc>
              <a:spcBef>
                <a:spcPts val="595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dirty="0">
                <a:latin typeface="Times New Roman"/>
                <a:cs typeface="Times New Roman"/>
              </a:rPr>
              <a:t>System that </a:t>
            </a:r>
            <a:r>
              <a:rPr sz="2000" spc="-5" dirty="0">
                <a:latin typeface="Times New Roman"/>
                <a:cs typeface="Times New Roman"/>
              </a:rPr>
              <a:t>aids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process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decision making,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cannot </a:t>
            </a:r>
            <a:r>
              <a:rPr sz="2000" spc="-5" dirty="0">
                <a:latin typeface="Times New Roman"/>
                <a:cs typeface="Times New Roman"/>
              </a:rPr>
              <a:t>bring </a:t>
            </a:r>
            <a:r>
              <a:rPr sz="2000" dirty="0">
                <a:latin typeface="Times New Roman"/>
                <a:cs typeface="Times New Roman"/>
              </a:rPr>
              <a:t>out  </a:t>
            </a:r>
            <a:r>
              <a:rPr sz="2000" spc="-5" dirty="0">
                <a:latin typeface="Times New Roman"/>
                <a:cs typeface="Times New Roman"/>
              </a:rPr>
              <a:t>explicit </a:t>
            </a:r>
            <a:r>
              <a:rPr sz="2000" dirty="0">
                <a:latin typeface="Times New Roman"/>
                <a:cs typeface="Times New Roman"/>
              </a:rPr>
              <a:t>decision suggestions 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Active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 2"/>
              <a:buChar char=""/>
            </a:pPr>
            <a:endParaRPr sz="1950">
              <a:latin typeface="Times New Roman"/>
              <a:cs typeface="Times New Roman"/>
            </a:endParaRPr>
          </a:p>
          <a:p>
            <a:pPr marL="561340" lvl="1" indent="-184150">
              <a:lnSpc>
                <a:spcPct val="100000"/>
              </a:lnSpc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bring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such decision suggestions or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DF752E"/>
              </a:buClr>
              <a:buFont typeface="Wingdings"/>
              <a:buChar char=""/>
            </a:pPr>
            <a:endParaRPr sz="195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buClr>
                <a:srgbClr val="FD8537"/>
              </a:buClr>
              <a:buSzPct val="70000"/>
              <a:buFont typeface="Wingdings 2"/>
              <a:buChar char="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Cooperative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DSS</a:t>
            </a:r>
            <a:endParaRPr sz="2000">
              <a:latin typeface="Times New Roman"/>
              <a:cs typeface="Times New Roman"/>
            </a:endParaRPr>
          </a:p>
          <a:p>
            <a:pPr marL="561340" marR="5080" lvl="1" indent="-183515" algn="just">
              <a:lnSpc>
                <a:spcPct val="170000"/>
              </a:lnSpc>
              <a:spcBef>
                <a:spcPts val="600"/>
              </a:spcBef>
              <a:buClr>
                <a:srgbClr val="DF752E"/>
              </a:buClr>
              <a:buSzPct val="70000"/>
              <a:buFont typeface="Wingdings"/>
              <a:buChar char=""/>
              <a:tabLst>
                <a:tab pos="561975" algn="l"/>
              </a:tabLst>
            </a:pPr>
            <a:r>
              <a:rPr sz="2000" dirty="0">
                <a:latin typeface="Times New Roman"/>
                <a:cs typeface="Times New Roman"/>
              </a:rPr>
              <a:t>Allows </a:t>
            </a:r>
            <a:r>
              <a:rPr sz="2000" spc="-5" dirty="0">
                <a:latin typeface="Times New Roman"/>
                <a:cs typeface="Times New Roman"/>
              </a:rPr>
              <a:t>the decision maker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25" dirty="0">
                <a:latin typeface="Times New Roman"/>
                <a:cs typeface="Times New Roman"/>
              </a:rPr>
              <a:t>modify, </a:t>
            </a:r>
            <a:r>
              <a:rPr sz="2000" spc="-5" dirty="0">
                <a:latin typeface="Times New Roman"/>
                <a:cs typeface="Times New Roman"/>
              </a:rPr>
              <a:t>complete, or refine the decision  suggestions provided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system, before sending them </a:t>
            </a:r>
            <a:r>
              <a:rPr sz="2000" dirty="0">
                <a:latin typeface="Times New Roman"/>
                <a:cs typeface="Times New Roman"/>
              </a:rPr>
              <a:t>back </a:t>
            </a:r>
            <a:r>
              <a:rPr sz="2000" spc="-10" dirty="0">
                <a:latin typeface="Times New Roman"/>
                <a:cs typeface="Times New Roman"/>
              </a:rPr>
              <a:t>to the 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for validation. The system again improves, completes, and refines  </a:t>
            </a:r>
            <a:r>
              <a:rPr sz="2000" dirty="0">
                <a:latin typeface="Times New Roman"/>
                <a:cs typeface="Times New Roman"/>
              </a:rPr>
              <a:t>the suggestions of the decision </a:t>
            </a:r>
            <a:r>
              <a:rPr sz="2000" spc="-20" dirty="0">
                <a:latin typeface="Times New Roman"/>
                <a:cs typeface="Times New Roman"/>
              </a:rPr>
              <a:t>maker. </a:t>
            </a:r>
            <a:r>
              <a:rPr sz="2000" dirty="0">
                <a:latin typeface="Times New Roman"/>
                <a:cs typeface="Times New Roman"/>
              </a:rPr>
              <a:t>Repeat this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966</Words>
  <Application>Microsoft Office PowerPoint</Application>
  <PresentationFormat>On-screen Show (4:3)</PresentationFormat>
  <Paragraphs>143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What is DSS?</vt:lpstr>
      <vt:lpstr>Decision Making as a Component of  Problem Solving</vt:lpstr>
      <vt:lpstr>TYPES  OF  DECISION</vt:lpstr>
      <vt:lpstr>DECISION MAKING CONCEPTS</vt:lpstr>
      <vt:lpstr>Slide 6</vt:lpstr>
      <vt:lpstr>COMPONENTS AND STRUTURE OF DSS</vt:lpstr>
      <vt:lpstr>COMPONENTS AND STRUTURE OF DSS (Continue..)</vt:lpstr>
      <vt:lpstr>DSS – CLASSIFICATIONS -RELATIONSHIP WITH THE USER</vt:lpstr>
      <vt:lpstr>DSS- Classifications –Mode of Assistance</vt:lpstr>
      <vt:lpstr>DSS- Classifications –Mode of Assistance (Continue…)</vt:lpstr>
      <vt:lpstr> D  s  s     Characteristics :</vt:lpstr>
      <vt:lpstr>D    S    S            Characteristics (cont.):</vt:lpstr>
      <vt:lpstr>D  S  S      Characteristics (cont.):</vt:lpstr>
      <vt:lpstr>D  S  S     Objectives :</vt:lpstr>
      <vt:lpstr>D S S   Components :</vt:lpstr>
      <vt:lpstr>D     S     S          Requirements :</vt:lpstr>
      <vt:lpstr>D  S  S    Advantages :</vt:lpstr>
      <vt:lpstr>D  S  S    Disadvantages :</vt:lpstr>
      <vt:lpstr>D S S     Applications :</vt:lpstr>
      <vt:lpstr>Tools of DSS</vt:lpstr>
      <vt:lpstr>Example of DSS in Accounting 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Roshni Singh</cp:lastModifiedBy>
  <cp:revision>9</cp:revision>
  <dcterms:created xsi:type="dcterms:W3CDTF">2019-03-30T02:24:55Z</dcterms:created>
  <dcterms:modified xsi:type="dcterms:W3CDTF">2019-03-30T03:05:18Z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2019-03-30T00:00:00Z</vt:filetime>
  </property>
</Properties>
</file>